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6" d="100"/>
          <a:sy n="96" d="100"/>
        </p:scale>
        <p:origin x="90" y="4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1610144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3906616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42097579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4569EC-460C-4226-99AE-3140E1E3DD35}"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1390773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4569EC-460C-4226-99AE-3140E1E3DD35}" type="datetimeFigureOut">
              <a:rPr lang="en-GB" smtClean="0"/>
              <a:t>20/10/2022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4210363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4569EC-460C-4226-99AE-3140E1E3DD35}" type="datetimeFigureOut">
              <a:rPr lang="en-GB" smtClean="0"/>
              <a:t>20/10/2022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630785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4569EC-460C-4226-99AE-3140E1E3DD35}" type="datetimeFigureOut">
              <a:rPr lang="en-GB" smtClean="0"/>
              <a:t>20/10/2022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4142730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4569EC-460C-4226-99AE-3140E1E3DD35}" type="datetimeFigureOut">
              <a:rPr lang="en-GB" smtClean="0"/>
              <a:t>20/10/2022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3026422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7A96BE5-8813-4201-8412-5FA8F7D8B088}" type="slidenum">
              <a:rPr lang="en-GB" smtClean="0"/>
              <a:t>‹#›</a:t>
            </a:fld>
            <a:endParaRPr lang="en-GB"/>
          </a:p>
        </p:txBody>
      </p:sp>
      <p:sp>
        <p:nvSpPr>
          <p:cNvPr id="5" name="Date Placeholder 4"/>
          <p:cNvSpPr>
            <a:spLocks noGrp="1"/>
          </p:cNvSpPr>
          <p:nvPr>
            <p:ph type="dt" sz="half" idx="10"/>
          </p:nvPr>
        </p:nvSpPr>
        <p:spPr/>
        <p:txBody>
          <a:bodyPr/>
          <a:lstStyle/>
          <a:p>
            <a:fld id="{284569EC-460C-4226-99AE-3140E1E3DD35}" type="datetimeFigureOut">
              <a:rPr lang="en-GB" smtClean="0"/>
              <a:t>20/10/2022</a:t>
            </a:fld>
            <a:endParaRPr lang="en-GB"/>
          </a:p>
        </p:txBody>
      </p:sp>
    </p:spTree>
    <p:extLst>
      <p:ext uri="{BB962C8B-B14F-4D97-AF65-F5344CB8AC3E}">
        <p14:creationId xmlns:p14="http://schemas.microsoft.com/office/powerpoint/2010/main" val="1767161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3200893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562077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382800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431975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33163994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67395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4569EC-460C-4226-99AE-3140E1E3DD35}" type="datetimeFigureOut">
              <a:rPr lang="en-GB" smtClean="0"/>
              <a:t>20/10/2022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7A96BE5-8813-4201-8412-5FA8F7D8B088}" type="slidenum">
              <a:rPr lang="en-GB" smtClean="0"/>
              <a:t>‹#›</a:t>
            </a:fld>
            <a:endParaRPr lang="en-GB"/>
          </a:p>
        </p:txBody>
      </p:sp>
    </p:spTree>
    <p:extLst>
      <p:ext uri="{BB962C8B-B14F-4D97-AF65-F5344CB8AC3E}">
        <p14:creationId xmlns:p14="http://schemas.microsoft.com/office/powerpoint/2010/main" val="2942213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84569EC-460C-4226-99AE-3140E1E3DD35}" type="datetimeFigureOut">
              <a:rPr lang="en-GB" smtClean="0"/>
              <a:t>20/10/2022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7A96BE5-8813-4201-8412-5FA8F7D8B088}" type="slidenum">
              <a:rPr lang="en-GB" smtClean="0"/>
              <a:t>‹#›</a:t>
            </a:fld>
            <a:endParaRPr lang="en-GB"/>
          </a:p>
        </p:txBody>
      </p:sp>
    </p:spTree>
    <p:extLst>
      <p:ext uri="{BB962C8B-B14F-4D97-AF65-F5344CB8AC3E}">
        <p14:creationId xmlns:p14="http://schemas.microsoft.com/office/powerpoint/2010/main" val="658190359"/>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8" name="Group 9">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11">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19">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1AE596B3-581B-CA3B-BC18-0010E7F111BD}"/>
              </a:ext>
            </a:extLst>
          </p:cNvPr>
          <p:cNvSpPr>
            <a:spLocks noGrp="1"/>
          </p:cNvSpPr>
          <p:nvPr>
            <p:ph type="ctrTitle"/>
          </p:nvPr>
        </p:nvSpPr>
        <p:spPr>
          <a:xfrm>
            <a:off x="5536734" y="609600"/>
            <a:ext cx="3737268" cy="1320800"/>
          </a:xfrm>
        </p:spPr>
        <p:txBody>
          <a:bodyPr vert="horz" lIns="91440" tIns="45720" rIns="91440" bIns="45720" rtlCol="0" anchor="t">
            <a:normAutofit/>
          </a:bodyPr>
          <a:lstStyle/>
          <a:p>
            <a:pPr algn="l"/>
            <a:r>
              <a:rPr lang="en-US" sz="3600"/>
              <a:t>Presentation</a:t>
            </a:r>
          </a:p>
        </p:txBody>
      </p:sp>
      <p:sp>
        <p:nvSpPr>
          <p:cNvPr id="3" name="Subtitle 2">
            <a:extLst>
              <a:ext uri="{FF2B5EF4-FFF2-40B4-BE49-F238E27FC236}">
                <a16:creationId xmlns:a16="http://schemas.microsoft.com/office/drawing/2014/main" id="{BFA5C051-E305-CF57-1324-FE111F7EF588}"/>
              </a:ext>
            </a:extLst>
          </p:cNvPr>
          <p:cNvSpPr>
            <a:spLocks noGrp="1"/>
          </p:cNvSpPr>
          <p:nvPr>
            <p:ph type="subTitle" idx="1"/>
          </p:nvPr>
        </p:nvSpPr>
        <p:spPr>
          <a:xfrm>
            <a:off x="5209563" y="2160589"/>
            <a:ext cx="4064439" cy="3880773"/>
          </a:xfrm>
        </p:spPr>
        <p:txBody>
          <a:bodyPr vert="horz" lIns="91440" tIns="45720" rIns="91440" bIns="45720" rtlCol="0">
            <a:normAutofit/>
          </a:bodyPr>
          <a:lstStyle/>
          <a:p>
            <a:pPr algn="l">
              <a:buFont typeface="Wingdings 3" charset="2"/>
              <a:buChar char=""/>
            </a:pPr>
            <a:r>
              <a:rPr lang="en-US" b="1">
                <a:solidFill>
                  <a:schemeClr val="tx1">
                    <a:lumMod val="75000"/>
                    <a:lumOff val="25000"/>
                  </a:schemeClr>
                </a:solidFill>
              </a:rPr>
              <a:t>Name : Ebong Obot</a:t>
            </a:r>
          </a:p>
          <a:p>
            <a:pPr algn="l">
              <a:buFont typeface="Wingdings 3" charset="2"/>
              <a:buChar char=""/>
            </a:pPr>
            <a:r>
              <a:rPr lang="en-US" b="1">
                <a:solidFill>
                  <a:schemeClr val="tx1">
                    <a:lumMod val="75000"/>
                    <a:lumOff val="25000"/>
                  </a:schemeClr>
                </a:solidFill>
              </a:rPr>
              <a:t>Lecturer : Rachael Rivers</a:t>
            </a:r>
          </a:p>
          <a:p>
            <a:pPr algn="l">
              <a:buFont typeface="Wingdings 3" charset="2"/>
              <a:buChar char=""/>
            </a:pPr>
            <a:r>
              <a:rPr lang="en-US" b="1">
                <a:solidFill>
                  <a:schemeClr val="tx1">
                    <a:lumMod val="75000"/>
                    <a:lumOff val="25000"/>
                  </a:schemeClr>
                </a:solidFill>
              </a:rPr>
              <a:t>Student Number : 1915035</a:t>
            </a:r>
          </a:p>
          <a:p>
            <a:pPr algn="l">
              <a:buFont typeface="Wingdings 3" charset="2"/>
              <a:buChar char=""/>
            </a:pPr>
            <a:r>
              <a:rPr lang="en-US" b="1">
                <a:solidFill>
                  <a:schemeClr val="tx1">
                    <a:lumMod val="75000"/>
                    <a:lumOff val="25000"/>
                  </a:schemeClr>
                </a:solidFill>
              </a:rPr>
              <a:t>Topic : Case Study Children young people and Families</a:t>
            </a:r>
          </a:p>
        </p:txBody>
      </p:sp>
      <p:pic>
        <p:nvPicPr>
          <p:cNvPr id="5" name="Picture 4" descr="Circle of smiling faces of children with heads together looking downwards">
            <a:extLst>
              <a:ext uri="{FF2B5EF4-FFF2-40B4-BE49-F238E27FC236}">
                <a16:creationId xmlns:a16="http://schemas.microsoft.com/office/drawing/2014/main" id="{E9A9BC1B-16D6-AB6B-C30F-8E16F250ACAF}"/>
              </a:ext>
            </a:extLst>
          </p:cNvPr>
          <p:cNvPicPr>
            <a:picLocks noChangeAspect="1"/>
          </p:cNvPicPr>
          <p:nvPr/>
        </p:nvPicPr>
        <p:blipFill rotWithShape="1">
          <a:blip r:embed="rId2">
            <a:extLst>
              <a:ext uri="{28A0092B-C50C-407E-A947-70E740481C1C}">
                <a14:useLocalDpi xmlns:a14="http://schemas.microsoft.com/office/drawing/2010/main" val="0"/>
              </a:ext>
            </a:extLst>
          </a:blip>
          <a:srcRect l="19371" r="28119" b="-2"/>
          <a:stretch/>
        </p:blipFill>
        <p:spPr>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34" name="Isosceles Triangle 21">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472483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A7BBA-377E-D9D1-5C39-E606DC9C0AD7}"/>
              </a:ext>
            </a:extLst>
          </p:cNvPr>
          <p:cNvSpPr>
            <a:spLocks noGrp="1"/>
          </p:cNvSpPr>
          <p:nvPr>
            <p:ph type="ctrTitle"/>
          </p:nvPr>
        </p:nvSpPr>
        <p:spPr>
          <a:xfrm>
            <a:off x="1088747" y="1930261"/>
            <a:ext cx="8080101" cy="4618383"/>
          </a:xfrm>
        </p:spPr>
        <p:txBody>
          <a:bodyPr>
            <a:noAutofit/>
          </a:bodyPr>
          <a:lstStyle/>
          <a:p>
            <a:pPr algn="l">
              <a:lnSpc>
                <a:spcPct val="150000"/>
              </a:lnSpc>
            </a:pPr>
            <a:r>
              <a:rPr lang="en-GB" sz="2800" b="1" dirty="0">
                <a:solidFill>
                  <a:schemeClr val="tx1"/>
                </a:solidFill>
              </a:rPr>
              <a:t>The family in this case study is seemingly dysfunctional, characterized by domestic violence, non payment of rent, alcoholism, and parenting issues. Dysfunctional families are distinguished by </a:t>
            </a:r>
            <a:r>
              <a:rPr lang="en-GB" sz="2800" b="1" dirty="0" err="1">
                <a:solidFill>
                  <a:schemeClr val="tx1"/>
                </a:solidFill>
              </a:rPr>
              <a:t>unharmonious</a:t>
            </a:r>
            <a:r>
              <a:rPr lang="en-GB" sz="2800" b="1" dirty="0">
                <a:solidFill>
                  <a:schemeClr val="tx1"/>
                </a:solidFill>
              </a:rPr>
              <a:t> parenting styles (</a:t>
            </a:r>
            <a:r>
              <a:rPr lang="en-GB" sz="2800" b="1" dirty="0" err="1">
                <a:solidFill>
                  <a:schemeClr val="tx1"/>
                </a:solidFill>
              </a:rPr>
              <a:t>Kempen</a:t>
            </a:r>
            <a:r>
              <a:rPr lang="en-GB" sz="2800" b="1" dirty="0">
                <a:solidFill>
                  <a:schemeClr val="tx1"/>
                </a:solidFill>
              </a:rPr>
              <a:t>, 2011)</a:t>
            </a:r>
            <a:br>
              <a:rPr lang="en-GB" sz="2800" b="1" dirty="0">
                <a:solidFill>
                  <a:schemeClr val="tx1"/>
                </a:solidFill>
              </a:rPr>
            </a:br>
            <a:br>
              <a:rPr lang="en-GB" sz="2800" b="1" dirty="0">
                <a:solidFill>
                  <a:schemeClr val="tx1"/>
                </a:solidFill>
              </a:rPr>
            </a:br>
            <a:endParaRPr lang="en-GB" sz="2800" b="1" dirty="0">
              <a:solidFill>
                <a:schemeClr val="tx1"/>
              </a:solidFill>
            </a:endParaRPr>
          </a:p>
        </p:txBody>
      </p:sp>
    </p:spTree>
    <p:extLst>
      <p:ext uri="{BB962C8B-B14F-4D97-AF65-F5344CB8AC3E}">
        <p14:creationId xmlns:p14="http://schemas.microsoft.com/office/powerpoint/2010/main" val="340931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9629C2A2-A045-AC81-B97D-F659A9D79E44}"/>
              </a:ext>
            </a:extLst>
          </p:cNvPr>
          <p:cNvSpPr>
            <a:spLocks noGrp="1"/>
          </p:cNvSpPr>
          <p:nvPr>
            <p:ph type="subTitle" idx="1"/>
          </p:nvPr>
        </p:nvSpPr>
        <p:spPr>
          <a:xfrm>
            <a:off x="1038226" y="374754"/>
            <a:ext cx="8592792" cy="6108492"/>
          </a:xfrm>
        </p:spPr>
        <p:txBody>
          <a:bodyPr>
            <a:normAutofit/>
          </a:bodyPr>
          <a:lstStyle/>
          <a:p>
            <a:pPr algn="l">
              <a:lnSpc>
                <a:spcPct val="150000"/>
              </a:lnSpc>
            </a:pPr>
            <a:r>
              <a:rPr lang="en-GB" sz="2400" b="1" dirty="0">
                <a:solidFill>
                  <a:schemeClr val="tx1"/>
                </a:solidFill>
              </a:rPr>
              <a:t>Children end up facing difficulties lunching into adulthood.</a:t>
            </a:r>
            <a:br>
              <a:rPr lang="en-GB" sz="2400" b="1" dirty="0">
                <a:solidFill>
                  <a:schemeClr val="tx1"/>
                </a:solidFill>
              </a:rPr>
            </a:br>
            <a:r>
              <a:rPr lang="en-GB" sz="2400" b="1" dirty="0">
                <a:solidFill>
                  <a:schemeClr val="tx1"/>
                </a:solidFill>
              </a:rPr>
              <a:t>The Children also have a higher likelihood of being withdrawn and socially withdrawn, often the children feel lonely and find it difficult to express their feelings and at a higher rick of developing anxiety, depression and low esteem among other issues (MARTINEZ ET AL. 2018) such problems persist as the children mature.</a:t>
            </a:r>
            <a:br>
              <a:rPr lang="en-GB" sz="2400" b="1" dirty="0">
                <a:solidFill>
                  <a:schemeClr val="tx1"/>
                </a:solidFill>
              </a:rPr>
            </a:br>
            <a:r>
              <a:rPr lang="en-GB" sz="2400" b="1" dirty="0">
                <a:solidFill>
                  <a:schemeClr val="tx1"/>
                </a:solidFill>
              </a:rPr>
              <a:t>The disharmony also puts the parent at increased risk of losing their jobs and incomes and leads to problem enforcing boundary.</a:t>
            </a:r>
          </a:p>
        </p:txBody>
      </p:sp>
    </p:spTree>
    <p:extLst>
      <p:ext uri="{BB962C8B-B14F-4D97-AF65-F5344CB8AC3E}">
        <p14:creationId xmlns:p14="http://schemas.microsoft.com/office/powerpoint/2010/main" val="136587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D4A0C-1F90-0081-6964-B824CA4E903D}"/>
              </a:ext>
            </a:extLst>
          </p:cNvPr>
          <p:cNvSpPr>
            <a:spLocks noGrp="1"/>
          </p:cNvSpPr>
          <p:nvPr>
            <p:ph type="ctrTitle"/>
          </p:nvPr>
        </p:nvSpPr>
        <p:spPr/>
        <p:txBody>
          <a:bodyPr/>
          <a:lstStyle/>
          <a:p>
            <a:r>
              <a:rPr lang="en-GB" sz="1600" b="1" dirty="0"/>
              <a:t>In this case study it wound be necessary to first deal with the dysfunction, family therapy wound come in handy in helping all members of the family collaborate to address their problems, It is important to note that the course of family therapy is often brief, with the majority of family therapy models seeking to address and rectify family communication styles in addition to dealing with individuals who could be interfering with family system’s cohesiveness.</a:t>
            </a:r>
          </a:p>
        </p:txBody>
      </p:sp>
      <p:sp>
        <p:nvSpPr>
          <p:cNvPr id="3" name="Subtitle 2">
            <a:extLst>
              <a:ext uri="{FF2B5EF4-FFF2-40B4-BE49-F238E27FC236}">
                <a16:creationId xmlns:a16="http://schemas.microsoft.com/office/drawing/2014/main" id="{C75EA69E-85B3-BFB5-F940-1DF900206FF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388165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C6DFF-CDC5-DA76-5856-828750003DDC}"/>
              </a:ext>
            </a:extLst>
          </p:cNvPr>
          <p:cNvSpPr>
            <a:spLocks noGrp="1"/>
          </p:cNvSpPr>
          <p:nvPr>
            <p:ph type="ctrTitle"/>
          </p:nvPr>
        </p:nvSpPr>
        <p:spPr>
          <a:xfrm>
            <a:off x="1729409" y="2037522"/>
            <a:ext cx="7544594" cy="2013314"/>
          </a:xfrm>
        </p:spPr>
        <p:txBody>
          <a:bodyPr/>
          <a:lstStyle/>
          <a:p>
            <a:r>
              <a:rPr lang="en-GB" sz="1600" dirty="0"/>
              <a:t>A therapist wound also help with identifying what is behind the behaviour and develop a plan to help the family heal and move forward, Talk therapy wound also help the parents deal with their alcoholism, parent behaviour therapy is evidenced as having the strongest evidence as an effective treatment for disruptive behaviour, Family therapy often multidisciplinary approach embracing social workers, psychologist, physicians, educators and other professionals (</a:t>
            </a:r>
            <a:r>
              <a:rPr lang="en-GB" sz="1600" dirty="0" err="1"/>
              <a:t>Chernikova</a:t>
            </a:r>
            <a:r>
              <a:rPr lang="en-GB" sz="1600" dirty="0"/>
              <a:t> et al. 2020)</a:t>
            </a:r>
            <a:br>
              <a:rPr lang="en-GB" sz="1600" dirty="0"/>
            </a:br>
            <a:r>
              <a:rPr lang="en-GB" sz="1600" dirty="0"/>
              <a:t>A multidisciplinary team needs to be involved </a:t>
            </a:r>
          </a:p>
        </p:txBody>
      </p:sp>
      <p:sp>
        <p:nvSpPr>
          <p:cNvPr id="3" name="Subtitle 2">
            <a:extLst>
              <a:ext uri="{FF2B5EF4-FFF2-40B4-BE49-F238E27FC236}">
                <a16:creationId xmlns:a16="http://schemas.microsoft.com/office/drawing/2014/main" id="{2311536E-9ADF-04B4-29D3-5B0FEDE9222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714589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235DF-A001-75E7-073C-48186CEEFC20}"/>
              </a:ext>
            </a:extLst>
          </p:cNvPr>
          <p:cNvSpPr>
            <a:spLocks noGrp="1"/>
          </p:cNvSpPr>
          <p:nvPr>
            <p:ph type="ctrTitle"/>
          </p:nvPr>
        </p:nvSpPr>
        <p:spPr/>
        <p:txBody>
          <a:bodyPr/>
          <a:lstStyle/>
          <a:p>
            <a:r>
              <a:rPr lang="en-GB" sz="1600" dirty="0"/>
              <a:t>A Multidisciplinary team of professionals facilitates problem solving by allowing for the collaboration of individuals who possess diverse skills, dysfunctional families are rather complex and multidisciplinary teams are used for enhancement and improvement of investigations and responses for families and children, in this case the team would diagnose, treat and plan a therapy and support service for the family.</a:t>
            </a:r>
          </a:p>
        </p:txBody>
      </p:sp>
      <p:sp>
        <p:nvSpPr>
          <p:cNvPr id="3" name="Subtitle 2">
            <a:extLst>
              <a:ext uri="{FF2B5EF4-FFF2-40B4-BE49-F238E27FC236}">
                <a16:creationId xmlns:a16="http://schemas.microsoft.com/office/drawing/2014/main" id="{3864E6F1-0208-C684-BF70-6ADBC54CCF7A}"/>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7783942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B15D2-2E0D-5E59-B742-0517FDA36F2F}"/>
              </a:ext>
            </a:extLst>
          </p:cNvPr>
          <p:cNvSpPr>
            <a:spLocks noGrp="1"/>
          </p:cNvSpPr>
          <p:nvPr>
            <p:ph type="ctrTitle"/>
          </p:nvPr>
        </p:nvSpPr>
        <p:spPr/>
        <p:txBody>
          <a:bodyPr/>
          <a:lstStyle/>
          <a:p>
            <a:r>
              <a:rPr lang="en-GB" sz="1600" dirty="0"/>
              <a:t>Therapy is the key as it teaches different family members how to utilize healthy coping styles for purposes of regulating uncomfortable emotion instead of developing addictions and destructive behaviour.</a:t>
            </a:r>
            <a:br>
              <a:rPr lang="en-GB" sz="1600" dirty="0"/>
            </a:br>
            <a:r>
              <a:rPr lang="en-GB" sz="1600" dirty="0"/>
              <a:t>A mental healthcare provider should be brought in to help with setting boundaries that are agreed for the families(</a:t>
            </a:r>
            <a:r>
              <a:rPr lang="en-GB" sz="1600" dirty="0" err="1"/>
              <a:t>Dabrowska</a:t>
            </a:r>
            <a:r>
              <a:rPr lang="en-GB" sz="1600" dirty="0"/>
              <a:t>, 2018)</a:t>
            </a:r>
          </a:p>
        </p:txBody>
      </p:sp>
      <p:sp>
        <p:nvSpPr>
          <p:cNvPr id="3" name="Subtitle 2">
            <a:extLst>
              <a:ext uri="{FF2B5EF4-FFF2-40B4-BE49-F238E27FC236}">
                <a16:creationId xmlns:a16="http://schemas.microsoft.com/office/drawing/2014/main" id="{701098CD-368F-D463-0828-56B21F2B95A8}"/>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696998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E9A56-2237-1429-D6A4-F45871EED28C}"/>
              </a:ext>
            </a:extLst>
          </p:cNvPr>
          <p:cNvSpPr>
            <a:spLocks noGrp="1"/>
          </p:cNvSpPr>
          <p:nvPr>
            <p:ph type="ctrTitle"/>
          </p:nvPr>
        </p:nvSpPr>
        <p:spPr/>
        <p:txBody>
          <a:bodyPr/>
          <a:lstStyle/>
          <a:p>
            <a:r>
              <a:rPr lang="en-GB" sz="1600" dirty="0"/>
              <a:t>References</a:t>
            </a:r>
            <a:br>
              <a:rPr lang="en-GB" sz="1600" dirty="0"/>
            </a:br>
            <a:br>
              <a:rPr lang="en-GB" sz="1600" dirty="0"/>
            </a:br>
            <a:r>
              <a:rPr lang="en-GB" sz="1600" dirty="0" err="1"/>
              <a:t>Kempen</a:t>
            </a:r>
            <a:r>
              <a:rPr lang="en-GB" sz="1600" dirty="0"/>
              <a:t>, A.,2021. The negative impact of absent fathers or dysfunctional families on children’s lives. </a:t>
            </a:r>
            <a:r>
              <a:rPr lang="en-GB" sz="1600" dirty="0" err="1"/>
              <a:t>Servamus</a:t>
            </a:r>
            <a:r>
              <a:rPr lang="en-GB" sz="1600" dirty="0"/>
              <a:t> community based safety and security magazine, 114(5), pp.36-39</a:t>
            </a:r>
            <a:br>
              <a:rPr lang="en-GB" sz="1600" dirty="0"/>
            </a:br>
            <a:r>
              <a:rPr lang="en-GB" sz="1600" dirty="0"/>
              <a:t>Martinez, V.T.P, de la Vega </a:t>
            </a:r>
            <a:r>
              <a:rPr lang="en-GB" sz="1600" dirty="0" err="1"/>
              <a:t>Pazikova</a:t>
            </a:r>
            <a:r>
              <a:rPr lang="en-GB" sz="1600" dirty="0"/>
              <a:t>, T., Montero, O.A.A. and K.M.Y., 2018. Characterization of child abuse in dysfunctional families of, </a:t>
            </a:r>
            <a:r>
              <a:rPr lang="en-GB" sz="1600" dirty="0" err="1"/>
              <a:t>Revista</a:t>
            </a:r>
            <a:r>
              <a:rPr lang="en-GB" sz="1600" dirty="0"/>
              <a:t> habanera de </a:t>
            </a:r>
            <a:r>
              <a:rPr lang="en-GB" sz="1600" dirty="0" err="1"/>
              <a:t>Ciencias</a:t>
            </a:r>
            <a:r>
              <a:rPr lang="en-GB" sz="1600" dirty="0"/>
              <a:t>, 17(2), pp,290-302</a:t>
            </a:r>
            <a:br>
              <a:rPr lang="en-GB" sz="1600" dirty="0"/>
            </a:br>
            <a:r>
              <a:rPr lang="en-GB" sz="1600" dirty="0" err="1"/>
              <a:t>Chernikova</a:t>
            </a:r>
            <a:r>
              <a:rPr lang="en-GB" sz="1600" dirty="0"/>
              <a:t>, T.A., </a:t>
            </a:r>
            <a:r>
              <a:rPr lang="en-GB" sz="1600" dirty="0" err="1"/>
              <a:t>Shaidukova</a:t>
            </a:r>
            <a:r>
              <a:rPr lang="en-GB" sz="1600" dirty="0"/>
              <a:t>, L.D. and Nikolaeva, L.A,.2020 Features of Social work with dysfunctional families(10(100) Hactl.2) pp 127-129</a:t>
            </a:r>
          </a:p>
        </p:txBody>
      </p:sp>
      <p:sp>
        <p:nvSpPr>
          <p:cNvPr id="3" name="Subtitle 2">
            <a:extLst>
              <a:ext uri="{FF2B5EF4-FFF2-40B4-BE49-F238E27FC236}">
                <a16:creationId xmlns:a16="http://schemas.microsoft.com/office/drawing/2014/main" id="{6116F27E-931B-37F3-87A9-16820744A893}"/>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3976593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183</TotalTime>
  <Words>562</Words>
  <Application>Microsoft Office PowerPoint</Application>
  <PresentationFormat>Widescreen</PresentationFormat>
  <Paragraphs>12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Trebuchet MS</vt:lpstr>
      <vt:lpstr>Wingdings 3</vt:lpstr>
      <vt:lpstr>Facet</vt:lpstr>
      <vt:lpstr>Presentation</vt:lpstr>
      <vt:lpstr>The family in this case study is seemingly dysfunctional, characterized by domestic violence, non payment of rent, alcoholism, and parenting issues. Dysfunctional families are distinguished by unharmonious parenting styles (Kempen, 2011)  </vt:lpstr>
      <vt:lpstr>PowerPoint Presentation</vt:lpstr>
      <vt:lpstr>In this case study it wound be necessary to first deal with the dysfunction, family therapy wound come in handy in helping all members of the family collaborate to address their problems, It is important to note that the course of family therapy is often brief, with the majority of family therapy models seeking to address and rectify family communication styles in addition to dealing with individuals who could be interfering with family system’s cohesiveness.</vt:lpstr>
      <vt:lpstr>A therapist wound also help with identifying what is behind the behaviour and develop a plan to help the family heal and move forward, Talk therapy wound also help the parents deal with their alcoholism, parent behaviour therapy is evidenced as having the strongest evidence as an effective treatment for disruptive behaviour, Family therapy often multidisciplinary approach embracing social workers, psychologist, physicians, educators and other professionals (Chernikova et al. 2020) A multidisciplinary team needs to be involved </vt:lpstr>
      <vt:lpstr>A Multidisciplinary team of professionals facilitates problem solving by allowing for the collaboration of individuals who possess diverse skills, dysfunctional families are rather complex and multidisciplinary teams are used for enhancement and improvement of investigations and responses for families and children, in this case the team would diagnose, treat and plan a therapy and support service for the family.</vt:lpstr>
      <vt:lpstr>Therapy is the key as it teaches different family members how to utilize healthy coping styles for purposes of regulating uncomfortable emotion instead of developing addictions and destructive behaviour. A mental healthcare provider should be brought in to help with setting boundaries that are agreed for the families(Dabrowska, 2018)</vt:lpstr>
      <vt:lpstr>References  Kempen, A.,2021. The negative impact of absent fathers or dysfunctional families on children’s lives. Servamus community based safety and security magazine, 114(5), pp.36-39 Martinez, V.T.P, de la Vega Pazikova, T., Montero, O.A.A. and K.M.Y., 2018. Characterization of child abuse in dysfunctional families of, Revista habanera de Ciencias, 17(2), pp,290-302 Chernikova, T.A., Shaidukova, L.D. and Nikolaeva, L.A,.2020 Features of Social work with dysfunctional families(10(100) Hactl.2) pp 127-129</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Ebong Obot (1915035)</dc:creator>
  <cp:lastModifiedBy>Ebong Obot (1915035)</cp:lastModifiedBy>
  <cp:revision>1</cp:revision>
  <dcterms:created xsi:type="dcterms:W3CDTF">2022-10-20T12:23:53Z</dcterms:created>
  <dcterms:modified xsi:type="dcterms:W3CDTF">2022-10-20T15:27:36Z</dcterms:modified>
</cp:coreProperties>
</file>