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3"/>
  </p:notesMasterIdLst>
  <p:handoutMasterIdLst>
    <p:handoutMasterId r:id="rId44"/>
  </p:handoutMasterIdLst>
  <p:sldIdLst>
    <p:sldId id="277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5" r:id="rId29"/>
    <p:sldId id="306" r:id="rId30"/>
    <p:sldId id="307" r:id="rId31"/>
    <p:sldId id="309" r:id="rId32"/>
    <p:sldId id="310" r:id="rId33"/>
    <p:sldId id="311" r:id="rId34"/>
    <p:sldId id="312" r:id="rId35"/>
    <p:sldId id="313" r:id="rId36"/>
    <p:sldId id="314" r:id="rId37"/>
    <p:sldId id="315" r:id="rId38"/>
    <p:sldId id="316" r:id="rId39"/>
    <p:sldId id="317" r:id="rId40"/>
    <p:sldId id="318" r:id="rId41"/>
    <p:sldId id="319" r:id="rId4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00" autoAdjust="0"/>
    <p:restoredTop sz="94576" autoAdjust="0"/>
  </p:normalViewPr>
  <p:slideViewPr>
    <p:cSldViewPr>
      <p:cViewPr varScale="1">
        <p:scale>
          <a:sx n="115" d="100"/>
          <a:sy n="115" d="100"/>
        </p:scale>
        <p:origin x="138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22/11/2018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22/11/2018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22/11/2018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22/11/2018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22/11/2018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mazon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Module Code: BMSK 5003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Understanding and Engaging in Customer Experience.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Customer Value, Customer Experience and Supply Chain Management Issues.</a:t>
            </a:r>
          </a:p>
          <a:p>
            <a:pPr eaLnBrk="1" hangingPunct="1"/>
            <a:r>
              <a:rPr lang="en-US" altLang="en-US" dirty="0" smtClean="0"/>
              <a:t>.</a:t>
            </a:r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dirty="0" err="1" smtClean="0">
                <a:solidFill>
                  <a:schemeClr val="tx1"/>
                </a:solidFill>
              </a:rPr>
              <a:t>Rexon</a:t>
            </a:r>
            <a:r>
              <a:rPr lang="en-US" altLang="en-US" dirty="0" smtClean="0">
                <a:solidFill>
                  <a:schemeClr val="tx1"/>
                </a:solidFill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</a:rPr>
              <a:t>Nting</a:t>
            </a:r>
            <a:r>
              <a:rPr lang="en-US" altLang="en-US" dirty="0" smtClean="0">
                <a:solidFill>
                  <a:schemeClr val="tx1"/>
                </a:solidFill>
              </a:rPr>
              <a:t>, PhD</a:t>
            </a: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472480"/>
          </a:xfrm>
        </p:spPr>
        <p:txBody>
          <a:bodyPr/>
          <a:lstStyle/>
          <a:p>
            <a:r>
              <a:rPr lang="en-US" altLang="en-US" dirty="0" smtClean="0"/>
              <a:t>Introduction</a:t>
            </a:r>
            <a:endParaRPr lang="en-US" altLang="en-US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548680"/>
            <a:ext cx="9036496" cy="630932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 dirty="0"/>
              <a:t>Evolution of quality definition from internal measures to customer value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Promotes a broader look at a company’s offerings and its customers. 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Questions/Issues: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Why customers purchase?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Why customers continue to purchase?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Why customers defect from a company? 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What are their preferences and needs and how can they be satisfied? 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Which customers are profitable?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Does the customer value low prices more than superior customer support services?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Does the customer prefer next day delivery or lower prices?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Does the customer prefer to purchase the item in a store that specializes in this type of item or from a large mega-store that provides one-stop shopping opportunities?</a:t>
            </a:r>
          </a:p>
        </p:txBody>
      </p:sp>
    </p:spTree>
    <p:extLst>
      <p:ext uri="{BB962C8B-B14F-4D97-AF65-F5344CB8AC3E}">
        <p14:creationId xmlns:p14="http://schemas.microsoft.com/office/powerpoint/2010/main" val="1400701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Role of SCM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Ability to respond to customer requirements one of the basic premises for SCM</a:t>
            </a:r>
          </a:p>
          <a:p>
            <a:pPr lvl="1"/>
            <a:r>
              <a:rPr lang="en-US" altLang="en-US"/>
              <a:t>Relates to customer specific aspects such as delivery status or production status</a:t>
            </a:r>
          </a:p>
          <a:p>
            <a:r>
              <a:rPr lang="en-US" altLang="en-US"/>
              <a:t>SCM also impact prices by reducing costs</a:t>
            </a:r>
          </a:p>
          <a:p>
            <a:pPr lvl="1"/>
            <a:r>
              <a:rPr lang="en-US" altLang="en-US"/>
              <a:t>Dell, Wal-Mart</a:t>
            </a:r>
          </a:p>
          <a:p>
            <a:pPr lvl="1"/>
            <a:r>
              <a:rPr lang="en-US" altLang="en-US"/>
              <a:t>EDLP strategies</a:t>
            </a:r>
          </a:p>
        </p:txBody>
      </p:sp>
    </p:spTree>
    <p:extLst>
      <p:ext uri="{BB962C8B-B14F-4D97-AF65-F5344CB8AC3E}">
        <p14:creationId xmlns:p14="http://schemas.microsoft.com/office/powerpoint/2010/main" val="1213337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52400"/>
            <a:ext cx="8686800" cy="1139825"/>
          </a:xfrm>
        </p:spPr>
        <p:txBody>
          <a:bodyPr/>
          <a:lstStyle/>
          <a:p>
            <a:r>
              <a:rPr lang="en-US" altLang="en-US"/>
              <a:t>Customer Value Defines the SCM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/>
              <a:t>SCM strategy determined by: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type of products or services it offers 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value of various elements of this offering to the customer.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Examples: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If customers value one-stop shopping =&gt; carry a large number of products and options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Personal customization of products =&gt; flexible supply chain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Supply chain needs to be considered in any product and sales strategy 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SCM strategy could provide competitive advantages leading to increased customer value</a:t>
            </a:r>
          </a:p>
        </p:txBody>
      </p:sp>
    </p:spTree>
    <p:extLst>
      <p:ext uri="{BB962C8B-B14F-4D97-AF65-F5344CB8AC3E}">
        <p14:creationId xmlns:p14="http://schemas.microsoft.com/office/powerpoint/2010/main" val="302408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dirty="0" smtClean="0"/>
              <a:t>The </a:t>
            </a:r>
            <a:r>
              <a:rPr lang="en-US" altLang="en-US" sz="4000" dirty="0"/>
              <a:t>Dimensions of Customer Value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Conformance to requirements.</a:t>
            </a:r>
          </a:p>
          <a:p>
            <a:r>
              <a:rPr lang="en-US" altLang="en-US"/>
              <a:t>Product selection.</a:t>
            </a:r>
          </a:p>
          <a:p>
            <a:r>
              <a:rPr lang="en-US" altLang="en-US"/>
              <a:t>Price and brand.</a:t>
            </a:r>
          </a:p>
          <a:p>
            <a:r>
              <a:rPr lang="en-US" altLang="en-US"/>
              <a:t>Value-added services.</a:t>
            </a:r>
          </a:p>
          <a:p>
            <a:r>
              <a:rPr lang="en-US" altLang="en-US"/>
              <a:t>Relationships and experiences.</a:t>
            </a:r>
          </a:p>
        </p:txBody>
      </p:sp>
    </p:spTree>
    <p:extLst>
      <p:ext uri="{BB962C8B-B14F-4D97-AF65-F5344CB8AC3E}">
        <p14:creationId xmlns:p14="http://schemas.microsoft.com/office/powerpoint/2010/main" val="24273539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838200"/>
          </a:xfrm>
        </p:spPr>
        <p:txBody>
          <a:bodyPr/>
          <a:lstStyle/>
          <a:p>
            <a:r>
              <a:rPr lang="en-US" altLang="en-US"/>
              <a:t>Conformance to Requirements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229600" cy="5638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/>
              <a:t>Market Mediation: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Ability to offer what the customer wants and needs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Costs associated with the market mediation occur when there are differences between supply and demand. </a:t>
            </a:r>
          </a:p>
          <a:p>
            <a:pPr lvl="2">
              <a:lnSpc>
                <a:spcPct val="80000"/>
              </a:lnSpc>
            </a:pPr>
            <a:r>
              <a:rPr lang="en-US" altLang="en-US" sz="2200"/>
              <a:t>Supply&gt;demand =&gt; inventory costs throughout the supply chain</a:t>
            </a:r>
          </a:p>
          <a:p>
            <a:pPr lvl="2">
              <a:lnSpc>
                <a:spcPct val="80000"/>
              </a:lnSpc>
            </a:pPr>
            <a:r>
              <a:rPr lang="en-US" altLang="en-US" sz="2200"/>
              <a:t>Demand&gt;Supply=&gt; lost sales and possibly market share.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Functional Items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Product demand is predictable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Market mediation not a major issue.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Fashion items or other high-variability items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Nature of demand can create large costs due to lost sales or excess inventory. 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Requires responsive supply chains</a:t>
            </a:r>
          </a:p>
        </p:txBody>
      </p:sp>
    </p:spTree>
    <p:extLst>
      <p:ext uri="{BB962C8B-B14F-4D97-AF65-F5344CB8AC3E}">
        <p14:creationId xmlns:p14="http://schemas.microsoft.com/office/powerpoint/2010/main" val="2775531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Zara’s SCM Strategy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/>
              <a:t>It keeps half of its production in house instead of outsourcing as is common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It intentionally leaves extra capacity in its warehouses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It manufactures and produces in small batches rather than try to achieve economies of scale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It manages all design, warehousing, distribution and logistics itself instead of using third parties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It holds its retail stores to a rigid timetable for placing orders and receiving stock. 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It puts price tags on items before they are shipped rather than at each store.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It leaves large empty areas in the stores and tolerates, even encourages stock-outs.</a:t>
            </a:r>
          </a:p>
        </p:txBody>
      </p:sp>
    </p:spTree>
    <p:extLst>
      <p:ext uri="{BB962C8B-B14F-4D97-AF65-F5344CB8AC3E}">
        <p14:creationId xmlns:p14="http://schemas.microsoft.com/office/powerpoint/2010/main" val="562907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Conformance to Requirements </a:t>
            </a:r>
            <a:br>
              <a:rPr lang="en-US" altLang="en-US" sz="4000"/>
            </a:br>
            <a:r>
              <a:rPr lang="en-US" altLang="en-US" sz="4000"/>
              <a:t>Built on Three Principles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 b="1"/>
              <a:t>Closing the communication loop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Supply chain is organized so it can track material and product in real time but also close the information loop both for hard data and anecdotal. </a:t>
            </a:r>
            <a:endParaRPr lang="en-US" altLang="en-US" sz="2400" b="1"/>
          </a:p>
          <a:p>
            <a:pPr>
              <a:lnSpc>
                <a:spcPct val="80000"/>
              </a:lnSpc>
            </a:pPr>
            <a:r>
              <a:rPr lang="en-US" altLang="en-US" sz="2800" b="1"/>
              <a:t>Sticking to a rhythm across the supply chain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Company is willing to spend money on anything that will make its supply chain fast and responsive.</a:t>
            </a:r>
            <a:endParaRPr lang="en-US" altLang="ko-KR" sz="2400" b="1">
              <a:ea typeface="굴림" charset="-127"/>
            </a:endParaRPr>
          </a:p>
          <a:p>
            <a:pPr>
              <a:lnSpc>
                <a:spcPct val="80000"/>
              </a:lnSpc>
            </a:pPr>
            <a:r>
              <a:rPr lang="en-US" altLang="ko-KR" sz="2800" b="1">
                <a:ea typeface="굴림" charset="-127"/>
              </a:rPr>
              <a:t>Leveraging capital assets to increase supply chain flexibility</a:t>
            </a:r>
          </a:p>
          <a:p>
            <a:pPr lvl="1"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Company uses the investment in production and distribution facilities to make the supply chain responsive to new and changing demand patterns. 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3811724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Product Selection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/>
              <a:t>Proliferation of product options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Larger variety means greater problems with: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Managing supplies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Predicting demand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Three successful trends: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Specializing in offering one type of product (Starbucks/Subway)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Mega-stores that allow one-stop shopping for a large variety of products (Wal-Mart/Target)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Mega-stores that specialize in one product area (Home Depot/Office Max/Staples)</a:t>
            </a:r>
          </a:p>
        </p:txBody>
      </p:sp>
    </p:spTree>
    <p:extLst>
      <p:ext uri="{BB962C8B-B14F-4D97-AF65-F5344CB8AC3E}">
        <p14:creationId xmlns:p14="http://schemas.microsoft.com/office/powerpoint/2010/main" val="237702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Similar Trends on the Internet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/>
              <a:t>Some sites offer a variety of products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Others specialize only in a specific line of products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Combine virtual with physical stores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Dell with its physical stores to compete with Apple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Long-Tail Phenomenon</a:t>
            </a:r>
          </a:p>
          <a:p>
            <a:pPr lvl="1">
              <a:lnSpc>
                <a:spcPct val="90000"/>
              </a:lnSpc>
            </a:pPr>
            <a:r>
              <a:rPr lang="en-US" altLang="ko-KR" sz="2400">
                <a:ea typeface="굴림" charset="-127"/>
              </a:rPr>
              <a:t>Lack of physical or local restrictions allows retailers to focus and make revenue on the less popular items in their catalogues </a:t>
            </a:r>
          </a:p>
          <a:p>
            <a:pPr lvl="1">
              <a:lnSpc>
                <a:spcPct val="90000"/>
              </a:lnSpc>
            </a:pPr>
            <a:r>
              <a:rPr lang="en-US" altLang="ko-KR" sz="2400">
                <a:ea typeface="굴림" charset="-127"/>
              </a:rPr>
              <a:t>Online sites offer titles/items not carried by traditional retailers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3816212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Long-Tail Phenomena for Rhapsody</a:t>
            </a:r>
          </a:p>
        </p:txBody>
      </p:sp>
      <p:pic>
        <p:nvPicPr>
          <p:cNvPr id="16389" name="Picture 5" descr="sim98239x_12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676400"/>
            <a:ext cx="7458075" cy="425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898525" y="6056313"/>
            <a:ext cx="5911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FIGURE 12-1: </a:t>
            </a:r>
            <a:r>
              <a:rPr lang="en-US" altLang="en-US" b="1"/>
              <a:t>The Rhapsody data—2004 versus 2005</a:t>
            </a:r>
          </a:p>
        </p:txBody>
      </p:sp>
    </p:spTree>
    <p:extLst>
      <p:ext uri="{BB962C8B-B14F-4D97-AF65-F5344CB8AC3E}">
        <p14:creationId xmlns:p14="http://schemas.microsoft.com/office/powerpoint/2010/main" val="2743600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Strategies to Cope with Large Variety</a:t>
            </a:r>
            <a:br>
              <a:rPr lang="en-US" altLang="en-US" sz="4000"/>
            </a:br>
            <a:r>
              <a:rPr lang="en-US" altLang="en-US" sz="4000" b="1"/>
              <a:t>Build-to-order model</a:t>
            </a:r>
            <a:endParaRPr lang="en-US" altLang="en-US" sz="400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327275"/>
            <a:ext cx="8229600" cy="4530725"/>
          </a:xfrm>
        </p:spPr>
        <p:txBody>
          <a:bodyPr/>
          <a:lstStyle/>
          <a:p>
            <a:r>
              <a:rPr lang="en-US" altLang="en-US"/>
              <a:t>Configuration</a:t>
            </a:r>
            <a:r>
              <a:rPr lang="en-US" altLang="ko-KR">
                <a:ea typeface="굴림" charset="-127"/>
              </a:rPr>
              <a:t> is determined only when the order comes in. </a:t>
            </a:r>
          </a:p>
          <a:p>
            <a:r>
              <a:rPr lang="en-US" altLang="ko-KR">
                <a:ea typeface="굴림" charset="-127"/>
              </a:rPr>
              <a:t>Effective way to implement the push–pull strategy by employing the concept of postponement</a:t>
            </a:r>
          </a:p>
          <a:p>
            <a:r>
              <a:rPr lang="en-US" altLang="en-US">
                <a:hlinkClick r:id="rId2"/>
              </a:rPr>
              <a:t>Amazon.com</a:t>
            </a:r>
            <a:endParaRPr lang="en-US" altLang="en-US"/>
          </a:p>
          <a:p>
            <a:pPr lvl="1"/>
            <a:r>
              <a:rPr lang="en-US" altLang="en-US"/>
              <a:t>Moving from a push to a push-pull strategy</a:t>
            </a:r>
          </a:p>
          <a:p>
            <a:pPr lvl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69451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Amazon.com Strategy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Initial Years: Used Ingram Books. </a:t>
            </a:r>
          </a:p>
          <a:p>
            <a:r>
              <a:rPr lang="en-US" altLang="en-US"/>
              <a:t>1999:Established its own seven fulfillment centers  </a:t>
            </a:r>
          </a:p>
          <a:p>
            <a:pPr lvl="1"/>
            <a:r>
              <a:rPr lang="en-US" altLang="en-US"/>
              <a:t>Today, there are 16 fulfillment centers in the US. </a:t>
            </a:r>
          </a:p>
          <a:p>
            <a:r>
              <a:rPr lang="en-US" altLang="en-US"/>
              <a:t>2001: Focus on improving distribution operations in a push towards profit. </a:t>
            </a:r>
          </a:p>
          <a:p>
            <a:pPr lvl="1"/>
            <a:r>
              <a:rPr lang="en-US" altLang="en-US"/>
              <a:t>Improved its fulfillment costs to 9.8% in 2001 (Q4) down from 13.5% in 2000 (Q4)</a:t>
            </a:r>
          </a:p>
        </p:txBody>
      </p:sp>
    </p:spTree>
    <p:extLst>
      <p:ext uri="{BB962C8B-B14F-4D97-AF65-F5344CB8AC3E}">
        <p14:creationId xmlns:p14="http://schemas.microsoft.com/office/powerpoint/2010/main" val="25153345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76200"/>
            <a:ext cx="8839200" cy="914400"/>
          </a:xfrm>
        </p:spPr>
        <p:txBody>
          <a:bodyPr/>
          <a:lstStyle/>
          <a:p>
            <a:r>
              <a:rPr lang="en-US" altLang="en-US"/>
              <a:t>Several Initiatives Adopted in 2001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90600"/>
            <a:ext cx="8229600" cy="5715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/>
              <a:t>Improved sorting order and utilization of sophisticated packing machines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Allowed shipping of 35% more units with same number of workers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Used software to forecast purchasing patterns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Allowed reduction of inventory levels by 18%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Consolidated shipping of 40% goods into full trucks 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Driven directly into major cities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Bypassing regional postal sorting facilities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Partnered to sell goods for other companies such as Toys ‘R’ Us and Target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Additional $225 million in revenue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Allowed other sellers to offer used books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Increased sales during the holiday season by 38%. 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Gross margins about 85%</a:t>
            </a:r>
          </a:p>
          <a:p>
            <a:pPr>
              <a:lnSpc>
                <a:spcPct val="90000"/>
              </a:lnSpc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40520382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r>
              <a:rPr lang="en-US" altLang="en-US"/>
              <a:t>Other Issues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990600"/>
            <a:ext cx="8229600" cy="5638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/>
              <a:t>2006: 24 fulfillment centers (FCs) worldwide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Two types of FCs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Sortable =&gt; capable of combining items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Non-sortable =&gt; for larger items shipped separately. 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Increased offerings to 34 product categories 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Some fulfilled by Amazon and some by other merchants.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Challenges on the pricing front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Discounts nearly all books over $20 by 30%. 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Had much higher discounts before even on bestsellers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2001: started to raise book prices</a:t>
            </a:r>
          </a:p>
          <a:p>
            <a:pPr lvl="2">
              <a:lnSpc>
                <a:spcPct val="80000"/>
              </a:lnSpc>
            </a:pPr>
            <a:r>
              <a:rPr lang="en-US" altLang="en-US" sz="2000"/>
              <a:t>5 - 10% </a:t>
            </a:r>
          </a:p>
          <a:p>
            <a:pPr lvl="2">
              <a:lnSpc>
                <a:spcPct val="80000"/>
              </a:lnSpc>
            </a:pPr>
            <a:r>
              <a:rPr lang="en-US" altLang="en-US" sz="2000"/>
              <a:t>Reverse the increases as sales fell. 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Keeps just one or two copies in its warehouse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Make the title available to the whole country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Restock as quickly as customers buy books</a:t>
            </a:r>
          </a:p>
          <a:p>
            <a:pPr>
              <a:lnSpc>
                <a:spcPct val="80000"/>
              </a:lnSpc>
            </a:pPr>
            <a:endParaRPr lang="en-US" altLang="en-US" sz="2200"/>
          </a:p>
        </p:txBody>
      </p:sp>
    </p:spTree>
    <p:extLst>
      <p:ext uri="{BB962C8B-B14F-4D97-AF65-F5344CB8AC3E}">
        <p14:creationId xmlns:p14="http://schemas.microsoft.com/office/powerpoint/2010/main" val="31459189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098675"/>
            <a:ext cx="8229600" cy="45307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ko-KR" sz="2800">
                <a:ea typeface="굴림" charset="-127"/>
              </a:rPr>
              <a:t>Suitable for products with long manufacturing lead times, such as vehicles</a:t>
            </a:r>
          </a:p>
          <a:p>
            <a:pPr>
              <a:lnSpc>
                <a:spcPct val="90000"/>
              </a:lnSpc>
            </a:pPr>
            <a:r>
              <a:rPr lang="en-US" altLang="ko-KR" sz="2800">
                <a:ea typeface="굴림" charset="-127"/>
              </a:rPr>
              <a:t>DCs allow manufacturer to reduce inventory levels by taking advantage of risk pooling 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Factors to consider:</a:t>
            </a:r>
          </a:p>
          <a:p>
            <a:pPr lvl="1">
              <a:lnSpc>
                <a:spcPct val="90000"/>
              </a:lnSpc>
            </a:pPr>
            <a:r>
              <a:rPr lang="en-US" altLang="en-US" sz="2400" i="1"/>
              <a:t>Inventory costs of cars at the DC</a:t>
            </a:r>
          </a:p>
          <a:p>
            <a:pPr lvl="2">
              <a:lnSpc>
                <a:spcPct val="90000"/>
              </a:lnSpc>
            </a:pPr>
            <a:r>
              <a:rPr lang="en-US" altLang="en-US" sz="2000"/>
              <a:t>Is the manufacturer going to pay for the inventory </a:t>
            </a:r>
          </a:p>
          <a:p>
            <a:pPr lvl="1">
              <a:lnSpc>
                <a:spcPct val="90000"/>
              </a:lnSpc>
            </a:pPr>
            <a:r>
              <a:rPr lang="en-US" altLang="en-US" sz="2400" i="1"/>
              <a:t>Equalizing small and large dealers</a:t>
            </a:r>
          </a:p>
          <a:p>
            <a:pPr lvl="2">
              <a:lnSpc>
                <a:spcPct val="90000"/>
              </a:lnSpc>
            </a:pPr>
            <a:r>
              <a:rPr lang="en-US" altLang="en-US" sz="2000"/>
              <a:t>No difference between different dealers</a:t>
            </a:r>
          </a:p>
          <a:p>
            <a:pPr lvl="2">
              <a:lnSpc>
                <a:spcPct val="90000"/>
              </a:lnSpc>
            </a:pPr>
            <a:r>
              <a:rPr lang="en-US" altLang="en-US" sz="2000"/>
              <a:t>Difficult to see why large dealers would be interested in participating in such an arrangement</a:t>
            </a:r>
          </a:p>
        </p:txBody>
      </p:sp>
      <p:sp>
        <p:nvSpPr>
          <p:cNvPr id="19460" name="AutoShape 4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1703387"/>
          </a:xfrm>
          <a:prstGeom prst="roundRect">
            <a:avLst>
              <a:gd name="adj" fmla="val 21667"/>
            </a:avLst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 anchor="b" anchorCtr="0"/>
          <a:lstStyle/>
          <a:p>
            <a:r>
              <a:rPr lang="en-US" altLang="en-US" sz="4000"/>
              <a:t>Strategies to Cope with Large Variety</a:t>
            </a:r>
            <a:br>
              <a:rPr lang="en-US" altLang="en-US" sz="4000"/>
            </a:br>
            <a:r>
              <a:rPr lang="en-US" altLang="en-US" sz="4000"/>
              <a:t>L</a:t>
            </a:r>
            <a:r>
              <a:rPr lang="en-US" altLang="ko-KR" sz="4000">
                <a:ea typeface="굴림" charset="-127"/>
              </a:rPr>
              <a:t>arger Inventories at Major DCs</a:t>
            </a:r>
            <a:endParaRPr lang="en-US" altLang="en-US" sz="4000"/>
          </a:p>
        </p:txBody>
      </p:sp>
    </p:spTree>
    <p:extLst>
      <p:ext uri="{BB962C8B-B14F-4D97-AF65-F5344CB8AC3E}">
        <p14:creationId xmlns:p14="http://schemas.microsoft.com/office/powerpoint/2010/main" val="2610426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2057400"/>
          </a:xfrm>
        </p:spPr>
        <p:txBody>
          <a:bodyPr/>
          <a:lstStyle/>
          <a:p>
            <a:r>
              <a:rPr lang="en-US" altLang="en-US" sz="4000"/>
              <a:t>Strategies to Cope with Large Variety</a:t>
            </a:r>
            <a:br>
              <a:rPr lang="en-US" altLang="en-US" sz="4000"/>
            </a:br>
            <a:r>
              <a:rPr lang="en-US" altLang="en-US" sz="4000"/>
              <a:t>Fixed Options Cover Most Requirements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286000"/>
            <a:ext cx="8229600" cy="4343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/>
              <a:t>Honda offers a limited number of options on its cars. </a:t>
            </a:r>
          </a:p>
          <a:p>
            <a:pPr>
              <a:lnSpc>
                <a:spcPct val="90000"/>
              </a:lnSpc>
            </a:pPr>
            <a:r>
              <a:rPr lang="en-US" altLang="en-US"/>
              <a:t>Dell offers few options for modems or software that can be installed on its machines</a:t>
            </a:r>
          </a:p>
          <a:p>
            <a:pPr>
              <a:lnSpc>
                <a:spcPct val="90000"/>
              </a:lnSpc>
            </a:pPr>
            <a:r>
              <a:rPr lang="en-US" altLang="en-US"/>
              <a:t>Large product variety is not required in all cases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Many grocery products</a:t>
            </a:r>
          </a:p>
          <a:p>
            <a:pPr lvl="2">
              <a:lnSpc>
                <a:spcPct val="90000"/>
              </a:lnSpc>
            </a:pPr>
            <a:r>
              <a:rPr lang="en-US" altLang="en-US"/>
              <a:t>28 varieties of toothpaste???</a:t>
            </a:r>
          </a:p>
        </p:txBody>
      </p:sp>
    </p:spTree>
    <p:extLst>
      <p:ext uri="{BB962C8B-B14F-4D97-AF65-F5344CB8AC3E}">
        <p14:creationId xmlns:p14="http://schemas.microsoft.com/office/powerpoint/2010/main" val="42611911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139825"/>
          </a:xfrm>
        </p:spPr>
        <p:txBody>
          <a:bodyPr/>
          <a:lstStyle/>
          <a:p>
            <a:r>
              <a:rPr lang="en-US" altLang="en-US"/>
              <a:t>Price and Brand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/>
              <a:t>Price cannot be a differential in many industries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Companies like Dell and Wal-Mart use cost reduction strategies to improve profit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Brand names become a guarantee for quality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Premium brands can ask for premium prices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Supply chain has to be more responsive</a:t>
            </a:r>
          </a:p>
          <a:p>
            <a:pPr lvl="2">
              <a:lnSpc>
                <a:spcPct val="90000"/>
              </a:lnSpc>
            </a:pPr>
            <a:r>
              <a:rPr lang="en-US" altLang="en-US" sz="2000"/>
              <a:t>May increase costs which may be offset by higher prices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Pricing in services more difficult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Opportunities for companies that can offer new services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Not easily transformed to commodities</a:t>
            </a:r>
          </a:p>
        </p:txBody>
      </p:sp>
    </p:spTree>
    <p:extLst>
      <p:ext uri="{BB962C8B-B14F-4D97-AF65-F5344CB8AC3E}">
        <p14:creationId xmlns:p14="http://schemas.microsoft.com/office/powerpoint/2010/main" val="42143326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Value-Added Services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/>
              <a:t>Additional services to improve profits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Differentiate from competition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More important now than before because: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Increased commoditization of products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Need to get closer to the customer.</a:t>
            </a:r>
            <a:endParaRPr lang="en-US" altLang="en-US" sz="2400" b="1"/>
          </a:p>
          <a:p>
            <a:pPr lvl="1">
              <a:lnSpc>
                <a:spcPct val="90000"/>
              </a:lnSpc>
            </a:pPr>
            <a:r>
              <a:rPr lang="en-US" altLang="en-US" sz="2400" b="1"/>
              <a:t>I</a:t>
            </a:r>
            <a:r>
              <a:rPr lang="en-US" altLang="en-US" sz="2400"/>
              <a:t>ncrease in information technology capabilities that make this offering possible.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Examples: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B2B services offer additional services to increase revenue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Most of IBM’s income today is from services</a:t>
            </a:r>
          </a:p>
        </p:txBody>
      </p:sp>
    </p:spTree>
    <p:extLst>
      <p:ext uri="{BB962C8B-B14F-4D97-AF65-F5344CB8AC3E}">
        <p14:creationId xmlns:p14="http://schemas.microsoft.com/office/powerpoint/2010/main" val="2822820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Relationships and Experiences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Build a relationship with the customers</a:t>
            </a:r>
          </a:p>
          <a:p>
            <a:pPr lvl="1"/>
            <a:r>
              <a:rPr lang="en-US" altLang="en-US"/>
              <a:t>makes it more difficult for customers to switch to another provider</a:t>
            </a:r>
          </a:p>
          <a:p>
            <a:pPr lvl="1"/>
            <a:r>
              <a:rPr lang="en-US" altLang="en-US"/>
              <a:t>Dell configures PCs and supports them for large customers</a:t>
            </a:r>
          </a:p>
          <a:p>
            <a:pPr lvl="2"/>
            <a:r>
              <a:rPr lang="en-US" altLang="en-US"/>
              <a:t>Manages the entire PC purchase </a:t>
            </a:r>
          </a:p>
          <a:p>
            <a:pPr lvl="2"/>
            <a:r>
              <a:rPr lang="en-US" altLang="en-US"/>
              <a:t>Includes special custom features</a:t>
            </a:r>
          </a:p>
          <a:p>
            <a:pPr lvl="2"/>
            <a:r>
              <a:rPr lang="en-US" altLang="en-US"/>
              <a:t>Becomes more difficult for the customer to switch to another vendor.</a:t>
            </a:r>
          </a:p>
        </p:txBody>
      </p:sp>
    </p:spTree>
    <p:extLst>
      <p:ext uri="{BB962C8B-B14F-4D97-AF65-F5344CB8AC3E}">
        <p14:creationId xmlns:p14="http://schemas.microsoft.com/office/powerpoint/2010/main" val="32797277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One-to-One Enterprise with Peapod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/>
              <a:t>Online grocery</a:t>
            </a:r>
          </a:p>
          <a:p>
            <a:pPr>
              <a:lnSpc>
                <a:spcPct val="90000"/>
              </a:lnSpc>
            </a:pPr>
            <a:r>
              <a:rPr lang="en-US" altLang="en-US"/>
              <a:t>Personalized interface while shopping</a:t>
            </a:r>
          </a:p>
          <a:p>
            <a:pPr>
              <a:lnSpc>
                <a:spcPct val="90000"/>
              </a:lnSpc>
            </a:pPr>
            <a:r>
              <a:rPr lang="en-US" altLang="en-US"/>
              <a:t>Can create own virtual supermarket</a:t>
            </a:r>
          </a:p>
          <a:p>
            <a:pPr>
              <a:lnSpc>
                <a:spcPct val="90000"/>
              </a:lnSpc>
            </a:pPr>
            <a:r>
              <a:rPr lang="en-US" altLang="en-US"/>
              <a:t>Save shopping lists and retrieve lists</a:t>
            </a:r>
          </a:p>
          <a:p>
            <a:pPr>
              <a:lnSpc>
                <a:spcPct val="90000"/>
              </a:lnSpc>
            </a:pPr>
            <a:r>
              <a:rPr lang="en-US" altLang="ko-KR">
                <a:ea typeface="굴림" charset="-127"/>
              </a:rPr>
              <a:t>Opportunity to learn about its service: </a:t>
            </a:r>
          </a:p>
          <a:p>
            <a:pPr lvl="1">
              <a:lnSpc>
                <a:spcPct val="90000"/>
              </a:lnSpc>
            </a:pPr>
            <a:r>
              <a:rPr lang="en-US" altLang="ko-KR">
                <a:ea typeface="굴림" charset="-127"/>
              </a:rPr>
              <a:t>Asks: “How did we do on the last order?” </a:t>
            </a:r>
          </a:p>
          <a:p>
            <a:pPr lvl="1">
              <a:lnSpc>
                <a:spcPct val="90000"/>
              </a:lnSpc>
            </a:pPr>
            <a:r>
              <a:rPr lang="en-US" altLang="ko-KR">
                <a:ea typeface="굴림" charset="-127"/>
              </a:rPr>
              <a:t>Uses the relatively high response rate of 35%</a:t>
            </a:r>
          </a:p>
          <a:p>
            <a:pPr lvl="1">
              <a:lnSpc>
                <a:spcPct val="90000"/>
              </a:lnSpc>
            </a:pPr>
            <a:r>
              <a:rPr lang="en-US" altLang="ko-KR">
                <a:ea typeface="굴림" charset="-127"/>
              </a:rPr>
              <a:t>Institutes requested changes to its services 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26592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Customer Experiences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/>
              <a:t>Beyond relationships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Designing, promoting, and selling unique experiences to  customers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Offering distinct from customer service:</a:t>
            </a:r>
            <a:endParaRPr lang="en-US" altLang="en-US" sz="2800" i="1"/>
          </a:p>
          <a:p>
            <a:pPr lvl="1">
              <a:lnSpc>
                <a:spcPct val="90000"/>
              </a:lnSpc>
            </a:pPr>
            <a:r>
              <a:rPr lang="en-US" altLang="en-US" sz="2400" i="1"/>
              <a:t>An experience occurs when a company intentionally uses services as the stage, and goods as props, to engage individual customers in a way that creates memorable events</a:t>
            </a:r>
            <a:endParaRPr lang="en-US" altLang="en-US" sz="2400"/>
          </a:p>
          <a:p>
            <a:pPr>
              <a:lnSpc>
                <a:spcPct val="90000"/>
              </a:lnSpc>
            </a:pPr>
            <a:r>
              <a:rPr lang="en-US" altLang="en-US" sz="2800"/>
              <a:t>Examples: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Airline frequent flyer programs, theme parks, Saturn owner gatherings, Lexus weekend brunch and car wash events.</a:t>
            </a:r>
          </a:p>
        </p:txBody>
      </p:sp>
    </p:spTree>
    <p:extLst>
      <p:ext uri="{BB962C8B-B14F-4D97-AF65-F5344CB8AC3E}">
        <p14:creationId xmlns:p14="http://schemas.microsoft.com/office/powerpoint/2010/main" val="37688840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8 Steps to Customer Experience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1054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/>
              <a:t>Create a compelling brand/distinct offering that customers can identify with.</a:t>
            </a:r>
            <a:endParaRPr lang="en-US" altLang="en-US" sz="2800" b="1"/>
          </a:p>
          <a:p>
            <a:pPr>
              <a:lnSpc>
                <a:spcPct val="80000"/>
              </a:lnSpc>
            </a:pPr>
            <a:r>
              <a:rPr lang="en-US" altLang="en-US" sz="2800"/>
              <a:t>Deliver a seamless experience across channels and touch points.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Care about customers and their outcomes.</a:t>
            </a:r>
            <a:endParaRPr lang="en-US" altLang="en-US" sz="2800" b="1"/>
          </a:p>
          <a:p>
            <a:pPr>
              <a:lnSpc>
                <a:spcPct val="80000"/>
              </a:lnSpc>
            </a:pPr>
            <a:r>
              <a:rPr lang="en-US" altLang="en-US" sz="2800"/>
              <a:t>Measure what matters most to customers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Hone operational excellence.</a:t>
            </a:r>
            <a:endParaRPr lang="en-US" altLang="en-US" sz="2800" b="1"/>
          </a:p>
          <a:p>
            <a:pPr>
              <a:lnSpc>
                <a:spcPct val="80000"/>
              </a:lnSpc>
            </a:pPr>
            <a:r>
              <a:rPr lang="en-US" altLang="en-US" sz="2800"/>
              <a:t>Value customers’ time.</a:t>
            </a:r>
            <a:endParaRPr lang="en-US" altLang="en-US" sz="2800" b="1"/>
          </a:p>
          <a:p>
            <a:pPr>
              <a:lnSpc>
                <a:spcPct val="80000"/>
              </a:lnSpc>
            </a:pPr>
            <a:r>
              <a:rPr lang="en-US" altLang="en-US" sz="2800"/>
              <a:t>Place customer’s information requirements and needs at the core.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Design to morph i.e. the ability to change practices based on customer requirements.</a:t>
            </a:r>
          </a:p>
        </p:txBody>
      </p:sp>
    </p:spTree>
    <p:extLst>
      <p:ext uri="{BB962C8B-B14F-4D97-AF65-F5344CB8AC3E}">
        <p14:creationId xmlns:p14="http://schemas.microsoft.com/office/powerpoint/2010/main" val="42592171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1139825"/>
          </a:xfrm>
        </p:spPr>
        <p:txBody>
          <a:bodyPr/>
          <a:lstStyle/>
          <a:p>
            <a:r>
              <a:rPr lang="en-US" altLang="en-US" sz="4000"/>
              <a:t>Dimensions and Achieving Excellence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71600"/>
            <a:ext cx="8229600" cy="5486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/>
              <a:t>Companies need to select their customer value goals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Supply chain, market segmentation, and skill sets required to succeed depend on this choice.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Companies cannot excel along all these dimensions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A company needs to be dominating in one attribute, differentiate itself on another, and be adequate in all the rest.</a:t>
            </a:r>
          </a:p>
          <a:p>
            <a:pPr>
              <a:lnSpc>
                <a:spcPct val="90000"/>
              </a:lnSpc>
            </a:pPr>
            <a:r>
              <a:rPr lang="en-US" altLang="en-US" sz="2400" b="1"/>
              <a:t>Examples: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Wal-Mart stands out on price and secondarily in large brand selection.</a:t>
            </a:r>
            <a:endParaRPr lang="en-US" altLang="en-US" sz="2000" b="1"/>
          </a:p>
          <a:p>
            <a:pPr lvl="1">
              <a:lnSpc>
                <a:spcPct val="90000"/>
              </a:lnSpc>
            </a:pPr>
            <a:r>
              <a:rPr lang="en-US" altLang="en-US" sz="2000"/>
              <a:t>Target competes by emphasizing brand selection before price. 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Nike Stores emphasize experience first and product second.</a:t>
            </a:r>
            <a:endParaRPr lang="en-US" altLang="en-US" sz="2000" b="1"/>
          </a:p>
          <a:p>
            <a:pPr lvl="1">
              <a:lnSpc>
                <a:spcPct val="90000"/>
              </a:lnSpc>
            </a:pPr>
            <a:r>
              <a:rPr lang="en-US" altLang="en-US" sz="2000"/>
              <a:t>McDonald’s provides access first and service second.</a:t>
            </a:r>
            <a:endParaRPr lang="en-US" altLang="en-US" sz="2000" b="1"/>
          </a:p>
          <a:p>
            <a:pPr lvl="1">
              <a:lnSpc>
                <a:spcPct val="90000"/>
              </a:lnSpc>
            </a:pPr>
            <a:r>
              <a:rPr lang="en-US" altLang="en-US" sz="2000"/>
              <a:t>American Express emphasizes service first and access as a second attribute.</a:t>
            </a:r>
          </a:p>
        </p:txBody>
      </p:sp>
    </p:spTree>
    <p:extLst>
      <p:ext uri="{BB962C8B-B14F-4D97-AF65-F5344CB8AC3E}">
        <p14:creationId xmlns:p14="http://schemas.microsoft.com/office/powerpoint/2010/main" val="25421203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Customer </a:t>
            </a:r>
            <a:r>
              <a:rPr lang="en-US" altLang="en-US" dirty="0"/>
              <a:t>Value Measures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Measures that start with the customer. </a:t>
            </a:r>
          </a:p>
          <a:p>
            <a:r>
              <a:rPr lang="en-US" altLang="en-US"/>
              <a:t>Typical measures include service level and customer satisfaction. </a:t>
            </a:r>
          </a:p>
          <a:p>
            <a:r>
              <a:rPr lang="en-US" altLang="en-US"/>
              <a:t>What are the </a:t>
            </a:r>
            <a:r>
              <a:rPr lang="en-US" altLang="ko-KR">
                <a:ea typeface="굴림" charset="-127"/>
              </a:rPr>
              <a:t>basic measures of customer value?</a:t>
            </a:r>
          </a:p>
          <a:p>
            <a:r>
              <a:rPr lang="en-US" altLang="ko-KR">
                <a:ea typeface="굴림" charset="-127"/>
              </a:rPr>
              <a:t>What are the supply chain performance measures? 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793011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Service Level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/>
              <a:t>Typical measure used to quantify a company’s market conformance. 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Usually related to the ability to satisfy a customer’s delivery date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Direct relationship between the ability to achieve a certain level of service and supply chain cost and performance. 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Demand variability and manufacturing and information lead times determine the amount of inventory that needs to be kept in the supply chain. </a:t>
            </a:r>
          </a:p>
        </p:txBody>
      </p:sp>
    </p:spTree>
    <p:extLst>
      <p:ext uri="{BB962C8B-B14F-4D97-AF65-F5344CB8AC3E}">
        <p14:creationId xmlns:p14="http://schemas.microsoft.com/office/powerpoint/2010/main" val="6303530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Customer Satisfaction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71600"/>
            <a:ext cx="8229600" cy="5181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/>
              <a:t>Customer satisfaction surveys used to measure sales department and personnel performance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Also provides feedback for necessary improvements in products and services.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However, reliance on customer satisfaction surveys can often be misleading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Surveys are easy to manipulate 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Typically measured at the selling point 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Nothing is said about retaining the customer.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Measure </a:t>
            </a:r>
            <a:r>
              <a:rPr lang="en-US" altLang="en-US" sz="2800" i="1"/>
              <a:t>customer loyalty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Easier to measure than customer satisfaction. 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Analyze customer repurchase patterns based on internal databases.</a:t>
            </a:r>
          </a:p>
        </p:txBody>
      </p:sp>
    </p:spTree>
    <p:extLst>
      <p:ext uri="{BB962C8B-B14F-4D97-AF65-F5344CB8AC3E}">
        <p14:creationId xmlns:p14="http://schemas.microsoft.com/office/powerpoint/2010/main" val="25728242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Customer Defections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Identifying such customers not an easy task </a:t>
            </a:r>
          </a:p>
          <a:p>
            <a:pPr lvl="1"/>
            <a:r>
              <a:rPr lang="en-US" altLang="en-US"/>
              <a:t>Dissatisfied customers seldom cancel an account completely</a:t>
            </a:r>
          </a:p>
          <a:p>
            <a:pPr lvl="1"/>
            <a:r>
              <a:rPr lang="en-US" altLang="en-US"/>
              <a:t>Gradually shift their spending, making a partial defection. </a:t>
            </a:r>
          </a:p>
        </p:txBody>
      </p:sp>
    </p:spTree>
    <p:extLst>
      <p:ext uri="{BB962C8B-B14F-4D97-AF65-F5344CB8AC3E}">
        <p14:creationId xmlns:p14="http://schemas.microsoft.com/office/powerpoint/2010/main" val="36959954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SC Performance Measures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/>
              <a:t>SC performance affects the ability to provide customer value</a:t>
            </a:r>
          </a:p>
          <a:p>
            <a:pPr>
              <a:lnSpc>
                <a:spcPct val="90000"/>
              </a:lnSpc>
            </a:pPr>
            <a:r>
              <a:rPr lang="en-US" altLang="en-US"/>
              <a:t>Need to develop independent criteria to measure supply chain performance. </a:t>
            </a:r>
          </a:p>
          <a:p>
            <a:pPr>
              <a:lnSpc>
                <a:spcPct val="90000"/>
              </a:lnSpc>
            </a:pPr>
            <a:r>
              <a:rPr lang="en-US" altLang="en-US"/>
              <a:t>Presence of many partners in the process/requirement of a common language. </a:t>
            </a:r>
          </a:p>
          <a:p>
            <a:pPr>
              <a:lnSpc>
                <a:spcPct val="90000"/>
              </a:lnSpc>
            </a:pPr>
            <a:r>
              <a:rPr lang="en-US" altLang="en-US"/>
              <a:t>Standardization initiatives such as the Supply Chain Council’s reference models.</a:t>
            </a:r>
          </a:p>
        </p:txBody>
      </p:sp>
    </p:spTree>
    <p:extLst>
      <p:ext uri="{BB962C8B-B14F-4D97-AF65-F5344CB8AC3E}">
        <p14:creationId xmlns:p14="http://schemas.microsoft.com/office/powerpoint/2010/main" val="20907774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990600"/>
          </a:xfrm>
        </p:spPr>
        <p:txBody>
          <a:bodyPr/>
          <a:lstStyle/>
          <a:p>
            <a:r>
              <a:rPr lang="en-US" altLang="en-US"/>
              <a:t>SCC and SCOR Model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066800"/>
            <a:ext cx="8229600" cy="5562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/>
              <a:t>SCC organized in 1996 by Pittiglio Rabin Todd &amp; McGrath (PRTM) and AMR Research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Initially included 69 voluntary member companies. 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About 1,000 corporate members world-wide and has established numerous international chapters. </a:t>
            </a:r>
            <a:endParaRPr lang="en-US" altLang="ko-KR" sz="2400">
              <a:ea typeface="굴림" charset="-127"/>
            </a:endParaRPr>
          </a:p>
          <a:p>
            <a:pPr>
              <a:lnSpc>
                <a:spcPct val="80000"/>
              </a:lnSpc>
            </a:pPr>
            <a:r>
              <a:rPr lang="en-US" altLang="ko-KR" sz="2400" u="sng">
                <a:ea typeface="굴림" charset="-127"/>
              </a:rPr>
              <a:t>Supply Chain Operations Reference-Model (SCOR)</a:t>
            </a:r>
            <a:r>
              <a:rPr lang="en-US" altLang="ko-KR" sz="2400">
                <a:ea typeface="굴림" charset="-127"/>
              </a:rPr>
              <a:t> </a:t>
            </a:r>
          </a:p>
          <a:p>
            <a:pPr lvl="1">
              <a:lnSpc>
                <a:spcPct val="80000"/>
              </a:lnSpc>
            </a:pPr>
            <a:r>
              <a:rPr lang="en-US" altLang="ko-KR" sz="2200" b="1">
                <a:ea typeface="굴림" charset="-127"/>
              </a:rPr>
              <a:t>Process reference model</a:t>
            </a:r>
            <a:r>
              <a:rPr lang="en-US" altLang="ko-KR" sz="2200" i="1">
                <a:ea typeface="굴림" charset="-127"/>
              </a:rPr>
              <a:t> </a:t>
            </a:r>
          </a:p>
          <a:p>
            <a:pPr lvl="1">
              <a:lnSpc>
                <a:spcPct val="80000"/>
              </a:lnSpc>
            </a:pPr>
            <a:r>
              <a:rPr lang="en-US" altLang="ko-KR" sz="2200">
                <a:ea typeface="굴림" charset="-127"/>
              </a:rPr>
              <a:t>Analyzes the current state of a company’s processes and its goals, </a:t>
            </a:r>
          </a:p>
          <a:p>
            <a:pPr lvl="1">
              <a:lnSpc>
                <a:spcPct val="80000"/>
              </a:lnSpc>
            </a:pPr>
            <a:r>
              <a:rPr lang="en-US" altLang="ko-KR" sz="2200">
                <a:ea typeface="굴림" charset="-127"/>
              </a:rPr>
              <a:t>Quantifies operational performance </a:t>
            </a:r>
          </a:p>
          <a:p>
            <a:pPr lvl="1">
              <a:lnSpc>
                <a:spcPct val="80000"/>
              </a:lnSpc>
            </a:pPr>
            <a:r>
              <a:rPr lang="en-US" altLang="ko-KR" sz="2200">
                <a:ea typeface="굴림" charset="-127"/>
              </a:rPr>
              <a:t>Compares it to benchmark data. </a:t>
            </a:r>
          </a:p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Developed a set of metrics for supply chain performance</a:t>
            </a:r>
          </a:p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Members are in the process of forming industry groups to collect best-practice information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837786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7813"/>
            <a:ext cx="9144000" cy="1139825"/>
          </a:xfrm>
        </p:spPr>
        <p:txBody>
          <a:bodyPr/>
          <a:lstStyle/>
          <a:p>
            <a:r>
              <a:rPr lang="en-US" altLang="en-US" sz="4000"/>
              <a:t>Overall Business Performance Metrics</a:t>
            </a:r>
            <a:br>
              <a:rPr lang="en-US" altLang="en-US" sz="4000"/>
            </a:br>
            <a:r>
              <a:rPr lang="en-US" altLang="en-US" sz="4000"/>
              <a:t>PRTM Survey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70075"/>
            <a:ext cx="8229600" cy="4530725"/>
          </a:xfrm>
        </p:spPr>
        <p:txBody>
          <a:bodyPr/>
          <a:lstStyle/>
          <a:p>
            <a:r>
              <a:rPr lang="en-US" altLang="en-US" b="1"/>
              <a:t>Total supply chain management costs</a:t>
            </a:r>
          </a:p>
          <a:p>
            <a:pPr lvl="1"/>
            <a:r>
              <a:rPr lang="en-US" altLang="en-US"/>
              <a:t>Total cost to manage order processing, acquire materials, manage inventory, and manage supply chain finance and information systems. </a:t>
            </a:r>
          </a:p>
          <a:p>
            <a:pPr lvl="1"/>
            <a:r>
              <a:rPr lang="en-US" altLang="en-US"/>
              <a:t>Leading companies have total costs between 4 and 5% of sales. </a:t>
            </a:r>
          </a:p>
          <a:p>
            <a:pPr lvl="1"/>
            <a:r>
              <a:rPr lang="en-US" altLang="en-US"/>
              <a:t>Median performers spend 5 to 6% more.</a:t>
            </a:r>
          </a:p>
        </p:txBody>
      </p:sp>
    </p:spTree>
    <p:extLst>
      <p:ext uri="{BB962C8B-B14F-4D97-AF65-F5344CB8AC3E}">
        <p14:creationId xmlns:p14="http://schemas.microsoft.com/office/powerpoint/2010/main" val="23150679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/>
              <a:t>Cash-to-cash cycle time</a:t>
            </a:r>
          </a:p>
          <a:p>
            <a:pPr lvl="1"/>
            <a:r>
              <a:rPr lang="en-US" altLang="en-US"/>
              <a:t>Number of days between paying for raw materials and getting paid for product</a:t>
            </a:r>
          </a:p>
          <a:p>
            <a:pPr lvl="1"/>
            <a:r>
              <a:rPr lang="en-US" altLang="en-US"/>
              <a:t>Calculated by inventory days of supply plus days of sales outstanding minus average payment period for material. </a:t>
            </a:r>
          </a:p>
          <a:p>
            <a:pPr lvl="1"/>
            <a:r>
              <a:rPr lang="en-US" altLang="en-US"/>
              <a:t>Best in class have less than 30-days’ cycle time, </a:t>
            </a:r>
          </a:p>
          <a:p>
            <a:pPr lvl="1"/>
            <a:r>
              <a:rPr lang="en-US" altLang="en-US"/>
              <a:t>Median performers can be up to 100 days.</a:t>
            </a:r>
          </a:p>
        </p:txBody>
      </p:sp>
      <p:sp>
        <p:nvSpPr>
          <p:cNvPr id="40964" name="AutoShape 4"/>
          <p:cNvSpPr>
            <a:spLocks noGrp="1" noChangeArrowheads="1"/>
          </p:cNvSpPr>
          <p:nvPr>
            <p:ph type="title"/>
          </p:nvPr>
        </p:nvSpPr>
        <p:spPr>
          <a:xfrm>
            <a:off x="0" y="277813"/>
            <a:ext cx="9144000" cy="1139825"/>
          </a:xfrm>
          <a:prstGeom prst="roundRect">
            <a:avLst>
              <a:gd name="adj" fmla="val 21667"/>
            </a:avLst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 anchor="b" anchorCtr="0"/>
          <a:lstStyle/>
          <a:p>
            <a:r>
              <a:rPr lang="en-US" altLang="en-US" sz="4000"/>
              <a:t>Overall Business Performance Metrics</a:t>
            </a:r>
            <a:br>
              <a:rPr lang="en-US" altLang="en-US" sz="4000"/>
            </a:br>
            <a:r>
              <a:rPr lang="en-US" altLang="en-US" sz="4000"/>
              <a:t>PRTM Survey</a:t>
            </a:r>
          </a:p>
        </p:txBody>
      </p:sp>
    </p:spTree>
    <p:extLst>
      <p:ext uri="{BB962C8B-B14F-4D97-AF65-F5344CB8AC3E}">
        <p14:creationId xmlns:p14="http://schemas.microsoft.com/office/powerpoint/2010/main" val="41757922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/>
              <a:t>Upside production flexibility</a:t>
            </a:r>
          </a:p>
          <a:p>
            <a:pPr lvl="1"/>
            <a:r>
              <a:rPr lang="en-US" altLang="en-US"/>
              <a:t>Number of days required to achieve an unplanned, sustainable, 20 percent increase in production. </a:t>
            </a:r>
          </a:p>
          <a:p>
            <a:pPr lvl="1"/>
            <a:r>
              <a:rPr lang="en-US" altLang="en-US"/>
              <a:t>Under two weeks for best in class </a:t>
            </a:r>
          </a:p>
          <a:p>
            <a:pPr lvl="1"/>
            <a:r>
              <a:rPr lang="en-US" altLang="en-US"/>
              <a:t>Less than a week for some industries. </a:t>
            </a:r>
          </a:p>
        </p:txBody>
      </p:sp>
      <p:sp>
        <p:nvSpPr>
          <p:cNvPr id="41988" name="AutoShape 4"/>
          <p:cNvSpPr>
            <a:spLocks noGrp="1" noChangeArrowheads="1"/>
          </p:cNvSpPr>
          <p:nvPr>
            <p:ph type="title"/>
          </p:nvPr>
        </p:nvSpPr>
        <p:spPr>
          <a:xfrm>
            <a:off x="0" y="277813"/>
            <a:ext cx="9144000" cy="1139825"/>
          </a:xfrm>
          <a:prstGeom prst="roundRect">
            <a:avLst>
              <a:gd name="adj" fmla="val 21667"/>
            </a:avLst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 anchor="b" anchorCtr="0"/>
          <a:lstStyle/>
          <a:p>
            <a:r>
              <a:rPr lang="en-US" altLang="en-US" sz="4000"/>
              <a:t>Overall Business Performance Metrics</a:t>
            </a:r>
            <a:br>
              <a:rPr lang="en-US" altLang="en-US" sz="4000"/>
            </a:br>
            <a:r>
              <a:rPr lang="en-US" altLang="en-US" sz="4000"/>
              <a:t>PRTM Survey</a:t>
            </a:r>
          </a:p>
        </p:txBody>
      </p:sp>
    </p:spTree>
    <p:extLst>
      <p:ext uri="{BB962C8B-B14F-4D97-AF65-F5344CB8AC3E}">
        <p14:creationId xmlns:p14="http://schemas.microsoft.com/office/powerpoint/2010/main" val="36631575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/>
              <a:t>Delivery performance to request</a:t>
            </a:r>
          </a:p>
          <a:p>
            <a:pPr lvl="1"/>
            <a:r>
              <a:rPr lang="en-US" altLang="en-US"/>
              <a:t>Percentage of orders fulfilled on or before the customer’s requested date. </a:t>
            </a:r>
          </a:p>
          <a:p>
            <a:pPr lvl="1"/>
            <a:r>
              <a:rPr lang="en-US" altLang="en-US"/>
              <a:t>Best-of-class performance is at least 94% </a:t>
            </a:r>
          </a:p>
          <a:p>
            <a:pPr lvl="1"/>
            <a:r>
              <a:rPr lang="en-US" altLang="en-US"/>
              <a:t>Some industries approach 100%. </a:t>
            </a:r>
          </a:p>
          <a:p>
            <a:pPr lvl="1"/>
            <a:r>
              <a:rPr lang="en-US" altLang="en-US"/>
              <a:t>Median performance ranges from 69% to 81%.</a:t>
            </a:r>
          </a:p>
          <a:p>
            <a:endParaRPr lang="en-US" altLang="en-US"/>
          </a:p>
        </p:txBody>
      </p:sp>
      <p:sp>
        <p:nvSpPr>
          <p:cNvPr id="43012" name="AutoShape 4"/>
          <p:cNvSpPr>
            <a:spLocks noGrp="1" noChangeArrowheads="1"/>
          </p:cNvSpPr>
          <p:nvPr>
            <p:ph type="title"/>
          </p:nvPr>
        </p:nvSpPr>
        <p:spPr>
          <a:xfrm>
            <a:off x="0" y="277813"/>
            <a:ext cx="9144000" cy="1139825"/>
          </a:xfrm>
          <a:prstGeom prst="roundRect">
            <a:avLst>
              <a:gd name="adj" fmla="val 21667"/>
            </a:avLst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 anchor="b" anchorCtr="0"/>
          <a:lstStyle/>
          <a:p>
            <a:r>
              <a:rPr lang="en-US" altLang="en-US" sz="4000"/>
              <a:t>Overall Business Performance Metrics</a:t>
            </a:r>
            <a:br>
              <a:rPr lang="en-US" altLang="en-US" sz="4000"/>
            </a:br>
            <a:r>
              <a:rPr lang="en-US" altLang="en-US" sz="4000"/>
              <a:t>PRTM Survey</a:t>
            </a:r>
          </a:p>
        </p:txBody>
      </p:sp>
    </p:spTree>
    <p:extLst>
      <p:ext uri="{BB962C8B-B14F-4D97-AF65-F5344CB8AC3E}">
        <p14:creationId xmlns:p14="http://schemas.microsoft.com/office/powerpoint/2010/main" val="8177704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1139825"/>
          </a:xfrm>
        </p:spPr>
        <p:txBody>
          <a:bodyPr/>
          <a:lstStyle/>
          <a:p>
            <a:r>
              <a:rPr lang="en-US" altLang="ko-KR" sz="4000">
                <a:ea typeface="굴림" charset="-127"/>
              </a:rPr>
              <a:t>Design Chain Operations Reference (DCOR) Model</a:t>
            </a:r>
            <a:endParaRPr lang="en-US" altLang="en-US" sz="400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19200"/>
            <a:ext cx="8229600" cy="5486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/>
              <a:t>Framework that links business process, metrics, best practices and technology features into a unified structure to support communication among design chain partners and to improve the effectiveness of the extended supply chain. 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DCOR developed by the Business Process Management organization of Hewlett-Packard and conveyed to the Supply-Chain Council in 2004.  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Organized around the processes of Plan, Research, Design, Integrate and Amend. 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Spans product development, research and development 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Does not attempt to describe every business process or activity.  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Focused on Product Refresh, New Product and New Technology</a:t>
            </a:r>
          </a:p>
        </p:txBody>
      </p:sp>
    </p:spTree>
    <p:extLst>
      <p:ext uri="{BB962C8B-B14F-4D97-AF65-F5344CB8AC3E}">
        <p14:creationId xmlns:p14="http://schemas.microsoft.com/office/powerpoint/2010/main" val="40166603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IT </a:t>
            </a:r>
            <a:r>
              <a:rPr lang="en-US" altLang="en-US" dirty="0"/>
              <a:t>and Customer Value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/>
              <a:t>Many valuable benefits for customers and businesses. </a:t>
            </a:r>
          </a:p>
          <a:p>
            <a:pPr>
              <a:lnSpc>
                <a:spcPct val="90000"/>
              </a:lnSpc>
            </a:pPr>
            <a:r>
              <a:rPr lang="en-US" altLang="en-US"/>
              <a:t>Three aspects: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exchange of information between customers and businesses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use of information by companies to learn more about their customers so that they can better tailor their services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enhanced business-to-business capabilities.</a:t>
            </a:r>
          </a:p>
        </p:txBody>
      </p:sp>
    </p:spTree>
    <p:extLst>
      <p:ext uri="{BB962C8B-B14F-4D97-AF65-F5344CB8AC3E}">
        <p14:creationId xmlns:p14="http://schemas.microsoft.com/office/powerpoint/2010/main" val="2305581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914400"/>
          </a:xfrm>
        </p:spPr>
        <p:txBody>
          <a:bodyPr/>
          <a:lstStyle/>
          <a:p>
            <a:r>
              <a:rPr lang="en-US" altLang="en-US"/>
              <a:t>Customer Benefits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229600" cy="5715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/>
              <a:t>Opening of corporate, government, and educational databases to the customer.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Availability of uniform data access tools of the Internet.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Innovations have had the effect of increasing customer value while reducing costs for the supplier of the information. 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Automated teller machines (ATMs)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Voice mail 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Internet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Opening of the information boundaries between customer and company 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Part of the new customer value equation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Information is part of the product.</a:t>
            </a:r>
          </a:p>
        </p:txBody>
      </p:sp>
    </p:spTree>
    <p:extLst>
      <p:ext uri="{BB962C8B-B14F-4D97-AF65-F5344CB8AC3E}">
        <p14:creationId xmlns:p14="http://schemas.microsoft.com/office/powerpoint/2010/main" val="102087001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Effects of the Internet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/>
              <a:t>Increased importance of intangibles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Importance of brand names and other intangibles</a:t>
            </a:r>
          </a:p>
          <a:p>
            <a:pPr lvl="2">
              <a:lnSpc>
                <a:spcPct val="80000"/>
              </a:lnSpc>
            </a:pPr>
            <a:r>
              <a:rPr lang="en-US" altLang="en-US" sz="2200"/>
              <a:t>Service capabilities or community experience in purchasing decisions.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Increased ability to connect and disconnect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Increased customer expectations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Greater ability to compare and the ease of performing various transactions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Tailored experience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Ability to provide each customer an individual experience is an important part of the Internet. </a:t>
            </a:r>
          </a:p>
        </p:txBody>
      </p:sp>
    </p:spTree>
    <p:extLst>
      <p:ext uri="{BB962C8B-B14F-4D97-AF65-F5344CB8AC3E}">
        <p14:creationId xmlns:p14="http://schemas.microsoft.com/office/powerpoint/2010/main" val="99696195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Business Benefits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/>
              <a:t>Use information captured in the supply chain to create new offerings for customers.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“Sense and respond” to customers’ desires rather than simply make and sell products and services.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Many forms of analyses: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Sophisticated data mining methods 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Correlate purchasing patterns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Learn about each individual customer by keeping detailed data of preferences and purchases.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Method applied depends on the industry and business model. </a:t>
            </a:r>
          </a:p>
        </p:txBody>
      </p:sp>
    </p:spTree>
    <p:extLst>
      <p:ext uri="{BB962C8B-B14F-4D97-AF65-F5344CB8AC3E}">
        <p14:creationId xmlns:p14="http://schemas.microsoft.com/office/powerpoint/2010/main" val="275470188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838200"/>
          </a:xfrm>
        </p:spPr>
        <p:txBody>
          <a:bodyPr/>
          <a:lstStyle/>
          <a:p>
            <a:r>
              <a:rPr lang="en-US" altLang="en-US"/>
              <a:t>Business-to-Business Benefits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990600"/>
            <a:ext cx="8229600" cy="5410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ko-KR" sz="2800">
                <a:ea typeface="굴림" charset="-127"/>
              </a:rPr>
              <a:t>e-marketplaces </a:t>
            </a:r>
          </a:p>
          <a:p>
            <a:pPr lvl="1">
              <a:lnSpc>
                <a:spcPct val="90000"/>
              </a:lnSpc>
            </a:pPr>
            <a:r>
              <a:rPr lang="en-US" altLang="ko-KR" sz="2400">
                <a:ea typeface="굴림" charset="-127"/>
              </a:rPr>
              <a:t>Using the Internet to improve supply chain collaboration by providing demand information and production data to its suppliers. </a:t>
            </a:r>
          </a:p>
          <a:p>
            <a:pPr lvl="1">
              <a:lnSpc>
                <a:spcPct val="90000"/>
              </a:lnSpc>
            </a:pPr>
            <a:r>
              <a:rPr lang="en-US" altLang="ko-KR" sz="2400">
                <a:ea typeface="굴림" charset="-127"/>
              </a:rPr>
              <a:t>Outsource but maintain control too</a:t>
            </a:r>
          </a:p>
          <a:p>
            <a:pPr>
              <a:lnSpc>
                <a:spcPct val="90000"/>
              </a:lnSpc>
            </a:pPr>
            <a:r>
              <a:rPr lang="en-US" altLang="en-US" sz="2800">
                <a:ea typeface="굴림" charset="-127"/>
              </a:rPr>
              <a:t>Various arrangements between manufacturers and distributors for sharing information on inventory that results in cost reduction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Motivated by the risk-pooling concept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Allow manufacturers and distributors to reduce overall inventory by: </a:t>
            </a:r>
          </a:p>
          <a:p>
            <a:pPr lvl="2">
              <a:lnSpc>
                <a:spcPct val="90000"/>
              </a:lnSpc>
            </a:pPr>
            <a:r>
              <a:rPr lang="en-US" altLang="en-US" sz="2200"/>
              <a:t>sharing information about inventory in all locations</a:t>
            </a:r>
          </a:p>
          <a:p>
            <a:pPr lvl="2">
              <a:lnSpc>
                <a:spcPct val="90000"/>
              </a:lnSpc>
            </a:pPr>
            <a:r>
              <a:rPr lang="en-US" altLang="en-US" sz="2200"/>
              <a:t>allowing any member of the channel to share the inventory.</a:t>
            </a:r>
          </a:p>
        </p:txBody>
      </p:sp>
    </p:spTree>
    <p:extLst>
      <p:ext uri="{BB962C8B-B14F-4D97-AF65-F5344CB8AC3E}">
        <p14:creationId xmlns:p14="http://schemas.microsoft.com/office/powerpoint/2010/main" val="397001599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1139825"/>
          </a:xfrm>
        </p:spPr>
        <p:txBody>
          <a:bodyPr/>
          <a:lstStyle/>
          <a:p>
            <a:r>
              <a:rPr lang="en-US" altLang="en-US"/>
              <a:t>SUMMARY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95400"/>
            <a:ext cx="8229600" cy="5257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Creating customer value is the driving force behind a company’s goals</a:t>
            </a:r>
          </a:p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Supply chain management is one of the important means. </a:t>
            </a:r>
          </a:p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Customer access to information about the availability of products and the status of orders and deliveries is becoming an essential capability. 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Adding services, relationships, and experiences differentiates company offerings in the market</a:t>
            </a:r>
          </a:p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Identifying the appropriate customer value measure not an easy task. </a:t>
            </a:r>
          </a:p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Ability to provide sophisticated customer interactions very different from the ability to manufacture and distribute products. </a:t>
            </a:r>
          </a:p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No real customer value without a close relationship with customers. 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21645501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2149</TotalTime>
  <Words>2681</Words>
  <Application>Microsoft Office PowerPoint</Application>
  <PresentationFormat>On-screen Show (4:3)</PresentationFormat>
  <Paragraphs>325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Arial</vt:lpstr>
      <vt:lpstr>굴림</vt:lpstr>
      <vt:lpstr>Myriad Pro</vt:lpstr>
      <vt:lpstr>Verdana</vt:lpstr>
      <vt:lpstr>20140311PresentationUWTSDTemplate</vt:lpstr>
      <vt:lpstr>Module Code: BMSK 5003</vt:lpstr>
      <vt:lpstr>Introduction</vt:lpstr>
      <vt:lpstr>Role of SCM</vt:lpstr>
      <vt:lpstr>Customer Value Defines the SCM</vt:lpstr>
      <vt:lpstr>The Dimensions of Customer Value</vt:lpstr>
      <vt:lpstr>Conformance to Requirements</vt:lpstr>
      <vt:lpstr>Zara’s SCM Strategy </vt:lpstr>
      <vt:lpstr>Conformance to Requirements  Built on Three Principles</vt:lpstr>
      <vt:lpstr>Product Selection</vt:lpstr>
      <vt:lpstr>Similar Trends on the Internet</vt:lpstr>
      <vt:lpstr>Long-Tail Phenomena for Rhapsody</vt:lpstr>
      <vt:lpstr>Strategies to Cope with Large Variety Build-to-order model</vt:lpstr>
      <vt:lpstr>Amazon.com Strategy</vt:lpstr>
      <vt:lpstr>Several Initiatives Adopted in 2001</vt:lpstr>
      <vt:lpstr>Other Issues</vt:lpstr>
      <vt:lpstr>Strategies to Cope with Large Variety Larger Inventories at Major DCs</vt:lpstr>
      <vt:lpstr>Strategies to Cope with Large Variety Fixed Options Cover Most Requirements</vt:lpstr>
      <vt:lpstr>Price and Brand</vt:lpstr>
      <vt:lpstr>Value-Added Services</vt:lpstr>
      <vt:lpstr>Relationships and Experiences</vt:lpstr>
      <vt:lpstr>One-to-One Enterprise with Peapod</vt:lpstr>
      <vt:lpstr>Customer Experiences</vt:lpstr>
      <vt:lpstr>8 Steps to Customer Experience</vt:lpstr>
      <vt:lpstr>Dimensions and Achieving Excellence</vt:lpstr>
      <vt:lpstr>Customer Value Measures</vt:lpstr>
      <vt:lpstr>Service Level</vt:lpstr>
      <vt:lpstr>Customer Satisfaction</vt:lpstr>
      <vt:lpstr>Customer Defections</vt:lpstr>
      <vt:lpstr>SC Performance Measures</vt:lpstr>
      <vt:lpstr>SCC and SCOR Model</vt:lpstr>
      <vt:lpstr>Overall Business Performance Metrics PRTM Survey</vt:lpstr>
      <vt:lpstr>Overall Business Performance Metrics PRTM Survey</vt:lpstr>
      <vt:lpstr>Overall Business Performance Metrics PRTM Survey</vt:lpstr>
      <vt:lpstr>Overall Business Performance Metrics PRTM Survey</vt:lpstr>
      <vt:lpstr>Design Chain Operations Reference (DCOR) Model</vt:lpstr>
      <vt:lpstr>IT and Customer Value</vt:lpstr>
      <vt:lpstr>Customer Benefits</vt:lpstr>
      <vt:lpstr>Effects of the Internet</vt:lpstr>
      <vt:lpstr>Business Benefits</vt:lpstr>
      <vt:lpstr>Business-to-Business Benefits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Rexon Nting</cp:lastModifiedBy>
  <cp:revision>94</cp:revision>
  <cp:lastPrinted>2018-07-09T15:27:01Z</cp:lastPrinted>
  <dcterms:created xsi:type="dcterms:W3CDTF">2002-10-07T19:43:58Z</dcterms:created>
  <dcterms:modified xsi:type="dcterms:W3CDTF">2018-11-22T12:53:45Z</dcterms:modified>
</cp:coreProperties>
</file>