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0"/>
  </p:notesMasterIdLst>
  <p:handoutMasterIdLst>
    <p:handoutMasterId r:id="rId21"/>
  </p:handoutMasterIdLst>
  <p:sldIdLst>
    <p:sldId id="277" r:id="rId2"/>
    <p:sldId id="354" r:id="rId3"/>
    <p:sldId id="355" r:id="rId4"/>
    <p:sldId id="333" r:id="rId5"/>
    <p:sldId id="356" r:id="rId6"/>
    <p:sldId id="357" r:id="rId7"/>
    <p:sldId id="361" r:id="rId8"/>
    <p:sldId id="362" r:id="rId9"/>
    <p:sldId id="351" r:id="rId10"/>
    <p:sldId id="358" r:id="rId11"/>
    <p:sldId id="359" r:id="rId12"/>
    <p:sldId id="360" r:id="rId13"/>
    <p:sldId id="349" r:id="rId14"/>
    <p:sldId id="352" r:id="rId15"/>
    <p:sldId id="336" r:id="rId16"/>
    <p:sldId id="337" r:id="rId17"/>
    <p:sldId id="338" r:id="rId18"/>
    <p:sldId id="353" r:id="rId19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73AFF"/>
    <a:srgbClr val="008700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82" autoAdjust="0"/>
    <p:restoredTop sz="94576" autoAdjust="0"/>
  </p:normalViewPr>
  <p:slideViewPr>
    <p:cSldViewPr>
      <p:cViewPr varScale="1">
        <p:scale>
          <a:sx n="67" d="100"/>
          <a:sy n="67" d="100"/>
        </p:scale>
        <p:origin x="1160" y="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26/06/2024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26/06/2024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26/06/2024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26/06/2024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26/06/2024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26/06/2024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26/06/2024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26/06/2024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26/06/2024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26/06/2024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26/06/2024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26/06/2024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scholar.google.co.uk/" TargetMode="External"/><Relationship Id="rId2" Type="http://schemas.openxmlformats.org/officeDocument/2006/relationships/hyperlink" Target="https://www.uwtsd.ac.uk/librar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books.google.co.uk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LCBB4012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587625"/>
            <a:ext cx="6400800" cy="3363913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Skills 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Research Skills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598D34-85A4-3D8B-C24E-0892B81F7E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Aims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981CE2-9A58-0E4F-75BC-EF2D54B382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712" y="1417638"/>
            <a:ext cx="8744867" cy="4090044"/>
          </a:xfrm>
        </p:spPr>
        <p:txBody>
          <a:bodyPr/>
          <a:lstStyle/>
          <a:p>
            <a:r>
              <a:rPr lang="en-GB" dirty="0"/>
              <a:t>To develop strategies to carry out research online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To discuss various types of academic sources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To evaluate academic sources - CRAAP test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3B7BB8-15EB-D1F2-ECA3-50F8608208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9AEB1A-653E-EB0B-8C16-9C4365BDDC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979741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D06B4-A082-8CEB-B692-CEAC4A4E6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3C7FC6-255A-22CB-73E8-576EC86A6E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pairs, discuss the ways you would start investigating a topic and share your ideas in the chat room on Moodle.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5B4790-CE2C-EB39-20EA-29E37D5028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84223D-FC10-2A85-8D86-B6EC844CAF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028364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36632" y="-99392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 dirty="0"/>
              <a:t>Discuss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6F63B46-6838-53D9-D3F3-18D0C80BD6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768" y="908720"/>
            <a:ext cx="8229600" cy="4536504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/>
              <a:t>Imagine you have to write a report titled </a:t>
            </a:r>
            <a:r>
              <a:rPr lang="en-US" sz="2400" b="1" dirty="0"/>
              <a:t>”Discuss the effect of Motivation on Employee Performance?</a:t>
            </a:r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r>
              <a:rPr lang="en-US" sz="2400" b="1" dirty="0"/>
              <a:t>With a partner, (and </a:t>
            </a:r>
            <a:r>
              <a:rPr lang="en-US" sz="2400" b="1" i="1" dirty="0"/>
              <a:t>without</a:t>
            </a:r>
            <a:r>
              <a:rPr lang="en-US" sz="2400" b="1" dirty="0"/>
              <a:t> the internet or your phones!) briefly discuss the following questions:</a:t>
            </a:r>
          </a:p>
          <a:p>
            <a:r>
              <a:rPr lang="en-US" sz="2400" dirty="0"/>
              <a:t>How much do you already know about this topic? </a:t>
            </a:r>
          </a:p>
          <a:p>
            <a:r>
              <a:rPr lang="en-US" sz="2400" dirty="0"/>
              <a:t>What information do you think you would need to find?</a:t>
            </a:r>
          </a:p>
          <a:p>
            <a:r>
              <a:rPr lang="en-US" sz="2400" dirty="0"/>
              <a:t>How would you find out more information?</a:t>
            </a:r>
          </a:p>
          <a:p>
            <a:r>
              <a:rPr lang="en-US" sz="2400" dirty="0"/>
              <a:t>What kind of sources do you think an academic report should include? Are there any sources a student should not use in a report?</a:t>
            </a:r>
          </a:p>
          <a:p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3858498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8556A-9E6C-1369-B3A0-93E957CD6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Search Engines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58088F-6DE7-3C61-6E7C-B00671CC16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4404" y="1340768"/>
            <a:ext cx="8785671" cy="4392488"/>
          </a:xfrm>
        </p:spPr>
        <p:txBody>
          <a:bodyPr/>
          <a:lstStyle/>
          <a:p>
            <a:r>
              <a:rPr lang="en-GB" sz="2400" dirty="0"/>
              <a:t>Search Engines (e.g., google) can be a great starting point for your research. </a:t>
            </a:r>
          </a:p>
          <a:p>
            <a:r>
              <a:rPr lang="en-GB" sz="2400" dirty="0"/>
              <a:t>However, to get the most out of them you need to know how they work and their limitations.</a:t>
            </a:r>
          </a:p>
          <a:p>
            <a:r>
              <a:rPr lang="en-GB" sz="2400" dirty="0"/>
              <a:t>When using </a:t>
            </a:r>
            <a:r>
              <a:rPr lang="en-GB" sz="2400" b="1" dirty="0"/>
              <a:t>search engines</a:t>
            </a:r>
            <a:r>
              <a:rPr lang="en-GB" sz="2400" dirty="0"/>
              <a:t>, you should use </a:t>
            </a:r>
            <a:r>
              <a:rPr lang="en-GB" sz="2400" b="1" dirty="0"/>
              <a:t>keywords</a:t>
            </a:r>
            <a:r>
              <a:rPr lang="en-GB" sz="2400" dirty="0"/>
              <a:t> related to the topic of your assignment. </a:t>
            </a:r>
          </a:p>
          <a:p>
            <a:r>
              <a:rPr lang="en-GB" sz="2400" dirty="0"/>
              <a:t>For example, what keywords would you use to search for the following topic: </a:t>
            </a:r>
          </a:p>
          <a:p>
            <a:r>
              <a:rPr lang="en-GB" sz="2400" b="1" dirty="0">
                <a:solidFill>
                  <a:srgbClr val="FF0000"/>
                </a:solidFill>
              </a:rPr>
              <a:t>“The importance of motivation in Business: How to motivate employees?”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D0ADA3-E782-BE79-3B2A-31F70352C6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FEB70A-CB7D-5424-76B2-F3A6B3A612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6385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AAF78-C992-54A7-D167-6654E94B3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Limitations of Search Engines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118BF3-392E-2A3C-06E1-AA30B52224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789" y="1556792"/>
            <a:ext cx="8944421" cy="4042419"/>
          </a:xfrm>
        </p:spPr>
        <p:txBody>
          <a:bodyPr/>
          <a:lstStyle/>
          <a:p>
            <a:r>
              <a:rPr lang="en-GB" sz="2800" b="1" dirty="0"/>
              <a:t>Ranking</a:t>
            </a:r>
            <a:r>
              <a:rPr lang="en-GB" sz="2800" dirty="0"/>
              <a:t>: Search engines sometimes use a ranking algorithm, which lists websites in order of popularity. The most popular websites are not always the most accurate ones. </a:t>
            </a:r>
          </a:p>
          <a:p>
            <a:r>
              <a:rPr lang="en-GB" sz="2800" b="1" dirty="0"/>
              <a:t>Quantity</a:t>
            </a:r>
            <a:r>
              <a:rPr lang="en-GB" sz="2800" dirty="0"/>
              <a:t>: Search engines produce a lot of results. </a:t>
            </a:r>
          </a:p>
          <a:p>
            <a:r>
              <a:rPr lang="en-GB" sz="2800" b="1" dirty="0"/>
              <a:t>Quality</a:t>
            </a:r>
            <a:r>
              <a:rPr lang="en-GB" sz="2800" dirty="0"/>
              <a:t>: Search engines contain a huge number of materials which vary in accuracy and detail. </a:t>
            </a:r>
          </a:p>
          <a:p>
            <a:endParaRPr lang="en-GB" sz="2800" dirty="0"/>
          </a:p>
          <a:p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52FA6A-5618-93B9-4FE4-48564958D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E389B3-3168-F5B4-54E4-2670C0D2B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41871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3EC1C-DDF8-32B7-B379-B9FBE9B4E0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Developing researching Skills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B9AAA-CCAE-7AED-706A-29ED9A5524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/>
          <a:lstStyle/>
          <a:p>
            <a:r>
              <a:rPr lang="en-GB" sz="2800" dirty="0"/>
              <a:t>To find materials on the topic of motivation and the effect it has on employee performance you need to </a:t>
            </a:r>
            <a:r>
              <a:rPr lang="en-GB" sz="2800" b="1" dirty="0"/>
              <a:t>target your research.</a:t>
            </a:r>
          </a:p>
          <a:p>
            <a:pPr marL="0" indent="0">
              <a:buNone/>
            </a:pPr>
            <a:endParaRPr lang="en-GB" sz="2800" b="1" dirty="0"/>
          </a:p>
          <a:p>
            <a:r>
              <a:rPr lang="en-GB" sz="2800" dirty="0"/>
              <a:t>Think of keywords: </a:t>
            </a:r>
          </a:p>
          <a:p>
            <a:r>
              <a:rPr lang="en-GB" sz="2800" dirty="0"/>
              <a:t>Employee motivation </a:t>
            </a:r>
          </a:p>
          <a:p>
            <a:r>
              <a:rPr lang="en-GB" sz="2800" dirty="0"/>
              <a:t>Effect of motivation on employee performance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52A104-11C9-E1D5-A6C5-D6B5D945E1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62B1D8-E55C-7ED1-752B-B068D6FC82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005727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5406E-03AC-BC39-7FF2-95141385C8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70E512-C16A-4B27-79D5-7677958BC8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Go to the worksheet and Complete </a:t>
            </a:r>
            <a:r>
              <a:rPr lang="en-GB" dirty="0">
                <a:solidFill>
                  <a:schemeClr val="tx2"/>
                </a:solidFill>
              </a:rPr>
              <a:t>Activity1</a:t>
            </a:r>
            <a:r>
              <a:rPr lang="en-GB" dirty="0"/>
              <a:t> with a partner.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2F9B32-A1A5-A94D-A052-587CB1AE33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177215-6844-9100-B9DD-ABBE699792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432278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AF86B-8A12-7528-3208-69DF294309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703" y="132854"/>
            <a:ext cx="8795320" cy="706090"/>
          </a:xfrm>
        </p:spPr>
        <p:txBody>
          <a:bodyPr/>
          <a:lstStyle/>
          <a:p>
            <a:r>
              <a:rPr lang="en-US" sz="3200" b="1" dirty="0"/>
              <a:t>Using a Search Engine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6ACDAD-D0C0-1025-DC58-675DC9914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7" y="838944"/>
            <a:ext cx="8594769" cy="4822304"/>
          </a:xfrm>
        </p:spPr>
        <p:txBody>
          <a:bodyPr/>
          <a:lstStyle/>
          <a:p>
            <a:r>
              <a:rPr lang="en-US" sz="2800" b="1" dirty="0">
                <a:solidFill>
                  <a:srgbClr val="C00000"/>
                </a:solidFill>
              </a:rPr>
              <a:t>Do not type the whole question into the search engine</a:t>
            </a:r>
          </a:p>
          <a:p>
            <a:r>
              <a:rPr lang="en-US" sz="2800" dirty="0"/>
              <a:t>Choose key words to search: </a:t>
            </a:r>
          </a:p>
          <a:p>
            <a:pPr>
              <a:buFontTx/>
              <a:buChar char="-"/>
            </a:pPr>
            <a:r>
              <a:rPr lang="en-US" sz="2800" i="1" dirty="0"/>
              <a:t>Effect of mental health </a:t>
            </a:r>
          </a:p>
          <a:p>
            <a:pPr>
              <a:buFontTx/>
              <a:buChar char="-"/>
            </a:pPr>
            <a:r>
              <a:rPr lang="en-US" sz="2800" i="1" dirty="0"/>
              <a:t>Young adults / adolescents </a:t>
            </a:r>
          </a:p>
          <a:p>
            <a:r>
              <a:rPr lang="en-US" sz="2800" dirty="0"/>
              <a:t>Use synonyms if your first hits are unsuccessful</a:t>
            </a:r>
          </a:p>
          <a:p>
            <a:r>
              <a:rPr lang="en-US" sz="2800" dirty="0"/>
              <a:t>Refine your search with filters (e.g. dates; specific source types)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BB6234-D24C-30C1-1361-C5C5FAFBD6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E585BA-2188-6379-A7C4-236CD0C2CC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110853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E6A42-0602-2822-B282-1B290C6509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Sources to use in your assignments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03F8FF-0B8E-90DF-1E18-07144C23DF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17032"/>
          </a:xfrm>
        </p:spPr>
        <p:txBody>
          <a:bodyPr/>
          <a:lstStyle/>
          <a:p>
            <a:r>
              <a:rPr lang="en-GB" dirty="0"/>
              <a:t>What kind of sources can you use in your assignments?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6B1C59-CFB0-2D17-B070-B2F17653E0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C40CC0-36E8-E554-40AE-4C54719BB3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36172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BAFB1-7740-F774-37CB-FC73EC891D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Academic Sources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363E32-29E0-B205-E7B4-E0A03B7FA4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Books </a:t>
            </a:r>
          </a:p>
          <a:p>
            <a:r>
              <a:rPr lang="en-GB" dirty="0"/>
              <a:t>Journal Articles </a:t>
            </a:r>
          </a:p>
          <a:p>
            <a:r>
              <a:rPr lang="en-GB" dirty="0"/>
              <a:t>Academic Reports</a:t>
            </a:r>
          </a:p>
          <a:p>
            <a:r>
              <a:rPr lang="en-GB" dirty="0"/>
              <a:t>Business Reports </a:t>
            </a:r>
          </a:p>
          <a:p>
            <a:r>
              <a:rPr lang="en-GB" dirty="0"/>
              <a:t>Websites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4F70D0-7AC9-72DA-21A5-2DAD10900F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5913AA-1588-8A9E-0CCE-BFC95B8A4A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902304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BDACB-7D7D-3AB5-C499-1A69B4026C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Where do we start our research?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D7A23C-5AA5-AA92-556B-712C2F542B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907295"/>
            <a:ext cx="8229600" cy="3917032"/>
          </a:xfrm>
        </p:spPr>
        <p:txBody>
          <a:bodyPr/>
          <a:lstStyle/>
          <a:p>
            <a:r>
              <a:rPr lang="en-GB" dirty="0"/>
              <a:t>Online Library: </a:t>
            </a:r>
            <a:r>
              <a:rPr lang="en-GB" dirty="0">
                <a:hlinkClick r:id="rId2"/>
              </a:rPr>
              <a:t>Library and Learning Resources | University of Wales Trinity Saint David (uwtsd.ac.uk)</a:t>
            </a:r>
            <a:endParaRPr lang="en-GB" dirty="0"/>
          </a:p>
          <a:p>
            <a:r>
              <a:rPr lang="en-GB" dirty="0"/>
              <a:t>Google </a:t>
            </a:r>
            <a:r>
              <a:rPr lang="en-GB" dirty="0" err="1"/>
              <a:t>Scholar:</a:t>
            </a:r>
            <a:r>
              <a:rPr lang="en-GB" dirty="0" err="1">
                <a:hlinkClick r:id="rId3"/>
              </a:rPr>
              <a:t>Google</a:t>
            </a:r>
            <a:r>
              <a:rPr lang="en-GB" dirty="0">
                <a:hlinkClick r:id="rId3"/>
              </a:rPr>
              <a:t> Scholar</a:t>
            </a:r>
            <a:endParaRPr lang="en-GB" b="1" dirty="0"/>
          </a:p>
          <a:p>
            <a:r>
              <a:rPr lang="en-GB" dirty="0"/>
              <a:t>Google Books: </a:t>
            </a:r>
            <a:r>
              <a:rPr lang="en-GB" dirty="0">
                <a:hlinkClick r:id="rId4"/>
              </a:rPr>
              <a:t>Google Books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C19EF9-82A3-4CF4-CB84-BABE02D9D0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F4DC96-41A5-500B-6C36-1AF79C941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73358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E4F63-27F0-E7EC-FBD0-E1D5242BB5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The CRAAP Test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D03F49-DD71-50A1-B78D-6752A3EC7D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908720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US" sz="2400" dirty="0"/>
              <a:t>A test to check if the source you found is good to use!</a:t>
            </a:r>
            <a:endParaRPr lang="en-US" sz="3600" b="1" dirty="0">
              <a:solidFill>
                <a:srgbClr val="008700"/>
              </a:solidFill>
            </a:endParaRPr>
          </a:p>
          <a:p>
            <a:pPr marL="0" indent="0">
              <a:buNone/>
            </a:pPr>
            <a:r>
              <a:rPr lang="en-US" b="1" dirty="0">
                <a:solidFill>
                  <a:srgbClr val="008700"/>
                </a:solidFill>
              </a:rPr>
              <a:t>C: </a:t>
            </a:r>
            <a:r>
              <a:rPr lang="en-US" b="1" dirty="0"/>
              <a:t>Currency</a:t>
            </a:r>
            <a:endParaRPr lang="en-US" sz="1200" b="1" dirty="0"/>
          </a:p>
          <a:p>
            <a:pPr marL="0" indent="0">
              <a:buNone/>
            </a:pPr>
            <a:endParaRPr lang="en-US" sz="1000" b="1" dirty="0"/>
          </a:p>
          <a:p>
            <a:pPr marL="0" indent="0">
              <a:buNone/>
            </a:pPr>
            <a:br>
              <a:rPr lang="en-US" sz="1000" b="1" dirty="0"/>
            </a:br>
            <a:r>
              <a:rPr lang="en-US" b="1" dirty="0">
                <a:solidFill>
                  <a:srgbClr val="008700"/>
                </a:solidFill>
              </a:rPr>
              <a:t>R: </a:t>
            </a:r>
            <a:r>
              <a:rPr lang="en-US" b="1" dirty="0"/>
              <a:t>Relevance</a:t>
            </a:r>
            <a:br>
              <a:rPr lang="en-US" sz="1000" b="1" dirty="0"/>
            </a:br>
            <a:endParaRPr lang="en-US" sz="1000" b="1" dirty="0"/>
          </a:p>
          <a:p>
            <a:pPr marL="0" indent="0">
              <a:buNone/>
            </a:pPr>
            <a:br>
              <a:rPr lang="en-US" sz="1000" b="1" dirty="0"/>
            </a:br>
            <a:r>
              <a:rPr lang="en-US" b="1" dirty="0">
                <a:solidFill>
                  <a:srgbClr val="008700"/>
                </a:solidFill>
              </a:rPr>
              <a:t>A: </a:t>
            </a:r>
            <a:r>
              <a:rPr lang="en-US" b="1" dirty="0"/>
              <a:t>Authority</a:t>
            </a:r>
            <a:br>
              <a:rPr lang="en-US" sz="1000" b="1" dirty="0"/>
            </a:br>
            <a:endParaRPr lang="en-US" sz="1000" b="1" dirty="0"/>
          </a:p>
          <a:p>
            <a:pPr marL="0" indent="0">
              <a:buNone/>
            </a:pPr>
            <a:br>
              <a:rPr lang="en-US" sz="1000" b="1" dirty="0"/>
            </a:br>
            <a:r>
              <a:rPr lang="en-US" b="1" dirty="0">
                <a:solidFill>
                  <a:srgbClr val="008700"/>
                </a:solidFill>
              </a:rPr>
              <a:t>A: </a:t>
            </a:r>
            <a:r>
              <a:rPr lang="en-US" b="1" dirty="0"/>
              <a:t>Accuracy</a:t>
            </a:r>
            <a:br>
              <a:rPr lang="en-US" sz="1000" b="1" dirty="0"/>
            </a:br>
            <a:endParaRPr lang="en-US" sz="1000" b="1" dirty="0"/>
          </a:p>
          <a:p>
            <a:pPr marL="0" indent="0">
              <a:buNone/>
            </a:pPr>
            <a:br>
              <a:rPr lang="en-US" sz="1000" b="1" dirty="0"/>
            </a:br>
            <a:r>
              <a:rPr lang="en-US" b="1" dirty="0">
                <a:solidFill>
                  <a:srgbClr val="008700"/>
                </a:solidFill>
              </a:rPr>
              <a:t>P: </a:t>
            </a:r>
            <a:r>
              <a:rPr lang="en-US" b="1" dirty="0"/>
              <a:t>Purpose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CC353C-71AC-4275-8644-AE59CE757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CF7306-9685-FA66-5051-E412A75495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496369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DB47A-077E-C49F-4E14-F5C3380A40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173AFF"/>
                </a:solidFill>
              </a:rPr>
              <a:t>Worksheet Activity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64B20D-B55E-9622-C62A-99EFF78AD5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Go to the worksheet and complete </a:t>
            </a:r>
            <a:r>
              <a:rPr lang="en-US" b="1" dirty="0">
                <a:solidFill>
                  <a:srgbClr val="173AFF"/>
                </a:solidFill>
              </a:rPr>
              <a:t>Activity 2 </a:t>
            </a:r>
            <a:r>
              <a:rPr lang="en-US" dirty="0"/>
              <a:t>with a partner to find out more about CRAAP!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2B0028-DB2A-909E-5EF8-0BF447209B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D7AB65-CA95-A791-C01D-8E32A40CDE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368374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19777" y="77411"/>
            <a:ext cx="9283270" cy="468238"/>
          </a:xfrm>
        </p:spPr>
        <p:txBody>
          <a:bodyPr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008700"/>
                </a:solidFill>
              </a:rPr>
              <a:t>C</a:t>
            </a:r>
            <a:r>
              <a:rPr lang="en-US" sz="2400" b="1" dirty="0"/>
              <a:t>urrency</a:t>
            </a:r>
            <a:r>
              <a:rPr lang="en-US" sz="2400" b="1" dirty="0">
                <a:solidFill>
                  <a:srgbClr val="008700"/>
                </a:solidFill>
              </a:rPr>
              <a:t> R</a:t>
            </a:r>
            <a:r>
              <a:rPr lang="en-US" sz="2400" b="1" dirty="0"/>
              <a:t>elevance </a:t>
            </a:r>
            <a:r>
              <a:rPr lang="en-US" sz="2400" b="1" dirty="0">
                <a:solidFill>
                  <a:srgbClr val="008700"/>
                </a:solidFill>
              </a:rPr>
              <a:t>A</a:t>
            </a:r>
            <a:r>
              <a:rPr lang="en-US" sz="2400" b="1" dirty="0"/>
              <a:t>uthority </a:t>
            </a:r>
            <a:r>
              <a:rPr lang="en-US" sz="2400" b="1" dirty="0">
                <a:solidFill>
                  <a:srgbClr val="008700"/>
                </a:solidFill>
              </a:rPr>
              <a:t>A</a:t>
            </a:r>
            <a:r>
              <a:rPr lang="en-US" sz="2400" b="1" dirty="0"/>
              <a:t>ccuracy </a:t>
            </a:r>
            <a:r>
              <a:rPr lang="en-US" sz="2400" b="1" dirty="0">
                <a:solidFill>
                  <a:srgbClr val="008700"/>
                </a:solidFill>
              </a:rPr>
              <a:t>P</a:t>
            </a:r>
            <a:r>
              <a:rPr lang="en-US" sz="2400" b="1" dirty="0"/>
              <a:t>urpose</a:t>
            </a:r>
          </a:p>
          <a:p>
            <a:pPr marL="0" indent="0" eaLnBrk="1" hangingPunct="1">
              <a:buNone/>
            </a:pPr>
            <a:endParaRPr lang="en-GB" altLang="en-US" sz="36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F8F536-9BA7-448B-48DC-63C634623FCB}"/>
              </a:ext>
            </a:extLst>
          </p:cNvPr>
          <p:cNvSpPr txBox="1"/>
          <p:nvPr/>
        </p:nvSpPr>
        <p:spPr>
          <a:xfrm>
            <a:off x="606118" y="545649"/>
            <a:ext cx="7914902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900" dirty="0"/>
              <a:t>A test to check if the source you found is good to use! In pairs, match the CRAAP test words to the questions (first one is done for you)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745CAB-C89C-53AB-91AC-FFDAD49CD8D9}"/>
              </a:ext>
            </a:extLst>
          </p:cNvPr>
          <p:cNvSpPr txBox="1"/>
          <p:nvPr/>
        </p:nvSpPr>
        <p:spPr>
          <a:xfrm>
            <a:off x="5181061" y="4672150"/>
            <a:ext cx="3744416" cy="181588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4. ?</a:t>
            </a:r>
          </a:p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When was the information published or posted?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 information current or </a:t>
            </a:r>
            <a:r>
              <a:rPr lang="en-GB" sz="1600" b="0" i="0" kern="1200" dirty="0" err="1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out-of</a:t>
            </a: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 date for your topic?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Has the information been revised or updated?</a:t>
            </a:r>
            <a:endParaRPr lang="en-US" sz="1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1E66D3-619E-EBF7-B81F-307CDD4E516E}"/>
              </a:ext>
            </a:extLst>
          </p:cNvPr>
          <p:cNvSpPr txBox="1"/>
          <p:nvPr/>
        </p:nvSpPr>
        <p:spPr>
          <a:xfrm>
            <a:off x="287969" y="1317419"/>
            <a:ext cx="4343338" cy="156966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rgbClr val="008700"/>
                </a:solidFill>
              </a:rPr>
              <a:t>PURPOSE</a:t>
            </a:r>
            <a:endParaRPr lang="en-GB" sz="1600" b="1" i="0" kern="1200" dirty="0">
              <a:solidFill>
                <a:srgbClr val="008700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1. What is the purpose of the information? to inform? teach? sell? entertain? persuade?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 information fact? opinion? propaganda?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Are there political, ideological, cultural, religious, institutional, or personal biases?</a:t>
            </a:r>
            <a:endParaRPr lang="en-US" sz="16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096117E-CDF5-96F5-DAEB-E96832784F80}"/>
              </a:ext>
            </a:extLst>
          </p:cNvPr>
          <p:cNvSpPr txBox="1"/>
          <p:nvPr/>
        </p:nvSpPr>
        <p:spPr>
          <a:xfrm>
            <a:off x="218523" y="4915539"/>
            <a:ext cx="4451795" cy="181588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5. ?</a:t>
            </a:r>
          </a:p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Does the information relate to your topic or answer your question?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Who is the intended audience?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 information at an appropriate level (i.e. not too elementary or advanced for your needs)?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DBE1C44-2DAA-4AC3-63C7-F17055577F9C}"/>
              </a:ext>
            </a:extLst>
          </p:cNvPr>
          <p:cNvSpPr txBox="1"/>
          <p:nvPr/>
        </p:nvSpPr>
        <p:spPr>
          <a:xfrm>
            <a:off x="5244165" y="1363585"/>
            <a:ext cx="3681312" cy="30469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2. ?</a:t>
            </a:r>
          </a:p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What are the author's qualifications to write on the topic?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there contact information, such as a publisher or e-mail address?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Does the URL reveal anything about the author or source?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examples: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.com (commercial), .</a:t>
            </a:r>
            <a:r>
              <a:rPr lang="en-GB" sz="1600" b="0" i="0" kern="1200" dirty="0" err="1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edu</a:t>
            </a: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 (educational), .gov (U.S. government)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.org (nonprofit organization), or</a:t>
            </a:r>
            <a:br>
              <a:rPr lang="en-GB" sz="1600" dirty="0"/>
            </a:br>
            <a:r>
              <a:rPr lang="en-GB" sz="1600" b="0" i="0" kern="1200" dirty="0" err="1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.net</a:t>
            </a: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 (network)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9FEE087-E84C-E207-DD9D-1DD3678F333E}"/>
              </a:ext>
            </a:extLst>
          </p:cNvPr>
          <p:cNvSpPr txBox="1"/>
          <p:nvPr/>
        </p:nvSpPr>
        <p:spPr>
          <a:xfrm>
            <a:off x="594398" y="3165297"/>
            <a:ext cx="4343338" cy="156966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dirty="0"/>
              <a:t>3. ?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dirty="0"/>
              <a:t> Is the information supported by evidence?</a:t>
            </a:r>
            <a:br>
              <a:rPr lang="en-US" sz="1600" dirty="0"/>
            </a:br>
            <a:r>
              <a:rPr lang="en-US" sz="1600" dirty="0"/>
              <a:t>Can you verify any of the information in another source or from personal knowledge?</a:t>
            </a:r>
            <a:br>
              <a:rPr lang="en-US" sz="1600" dirty="0"/>
            </a:br>
            <a:r>
              <a:rPr lang="en-US" sz="1600" dirty="0"/>
              <a:t>Are there spelling, grammar, or other typographical errors?</a:t>
            </a:r>
          </a:p>
        </p:txBody>
      </p:sp>
    </p:spTree>
    <p:extLst>
      <p:ext uri="{BB962C8B-B14F-4D97-AF65-F5344CB8AC3E}">
        <p14:creationId xmlns:p14="http://schemas.microsoft.com/office/powerpoint/2010/main" val="21685993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-243408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rgbClr val="FF0000"/>
                </a:solidFill>
              </a:rPr>
              <a:t>CRAAP TEST: </a:t>
            </a:r>
            <a:r>
              <a:rPr lang="en-GB" altLang="en-US" sz="3200" b="1" dirty="0">
                <a:solidFill>
                  <a:srgbClr val="173AFF"/>
                </a:solidFill>
              </a:rPr>
              <a:t>Activity 2 </a:t>
            </a:r>
            <a:r>
              <a:rPr lang="en-GB" altLang="en-US" sz="3200" b="1" dirty="0">
                <a:solidFill>
                  <a:srgbClr val="FF0000"/>
                </a:solidFill>
              </a:rPr>
              <a:t>ANSWERS</a:t>
            </a:r>
            <a:endParaRPr lang="en-GB" altLang="en-US" sz="4800" b="1" dirty="0">
              <a:solidFill>
                <a:srgbClr val="FF0000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C486E24-F7CE-CD71-73CF-F6E6D7776C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812" y="706458"/>
            <a:ext cx="4355926" cy="1800200"/>
          </a:xfrm>
        </p:spPr>
        <p:txBody>
          <a:bodyPr/>
          <a:lstStyle/>
          <a:p>
            <a:pPr marL="0" indent="0">
              <a:buNone/>
            </a:pPr>
            <a:r>
              <a:rPr lang="en-US" sz="2800" b="1" dirty="0">
                <a:solidFill>
                  <a:srgbClr val="008700"/>
                </a:solidFill>
              </a:rPr>
              <a:t>CURRENCY</a:t>
            </a:r>
          </a:p>
          <a:p>
            <a:pPr marL="0" indent="0">
              <a:buNone/>
            </a:pPr>
            <a:r>
              <a:rPr lang="en-US" sz="1800" dirty="0"/>
              <a:t>4. </a:t>
            </a: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When was the information published or posted?</a:t>
            </a:r>
            <a:br>
              <a:rPr lang="en-GB" sz="1800" dirty="0"/>
            </a:b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 information current or </a:t>
            </a:r>
            <a:r>
              <a:rPr lang="en-GB" sz="1800" b="0" i="0" kern="1200" dirty="0" err="1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out-of</a:t>
            </a: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 date for your topic?</a:t>
            </a:r>
            <a:br>
              <a:rPr lang="en-GB" sz="1800" dirty="0"/>
            </a:b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Has the information been revised or updated?</a:t>
            </a:r>
            <a:endParaRPr lang="en-US" sz="1800" dirty="0"/>
          </a:p>
          <a:p>
            <a:pPr marL="0" indent="0">
              <a:buNone/>
            </a:pPr>
            <a:endParaRPr lang="en-US" sz="1800" dirty="0"/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8354A62E-C26B-9B2D-A76B-4E4EB5C65E50}"/>
              </a:ext>
            </a:extLst>
          </p:cNvPr>
          <p:cNvSpPr txBox="1">
            <a:spLocks/>
          </p:cNvSpPr>
          <p:nvPr/>
        </p:nvSpPr>
        <p:spPr bwMode="auto">
          <a:xfrm>
            <a:off x="180708" y="2987241"/>
            <a:ext cx="4355926" cy="18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800" b="1" dirty="0">
                <a:solidFill>
                  <a:srgbClr val="008700"/>
                </a:solidFill>
              </a:rPr>
              <a:t>RELEVANCE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5.</a:t>
            </a:r>
            <a:r>
              <a:rPr lang="en-GB" sz="1800" dirty="0">
                <a:solidFill>
                  <a:schemeClr val="dk1"/>
                </a:solidFill>
              </a:rPr>
              <a:t> </a:t>
            </a: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Does the information relate to your topic or answer your question?</a:t>
            </a:r>
            <a:br>
              <a:rPr lang="en-GB" sz="1800" dirty="0"/>
            </a:b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Who is the intended audience?</a:t>
            </a:r>
            <a:br>
              <a:rPr lang="en-GB" sz="1800" dirty="0"/>
            </a:b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 information at an appropriate level (i.e. not too elementary or advanced for your needs)?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1800" dirty="0"/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7C8ACB15-8566-094E-1359-3194572E2B25}"/>
              </a:ext>
            </a:extLst>
          </p:cNvPr>
          <p:cNvSpPr txBox="1">
            <a:spLocks/>
          </p:cNvSpPr>
          <p:nvPr/>
        </p:nvSpPr>
        <p:spPr bwMode="auto">
          <a:xfrm>
            <a:off x="4450306" y="706458"/>
            <a:ext cx="4693694" cy="18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800" b="1" dirty="0">
                <a:solidFill>
                  <a:srgbClr val="008700"/>
                </a:solidFill>
              </a:rPr>
              <a:t>AUTHORITY</a:t>
            </a:r>
          </a:p>
          <a:p>
            <a:pPr marL="0" indent="0">
              <a:buNone/>
            </a:pP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2. What are the author's qualifications to write on the topic?</a:t>
            </a:r>
            <a:br>
              <a:rPr lang="en-GB" sz="1800" dirty="0"/>
            </a:b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there contact information, such as a publisher or e-mail address?</a:t>
            </a:r>
            <a:br>
              <a:rPr lang="en-GB" sz="1800" dirty="0"/>
            </a:b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Does the URL reveal anything about the author or source?</a:t>
            </a:r>
            <a:endParaRPr lang="en-US" sz="1800" b="1" dirty="0">
              <a:solidFill>
                <a:srgbClr val="008700"/>
              </a:solidFill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sz="1800" dirty="0"/>
          </a:p>
        </p:txBody>
      </p:sp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D54F274F-C667-52E0-8E8B-35BCA7592D4E}"/>
              </a:ext>
            </a:extLst>
          </p:cNvPr>
          <p:cNvSpPr txBox="1">
            <a:spLocks/>
          </p:cNvSpPr>
          <p:nvPr/>
        </p:nvSpPr>
        <p:spPr bwMode="auto">
          <a:xfrm>
            <a:off x="4569738" y="3048402"/>
            <a:ext cx="4577062" cy="18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800" b="1" dirty="0">
                <a:solidFill>
                  <a:srgbClr val="008700"/>
                </a:solidFill>
              </a:rPr>
              <a:t>ACCURACY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700" dirty="0"/>
              <a:t>3. Is the information supported by evidence?</a:t>
            </a:r>
            <a:br>
              <a:rPr lang="en-US" sz="1700" dirty="0"/>
            </a:br>
            <a:r>
              <a:rPr lang="en-US" sz="1700" dirty="0"/>
              <a:t>Can you verify any of the information in another source or from personal knowledge?</a:t>
            </a:r>
            <a:br>
              <a:rPr lang="en-US" sz="1700" dirty="0"/>
            </a:br>
            <a:r>
              <a:rPr lang="en-US" sz="1700" dirty="0"/>
              <a:t>Are there spelling, grammar, or other typographical errors?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18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C831DD6-7771-7D79-8636-E49EDDC0DC4E}"/>
              </a:ext>
            </a:extLst>
          </p:cNvPr>
          <p:cNvSpPr txBox="1"/>
          <p:nvPr/>
        </p:nvSpPr>
        <p:spPr>
          <a:xfrm>
            <a:off x="2051720" y="4869160"/>
            <a:ext cx="5400600" cy="1831271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8700"/>
                </a:solidFill>
              </a:rPr>
              <a:t>PURPOSE</a:t>
            </a:r>
            <a:endParaRPr lang="en-GB" sz="2800" b="1" i="0" kern="1200" dirty="0">
              <a:solidFill>
                <a:srgbClr val="008700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7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1. What is the purpose of the information? to inform? teach? sell? entertain? persuade?</a:t>
            </a:r>
            <a:br>
              <a:rPr lang="en-GB" sz="1700" dirty="0"/>
            </a:br>
            <a:r>
              <a:rPr lang="en-GB" sz="17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 information fact? opinion? propaganda?</a:t>
            </a:r>
            <a:br>
              <a:rPr lang="en-GB" sz="1700" dirty="0"/>
            </a:br>
            <a:r>
              <a:rPr lang="en-GB" sz="17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Are there political, ideological, cultural, religious, institutional, or personal biases?</a:t>
            </a: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25336877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539750" y="188640"/>
            <a:ext cx="8229600" cy="1024210"/>
          </a:xfrm>
        </p:spPr>
        <p:txBody>
          <a:bodyPr/>
          <a:lstStyle/>
          <a:p>
            <a:pPr eaLnBrk="1" hangingPunct="1"/>
            <a:r>
              <a:rPr lang="en-GB" altLang="en-US" b="1" dirty="0"/>
              <a:t>A Few Rules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1212850"/>
            <a:ext cx="8445822" cy="444839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Be aware of </a:t>
            </a:r>
            <a:r>
              <a:rPr lang="en-GB" altLang="en-US" sz="2800" b="1" dirty="0">
                <a:solidFill>
                  <a:srgbClr val="008700"/>
                </a:solidFill>
              </a:rPr>
              <a:t>bias</a:t>
            </a:r>
            <a:r>
              <a:rPr lang="en-GB" altLang="en-US" sz="2800" dirty="0"/>
              <a:t>, especially in newspaper articles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12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b="1" dirty="0">
                <a:solidFill>
                  <a:srgbClr val="FF0000"/>
                </a:solidFill>
              </a:rPr>
              <a:t>NO WIKIPEDIA AS A CITED SOURCE EVER 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1200" b="1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Avoid/Do not use tabloid papers (The Sun; Daily Mail; Daily Express; Mirror; Metro)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12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No blogs! Even the ones from universities or ‘experts’. They can be used for your own knowledge, but should never be cited.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12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If in doubt, think CRAAP!</a:t>
            </a:r>
            <a:endParaRPr lang="en-GB" altLang="en-US" sz="2000" dirty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884922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578AF-C589-8C7D-A9D3-8A7F68D720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35419"/>
            <a:ext cx="8229600" cy="580926"/>
          </a:xfrm>
        </p:spPr>
        <p:txBody>
          <a:bodyPr/>
          <a:lstStyle/>
          <a:p>
            <a:r>
              <a:rPr lang="en-US" sz="3800" b="1" dirty="0"/>
              <a:t>EXTENSION Activity (end of class)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4D929B-0850-0047-048F-DA1014DC66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3917032"/>
          </a:xfrm>
        </p:spPr>
        <p:txBody>
          <a:bodyPr/>
          <a:lstStyle/>
          <a:p>
            <a:r>
              <a:rPr lang="en-US" sz="2800" dirty="0"/>
              <a:t>Just using Google to search, what sources might you use from the top 10-15 hits if looking for sources to help you answer the question, </a:t>
            </a:r>
            <a:r>
              <a:rPr lang="en-US" sz="2800" b="1" dirty="0"/>
              <a:t>“Discuss the effect of Motivation on Employee Performance?”</a:t>
            </a:r>
          </a:p>
          <a:p>
            <a:r>
              <a:rPr lang="en-US" sz="2800" dirty="0"/>
              <a:t>Choose two sources with your partner and use the CRAAP form on the Moodle page (in Week 3) to </a:t>
            </a:r>
            <a:r>
              <a:rPr lang="en-US" sz="2800" dirty="0" err="1"/>
              <a:t>analyse</a:t>
            </a:r>
            <a:r>
              <a:rPr lang="en-US" sz="2800" dirty="0"/>
              <a:t> how useful that sources are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2D355F-CC85-A5D0-2FB5-F8CE770027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06A6C6-5637-66E8-3101-416F4472B3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9318579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4401</TotalTime>
  <Words>1184</Words>
  <Application>Microsoft Office PowerPoint</Application>
  <PresentationFormat>On-screen Show (4:3)</PresentationFormat>
  <Paragraphs>132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Myriad Pro</vt:lpstr>
      <vt:lpstr>Verdana</vt:lpstr>
      <vt:lpstr>Wingdings</vt:lpstr>
      <vt:lpstr>20140311PresentationUWTSDTemplate</vt:lpstr>
      <vt:lpstr>LCBB4012</vt:lpstr>
      <vt:lpstr>Aims </vt:lpstr>
      <vt:lpstr>Activity 1</vt:lpstr>
      <vt:lpstr>Discuss</vt:lpstr>
      <vt:lpstr>Search Engines </vt:lpstr>
      <vt:lpstr>Limitations of Search Engines </vt:lpstr>
      <vt:lpstr>Developing researching Skills </vt:lpstr>
      <vt:lpstr>Activity 1 </vt:lpstr>
      <vt:lpstr>Using a Search Engine</vt:lpstr>
      <vt:lpstr>Sources to use in your assignments </vt:lpstr>
      <vt:lpstr>Academic Sources </vt:lpstr>
      <vt:lpstr>Where do we start our research?</vt:lpstr>
      <vt:lpstr>The CRAAP Test </vt:lpstr>
      <vt:lpstr>Worksheet Activity 2</vt:lpstr>
      <vt:lpstr>PowerPoint Presentation</vt:lpstr>
      <vt:lpstr>CRAAP TEST: Activity 2 ANSWERS</vt:lpstr>
      <vt:lpstr>A Few Rules</vt:lpstr>
      <vt:lpstr>EXTENSION Activity (end of class)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Lizeta Demetriou</dc:creator>
  <cp:lastModifiedBy>lizeta demetriou</cp:lastModifiedBy>
  <cp:revision>70</cp:revision>
  <cp:lastPrinted>2018-07-09T15:27:01Z</cp:lastPrinted>
  <dcterms:created xsi:type="dcterms:W3CDTF">2002-10-07T19:43:58Z</dcterms:created>
  <dcterms:modified xsi:type="dcterms:W3CDTF">2024-06-26T19:48:16Z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9762d7e7-4474-4a67-9ef6-3d4dc52b0ea7_Enabled">
    <vt:lpwstr>true</vt:lpwstr>
  </property>
  <property fmtid="{D5CDD505-2E9C-101B-9397-08002B2CF9AE}" pid="3" name="MSIP_Label_9762d7e7-4474-4a67-9ef6-3d4dc52b0ea7_SetDate">
    <vt:lpwstr>2024-05-17T13:20:35Z</vt:lpwstr>
  </property>
  <property fmtid="{D5CDD505-2E9C-101B-9397-08002B2CF9AE}" pid="4" name="MSIP_Label_9762d7e7-4474-4a67-9ef6-3d4dc52b0ea7_Method">
    <vt:lpwstr>Privileged</vt:lpwstr>
  </property>
  <property fmtid="{D5CDD505-2E9C-101B-9397-08002B2CF9AE}" pid="5" name="MSIP_Label_9762d7e7-4474-4a67-9ef6-3d4dc52b0ea7_Name">
    <vt:lpwstr>Internal</vt:lpwstr>
  </property>
  <property fmtid="{D5CDD505-2E9C-101B-9397-08002B2CF9AE}" pid="6" name="MSIP_Label_9762d7e7-4474-4a67-9ef6-3d4dc52b0ea7_SiteId">
    <vt:lpwstr>057daf85-b1d5-44cd-ab7b-0a4ce1b29eae</vt:lpwstr>
  </property>
  <property fmtid="{D5CDD505-2E9C-101B-9397-08002B2CF9AE}" pid="7" name="MSIP_Label_9762d7e7-4474-4a67-9ef6-3d4dc52b0ea7_ActionId">
    <vt:lpwstr>47fad8da-1e19-44d2-81f0-0a640a7c8360</vt:lpwstr>
  </property>
  <property fmtid="{D5CDD505-2E9C-101B-9397-08002B2CF9AE}" pid="8" name="MSIP_Label_9762d7e7-4474-4a67-9ef6-3d4dc52b0ea7_ContentBits">
    <vt:lpwstr>0</vt:lpwstr>
  </property>
</Properties>
</file>