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15366226-5085-4011-5DE6-6A05A0CF58AA}">
          <p14:sldIdLst>
            <p14:sldId id="256"/>
            <p14:sldId id="257"/>
          </p14:sldIdLst>
        </p14:section>
        <p14:section name="Population and needs" id="{C8EBB5FC-01F8-152A-64CE-907457400658}">
          <p14:sldIdLst>
            <p14:sldId id="258"/>
            <p14:sldId id="259"/>
          </p14:sldIdLst>
        </p14:section>
        <p14:section name="Theory and policy" id="{F766C5C7-B457-AE9A-1D44-23DE0F21EBAE}">
          <p14:sldIdLst>
            <p14:sldId id="260"/>
            <p14:sldId id="261"/>
          </p14:sldIdLst>
        </p14:section>
        <p14:section name="Care provision" id="{FB8EF7AF-C6DE-E717-FD92-4FE27A8CEF3A}">
          <p14:sldIdLst>
            <p14:sldId id="262"/>
            <p14:sldId id="263"/>
            <p14:sldId id="264"/>
          </p14:sldIdLst>
        </p14:section>
        <p14:section name="Technology" id="{C996FA4F-5331-D14C-3F08-8E9FDF1EE377}">
          <p14:sldIdLst>
            <p14:sldId id="265"/>
            <p14:sldId id="266"/>
          </p14:sldIdLst>
        </p14:section>
        <p14:section name="Case study" id="{AFE04FF5-65AD-8E11-009C-DA0E645475BF}">
          <p14:sldIdLst>
            <p14:sldId id="267"/>
            <p14:sldId id="268"/>
          </p14:sldIdLst>
        </p14:section>
        <p14:section name="Safeguarding and recommendations" id="{EC6A4C07-EF0A-DC0D-C231-2E814BA4EFE6}">
          <p14:sldIdLst>
            <p14:sldId id="269"/>
            <p14:sldId id="270"/>
          </p14:sldIdLst>
        </p14:section>
        <p14:section name="Conclusion" id="{9E154F3F-2576-A19A-4B3E-BC2D80343EF6}">
          <p14:sldIdLst>
            <p14:sldId id="271"/>
          </p14:sldIdLst>
        </p14:section>
        <p14:section name="References" id="{C7E543DD-B37C-5F58-D6ED-5E783862AC11}">
          <p14:sldIdLst>
            <p14:sldId id="272"/>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5" d="100"/>
          <a:sy n="95" d="100"/>
        </p:scale>
        <p:origin x="178"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title>
      <c:tx>
        <c:rich>
          <a:bodyPr/>
          <a:lstStyle/>
          <a:p>
            <a:pPr>
              <a:defRPr sz="1500" b="0" i="0" u="none" strike="noStrike">
                <a:solidFill>
                  <a:srgbClr val="1F2A2C"/>
                </a:solidFill>
                <a:latin typeface="+mn-lt"/>
              </a:defRPr>
            </a:pPr>
            <a:r>
              <a:rPr lang="en-US" sz="1500" b="0" i="0" u="none" strike="noStrike">
                <a:solidFill>
                  <a:srgbClr val="1F2A2C"/>
                </a:solidFill>
                <a:latin typeface="+mn-lt"/>
              </a:rPr>
              <a:t>UK population of State Pension age (millions)</a:t>
            </a:r>
          </a:p>
        </c:rich>
      </c:tx>
      <c:overlay val="0"/>
    </c:title>
    <c:autoTitleDeleted val="0"/>
    <c:plotArea>
      <c:layout/>
      <c:barChart>
        <c:barDir val="col"/>
        <c:grouping val="clustered"/>
        <c:varyColors val="0"/>
        <c:ser>
          <c:idx val="0"/>
          <c:order val="0"/>
          <c:tx>
            <c:strRef>
              <c:f>Sheet1!$B$1</c:f>
              <c:strCache>
                <c:ptCount val="1"/>
                <c:pt idx="0">
                  <c:v>People of State Pension age (millions)</c:v>
                </c:pt>
              </c:strCache>
            </c:strRef>
          </c:tx>
          <c:spPr>
            <a:solidFill>
              <a:srgbClr val="1D4E4A"/>
            </a:solidFill>
            <a:effectLst/>
          </c:spPr>
          <c:invertIfNegative val="0"/>
          <c:dLbls>
            <c:numFmt formatCode="0.0" sourceLinked="0"/>
            <c:spPr>
              <a:noFill/>
              <a:ln>
                <a:noFill/>
              </a:ln>
              <a:effectLst/>
            </c:spPr>
            <c:txPr>
              <a:bodyPr/>
              <a:lstStyle/>
              <a:p>
                <a:pPr>
                  <a:defRPr sz="1400" b="0" i="0" u="none" strike="noStrike">
                    <a:solidFill>
                      <a:srgbClr val="1F2A2C"/>
                    </a:solidFill>
                    <a:latin typeface="+mn-lt"/>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2022</c:v>
                </c:pt>
                <c:pt idx="1">
                  <c:v>2032</c:v>
                </c:pt>
                <c:pt idx="2">
                  <c:v>2047</c:v>
                </c:pt>
              </c:strCache>
            </c:strRef>
          </c:cat>
          <c:val>
            <c:numRef>
              <c:f>Sheet1!$B$2:$B$4</c:f>
              <c:numCache>
                <c:formatCode>General</c:formatCode>
                <c:ptCount val="3"/>
                <c:pt idx="0">
                  <c:v>12</c:v>
                </c:pt>
                <c:pt idx="1">
                  <c:v>13.7</c:v>
                </c:pt>
                <c:pt idx="2">
                  <c:v>15.1</c:v>
                </c:pt>
              </c:numCache>
            </c:numRef>
          </c:val>
          <c:extLst>
            <c:ext xmlns:c16="http://schemas.microsoft.com/office/drawing/2014/chart" uri="{C3380CC4-5D6E-409C-BE32-E72D297353CC}">
              <c16:uniqueId val="{00000000-0493-4D2E-B8F4-8492B535FB28}"/>
            </c:ext>
          </c:extLst>
        </c:ser>
        <c:dLbls>
          <c:showLegendKey val="0"/>
          <c:showVal val="1"/>
          <c:showCatName val="0"/>
          <c:showSerName val="0"/>
          <c:showPercent val="0"/>
          <c:showBubbleSize val="0"/>
        </c:dLbls>
        <c:gapWidth val="7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1F2A2C"/>
                </a:solidFill>
                <a:latin typeface="+mn-lt"/>
              </a:defRPr>
            </a:pPr>
            <a:endParaRPr lang="en-US"/>
          </a:p>
        </c:txPr>
        <c:crossAx val="2094734552"/>
        <c:crosses val="autoZero"/>
        <c:auto val="1"/>
        <c:lblAlgn val="ctr"/>
        <c:lblOffset val="100"/>
        <c:noMultiLvlLbl val="1"/>
      </c:catAx>
      <c:valAx>
        <c:axId val="2094734552"/>
        <c:scaling>
          <c:orientation val="minMax"/>
          <c:max val="17"/>
          <c:min val="0"/>
        </c:scaling>
        <c:delete val="1"/>
        <c:axPos val="l"/>
        <c:numFmt formatCode="General" sourceLinked="0"/>
        <c:majorTickMark val="out"/>
        <c:minorTickMark val="none"/>
        <c:tickLblPos val="nextTo"/>
        <c:crossAx val="2094734554"/>
        <c:crosses val="autoZero"/>
        <c:crossBetween val="between"/>
      </c:valAx>
      <c:spPr>
        <a:solidFill>
          <a:srgbClr val="EEF4F1"/>
        </a:solid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4394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[your name], and this is my presentation for BMHP6027, Empowering the Older Person. Over the next fifteen minutes I will evaluate how well older people's care, support and empowerment needs are being met in the UK, and how services and technology could do better.</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Ageing is hard to pin to a single birthday. Sixty-five is often used in the UK, but people age at very different rates. The World Health Organization (2015) describes ageing as a gradual build-up of change across the life course, and ageing well as keeping the functional ability to do what we value. Biological theories help explain this variation. Damage-based theories propose that cellular and molecular damage accumulates faster than it can be repaired, which López-Otín and colleagues (2023) summarise as the 'hallmarks of ageing'. Kirkwood's (2005) disposable soma theory adds that the body invests in survival and reproduction rather than endless repair, so ageing is not fixed in advance, and lifestyle and environment can change its pace. For practice, this means age alone should never decide what care someone receives. I will set the scene with UK data and needs, apply two theories, outline policy, evaluate domiciliary care, residential care and technology, examine Okinawa, and finish with safeguarding, recommendations and a conclusion.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UK's age profile is changing fast. The 2021 Census found that 11.1 million people in England and Wales, or 18.6 per cent, were aged sixty-five or over (ONS, 2022). National projections show people of State Pension age rising from 12 million in 2022 to 15.1 million by 2047, while those aged eighty-five and over almost double, from 1.7 to 3.3 million (ONS, 2025). This matters because the oldest groups are the most likely to live with frailty, dementia and several conditions at once. Yet support is not keeping pace: Age UK (2024b) estimates that about two million older people in England have some unmet need for social care, including more than one in four people over eighty. Longer lives are a success, but without investment they risk becoming longer periods of unsupported need.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analyse needs holistically I am using Engel's (1977) biopsychosocial model, which argues that health comes from the interaction of biological, psychological and social factors. Biological needs include mobility, nutrition and medication. Psychological needs include cognition, mood and a sense of purpose. Social needs include relationships, roles, income and housing. The model's value lies in showing how these connect. A fall reduces mobility, which means fewer trips out and fewer visitors, which can lead to loneliness and low mood. Holt-Lunstad, Smith and Layton (2010) found that weak social relationships carry a mortality risk comparable to smoking. This is why the WHO (2015) puts functional ability, rather than the absence of disease, at the centre of healthy ageing, and why empowerment, meaning choice, control and independence, matters. The limitation is practical: the CQC (2025) describes a fragmented system, so linked needs are often met in separate silos.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chosen two social theories because they give contrasting guidance for practice. Activity theory, associated with Havighurst (1961), proposes that older people are most satisfied when they stay physically, socially and mentally engaged, replacing lost roles with new ones. It underpins activity programmes, social prescribing and reablement. Its strength is that it challenges the ageist idea that withdrawal is inevitable; its weakness is that it assumes everyone has the health, money and opportunity to stay active. Continuity theory, developed by Atchley (1989), argues that people adapt best by keeping familiar routines, relationships and identity. This supports life-story work and helping people stay at home, and links to Kitwood's (1997) person-centred care. However, it can underplay sudden change from illness or bereavement. Both theories reject disengagement theory (Cumming and Henry, 1961), which saw withdrawal as natural; critics argue that view can be used to excuse neglect. I will apply both theories to services and to the Okinawa case study.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 for older people sits within a strong rights-based framework. The Human Rights Act 1998 protects dignity and private and family life. The Mental Capacity Act 2005 says capacity must be presumed and decisions made for someone must be in their best interests and least restrictive. The Equality Act 2010 makes age a protected characteristic, which helps challenge ageism. Most importantly, the Care Act 2014 requires councils to promote wellbeing, prevent needs from developing and safeguard adults at risk. The Health and Care Act 2022 created integrated care systems to join up the NHS and councils, and the 10 Year Health Plan sets three shifts: hospital to community, analogue to digital, and sickness to prevention (DHSC, 2025b). On paper, empowerment is a legal duty. The problem is implementation. Funding and workforce have not kept pace, and long-term reform is still awaited from the independent commission on adult social care (DHSC, 2025c).</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are supported by a mixed economy: the NHS, means-tested council social care, private domiciliary and residential providers, community and day services, charities, and above all unpaid carers. Three figures show the pressure. Skills for Care (2026) reports a 6.2 per cent vacancy rate, around 96,000 vacant posts on any given day, and estimates that 410,000 more posts will be needed by 2040. Meanwhile, the number of people receiving long-term council-funded care fell by about four per cent between 2017/18 and 2022/23, even though the over-seventy-fives grew by 18 per cent (Age UK, 2024b). Demand is rising but publicly funded support is shrinking, so responsibility is shifting to families and people who pay for themselves. I will now focus on two settings: domiciliary care and residential care.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Domiciliary care, or home care, fits continuity theory because people keep their homes, routines and community ties (Atchley, 1989). It supports the Care Act's wellbeing and prevention duties, and reablement can work very well: the CQC (2025) reports that in some areas about 80 per cent of people need no ongoing care after a short reablement programme. However, there are serious weaknesses. The CQC (2025) found home care vacancy rates above 10 per cent, more than double those in care homes, and people describe a 'carousel' of different carers, which damages continuity, trust and dignity. Access is unequal: the North East has 69 home care services per 100,000 people aged sixty-five and over, against a national average of 116. Strikingly, councils that pay lower hourly rates see more A&amp;E attendances and emergency admissions, which suggests under-funding home care simply moves cost into the NHS. My judgement is that domiciliary care is the right model, but under-resourced.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Residential and nursing homes remain essential for people whose needs cannot be met safely at home, such as advanced dementia. The best homes use life-story work and meaningful activity, reflecting Kitwood (1997) and activity theory (Havighurst, 1961), and all are inspected by the CQC, which gives accountability. There are clear limitations. Care home fees are means-tested under the Care Act charging rules (DHSC, 2025a), so people with modest savings can pay the full cost, creating a two-tier system. Moving into a home can remove control and familiar roles, producing the withdrawal that disengagement theory describes (Cumming and Henry, 1961). The CQC (2025) also reports long delays in Deprivation of Liberty Safeguards applications, especially for people with dementia, and notes that district nurses per 10,000 people aged sixty-five and over have halved in fourteen years. Overall, residential care can empower, but that depends on culture and staffing rather than the building.</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is a growing part of care. The World Health Organization (2024) says assistive technology can help people live healthy, productive, independent and dignified lives. Four types are relevant. Telecare, such as pendant alarms, fall detectors and sensors, triggers a response when something goes wrong. Telehealth and remote monitoring share vital signs with clinicians so problems are caught early, matching the 10 Year Health Plan's shift from analogue to digital (DHSC, 2025b). Smart-home and dementia technology, such as reminders and GPS locators, helps people keep routines and stay safe. Video calls and companion robots, such as the robotic seal PARO, aim to reduce loneliness and agitation. In theory, all of these promote independence and continuity. The critical question is whether they deliver this in practice.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evidence is mixed. The Whole System Demonstrator, a very large telehealth trial, found fewer emergency admissions and lower mortality among people with long-term conditions using telehealth (Steventon et al., 2012). However, the economic evaluation found it was not cost-effective at the prices of the time (Henderson et al., 2013). In dementia, the ATTILA trial of 495 people found that a full telecare package did not delay moving into a care home or reduce carer burden compared with a basic alarm (Gathercole et al., 2021). Technology can also deepen inequality: Age UK (2024a) estimates that 2.3 million over-sixty-fives do not use the internet and 4.7 million lack basic digital skills. There is also an ethical tension, because monitoring can protect safety while eroding privacy and autonomy, particularly where capacity is in question under the Mental Capacity Act 2005. My judgement is that technology empowers when it is chosen, needs-led and backed by people, not when it is used as a cheaper substitute for care.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case study is Okinawa, an island prefecture in southern Japan long known for its high number of centenarians, which the Okinawa Centenarian Study has examined since the 1970s (Willcox et al., 2009). Three factors stand out. First, a traditional diet low in calories but rich in vegetables, sweet potato and soy (Willcox et al., 2007). Second, 'moai': lifelong mutual-support groups that offer company and practical and financial help (Buettner and Skemp, 2016). Third, 'ikigai', a sense of purpose kept through gardening, work and community roles into very old age (Willcox et al., 2009). National policy supports this: Japan's long-term care insurance, introduced in 2000, gives everyone aged sixty-five and over needs-based care regardless of income (Tamiya et al., 2011). The care issue this case raises is whether social connection and purpose can prevent or delay dependency.</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Applying theory, Okinawa illustrates activity theory, because older people keep valued, active roles (Havighurst, 1961), and continuity theory, because lifelong friendships and traditions preserve identity (Atchley, 1989). Life course theory adds an important twist (Elder, 1998). Older Okinawans built their health advantage over decades, but younger generations grew up with more westernised diets and lifestyles (Willcox et al., 2007). By 2020, Okinawan men ranked only 43rd of Japan's 47 prefectures for life expectancy, and women 16th (MHLW, 2022). So longevity is not a fixed cultural trait; it depends on the conditions people live through. There are other limitations: the evidence is mostly observational, 'Blue Zone' stories can romanticise ageing, and lessons are hard to transfer to another culture and welfare system. Still, the lessons for the UK are clear: build purpose and peer support into social prescribing, and start prevention long before old age, in line with the Care Act 2014 and the 10 Year Health Plan's shift to prevention (DHSC, 2025b).</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Safeguarding links directly to empowerment. Under section 42 of the Care Act 2014, councils must make enquiries when an adult with care and support needs is at risk of abuse or neglect. The statutory guidance sets six principles (DHSC, 2025a): empowerment, prevention, proportionality, protection, partnership and accountability. Empowerment comes first because safeguarding should be done with people, not to them; Making Safeguarding Personal asks what outcome the person wants. The Mental Capacity Act 2005 reinforces this by presuming capacity. The key tension is proportionality: over-protective responses, such as restrictive monitoring or unnecessary deprivation of liberty, can themselves disempower. Good safeguarding balances risk with the right to make one's own choices.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propose three recommendations. First, the workforce. With 96,000 vacancies and 410,000 more posts needed by 2040 (Skills for Care, 2026), I recommend a national pay and career framework, with rotas built around continuity of carer. The barrier is cost, which could be met through ring-fenced central funding as part of long-term reform (DHSC, 2025c). Second, digital inclusion. As 2.3 million over-sixty-fives are offline (Age UK, 2024a), technology should be needs-led and co-designed with older people, supported by digital champions, with an offline option always kept. Privacy fears can be managed through clear consent and Mental Capacity Act 2005 safeguards. Third, inspired by Okinawa, I recommend purpose-based peer-support groups through social prescribing (Buettner and Skemp, 2016), because loneliness raises mortality risk (Holt-Lunstad, Smith and Layton, 2010). Short-term grants are a barrier, so these should be funded through integrated care system prevention budgets under the Health and Care Act 2022. All three are justified by activity and continuity theories and the Care Act 2014 duties.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three points stand out. First, older people's needs are connected, but services are not; the biopsychosocial model exposes a fragmented system. Second, the UK has strong rights-based law, especially the Care Act 2014, but funding and workforce gaps undermine it in practice, most visibly in home care. Third, technology and community action, as Okinawa shows, can extend independence, but only when they are inclusive, person-centred and sustained across the life course. Looking ahead, key areas for research and policy are the ethics of AI and remote monitoring, the long-term evaluation of neighbourhood health services (DHSC, 2025b), and the outcome of the adult social care commission (DHSC, 2025c). Ultimately, empowerment is not a service delivered to older people; it is a set of conditions created with them. Thank you for listening.</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Harvard (Cite Them Right) style. Not read aloud.</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 Harvard (Cite Them Right) style. Not read aloud.</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1"/>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buNone/>
              <a:defRPr lang="en-US" sz="3000" b="1" dirty="0">
                <a:solidFill>
                  <a:schemeClr val="accent1"/>
                </a:solidFill>
              </a:defRPr>
            </a:lvl1pPr>
          </a:lstStyle>
          <a:p>
            <a:pPr marL="0" indent="0">
              <a:buNone/>
            </a:pPr>
            <a:endParaRPr lang="en-US" sz="3000" dirty="0"/>
          </a:p>
        </p:txBody>
      </p:sp>
      <p:sp>
        <p:nvSpPr>
          <p:cNvPr id="3" name="Text 0"/>
          <p:cNvSpPr/>
          <p:nvPr/>
        </p:nvSpPr>
        <p:spPr>
          <a:xfrm>
            <a:off x="548640" y="6419088"/>
            <a:ext cx="7315200" cy="274320"/>
          </a:xfrm>
          <a:prstGeom prst="rect">
            <a:avLst/>
          </a:prstGeom>
          <a:noFill/>
          <a:ln/>
        </p:spPr>
        <p:txBody>
          <a:bodyPr wrap="square" lIns="0" tIns="0" rIns="0" bIns="0" rtlCol="0" anchor="ctr"/>
          <a:lstStyle/>
          <a:p>
            <a:pPr marL="0" indent="0">
              <a:buNone/>
            </a:pPr>
            <a:r>
              <a:rPr lang="en-US" sz="1000" dirty="0">
                <a:solidFill>
                  <a:schemeClr val="accent6"/>
                </a:solidFill>
              </a:rPr>
              <a:t>BMHP6027 Empowering the Older Person</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DARK">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buNone/>
              <a:defRPr lang="en-US" sz="3000" b="1" dirty="0">
                <a:solidFill>
                  <a:schemeClr val="bg1"/>
                </a:solidFill>
              </a:defRPr>
            </a:lvl1pPr>
          </a:lstStyle>
          <a:p>
            <a:pPr marL="0" indent="0">
              <a:buNone/>
            </a:pPr>
            <a:endParaRPr lang="en-US" sz="3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bg2"/>
                </a:solidFill>
              </a:defRPr>
            </a:lvl1pPr>
          </a:lstStyle>
          <a:p>
            <a:pPr algn="r"/>
            <a:fld id="{F7021451-1387-4CA6-816F-3879F97B5CBC}" type="slidenum">
              <a:rPr lang="en-US" b="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Pr>
        <a:solidFill>
          <a:schemeClr val="tx2"/>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417320"/>
            <a:ext cx="6949440" cy="2103120"/>
          </a:xfrm>
          <a:prstGeom prst="rect">
            <a:avLst/>
          </a:prstGeom>
          <a:noFill/>
          <a:ln/>
        </p:spPr>
        <p:txBody>
          <a:bodyPr wrap="square" rtlCol="0"/>
          <a:lstStyle>
            <a:lvl1pPr marL="0" indent="0" algn="l">
              <a:buNone/>
              <a:defRPr lang="en-US" sz="3800" b="1" dirty="0">
                <a:solidFill>
                  <a:schemeClr val="bg1"/>
                </a:solidFill>
              </a:defRPr>
            </a:lvl1pPr>
          </a:lstStyle>
          <a:p>
            <a:pPr marL="0" indent="0" algn="l">
              <a:buNone/>
            </a:pPr>
            <a:endParaRPr lang="en-US" sz="3800" dirty="0"/>
          </a:p>
        </p:txBody>
      </p:sp>
      <p:sp>
        <p:nvSpPr>
          <p:cNvPr id="3" name="Text 0"/>
          <p:cNvSpPr>
            <a:spLocks noGrp="1"/>
          </p:cNvSpPr>
          <p:nvPr>
            <p:ph type="body" idx="101" hasCustomPrompt="1"/>
          </p:nvPr>
        </p:nvSpPr>
        <p:spPr>
          <a:xfrm>
            <a:off x="731520" y="3703320"/>
            <a:ext cx="6949440" cy="822960"/>
          </a:xfrm>
          <a:prstGeom prst="rect">
            <a:avLst/>
          </a:prstGeom>
          <a:noFill/>
          <a:ln/>
        </p:spPr>
        <p:txBody>
          <a:bodyPr wrap="square" rtlCol="0"/>
          <a:lstStyle>
            <a:lvl1pPr marL="0" indent="0">
              <a:buNone/>
              <a:defRPr lang="en-US" sz="1800" dirty="0">
                <a:solidFill>
                  <a:schemeClr val="bg2"/>
                </a:solidFill>
              </a:defRPr>
            </a:lvl1pPr>
          </a:lstStyle>
          <a:p>
            <a:pPr marL="0" indent="0">
              <a:buNone/>
            </a:pPr>
            <a:endParaRPr lang="en-US" sz="18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4.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4.png"/><Relationship Id="rId11" Type="http://schemas.openxmlformats.org/officeDocument/2006/relationships/image" Target="../media/image2.png"/><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notesSlide" Target="../notesSlides/notesSlide7.xml"/><Relationship Id="rId9" Type="http://schemas.openxmlformats.org/officeDocument/2006/relationships/image" Target="../media/image16.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15.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slideLayout" Target="../slideLayouts/slideLayout2.xml"/><Relationship Id="rId7" Type="http://schemas.openxmlformats.org/officeDocument/2006/relationships/image" Target="../media/image2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20.png"/><Relationship Id="rId4" Type="http://schemas.openxmlformats.org/officeDocument/2006/relationships/notesSlide" Target="../notesSlides/notesSlide10.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25.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2.xml"/><Relationship Id="rId7" Type="http://schemas.openxmlformats.org/officeDocument/2006/relationships/image" Target="../media/image28.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1.png"/><Relationship Id="rId11" Type="http://schemas.openxmlformats.org/officeDocument/2006/relationships/image" Target="../media/image2.png"/><Relationship Id="rId5" Type="http://schemas.openxmlformats.org/officeDocument/2006/relationships/image" Target="../media/image30.png"/><Relationship Id="rId10" Type="http://schemas.openxmlformats.org/officeDocument/2006/relationships/image" Target="../media/image34.png"/><Relationship Id="rId4" Type="http://schemas.openxmlformats.org/officeDocument/2006/relationships/notesSlide" Target="../notesSlides/notesSlide14.xml"/><Relationship Id="rId9" Type="http://schemas.openxmlformats.org/officeDocument/2006/relationships/image" Target="../media/image3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35.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4.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10-year-health-plan-for-england-fit-for-the-future" TargetMode="External"/><Relationship Id="rId3" Type="http://schemas.openxmlformats.org/officeDocument/2006/relationships/hyperlink" Target="https://www.ageuk.org.uk/latest-press/articles/2024/more-than-1-in-3-over-65s-4.7-million-lack-the-basic-skills-to-use-the-internet-successfully/" TargetMode="External"/><Relationship Id="rId7" Type="http://schemas.openxmlformats.org/officeDocument/2006/relationships/hyperlink" Target="https://www.gov.uk/government/publications/care-act-statutory-guidance/care-and-support-statutory-guidance"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cqc.org.uk/publications/major-report/state-care" TargetMode="External"/><Relationship Id="rId11" Type="http://schemas.openxmlformats.org/officeDocument/2006/relationships/hyperlink" Target="https://www.legislation.gov.uk/ukpga/2022/31/contents" TargetMode="External"/><Relationship Id="rId5" Type="http://schemas.openxmlformats.org/officeDocument/2006/relationships/hyperlink" Target="https://www.legislation.gov.uk/ukpga/2014/23/contents"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ageuk.org.uk/discover/2024/september/state-of-health-and-care-of-older-people-in-england-2024/" TargetMode="External"/><Relationship Id="rId9" Type="http://schemas.openxmlformats.org/officeDocument/2006/relationships/hyperlink" Target="https://www.gov.uk/government/publications/independent-commission-into-adult-social-care-terms-of-reference"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skillsforcare.org.uk/Adult-Social-Care-Workforce-Data/workforceintelligence/home.aspx" TargetMode="External"/><Relationship Id="rId3" Type="http://schemas.openxmlformats.org/officeDocument/2006/relationships/hyperlink" Target="https://www.legislation.gov.uk/ukpga/1998/42/contents" TargetMode="External"/><Relationship Id="rId7" Type="http://schemas.openxmlformats.org/officeDocument/2006/relationships/hyperlink" Target="https://www.ons.gov.uk/peoplepopulationandcommunity/populationandmigration/populationprojections/bulletins/nationalpopulationprojections/2022based"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www.ons.gov.uk/peoplepopulationandcommunity/populationandmigration/populationestimates/bulletins/populationandhouseholdestimatesenglandandwales/census2021" TargetMode="External"/><Relationship Id="rId5" Type="http://schemas.openxmlformats.org/officeDocument/2006/relationships/hyperlink" Target="https://www.mhlw.go.jp/toukei/saikin/hw/life/tdfk20/dl/tdfk20-04.pdf" TargetMode="External"/><Relationship Id="rId4" Type="http://schemas.openxmlformats.org/officeDocument/2006/relationships/hyperlink" Target="https://www.legislation.gov.uk/ukpga/2005/9/contents" TargetMode="External"/><Relationship Id="rId9" Type="http://schemas.openxmlformats.org/officeDocument/2006/relationships/hyperlink" Target="https://www.who.int/news-room/fact-sheets/detail/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731520" y="1417320"/>
            <a:ext cx="6949440" cy="2103120"/>
          </a:xfrm>
          <a:prstGeom prst="rect">
            <a:avLst/>
          </a:prstGeom>
          <a:noFill/>
          <a:ln/>
        </p:spPr>
        <p:txBody>
          <a:bodyPr wrap="square" lIns="0" tIns="0" rIns="0" bIns="0" rtlCol="0" anchor="b"/>
          <a:lstStyle/>
          <a:p>
            <a:pPr marL="0" indent="0" algn="l">
              <a:buNone/>
            </a:pPr>
            <a:r>
              <a:rPr lang="en-US" sz="3800" b="1" dirty="0">
                <a:solidFill>
                  <a:schemeClr val="bg1"/>
                </a:solidFill>
              </a:rPr>
              <a:t>Empowering the Older Person: How Well Are Care and Support Needs Met in the UK?</a:t>
            </a:r>
            <a:endParaRPr lang="en-US" sz="3800" dirty="0"/>
          </a:p>
        </p:txBody>
      </p:sp>
      <p:sp>
        <p:nvSpPr>
          <p:cNvPr id="3" name="Text 0"/>
          <p:cNvSpPr>
            <a:spLocks noGrp="1"/>
          </p:cNvSpPr>
          <p:nvPr>
            <p:ph type="body" idx="101" hasCustomPrompt="1"/>
          </p:nvPr>
        </p:nvSpPr>
        <p:spPr>
          <a:xfrm>
            <a:off x="731520" y="3703320"/>
            <a:ext cx="6949440" cy="822960"/>
          </a:xfrm>
          <a:prstGeom prst="rect">
            <a:avLst/>
          </a:prstGeom>
          <a:noFill/>
          <a:ln/>
        </p:spPr>
        <p:txBody>
          <a:bodyPr wrap="square" lIns="0" tIns="0" rIns="0" bIns="0" rtlCol="0" anchor="t"/>
          <a:lstStyle/>
          <a:p>
            <a:pPr marL="0" indent="0">
              <a:buNone/>
            </a:pPr>
            <a:r>
              <a:rPr lang="en-US" sz="1800" dirty="0">
                <a:solidFill>
                  <a:schemeClr val="bg2"/>
                </a:solidFill>
              </a:rPr>
              <a:t>Needs, theory, policy, care provision, technology and the Okinawa longevity case study</a:t>
            </a:r>
            <a:endParaRPr lang="en-US" sz="1800" dirty="0"/>
          </a:p>
        </p:txBody>
      </p:sp>
      <p:sp>
        <p:nvSpPr>
          <p:cNvPr id="4" name="Presenter details"/>
          <p:cNvSpPr txBox="1"/>
          <p:nvPr/>
        </p:nvSpPr>
        <p:spPr>
          <a:xfrm>
            <a:off x="731520" y="4892040"/>
            <a:ext cx="6949440" cy="1005840"/>
          </a:xfrm>
          <a:prstGeom prst="rect">
            <a:avLst/>
          </a:prstGeom>
          <a:noFill/>
          <a:ln/>
        </p:spPr>
        <p:txBody>
          <a:bodyPr wrap="square" lIns="0" tIns="0" rIns="0" bIns="0" rtlCol="0" anchor="t"/>
          <a:lstStyle/>
          <a:p>
            <a:pPr>
              <a:spcAft>
                <a:spcPts val="400"/>
              </a:spcAft>
            </a:pPr>
            <a:r>
              <a:rPr lang="en-US" sz="1400" dirty="0">
                <a:solidFill>
                  <a:schemeClr val="bg1"/>
                </a:solidFill>
              </a:rPr>
              <a:t>Gabriela Dinu  |  Student ID: 2329564</a:t>
            </a:r>
            <a:endParaRPr lang="en-US" sz="1400" dirty="0"/>
          </a:p>
          <a:p>
            <a:pPr marL="0" indent="0">
              <a:spcAft>
                <a:spcPts val="400"/>
              </a:spcAft>
              <a:buNone/>
            </a:pPr>
            <a:r>
              <a:rPr lang="en-US" sz="1400" dirty="0">
                <a:solidFill>
                  <a:schemeClr val="bg1"/>
                </a:solidFill>
              </a:rPr>
              <a:t>BMHP6027 Empowering the Older Person</a:t>
            </a:r>
            <a:endParaRPr lang="en-US" sz="1400" dirty="0"/>
          </a:p>
          <a:p>
            <a:pPr>
              <a:spcAft>
                <a:spcPts val="400"/>
              </a:spcAft>
            </a:pPr>
            <a:r>
              <a:rPr lang="en-US" sz="1400" dirty="0">
                <a:solidFill>
                  <a:schemeClr val="bg1"/>
                </a:solidFill>
              </a:rPr>
              <a:t>Lecturer: </a:t>
            </a:r>
            <a:r>
              <a:rPr lang="en-GB" sz="1400" dirty="0">
                <a:solidFill>
                  <a:schemeClr val="bg1"/>
                </a:solidFill>
              </a:rPr>
              <a:t>Tsiwani Khumalo</a:t>
            </a:r>
            <a:endParaRPr lang="en-US" sz="1400" dirty="0">
              <a:solidFill>
                <a:schemeClr val="bg1"/>
              </a:solidFill>
            </a:endParaRPr>
          </a:p>
        </p:txBody>
      </p:sp>
      <p:sp>
        <p:nvSpPr>
          <p:cNvPr id="5" name="Motif circle large"/>
          <p:cNvSpPr/>
          <p:nvPr/>
        </p:nvSpPr>
        <p:spPr>
          <a:xfrm>
            <a:off x="8229600" y="1097280"/>
            <a:ext cx="3291840" cy="3291840"/>
          </a:xfrm>
          <a:prstGeom prst="ellipse">
            <a:avLst/>
          </a:prstGeom>
          <a:solidFill>
            <a:schemeClr val="accent4">
              <a:alpha val="70000"/>
            </a:schemeClr>
          </a:solidFill>
          <a:ln w="12700">
            <a:solidFill>
              <a:schemeClr val="accent4">
                <a:alpha val="70000"/>
              </a:schemeClr>
            </a:solidFill>
            <a:prstDash val="solid"/>
          </a:ln>
        </p:spPr>
        <p:txBody>
          <a:bodyPr/>
          <a:lstStyle/>
          <a:p>
            <a:endParaRPr lang="en-GB"/>
          </a:p>
        </p:txBody>
      </p:sp>
      <p:sp>
        <p:nvSpPr>
          <p:cNvPr id="6" name="Motif circle gold"/>
          <p:cNvSpPr/>
          <p:nvPr/>
        </p:nvSpPr>
        <p:spPr>
          <a:xfrm>
            <a:off x="9509760" y="3383280"/>
            <a:ext cx="2103120" cy="2103120"/>
          </a:xfrm>
          <a:prstGeom prst="ellipse">
            <a:avLst/>
          </a:prstGeom>
          <a:solidFill>
            <a:schemeClr val="accent2">
              <a:alpha val="90000"/>
            </a:schemeClr>
          </a:solidFill>
          <a:ln w="12700">
            <a:solidFill>
              <a:schemeClr val="accent2">
                <a:alpha val="90000"/>
              </a:schemeClr>
            </a:solidFill>
            <a:prstDash val="solid"/>
          </a:ln>
        </p:spPr>
        <p:txBody>
          <a:bodyPr/>
          <a:lstStyle/>
          <a:p>
            <a:endParaRPr lang="en-GB"/>
          </a:p>
        </p:txBody>
      </p:sp>
      <p:sp>
        <p:nvSpPr>
          <p:cNvPr id="7" name="Motif circle terracotta"/>
          <p:cNvSpPr/>
          <p:nvPr/>
        </p:nvSpPr>
        <p:spPr>
          <a:xfrm>
            <a:off x="7863840" y="3931920"/>
            <a:ext cx="1280160" cy="1280160"/>
          </a:xfrm>
          <a:prstGeom prst="ellipse">
            <a:avLst/>
          </a:prstGeom>
          <a:solidFill>
            <a:schemeClr val="accent3">
              <a:alpha val="85000"/>
            </a:schemeClr>
          </a:solidFill>
          <a:ln w="12700">
            <a:solidFill>
              <a:schemeClr val="accent3">
                <a:alpha val="85000"/>
              </a:schemeClr>
            </a:solidFill>
            <a:prstDash val="solid"/>
          </a:ln>
        </p:spPr>
        <p:txBody>
          <a:bodyPr/>
          <a:lstStyle/>
          <a:p>
            <a:endParaRPr lang="en-GB"/>
          </a:p>
        </p:txBody>
      </p:sp>
      <p:pic>
        <p:nvPicPr>
          <p:cNvPr id="8" name="Title icon" descr="Helping hands icon"/>
          <p:cNvPicPr>
            <a:picLocks noChangeAspect="1"/>
          </p:cNvPicPr>
          <p:nvPr/>
        </p:nvPicPr>
        <p:blipFill>
          <a:blip r:embed="rId5"/>
          <a:stretch>
            <a:fillRect/>
          </a:stretch>
        </p:blipFill>
        <p:spPr>
          <a:xfrm>
            <a:off x="9144000" y="2011680"/>
            <a:ext cx="1463040" cy="1463040"/>
          </a:xfrm>
          <a:prstGeom prst="rect">
            <a:avLst/>
          </a:prstGeom>
        </p:spPr>
      </p:pic>
      <p:pic>
        <p:nvPicPr>
          <p:cNvPr id="10" name="Recorded Sound">
            <a:hlinkClick r:id="" action="ppaction://media"/>
            <a:extLst>
              <a:ext uri="{FF2B5EF4-FFF2-40B4-BE49-F238E27FC236}">
                <a16:creationId xmlns:a16="http://schemas.microsoft.com/office/drawing/2014/main" id="{41377835-0FF3-FCCA-2348-191DF0FDB0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22397" y="565419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727"/>
    </mc:Choice>
    <mc:Fallback>
      <p:transition spd="slow" advTm="24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727"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Ageing: More Than a Number</a:t>
            </a:r>
            <a:endParaRPr lang="en-US" sz="3000" dirty="0"/>
          </a:p>
        </p:txBody>
      </p:sp>
      <p:sp>
        <p:nvSpPr>
          <p:cNvPr id="3" name="Definition card"/>
          <p:cNvSpPr/>
          <p:nvPr/>
        </p:nvSpPr>
        <p:spPr>
          <a:xfrm>
            <a:off x="548640" y="1325880"/>
            <a:ext cx="5669280" cy="1234440"/>
          </a:xfrm>
          <a:prstGeom prst="roundRect">
            <a:avLst>
              <a:gd name="adj" fmla="val 5926"/>
            </a:avLst>
          </a:prstGeom>
          <a:solidFill>
            <a:schemeClr val="bg2"/>
          </a:solidFill>
          <a:ln w="12700">
            <a:solidFill>
              <a:schemeClr val="bg2"/>
            </a:solidFill>
            <a:prstDash val="solid"/>
          </a:ln>
        </p:spPr>
        <p:txBody>
          <a:bodyPr/>
          <a:lstStyle/>
          <a:p>
            <a:endParaRPr lang="en-GB"/>
          </a:p>
        </p:txBody>
      </p:sp>
      <p:sp>
        <p:nvSpPr>
          <p:cNvPr id="4" name="Definition text"/>
          <p:cNvSpPr txBox="1"/>
          <p:nvPr/>
        </p:nvSpPr>
        <p:spPr>
          <a:xfrm>
            <a:off x="777240" y="1463040"/>
            <a:ext cx="5257800" cy="1005840"/>
          </a:xfrm>
          <a:prstGeom prst="rect">
            <a:avLst/>
          </a:prstGeom>
          <a:noFill/>
          <a:ln/>
        </p:spPr>
        <p:txBody>
          <a:bodyPr wrap="square" lIns="0" tIns="0" rIns="0" bIns="0" rtlCol="0" anchor="t"/>
          <a:lstStyle/>
          <a:p>
            <a:pPr marL="0" indent="0">
              <a:buNone/>
            </a:pPr>
            <a:r>
              <a:rPr lang="en-US" sz="1600" b="1" dirty="0">
                <a:solidFill>
                  <a:schemeClr val="accent1"/>
                </a:solidFill>
              </a:rPr>
              <a:t>Defining ageing</a:t>
            </a:r>
            <a:endParaRPr lang="en-US" sz="1400" dirty="0"/>
          </a:p>
          <a:p>
            <a:pPr marL="0" indent="0">
              <a:buNone/>
            </a:pPr>
            <a:r>
              <a:rPr lang="en-US" sz="1400" dirty="0">
                <a:solidFill>
                  <a:schemeClr val="tx1"/>
                </a:solidFill>
              </a:rPr>
              <a:t>A gradual, lifelong build-up of biological, psychological and social change; ageing well means keeping the functional ability to do what we value</a:t>
            </a:r>
            <a:r>
              <a:rPr lang="en-US" sz="1400" i="1" dirty="0">
                <a:solidFill>
                  <a:schemeClr val="accent6"/>
                </a:solidFill>
              </a:rPr>
              <a:t> (WHO, 2015)</a:t>
            </a:r>
            <a:endParaRPr lang="en-US" sz="1400" dirty="0"/>
          </a:p>
        </p:txBody>
      </p:sp>
      <p:sp>
        <p:nvSpPr>
          <p:cNvPr id="5" name="Bio heading"/>
          <p:cNvSpPr txBox="1"/>
          <p:nvPr/>
        </p:nvSpPr>
        <p:spPr>
          <a:xfrm>
            <a:off x="548640" y="2743200"/>
            <a:ext cx="5669280" cy="365760"/>
          </a:xfrm>
          <a:prstGeom prst="rect">
            <a:avLst/>
          </a:prstGeom>
          <a:noFill/>
          <a:ln/>
        </p:spPr>
        <p:txBody>
          <a:bodyPr wrap="square" lIns="0" tIns="0" rIns="0" bIns="0" rtlCol="0" anchor="t"/>
          <a:lstStyle/>
          <a:p>
            <a:pPr marL="0" indent="0">
              <a:buNone/>
            </a:pPr>
            <a:r>
              <a:rPr lang="en-US" sz="1600" b="1" dirty="0">
                <a:solidFill>
                  <a:schemeClr val="accent1"/>
                </a:solidFill>
              </a:rPr>
              <a:t>Biological theories: why do we age at different rates?</a:t>
            </a:r>
            <a:endParaRPr lang="en-US" sz="1600" dirty="0"/>
          </a:p>
        </p:txBody>
      </p:sp>
      <p:sp>
        <p:nvSpPr>
          <p:cNvPr id="6" name="Damage theory circle"/>
          <p:cNvSpPr/>
          <p:nvPr/>
        </p:nvSpPr>
        <p:spPr>
          <a:xfrm>
            <a:off x="548640" y="324612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7" name="Damage theory icon" descr="Damage theory"/>
          <p:cNvPicPr>
            <a:picLocks noChangeAspect="1"/>
          </p:cNvPicPr>
          <p:nvPr/>
        </p:nvPicPr>
        <p:blipFill>
          <a:blip r:embed="rId5"/>
          <a:stretch>
            <a:fillRect/>
          </a:stretch>
        </p:blipFill>
        <p:spPr>
          <a:xfrm>
            <a:off x="708660" y="3406140"/>
            <a:ext cx="320040" cy="320040"/>
          </a:xfrm>
          <a:prstGeom prst="rect">
            <a:avLst/>
          </a:prstGeom>
        </p:spPr>
      </p:pic>
      <p:sp>
        <p:nvSpPr>
          <p:cNvPr id="8" name="Damage theory text"/>
          <p:cNvSpPr txBox="1"/>
          <p:nvPr/>
        </p:nvSpPr>
        <p:spPr>
          <a:xfrm>
            <a:off x="1371600" y="3200400"/>
            <a:ext cx="4846320" cy="868680"/>
          </a:xfrm>
          <a:prstGeom prst="rect">
            <a:avLst/>
          </a:prstGeom>
          <a:noFill/>
          <a:ln/>
        </p:spPr>
        <p:txBody>
          <a:bodyPr wrap="square" lIns="0" tIns="0" rIns="0" bIns="0" rtlCol="0" anchor="t"/>
          <a:lstStyle/>
          <a:p>
            <a:pPr marL="0" indent="0">
              <a:buNone/>
            </a:pPr>
            <a:r>
              <a:rPr lang="en-US" sz="1400" b="1" dirty="0">
                <a:solidFill>
                  <a:schemeClr val="tx1"/>
                </a:solidFill>
              </a:rPr>
              <a:t>Damage / wear-and-tear: </a:t>
            </a:r>
            <a:r>
              <a:rPr lang="en-US" sz="1400" dirty="0">
                <a:solidFill>
                  <a:schemeClr val="tx1"/>
                </a:solidFill>
              </a:rPr>
              <a:t>cellular and molecular damage builds up faster than the body can repair it</a:t>
            </a:r>
            <a:r>
              <a:rPr lang="en-US" sz="1400" i="1" dirty="0">
                <a:solidFill>
                  <a:schemeClr val="accent6"/>
                </a:solidFill>
              </a:rPr>
              <a:t> (López-Otín et al., 2023)</a:t>
            </a:r>
            <a:endParaRPr lang="en-US" sz="1400" dirty="0"/>
          </a:p>
        </p:txBody>
      </p:sp>
      <p:sp>
        <p:nvSpPr>
          <p:cNvPr id="9" name="Disposable soma circle"/>
          <p:cNvSpPr/>
          <p:nvPr/>
        </p:nvSpPr>
        <p:spPr>
          <a:xfrm>
            <a:off x="548640" y="434340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10" name="Disposable soma icon" descr="Disposable soma"/>
          <p:cNvPicPr>
            <a:picLocks noChangeAspect="1"/>
          </p:cNvPicPr>
          <p:nvPr/>
        </p:nvPicPr>
        <p:blipFill>
          <a:blip r:embed="rId6"/>
          <a:stretch>
            <a:fillRect/>
          </a:stretch>
        </p:blipFill>
        <p:spPr>
          <a:xfrm>
            <a:off x="708660" y="4503420"/>
            <a:ext cx="320040" cy="320040"/>
          </a:xfrm>
          <a:prstGeom prst="rect">
            <a:avLst/>
          </a:prstGeom>
        </p:spPr>
      </p:pic>
      <p:sp>
        <p:nvSpPr>
          <p:cNvPr id="11" name="Disposable soma text"/>
          <p:cNvSpPr txBox="1"/>
          <p:nvPr/>
        </p:nvSpPr>
        <p:spPr>
          <a:xfrm>
            <a:off x="1371600" y="4297680"/>
            <a:ext cx="4846320" cy="868680"/>
          </a:xfrm>
          <a:prstGeom prst="rect">
            <a:avLst/>
          </a:prstGeom>
          <a:noFill/>
          <a:ln/>
        </p:spPr>
        <p:txBody>
          <a:bodyPr wrap="square" lIns="0" tIns="0" rIns="0" bIns="0" rtlCol="0" anchor="t"/>
          <a:lstStyle/>
          <a:p>
            <a:pPr marL="0" indent="0">
              <a:buNone/>
            </a:pPr>
            <a:r>
              <a:rPr lang="en-US" sz="1400" b="1" dirty="0">
                <a:solidFill>
                  <a:schemeClr val="tx1"/>
                </a:solidFill>
              </a:rPr>
              <a:t>Disposable soma: </a:t>
            </a:r>
            <a:r>
              <a:rPr lang="en-US" sz="1400" dirty="0">
                <a:solidFill>
                  <a:schemeClr val="tx1"/>
                </a:solidFill>
              </a:rPr>
              <a:t>the body invests in survival and reproduction rather than endless repair, so decline is variable, not fixed</a:t>
            </a:r>
            <a:r>
              <a:rPr lang="en-US" sz="1400" i="1" dirty="0">
                <a:solidFill>
                  <a:schemeClr val="accent6"/>
                </a:solidFill>
              </a:rPr>
              <a:t> (Kirkwood, 2005)</a:t>
            </a:r>
            <a:endParaRPr lang="en-US" sz="1400" dirty="0"/>
          </a:p>
        </p:txBody>
      </p:sp>
      <p:sp>
        <p:nvSpPr>
          <p:cNvPr id="12" name="So what text"/>
          <p:cNvSpPr txBox="1"/>
          <p:nvPr/>
        </p:nvSpPr>
        <p:spPr>
          <a:xfrm>
            <a:off x="548640" y="5440680"/>
            <a:ext cx="5669280" cy="640080"/>
          </a:xfrm>
          <a:prstGeom prst="rect">
            <a:avLst/>
          </a:prstGeom>
          <a:noFill/>
          <a:ln/>
        </p:spPr>
        <p:txBody>
          <a:bodyPr wrap="square" lIns="0" tIns="0" rIns="0" bIns="0" rtlCol="0" anchor="t"/>
          <a:lstStyle/>
          <a:p>
            <a:pPr marL="0" indent="0">
              <a:buNone/>
            </a:pPr>
            <a:r>
              <a:rPr lang="en-US" sz="1400" b="1" dirty="0">
                <a:solidFill>
                  <a:schemeClr val="accent3"/>
                </a:solidFill>
              </a:rPr>
              <a:t>So what? </a:t>
            </a:r>
            <a:r>
              <a:rPr lang="en-US" sz="1400" dirty="0">
                <a:solidFill>
                  <a:schemeClr val="tx1"/>
                </a:solidFill>
              </a:rPr>
              <a:t>Chronological age alone should never decide what care a person receives.</a:t>
            </a:r>
            <a:endParaRPr lang="en-US" sz="1400" dirty="0"/>
          </a:p>
        </p:txBody>
      </p:sp>
      <p:sp>
        <p:nvSpPr>
          <p:cNvPr id="13" name="Roadmap card"/>
          <p:cNvSpPr/>
          <p:nvPr/>
        </p:nvSpPr>
        <p:spPr>
          <a:xfrm>
            <a:off x="6675120" y="1325880"/>
            <a:ext cx="4937760" cy="4800600"/>
          </a:xfrm>
          <a:prstGeom prst="roundRect">
            <a:avLst>
              <a:gd name="adj" fmla="val 1524"/>
            </a:avLst>
          </a:prstGeom>
          <a:solidFill>
            <a:schemeClr val="accent1"/>
          </a:solidFill>
          <a:ln w="12700">
            <a:solidFill>
              <a:schemeClr val="accent1"/>
            </a:solidFill>
            <a:prstDash val="solid"/>
          </a:ln>
        </p:spPr>
        <p:txBody>
          <a:bodyPr/>
          <a:lstStyle/>
          <a:p>
            <a:endParaRPr lang="en-GB"/>
          </a:p>
        </p:txBody>
      </p:sp>
      <p:sp>
        <p:nvSpPr>
          <p:cNvPr id="14" name="Roadmap heading"/>
          <p:cNvSpPr txBox="1"/>
          <p:nvPr/>
        </p:nvSpPr>
        <p:spPr>
          <a:xfrm>
            <a:off x="6995160" y="1508760"/>
            <a:ext cx="4389120" cy="411480"/>
          </a:xfrm>
          <a:prstGeom prst="rect">
            <a:avLst/>
          </a:prstGeom>
          <a:noFill/>
          <a:ln/>
        </p:spPr>
        <p:txBody>
          <a:bodyPr wrap="square" lIns="0" tIns="0" rIns="0" bIns="0" rtlCol="0" anchor="t"/>
          <a:lstStyle/>
          <a:p>
            <a:pPr marL="0" indent="0">
              <a:buNone/>
            </a:pPr>
            <a:r>
              <a:rPr lang="en-US" sz="1800" b="1" dirty="0">
                <a:solidFill>
                  <a:schemeClr val="bg1"/>
                </a:solidFill>
                <a:latin typeface="Cambria" pitchFamily="34" charset="0"/>
                <a:ea typeface="Cambria" pitchFamily="34" charset="-122"/>
                <a:cs typeface="Cambria" pitchFamily="34" charset="-120"/>
              </a:rPr>
              <a:t>Today's route</a:t>
            </a:r>
            <a:endParaRPr lang="en-US" sz="1800" dirty="0"/>
          </a:p>
        </p:txBody>
      </p:sp>
      <p:sp>
        <p:nvSpPr>
          <p:cNvPr id="15" name="Route dot 1"/>
          <p:cNvSpPr/>
          <p:nvPr/>
        </p:nvSpPr>
        <p:spPr>
          <a:xfrm>
            <a:off x="6995160" y="205740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16" name="Route num 1"/>
          <p:cNvSpPr txBox="1"/>
          <p:nvPr/>
        </p:nvSpPr>
        <p:spPr>
          <a:xfrm>
            <a:off x="6995160" y="205740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1</a:t>
            </a:r>
            <a:endParaRPr lang="en-US" sz="1300" dirty="0"/>
          </a:p>
        </p:txBody>
      </p:sp>
      <p:sp>
        <p:nvSpPr>
          <p:cNvPr id="17" name="Route item 1"/>
          <p:cNvSpPr txBox="1"/>
          <p:nvPr/>
        </p:nvSpPr>
        <p:spPr>
          <a:xfrm>
            <a:off x="7543800" y="2057400"/>
            <a:ext cx="3886200" cy="384048"/>
          </a:xfrm>
          <a:prstGeom prst="rect">
            <a:avLst/>
          </a:prstGeom>
          <a:noFill/>
          <a:ln/>
        </p:spPr>
        <p:txBody>
          <a:bodyPr wrap="square" lIns="0" tIns="0" rIns="0" bIns="0" rtlCol="0" anchor="ctr"/>
          <a:lstStyle/>
          <a:p>
            <a:pPr marL="0" indent="0">
              <a:buNone/>
            </a:pPr>
            <a:r>
              <a:rPr lang="en-US" sz="1400" dirty="0">
                <a:solidFill>
                  <a:schemeClr val="bg1"/>
                </a:solidFill>
              </a:rPr>
              <a:t>The ageing population and its needs</a:t>
            </a:r>
            <a:endParaRPr lang="en-US" sz="1400" dirty="0"/>
          </a:p>
        </p:txBody>
      </p:sp>
      <p:sp>
        <p:nvSpPr>
          <p:cNvPr id="18" name="Route dot 2"/>
          <p:cNvSpPr/>
          <p:nvPr/>
        </p:nvSpPr>
        <p:spPr>
          <a:xfrm>
            <a:off x="6995160" y="260604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19" name="Route num 2"/>
          <p:cNvSpPr txBox="1"/>
          <p:nvPr/>
        </p:nvSpPr>
        <p:spPr>
          <a:xfrm>
            <a:off x="6995160" y="260604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2</a:t>
            </a:r>
            <a:endParaRPr lang="en-US" sz="1300" dirty="0"/>
          </a:p>
        </p:txBody>
      </p:sp>
      <p:sp>
        <p:nvSpPr>
          <p:cNvPr id="20" name="Route item 2"/>
          <p:cNvSpPr txBox="1"/>
          <p:nvPr/>
        </p:nvSpPr>
        <p:spPr>
          <a:xfrm>
            <a:off x="7543800" y="2606040"/>
            <a:ext cx="3886200" cy="384048"/>
          </a:xfrm>
          <a:prstGeom prst="rect">
            <a:avLst/>
          </a:prstGeom>
          <a:noFill/>
          <a:ln/>
        </p:spPr>
        <p:txBody>
          <a:bodyPr wrap="square" lIns="0" tIns="0" rIns="0" bIns="0" rtlCol="0" anchor="ctr"/>
          <a:lstStyle/>
          <a:p>
            <a:pPr marL="0" indent="0">
              <a:buNone/>
            </a:pPr>
            <a:r>
              <a:rPr lang="en-US" sz="1400" dirty="0">
                <a:solidFill>
                  <a:schemeClr val="bg1"/>
                </a:solidFill>
              </a:rPr>
              <a:t>Theories of ageing</a:t>
            </a:r>
            <a:endParaRPr lang="en-US" sz="1400" dirty="0"/>
          </a:p>
        </p:txBody>
      </p:sp>
      <p:sp>
        <p:nvSpPr>
          <p:cNvPr id="21" name="Route dot 3"/>
          <p:cNvSpPr/>
          <p:nvPr/>
        </p:nvSpPr>
        <p:spPr>
          <a:xfrm>
            <a:off x="6995160" y="315468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22" name="Route num 3"/>
          <p:cNvSpPr txBox="1"/>
          <p:nvPr/>
        </p:nvSpPr>
        <p:spPr>
          <a:xfrm>
            <a:off x="6995160" y="315468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3</a:t>
            </a:r>
            <a:endParaRPr lang="en-US" sz="1300" dirty="0"/>
          </a:p>
        </p:txBody>
      </p:sp>
      <p:sp>
        <p:nvSpPr>
          <p:cNvPr id="23" name="Route item 3"/>
          <p:cNvSpPr txBox="1"/>
          <p:nvPr/>
        </p:nvSpPr>
        <p:spPr>
          <a:xfrm>
            <a:off x="7543800" y="3154680"/>
            <a:ext cx="3886200" cy="384048"/>
          </a:xfrm>
          <a:prstGeom prst="rect">
            <a:avLst/>
          </a:prstGeom>
          <a:noFill/>
          <a:ln/>
        </p:spPr>
        <p:txBody>
          <a:bodyPr wrap="square" lIns="0" tIns="0" rIns="0" bIns="0" rtlCol="0" anchor="ctr"/>
          <a:lstStyle/>
          <a:p>
            <a:pPr marL="0" indent="0">
              <a:buNone/>
            </a:pPr>
            <a:r>
              <a:rPr lang="en-US" sz="1400" dirty="0">
                <a:solidFill>
                  <a:schemeClr val="bg1"/>
                </a:solidFill>
              </a:rPr>
              <a:t>Policy and legislation</a:t>
            </a:r>
            <a:endParaRPr lang="en-US" sz="1400" dirty="0"/>
          </a:p>
        </p:txBody>
      </p:sp>
      <p:sp>
        <p:nvSpPr>
          <p:cNvPr id="24" name="Route dot 4"/>
          <p:cNvSpPr/>
          <p:nvPr/>
        </p:nvSpPr>
        <p:spPr>
          <a:xfrm>
            <a:off x="6995160" y="370332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25" name="Route num 4"/>
          <p:cNvSpPr txBox="1"/>
          <p:nvPr/>
        </p:nvSpPr>
        <p:spPr>
          <a:xfrm>
            <a:off x="6995160" y="370332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4</a:t>
            </a:r>
            <a:endParaRPr lang="en-US" sz="1300" dirty="0"/>
          </a:p>
        </p:txBody>
      </p:sp>
      <p:sp>
        <p:nvSpPr>
          <p:cNvPr id="26" name="Route item 4"/>
          <p:cNvSpPr txBox="1"/>
          <p:nvPr/>
        </p:nvSpPr>
        <p:spPr>
          <a:xfrm>
            <a:off x="7543800" y="3703320"/>
            <a:ext cx="3886200" cy="384048"/>
          </a:xfrm>
          <a:prstGeom prst="rect">
            <a:avLst/>
          </a:prstGeom>
          <a:noFill/>
          <a:ln/>
        </p:spPr>
        <p:txBody>
          <a:bodyPr wrap="square" lIns="0" tIns="0" rIns="0" bIns="0" rtlCol="0" anchor="ctr"/>
          <a:lstStyle/>
          <a:p>
            <a:pPr marL="0" indent="0">
              <a:buNone/>
            </a:pPr>
            <a:r>
              <a:rPr lang="en-US" sz="1400" dirty="0">
                <a:solidFill>
                  <a:schemeClr val="bg1"/>
                </a:solidFill>
              </a:rPr>
              <a:t>Care provision: domiciliary and residential</a:t>
            </a:r>
            <a:endParaRPr lang="en-US" sz="1400" dirty="0"/>
          </a:p>
        </p:txBody>
      </p:sp>
      <p:sp>
        <p:nvSpPr>
          <p:cNvPr id="27" name="Route dot 5"/>
          <p:cNvSpPr/>
          <p:nvPr/>
        </p:nvSpPr>
        <p:spPr>
          <a:xfrm>
            <a:off x="6995160" y="425196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28" name="Route num 5"/>
          <p:cNvSpPr txBox="1"/>
          <p:nvPr/>
        </p:nvSpPr>
        <p:spPr>
          <a:xfrm>
            <a:off x="6995160" y="425196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5</a:t>
            </a:r>
            <a:endParaRPr lang="en-US" sz="1300" dirty="0"/>
          </a:p>
        </p:txBody>
      </p:sp>
      <p:sp>
        <p:nvSpPr>
          <p:cNvPr id="29" name="Route item 5"/>
          <p:cNvSpPr txBox="1"/>
          <p:nvPr/>
        </p:nvSpPr>
        <p:spPr>
          <a:xfrm>
            <a:off x="7543800" y="4251960"/>
            <a:ext cx="3886200" cy="384048"/>
          </a:xfrm>
          <a:prstGeom prst="rect">
            <a:avLst/>
          </a:prstGeom>
          <a:noFill/>
          <a:ln/>
        </p:spPr>
        <p:txBody>
          <a:bodyPr wrap="square" lIns="0" tIns="0" rIns="0" bIns="0" rtlCol="0" anchor="ctr"/>
          <a:lstStyle/>
          <a:p>
            <a:pPr marL="0" indent="0">
              <a:buNone/>
            </a:pPr>
            <a:r>
              <a:rPr lang="en-US" sz="1400" dirty="0">
                <a:solidFill>
                  <a:schemeClr val="bg1"/>
                </a:solidFill>
              </a:rPr>
              <a:t>Technological innovations</a:t>
            </a:r>
            <a:endParaRPr lang="en-US" sz="1400" dirty="0"/>
          </a:p>
        </p:txBody>
      </p:sp>
      <p:sp>
        <p:nvSpPr>
          <p:cNvPr id="30" name="Route dot 6"/>
          <p:cNvSpPr/>
          <p:nvPr/>
        </p:nvSpPr>
        <p:spPr>
          <a:xfrm>
            <a:off x="6995160" y="480060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31" name="Route num 6"/>
          <p:cNvSpPr txBox="1"/>
          <p:nvPr/>
        </p:nvSpPr>
        <p:spPr>
          <a:xfrm>
            <a:off x="6995160" y="480060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6</a:t>
            </a:r>
            <a:endParaRPr lang="en-US" sz="1300" dirty="0"/>
          </a:p>
        </p:txBody>
      </p:sp>
      <p:sp>
        <p:nvSpPr>
          <p:cNvPr id="32" name="Route item 6"/>
          <p:cNvSpPr txBox="1"/>
          <p:nvPr/>
        </p:nvSpPr>
        <p:spPr>
          <a:xfrm>
            <a:off x="7543800" y="4800600"/>
            <a:ext cx="3886200" cy="384048"/>
          </a:xfrm>
          <a:prstGeom prst="rect">
            <a:avLst/>
          </a:prstGeom>
          <a:noFill/>
          <a:ln/>
        </p:spPr>
        <p:txBody>
          <a:bodyPr wrap="square" lIns="0" tIns="0" rIns="0" bIns="0" rtlCol="0" anchor="ctr"/>
          <a:lstStyle/>
          <a:p>
            <a:pPr marL="0" indent="0">
              <a:buNone/>
            </a:pPr>
            <a:r>
              <a:rPr lang="en-US" sz="1400" dirty="0">
                <a:solidFill>
                  <a:schemeClr val="bg1"/>
                </a:solidFill>
              </a:rPr>
              <a:t>Case study: Okinawa</a:t>
            </a:r>
            <a:endParaRPr lang="en-US" sz="1400" dirty="0"/>
          </a:p>
        </p:txBody>
      </p:sp>
      <p:sp>
        <p:nvSpPr>
          <p:cNvPr id="33" name="Route dot 7"/>
          <p:cNvSpPr/>
          <p:nvPr/>
        </p:nvSpPr>
        <p:spPr>
          <a:xfrm>
            <a:off x="6995160" y="5349240"/>
            <a:ext cx="384048" cy="384048"/>
          </a:xfrm>
          <a:prstGeom prst="ellipse">
            <a:avLst/>
          </a:prstGeom>
          <a:solidFill>
            <a:schemeClr val="accent2"/>
          </a:solidFill>
          <a:ln w="12700">
            <a:solidFill>
              <a:schemeClr val="accent2"/>
            </a:solidFill>
            <a:prstDash val="solid"/>
          </a:ln>
        </p:spPr>
        <p:txBody>
          <a:bodyPr/>
          <a:lstStyle/>
          <a:p>
            <a:endParaRPr lang="en-GB"/>
          </a:p>
        </p:txBody>
      </p:sp>
      <p:sp>
        <p:nvSpPr>
          <p:cNvPr id="34" name="Route num 7"/>
          <p:cNvSpPr txBox="1"/>
          <p:nvPr/>
        </p:nvSpPr>
        <p:spPr>
          <a:xfrm>
            <a:off x="6995160" y="5349240"/>
            <a:ext cx="384048" cy="384048"/>
          </a:xfrm>
          <a:prstGeom prst="rect">
            <a:avLst/>
          </a:prstGeom>
          <a:noFill/>
          <a:ln/>
        </p:spPr>
        <p:txBody>
          <a:bodyPr wrap="square" lIns="0" tIns="0" rIns="0" bIns="0" rtlCol="0" anchor="ctr"/>
          <a:lstStyle/>
          <a:p>
            <a:pPr marL="0" indent="0" algn="ctr">
              <a:buNone/>
            </a:pPr>
            <a:r>
              <a:rPr lang="en-US" sz="1300" b="1" dirty="0">
                <a:solidFill>
                  <a:schemeClr val="tx1"/>
                </a:solidFill>
              </a:rPr>
              <a:t>7</a:t>
            </a:r>
            <a:endParaRPr lang="en-US" sz="1300" dirty="0"/>
          </a:p>
        </p:txBody>
      </p:sp>
      <p:sp>
        <p:nvSpPr>
          <p:cNvPr id="35" name="Route item 7"/>
          <p:cNvSpPr txBox="1"/>
          <p:nvPr/>
        </p:nvSpPr>
        <p:spPr>
          <a:xfrm>
            <a:off x="7543800" y="5349240"/>
            <a:ext cx="3886200" cy="384048"/>
          </a:xfrm>
          <a:prstGeom prst="rect">
            <a:avLst/>
          </a:prstGeom>
          <a:noFill/>
          <a:ln/>
        </p:spPr>
        <p:txBody>
          <a:bodyPr wrap="square" lIns="0" tIns="0" rIns="0" bIns="0" rtlCol="0" anchor="ctr"/>
          <a:lstStyle/>
          <a:p>
            <a:pPr marL="0" indent="0">
              <a:buNone/>
            </a:pPr>
            <a:r>
              <a:rPr lang="en-US" sz="1400" dirty="0">
                <a:solidFill>
                  <a:schemeClr val="bg1"/>
                </a:solidFill>
              </a:rPr>
              <a:t>Safeguarding, recommendations, conclusion</a:t>
            </a:r>
            <a:endParaRPr lang="en-US" sz="1400" dirty="0"/>
          </a:p>
        </p:txBody>
      </p:sp>
      <p:sp>
        <p:nvSpPr>
          <p:cNvPr id="36"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2</a:t>
            </a:fld>
            <a:endParaRPr lang="en-US"/>
          </a:p>
        </p:txBody>
      </p:sp>
      <p:pic>
        <p:nvPicPr>
          <p:cNvPr id="37" name="Recorded Sound">
            <a:hlinkClick r:id="" action="ppaction://media"/>
            <a:extLst>
              <a:ext uri="{FF2B5EF4-FFF2-40B4-BE49-F238E27FC236}">
                <a16:creationId xmlns:a16="http://schemas.microsoft.com/office/drawing/2014/main" id="{086A7409-DF6D-A75A-251D-276A4E9D763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348370" y="573328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3390"/>
    </mc:Choice>
    <mc:Fallback>
      <p:transition spd="slow" advTm="93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390"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The Ageing Population: Setting the Scene</a:t>
            </a:r>
            <a:endParaRPr lang="en-US" sz="3000" dirty="0"/>
          </a:p>
        </p:txBody>
      </p:sp>
      <p:sp>
        <p:nvSpPr>
          <p:cNvPr id="3" name="Chart panel"/>
          <p:cNvSpPr/>
          <p:nvPr/>
        </p:nvSpPr>
        <p:spPr>
          <a:xfrm>
            <a:off x="548640" y="1325880"/>
            <a:ext cx="6309360" cy="4754880"/>
          </a:xfrm>
          <a:prstGeom prst="roundRect">
            <a:avLst>
              <a:gd name="adj" fmla="val 1538"/>
            </a:avLst>
          </a:prstGeom>
          <a:solidFill>
            <a:schemeClr val="bg2"/>
          </a:solidFill>
          <a:ln w="12700">
            <a:solidFill>
              <a:schemeClr val="bg2"/>
            </a:solidFill>
            <a:prstDash val="solid"/>
          </a:ln>
        </p:spPr>
        <p:txBody>
          <a:bodyPr/>
          <a:lstStyle/>
          <a:p>
            <a:endParaRPr lang="en-GB"/>
          </a:p>
        </p:txBody>
      </p:sp>
      <p:graphicFrame>
        <p:nvGraphicFramePr>
          <p:cNvPr id="4" name="Pension age projection chart"/>
          <p:cNvGraphicFramePr/>
          <p:nvPr/>
        </p:nvGraphicFramePr>
        <p:xfrm>
          <a:off x="731520" y="1463040"/>
          <a:ext cx="5943600" cy="4114800"/>
        </p:xfrm>
        <a:graphic>
          <a:graphicData uri="http://schemas.openxmlformats.org/drawingml/2006/chart">
            <c:chart xmlns:c="http://schemas.openxmlformats.org/drawingml/2006/chart" xmlns:r="http://schemas.openxmlformats.org/officeDocument/2006/relationships" r:id="rId5"/>
          </a:graphicData>
        </a:graphic>
      </p:graphicFrame>
      <p:sp>
        <p:nvSpPr>
          <p:cNvPr id="5" name="Chart source"/>
          <p:cNvSpPr txBox="1"/>
          <p:nvPr/>
        </p:nvSpPr>
        <p:spPr>
          <a:xfrm>
            <a:off x="777240" y="5623560"/>
            <a:ext cx="5852160" cy="320040"/>
          </a:xfrm>
          <a:prstGeom prst="rect">
            <a:avLst/>
          </a:prstGeom>
          <a:noFill/>
          <a:ln/>
        </p:spPr>
        <p:txBody>
          <a:bodyPr wrap="square" lIns="0" tIns="0" rIns="0" bIns="0" rtlCol="0" anchor="t"/>
          <a:lstStyle/>
          <a:p>
            <a:pPr marL="0" indent="0">
              <a:buNone/>
            </a:pPr>
            <a:r>
              <a:rPr lang="en-US" sz="1100" dirty="0">
                <a:solidFill>
                  <a:schemeClr val="accent6"/>
                </a:solidFill>
              </a:rPr>
              <a:t>Projection, 2022-based</a:t>
            </a:r>
            <a:r>
              <a:rPr lang="en-US" sz="1100" i="1" dirty="0">
                <a:solidFill>
                  <a:schemeClr val="accent6"/>
                </a:solidFill>
              </a:rPr>
              <a:t> (ONS, 2025)</a:t>
            </a:r>
            <a:endParaRPr lang="en-US" sz="1100" dirty="0"/>
          </a:p>
        </p:txBody>
      </p:sp>
      <p:sp>
        <p:nvSpPr>
          <p:cNvPr id="6" name="Stat 65 plus number"/>
          <p:cNvSpPr txBox="1"/>
          <p:nvPr/>
        </p:nvSpPr>
        <p:spPr>
          <a:xfrm>
            <a:off x="7315200" y="1325880"/>
            <a:ext cx="4297680" cy="566928"/>
          </a:xfrm>
          <a:prstGeom prst="rect">
            <a:avLst/>
          </a:prstGeom>
          <a:noFill/>
          <a:ln/>
        </p:spPr>
        <p:txBody>
          <a:bodyPr wrap="square" lIns="0" tIns="0" rIns="0" bIns="0" rtlCol="0" anchor="b"/>
          <a:lstStyle/>
          <a:p>
            <a:pPr marL="0" indent="0">
              <a:buNone/>
            </a:pPr>
            <a:r>
              <a:rPr lang="en-US" sz="3400" b="1" dirty="0">
                <a:solidFill>
                  <a:schemeClr val="accent1"/>
                </a:solidFill>
                <a:latin typeface="Cambria" pitchFamily="34" charset="0"/>
                <a:ea typeface="Cambria" pitchFamily="34" charset="-122"/>
                <a:cs typeface="Cambria" pitchFamily="34" charset="-120"/>
              </a:rPr>
              <a:t>18.6%</a:t>
            </a:r>
            <a:endParaRPr lang="en-US" sz="3400" dirty="0"/>
          </a:p>
        </p:txBody>
      </p:sp>
      <p:sp>
        <p:nvSpPr>
          <p:cNvPr id="7" name="Stat 65 plus label"/>
          <p:cNvSpPr txBox="1"/>
          <p:nvPr/>
        </p:nvSpPr>
        <p:spPr>
          <a:xfrm>
            <a:off x="7315200" y="1947672"/>
            <a:ext cx="4297680" cy="640080"/>
          </a:xfrm>
          <a:prstGeom prst="rect">
            <a:avLst/>
          </a:prstGeom>
          <a:noFill/>
          <a:ln/>
        </p:spPr>
        <p:txBody>
          <a:bodyPr wrap="square" lIns="0" tIns="0" rIns="0" bIns="0" rtlCol="0" anchor="t"/>
          <a:lstStyle/>
          <a:p>
            <a:pPr marL="0" indent="0">
              <a:buNone/>
            </a:pPr>
            <a:r>
              <a:rPr lang="en-US" sz="1300" dirty="0">
                <a:solidFill>
                  <a:schemeClr val="tx1"/>
                </a:solidFill>
              </a:rPr>
              <a:t>of people in England and Wales were aged 65+ in 2021: 11.1 million people (ONS, 2022)</a:t>
            </a:r>
            <a:endParaRPr lang="en-US" sz="1300" dirty="0"/>
          </a:p>
        </p:txBody>
      </p:sp>
      <p:sp>
        <p:nvSpPr>
          <p:cNvPr id="8" name="Stat 85 plus number"/>
          <p:cNvSpPr txBox="1"/>
          <p:nvPr/>
        </p:nvSpPr>
        <p:spPr>
          <a:xfrm>
            <a:off x="7315200" y="2697480"/>
            <a:ext cx="4297680" cy="566928"/>
          </a:xfrm>
          <a:prstGeom prst="rect">
            <a:avLst/>
          </a:prstGeom>
          <a:noFill/>
          <a:ln/>
        </p:spPr>
        <p:txBody>
          <a:bodyPr wrap="square" lIns="0" tIns="0" rIns="0" bIns="0" rtlCol="0" anchor="b"/>
          <a:lstStyle/>
          <a:p>
            <a:pPr marL="0" indent="0">
              <a:buNone/>
            </a:pPr>
            <a:r>
              <a:rPr lang="en-US" sz="3400" b="1" dirty="0">
                <a:solidFill>
                  <a:schemeClr val="accent2"/>
                </a:solidFill>
                <a:latin typeface="Cambria" pitchFamily="34" charset="0"/>
                <a:ea typeface="Cambria" pitchFamily="34" charset="-122"/>
                <a:cs typeface="Cambria" pitchFamily="34" charset="-120"/>
              </a:rPr>
              <a:t>1.7m → 3.3m</a:t>
            </a:r>
            <a:endParaRPr lang="en-US" sz="3400" dirty="0"/>
          </a:p>
        </p:txBody>
      </p:sp>
      <p:sp>
        <p:nvSpPr>
          <p:cNvPr id="9" name="Stat 85 plus label"/>
          <p:cNvSpPr txBox="1"/>
          <p:nvPr/>
        </p:nvSpPr>
        <p:spPr>
          <a:xfrm>
            <a:off x="7315200" y="3319272"/>
            <a:ext cx="4297680" cy="640080"/>
          </a:xfrm>
          <a:prstGeom prst="rect">
            <a:avLst/>
          </a:prstGeom>
          <a:noFill/>
          <a:ln/>
        </p:spPr>
        <p:txBody>
          <a:bodyPr wrap="square" lIns="0" tIns="0" rIns="0" bIns="0" rtlCol="0" anchor="t"/>
          <a:lstStyle/>
          <a:p>
            <a:pPr marL="0" indent="0">
              <a:buNone/>
            </a:pPr>
            <a:r>
              <a:rPr lang="en-US" sz="1300" dirty="0">
                <a:solidFill>
                  <a:schemeClr val="tx1"/>
                </a:solidFill>
              </a:rPr>
              <a:t>people aged 85+ in the UK, mid-2022 to mid-2047: almost double (ONS, 2025)</a:t>
            </a:r>
            <a:endParaRPr lang="en-US" sz="1300" dirty="0"/>
          </a:p>
        </p:txBody>
      </p:sp>
      <p:sp>
        <p:nvSpPr>
          <p:cNvPr id="10" name="Stat unmet need number"/>
          <p:cNvSpPr txBox="1"/>
          <p:nvPr/>
        </p:nvSpPr>
        <p:spPr>
          <a:xfrm>
            <a:off x="7315200" y="4069080"/>
            <a:ext cx="4297680" cy="566928"/>
          </a:xfrm>
          <a:prstGeom prst="rect">
            <a:avLst/>
          </a:prstGeom>
          <a:noFill/>
          <a:ln/>
        </p:spPr>
        <p:txBody>
          <a:bodyPr wrap="square" lIns="0" tIns="0" rIns="0" bIns="0" rtlCol="0" anchor="b"/>
          <a:lstStyle/>
          <a:p>
            <a:pPr marL="0" indent="0">
              <a:buNone/>
            </a:pPr>
            <a:r>
              <a:rPr lang="en-US" sz="3400" b="1" dirty="0">
                <a:solidFill>
                  <a:schemeClr val="accent3"/>
                </a:solidFill>
                <a:latin typeface="Cambria" pitchFamily="34" charset="0"/>
                <a:ea typeface="Cambria" pitchFamily="34" charset="-122"/>
                <a:cs typeface="Cambria" pitchFamily="34" charset="-120"/>
              </a:rPr>
              <a:t>2 million</a:t>
            </a:r>
            <a:endParaRPr lang="en-US" sz="3400" dirty="0"/>
          </a:p>
        </p:txBody>
      </p:sp>
      <p:sp>
        <p:nvSpPr>
          <p:cNvPr id="11" name="Stat unmet need label"/>
          <p:cNvSpPr txBox="1"/>
          <p:nvPr/>
        </p:nvSpPr>
        <p:spPr>
          <a:xfrm>
            <a:off x="7315200" y="4690872"/>
            <a:ext cx="4297680" cy="640080"/>
          </a:xfrm>
          <a:prstGeom prst="rect">
            <a:avLst/>
          </a:prstGeom>
          <a:noFill/>
          <a:ln/>
        </p:spPr>
        <p:txBody>
          <a:bodyPr wrap="square" lIns="0" tIns="0" rIns="0" bIns="0" rtlCol="0" anchor="t"/>
          <a:lstStyle/>
          <a:p>
            <a:pPr marL="0" indent="0">
              <a:buNone/>
            </a:pPr>
            <a:r>
              <a:rPr lang="en-US" sz="1300" dirty="0">
                <a:solidFill>
                  <a:schemeClr val="tx1"/>
                </a:solidFill>
              </a:rPr>
              <a:t>older people in England have some unmet need for social care (Age UK, 2024b)</a:t>
            </a:r>
            <a:endParaRPr lang="en-US" sz="1300" dirty="0"/>
          </a:p>
        </p:txBody>
      </p:sp>
      <p:sp>
        <p:nvSpPr>
          <p:cNvPr id="12" name="Takeaway"/>
          <p:cNvSpPr txBox="1"/>
          <p:nvPr/>
        </p:nvSpPr>
        <p:spPr>
          <a:xfrm>
            <a:off x="7315200" y="5440680"/>
            <a:ext cx="4297680" cy="685800"/>
          </a:xfrm>
          <a:prstGeom prst="rect">
            <a:avLst/>
          </a:prstGeom>
          <a:noFill/>
          <a:ln/>
        </p:spPr>
        <p:txBody>
          <a:bodyPr wrap="square" lIns="0" tIns="0" rIns="0" bIns="0" rtlCol="0" anchor="t"/>
          <a:lstStyle/>
          <a:p>
            <a:pPr marL="0" indent="0">
              <a:buNone/>
            </a:pPr>
            <a:r>
              <a:rPr lang="en-US" sz="1400" i="1" dirty="0">
                <a:solidFill>
                  <a:schemeClr val="accent1"/>
                </a:solidFill>
              </a:rPr>
              <a:t>Longer lives are a success, but the fastest growth is among the oldest people, who have the most complex needs.</a:t>
            </a:r>
            <a:endParaRPr lang="en-US" sz="14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smtClean="0"/>
              <a:t>3</a:t>
            </a:fld>
            <a:endParaRPr lang="en-US" dirty="0"/>
          </a:p>
        </p:txBody>
      </p:sp>
      <p:pic>
        <p:nvPicPr>
          <p:cNvPr id="13" name="Recorded Sound">
            <a:hlinkClick r:id="" action="ppaction://media"/>
            <a:extLst>
              <a:ext uri="{FF2B5EF4-FFF2-40B4-BE49-F238E27FC236}">
                <a16:creationId xmlns:a16="http://schemas.microsoft.com/office/drawing/2014/main" id="{AB167EAB-D151-FAEA-C9E4-9406808A7A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86600" y="59436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497"/>
    </mc:Choice>
    <mc:Fallback>
      <p:transition spd="slow" advTm="78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497"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Understanding Needs: A Biopsychosocial Lens</a:t>
            </a:r>
            <a:endParaRPr lang="en-US" sz="3000" dirty="0"/>
          </a:p>
        </p:txBody>
      </p:sp>
      <p:sp>
        <p:nvSpPr>
          <p:cNvPr id="3" name="Biological circle"/>
          <p:cNvSpPr/>
          <p:nvPr/>
        </p:nvSpPr>
        <p:spPr>
          <a:xfrm>
            <a:off x="640080" y="1371600"/>
            <a:ext cx="2834640" cy="2834640"/>
          </a:xfrm>
          <a:prstGeom prst="ellipse">
            <a:avLst/>
          </a:prstGeom>
          <a:solidFill>
            <a:schemeClr val="accent4">
              <a:alpha val="65000"/>
            </a:schemeClr>
          </a:solidFill>
          <a:ln w="19050">
            <a:solidFill>
              <a:schemeClr val="bg1"/>
            </a:solidFill>
            <a:prstDash val="solid"/>
          </a:ln>
        </p:spPr>
        <p:txBody>
          <a:bodyPr/>
          <a:lstStyle/>
          <a:p>
            <a:endParaRPr lang="en-GB"/>
          </a:p>
        </p:txBody>
      </p:sp>
      <p:sp>
        <p:nvSpPr>
          <p:cNvPr id="4" name="Psychological circle"/>
          <p:cNvSpPr/>
          <p:nvPr/>
        </p:nvSpPr>
        <p:spPr>
          <a:xfrm>
            <a:off x="2697480" y="1371600"/>
            <a:ext cx="2834640" cy="2834640"/>
          </a:xfrm>
          <a:prstGeom prst="ellipse">
            <a:avLst/>
          </a:prstGeom>
          <a:solidFill>
            <a:schemeClr val="accent5">
              <a:alpha val="65000"/>
            </a:schemeClr>
          </a:solidFill>
          <a:ln w="19050">
            <a:solidFill>
              <a:schemeClr val="bg1"/>
            </a:solidFill>
            <a:prstDash val="solid"/>
          </a:ln>
        </p:spPr>
        <p:txBody>
          <a:bodyPr/>
          <a:lstStyle/>
          <a:p>
            <a:endParaRPr lang="en-GB"/>
          </a:p>
        </p:txBody>
      </p:sp>
      <p:sp>
        <p:nvSpPr>
          <p:cNvPr id="5" name="Social circle"/>
          <p:cNvSpPr/>
          <p:nvPr/>
        </p:nvSpPr>
        <p:spPr>
          <a:xfrm>
            <a:off x="1673352" y="3063240"/>
            <a:ext cx="2834640" cy="2834640"/>
          </a:xfrm>
          <a:prstGeom prst="ellipse">
            <a:avLst/>
          </a:prstGeom>
          <a:solidFill>
            <a:schemeClr val="accent2">
              <a:alpha val="65000"/>
            </a:schemeClr>
          </a:solidFill>
          <a:ln w="19050">
            <a:solidFill>
              <a:schemeClr val="bg1"/>
            </a:solidFill>
            <a:prstDash val="solid"/>
          </a:ln>
        </p:spPr>
        <p:txBody>
          <a:bodyPr/>
          <a:lstStyle/>
          <a:p>
            <a:endParaRPr lang="en-GB"/>
          </a:p>
        </p:txBody>
      </p:sp>
      <p:sp>
        <p:nvSpPr>
          <p:cNvPr id="6" name="Biological label"/>
          <p:cNvSpPr txBox="1"/>
          <p:nvPr/>
        </p:nvSpPr>
        <p:spPr>
          <a:xfrm>
            <a:off x="868680" y="1783080"/>
            <a:ext cx="1783080" cy="914400"/>
          </a:xfrm>
          <a:prstGeom prst="rect">
            <a:avLst/>
          </a:prstGeom>
          <a:noFill/>
          <a:ln/>
        </p:spPr>
        <p:txBody>
          <a:bodyPr wrap="square" lIns="0" tIns="0" rIns="0" bIns="0" rtlCol="0" anchor="t"/>
          <a:lstStyle/>
          <a:p>
            <a:pPr marL="0" indent="0" algn="ctr">
              <a:buNone/>
            </a:pPr>
            <a:r>
              <a:rPr lang="en-US" sz="1500" b="1" dirty="0">
                <a:solidFill>
                  <a:schemeClr val="tx1"/>
                </a:solidFill>
              </a:rPr>
              <a:t>Biological</a:t>
            </a:r>
            <a:endParaRPr lang="en-US" sz="1400" dirty="0"/>
          </a:p>
          <a:p>
            <a:pPr marL="0" indent="0" algn="ctr">
              <a:buNone/>
            </a:pPr>
            <a:r>
              <a:rPr lang="en-US" sz="1200" dirty="0">
                <a:solidFill>
                  <a:schemeClr val="tx1"/>
                </a:solidFill>
              </a:rPr>
              <a:t>mobility, nutrition,</a:t>
            </a:r>
            <a:endParaRPr lang="en-US" sz="1400" dirty="0"/>
          </a:p>
          <a:p>
            <a:pPr marL="0" indent="0" algn="ctr">
              <a:buNone/>
            </a:pPr>
            <a:r>
              <a:rPr lang="en-US" sz="1200" dirty="0">
                <a:solidFill>
                  <a:schemeClr val="tx1"/>
                </a:solidFill>
              </a:rPr>
              <a:t>medication, sensory loss</a:t>
            </a:r>
            <a:endParaRPr lang="en-US" sz="1400" dirty="0"/>
          </a:p>
        </p:txBody>
      </p:sp>
      <p:sp>
        <p:nvSpPr>
          <p:cNvPr id="7" name="Psychological label"/>
          <p:cNvSpPr txBox="1"/>
          <p:nvPr/>
        </p:nvSpPr>
        <p:spPr>
          <a:xfrm>
            <a:off x="3611880" y="1783080"/>
            <a:ext cx="1783080" cy="914400"/>
          </a:xfrm>
          <a:prstGeom prst="rect">
            <a:avLst/>
          </a:prstGeom>
          <a:noFill/>
          <a:ln/>
        </p:spPr>
        <p:txBody>
          <a:bodyPr wrap="square" lIns="0" tIns="0" rIns="0" bIns="0" rtlCol="0" anchor="t"/>
          <a:lstStyle/>
          <a:p>
            <a:pPr marL="0" indent="0" algn="ctr">
              <a:buNone/>
            </a:pPr>
            <a:r>
              <a:rPr lang="en-US" sz="1500" b="1" dirty="0">
                <a:solidFill>
                  <a:schemeClr val="tx1"/>
                </a:solidFill>
              </a:rPr>
              <a:t>Psychological</a:t>
            </a:r>
            <a:endParaRPr lang="en-US" sz="1400" dirty="0"/>
          </a:p>
          <a:p>
            <a:pPr marL="0" indent="0" algn="ctr">
              <a:buNone/>
            </a:pPr>
            <a:r>
              <a:rPr lang="en-US" sz="1200" dirty="0">
                <a:solidFill>
                  <a:schemeClr val="tx1"/>
                </a:solidFill>
              </a:rPr>
              <a:t>cognition, mood,</a:t>
            </a:r>
            <a:endParaRPr lang="en-US" sz="1400" dirty="0"/>
          </a:p>
          <a:p>
            <a:pPr marL="0" indent="0" algn="ctr">
              <a:buNone/>
            </a:pPr>
            <a:r>
              <a:rPr lang="en-US" sz="1200" dirty="0">
                <a:solidFill>
                  <a:schemeClr val="tx1"/>
                </a:solidFill>
              </a:rPr>
              <a:t>identity, purpose</a:t>
            </a:r>
            <a:endParaRPr lang="en-US" sz="1400" dirty="0"/>
          </a:p>
        </p:txBody>
      </p:sp>
      <p:sp>
        <p:nvSpPr>
          <p:cNvPr id="8" name="Social label"/>
          <p:cNvSpPr txBox="1"/>
          <p:nvPr/>
        </p:nvSpPr>
        <p:spPr>
          <a:xfrm>
            <a:off x="2194560" y="4434840"/>
            <a:ext cx="1783080" cy="914400"/>
          </a:xfrm>
          <a:prstGeom prst="rect">
            <a:avLst/>
          </a:prstGeom>
          <a:noFill/>
          <a:ln/>
        </p:spPr>
        <p:txBody>
          <a:bodyPr wrap="square" lIns="0" tIns="0" rIns="0" bIns="0" rtlCol="0" anchor="t"/>
          <a:lstStyle/>
          <a:p>
            <a:pPr marL="0" indent="0" algn="ctr">
              <a:buNone/>
            </a:pPr>
            <a:r>
              <a:rPr lang="en-US" sz="1500" b="1" dirty="0">
                <a:solidFill>
                  <a:schemeClr val="tx1"/>
                </a:solidFill>
              </a:rPr>
              <a:t>Social</a:t>
            </a:r>
            <a:endParaRPr lang="en-US" sz="1400" dirty="0"/>
          </a:p>
          <a:p>
            <a:pPr marL="0" indent="0" algn="ctr">
              <a:buNone/>
            </a:pPr>
            <a:r>
              <a:rPr lang="en-US" sz="1200" dirty="0">
                <a:solidFill>
                  <a:schemeClr val="tx1"/>
                </a:solidFill>
              </a:rPr>
              <a:t>relationships, roles,</a:t>
            </a:r>
            <a:endParaRPr lang="en-US" sz="1400" dirty="0"/>
          </a:p>
          <a:p>
            <a:pPr marL="0" indent="0" algn="ctr">
              <a:buNone/>
            </a:pPr>
            <a:r>
              <a:rPr lang="en-US" sz="1200" dirty="0">
                <a:solidFill>
                  <a:schemeClr val="tx1"/>
                </a:solidFill>
              </a:rPr>
              <a:t>income, housing</a:t>
            </a:r>
            <a:endParaRPr lang="en-US" sz="1400" dirty="0"/>
          </a:p>
        </p:txBody>
      </p:sp>
      <p:sp>
        <p:nvSpPr>
          <p:cNvPr id="9" name="Venn centre"/>
          <p:cNvSpPr txBox="1"/>
          <p:nvPr/>
        </p:nvSpPr>
        <p:spPr>
          <a:xfrm>
            <a:off x="2450592" y="3136392"/>
            <a:ext cx="1280160" cy="548640"/>
          </a:xfrm>
          <a:prstGeom prst="rect">
            <a:avLst/>
          </a:prstGeom>
          <a:noFill/>
          <a:ln/>
        </p:spPr>
        <p:txBody>
          <a:bodyPr wrap="square" lIns="0" tIns="0" rIns="0" bIns="0" rtlCol="0" anchor="ctr"/>
          <a:lstStyle/>
          <a:p>
            <a:pPr marL="0" indent="0" algn="ctr">
              <a:buNone/>
            </a:pPr>
            <a:r>
              <a:rPr lang="en-US" sz="1200" b="1" dirty="0">
                <a:solidFill>
                  <a:schemeClr val="tx1"/>
                </a:solidFill>
              </a:rPr>
              <a:t>Functional ability</a:t>
            </a:r>
            <a:endParaRPr lang="en-US" sz="1200" dirty="0"/>
          </a:p>
        </p:txBody>
      </p:sp>
      <p:sp>
        <p:nvSpPr>
          <p:cNvPr id="10" name="Model source"/>
          <p:cNvSpPr txBox="1"/>
          <p:nvPr/>
        </p:nvSpPr>
        <p:spPr>
          <a:xfrm>
            <a:off x="640080" y="5989320"/>
            <a:ext cx="4937760" cy="365760"/>
          </a:xfrm>
          <a:prstGeom prst="rect">
            <a:avLst/>
          </a:prstGeom>
          <a:noFill/>
          <a:ln/>
        </p:spPr>
        <p:txBody>
          <a:bodyPr wrap="square" lIns="0" tIns="0" rIns="0" bIns="0" rtlCol="0" anchor="t"/>
          <a:lstStyle/>
          <a:p>
            <a:pPr marL="0" indent="0">
              <a:buNone/>
            </a:pPr>
            <a:r>
              <a:rPr lang="en-US" sz="1200" dirty="0">
                <a:solidFill>
                  <a:schemeClr val="tx1"/>
                </a:solidFill>
              </a:rPr>
              <a:t>Health arises from interacting factors, not disease alone</a:t>
            </a:r>
            <a:r>
              <a:rPr lang="en-US" sz="1200" i="1" dirty="0">
                <a:solidFill>
                  <a:schemeClr val="accent6"/>
                </a:solidFill>
              </a:rPr>
              <a:t> (Engel, 1977; WHO, 2015)</a:t>
            </a:r>
            <a:endParaRPr lang="en-US" sz="1200" dirty="0"/>
          </a:p>
        </p:txBody>
      </p:sp>
      <p:sp>
        <p:nvSpPr>
          <p:cNvPr id="11" name="Chain heading"/>
          <p:cNvSpPr txBox="1"/>
          <p:nvPr/>
        </p:nvSpPr>
        <p:spPr>
          <a:xfrm>
            <a:off x="6126480" y="1325880"/>
            <a:ext cx="5486400" cy="365760"/>
          </a:xfrm>
          <a:prstGeom prst="rect">
            <a:avLst/>
          </a:prstGeom>
          <a:noFill/>
          <a:ln/>
        </p:spPr>
        <p:txBody>
          <a:bodyPr wrap="square" lIns="0" tIns="0" rIns="0" bIns="0" rtlCol="0" anchor="t"/>
          <a:lstStyle/>
          <a:p>
            <a:pPr marL="0" indent="0">
              <a:buNone/>
            </a:pPr>
            <a:r>
              <a:rPr lang="en-US" sz="1600" b="1" dirty="0">
                <a:solidFill>
                  <a:schemeClr val="accent1"/>
                </a:solidFill>
              </a:rPr>
              <a:t>How needs connect: one example</a:t>
            </a:r>
            <a:endParaRPr lang="en-US" sz="1600" dirty="0"/>
          </a:p>
        </p:txBody>
      </p:sp>
      <p:sp>
        <p:nvSpPr>
          <p:cNvPr id="12" name="Chain 1 circle"/>
          <p:cNvSpPr/>
          <p:nvPr/>
        </p:nvSpPr>
        <p:spPr>
          <a:xfrm>
            <a:off x="6400800" y="17830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3" name="Chain 1 icon" descr="Chain 1"/>
          <p:cNvPicPr>
            <a:picLocks noChangeAspect="1"/>
          </p:cNvPicPr>
          <p:nvPr/>
        </p:nvPicPr>
        <p:blipFill>
          <a:blip r:embed="rId5"/>
          <a:stretch>
            <a:fillRect/>
          </a:stretch>
        </p:blipFill>
        <p:spPr>
          <a:xfrm>
            <a:off x="6572250" y="1954530"/>
            <a:ext cx="342900" cy="342900"/>
          </a:xfrm>
          <a:prstGeom prst="rect">
            <a:avLst/>
          </a:prstGeom>
        </p:spPr>
      </p:pic>
      <p:sp>
        <p:nvSpPr>
          <p:cNvPr id="14" name="Chain text 1"/>
          <p:cNvSpPr txBox="1"/>
          <p:nvPr/>
        </p:nvSpPr>
        <p:spPr>
          <a:xfrm>
            <a:off x="6126480" y="2560320"/>
            <a:ext cx="1234440" cy="640080"/>
          </a:xfrm>
          <a:prstGeom prst="rect">
            <a:avLst/>
          </a:prstGeom>
          <a:noFill/>
          <a:ln/>
        </p:spPr>
        <p:txBody>
          <a:bodyPr wrap="square" lIns="0" tIns="0" rIns="0" bIns="0" rtlCol="0" anchor="t"/>
          <a:lstStyle/>
          <a:p>
            <a:pPr marL="0" indent="0" algn="ctr">
              <a:buNone/>
            </a:pPr>
            <a:r>
              <a:rPr lang="en-US" sz="1200" dirty="0">
                <a:solidFill>
                  <a:schemeClr val="tx1"/>
                </a:solidFill>
              </a:rPr>
              <a:t>A fall reduces mobility</a:t>
            </a:r>
            <a:endParaRPr lang="en-US" sz="1200" dirty="0"/>
          </a:p>
        </p:txBody>
      </p:sp>
      <p:sp>
        <p:nvSpPr>
          <p:cNvPr id="15" name="Chain arrow 1"/>
          <p:cNvSpPr/>
          <p:nvPr/>
        </p:nvSpPr>
        <p:spPr>
          <a:xfrm>
            <a:off x="7178040" y="2011680"/>
            <a:ext cx="320040" cy="228600"/>
          </a:xfrm>
          <a:prstGeom prst="rightArrow">
            <a:avLst/>
          </a:prstGeom>
          <a:solidFill>
            <a:schemeClr val="accent6"/>
          </a:solidFill>
          <a:ln w="12700">
            <a:solidFill>
              <a:schemeClr val="accent6"/>
            </a:solidFill>
            <a:prstDash val="solid"/>
          </a:ln>
        </p:spPr>
        <p:txBody>
          <a:bodyPr/>
          <a:lstStyle/>
          <a:p>
            <a:endParaRPr lang="en-GB"/>
          </a:p>
        </p:txBody>
      </p:sp>
      <p:sp>
        <p:nvSpPr>
          <p:cNvPr id="16" name="Chain 2 circle"/>
          <p:cNvSpPr/>
          <p:nvPr/>
        </p:nvSpPr>
        <p:spPr>
          <a:xfrm>
            <a:off x="7772400" y="17830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17" name="Chain 2 icon" descr="Chain 2"/>
          <p:cNvPicPr>
            <a:picLocks noChangeAspect="1"/>
          </p:cNvPicPr>
          <p:nvPr/>
        </p:nvPicPr>
        <p:blipFill>
          <a:blip r:embed="rId6"/>
          <a:stretch>
            <a:fillRect/>
          </a:stretch>
        </p:blipFill>
        <p:spPr>
          <a:xfrm>
            <a:off x="7943850" y="1954530"/>
            <a:ext cx="342900" cy="342900"/>
          </a:xfrm>
          <a:prstGeom prst="rect">
            <a:avLst/>
          </a:prstGeom>
        </p:spPr>
      </p:pic>
      <p:sp>
        <p:nvSpPr>
          <p:cNvPr id="18" name="Chain text 2"/>
          <p:cNvSpPr txBox="1"/>
          <p:nvPr/>
        </p:nvSpPr>
        <p:spPr>
          <a:xfrm>
            <a:off x="7498080" y="2560320"/>
            <a:ext cx="1234440" cy="640080"/>
          </a:xfrm>
          <a:prstGeom prst="rect">
            <a:avLst/>
          </a:prstGeom>
          <a:noFill/>
          <a:ln/>
        </p:spPr>
        <p:txBody>
          <a:bodyPr wrap="square" lIns="0" tIns="0" rIns="0" bIns="0" rtlCol="0" anchor="t"/>
          <a:lstStyle/>
          <a:p>
            <a:pPr marL="0" indent="0" algn="ctr">
              <a:buNone/>
            </a:pPr>
            <a:r>
              <a:rPr lang="en-US" sz="1200" dirty="0">
                <a:solidFill>
                  <a:schemeClr val="tx1"/>
                </a:solidFill>
              </a:rPr>
              <a:t>Fewer trips out and visitors</a:t>
            </a:r>
            <a:endParaRPr lang="en-US" sz="1200" dirty="0"/>
          </a:p>
        </p:txBody>
      </p:sp>
      <p:sp>
        <p:nvSpPr>
          <p:cNvPr id="19" name="Chain arrow 2"/>
          <p:cNvSpPr/>
          <p:nvPr/>
        </p:nvSpPr>
        <p:spPr>
          <a:xfrm>
            <a:off x="8549640" y="2011680"/>
            <a:ext cx="320040" cy="228600"/>
          </a:xfrm>
          <a:prstGeom prst="rightArrow">
            <a:avLst/>
          </a:prstGeom>
          <a:solidFill>
            <a:schemeClr val="accent6"/>
          </a:solidFill>
          <a:ln w="12700">
            <a:solidFill>
              <a:schemeClr val="accent6"/>
            </a:solidFill>
            <a:prstDash val="solid"/>
          </a:ln>
        </p:spPr>
        <p:txBody>
          <a:bodyPr/>
          <a:lstStyle/>
          <a:p>
            <a:endParaRPr lang="en-GB"/>
          </a:p>
        </p:txBody>
      </p:sp>
      <p:sp>
        <p:nvSpPr>
          <p:cNvPr id="20" name="Chain 3 circle"/>
          <p:cNvSpPr/>
          <p:nvPr/>
        </p:nvSpPr>
        <p:spPr>
          <a:xfrm>
            <a:off x="9144000" y="1783080"/>
            <a:ext cx="685800" cy="685800"/>
          </a:xfrm>
          <a:prstGeom prst="ellipse">
            <a:avLst/>
          </a:prstGeom>
          <a:solidFill>
            <a:schemeClr val="accent1"/>
          </a:solidFill>
          <a:ln w="12700">
            <a:solidFill>
              <a:schemeClr val="accent1"/>
            </a:solidFill>
            <a:prstDash val="solid"/>
          </a:ln>
        </p:spPr>
        <p:txBody>
          <a:bodyPr/>
          <a:lstStyle/>
          <a:p>
            <a:endParaRPr lang="en-GB"/>
          </a:p>
        </p:txBody>
      </p:sp>
      <p:pic>
        <p:nvPicPr>
          <p:cNvPr id="21" name="Chain 3 icon" descr="Chain 3"/>
          <p:cNvPicPr>
            <a:picLocks noChangeAspect="1"/>
          </p:cNvPicPr>
          <p:nvPr/>
        </p:nvPicPr>
        <p:blipFill>
          <a:blip r:embed="rId7"/>
          <a:stretch>
            <a:fillRect/>
          </a:stretch>
        </p:blipFill>
        <p:spPr>
          <a:xfrm>
            <a:off x="9315450" y="1954530"/>
            <a:ext cx="342900" cy="342900"/>
          </a:xfrm>
          <a:prstGeom prst="rect">
            <a:avLst/>
          </a:prstGeom>
        </p:spPr>
      </p:pic>
      <p:sp>
        <p:nvSpPr>
          <p:cNvPr id="22" name="Chain text 3"/>
          <p:cNvSpPr txBox="1"/>
          <p:nvPr/>
        </p:nvSpPr>
        <p:spPr>
          <a:xfrm>
            <a:off x="8869680" y="2560320"/>
            <a:ext cx="1234440" cy="640080"/>
          </a:xfrm>
          <a:prstGeom prst="rect">
            <a:avLst/>
          </a:prstGeom>
          <a:noFill/>
          <a:ln/>
        </p:spPr>
        <p:txBody>
          <a:bodyPr wrap="square" lIns="0" tIns="0" rIns="0" bIns="0" rtlCol="0" anchor="t"/>
          <a:lstStyle/>
          <a:p>
            <a:pPr marL="0" indent="0" algn="ctr">
              <a:buNone/>
            </a:pPr>
            <a:r>
              <a:rPr lang="en-US" sz="1200" dirty="0">
                <a:solidFill>
                  <a:schemeClr val="tx1"/>
                </a:solidFill>
              </a:rPr>
              <a:t>Loneliness and low mood</a:t>
            </a:r>
            <a:endParaRPr lang="en-US" sz="1200" dirty="0"/>
          </a:p>
        </p:txBody>
      </p:sp>
      <p:sp>
        <p:nvSpPr>
          <p:cNvPr id="23" name="Chain arrow 3"/>
          <p:cNvSpPr/>
          <p:nvPr/>
        </p:nvSpPr>
        <p:spPr>
          <a:xfrm>
            <a:off x="9921240" y="2011680"/>
            <a:ext cx="320040" cy="228600"/>
          </a:xfrm>
          <a:prstGeom prst="rightArrow">
            <a:avLst/>
          </a:prstGeom>
          <a:solidFill>
            <a:schemeClr val="accent6"/>
          </a:solidFill>
          <a:ln w="12700">
            <a:solidFill>
              <a:schemeClr val="accent6"/>
            </a:solidFill>
            <a:prstDash val="solid"/>
          </a:ln>
        </p:spPr>
        <p:txBody>
          <a:bodyPr/>
          <a:lstStyle/>
          <a:p>
            <a:endParaRPr lang="en-GB"/>
          </a:p>
        </p:txBody>
      </p:sp>
      <p:sp>
        <p:nvSpPr>
          <p:cNvPr id="24" name="Chain 4 circle"/>
          <p:cNvSpPr/>
          <p:nvPr/>
        </p:nvSpPr>
        <p:spPr>
          <a:xfrm>
            <a:off x="10515600" y="1783080"/>
            <a:ext cx="685800" cy="685800"/>
          </a:xfrm>
          <a:prstGeom prst="ellipse">
            <a:avLst/>
          </a:prstGeom>
          <a:solidFill>
            <a:schemeClr val="accent3"/>
          </a:solidFill>
          <a:ln w="12700">
            <a:solidFill>
              <a:schemeClr val="accent3"/>
            </a:solidFill>
            <a:prstDash val="solid"/>
          </a:ln>
        </p:spPr>
        <p:txBody>
          <a:bodyPr/>
          <a:lstStyle/>
          <a:p>
            <a:endParaRPr lang="en-GB"/>
          </a:p>
        </p:txBody>
      </p:sp>
      <p:pic>
        <p:nvPicPr>
          <p:cNvPr id="25" name="Chain 4 icon" descr="Chain 4"/>
          <p:cNvPicPr>
            <a:picLocks noChangeAspect="1"/>
          </p:cNvPicPr>
          <p:nvPr/>
        </p:nvPicPr>
        <p:blipFill>
          <a:blip r:embed="rId8"/>
          <a:stretch>
            <a:fillRect/>
          </a:stretch>
        </p:blipFill>
        <p:spPr>
          <a:xfrm>
            <a:off x="10687050" y="1954530"/>
            <a:ext cx="342900" cy="342900"/>
          </a:xfrm>
          <a:prstGeom prst="rect">
            <a:avLst/>
          </a:prstGeom>
        </p:spPr>
      </p:pic>
      <p:sp>
        <p:nvSpPr>
          <p:cNvPr id="26" name="Chain text 4"/>
          <p:cNvSpPr txBox="1"/>
          <p:nvPr/>
        </p:nvSpPr>
        <p:spPr>
          <a:xfrm>
            <a:off x="10241280" y="2560320"/>
            <a:ext cx="1234440" cy="640080"/>
          </a:xfrm>
          <a:prstGeom prst="rect">
            <a:avLst/>
          </a:prstGeom>
          <a:noFill/>
          <a:ln/>
        </p:spPr>
        <p:txBody>
          <a:bodyPr wrap="square" lIns="0" tIns="0" rIns="0" bIns="0" rtlCol="0" anchor="t"/>
          <a:lstStyle/>
          <a:p>
            <a:pPr marL="0" indent="0" algn="ctr">
              <a:buNone/>
            </a:pPr>
            <a:r>
              <a:rPr lang="en-US" sz="1200" dirty="0">
                <a:solidFill>
                  <a:schemeClr val="tx1"/>
                </a:solidFill>
              </a:rPr>
              <a:t>Higher risk of early death</a:t>
            </a:r>
            <a:endParaRPr lang="en-US" sz="1200" dirty="0"/>
          </a:p>
        </p:txBody>
      </p:sp>
      <p:sp>
        <p:nvSpPr>
          <p:cNvPr id="27" name="Chain source"/>
          <p:cNvSpPr txBox="1"/>
          <p:nvPr/>
        </p:nvSpPr>
        <p:spPr>
          <a:xfrm>
            <a:off x="6126480" y="3246120"/>
            <a:ext cx="5486400" cy="548640"/>
          </a:xfrm>
          <a:prstGeom prst="rect">
            <a:avLst/>
          </a:prstGeom>
          <a:noFill/>
          <a:ln/>
        </p:spPr>
        <p:txBody>
          <a:bodyPr wrap="square" lIns="0" tIns="0" rIns="0" bIns="0" rtlCol="0" anchor="t"/>
          <a:lstStyle/>
          <a:p>
            <a:pPr marL="0" indent="0">
              <a:buNone/>
            </a:pPr>
            <a:r>
              <a:rPr lang="en-US" sz="1300" dirty="0">
                <a:solidFill>
                  <a:schemeClr val="tx1"/>
                </a:solidFill>
              </a:rPr>
              <a:t>Weak social ties carry a mortality risk comparable to established risks such as smoking</a:t>
            </a:r>
            <a:r>
              <a:rPr lang="en-US" sz="1300" i="1" dirty="0">
                <a:solidFill>
                  <a:schemeClr val="accent6"/>
                </a:solidFill>
              </a:rPr>
              <a:t> (Holt-Lunstad, Smith and Layton, 2010)</a:t>
            </a:r>
            <a:endParaRPr lang="en-US" sz="1300" dirty="0"/>
          </a:p>
        </p:txBody>
      </p:sp>
      <p:sp>
        <p:nvSpPr>
          <p:cNvPr id="28" name="Strength card"/>
          <p:cNvSpPr/>
          <p:nvPr/>
        </p:nvSpPr>
        <p:spPr>
          <a:xfrm>
            <a:off x="6126480" y="3977640"/>
            <a:ext cx="2651760" cy="173736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29" name="Strength text"/>
          <p:cNvSpPr txBox="1"/>
          <p:nvPr/>
        </p:nvSpPr>
        <p:spPr>
          <a:xfrm>
            <a:off x="6309360" y="4114800"/>
            <a:ext cx="2286000" cy="1554480"/>
          </a:xfrm>
          <a:prstGeom prst="rect">
            <a:avLst/>
          </a:prstGeom>
          <a:noFill/>
          <a:ln/>
        </p:spPr>
        <p:txBody>
          <a:bodyPr wrap="square" lIns="0" tIns="0" rIns="0" bIns="0" rtlCol="0" anchor="t"/>
          <a:lstStyle/>
          <a:p>
            <a:pPr marL="0" indent="0">
              <a:buNone/>
            </a:pPr>
            <a:r>
              <a:rPr lang="en-US" sz="1500" b="1" dirty="0">
                <a:solidFill>
                  <a:schemeClr val="accent1"/>
                </a:solidFill>
              </a:rPr>
              <a:t>Strength</a:t>
            </a:r>
            <a:endParaRPr lang="en-US" sz="1400" dirty="0"/>
          </a:p>
          <a:p>
            <a:pPr marL="0" indent="0">
              <a:buNone/>
            </a:pPr>
            <a:r>
              <a:rPr lang="en-US" sz="1400" dirty="0">
                <a:solidFill>
                  <a:schemeClr val="tx1"/>
                </a:solidFill>
              </a:rPr>
              <a:t>Holistic: puts choice, control and independence (empowerment) alongside physical care</a:t>
            </a:r>
            <a:endParaRPr lang="en-US" sz="1400" dirty="0"/>
          </a:p>
        </p:txBody>
      </p:sp>
      <p:sp>
        <p:nvSpPr>
          <p:cNvPr id="30" name="Limitation card"/>
          <p:cNvSpPr/>
          <p:nvPr/>
        </p:nvSpPr>
        <p:spPr>
          <a:xfrm>
            <a:off x="8961120" y="3977640"/>
            <a:ext cx="2651760" cy="1737360"/>
          </a:xfrm>
          <a:prstGeom prst="roundRect">
            <a:avLst>
              <a:gd name="adj" fmla="val 4211"/>
            </a:avLst>
          </a:prstGeom>
          <a:solidFill>
            <a:schemeClr val="bg2"/>
          </a:solidFill>
          <a:ln w="12700">
            <a:solidFill>
              <a:schemeClr val="bg2"/>
            </a:solidFill>
            <a:prstDash val="solid"/>
          </a:ln>
        </p:spPr>
        <p:txBody>
          <a:bodyPr/>
          <a:lstStyle/>
          <a:p>
            <a:endParaRPr lang="en-GB"/>
          </a:p>
        </p:txBody>
      </p:sp>
      <p:sp>
        <p:nvSpPr>
          <p:cNvPr id="31" name="Limitation text"/>
          <p:cNvSpPr txBox="1"/>
          <p:nvPr/>
        </p:nvSpPr>
        <p:spPr>
          <a:xfrm>
            <a:off x="9144000" y="4114800"/>
            <a:ext cx="2286000" cy="1554480"/>
          </a:xfrm>
          <a:prstGeom prst="rect">
            <a:avLst/>
          </a:prstGeom>
          <a:noFill/>
          <a:ln/>
        </p:spPr>
        <p:txBody>
          <a:bodyPr wrap="square" lIns="0" tIns="0" rIns="0" bIns="0" rtlCol="0" anchor="t"/>
          <a:lstStyle/>
          <a:p>
            <a:pPr marL="0" indent="0">
              <a:buNone/>
            </a:pPr>
            <a:r>
              <a:rPr lang="en-US" sz="1500" b="1" dirty="0">
                <a:solidFill>
                  <a:schemeClr val="accent3"/>
                </a:solidFill>
              </a:rPr>
              <a:t>Limitation</a:t>
            </a:r>
            <a:endParaRPr lang="en-US" sz="1400" dirty="0"/>
          </a:p>
          <a:p>
            <a:pPr marL="0" indent="0">
              <a:buNone/>
            </a:pPr>
            <a:r>
              <a:rPr lang="en-US" sz="1400" dirty="0">
                <a:solidFill>
                  <a:schemeClr val="tx1"/>
                </a:solidFill>
              </a:rPr>
              <a:t>Services are still fragmented, so linked needs are often met in silos</a:t>
            </a:r>
            <a:r>
              <a:rPr lang="en-US" sz="1400" i="1" dirty="0">
                <a:solidFill>
                  <a:schemeClr val="accent6"/>
                </a:solidFill>
              </a:rPr>
              <a:t> (CQC, 2025)</a:t>
            </a:r>
            <a:endParaRPr lang="en-US" sz="1400" dirty="0"/>
          </a:p>
        </p:txBody>
      </p:sp>
      <p:sp>
        <p:nvSpPr>
          <p:cNvPr id="32"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4</a:t>
            </a:fld>
            <a:endParaRPr lang="en-US"/>
          </a:p>
        </p:txBody>
      </p:sp>
      <p:pic>
        <p:nvPicPr>
          <p:cNvPr id="33" name="Recorded Sound">
            <a:hlinkClick r:id="" action="ppaction://media"/>
            <a:extLst>
              <a:ext uri="{FF2B5EF4-FFF2-40B4-BE49-F238E27FC236}">
                <a16:creationId xmlns:a16="http://schemas.microsoft.com/office/drawing/2014/main" id="{8C44E560-DA7F-67C2-DD5A-38399CC665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82317" y="589788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9604"/>
    </mc:Choice>
    <mc:Fallback>
      <p:transition spd="slow" advTm="89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604"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Theories of Ageing: Activity vs Continuity</a:t>
            </a:r>
            <a:endParaRPr lang="en-US" sz="3000" dirty="0"/>
          </a:p>
        </p:txBody>
      </p:sp>
      <p:sp>
        <p:nvSpPr>
          <p:cNvPr id="3" name="Activity theory card"/>
          <p:cNvSpPr/>
          <p:nvPr/>
        </p:nvSpPr>
        <p:spPr>
          <a:xfrm>
            <a:off x="548640" y="1325880"/>
            <a:ext cx="5440680" cy="4160520"/>
          </a:xfrm>
          <a:prstGeom prst="roundRect">
            <a:avLst>
              <a:gd name="adj" fmla="val 1758"/>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4" name="Activity theory circle"/>
          <p:cNvSpPr/>
          <p:nvPr/>
        </p:nvSpPr>
        <p:spPr>
          <a:xfrm>
            <a:off x="777240" y="1463040"/>
            <a:ext cx="640080" cy="640080"/>
          </a:xfrm>
          <a:prstGeom prst="ellipse">
            <a:avLst/>
          </a:prstGeom>
          <a:solidFill>
            <a:schemeClr val="accent2"/>
          </a:solidFill>
          <a:ln w="12700">
            <a:solidFill>
              <a:schemeClr val="accent2"/>
            </a:solidFill>
            <a:prstDash val="solid"/>
          </a:ln>
        </p:spPr>
        <p:txBody>
          <a:bodyPr/>
          <a:lstStyle/>
          <a:p>
            <a:endParaRPr lang="en-GB"/>
          </a:p>
        </p:txBody>
      </p:sp>
      <p:pic>
        <p:nvPicPr>
          <p:cNvPr id="5" name="Activity theory icon" descr="Activity theory"/>
          <p:cNvPicPr>
            <a:picLocks noChangeAspect="1"/>
          </p:cNvPicPr>
          <p:nvPr/>
        </p:nvPicPr>
        <p:blipFill>
          <a:blip r:embed="rId5"/>
          <a:stretch>
            <a:fillRect/>
          </a:stretch>
        </p:blipFill>
        <p:spPr>
          <a:xfrm>
            <a:off x="937260" y="1623060"/>
            <a:ext cx="320040" cy="320040"/>
          </a:xfrm>
          <a:prstGeom prst="rect">
            <a:avLst/>
          </a:prstGeom>
        </p:spPr>
      </p:pic>
      <p:sp>
        <p:nvSpPr>
          <p:cNvPr id="6" name="Activity theory heading"/>
          <p:cNvSpPr txBox="1"/>
          <p:nvPr/>
        </p:nvSpPr>
        <p:spPr>
          <a:xfrm>
            <a:off x="1600200" y="1481328"/>
            <a:ext cx="4206240" cy="640080"/>
          </a:xfrm>
          <a:prstGeom prst="rect">
            <a:avLst/>
          </a:prstGeom>
          <a:noFill/>
          <a:ln/>
        </p:spPr>
        <p:txBody>
          <a:bodyPr wrap="square" lIns="0" tIns="0" rIns="0" bIns="0" rtlCol="0" anchor="t"/>
          <a:lstStyle/>
          <a:p>
            <a:pPr marL="0" indent="0">
              <a:buNone/>
            </a:pPr>
            <a:r>
              <a:rPr lang="en-US" sz="1800" b="1" dirty="0">
                <a:solidFill>
                  <a:schemeClr val="accent1"/>
                </a:solidFill>
                <a:latin typeface="Cambria" pitchFamily="34" charset="0"/>
                <a:ea typeface="Cambria" pitchFamily="34" charset="-122"/>
                <a:cs typeface="Cambria" pitchFamily="34" charset="-120"/>
              </a:rPr>
              <a:t>Activity theory</a:t>
            </a:r>
            <a:endParaRPr lang="en-US" sz="1400" dirty="0"/>
          </a:p>
          <a:p>
            <a:pPr marL="0" indent="0">
              <a:buNone/>
            </a:pPr>
            <a:r>
              <a:rPr lang="en-US" sz="1200" i="1" dirty="0">
                <a:solidFill>
                  <a:schemeClr val="accent6"/>
                </a:solidFill>
              </a:rPr>
              <a:t>(Havighurst, 1961)</a:t>
            </a:r>
            <a:endParaRPr lang="en-US" sz="1400" dirty="0"/>
          </a:p>
        </p:txBody>
      </p:sp>
      <p:sp>
        <p:nvSpPr>
          <p:cNvPr id="7" name="Activity theory Core idea label"/>
          <p:cNvSpPr txBox="1"/>
          <p:nvPr/>
        </p:nvSpPr>
        <p:spPr>
          <a:xfrm>
            <a:off x="777240" y="2286000"/>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Core idea</a:t>
            </a:r>
            <a:endParaRPr lang="en-US" sz="1300" dirty="0"/>
          </a:p>
        </p:txBody>
      </p:sp>
      <p:sp>
        <p:nvSpPr>
          <p:cNvPr id="8" name="Activity theory Core idea text"/>
          <p:cNvSpPr txBox="1"/>
          <p:nvPr/>
        </p:nvSpPr>
        <p:spPr>
          <a:xfrm>
            <a:off x="1965960" y="2286000"/>
            <a:ext cx="3840480" cy="731520"/>
          </a:xfrm>
          <a:prstGeom prst="rect">
            <a:avLst/>
          </a:prstGeom>
          <a:noFill/>
          <a:ln/>
        </p:spPr>
        <p:txBody>
          <a:bodyPr wrap="square" lIns="0" tIns="0" rIns="0" bIns="0" rtlCol="0" anchor="t"/>
          <a:lstStyle/>
          <a:p>
            <a:pPr marL="0" indent="0">
              <a:buNone/>
            </a:pPr>
            <a:r>
              <a:rPr lang="en-US" sz="1300" dirty="0">
                <a:solidFill>
                  <a:schemeClr val="tx1"/>
                </a:solidFill>
              </a:rPr>
              <a:t>Staying physically, socially and mentally engaged sustains life satisfaction</a:t>
            </a:r>
            <a:endParaRPr lang="en-US" sz="1300" dirty="0"/>
          </a:p>
        </p:txBody>
      </p:sp>
      <p:sp>
        <p:nvSpPr>
          <p:cNvPr id="9" name="Activity theory In care label"/>
          <p:cNvSpPr txBox="1"/>
          <p:nvPr/>
        </p:nvSpPr>
        <p:spPr>
          <a:xfrm>
            <a:off x="777240" y="3072384"/>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In care</a:t>
            </a:r>
            <a:endParaRPr lang="en-US" sz="1300" dirty="0"/>
          </a:p>
        </p:txBody>
      </p:sp>
      <p:sp>
        <p:nvSpPr>
          <p:cNvPr id="10" name="Activity theory In care text"/>
          <p:cNvSpPr txBox="1"/>
          <p:nvPr/>
        </p:nvSpPr>
        <p:spPr>
          <a:xfrm>
            <a:off x="1965960" y="3072384"/>
            <a:ext cx="3840480" cy="731520"/>
          </a:xfrm>
          <a:prstGeom prst="rect">
            <a:avLst/>
          </a:prstGeom>
          <a:noFill/>
          <a:ln/>
        </p:spPr>
        <p:txBody>
          <a:bodyPr wrap="square" lIns="0" tIns="0" rIns="0" bIns="0" rtlCol="0" anchor="t"/>
          <a:lstStyle/>
          <a:p>
            <a:pPr marL="0" indent="0">
              <a:buNone/>
            </a:pPr>
            <a:r>
              <a:rPr lang="en-US" sz="1300" dirty="0">
                <a:solidFill>
                  <a:schemeClr val="tx1"/>
                </a:solidFill>
              </a:rPr>
              <a:t>Activity programmes, social prescribing, reablement goals</a:t>
            </a:r>
            <a:endParaRPr lang="en-US" sz="1300" dirty="0"/>
          </a:p>
        </p:txBody>
      </p:sp>
      <p:sp>
        <p:nvSpPr>
          <p:cNvPr id="11" name="Activity theory Strength label"/>
          <p:cNvSpPr txBox="1"/>
          <p:nvPr/>
        </p:nvSpPr>
        <p:spPr>
          <a:xfrm>
            <a:off x="777240" y="3858768"/>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Strength</a:t>
            </a:r>
            <a:endParaRPr lang="en-US" sz="1300" dirty="0"/>
          </a:p>
        </p:txBody>
      </p:sp>
      <p:sp>
        <p:nvSpPr>
          <p:cNvPr id="12" name="Activity theory Strength text"/>
          <p:cNvSpPr txBox="1"/>
          <p:nvPr/>
        </p:nvSpPr>
        <p:spPr>
          <a:xfrm>
            <a:off x="1965960" y="3858768"/>
            <a:ext cx="3840480" cy="731520"/>
          </a:xfrm>
          <a:prstGeom prst="rect">
            <a:avLst/>
          </a:prstGeom>
          <a:noFill/>
          <a:ln/>
        </p:spPr>
        <p:txBody>
          <a:bodyPr wrap="square" lIns="0" tIns="0" rIns="0" bIns="0" rtlCol="0" anchor="t"/>
          <a:lstStyle/>
          <a:p>
            <a:pPr marL="0" indent="0">
              <a:buNone/>
            </a:pPr>
            <a:r>
              <a:rPr lang="en-US" sz="1300" dirty="0">
                <a:solidFill>
                  <a:schemeClr val="tx1"/>
                </a:solidFill>
              </a:rPr>
              <a:t>Challenges the ageist idea that withdrawal is inevitable</a:t>
            </a:r>
            <a:endParaRPr lang="en-US" sz="1300" dirty="0"/>
          </a:p>
        </p:txBody>
      </p:sp>
      <p:sp>
        <p:nvSpPr>
          <p:cNvPr id="13" name="Activity theory Limitation label"/>
          <p:cNvSpPr txBox="1"/>
          <p:nvPr/>
        </p:nvSpPr>
        <p:spPr>
          <a:xfrm>
            <a:off x="777240" y="4645152"/>
            <a:ext cx="1143000" cy="731520"/>
          </a:xfrm>
          <a:prstGeom prst="rect">
            <a:avLst/>
          </a:prstGeom>
          <a:noFill/>
          <a:ln/>
        </p:spPr>
        <p:txBody>
          <a:bodyPr wrap="square" lIns="0" tIns="0" rIns="0" bIns="0" rtlCol="0" anchor="t"/>
          <a:lstStyle/>
          <a:p>
            <a:pPr marL="0" indent="0">
              <a:buNone/>
            </a:pPr>
            <a:r>
              <a:rPr lang="en-US" sz="1300" b="1" dirty="0">
                <a:solidFill>
                  <a:schemeClr val="accent3"/>
                </a:solidFill>
              </a:rPr>
              <a:t>Limitation</a:t>
            </a:r>
            <a:endParaRPr lang="en-US" sz="1300" dirty="0"/>
          </a:p>
        </p:txBody>
      </p:sp>
      <p:sp>
        <p:nvSpPr>
          <p:cNvPr id="14" name="Activity theory Limitation text"/>
          <p:cNvSpPr txBox="1"/>
          <p:nvPr/>
        </p:nvSpPr>
        <p:spPr>
          <a:xfrm>
            <a:off x="1965960" y="4645152"/>
            <a:ext cx="3840480" cy="731520"/>
          </a:xfrm>
          <a:prstGeom prst="rect">
            <a:avLst/>
          </a:prstGeom>
          <a:noFill/>
          <a:ln/>
        </p:spPr>
        <p:txBody>
          <a:bodyPr wrap="square" lIns="0" tIns="0" rIns="0" bIns="0" rtlCol="0" anchor="t"/>
          <a:lstStyle/>
          <a:p>
            <a:pPr marL="0" indent="0">
              <a:buNone/>
            </a:pPr>
            <a:r>
              <a:rPr lang="en-US" sz="1300" dirty="0">
                <a:solidFill>
                  <a:schemeClr val="tx1"/>
                </a:solidFill>
              </a:rPr>
              <a:t>Assumes equal health, money and opportunity; may push 'busyness' on people who prefer quiet</a:t>
            </a:r>
            <a:endParaRPr lang="en-US" sz="1300" dirty="0"/>
          </a:p>
        </p:txBody>
      </p:sp>
      <p:sp>
        <p:nvSpPr>
          <p:cNvPr id="15" name="Continuity theory card"/>
          <p:cNvSpPr/>
          <p:nvPr/>
        </p:nvSpPr>
        <p:spPr>
          <a:xfrm>
            <a:off x="6172200" y="1325880"/>
            <a:ext cx="5440680" cy="4160520"/>
          </a:xfrm>
          <a:prstGeom prst="roundRect">
            <a:avLst>
              <a:gd name="adj" fmla="val 1758"/>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6" name="Continuity theory circle"/>
          <p:cNvSpPr/>
          <p:nvPr/>
        </p:nvSpPr>
        <p:spPr>
          <a:xfrm>
            <a:off x="6400800" y="146304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17" name="Continuity theory icon" descr="Continuity theory"/>
          <p:cNvPicPr>
            <a:picLocks noChangeAspect="1"/>
          </p:cNvPicPr>
          <p:nvPr/>
        </p:nvPicPr>
        <p:blipFill>
          <a:blip r:embed="rId6"/>
          <a:stretch>
            <a:fillRect/>
          </a:stretch>
        </p:blipFill>
        <p:spPr>
          <a:xfrm>
            <a:off x="6560820" y="1623060"/>
            <a:ext cx="320040" cy="320040"/>
          </a:xfrm>
          <a:prstGeom prst="rect">
            <a:avLst/>
          </a:prstGeom>
        </p:spPr>
      </p:pic>
      <p:sp>
        <p:nvSpPr>
          <p:cNvPr id="18" name="Continuity theory heading"/>
          <p:cNvSpPr txBox="1"/>
          <p:nvPr/>
        </p:nvSpPr>
        <p:spPr>
          <a:xfrm>
            <a:off x="7223760" y="1481328"/>
            <a:ext cx="4206240" cy="640080"/>
          </a:xfrm>
          <a:prstGeom prst="rect">
            <a:avLst/>
          </a:prstGeom>
          <a:noFill/>
          <a:ln/>
        </p:spPr>
        <p:txBody>
          <a:bodyPr wrap="square" lIns="0" tIns="0" rIns="0" bIns="0" rtlCol="0" anchor="t"/>
          <a:lstStyle/>
          <a:p>
            <a:pPr marL="0" indent="0">
              <a:buNone/>
            </a:pPr>
            <a:r>
              <a:rPr lang="en-US" sz="1800" b="1" dirty="0">
                <a:solidFill>
                  <a:schemeClr val="accent1"/>
                </a:solidFill>
                <a:latin typeface="Cambria" pitchFamily="34" charset="0"/>
                <a:ea typeface="Cambria" pitchFamily="34" charset="-122"/>
                <a:cs typeface="Cambria" pitchFamily="34" charset="-120"/>
              </a:rPr>
              <a:t>Continuity theory</a:t>
            </a:r>
            <a:endParaRPr lang="en-US" sz="1400" dirty="0"/>
          </a:p>
          <a:p>
            <a:pPr marL="0" indent="0">
              <a:buNone/>
            </a:pPr>
            <a:r>
              <a:rPr lang="en-US" sz="1200" i="1" dirty="0">
                <a:solidFill>
                  <a:schemeClr val="accent6"/>
                </a:solidFill>
              </a:rPr>
              <a:t>(Atchley, 1989)</a:t>
            </a:r>
            <a:endParaRPr lang="en-US" sz="1400" dirty="0"/>
          </a:p>
        </p:txBody>
      </p:sp>
      <p:sp>
        <p:nvSpPr>
          <p:cNvPr id="19" name="Continuity theory Core idea label"/>
          <p:cNvSpPr txBox="1"/>
          <p:nvPr/>
        </p:nvSpPr>
        <p:spPr>
          <a:xfrm>
            <a:off x="6400800" y="2286000"/>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Core idea</a:t>
            </a:r>
            <a:endParaRPr lang="en-US" sz="1300" dirty="0"/>
          </a:p>
        </p:txBody>
      </p:sp>
      <p:sp>
        <p:nvSpPr>
          <p:cNvPr id="20" name="Continuity theory Core idea text"/>
          <p:cNvSpPr txBox="1"/>
          <p:nvPr/>
        </p:nvSpPr>
        <p:spPr>
          <a:xfrm>
            <a:off x="7589520" y="2286000"/>
            <a:ext cx="3840480" cy="731520"/>
          </a:xfrm>
          <a:prstGeom prst="rect">
            <a:avLst/>
          </a:prstGeom>
          <a:noFill/>
          <a:ln/>
        </p:spPr>
        <p:txBody>
          <a:bodyPr wrap="square" lIns="0" tIns="0" rIns="0" bIns="0" rtlCol="0" anchor="t"/>
          <a:lstStyle/>
          <a:p>
            <a:pPr marL="0" indent="0">
              <a:buNone/>
            </a:pPr>
            <a:r>
              <a:rPr lang="en-US" sz="1300" dirty="0">
                <a:solidFill>
                  <a:schemeClr val="tx1"/>
                </a:solidFill>
              </a:rPr>
              <a:t>People adapt best by keeping familiar routines, roles and identity</a:t>
            </a:r>
            <a:endParaRPr lang="en-US" sz="1300" dirty="0"/>
          </a:p>
        </p:txBody>
      </p:sp>
      <p:sp>
        <p:nvSpPr>
          <p:cNvPr id="21" name="Continuity theory In care label"/>
          <p:cNvSpPr txBox="1"/>
          <p:nvPr/>
        </p:nvSpPr>
        <p:spPr>
          <a:xfrm>
            <a:off x="6400800" y="3072384"/>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In care</a:t>
            </a:r>
            <a:endParaRPr lang="en-US" sz="1300" dirty="0"/>
          </a:p>
        </p:txBody>
      </p:sp>
      <p:sp>
        <p:nvSpPr>
          <p:cNvPr id="22" name="Continuity theory In care text"/>
          <p:cNvSpPr txBox="1"/>
          <p:nvPr/>
        </p:nvSpPr>
        <p:spPr>
          <a:xfrm>
            <a:off x="7589520" y="3072384"/>
            <a:ext cx="3840480" cy="731520"/>
          </a:xfrm>
          <a:prstGeom prst="rect">
            <a:avLst/>
          </a:prstGeom>
          <a:noFill/>
          <a:ln/>
        </p:spPr>
        <p:txBody>
          <a:bodyPr wrap="square" lIns="0" tIns="0" rIns="0" bIns="0" rtlCol="0" anchor="t"/>
          <a:lstStyle/>
          <a:p>
            <a:pPr marL="0" indent="0">
              <a:buNone/>
            </a:pPr>
            <a:r>
              <a:rPr lang="en-US" sz="1300" dirty="0">
                <a:solidFill>
                  <a:schemeClr val="tx1"/>
                </a:solidFill>
              </a:rPr>
              <a:t>Life-story work, personal routines, staying at home; person-centred care (Kitwood, 1997)</a:t>
            </a:r>
            <a:endParaRPr lang="en-US" sz="1300" dirty="0"/>
          </a:p>
        </p:txBody>
      </p:sp>
      <p:sp>
        <p:nvSpPr>
          <p:cNvPr id="23" name="Continuity theory Strength label"/>
          <p:cNvSpPr txBox="1"/>
          <p:nvPr/>
        </p:nvSpPr>
        <p:spPr>
          <a:xfrm>
            <a:off x="6400800" y="3858768"/>
            <a:ext cx="1143000" cy="731520"/>
          </a:xfrm>
          <a:prstGeom prst="rect">
            <a:avLst/>
          </a:prstGeom>
          <a:noFill/>
          <a:ln/>
        </p:spPr>
        <p:txBody>
          <a:bodyPr wrap="square" lIns="0" tIns="0" rIns="0" bIns="0" rtlCol="0" anchor="t"/>
          <a:lstStyle/>
          <a:p>
            <a:pPr marL="0" indent="0">
              <a:buNone/>
            </a:pPr>
            <a:r>
              <a:rPr lang="en-US" sz="1300" b="1" dirty="0">
                <a:solidFill>
                  <a:schemeClr val="accent1"/>
                </a:solidFill>
              </a:rPr>
              <a:t>Strength</a:t>
            </a:r>
            <a:endParaRPr lang="en-US" sz="1300" dirty="0"/>
          </a:p>
        </p:txBody>
      </p:sp>
      <p:sp>
        <p:nvSpPr>
          <p:cNvPr id="24" name="Continuity theory Strength text"/>
          <p:cNvSpPr txBox="1"/>
          <p:nvPr/>
        </p:nvSpPr>
        <p:spPr>
          <a:xfrm>
            <a:off x="7589520" y="3858768"/>
            <a:ext cx="3840480" cy="731520"/>
          </a:xfrm>
          <a:prstGeom prst="rect">
            <a:avLst/>
          </a:prstGeom>
          <a:noFill/>
          <a:ln/>
        </p:spPr>
        <p:txBody>
          <a:bodyPr wrap="square" lIns="0" tIns="0" rIns="0" bIns="0" rtlCol="0" anchor="t"/>
          <a:lstStyle/>
          <a:p>
            <a:pPr marL="0" indent="0">
              <a:buNone/>
            </a:pPr>
            <a:r>
              <a:rPr lang="en-US" sz="1300" dirty="0">
                <a:solidFill>
                  <a:schemeClr val="tx1"/>
                </a:solidFill>
              </a:rPr>
              <a:t>Respects individuality and choice</a:t>
            </a:r>
            <a:endParaRPr lang="en-US" sz="1300" dirty="0"/>
          </a:p>
        </p:txBody>
      </p:sp>
      <p:sp>
        <p:nvSpPr>
          <p:cNvPr id="25" name="Continuity theory Limitation label"/>
          <p:cNvSpPr txBox="1"/>
          <p:nvPr/>
        </p:nvSpPr>
        <p:spPr>
          <a:xfrm>
            <a:off x="6400800" y="4645152"/>
            <a:ext cx="1143000" cy="731520"/>
          </a:xfrm>
          <a:prstGeom prst="rect">
            <a:avLst/>
          </a:prstGeom>
          <a:noFill/>
          <a:ln/>
        </p:spPr>
        <p:txBody>
          <a:bodyPr wrap="square" lIns="0" tIns="0" rIns="0" bIns="0" rtlCol="0" anchor="t"/>
          <a:lstStyle/>
          <a:p>
            <a:pPr marL="0" indent="0">
              <a:buNone/>
            </a:pPr>
            <a:r>
              <a:rPr lang="en-US" sz="1300" b="1" dirty="0">
                <a:solidFill>
                  <a:schemeClr val="accent3"/>
                </a:solidFill>
              </a:rPr>
              <a:t>Limitation</a:t>
            </a:r>
            <a:endParaRPr lang="en-US" sz="1300" dirty="0"/>
          </a:p>
        </p:txBody>
      </p:sp>
      <p:sp>
        <p:nvSpPr>
          <p:cNvPr id="26" name="Continuity theory Limitation text"/>
          <p:cNvSpPr txBox="1"/>
          <p:nvPr/>
        </p:nvSpPr>
        <p:spPr>
          <a:xfrm>
            <a:off x="7589520" y="4645152"/>
            <a:ext cx="3840480" cy="731520"/>
          </a:xfrm>
          <a:prstGeom prst="rect">
            <a:avLst/>
          </a:prstGeom>
          <a:noFill/>
          <a:ln/>
        </p:spPr>
        <p:txBody>
          <a:bodyPr wrap="square" lIns="0" tIns="0" rIns="0" bIns="0" rtlCol="0" anchor="t"/>
          <a:lstStyle/>
          <a:p>
            <a:pPr marL="0" indent="0">
              <a:buNone/>
            </a:pPr>
            <a:r>
              <a:rPr lang="en-US" sz="1300" dirty="0">
                <a:solidFill>
                  <a:schemeClr val="tx1"/>
                </a:solidFill>
              </a:rPr>
              <a:t>Underplays sudden change from illness or loss; can preserve lifelong disadvantage</a:t>
            </a:r>
            <a:endParaRPr lang="en-US" sz="1300" dirty="0"/>
          </a:p>
        </p:txBody>
      </p:sp>
      <p:sp>
        <p:nvSpPr>
          <p:cNvPr id="27" name="Disengagement note"/>
          <p:cNvSpPr txBox="1"/>
          <p:nvPr/>
        </p:nvSpPr>
        <p:spPr>
          <a:xfrm>
            <a:off x="548640" y="5669280"/>
            <a:ext cx="11064240" cy="548640"/>
          </a:xfrm>
          <a:prstGeom prst="rect">
            <a:avLst/>
          </a:prstGeom>
          <a:noFill/>
          <a:ln/>
        </p:spPr>
        <p:txBody>
          <a:bodyPr wrap="square" lIns="0" tIns="0" rIns="0" bIns="0" rtlCol="0" anchor="t"/>
          <a:lstStyle/>
          <a:p>
            <a:pPr marL="0" indent="0">
              <a:buNone/>
            </a:pPr>
            <a:r>
              <a:rPr lang="en-US" sz="1300" b="1" dirty="0">
                <a:solidFill>
                  <a:schemeClr val="tx1"/>
                </a:solidFill>
              </a:rPr>
              <a:t>Both reject disengagement theory </a:t>
            </a:r>
            <a:r>
              <a:rPr lang="en-US" sz="1300" dirty="0">
                <a:solidFill>
                  <a:schemeClr val="tx1"/>
                </a:solidFill>
              </a:rPr>
              <a:t>(Cumming and Henry, 1961), which saw withdrawal in old age as natural and mutual; critics argue it can be used to excuse neglect and ageism.</a:t>
            </a:r>
            <a:endParaRPr lang="en-US" sz="1300" dirty="0"/>
          </a:p>
        </p:txBody>
      </p:sp>
      <p:sp>
        <p:nvSpPr>
          <p:cNvPr id="28"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5</a:t>
            </a:fld>
            <a:endParaRPr lang="en-US"/>
          </a:p>
        </p:txBody>
      </p:sp>
      <p:pic>
        <p:nvPicPr>
          <p:cNvPr id="29" name="Recorded Sound">
            <a:hlinkClick r:id="" action="ppaction://media"/>
            <a:extLst>
              <a:ext uri="{FF2B5EF4-FFF2-40B4-BE49-F238E27FC236}">
                <a16:creationId xmlns:a16="http://schemas.microsoft.com/office/drawing/2014/main" id="{32699700-6890-C954-CF88-40CD35D0C24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92540" y="611139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8381"/>
    </mc:Choice>
    <mc:Fallback>
      <p:transition spd="slow" advTm="98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38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Policy and Legislation: Rights on Paper, Gaps in Practice</a:t>
            </a:r>
            <a:endParaRPr lang="en-US" sz="3000" dirty="0"/>
          </a:p>
        </p:txBody>
      </p:sp>
      <p:sp>
        <p:nvSpPr>
          <p:cNvPr id="3" name="Timeline line"/>
          <p:cNvSpPr/>
          <p:nvPr/>
        </p:nvSpPr>
        <p:spPr>
          <a:xfrm>
            <a:off x="822960" y="1828800"/>
            <a:ext cx="10515600" cy="0"/>
          </a:xfrm>
          <a:prstGeom prst="line">
            <a:avLst/>
          </a:prstGeom>
          <a:noFill/>
          <a:ln w="38100">
            <a:solidFill>
              <a:schemeClr val="accent4"/>
            </a:solidFill>
            <a:prstDash val="solid"/>
          </a:ln>
        </p:spPr>
        <p:txBody>
          <a:bodyPr/>
          <a:lstStyle/>
          <a:p>
            <a:endParaRPr lang="en-GB"/>
          </a:p>
        </p:txBody>
      </p:sp>
      <p:sp>
        <p:nvSpPr>
          <p:cNvPr id="4" name="Timeline node 1998"/>
          <p:cNvSpPr/>
          <p:nvPr/>
        </p:nvSpPr>
        <p:spPr>
          <a:xfrm>
            <a:off x="1115568" y="1572768"/>
            <a:ext cx="512064" cy="512064"/>
          </a:xfrm>
          <a:prstGeom prst="ellipse">
            <a:avLst/>
          </a:prstGeom>
          <a:solidFill>
            <a:schemeClr val="accent1"/>
          </a:solidFill>
          <a:ln w="25400">
            <a:solidFill>
              <a:schemeClr val="bg1"/>
            </a:solidFill>
            <a:prstDash val="solid"/>
          </a:ln>
        </p:spPr>
        <p:txBody>
          <a:bodyPr/>
          <a:lstStyle/>
          <a:p>
            <a:endParaRPr lang="en-GB"/>
          </a:p>
        </p:txBody>
      </p:sp>
      <p:sp>
        <p:nvSpPr>
          <p:cNvPr id="5" name="Year 1998"/>
          <p:cNvSpPr txBox="1"/>
          <p:nvPr/>
        </p:nvSpPr>
        <p:spPr>
          <a:xfrm>
            <a:off x="54864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1998</a:t>
            </a:r>
            <a:endParaRPr lang="en-US" sz="1300" dirty="0"/>
          </a:p>
        </p:txBody>
      </p:sp>
      <p:sp>
        <p:nvSpPr>
          <p:cNvPr id="6" name="Law card 1998"/>
          <p:cNvSpPr/>
          <p:nvPr/>
        </p:nvSpPr>
        <p:spPr>
          <a:xfrm>
            <a:off x="548640" y="2286000"/>
            <a:ext cx="1691640" cy="1691640"/>
          </a:xfrm>
          <a:prstGeom prst="roundRect">
            <a:avLst>
              <a:gd name="adj" fmla="val 4324"/>
            </a:avLst>
          </a:prstGeom>
          <a:solidFill>
            <a:schemeClr val="bg2"/>
          </a:solidFill>
          <a:ln w="12700">
            <a:solidFill>
              <a:schemeClr val="bg2"/>
            </a:solidFill>
            <a:prstDash val="solid"/>
          </a:ln>
        </p:spPr>
        <p:txBody>
          <a:bodyPr/>
          <a:lstStyle/>
          <a:p>
            <a:endParaRPr lang="en-GB"/>
          </a:p>
        </p:txBody>
      </p:sp>
      <p:sp>
        <p:nvSpPr>
          <p:cNvPr id="7" name="Law text 1998"/>
          <p:cNvSpPr txBox="1"/>
          <p:nvPr/>
        </p:nvSpPr>
        <p:spPr>
          <a:xfrm>
            <a:off x="658368" y="2395728"/>
            <a:ext cx="1481328" cy="1508760"/>
          </a:xfrm>
          <a:prstGeom prst="rect">
            <a:avLst/>
          </a:prstGeom>
          <a:noFill/>
          <a:ln/>
        </p:spPr>
        <p:txBody>
          <a:bodyPr wrap="square" lIns="0" tIns="0" rIns="0" bIns="0" rtlCol="0" anchor="t"/>
          <a:lstStyle/>
          <a:p>
            <a:pPr marL="0" indent="0">
              <a:buNone/>
            </a:pPr>
            <a:r>
              <a:rPr lang="en-US" sz="1400" b="1" dirty="0">
                <a:solidFill>
                  <a:schemeClr val="accent1"/>
                </a:solidFill>
              </a:rPr>
              <a:t>Human Rights Act 1998</a:t>
            </a:r>
            <a:endParaRPr lang="en-US" sz="1400" dirty="0"/>
          </a:p>
          <a:p>
            <a:pPr marL="0" indent="0">
              <a:buNone/>
            </a:pPr>
            <a:r>
              <a:rPr lang="en-US" sz="1300" dirty="0">
                <a:solidFill>
                  <a:schemeClr val="tx1"/>
                </a:solidFill>
              </a:rPr>
              <a:t>Dignity; respect for private and family life</a:t>
            </a:r>
            <a:endParaRPr lang="en-US" sz="1400" dirty="0"/>
          </a:p>
        </p:txBody>
      </p:sp>
      <p:sp>
        <p:nvSpPr>
          <p:cNvPr id="8" name="Timeline node 2005"/>
          <p:cNvSpPr/>
          <p:nvPr/>
        </p:nvSpPr>
        <p:spPr>
          <a:xfrm>
            <a:off x="2990088" y="1572768"/>
            <a:ext cx="512064" cy="512064"/>
          </a:xfrm>
          <a:prstGeom prst="ellipse">
            <a:avLst/>
          </a:prstGeom>
          <a:solidFill>
            <a:schemeClr val="accent1"/>
          </a:solidFill>
          <a:ln w="25400">
            <a:solidFill>
              <a:schemeClr val="bg1"/>
            </a:solidFill>
            <a:prstDash val="solid"/>
          </a:ln>
        </p:spPr>
        <p:txBody>
          <a:bodyPr/>
          <a:lstStyle/>
          <a:p>
            <a:endParaRPr lang="en-GB"/>
          </a:p>
        </p:txBody>
      </p:sp>
      <p:sp>
        <p:nvSpPr>
          <p:cNvPr id="9" name="Year 2005"/>
          <p:cNvSpPr txBox="1"/>
          <p:nvPr/>
        </p:nvSpPr>
        <p:spPr>
          <a:xfrm>
            <a:off x="242316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2005</a:t>
            </a:r>
            <a:endParaRPr lang="en-US" sz="1300" dirty="0"/>
          </a:p>
        </p:txBody>
      </p:sp>
      <p:sp>
        <p:nvSpPr>
          <p:cNvPr id="10" name="Law card 2005"/>
          <p:cNvSpPr/>
          <p:nvPr/>
        </p:nvSpPr>
        <p:spPr>
          <a:xfrm>
            <a:off x="2423160" y="2286000"/>
            <a:ext cx="1691640" cy="1691640"/>
          </a:xfrm>
          <a:prstGeom prst="roundRect">
            <a:avLst>
              <a:gd name="adj" fmla="val 4324"/>
            </a:avLst>
          </a:prstGeom>
          <a:solidFill>
            <a:schemeClr val="bg2"/>
          </a:solidFill>
          <a:ln w="12700">
            <a:solidFill>
              <a:schemeClr val="bg2"/>
            </a:solidFill>
            <a:prstDash val="solid"/>
          </a:ln>
        </p:spPr>
        <p:txBody>
          <a:bodyPr/>
          <a:lstStyle/>
          <a:p>
            <a:endParaRPr lang="en-GB"/>
          </a:p>
        </p:txBody>
      </p:sp>
      <p:sp>
        <p:nvSpPr>
          <p:cNvPr id="11" name="Law text 2005"/>
          <p:cNvSpPr txBox="1"/>
          <p:nvPr/>
        </p:nvSpPr>
        <p:spPr>
          <a:xfrm>
            <a:off x="2532888" y="2395728"/>
            <a:ext cx="1481328" cy="1508760"/>
          </a:xfrm>
          <a:prstGeom prst="rect">
            <a:avLst/>
          </a:prstGeom>
          <a:noFill/>
          <a:ln/>
        </p:spPr>
        <p:txBody>
          <a:bodyPr wrap="square" lIns="0" tIns="0" rIns="0" bIns="0" rtlCol="0" anchor="t"/>
          <a:lstStyle/>
          <a:p>
            <a:pPr marL="0" indent="0">
              <a:buNone/>
            </a:pPr>
            <a:r>
              <a:rPr lang="en-US" sz="1400" b="1" dirty="0">
                <a:solidFill>
                  <a:schemeClr val="accent1"/>
                </a:solidFill>
              </a:rPr>
              <a:t>Mental Capacity Act 2005</a:t>
            </a:r>
            <a:endParaRPr lang="en-US" sz="1400" dirty="0"/>
          </a:p>
          <a:p>
            <a:pPr marL="0" indent="0">
              <a:buNone/>
            </a:pPr>
            <a:r>
              <a:rPr lang="en-US" sz="1300" dirty="0">
                <a:solidFill>
                  <a:schemeClr val="tx1"/>
                </a:solidFill>
              </a:rPr>
              <a:t>Capacity presumed; least restrictive option</a:t>
            </a:r>
            <a:endParaRPr lang="en-US" sz="1400" dirty="0"/>
          </a:p>
        </p:txBody>
      </p:sp>
      <p:sp>
        <p:nvSpPr>
          <p:cNvPr id="12" name="Timeline node 2010"/>
          <p:cNvSpPr/>
          <p:nvPr/>
        </p:nvSpPr>
        <p:spPr>
          <a:xfrm>
            <a:off x="4864608" y="1572768"/>
            <a:ext cx="512064" cy="512064"/>
          </a:xfrm>
          <a:prstGeom prst="ellipse">
            <a:avLst/>
          </a:prstGeom>
          <a:solidFill>
            <a:schemeClr val="accent1"/>
          </a:solidFill>
          <a:ln w="25400">
            <a:solidFill>
              <a:schemeClr val="bg1"/>
            </a:solidFill>
            <a:prstDash val="solid"/>
          </a:ln>
        </p:spPr>
        <p:txBody>
          <a:bodyPr/>
          <a:lstStyle/>
          <a:p>
            <a:endParaRPr lang="en-GB"/>
          </a:p>
        </p:txBody>
      </p:sp>
      <p:sp>
        <p:nvSpPr>
          <p:cNvPr id="13" name="Year 2010"/>
          <p:cNvSpPr txBox="1"/>
          <p:nvPr/>
        </p:nvSpPr>
        <p:spPr>
          <a:xfrm>
            <a:off x="429768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2010</a:t>
            </a:r>
            <a:endParaRPr lang="en-US" sz="1300" dirty="0"/>
          </a:p>
        </p:txBody>
      </p:sp>
      <p:sp>
        <p:nvSpPr>
          <p:cNvPr id="14" name="Law card 2010"/>
          <p:cNvSpPr/>
          <p:nvPr/>
        </p:nvSpPr>
        <p:spPr>
          <a:xfrm>
            <a:off x="4297680" y="2286000"/>
            <a:ext cx="1691640" cy="1691640"/>
          </a:xfrm>
          <a:prstGeom prst="roundRect">
            <a:avLst>
              <a:gd name="adj" fmla="val 4324"/>
            </a:avLst>
          </a:prstGeom>
          <a:solidFill>
            <a:schemeClr val="bg2"/>
          </a:solidFill>
          <a:ln w="12700">
            <a:solidFill>
              <a:schemeClr val="bg2"/>
            </a:solidFill>
            <a:prstDash val="solid"/>
          </a:ln>
        </p:spPr>
        <p:txBody>
          <a:bodyPr/>
          <a:lstStyle/>
          <a:p>
            <a:endParaRPr lang="en-GB"/>
          </a:p>
        </p:txBody>
      </p:sp>
      <p:sp>
        <p:nvSpPr>
          <p:cNvPr id="15" name="Law text 2010"/>
          <p:cNvSpPr txBox="1"/>
          <p:nvPr/>
        </p:nvSpPr>
        <p:spPr>
          <a:xfrm>
            <a:off x="4407408" y="2395728"/>
            <a:ext cx="1481328" cy="1508760"/>
          </a:xfrm>
          <a:prstGeom prst="rect">
            <a:avLst/>
          </a:prstGeom>
          <a:noFill/>
          <a:ln/>
        </p:spPr>
        <p:txBody>
          <a:bodyPr wrap="square" lIns="0" tIns="0" rIns="0" bIns="0" rtlCol="0" anchor="t"/>
          <a:lstStyle/>
          <a:p>
            <a:pPr marL="0" indent="0">
              <a:buNone/>
            </a:pPr>
            <a:r>
              <a:rPr lang="en-US" sz="1400" b="1" dirty="0">
                <a:solidFill>
                  <a:schemeClr val="accent1"/>
                </a:solidFill>
              </a:rPr>
              <a:t>Equality Act 2010</a:t>
            </a:r>
            <a:endParaRPr lang="en-US" sz="1400" dirty="0"/>
          </a:p>
          <a:p>
            <a:pPr marL="0" indent="0">
              <a:buNone/>
            </a:pPr>
            <a:r>
              <a:rPr lang="en-US" sz="1300" dirty="0">
                <a:solidFill>
                  <a:schemeClr val="tx1"/>
                </a:solidFill>
              </a:rPr>
              <a:t>Age is a protected characteristic</a:t>
            </a:r>
            <a:endParaRPr lang="en-US" sz="1400" dirty="0"/>
          </a:p>
        </p:txBody>
      </p:sp>
      <p:sp>
        <p:nvSpPr>
          <p:cNvPr id="16" name="Timeline node 2014"/>
          <p:cNvSpPr/>
          <p:nvPr/>
        </p:nvSpPr>
        <p:spPr>
          <a:xfrm>
            <a:off x="6739128" y="1572768"/>
            <a:ext cx="512064" cy="512064"/>
          </a:xfrm>
          <a:prstGeom prst="ellipse">
            <a:avLst/>
          </a:prstGeom>
          <a:solidFill>
            <a:schemeClr val="accent2"/>
          </a:solidFill>
          <a:ln w="25400">
            <a:solidFill>
              <a:schemeClr val="bg1"/>
            </a:solidFill>
            <a:prstDash val="solid"/>
          </a:ln>
        </p:spPr>
        <p:txBody>
          <a:bodyPr/>
          <a:lstStyle/>
          <a:p>
            <a:endParaRPr lang="en-GB"/>
          </a:p>
        </p:txBody>
      </p:sp>
      <p:sp>
        <p:nvSpPr>
          <p:cNvPr id="17" name="Year 2014"/>
          <p:cNvSpPr txBox="1"/>
          <p:nvPr/>
        </p:nvSpPr>
        <p:spPr>
          <a:xfrm>
            <a:off x="617220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2014</a:t>
            </a:r>
            <a:endParaRPr lang="en-US" sz="1300" dirty="0"/>
          </a:p>
        </p:txBody>
      </p:sp>
      <p:sp>
        <p:nvSpPr>
          <p:cNvPr id="18" name="Law card 2014"/>
          <p:cNvSpPr/>
          <p:nvPr/>
        </p:nvSpPr>
        <p:spPr>
          <a:xfrm>
            <a:off x="6172200" y="2286000"/>
            <a:ext cx="1691640" cy="1691640"/>
          </a:xfrm>
          <a:prstGeom prst="roundRect">
            <a:avLst>
              <a:gd name="adj" fmla="val 4324"/>
            </a:avLst>
          </a:prstGeom>
          <a:solidFill>
            <a:schemeClr val="accent2"/>
          </a:solidFill>
          <a:ln w="12700">
            <a:solidFill>
              <a:schemeClr val="accent2"/>
            </a:solidFill>
            <a:prstDash val="solid"/>
          </a:ln>
        </p:spPr>
        <p:txBody>
          <a:bodyPr/>
          <a:lstStyle/>
          <a:p>
            <a:endParaRPr lang="en-GB"/>
          </a:p>
        </p:txBody>
      </p:sp>
      <p:sp>
        <p:nvSpPr>
          <p:cNvPr id="19" name="Law text 2014"/>
          <p:cNvSpPr txBox="1"/>
          <p:nvPr/>
        </p:nvSpPr>
        <p:spPr>
          <a:xfrm>
            <a:off x="6281928" y="2395728"/>
            <a:ext cx="1481328" cy="1508760"/>
          </a:xfrm>
          <a:prstGeom prst="rect">
            <a:avLst/>
          </a:prstGeom>
          <a:noFill/>
          <a:ln/>
        </p:spPr>
        <p:txBody>
          <a:bodyPr wrap="square" lIns="0" tIns="0" rIns="0" bIns="0" rtlCol="0" anchor="t"/>
          <a:lstStyle/>
          <a:p>
            <a:pPr marL="0" indent="0">
              <a:buNone/>
            </a:pPr>
            <a:r>
              <a:rPr lang="en-US" sz="1400" b="1" dirty="0">
                <a:solidFill>
                  <a:schemeClr val="tx1"/>
                </a:solidFill>
              </a:rPr>
              <a:t>Care Act 2014</a:t>
            </a:r>
            <a:endParaRPr lang="en-US" sz="1400" dirty="0"/>
          </a:p>
          <a:p>
            <a:pPr marL="0" indent="0">
              <a:buNone/>
            </a:pPr>
            <a:r>
              <a:rPr lang="en-US" sz="1300" dirty="0">
                <a:solidFill>
                  <a:schemeClr val="tx1"/>
                </a:solidFill>
              </a:rPr>
              <a:t>Wellbeing, prevention, personalisation, safeguarding</a:t>
            </a:r>
            <a:endParaRPr lang="en-US" sz="1400" dirty="0"/>
          </a:p>
        </p:txBody>
      </p:sp>
      <p:sp>
        <p:nvSpPr>
          <p:cNvPr id="20" name="Timeline node 2022"/>
          <p:cNvSpPr/>
          <p:nvPr/>
        </p:nvSpPr>
        <p:spPr>
          <a:xfrm>
            <a:off x="8613648" y="1572768"/>
            <a:ext cx="512064" cy="512064"/>
          </a:xfrm>
          <a:prstGeom prst="ellipse">
            <a:avLst/>
          </a:prstGeom>
          <a:solidFill>
            <a:schemeClr val="accent1"/>
          </a:solidFill>
          <a:ln w="25400">
            <a:solidFill>
              <a:schemeClr val="bg1"/>
            </a:solidFill>
            <a:prstDash val="solid"/>
          </a:ln>
        </p:spPr>
        <p:txBody>
          <a:bodyPr/>
          <a:lstStyle/>
          <a:p>
            <a:endParaRPr lang="en-GB"/>
          </a:p>
        </p:txBody>
      </p:sp>
      <p:sp>
        <p:nvSpPr>
          <p:cNvPr id="21" name="Year 2022"/>
          <p:cNvSpPr txBox="1"/>
          <p:nvPr/>
        </p:nvSpPr>
        <p:spPr>
          <a:xfrm>
            <a:off x="804672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2022</a:t>
            </a:r>
            <a:endParaRPr lang="en-US" sz="1300" dirty="0"/>
          </a:p>
        </p:txBody>
      </p:sp>
      <p:sp>
        <p:nvSpPr>
          <p:cNvPr id="22" name="Law card 2022"/>
          <p:cNvSpPr/>
          <p:nvPr/>
        </p:nvSpPr>
        <p:spPr>
          <a:xfrm>
            <a:off x="8046720" y="2286000"/>
            <a:ext cx="1691640" cy="1691640"/>
          </a:xfrm>
          <a:prstGeom prst="roundRect">
            <a:avLst>
              <a:gd name="adj" fmla="val 4324"/>
            </a:avLst>
          </a:prstGeom>
          <a:solidFill>
            <a:schemeClr val="bg2"/>
          </a:solidFill>
          <a:ln w="12700">
            <a:solidFill>
              <a:schemeClr val="bg2"/>
            </a:solidFill>
            <a:prstDash val="solid"/>
          </a:ln>
        </p:spPr>
        <p:txBody>
          <a:bodyPr/>
          <a:lstStyle/>
          <a:p>
            <a:endParaRPr lang="en-GB"/>
          </a:p>
        </p:txBody>
      </p:sp>
      <p:sp>
        <p:nvSpPr>
          <p:cNvPr id="23" name="Law text 2022"/>
          <p:cNvSpPr txBox="1"/>
          <p:nvPr/>
        </p:nvSpPr>
        <p:spPr>
          <a:xfrm>
            <a:off x="8156448" y="2395728"/>
            <a:ext cx="1481328" cy="1508760"/>
          </a:xfrm>
          <a:prstGeom prst="rect">
            <a:avLst/>
          </a:prstGeom>
          <a:noFill/>
          <a:ln/>
        </p:spPr>
        <p:txBody>
          <a:bodyPr wrap="square" lIns="0" tIns="0" rIns="0" bIns="0" rtlCol="0" anchor="t"/>
          <a:lstStyle/>
          <a:p>
            <a:pPr marL="0" indent="0">
              <a:buNone/>
            </a:pPr>
            <a:r>
              <a:rPr lang="en-US" sz="1400" b="1" dirty="0">
                <a:solidFill>
                  <a:schemeClr val="accent1"/>
                </a:solidFill>
              </a:rPr>
              <a:t>Health and Care Act 2022</a:t>
            </a:r>
            <a:endParaRPr lang="en-US" sz="1400" dirty="0"/>
          </a:p>
          <a:p>
            <a:pPr marL="0" indent="0">
              <a:buNone/>
            </a:pPr>
            <a:r>
              <a:rPr lang="en-US" sz="1300" dirty="0">
                <a:solidFill>
                  <a:schemeClr val="tx1"/>
                </a:solidFill>
              </a:rPr>
              <a:t>Integrated care systems join NHS and councils</a:t>
            </a:r>
            <a:endParaRPr lang="en-US" sz="1400" dirty="0"/>
          </a:p>
        </p:txBody>
      </p:sp>
      <p:sp>
        <p:nvSpPr>
          <p:cNvPr id="24" name="Timeline node 2025"/>
          <p:cNvSpPr/>
          <p:nvPr/>
        </p:nvSpPr>
        <p:spPr>
          <a:xfrm>
            <a:off x="10488168" y="1572768"/>
            <a:ext cx="512064" cy="512064"/>
          </a:xfrm>
          <a:prstGeom prst="ellipse">
            <a:avLst/>
          </a:prstGeom>
          <a:solidFill>
            <a:schemeClr val="accent1"/>
          </a:solidFill>
          <a:ln w="25400">
            <a:solidFill>
              <a:schemeClr val="bg1"/>
            </a:solidFill>
            <a:prstDash val="solid"/>
          </a:ln>
        </p:spPr>
        <p:txBody>
          <a:bodyPr/>
          <a:lstStyle/>
          <a:p>
            <a:endParaRPr lang="en-GB"/>
          </a:p>
        </p:txBody>
      </p:sp>
      <p:sp>
        <p:nvSpPr>
          <p:cNvPr id="25" name="Year 2025"/>
          <p:cNvSpPr txBox="1"/>
          <p:nvPr/>
        </p:nvSpPr>
        <p:spPr>
          <a:xfrm>
            <a:off x="9921240" y="1280160"/>
            <a:ext cx="1645920" cy="274320"/>
          </a:xfrm>
          <a:prstGeom prst="rect">
            <a:avLst/>
          </a:prstGeom>
          <a:noFill/>
          <a:ln/>
        </p:spPr>
        <p:txBody>
          <a:bodyPr wrap="square" lIns="0" tIns="0" rIns="0" bIns="0" rtlCol="0" anchor="t"/>
          <a:lstStyle/>
          <a:p>
            <a:pPr marL="0" indent="0" algn="ctr">
              <a:buNone/>
            </a:pPr>
            <a:r>
              <a:rPr lang="en-US" sz="1300" b="1" dirty="0">
                <a:solidFill>
                  <a:schemeClr val="accent6"/>
                </a:solidFill>
              </a:rPr>
              <a:t>2025</a:t>
            </a:r>
            <a:endParaRPr lang="en-US" sz="1300" dirty="0"/>
          </a:p>
        </p:txBody>
      </p:sp>
      <p:sp>
        <p:nvSpPr>
          <p:cNvPr id="26" name="Law card 2025"/>
          <p:cNvSpPr/>
          <p:nvPr/>
        </p:nvSpPr>
        <p:spPr>
          <a:xfrm>
            <a:off x="9921240" y="2286000"/>
            <a:ext cx="1691640" cy="1691640"/>
          </a:xfrm>
          <a:prstGeom prst="roundRect">
            <a:avLst>
              <a:gd name="adj" fmla="val 4324"/>
            </a:avLst>
          </a:prstGeom>
          <a:solidFill>
            <a:schemeClr val="bg2"/>
          </a:solidFill>
          <a:ln w="12700">
            <a:solidFill>
              <a:schemeClr val="bg2"/>
            </a:solidFill>
            <a:prstDash val="solid"/>
          </a:ln>
        </p:spPr>
        <p:txBody>
          <a:bodyPr/>
          <a:lstStyle/>
          <a:p>
            <a:endParaRPr lang="en-GB"/>
          </a:p>
        </p:txBody>
      </p:sp>
      <p:sp>
        <p:nvSpPr>
          <p:cNvPr id="27" name="Law text 2025"/>
          <p:cNvSpPr txBox="1"/>
          <p:nvPr/>
        </p:nvSpPr>
        <p:spPr>
          <a:xfrm>
            <a:off x="10030968" y="2395728"/>
            <a:ext cx="1481328" cy="1508760"/>
          </a:xfrm>
          <a:prstGeom prst="rect">
            <a:avLst/>
          </a:prstGeom>
          <a:noFill/>
          <a:ln/>
        </p:spPr>
        <p:txBody>
          <a:bodyPr wrap="square" lIns="0" tIns="0" rIns="0" bIns="0" rtlCol="0" anchor="t"/>
          <a:lstStyle/>
          <a:p>
            <a:pPr marL="0" indent="0">
              <a:buNone/>
            </a:pPr>
            <a:r>
              <a:rPr lang="en-US" sz="1400" b="1" dirty="0">
                <a:solidFill>
                  <a:schemeClr val="accent1"/>
                </a:solidFill>
              </a:rPr>
              <a:t>10 Year Health Plan</a:t>
            </a:r>
            <a:endParaRPr lang="en-US" sz="1400" dirty="0"/>
          </a:p>
          <a:p>
            <a:pPr marL="0" indent="0">
              <a:buNone/>
            </a:pPr>
            <a:r>
              <a:rPr lang="en-US" sz="1300" dirty="0">
                <a:solidFill>
                  <a:schemeClr val="tx1"/>
                </a:solidFill>
              </a:rPr>
              <a:t>Hospital → community; analogue → digital; sickness → prevention (DHSC, 2025b)</a:t>
            </a:r>
            <a:endParaRPr lang="en-US" sz="1400" dirty="0"/>
          </a:p>
        </p:txBody>
      </p:sp>
      <p:sp>
        <p:nvSpPr>
          <p:cNvPr id="28" name="Policy strength card"/>
          <p:cNvSpPr/>
          <p:nvPr/>
        </p:nvSpPr>
        <p:spPr>
          <a:xfrm>
            <a:off x="548640" y="4297680"/>
            <a:ext cx="5440680" cy="1554480"/>
          </a:xfrm>
          <a:prstGeom prst="roundRect">
            <a:avLst>
              <a:gd name="adj" fmla="val 4706"/>
            </a:avLst>
          </a:prstGeom>
          <a:solidFill>
            <a:schemeClr val="bg2"/>
          </a:solidFill>
          <a:ln w="12700">
            <a:solidFill>
              <a:schemeClr val="bg2"/>
            </a:solidFill>
            <a:prstDash val="solid"/>
          </a:ln>
        </p:spPr>
        <p:txBody>
          <a:bodyPr/>
          <a:lstStyle/>
          <a:p>
            <a:endParaRPr lang="en-GB"/>
          </a:p>
        </p:txBody>
      </p:sp>
      <p:sp>
        <p:nvSpPr>
          <p:cNvPr id="29" name="Strength circle"/>
          <p:cNvSpPr/>
          <p:nvPr/>
        </p:nvSpPr>
        <p:spPr>
          <a:xfrm>
            <a:off x="731520" y="44805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30" name="Strength icon" descr="Strength"/>
          <p:cNvPicPr>
            <a:picLocks noChangeAspect="1"/>
          </p:cNvPicPr>
          <p:nvPr/>
        </p:nvPicPr>
        <p:blipFill>
          <a:blip r:embed="rId5"/>
          <a:stretch>
            <a:fillRect/>
          </a:stretch>
        </p:blipFill>
        <p:spPr>
          <a:xfrm>
            <a:off x="868680" y="4617720"/>
            <a:ext cx="274320" cy="274320"/>
          </a:xfrm>
          <a:prstGeom prst="rect">
            <a:avLst/>
          </a:prstGeom>
        </p:spPr>
      </p:pic>
      <p:sp>
        <p:nvSpPr>
          <p:cNvPr id="31" name="Policy strength text"/>
          <p:cNvSpPr txBox="1"/>
          <p:nvPr/>
        </p:nvSpPr>
        <p:spPr>
          <a:xfrm>
            <a:off x="1463040" y="4453128"/>
            <a:ext cx="4389120" cy="1325880"/>
          </a:xfrm>
          <a:prstGeom prst="rect">
            <a:avLst/>
          </a:prstGeom>
          <a:noFill/>
          <a:ln/>
        </p:spPr>
        <p:txBody>
          <a:bodyPr wrap="square" lIns="0" tIns="0" rIns="0" bIns="0" rtlCol="0" anchor="t"/>
          <a:lstStyle/>
          <a:p>
            <a:pPr marL="0" indent="0">
              <a:buNone/>
            </a:pPr>
            <a:r>
              <a:rPr lang="en-US" sz="1600" b="1" dirty="0">
                <a:solidFill>
                  <a:schemeClr val="accent1"/>
                </a:solidFill>
              </a:rPr>
              <a:t>Strength: </a:t>
            </a:r>
            <a:r>
              <a:rPr lang="en-US" sz="1600" dirty="0">
                <a:solidFill>
                  <a:schemeClr val="tx1"/>
                </a:solidFill>
              </a:rPr>
              <a:t>empowerment is a legal duty. Councils must promote wellbeing and prevent needs from developing (Care Act 2014).</a:t>
            </a:r>
            <a:endParaRPr lang="en-US" sz="1600" dirty="0"/>
          </a:p>
        </p:txBody>
      </p:sp>
      <p:sp>
        <p:nvSpPr>
          <p:cNvPr id="32" name="Policy gap card"/>
          <p:cNvSpPr/>
          <p:nvPr/>
        </p:nvSpPr>
        <p:spPr>
          <a:xfrm>
            <a:off x="6172200" y="4297680"/>
            <a:ext cx="5440680" cy="1554480"/>
          </a:xfrm>
          <a:prstGeom prst="roundRect">
            <a:avLst>
              <a:gd name="adj" fmla="val 4706"/>
            </a:avLst>
          </a:prstGeom>
          <a:solidFill>
            <a:schemeClr val="bg2"/>
          </a:solidFill>
          <a:ln w="12700">
            <a:solidFill>
              <a:schemeClr val="bg2"/>
            </a:solidFill>
            <a:prstDash val="solid"/>
          </a:ln>
        </p:spPr>
        <p:txBody>
          <a:bodyPr/>
          <a:lstStyle/>
          <a:p>
            <a:endParaRPr lang="en-GB"/>
          </a:p>
        </p:txBody>
      </p:sp>
      <p:sp>
        <p:nvSpPr>
          <p:cNvPr id="33" name="Gap circle"/>
          <p:cNvSpPr/>
          <p:nvPr/>
        </p:nvSpPr>
        <p:spPr>
          <a:xfrm>
            <a:off x="6355080" y="4480560"/>
            <a:ext cx="548640" cy="548640"/>
          </a:xfrm>
          <a:prstGeom prst="ellipse">
            <a:avLst/>
          </a:prstGeom>
          <a:solidFill>
            <a:schemeClr val="accent3"/>
          </a:solidFill>
          <a:ln w="12700">
            <a:solidFill>
              <a:schemeClr val="accent3"/>
            </a:solidFill>
            <a:prstDash val="solid"/>
          </a:ln>
        </p:spPr>
        <p:txBody>
          <a:bodyPr/>
          <a:lstStyle/>
          <a:p>
            <a:endParaRPr lang="en-GB"/>
          </a:p>
        </p:txBody>
      </p:sp>
      <p:pic>
        <p:nvPicPr>
          <p:cNvPr id="34" name="Gap icon" descr="Gap"/>
          <p:cNvPicPr>
            <a:picLocks noChangeAspect="1"/>
          </p:cNvPicPr>
          <p:nvPr/>
        </p:nvPicPr>
        <p:blipFill>
          <a:blip r:embed="rId6"/>
          <a:stretch>
            <a:fillRect/>
          </a:stretch>
        </p:blipFill>
        <p:spPr>
          <a:xfrm>
            <a:off x="6492240" y="4617720"/>
            <a:ext cx="274320" cy="274320"/>
          </a:xfrm>
          <a:prstGeom prst="rect">
            <a:avLst/>
          </a:prstGeom>
        </p:spPr>
      </p:pic>
      <p:sp>
        <p:nvSpPr>
          <p:cNvPr id="35" name="Policy gap text"/>
          <p:cNvSpPr txBox="1"/>
          <p:nvPr/>
        </p:nvSpPr>
        <p:spPr>
          <a:xfrm>
            <a:off x="7086600" y="4453128"/>
            <a:ext cx="4389120" cy="1325880"/>
          </a:xfrm>
          <a:prstGeom prst="rect">
            <a:avLst/>
          </a:prstGeom>
          <a:noFill/>
          <a:ln/>
        </p:spPr>
        <p:txBody>
          <a:bodyPr wrap="square" lIns="0" tIns="0" rIns="0" bIns="0" rtlCol="0" anchor="t"/>
          <a:lstStyle/>
          <a:p>
            <a:pPr marL="0" indent="0">
              <a:buNone/>
            </a:pPr>
            <a:r>
              <a:rPr lang="en-US" sz="1600" b="1" dirty="0">
                <a:solidFill>
                  <a:schemeClr val="accent3"/>
                </a:solidFill>
              </a:rPr>
              <a:t>Gap: </a:t>
            </a:r>
            <a:r>
              <a:rPr lang="en-US" sz="1600" dirty="0">
                <a:solidFill>
                  <a:schemeClr val="tx1"/>
                </a:solidFill>
              </a:rPr>
              <a:t>funding and workforce lag behind these duties; long-term reform is still awaited from the independent adult social care commission</a:t>
            </a:r>
            <a:r>
              <a:rPr lang="en-US" sz="1600" i="1" dirty="0">
                <a:solidFill>
                  <a:schemeClr val="accent6"/>
                </a:solidFill>
              </a:rPr>
              <a:t> (DHSC, 2025c)</a:t>
            </a:r>
            <a:endParaRPr lang="en-US" sz="1600" dirty="0"/>
          </a:p>
        </p:txBody>
      </p:sp>
      <p:sp>
        <p:nvSpPr>
          <p:cNvPr id="36"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6</a:t>
            </a:fld>
            <a:endParaRPr lang="en-US"/>
          </a:p>
        </p:txBody>
      </p:sp>
      <p:pic>
        <p:nvPicPr>
          <p:cNvPr id="37" name="Recorded Sound">
            <a:hlinkClick r:id="" action="ppaction://media"/>
            <a:extLst>
              <a:ext uri="{FF2B5EF4-FFF2-40B4-BE49-F238E27FC236}">
                <a16:creationId xmlns:a16="http://schemas.microsoft.com/office/drawing/2014/main" id="{45A4143A-9FA8-C6B0-B0B8-7EE414B7904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405177" y="592851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4887"/>
    </mc:Choice>
    <mc:Fallback>
      <p:transition spd="slow" advTm="84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887"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Current Care Provision: The UK Landscape</a:t>
            </a:r>
            <a:endParaRPr lang="en-US" sz="3000" dirty="0"/>
          </a:p>
        </p:txBody>
      </p:sp>
      <p:sp>
        <p:nvSpPr>
          <p:cNvPr id="3" name="Tile NHS"/>
          <p:cNvSpPr/>
          <p:nvPr/>
        </p:nvSpPr>
        <p:spPr>
          <a:xfrm>
            <a:off x="548640" y="13258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4" name="Tile Council social care"/>
          <p:cNvSpPr/>
          <p:nvPr/>
        </p:nvSpPr>
        <p:spPr>
          <a:xfrm>
            <a:off x="3794760" y="13258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5" name="Tile Domiciliary care"/>
          <p:cNvSpPr/>
          <p:nvPr/>
        </p:nvSpPr>
        <p:spPr>
          <a:xfrm>
            <a:off x="548640" y="29260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6" name="Tile Residential and nursing homes"/>
          <p:cNvSpPr/>
          <p:nvPr/>
        </p:nvSpPr>
        <p:spPr>
          <a:xfrm>
            <a:off x="3794760" y="29260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7" name="Tile Community and day services"/>
          <p:cNvSpPr/>
          <p:nvPr/>
        </p:nvSpPr>
        <p:spPr>
          <a:xfrm>
            <a:off x="548640" y="45262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8" name="Tile Unpaid carers"/>
          <p:cNvSpPr/>
          <p:nvPr/>
        </p:nvSpPr>
        <p:spPr>
          <a:xfrm>
            <a:off x="3794760" y="4526280"/>
            <a:ext cx="3108960" cy="1417320"/>
          </a:xfrm>
          <a:prstGeom prst="roundRect">
            <a:avLst>
              <a:gd name="adj" fmla="val 5161"/>
            </a:avLst>
          </a:prstGeom>
          <a:solidFill>
            <a:schemeClr val="bg2"/>
          </a:solidFill>
          <a:ln w="12700">
            <a:solidFill>
              <a:schemeClr val="bg2"/>
            </a:solidFill>
            <a:prstDash val="solid"/>
          </a:ln>
        </p:spPr>
        <p:txBody>
          <a:bodyPr/>
          <a:lstStyle/>
          <a:p>
            <a:endParaRPr lang="en-GB"/>
          </a:p>
        </p:txBody>
      </p:sp>
      <p:sp>
        <p:nvSpPr>
          <p:cNvPr id="9" name="NHS circle"/>
          <p:cNvSpPr/>
          <p:nvPr/>
        </p:nvSpPr>
        <p:spPr>
          <a:xfrm>
            <a:off x="713232" y="15087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0" name="NHS icon" descr="NHS"/>
          <p:cNvPicPr>
            <a:picLocks noChangeAspect="1"/>
          </p:cNvPicPr>
          <p:nvPr/>
        </p:nvPicPr>
        <p:blipFill>
          <a:blip r:embed="rId5"/>
          <a:stretch>
            <a:fillRect/>
          </a:stretch>
        </p:blipFill>
        <p:spPr>
          <a:xfrm>
            <a:off x="850392" y="1645920"/>
            <a:ext cx="274320" cy="274320"/>
          </a:xfrm>
          <a:prstGeom prst="rect">
            <a:avLst/>
          </a:prstGeom>
        </p:spPr>
      </p:pic>
      <p:sp>
        <p:nvSpPr>
          <p:cNvPr id="11" name="Tile text NHS"/>
          <p:cNvSpPr txBox="1"/>
          <p:nvPr/>
        </p:nvSpPr>
        <p:spPr>
          <a:xfrm>
            <a:off x="1389888" y="14813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NHS</a:t>
            </a:r>
            <a:endParaRPr lang="en-US" sz="1400" dirty="0"/>
          </a:p>
          <a:p>
            <a:pPr marL="0" indent="0">
              <a:buNone/>
            </a:pPr>
            <a:r>
              <a:rPr lang="en-US" sz="1400" dirty="0">
                <a:solidFill>
                  <a:schemeClr val="tx1"/>
                </a:solidFill>
              </a:rPr>
              <a:t>GP, hospital and community nursing; free at point of use</a:t>
            </a:r>
            <a:endParaRPr lang="en-US" sz="1400" dirty="0"/>
          </a:p>
        </p:txBody>
      </p:sp>
      <p:sp>
        <p:nvSpPr>
          <p:cNvPr id="12" name="Council social care circle"/>
          <p:cNvSpPr/>
          <p:nvPr/>
        </p:nvSpPr>
        <p:spPr>
          <a:xfrm>
            <a:off x="3959352" y="15087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3" name="Council social care icon" descr="Council social care"/>
          <p:cNvPicPr>
            <a:picLocks noChangeAspect="1"/>
          </p:cNvPicPr>
          <p:nvPr/>
        </p:nvPicPr>
        <p:blipFill>
          <a:blip r:embed="rId6"/>
          <a:stretch>
            <a:fillRect/>
          </a:stretch>
        </p:blipFill>
        <p:spPr>
          <a:xfrm>
            <a:off x="4096512" y="1645920"/>
            <a:ext cx="274320" cy="274320"/>
          </a:xfrm>
          <a:prstGeom prst="rect">
            <a:avLst/>
          </a:prstGeom>
        </p:spPr>
      </p:pic>
      <p:sp>
        <p:nvSpPr>
          <p:cNvPr id="14" name="Tile text Council social care"/>
          <p:cNvSpPr txBox="1"/>
          <p:nvPr/>
        </p:nvSpPr>
        <p:spPr>
          <a:xfrm>
            <a:off x="4636008" y="14813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Council social care</a:t>
            </a:r>
            <a:endParaRPr lang="en-US" sz="1400" dirty="0"/>
          </a:p>
          <a:p>
            <a:pPr marL="0" indent="0">
              <a:buNone/>
            </a:pPr>
            <a:r>
              <a:rPr lang="en-US" sz="1400" dirty="0">
                <a:solidFill>
                  <a:schemeClr val="tx1"/>
                </a:solidFill>
              </a:rPr>
              <a:t>Needs assessment; means-tested support</a:t>
            </a:r>
            <a:endParaRPr lang="en-US" sz="1400" dirty="0"/>
          </a:p>
        </p:txBody>
      </p:sp>
      <p:sp>
        <p:nvSpPr>
          <p:cNvPr id="15" name="Domiciliary care circle"/>
          <p:cNvSpPr/>
          <p:nvPr/>
        </p:nvSpPr>
        <p:spPr>
          <a:xfrm>
            <a:off x="713232" y="31089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6" name="Domiciliary care icon" descr="Domiciliary care"/>
          <p:cNvPicPr>
            <a:picLocks noChangeAspect="1"/>
          </p:cNvPicPr>
          <p:nvPr/>
        </p:nvPicPr>
        <p:blipFill>
          <a:blip r:embed="rId7"/>
          <a:stretch>
            <a:fillRect/>
          </a:stretch>
        </p:blipFill>
        <p:spPr>
          <a:xfrm>
            <a:off x="850392" y="3246120"/>
            <a:ext cx="274320" cy="274320"/>
          </a:xfrm>
          <a:prstGeom prst="rect">
            <a:avLst/>
          </a:prstGeom>
        </p:spPr>
      </p:pic>
      <p:sp>
        <p:nvSpPr>
          <p:cNvPr id="17" name="Tile text Domiciliary care"/>
          <p:cNvSpPr txBox="1"/>
          <p:nvPr/>
        </p:nvSpPr>
        <p:spPr>
          <a:xfrm>
            <a:off x="1389888" y="30815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Domiciliary care</a:t>
            </a:r>
            <a:endParaRPr lang="en-US" sz="1400" dirty="0"/>
          </a:p>
          <a:p>
            <a:pPr marL="0" indent="0">
              <a:buNone/>
            </a:pPr>
            <a:r>
              <a:rPr lang="en-US" sz="1400" dirty="0">
                <a:solidFill>
                  <a:schemeClr val="tx1"/>
                </a:solidFill>
              </a:rPr>
              <a:t>Help at home, mostly from private providers</a:t>
            </a:r>
            <a:endParaRPr lang="en-US" sz="1400" dirty="0"/>
          </a:p>
        </p:txBody>
      </p:sp>
      <p:sp>
        <p:nvSpPr>
          <p:cNvPr id="18" name="Residential and nursing homes circle"/>
          <p:cNvSpPr/>
          <p:nvPr/>
        </p:nvSpPr>
        <p:spPr>
          <a:xfrm>
            <a:off x="3959352" y="31089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19" name="Residential and nursing homes icon" descr="Residential and nursing homes"/>
          <p:cNvPicPr>
            <a:picLocks noChangeAspect="1"/>
          </p:cNvPicPr>
          <p:nvPr/>
        </p:nvPicPr>
        <p:blipFill>
          <a:blip r:embed="rId8"/>
          <a:stretch>
            <a:fillRect/>
          </a:stretch>
        </p:blipFill>
        <p:spPr>
          <a:xfrm>
            <a:off x="4096512" y="3246120"/>
            <a:ext cx="274320" cy="274320"/>
          </a:xfrm>
          <a:prstGeom prst="rect">
            <a:avLst/>
          </a:prstGeom>
        </p:spPr>
      </p:pic>
      <p:sp>
        <p:nvSpPr>
          <p:cNvPr id="20" name="Tile text Residential and nursing homes"/>
          <p:cNvSpPr txBox="1"/>
          <p:nvPr/>
        </p:nvSpPr>
        <p:spPr>
          <a:xfrm>
            <a:off x="4636008" y="30815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Residential and nursing homes</a:t>
            </a:r>
            <a:endParaRPr lang="en-US" sz="1400" dirty="0"/>
          </a:p>
          <a:p>
            <a:pPr marL="0" indent="0">
              <a:buNone/>
            </a:pPr>
            <a:r>
              <a:rPr lang="en-US" sz="1400" dirty="0">
                <a:solidFill>
                  <a:schemeClr val="tx1"/>
                </a:solidFill>
              </a:rPr>
              <a:t>24-hour care for complex needs</a:t>
            </a:r>
            <a:endParaRPr lang="en-US" sz="1400" dirty="0"/>
          </a:p>
        </p:txBody>
      </p:sp>
      <p:sp>
        <p:nvSpPr>
          <p:cNvPr id="21" name="Community and day services circle"/>
          <p:cNvSpPr/>
          <p:nvPr/>
        </p:nvSpPr>
        <p:spPr>
          <a:xfrm>
            <a:off x="713232" y="47091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2" name="Community and day services icon" descr="Community and day services"/>
          <p:cNvPicPr>
            <a:picLocks noChangeAspect="1"/>
          </p:cNvPicPr>
          <p:nvPr/>
        </p:nvPicPr>
        <p:blipFill>
          <a:blip r:embed="rId9"/>
          <a:stretch>
            <a:fillRect/>
          </a:stretch>
        </p:blipFill>
        <p:spPr>
          <a:xfrm>
            <a:off x="850392" y="4846320"/>
            <a:ext cx="274320" cy="274320"/>
          </a:xfrm>
          <a:prstGeom prst="rect">
            <a:avLst/>
          </a:prstGeom>
        </p:spPr>
      </p:pic>
      <p:sp>
        <p:nvSpPr>
          <p:cNvPr id="23" name="Tile text Community and day services"/>
          <p:cNvSpPr txBox="1"/>
          <p:nvPr/>
        </p:nvSpPr>
        <p:spPr>
          <a:xfrm>
            <a:off x="1389888" y="46817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Community and day services</a:t>
            </a:r>
            <a:endParaRPr lang="en-US" sz="1400" dirty="0"/>
          </a:p>
          <a:p>
            <a:pPr marL="0" indent="0">
              <a:buNone/>
            </a:pPr>
            <a:r>
              <a:rPr lang="en-US" sz="1400" dirty="0">
                <a:solidFill>
                  <a:schemeClr val="tx1"/>
                </a:solidFill>
              </a:rPr>
              <a:t>Day centres, clubs, charities such as Age UK</a:t>
            </a:r>
            <a:endParaRPr lang="en-US" sz="1400" dirty="0"/>
          </a:p>
        </p:txBody>
      </p:sp>
      <p:sp>
        <p:nvSpPr>
          <p:cNvPr id="24" name="Unpaid carers circle"/>
          <p:cNvSpPr/>
          <p:nvPr/>
        </p:nvSpPr>
        <p:spPr>
          <a:xfrm>
            <a:off x="3959352" y="4709160"/>
            <a:ext cx="548640" cy="548640"/>
          </a:xfrm>
          <a:prstGeom prst="ellipse">
            <a:avLst/>
          </a:prstGeom>
          <a:solidFill>
            <a:schemeClr val="accent1"/>
          </a:solidFill>
          <a:ln w="12700">
            <a:solidFill>
              <a:schemeClr val="accent1"/>
            </a:solidFill>
            <a:prstDash val="solid"/>
          </a:ln>
        </p:spPr>
        <p:txBody>
          <a:bodyPr/>
          <a:lstStyle/>
          <a:p>
            <a:endParaRPr lang="en-GB"/>
          </a:p>
        </p:txBody>
      </p:sp>
      <p:pic>
        <p:nvPicPr>
          <p:cNvPr id="25" name="Unpaid carers icon" descr="Unpaid carers"/>
          <p:cNvPicPr>
            <a:picLocks noChangeAspect="1"/>
          </p:cNvPicPr>
          <p:nvPr/>
        </p:nvPicPr>
        <p:blipFill>
          <a:blip r:embed="rId10"/>
          <a:stretch>
            <a:fillRect/>
          </a:stretch>
        </p:blipFill>
        <p:spPr>
          <a:xfrm>
            <a:off x="4096512" y="4846320"/>
            <a:ext cx="274320" cy="274320"/>
          </a:xfrm>
          <a:prstGeom prst="rect">
            <a:avLst/>
          </a:prstGeom>
        </p:spPr>
      </p:pic>
      <p:sp>
        <p:nvSpPr>
          <p:cNvPr id="26" name="Tile text Unpaid carers"/>
          <p:cNvSpPr txBox="1"/>
          <p:nvPr/>
        </p:nvSpPr>
        <p:spPr>
          <a:xfrm>
            <a:off x="4636008" y="4681728"/>
            <a:ext cx="2148840" cy="1188720"/>
          </a:xfrm>
          <a:prstGeom prst="rect">
            <a:avLst/>
          </a:prstGeom>
          <a:noFill/>
          <a:ln/>
        </p:spPr>
        <p:txBody>
          <a:bodyPr wrap="square" lIns="0" tIns="0" rIns="0" bIns="0" rtlCol="0" anchor="t"/>
          <a:lstStyle/>
          <a:p>
            <a:pPr marL="0" indent="0">
              <a:buNone/>
            </a:pPr>
            <a:r>
              <a:rPr lang="en-US" sz="1500" b="1" dirty="0">
                <a:solidFill>
                  <a:schemeClr val="accent1"/>
                </a:solidFill>
              </a:rPr>
              <a:t>Unpaid carers</a:t>
            </a:r>
            <a:endParaRPr lang="en-US" sz="1400" dirty="0"/>
          </a:p>
          <a:p>
            <a:pPr marL="0" indent="0">
              <a:buNone/>
            </a:pPr>
            <a:r>
              <a:rPr lang="en-US" sz="1400" dirty="0">
                <a:solidFill>
                  <a:schemeClr val="tx1"/>
                </a:solidFill>
              </a:rPr>
              <a:t>Family and friends: the hidden backbone</a:t>
            </a:r>
            <a:endParaRPr lang="en-US" sz="1400" dirty="0"/>
          </a:p>
        </p:txBody>
      </p:sp>
      <p:sp>
        <p:nvSpPr>
          <p:cNvPr id="27" name="Stat vacancies number"/>
          <p:cNvSpPr txBox="1"/>
          <p:nvPr/>
        </p:nvSpPr>
        <p:spPr>
          <a:xfrm>
            <a:off x="7315200" y="1325880"/>
            <a:ext cx="4297680" cy="566928"/>
          </a:xfrm>
          <a:prstGeom prst="rect">
            <a:avLst/>
          </a:prstGeom>
          <a:noFill/>
          <a:ln/>
        </p:spPr>
        <p:txBody>
          <a:bodyPr wrap="square" lIns="0" tIns="0" rIns="0" bIns="0" rtlCol="0" anchor="b"/>
          <a:lstStyle/>
          <a:p>
            <a:pPr marL="0" indent="0">
              <a:buNone/>
            </a:pPr>
            <a:r>
              <a:rPr lang="en-US" sz="3400" b="1" dirty="0">
                <a:solidFill>
                  <a:schemeClr val="accent3"/>
                </a:solidFill>
                <a:latin typeface="Cambria" pitchFamily="34" charset="0"/>
                <a:ea typeface="Cambria" pitchFamily="34" charset="-122"/>
                <a:cs typeface="Cambria" pitchFamily="34" charset="-120"/>
              </a:rPr>
              <a:t>96,000</a:t>
            </a:r>
            <a:endParaRPr lang="en-US" sz="3400" dirty="0"/>
          </a:p>
        </p:txBody>
      </p:sp>
      <p:sp>
        <p:nvSpPr>
          <p:cNvPr id="28" name="Stat vacancies label"/>
          <p:cNvSpPr txBox="1"/>
          <p:nvPr/>
        </p:nvSpPr>
        <p:spPr>
          <a:xfrm>
            <a:off x="7315200" y="1947672"/>
            <a:ext cx="4297680" cy="640080"/>
          </a:xfrm>
          <a:prstGeom prst="rect">
            <a:avLst/>
          </a:prstGeom>
          <a:noFill/>
          <a:ln/>
        </p:spPr>
        <p:txBody>
          <a:bodyPr wrap="square" lIns="0" tIns="0" rIns="0" bIns="0" rtlCol="0" anchor="t"/>
          <a:lstStyle/>
          <a:p>
            <a:pPr marL="0" indent="0">
              <a:buNone/>
            </a:pPr>
            <a:r>
              <a:rPr lang="en-US" sz="1300" dirty="0">
                <a:solidFill>
                  <a:schemeClr val="tx1"/>
                </a:solidFill>
              </a:rPr>
              <a:t>vacant care posts on an average day: a 6.2% vacancy rate (Skills for Care, 2026)</a:t>
            </a:r>
            <a:endParaRPr lang="en-US" sz="1300" dirty="0"/>
          </a:p>
        </p:txBody>
      </p:sp>
      <p:sp>
        <p:nvSpPr>
          <p:cNvPr id="29" name="Stat posts needed number"/>
          <p:cNvSpPr txBox="1"/>
          <p:nvPr/>
        </p:nvSpPr>
        <p:spPr>
          <a:xfrm>
            <a:off x="7315200" y="2697480"/>
            <a:ext cx="4297680" cy="566928"/>
          </a:xfrm>
          <a:prstGeom prst="rect">
            <a:avLst/>
          </a:prstGeom>
          <a:noFill/>
          <a:ln/>
        </p:spPr>
        <p:txBody>
          <a:bodyPr wrap="square" lIns="0" tIns="0" rIns="0" bIns="0" rtlCol="0" anchor="b"/>
          <a:lstStyle/>
          <a:p>
            <a:pPr marL="0" indent="0">
              <a:buNone/>
            </a:pPr>
            <a:r>
              <a:rPr lang="en-US" sz="3400" b="1" dirty="0">
                <a:solidFill>
                  <a:schemeClr val="accent2"/>
                </a:solidFill>
                <a:latin typeface="Cambria" pitchFamily="34" charset="0"/>
                <a:ea typeface="Cambria" pitchFamily="34" charset="-122"/>
                <a:cs typeface="Cambria" pitchFamily="34" charset="-120"/>
              </a:rPr>
              <a:t>+410,000</a:t>
            </a:r>
            <a:endParaRPr lang="en-US" sz="3400" dirty="0"/>
          </a:p>
        </p:txBody>
      </p:sp>
      <p:sp>
        <p:nvSpPr>
          <p:cNvPr id="30" name="Stat posts needed label"/>
          <p:cNvSpPr txBox="1"/>
          <p:nvPr/>
        </p:nvSpPr>
        <p:spPr>
          <a:xfrm>
            <a:off x="7315200" y="3319272"/>
            <a:ext cx="4297680" cy="640080"/>
          </a:xfrm>
          <a:prstGeom prst="rect">
            <a:avLst/>
          </a:prstGeom>
          <a:noFill/>
          <a:ln/>
        </p:spPr>
        <p:txBody>
          <a:bodyPr wrap="square" lIns="0" tIns="0" rIns="0" bIns="0" rtlCol="0" anchor="t"/>
          <a:lstStyle/>
          <a:p>
            <a:pPr marL="0" indent="0">
              <a:buNone/>
            </a:pPr>
            <a:r>
              <a:rPr lang="en-US" sz="1300" dirty="0">
                <a:solidFill>
                  <a:schemeClr val="tx1"/>
                </a:solidFill>
              </a:rPr>
              <a:t>extra care posts needed by 2040 to meet demand (Skills for Care, 2026)</a:t>
            </a:r>
            <a:endParaRPr lang="en-US" sz="1300" dirty="0"/>
          </a:p>
        </p:txBody>
      </p:sp>
      <p:sp>
        <p:nvSpPr>
          <p:cNvPr id="31" name="Stat care vs demand number"/>
          <p:cNvSpPr txBox="1"/>
          <p:nvPr/>
        </p:nvSpPr>
        <p:spPr>
          <a:xfrm>
            <a:off x="7315200" y="4069080"/>
            <a:ext cx="4297680" cy="566928"/>
          </a:xfrm>
          <a:prstGeom prst="rect">
            <a:avLst/>
          </a:prstGeom>
          <a:noFill/>
          <a:ln/>
        </p:spPr>
        <p:txBody>
          <a:bodyPr wrap="square" lIns="0" tIns="0" rIns="0" bIns="0" rtlCol="0" anchor="b"/>
          <a:lstStyle/>
          <a:p>
            <a:pPr marL="0" indent="0">
              <a:buNone/>
            </a:pPr>
            <a:r>
              <a:rPr lang="en-US" sz="3400" b="1" dirty="0">
                <a:solidFill>
                  <a:schemeClr val="accent1"/>
                </a:solidFill>
                <a:latin typeface="Cambria" pitchFamily="34" charset="0"/>
                <a:ea typeface="Cambria" pitchFamily="34" charset="-122"/>
                <a:cs typeface="Cambria" pitchFamily="34" charset="-120"/>
              </a:rPr>
              <a:t>−4% vs +18%</a:t>
            </a:r>
            <a:endParaRPr lang="en-US" sz="3400" dirty="0"/>
          </a:p>
        </p:txBody>
      </p:sp>
      <p:sp>
        <p:nvSpPr>
          <p:cNvPr id="32" name="Stat care vs demand label"/>
          <p:cNvSpPr txBox="1"/>
          <p:nvPr/>
        </p:nvSpPr>
        <p:spPr>
          <a:xfrm>
            <a:off x="7315200" y="4690872"/>
            <a:ext cx="4297680" cy="640080"/>
          </a:xfrm>
          <a:prstGeom prst="rect">
            <a:avLst/>
          </a:prstGeom>
          <a:noFill/>
          <a:ln/>
        </p:spPr>
        <p:txBody>
          <a:bodyPr wrap="square" lIns="0" tIns="0" rIns="0" bIns="0" rtlCol="0" anchor="t"/>
          <a:lstStyle/>
          <a:p>
            <a:pPr marL="0" indent="0">
              <a:buNone/>
            </a:pPr>
            <a:r>
              <a:rPr lang="en-US" sz="1300" dirty="0">
                <a:solidFill>
                  <a:schemeClr val="tx1"/>
                </a:solidFill>
              </a:rPr>
              <a:t>people receiving council long-term care (2017/18 to 2022/23) vs growth in over-75s (Age UK, 2024b)</a:t>
            </a:r>
            <a:endParaRPr lang="en-US" sz="1300" dirty="0"/>
          </a:p>
        </p:txBody>
      </p:sp>
      <p:sp>
        <p:nvSpPr>
          <p:cNvPr id="33" name="Takeaway"/>
          <p:cNvSpPr txBox="1"/>
          <p:nvPr/>
        </p:nvSpPr>
        <p:spPr>
          <a:xfrm>
            <a:off x="7315200" y="5440680"/>
            <a:ext cx="4297680" cy="685800"/>
          </a:xfrm>
          <a:prstGeom prst="rect">
            <a:avLst/>
          </a:prstGeom>
          <a:noFill/>
          <a:ln/>
        </p:spPr>
        <p:txBody>
          <a:bodyPr wrap="square" lIns="0" tIns="0" rIns="0" bIns="0" rtlCol="0" anchor="t"/>
          <a:lstStyle/>
          <a:p>
            <a:pPr marL="0" indent="0">
              <a:buNone/>
            </a:pPr>
            <a:r>
              <a:rPr lang="en-US" sz="1400" i="1" dirty="0">
                <a:solidFill>
                  <a:schemeClr val="accent1"/>
                </a:solidFill>
              </a:rPr>
              <a:t>Demand is rising while publicly funded support shrinks, shifting responsibility to families and self-funders.</a:t>
            </a:r>
            <a:endParaRPr lang="en-US" sz="1400" dirty="0"/>
          </a:p>
        </p:txBody>
      </p:sp>
      <p:sp>
        <p:nvSpPr>
          <p:cNvPr id="34"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7</a:t>
            </a:fld>
            <a:endParaRPr lang="en-US"/>
          </a:p>
        </p:txBody>
      </p:sp>
      <p:pic>
        <p:nvPicPr>
          <p:cNvPr id="35" name="Recorded Sound">
            <a:hlinkClick r:id="" action="ppaction://media"/>
            <a:extLst>
              <a:ext uri="{FF2B5EF4-FFF2-40B4-BE49-F238E27FC236}">
                <a16:creationId xmlns:a16="http://schemas.microsoft.com/office/drawing/2014/main" id="{F4167E3D-996D-D7EE-7477-045CDB753E6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009189" y="596782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0032"/>
    </mc:Choice>
    <mc:Fallback>
      <p:transition spd="slow" advTm="90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32"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Domiciliary Care in Focus</a:t>
            </a:r>
            <a:endParaRPr lang="en-US" sz="3000" dirty="0"/>
          </a:p>
        </p:txBody>
      </p:sp>
      <p:sp>
        <p:nvSpPr>
          <p:cNvPr id="3" name="What works card"/>
          <p:cNvSpPr/>
          <p:nvPr/>
        </p:nvSpPr>
        <p:spPr>
          <a:xfrm>
            <a:off x="548640" y="1325880"/>
            <a:ext cx="5440680" cy="3794760"/>
          </a:xfrm>
          <a:prstGeom prst="roundRect">
            <a:avLst>
              <a:gd name="adj" fmla="val 1928"/>
            </a:avLst>
          </a:prstGeom>
          <a:solidFill>
            <a:schemeClr val="bg2"/>
          </a:solidFill>
          <a:ln w="12700">
            <a:solidFill>
              <a:schemeClr val="bg2"/>
            </a:solidFill>
            <a:prstDash val="solid"/>
          </a:ln>
        </p:spPr>
        <p:txBody>
          <a:bodyPr/>
          <a:lstStyle/>
          <a:p>
            <a:endParaRPr lang="en-GB"/>
          </a:p>
        </p:txBody>
      </p:sp>
      <p:sp>
        <p:nvSpPr>
          <p:cNvPr id="4" name="What works circle"/>
          <p:cNvSpPr/>
          <p:nvPr/>
        </p:nvSpPr>
        <p:spPr>
          <a:xfrm>
            <a:off x="777240" y="14630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What works icon" descr="What works"/>
          <p:cNvPicPr>
            <a:picLocks noChangeAspect="1"/>
          </p:cNvPicPr>
          <p:nvPr/>
        </p:nvPicPr>
        <p:blipFill>
          <a:blip r:embed="rId5"/>
          <a:stretch>
            <a:fillRect/>
          </a:stretch>
        </p:blipFill>
        <p:spPr>
          <a:xfrm>
            <a:off x="902970" y="1588770"/>
            <a:ext cx="251460" cy="251460"/>
          </a:xfrm>
          <a:prstGeom prst="rect">
            <a:avLst/>
          </a:prstGeom>
        </p:spPr>
      </p:pic>
      <p:sp>
        <p:nvSpPr>
          <p:cNvPr id="6" name="What works heading"/>
          <p:cNvSpPr txBox="1"/>
          <p:nvPr/>
        </p:nvSpPr>
        <p:spPr>
          <a:xfrm>
            <a:off x="1417320" y="1463040"/>
            <a:ext cx="4389120" cy="50292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What works</a:t>
            </a:r>
            <a:endParaRPr lang="en-US" sz="1800" dirty="0"/>
          </a:p>
        </p:txBody>
      </p:sp>
      <p:sp>
        <p:nvSpPr>
          <p:cNvPr id="7" name="What works list"/>
          <p:cNvSpPr txBox="1"/>
          <p:nvPr/>
        </p:nvSpPr>
        <p:spPr>
          <a:xfrm>
            <a:off x="777240" y="2148840"/>
            <a:ext cx="5029200" cy="2880360"/>
          </a:xfrm>
          <a:prstGeom prst="rect">
            <a:avLst/>
          </a:prstGeom>
          <a:noFill/>
          <a:ln/>
        </p:spPr>
        <p:txBody>
          <a:bodyPr wrap="square" lIns="0" tIns="0" rIns="0" bIns="0" rtlCol="0" anchor="t"/>
          <a:lstStyle/>
          <a:p>
            <a:pPr marL="177800" indent="-177800">
              <a:spcAft>
                <a:spcPts val="1400"/>
              </a:spcAft>
              <a:buSzPct val="100000"/>
              <a:buChar char="•"/>
            </a:pPr>
            <a:r>
              <a:rPr lang="en-US" sz="1600" dirty="0">
                <a:solidFill>
                  <a:schemeClr val="tx1"/>
                </a:solidFill>
              </a:rPr>
              <a:t>Keeps people in familiar homes and routines, in line with continuity theory (Atchley, 1989)</a:t>
            </a:r>
            <a:endParaRPr lang="en-US" sz="1600" dirty="0"/>
          </a:p>
          <a:p>
            <a:pPr marL="177800" indent="-177800">
              <a:spcAft>
                <a:spcPts val="1400"/>
              </a:spcAft>
              <a:buSzPct val="100000"/>
              <a:buChar char="•"/>
            </a:pPr>
            <a:r>
              <a:rPr lang="en-US" sz="1600" dirty="0">
                <a:solidFill>
                  <a:schemeClr val="tx1"/>
                </a:solidFill>
              </a:rPr>
              <a:t>Supports Care Act wellbeing and prevention duties; in some areas about 80% need no ongoing care after reablement (CQC, 2025)</a:t>
            </a:r>
            <a:endParaRPr lang="en-US" sz="1600" dirty="0"/>
          </a:p>
          <a:p>
            <a:pPr marL="177800" indent="-177800">
              <a:spcAft>
                <a:spcPts val="1400"/>
              </a:spcAft>
              <a:buSzPct val="100000"/>
              <a:buChar char="•"/>
            </a:pPr>
            <a:r>
              <a:rPr lang="en-US" sz="1600" dirty="0">
                <a:solidFill>
                  <a:schemeClr val="tx1"/>
                </a:solidFill>
              </a:rPr>
              <a:t>Can ease hospital discharge and reduce avoidable admissions (CQC, 2025)</a:t>
            </a:r>
            <a:endParaRPr lang="en-US" sz="1600" dirty="0"/>
          </a:p>
        </p:txBody>
      </p:sp>
      <p:sp>
        <p:nvSpPr>
          <p:cNvPr id="8" name="What does not work card"/>
          <p:cNvSpPr/>
          <p:nvPr/>
        </p:nvSpPr>
        <p:spPr>
          <a:xfrm>
            <a:off x="6172200" y="1325880"/>
            <a:ext cx="5440680" cy="3794760"/>
          </a:xfrm>
          <a:prstGeom prst="roundRect">
            <a:avLst>
              <a:gd name="adj" fmla="val 1928"/>
            </a:avLst>
          </a:prstGeom>
          <a:solidFill>
            <a:schemeClr val="bg2"/>
          </a:solidFill>
          <a:ln w="12700">
            <a:solidFill>
              <a:schemeClr val="bg2"/>
            </a:solidFill>
            <a:prstDash val="solid"/>
          </a:ln>
        </p:spPr>
        <p:txBody>
          <a:bodyPr/>
          <a:lstStyle/>
          <a:p>
            <a:endParaRPr lang="en-GB"/>
          </a:p>
        </p:txBody>
      </p:sp>
      <p:sp>
        <p:nvSpPr>
          <p:cNvPr id="9" name="What does not work circle"/>
          <p:cNvSpPr/>
          <p:nvPr/>
        </p:nvSpPr>
        <p:spPr>
          <a:xfrm>
            <a:off x="6400800" y="1463040"/>
            <a:ext cx="502920" cy="502920"/>
          </a:xfrm>
          <a:prstGeom prst="ellipse">
            <a:avLst/>
          </a:prstGeom>
          <a:solidFill>
            <a:schemeClr val="accent3"/>
          </a:solidFill>
          <a:ln w="12700">
            <a:solidFill>
              <a:schemeClr val="accent3"/>
            </a:solidFill>
            <a:prstDash val="solid"/>
          </a:ln>
        </p:spPr>
        <p:txBody>
          <a:bodyPr/>
          <a:lstStyle/>
          <a:p>
            <a:endParaRPr lang="en-GB"/>
          </a:p>
        </p:txBody>
      </p:sp>
      <p:pic>
        <p:nvPicPr>
          <p:cNvPr id="10" name="What does not work icon" descr="What does not work"/>
          <p:cNvPicPr>
            <a:picLocks noChangeAspect="1"/>
          </p:cNvPicPr>
          <p:nvPr/>
        </p:nvPicPr>
        <p:blipFill>
          <a:blip r:embed="rId6"/>
          <a:stretch>
            <a:fillRect/>
          </a:stretch>
        </p:blipFill>
        <p:spPr>
          <a:xfrm>
            <a:off x="6526530" y="1588770"/>
            <a:ext cx="251460" cy="251460"/>
          </a:xfrm>
          <a:prstGeom prst="rect">
            <a:avLst/>
          </a:prstGeom>
        </p:spPr>
      </p:pic>
      <p:sp>
        <p:nvSpPr>
          <p:cNvPr id="11" name="What does not work heading"/>
          <p:cNvSpPr txBox="1"/>
          <p:nvPr/>
        </p:nvSpPr>
        <p:spPr>
          <a:xfrm>
            <a:off x="7040880" y="1463040"/>
            <a:ext cx="4389120" cy="502920"/>
          </a:xfrm>
          <a:prstGeom prst="rect">
            <a:avLst/>
          </a:prstGeom>
          <a:noFill/>
          <a:ln/>
        </p:spPr>
        <p:txBody>
          <a:bodyPr wrap="square" lIns="0" tIns="0" rIns="0" bIns="0" rtlCol="0" anchor="ctr"/>
          <a:lstStyle/>
          <a:p>
            <a:pPr marL="0" indent="0">
              <a:buNone/>
            </a:pPr>
            <a:r>
              <a:rPr lang="en-US" sz="1800" b="1" dirty="0">
                <a:solidFill>
                  <a:schemeClr val="accent3"/>
                </a:solidFill>
                <a:latin typeface="Cambria" pitchFamily="34" charset="0"/>
                <a:ea typeface="Cambria" pitchFamily="34" charset="-122"/>
                <a:cs typeface="Cambria" pitchFamily="34" charset="-120"/>
              </a:rPr>
              <a:t>What does not work</a:t>
            </a:r>
            <a:endParaRPr lang="en-US" sz="1800" dirty="0"/>
          </a:p>
        </p:txBody>
      </p:sp>
      <p:sp>
        <p:nvSpPr>
          <p:cNvPr id="12" name="What does not work list"/>
          <p:cNvSpPr txBox="1"/>
          <p:nvPr/>
        </p:nvSpPr>
        <p:spPr>
          <a:xfrm>
            <a:off x="6400800" y="2148840"/>
            <a:ext cx="5029200" cy="2880360"/>
          </a:xfrm>
          <a:prstGeom prst="rect">
            <a:avLst/>
          </a:prstGeom>
          <a:noFill/>
          <a:ln/>
        </p:spPr>
        <p:txBody>
          <a:bodyPr wrap="square" lIns="0" tIns="0" rIns="0" bIns="0" rtlCol="0" anchor="t"/>
          <a:lstStyle/>
          <a:p>
            <a:pPr marL="177800" indent="-177800">
              <a:spcAft>
                <a:spcPts val="1400"/>
              </a:spcAft>
              <a:buSzPct val="100000"/>
              <a:buChar char="•"/>
            </a:pPr>
            <a:r>
              <a:rPr lang="en-US" sz="1600" dirty="0">
                <a:solidFill>
                  <a:schemeClr val="tx1"/>
                </a:solidFill>
              </a:rPr>
              <a:t>Home care vacancy rate above 10%, over double that of care homes (CQC, 2025)</a:t>
            </a:r>
            <a:endParaRPr lang="en-US" sz="1600" dirty="0"/>
          </a:p>
          <a:p>
            <a:pPr marL="177800" indent="-177800">
              <a:spcAft>
                <a:spcPts val="1400"/>
              </a:spcAft>
              <a:buSzPct val="100000"/>
              <a:buChar char="•"/>
            </a:pPr>
            <a:r>
              <a:rPr lang="en-US" sz="1600" dirty="0">
                <a:solidFill>
                  <a:schemeClr val="tx1"/>
                </a:solidFill>
              </a:rPr>
              <a:t>A 'carousel' of different carers damages continuity, trust and dignity (CQC, 2025)</a:t>
            </a:r>
            <a:endParaRPr lang="en-US" sz="1600" dirty="0"/>
          </a:p>
          <a:p>
            <a:pPr marL="177800" indent="-177800">
              <a:spcAft>
                <a:spcPts val="1400"/>
              </a:spcAft>
              <a:buSzPct val="100000"/>
              <a:buChar char="•"/>
            </a:pPr>
            <a:r>
              <a:rPr lang="en-US" sz="1600" dirty="0">
                <a:solidFill>
                  <a:schemeClr val="tx1"/>
                </a:solidFill>
              </a:rPr>
              <a:t>Postcode lottery: 69 services per 100,000 aged 65+ in the Northeast vs 116 nationally (CQC, 2025)</a:t>
            </a:r>
            <a:endParaRPr lang="en-US" sz="1600" dirty="0"/>
          </a:p>
          <a:p>
            <a:pPr marL="177800" indent="-177800">
              <a:spcAft>
                <a:spcPts val="1400"/>
              </a:spcAft>
              <a:buSzPct val="100000"/>
              <a:buChar char="•"/>
            </a:pPr>
            <a:r>
              <a:rPr lang="en-US" sz="1600" dirty="0">
                <a:solidFill>
                  <a:schemeClr val="tx1"/>
                </a:solidFill>
              </a:rPr>
              <a:t>Councils paying lower hourly rates see more A&amp;E visits and emergency admissions (CQC, 2025)</a:t>
            </a:r>
            <a:endParaRPr lang="en-US" sz="1600" dirty="0"/>
          </a:p>
        </p:txBody>
      </p:sp>
      <p:sp>
        <p:nvSpPr>
          <p:cNvPr id="13" name="Verdict card"/>
          <p:cNvSpPr/>
          <p:nvPr/>
        </p:nvSpPr>
        <p:spPr>
          <a:xfrm>
            <a:off x="548640" y="5303520"/>
            <a:ext cx="11064240" cy="868680"/>
          </a:xfrm>
          <a:prstGeom prst="roundRect">
            <a:avLst>
              <a:gd name="adj" fmla="val 8421"/>
            </a:avLst>
          </a:prstGeom>
          <a:solidFill>
            <a:schemeClr val="accent1"/>
          </a:solidFill>
          <a:ln w="12700">
            <a:solidFill>
              <a:schemeClr val="accent1"/>
            </a:solidFill>
            <a:prstDash val="solid"/>
          </a:ln>
        </p:spPr>
        <p:txBody>
          <a:bodyPr/>
          <a:lstStyle/>
          <a:p>
            <a:endParaRPr lang="en-GB"/>
          </a:p>
        </p:txBody>
      </p:sp>
      <p:sp>
        <p:nvSpPr>
          <p:cNvPr id="14" name="Verdict circle"/>
          <p:cNvSpPr/>
          <p:nvPr/>
        </p:nvSpPr>
        <p:spPr>
          <a:xfrm>
            <a:off x="731520" y="5440680"/>
            <a:ext cx="594360" cy="594360"/>
          </a:xfrm>
          <a:prstGeom prst="ellipse">
            <a:avLst/>
          </a:prstGeom>
          <a:solidFill>
            <a:schemeClr val="accent2"/>
          </a:solidFill>
          <a:ln w="12700">
            <a:solidFill>
              <a:schemeClr val="accent2"/>
            </a:solidFill>
            <a:prstDash val="solid"/>
          </a:ln>
        </p:spPr>
        <p:txBody>
          <a:bodyPr/>
          <a:lstStyle/>
          <a:p>
            <a:endParaRPr lang="en-GB"/>
          </a:p>
        </p:txBody>
      </p:sp>
      <p:pic>
        <p:nvPicPr>
          <p:cNvPr id="15" name="Verdict icon" descr="Verdict"/>
          <p:cNvPicPr>
            <a:picLocks noChangeAspect="1"/>
          </p:cNvPicPr>
          <p:nvPr/>
        </p:nvPicPr>
        <p:blipFill>
          <a:blip r:embed="rId7"/>
          <a:stretch>
            <a:fillRect/>
          </a:stretch>
        </p:blipFill>
        <p:spPr>
          <a:xfrm>
            <a:off x="880110" y="5589270"/>
            <a:ext cx="297180" cy="297180"/>
          </a:xfrm>
          <a:prstGeom prst="rect">
            <a:avLst/>
          </a:prstGeom>
        </p:spPr>
      </p:pic>
      <p:sp>
        <p:nvSpPr>
          <p:cNvPr id="16" name="Verdict text"/>
          <p:cNvSpPr txBox="1"/>
          <p:nvPr/>
        </p:nvSpPr>
        <p:spPr>
          <a:xfrm>
            <a:off x="1508760" y="5376672"/>
            <a:ext cx="9921240" cy="731520"/>
          </a:xfrm>
          <a:prstGeom prst="rect">
            <a:avLst/>
          </a:prstGeom>
          <a:noFill/>
          <a:ln/>
        </p:spPr>
        <p:txBody>
          <a:bodyPr wrap="square" lIns="0" tIns="0" rIns="0" bIns="0" rtlCol="0" anchor="ctr"/>
          <a:lstStyle/>
          <a:p>
            <a:pPr marL="0" indent="0">
              <a:buNone/>
            </a:pPr>
            <a:r>
              <a:rPr lang="en-US" sz="1500" b="1" dirty="0">
                <a:solidFill>
                  <a:schemeClr val="accent2"/>
                </a:solidFill>
              </a:rPr>
              <a:t>Judgement: </a:t>
            </a:r>
            <a:r>
              <a:rPr lang="en-US" sz="1500" dirty="0">
                <a:solidFill>
                  <a:schemeClr val="bg1"/>
                </a:solidFill>
              </a:rPr>
              <a:t>the right model for independence, but under-resourced, so its empowering potential is not consistently realised.</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8</a:t>
            </a:fld>
            <a:endParaRPr lang="en-US"/>
          </a:p>
        </p:txBody>
      </p:sp>
      <p:pic>
        <p:nvPicPr>
          <p:cNvPr id="18" name="Recorded Sound">
            <a:hlinkClick r:id="" action="ppaction://media"/>
            <a:extLst>
              <a:ext uri="{FF2B5EF4-FFF2-40B4-BE49-F238E27FC236}">
                <a16:creationId xmlns:a16="http://schemas.microsoft.com/office/drawing/2014/main" id="{40A233A9-3FA5-0155-2817-B3993B911F9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9171272" y="6210216"/>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1604"/>
    </mc:Choice>
    <mc:Fallback>
      <p:transition spd="slow" advTm="1016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744"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Residential and Nursing Care in Focus</a:t>
            </a:r>
            <a:endParaRPr lang="en-US" sz="3000" dirty="0"/>
          </a:p>
        </p:txBody>
      </p:sp>
      <p:sp>
        <p:nvSpPr>
          <p:cNvPr id="3" name="What works card"/>
          <p:cNvSpPr/>
          <p:nvPr/>
        </p:nvSpPr>
        <p:spPr>
          <a:xfrm>
            <a:off x="548640" y="1325880"/>
            <a:ext cx="5440680" cy="3794760"/>
          </a:xfrm>
          <a:prstGeom prst="roundRect">
            <a:avLst>
              <a:gd name="adj" fmla="val 1928"/>
            </a:avLst>
          </a:prstGeom>
          <a:solidFill>
            <a:schemeClr val="bg2"/>
          </a:solidFill>
          <a:ln w="12700">
            <a:solidFill>
              <a:schemeClr val="bg2"/>
            </a:solidFill>
            <a:prstDash val="solid"/>
          </a:ln>
        </p:spPr>
        <p:txBody>
          <a:bodyPr/>
          <a:lstStyle/>
          <a:p>
            <a:endParaRPr lang="en-GB"/>
          </a:p>
        </p:txBody>
      </p:sp>
      <p:sp>
        <p:nvSpPr>
          <p:cNvPr id="4" name="What works circle"/>
          <p:cNvSpPr/>
          <p:nvPr/>
        </p:nvSpPr>
        <p:spPr>
          <a:xfrm>
            <a:off x="777240" y="1463040"/>
            <a:ext cx="502920" cy="502920"/>
          </a:xfrm>
          <a:prstGeom prst="ellipse">
            <a:avLst/>
          </a:prstGeom>
          <a:solidFill>
            <a:schemeClr val="accent1"/>
          </a:solidFill>
          <a:ln w="12700">
            <a:solidFill>
              <a:schemeClr val="accent1"/>
            </a:solidFill>
            <a:prstDash val="solid"/>
          </a:ln>
        </p:spPr>
        <p:txBody>
          <a:bodyPr/>
          <a:lstStyle/>
          <a:p>
            <a:endParaRPr lang="en-GB"/>
          </a:p>
        </p:txBody>
      </p:sp>
      <p:pic>
        <p:nvPicPr>
          <p:cNvPr id="5" name="What works icon" descr="What works"/>
          <p:cNvPicPr>
            <a:picLocks noChangeAspect="1"/>
          </p:cNvPicPr>
          <p:nvPr/>
        </p:nvPicPr>
        <p:blipFill>
          <a:blip r:embed="rId5"/>
          <a:stretch>
            <a:fillRect/>
          </a:stretch>
        </p:blipFill>
        <p:spPr>
          <a:xfrm>
            <a:off x="902970" y="1588770"/>
            <a:ext cx="251460" cy="251460"/>
          </a:xfrm>
          <a:prstGeom prst="rect">
            <a:avLst/>
          </a:prstGeom>
        </p:spPr>
      </p:pic>
      <p:sp>
        <p:nvSpPr>
          <p:cNvPr id="6" name="What works heading"/>
          <p:cNvSpPr txBox="1"/>
          <p:nvPr/>
        </p:nvSpPr>
        <p:spPr>
          <a:xfrm>
            <a:off x="1417320" y="1463040"/>
            <a:ext cx="4389120" cy="502920"/>
          </a:xfrm>
          <a:prstGeom prst="rect">
            <a:avLst/>
          </a:prstGeom>
          <a:noFill/>
          <a:ln/>
        </p:spPr>
        <p:txBody>
          <a:bodyPr wrap="square" lIns="0" tIns="0" rIns="0" bIns="0" rtlCol="0" anchor="ctr"/>
          <a:lstStyle/>
          <a:p>
            <a:pPr marL="0" indent="0">
              <a:buNone/>
            </a:pPr>
            <a:r>
              <a:rPr lang="en-US" sz="1800" b="1" dirty="0">
                <a:solidFill>
                  <a:schemeClr val="accent1"/>
                </a:solidFill>
                <a:latin typeface="Cambria" pitchFamily="34" charset="0"/>
                <a:ea typeface="Cambria" pitchFamily="34" charset="-122"/>
                <a:cs typeface="Cambria" pitchFamily="34" charset="-120"/>
              </a:rPr>
              <a:t>What works</a:t>
            </a:r>
            <a:endParaRPr lang="en-US" sz="1800" dirty="0"/>
          </a:p>
        </p:txBody>
      </p:sp>
      <p:sp>
        <p:nvSpPr>
          <p:cNvPr id="7" name="What works list"/>
          <p:cNvSpPr txBox="1"/>
          <p:nvPr/>
        </p:nvSpPr>
        <p:spPr>
          <a:xfrm>
            <a:off x="777240" y="2148840"/>
            <a:ext cx="5029200" cy="2880360"/>
          </a:xfrm>
          <a:prstGeom prst="rect">
            <a:avLst/>
          </a:prstGeom>
          <a:noFill/>
          <a:ln/>
        </p:spPr>
        <p:txBody>
          <a:bodyPr wrap="square" lIns="0" tIns="0" rIns="0" bIns="0" rtlCol="0" anchor="t"/>
          <a:lstStyle/>
          <a:p>
            <a:pPr marL="177800" indent="-177800">
              <a:spcAft>
                <a:spcPts val="1400"/>
              </a:spcAft>
              <a:buSzPct val="100000"/>
              <a:buChar char="•"/>
            </a:pPr>
            <a:r>
              <a:rPr lang="en-US" sz="1600" dirty="0">
                <a:solidFill>
                  <a:schemeClr val="tx1"/>
                </a:solidFill>
              </a:rPr>
              <a:t>24-hour care and safety for advanced dementia and complex health needs</a:t>
            </a:r>
            <a:endParaRPr lang="en-US" sz="1600" dirty="0"/>
          </a:p>
          <a:p>
            <a:pPr marL="177800" indent="-177800">
              <a:spcAft>
                <a:spcPts val="1400"/>
              </a:spcAft>
              <a:buSzPct val="100000"/>
              <a:buChar char="•"/>
            </a:pPr>
            <a:r>
              <a:rPr lang="en-US" sz="1600" dirty="0">
                <a:solidFill>
                  <a:schemeClr val="tx1"/>
                </a:solidFill>
              </a:rPr>
              <a:t>Best homes use life-story work and meaningful activity (Kitwood, 1997; Havighurst, 1961)</a:t>
            </a:r>
            <a:endParaRPr lang="en-US" sz="1600" dirty="0"/>
          </a:p>
          <a:p>
            <a:pPr marL="177800" indent="-177800">
              <a:spcAft>
                <a:spcPts val="1400"/>
              </a:spcAft>
              <a:buSzPct val="100000"/>
              <a:buChar char="•"/>
            </a:pPr>
            <a:r>
              <a:rPr lang="en-US" sz="1600" dirty="0">
                <a:solidFill>
                  <a:schemeClr val="tx1"/>
                </a:solidFill>
              </a:rPr>
              <a:t>Registered and inspected, giving public accountability (CQC, 2025)</a:t>
            </a:r>
            <a:endParaRPr lang="en-US" sz="1600" dirty="0"/>
          </a:p>
        </p:txBody>
      </p:sp>
      <p:sp>
        <p:nvSpPr>
          <p:cNvPr id="8" name="What does not work card"/>
          <p:cNvSpPr/>
          <p:nvPr/>
        </p:nvSpPr>
        <p:spPr>
          <a:xfrm>
            <a:off x="6172200" y="1325880"/>
            <a:ext cx="5440680" cy="3794760"/>
          </a:xfrm>
          <a:prstGeom prst="roundRect">
            <a:avLst>
              <a:gd name="adj" fmla="val 1928"/>
            </a:avLst>
          </a:prstGeom>
          <a:solidFill>
            <a:schemeClr val="bg2"/>
          </a:solidFill>
          <a:ln w="12700">
            <a:solidFill>
              <a:schemeClr val="bg2"/>
            </a:solidFill>
            <a:prstDash val="solid"/>
          </a:ln>
        </p:spPr>
        <p:txBody>
          <a:bodyPr/>
          <a:lstStyle/>
          <a:p>
            <a:endParaRPr lang="en-GB"/>
          </a:p>
        </p:txBody>
      </p:sp>
      <p:sp>
        <p:nvSpPr>
          <p:cNvPr id="9" name="What does not work circle"/>
          <p:cNvSpPr/>
          <p:nvPr/>
        </p:nvSpPr>
        <p:spPr>
          <a:xfrm>
            <a:off x="6400800" y="1463040"/>
            <a:ext cx="502920" cy="502920"/>
          </a:xfrm>
          <a:prstGeom prst="ellipse">
            <a:avLst/>
          </a:prstGeom>
          <a:solidFill>
            <a:schemeClr val="accent3"/>
          </a:solidFill>
          <a:ln w="12700">
            <a:solidFill>
              <a:schemeClr val="accent3"/>
            </a:solidFill>
            <a:prstDash val="solid"/>
          </a:ln>
        </p:spPr>
        <p:txBody>
          <a:bodyPr/>
          <a:lstStyle/>
          <a:p>
            <a:endParaRPr lang="en-GB"/>
          </a:p>
        </p:txBody>
      </p:sp>
      <p:pic>
        <p:nvPicPr>
          <p:cNvPr id="10" name="What does not work icon" descr="What does not work"/>
          <p:cNvPicPr>
            <a:picLocks noChangeAspect="1"/>
          </p:cNvPicPr>
          <p:nvPr/>
        </p:nvPicPr>
        <p:blipFill>
          <a:blip r:embed="rId6"/>
          <a:stretch>
            <a:fillRect/>
          </a:stretch>
        </p:blipFill>
        <p:spPr>
          <a:xfrm>
            <a:off x="6526530" y="1588770"/>
            <a:ext cx="251460" cy="251460"/>
          </a:xfrm>
          <a:prstGeom prst="rect">
            <a:avLst/>
          </a:prstGeom>
        </p:spPr>
      </p:pic>
      <p:sp>
        <p:nvSpPr>
          <p:cNvPr id="11" name="What does not work heading"/>
          <p:cNvSpPr txBox="1"/>
          <p:nvPr/>
        </p:nvSpPr>
        <p:spPr>
          <a:xfrm>
            <a:off x="7040880" y="1463040"/>
            <a:ext cx="4389120" cy="502920"/>
          </a:xfrm>
          <a:prstGeom prst="rect">
            <a:avLst/>
          </a:prstGeom>
          <a:noFill/>
          <a:ln/>
        </p:spPr>
        <p:txBody>
          <a:bodyPr wrap="square" lIns="0" tIns="0" rIns="0" bIns="0" rtlCol="0" anchor="ctr"/>
          <a:lstStyle/>
          <a:p>
            <a:pPr marL="0" indent="0">
              <a:buNone/>
            </a:pPr>
            <a:r>
              <a:rPr lang="en-US" sz="1800" b="1" dirty="0">
                <a:solidFill>
                  <a:schemeClr val="accent3"/>
                </a:solidFill>
                <a:latin typeface="Cambria" pitchFamily="34" charset="0"/>
                <a:ea typeface="Cambria" pitchFamily="34" charset="-122"/>
                <a:cs typeface="Cambria" pitchFamily="34" charset="-120"/>
              </a:rPr>
              <a:t>What does not work</a:t>
            </a:r>
            <a:endParaRPr lang="en-US" sz="1800" dirty="0"/>
          </a:p>
        </p:txBody>
      </p:sp>
      <p:sp>
        <p:nvSpPr>
          <p:cNvPr id="12" name="What does not work list"/>
          <p:cNvSpPr txBox="1"/>
          <p:nvPr/>
        </p:nvSpPr>
        <p:spPr>
          <a:xfrm>
            <a:off x="6400800" y="2148840"/>
            <a:ext cx="5029200" cy="2880360"/>
          </a:xfrm>
          <a:prstGeom prst="rect">
            <a:avLst/>
          </a:prstGeom>
          <a:noFill/>
          <a:ln/>
        </p:spPr>
        <p:txBody>
          <a:bodyPr wrap="square" lIns="0" tIns="0" rIns="0" bIns="0" rtlCol="0" anchor="t"/>
          <a:lstStyle/>
          <a:p>
            <a:pPr marL="177800" indent="-177800">
              <a:spcAft>
                <a:spcPts val="1400"/>
              </a:spcAft>
              <a:buSzPct val="100000"/>
              <a:buChar char="•"/>
            </a:pPr>
            <a:r>
              <a:rPr lang="en-US" sz="1600" dirty="0">
                <a:solidFill>
                  <a:schemeClr val="tx1"/>
                </a:solidFill>
              </a:rPr>
              <a:t>Means-tested: people with modest savings may pay the full cost, creating a two-tier system (DHSC, 2025a)</a:t>
            </a:r>
            <a:endParaRPr lang="en-US" sz="1600" dirty="0"/>
          </a:p>
          <a:p>
            <a:pPr marL="177800" indent="-177800">
              <a:spcAft>
                <a:spcPts val="1400"/>
              </a:spcAft>
              <a:buSzPct val="100000"/>
              <a:buChar char="•"/>
            </a:pPr>
            <a:r>
              <a:rPr lang="en-US" sz="1600" dirty="0">
                <a:solidFill>
                  <a:schemeClr val="tx1"/>
                </a:solidFill>
              </a:rPr>
              <a:t>Loss of control and familiar roles can mirror 'disengagement' (Cumming and Henry, 1961)</a:t>
            </a:r>
            <a:endParaRPr lang="en-US" sz="1600" dirty="0"/>
          </a:p>
          <a:p>
            <a:pPr marL="177800" indent="-177800">
              <a:spcAft>
                <a:spcPts val="1400"/>
              </a:spcAft>
              <a:buSzPct val="100000"/>
              <a:buChar char="•"/>
            </a:pPr>
            <a:r>
              <a:rPr lang="en-US" sz="1600" dirty="0">
                <a:solidFill>
                  <a:schemeClr val="tx1"/>
                </a:solidFill>
              </a:rPr>
              <a:t>Long delays in Deprivation of Liberty Safeguards applications, especially in dementia (CQC, 2025)</a:t>
            </a:r>
            <a:endParaRPr lang="en-US" sz="1600" dirty="0"/>
          </a:p>
          <a:p>
            <a:pPr marL="177800" indent="-177800">
              <a:spcAft>
                <a:spcPts val="1400"/>
              </a:spcAft>
              <a:buSzPct val="100000"/>
              <a:buChar char="•"/>
            </a:pPr>
            <a:r>
              <a:rPr lang="en-US" sz="1600" dirty="0">
                <a:solidFill>
                  <a:schemeClr val="tx1"/>
                </a:solidFill>
              </a:rPr>
              <a:t>District nurses per 10,000 people aged 65+ halved in 14 years (CQC, 2025)</a:t>
            </a:r>
            <a:endParaRPr lang="en-US" sz="1600" dirty="0"/>
          </a:p>
        </p:txBody>
      </p:sp>
      <p:sp>
        <p:nvSpPr>
          <p:cNvPr id="13" name="Verdict card"/>
          <p:cNvSpPr/>
          <p:nvPr/>
        </p:nvSpPr>
        <p:spPr>
          <a:xfrm>
            <a:off x="548640" y="5303520"/>
            <a:ext cx="11064240" cy="868680"/>
          </a:xfrm>
          <a:prstGeom prst="roundRect">
            <a:avLst>
              <a:gd name="adj" fmla="val 8421"/>
            </a:avLst>
          </a:prstGeom>
          <a:solidFill>
            <a:schemeClr val="accent1"/>
          </a:solidFill>
          <a:ln w="12700">
            <a:solidFill>
              <a:schemeClr val="accent1"/>
            </a:solidFill>
            <a:prstDash val="solid"/>
          </a:ln>
        </p:spPr>
        <p:txBody>
          <a:bodyPr/>
          <a:lstStyle/>
          <a:p>
            <a:endParaRPr lang="en-GB"/>
          </a:p>
        </p:txBody>
      </p:sp>
      <p:sp>
        <p:nvSpPr>
          <p:cNvPr id="14" name="Verdict circle"/>
          <p:cNvSpPr/>
          <p:nvPr/>
        </p:nvSpPr>
        <p:spPr>
          <a:xfrm>
            <a:off x="731520" y="5440680"/>
            <a:ext cx="594360" cy="594360"/>
          </a:xfrm>
          <a:prstGeom prst="ellipse">
            <a:avLst/>
          </a:prstGeom>
          <a:solidFill>
            <a:schemeClr val="accent2"/>
          </a:solidFill>
          <a:ln w="12700">
            <a:solidFill>
              <a:schemeClr val="accent2"/>
            </a:solidFill>
            <a:prstDash val="solid"/>
          </a:ln>
        </p:spPr>
        <p:txBody>
          <a:bodyPr/>
          <a:lstStyle/>
          <a:p>
            <a:endParaRPr lang="en-GB"/>
          </a:p>
        </p:txBody>
      </p:sp>
      <p:pic>
        <p:nvPicPr>
          <p:cNvPr id="15" name="Verdict icon" descr="Verdict"/>
          <p:cNvPicPr>
            <a:picLocks noChangeAspect="1"/>
          </p:cNvPicPr>
          <p:nvPr/>
        </p:nvPicPr>
        <p:blipFill>
          <a:blip r:embed="rId7"/>
          <a:stretch>
            <a:fillRect/>
          </a:stretch>
        </p:blipFill>
        <p:spPr>
          <a:xfrm>
            <a:off x="880110" y="5589270"/>
            <a:ext cx="297180" cy="297180"/>
          </a:xfrm>
          <a:prstGeom prst="rect">
            <a:avLst/>
          </a:prstGeom>
        </p:spPr>
      </p:pic>
      <p:sp>
        <p:nvSpPr>
          <p:cNvPr id="16" name="Verdict text"/>
          <p:cNvSpPr txBox="1"/>
          <p:nvPr/>
        </p:nvSpPr>
        <p:spPr>
          <a:xfrm>
            <a:off x="1508760" y="5376672"/>
            <a:ext cx="9921240" cy="731520"/>
          </a:xfrm>
          <a:prstGeom prst="rect">
            <a:avLst/>
          </a:prstGeom>
          <a:noFill/>
          <a:ln/>
        </p:spPr>
        <p:txBody>
          <a:bodyPr wrap="square" lIns="0" tIns="0" rIns="0" bIns="0" rtlCol="0" anchor="ctr"/>
          <a:lstStyle/>
          <a:p>
            <a:pPr marL="0" indent="0">
              <a:buNone/>
            </a:pPr>
            <a:r>
              <a:rPr lang="en-US" sz="1500" b="1" dirty="0">
                <a:solidFill>
                  <a:schemeClr val="accent2"/>
                </a:solidFill>
              </a:rPr>
              <a:t>Judgement: </a:t>
            </a:r>
            <a:r>
              <a:rPr lang="en-US" sz="1500" dirty="0">
                <a:solidFill>
                  <a:schemeClr val="bg1"/>
                </a:solidFill>
              </a:rPr>
              <a:t>essential for complex needs, but empowerment depends on culture and staffing, not on the building.</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9</a:t>
            </a:fld>
            <a:endParaRPr lang="en-US"/>
          </a:p>
        </p:txBody>
      </p:sp>
      <p:pic>
        <p:nvPicPr>
          <p:cNvPr id="17" name="Recorded Sound">
            <a:hlinkClick r:id="" action="ppaction://media"/>
            <a:extLst>
              <a:ext uri="{FF2B5EF4-FFF2-40B4-BE49-F238E27FC236}">
                <a16:creationId xmlns:a16="http://schemas.microsoft.com/office/drawing/2014/main" id="{3161A7A0-2C7D-ACD5-302E-560C6AC51C1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14515" y="617220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371"/>
    </mc:Choice>
    <mc:Fallback>
      <p:transition spd="slow" advTm="95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37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195874"/>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Technological Innovations in Care</a:t>
            </a:r>
            <a:endParaRPr lang="en-US" sz="3000" dirty="0"/>
          </a:p>
        </p:txBody>
      </p:sp>
      <p:sp>
        <p:nvSpPr>
          <p:cNvPr id="3" name="Tech intro"/>
          <p:cNvSpPr txBox="1"/>
          <p:nvPr/>
        </p:nvSpPr>
        <p:spPr>
          <a:xfrm>
            <a:off x="548640" y="1280160"/>
            <a:ext cx="11064240" cy="411480"/>
          </a:xfrm>
          <a:prstGeom prst="rect">
            <a:avLst/>
          </a:prstGeom>
          <a:noFill/>
          <a:ln/>
        </p:spPr>
        <p:txBody>
          <a:bodyPr wrap="square" lIns="0" tIns="0" rIns="0" bIns="0" rtlCol="0" anchor="t"/>
          <a:lstStyle/>
          <a:p>
            <a:pPr marL="0" indent="0">
              <a:buNone/>
            </a:pPr>
            <a:r>
              <a:rPr lang="en-US" sz="1500" dirty="0">
                <a:solidFill>
                  <a:schemeClr val="tx1"/>
                </a:solidFill>
              </a:rPr>
              <a:t>Assistive technology can help people live healthy, productive, independent and dignified lives</a:t>
            </a:r>
            <a:r>
              <a:rPr lang="en-US" sz="1500" i="1" dirty="0">
                <a:solidFill>
                  <a:schemeClr val="accent6"/>
                </a:solidFill>
              </a:rPr>
              <a:t> (WHO, 2024)</a:t>
            </a:r>
            <a:endParaRPr lang="en-US" sz="1500" dirty="0"/>
          </a:p>
        </p:txBody>
      </p:sp>
      <p:sp>
        <p:nvSpPr>
          <p:cNvPr id="4" name="Tech card Telecare"/>
          <p:cNvSpPr/>
          <p:nvPr/>
        </p:nvSpPr>
        <p:spPr>
          <a:xfrm>
            <a:off x="548640" y="1920240"/>
            <a:ext cx="2651760" cy="4206240"/>
          </a:xfrm>
          <a:prstGeom prst="roundRect">
            <a:avLst>
              <a:gd name="adj" fmla="val 275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5" name="Telecare circle"/>
          <p:cNvSpPr/>
          <p:nvPr/>
        </p:nvSpPr>
        <p:spPr>
          <a:xfrm>
            <a:off x="1417320" y="2103120"/>
            <a:ext cx="914400" cy="914400"/>
          </a:xfrm>
          <a:prstGeom prst="ellipse">
            <a:avLst/>
          </a:prstGeom>
          <a:solidFill>
            <a:schemeClr val="accent1"/>
          </a:solidFill>
          <a:ln w="12700">
            <a:solidFill>
              <a:schemeClr val="accent1"/>
            </a:solidFill>
            <a:prstDash val="solid"/>
          </a:ln>
        </p:spPr>
        <p:txBody>
          <a:bodyPr/>
          <a:lstStyle/>
          <a:p>
            <a:endParaRPr lang="en-GB"/>
          </a:p>
        </p:txBody>
      </p:sp>
      <p:pic>
        <p:nvPicPr>
          <p:cNvPr id="6" name="Telecare icon" descr="Telecare"/>
          <p:cNvPicPr>
            <a:picLocks noChangeAspect="1"/>
          </p:cNvPicPr>
          <p:nvPr/>
        </p:nvPicPr>
        <p:blipFill>
          <a:blip r:embed="rId5"/>
          <a:stretch>
            <a:fillRect/>
          </a:stretch>
        </p:blipFill>
        <p:spPr>
          <a:xfrm>
            <a:off x="1645920" y="2331720"/>
            <a:ext cx="457200" cy="457200"/>
          </a:xfrm>
          <a:prstGeom prst="rect">
            <a:avLst/>
          </a:prstGeom>
        </p:spPr>
      </p:pic>
      <p:sp>
        <p:nvSpPr>
          <p:cNvPr id="7" name="Tech title Telecare"/>
          <p:cNvSpPr txBox="1"/>
          <p:nvPr/>
        </p:nvSpPr>
        <p:spPr>
          <a:xfrm>
            <a:off x="731520" y="3154680"/>
            <a:ext cx="2286000" cy="685800"/>
          </a:xfrm>
          <a:prstGeom prst="rect">
            <a:avLst/>
          </a:prstGeom>
          <a:noFill/>
          <a:ln/>
        </p:spPr>
        <p:txBody>
          <a:bodyPr wrap="square" lIns="0" tIns="0" rIns="0" bIns="0" rtlCol="0" anchor="ctr"/>
          <a:lstStyle/>
          <a:p>
            <a:pPr marL="0" indent="0" algn="ctr">
              <a:buNone/>
            </a:pPr>
            <a:r>
              <a:rPr lang="en-US" sz="1600" b="1" dirty="0">
                <a:solidFill>
                  <a:schemeClr val="accent1"/>
                </a:solidFill>
                <a:latin typeface="Cambria" pitchFamily="34" charset="0"/>
                <a:ea typeface="Cambria" pitchFamily="34" charset="-122"/>
                <a:cs typeface="Cambria" pitchFamily="34" charset="-120"/>
              </a:rPr>
              <a:t>Telecare</a:t>
            </a:r>
            <a:endParaRPr lang="en-US" sz="1600" dirty="0"/>
          </a:p>
        </p:txBody>
      </p:sp>
      <p:sp>
        <p:nvSpPr>
          <p:cNvPr id="8" name="Tech desc Telecare"/>
          <p:cNvSpPr txBox="1"/>
          <p:nvPr/>
        </p:nvSpPr>
        <p:spPr>
          <a:xfrm>
            <a:off x="731520" y="3931920"/>
            <a:ext cx="2286000" cy="1188720"/>
          </a:xfrm>
          <a:prstGeom prst="rect">
            <a:avLst/>
          </a:prstGeom>
          <a:noFill/>
          <a:ln/>
        </p:spPr>
        <p:txBody>
          <a:bodyPr wrap="square" lIns="0" tIns="0" rIns="0" bIns="0" rtlCol="0" anchor="t"/>
          <a:lstStyle/>
          <a:p>
            <a:pPr marL="0" indent="0">
              <a:buNone/>
            </a:pPr>
            <a:r>
              <a:rPr lang="en-US" sz="1500" dirty="0">
                <a:solidFill>
                  <a:schemeClr val="tx1"/>
                </a:solidFill>
              </a:rPr>
              <a:t>Pendant alarms, fall detectors and home sensors trigger a response when something goes wrong</a:t>
            </a:r>
            <a:endParaRPr lang="en-US" sz="1500" dirty="0"/>
          </a:p>
        </p:txBody>
      </p:sp>
      <p:sp>
        <p:nvSpPr>
          <p:cNvPr id="9" name="Tech benefit Telecare"/>
          <p:cNvSpPr txBox="1"/>
          <p:nvPr/>
        </p:nvSpPr>
        <p:spPr>
          <a:xfrm>
            <a:off x="731520" y="5212080"/>
            <a:ext cx="2286000" cy="777240"/>
          </a:xfrm>
          <a:prstGeom prst="rect">
            <a:avLst/>
          </a:prstGeom>
          <a:noFill/>
          <a:ln/>
        </p:spPr>
        <p:txBody>
          <a:bodyPr wrap="square" lIns="0" tIns="0" rIns="0" bIns="0" rtlCol="0" anchor="t"/>
          <a:lstStyle/>
          <a:p>
            <a:pPr marL="0" indent="0">
              <a:buNone/>
            </a:pPr>
            <a:r>
              <a:rPr lang="en-US" sz="1400" b="1" dirty="0">
                <a:solidFill>
                  <a:schemeClr val="accent4"/>
                </a:solidFill>
              </a:rPr>
              <a:t>Safety when living alone</a:t>
            </a:r>
            <a:endParaRPr lang="en-US" sz="1400" dirty="0"/>
          </a:p>
        </p:txBody>
      </p:sp>
      <p:sp>
        <p:nvSpPr>
          <p:cNvPr id="10" name="Tech card Telehealth and remote monitoring"/>
          <p:cNvSpPr/>
          <p:nvPr/>
        </p:nvSpPr>
        <p:spPr>
          <a:xfrm>
            <a:off x="3364992" y="1920240"/>
            <a:ext cx="2651760" cy="4206240"/>
          </a:xfrm>
          <a:prstGeom prst="roundRect">
            <a:avLst>
              <a:gd name="adj" fmla="val 275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1" name="Telehealth and remote monitoring circle"/>
          <p:cNvSpPr/>
          <p:nvPr/>
        </p:nvSpPr>
        <p:spPr>
          <a:xfrm>
            <a:off x="4233672" y="2103120"/>
            <a:ext cx="914400" cy="914400"/>
          </a:xfrm>
          <a:prstGeom prst="ellipse">
            <a:avLst/>
          </a:prstGeom>
          <a:solidFill>
            <a:schemeClr val="accent4"/>
          </a:solidFill>
          <a:ln w="12700">
            <a:solidFill>
              <a:schemeClr val="accent4"/>
            </a:solidFill>
            <a:prstDash val="solid"/>
          </a:ln>
        </p:spPr>
        <p:txBody>
          <a:bodyPr/>
          <a:lstStyle/>
          <a:p>
            <a:endParaRPr lang="en-GB"/>
          </a:p>
        </p:txBody>
      </p:sp>
      <p:pic>
        <p:nvPicPr>
          <p:cNvPr id="12" name="Telehealth and remote monitoring icon" descr="Telehealth and remote monitoring"/>
          <p:cNvPicPr>
            <a:picLocks noChangeAspect="1"/>
          </p:cNvPicPr>
          <p:nvPr/>
        </p:nvPicPr>
        <p:blipFill>
          <a:blip r:embed="rId6"/>
          <a:stretch>
            <a:fillRect/>
          </a:stretch>
        </p:blipFill>
        <p:spPr>
          <a:xfrm>
            <a:off x="4462272" y="2331720"/>
            <a:ext cx="457200" cy="457200"/>
          </a:xfrm>
          <a:prstGeom prst="rect">
            <a:avLst/>
          </a:prstGeom>
        </p:spPr>
      </p:pic>
      <p:sp>
        <p:nvSpPr>
          <p:cNvPr id="13" name="Tech title Telehealth and remote monitoring"/>
          <p:cNvSpPr txBox="1"/>
          <p:nvPr/>
        </p:nvSpPr>
        <p:spPr>
          <a:xfrm>
            <a:off x="3547872" y="3154680"/>
            <a:ext cx="2286000" cy="685800"/>
          </a:xfrm>
          <a:prstGeom prst="rect">
            <a:avLst/>
          </a:prstGeom>
          <a:noFill/>
          <a:ln/>
        </p:spPr>
        <p:txBody>
          <a:bodyPr wrap="square" lIns="0" tIns="0" rIns="0" bIns="0" rtlCol="0" anchor="ctr"/>
          <a:lstStyle/>
          <a:p>
            <a:pPr marL="0" indent="0" algn="ctr">
              <a:buNone/>
            </a:pPr>
            <a:r>
              <a:rPr lang="en-US" sz="1600" b="1" dirty="0">
                <a:solidFill>
                  <a:schemeClr val="accent1"/>
                </a:solidFill>
                <a:latin typeface="Cambria" pitchFamily="34" charset="0"/>
                <a:ea typeface="Cambria" pitchFamily="34" charset="-122"/>
                <a:cs typeface="Cambria" pitchFamily="34" charset="-120"/>
              </a:rPr>
              <a:t>Telehealth and remote monitoring</a:t>
            </a:r>
            <a:endParaRPr lang="en-US" sz="1600" dirty="0"/>
          </a:p>
        </p:txBody>
      </p:sp>
      <p:sp>
        <p:nvSpPr>
          <p:cNvPr id="14" name="Tech desc Telehealth and remote monitoring"/>
          <p:cNvSpPr txBox="1"/>
          <p:nvPr/>
        </p:nvSpPr>
        <p:spPr>
          <a:xfrm>
            <a:off x="3547872" y="3931920"/>
            <a:ext cx="2286000" cy="1188720"/>
          </a:xfrm>
          <a:prstGeom prst="rect">
            <a:avLst/>
          </a:prstGeom>
          <a:noFill/>
          <a:ln/>
        </p:spPr>
        <p:txBody>
          <a:bodyPr wrap="square" lIns="0" tIns="0" rIns="0" bIns="0" rtlCol="0" anchor="t"/>
          <a:lstStyle/>
          <a:p>
            <a:pPr marL="0" indent="0">
              <a:buNone/>
            </a:pPr>
            <a:r>
              <a:rPr lang="en-US" sz="1500" dirty="0">
                <a:solidFill>
                  <a:schemeClr val="tx1"/>
                </a:solidFill>
              </a:rPr>
              <a:t>Vital signs are shared with clinicians, so problems are caught early</a:t>
            </a:r>
            <a:endParaRPr lang="en-US" sz="1500" dirty="0"/>
          </a:p>
        </p:txBody>
      </p:sp>
      <p:sp>
        <p:nvSpPr>
          <p:cNvPr id="15" name="Tech benefit Telehealth and remote monitoring"/>
          <p:cNvSpPr txBox="1"/>
          <p:nvPr/>
        </p:nvSpPr>
        <p:spPr>
          <a:xfrm>
            <a:off x="3547872" y="5212080"/>
            <a:ext cx="2286000" cy="777240"/>
          </a:xfrm>
          <a:prstGeom prst="rect">
            <a:avLst/>
          </a:prstGeom>
          <a:noFill/>
          <a:ln/>
        </p:spPr>
        <p:txBody>
          <a:bodyPr wrap="square" lIns="0" tIns="0" rIns="0" bIns="0" rtlCol="0" anchor="t"/>
          <a:lstStyle/>
          <a:p>
            <a:pPr marL="0" indent="0">
              <a:buNone/>
            </a:pPr>
            <a:r>
              <a:rPr lang="en-US" sz="1400" b="1" dirty="0">
                <a:solidFill>
                  <a:schemeClr val="accent4"/>
                </a:solidFill>
              </a:rPr>
              <a:t>Fits the 'analogue to digital' shift (DHSC, 2025b)</a:t>
            </a:r>
            <a:endParaRPr lang="en-US" sz="1400" dirty="0"/>
          </a:p>
        </p:txBody>
      </p:sp>
      <p:sp>
        <p:nvSpPr>
          <p:cNvPr id="16" name="Tech card Smart homes and dementia tech"/>
          <p:cNvSpPr/>
          <p:nvPr/>
        </p:nvSpPr>
        <p:spPr>
          <a:xfrm>
            <a:off x="6181344" y="1920240"/>
            <a:ext cx="2651760" cy="4206240"/>
          </a:xfrm>
          <a:prstGeom prst="roundRect">
            <a:avLst>
              <a:gd name="adj" fmla="val 275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17" name="Smart homes and dementia tech circle"/>
          <p:cNvSpPr/>
          <p:nvPr/>
        </p:nvSpPr>
        <p:spPr>
          <a:xfrm>
            <a:off x="7050024" y="2103120"/>
            <a:ext cx="914400" cy="914400"/>
          </a:xfrm>
          <a:prstGeom prst="ellipse">
            <a:avLst/>
          </a:prstGeom>
          <a:solidFill>
            <a:schemeClr val="accent2"/>
          </a:solidFill>
          <a:ln w="12700">
            <a:solidFill>
              <a:schemeClr val="accent2"/>
            </a:solidFill>
            <a:prstDash val="solid"/>
          </a:ln>
        </p:spPr>
        <p:txBody>
          <a:bodyPr/>
          <a:lstStyle/>
          <a:p>
            <a:endParaRPr lang="en-GB"/>
          </a:p>
        </p:txBody>
      </p:sp>
      <p:pic>
        <p:nvPicPr>
          <p:cNvPr id="18" name="Smart homes and dementia tech icon" descr="Smart homes and dementia tech"/>
          <p:cNvPicPr>
            <a:picLocks noChangeAspect="1"/>
          </p:cNvPicPr>
          <p:nvPr/>
        </p:nvPicPr>
        <p:blipFill>
          <a:blip r:embed="rId7"/>
          <a:stretch>
            <a:fillRect/>
          </a:stretch>
        </p:blipFill>
        <p:spPr>
          <a:xfrm>
            <a:off x="7278624" y="2331720"/>
            <a:ext cx="457200" cy="457200"/>
          </a:xfrm>
          <a:prstGeom prst="rect">
            <a:avLst/>
          </a:prstGeom>
        </p:spPr>
      </p:pic>
      <p:sp>
        <p:nvSpPr>
          <p:cNvPr id="19" name="Tech title Smart homes and dementia tech"/>
          <p:cNvSpPr txBox="1"/>
          <p:nvPr/>
        </p:nvSpPr>
        <p:spPr>
          <a:xfrm>
            <a:off x="6364224" y="3154680"/>
            <a:ext cx="2286000" cy="685800"/>
          </a:xfrm>
          <a:prstGeom prst="rect">
            <a:avLst/>
          </a:prstGeom>
          <a:noFill/>
          <a:ln/>
        </p:spPr>
        <p:txBody>
          <a:bodyPr wrap="square" lIns="0" tIns="0" rIns="0" bIns="0" rtlCol="0" anchor="ctr"/>
          <a:lstStyle/>
          <a:p>
            <a:pPr marL="0" indent="0" algn="ctr">
              <a:buNone/>
            </a:pPr>
            <a:r>
              <a:rPr lang="en-US" sz="1600" b="1" dirty="0">
                <a:solidFill>
                  <a:schemeClr val="accent1"/>
                </a:solidFill>
                <a:latin typeface="Cambria" pitchFamily="34" charset="0"/>
                <a:ea typeface="Cambria" pitchFamily="34" charset="-122"/>
                <a:cs typeface="Cambria" pitchFamily="34" charset="-120"/>
              </a:rPr>
              <a:t>Smart homes and dementia tech</a:t>
            </a:r>
            <a:endParaRPr lang="en-US" sz="1600" dirty="0"/>
          </a:p>
        </p:txBody>
      </p:sp>
      <p:sp>
        <p:nvSpPr>
          <p:cNvPr id="20" name="Tech desc Smart homes and dementia tech"/>
          <p:cNvSpPr txBox="1"/>
          <p:nvPr/>
        </p:nvSpPr>
        <p:spPr>
          <a:xfrm>
            <a:off x="6364224" y="3931920"/>
            <a:ext cx="2286000" cy="1188720"/>
          </a:xfrm>
          <a:prstGeom prst="rect">
            <a:avLst/>
          </a:prstGeom>
          <a:noFill/>
          <a:ln/>
        </p:spPr>
        <p:txBody>
          <a:bodyPr wrap="square" lIns="0" tIns="0" rIns="0" bIns="0" rtlCol="0" anchor="t"/>
          <a:lstStyle/>
          <a:p>
            <a:pPr marL="0" indent="0">
              <a:buNone/>
            </a:pPr>
            <a:r>
              <a:rPr lang="en-US" sz="1500" dirty="0">
                <a:solidFill>
                  <a:schemeClr val="tx1"/>
                </a:solidFill>
              </a:rPr>
              <a:t>Voice assistants, reminders, GPS locators and automatic lighting</a:t>
            </a:r>
            <a:endParaRPr lang="en-US" sz="1500" dirty="0"/>
          </a:p>
        </p:txBody>
      </p:sp>
      <p:sp>
        <p:nvSpPr>
          <p:cNvPr id="21" name="Tech benefit Smart homes and dementia tech"/>
          <p:cNvSpPr txBox="1"/>
          <p:nvPr/>
        </p:nvSpPr>
        <p:spPr>
          <a:xfrm>
            <a:off x="6364224" y="5212080"/>
            <a:ext cx="2286000" cy="777240"/>
          </a:xfrm>
          <a:prstGeom prst="rect">
            <a:avLst/>
          </a:prstGeom>
          <a:noFill/>
          <a:ln/>
        </p:spPr>
        <p:txBody>
          <a:bodyPr wrap="square" lIns="0" tIns="0" rIns="0" bIns="0" rtlCol="0" anchor="t"/>
          <a:lstStyle/>
          <a:p>
            <a:pPr marL="0" indent="0">
              <a:buNone/>
            </a:pPr>
            <a:r>
              <a:rPr lang="en-US" sz="1400" b="1" dirty="0">
                <a:solidFill>
                  <a:schemeClr val="accent4"/>
                </a:solidFill>
              </a:rPr>
              <a:t>Supports routines and continuity</a:t>
            </a:r>
            <a:endParaRPr lang="en-US" sz="1400" dirty="0"/>
          </a:p>
        </p:txBody>
      </p:sp>
      <p:sp>
        <p:nvSpPr>
          <p:cNvPr id="22" name="Tech card Social robots and video calls"/>
          <p:cNvSpPr/>
          <p:nvPr/>
        </p:nvSpPr>
        <p:spPr>
          <a:xfrm>
            <a:off x="8997696" y="1920240"/>
            <a:ext cx="2651760" cy="4206240"/>
          </a:xfrm>
          <a:prstGeom prst="roundRect">
            <a:avLst>
              <a:gd name="adj" fmla="val 2759"/>
            </a:avLst>
          </a:prstGeom>
          <a:solidFill>
            <a:schemeClr val="bg2"/>
          </a:solidFill>
          <a:ln w="12700">
            <a:solidFill>
              <a:schemeClr val="bg2"/>
            </a:solidFill>
            <a:prstDash val="solid"/>
          </a:ln>
          <a:effectLst>
            <a:outerShdw blurRad="76200" dist="25400" dir="5400000" algn="bl" rotWithShape="0">
              <a:srgbClr val="000000">
                <a:alpha val="12000"/>
              </a:srgbClr>
            </a:outerShdw>
          </a:effectLst>
        </p:spPr>
        <p:txBody>
          <a:bodyPr/>
          <a:lstStyle/>
          <a:p>
            <a:endParaRPr lang="en-GB"/>
          </a:p>
        </p:txBody>
      </p:sp>
      <p:sp>
        <p:nvSpPr>
          <p:cNvPr id="23" name="Social robots and video calls circle"/>
          <p:cNvSpPr/>
          <p:nvPr/>
        </p:nvSpPr>
        <p:spPr>
          <a:xfrm>
            <a:off x="9866376" y="2103120"/>
            <a:ext cx="914400" cy="914400"/>
          </a:xfrm>
          <a:prstGeom prst="ellipse">
            <a:avLst/>
          </a:prstGeom>
          <a:solidFill>
            <a:schemeClr val="accent5"/>
          </a:solidFill>
          <a:ln w="12700">
            <a:solidFill>
              <a:schemeClr val="accent5"/>
            </a:solidFill>
            <a:prstDash val="solid"/>
          </a:ln>
        </p:spPr>
        <p:txBody>
          <a:bodyPr/>
          <a:lstStyle/>
          <a:p>
            <a:endParaRPr lang="en-GB"/>
          </a:p>
        </p:txBody>
      </p:sp>
      <p:pic>
        <p:nvPicPr>
          <p:cNvPr id="24" name="Social robots and video calls icon" descr="Social robots and video calls"/>
          <p:cNvPicPr>
            <a:picLocks noChangeAspect="1"/>
          </p:cNvPicPr>
          <p:nvPr/>
        </p:nvPicPr>
        <p:blipFill>
          <a:blip r:embed="rId8"/>
          <a:stretch>
            <a:fillRect/>
          </a:stretch>
        </p:blipFill>
        <p:spPr>
          <a:xfrm>
            <a:off x="10094976" y="2331720"/>
            <a:ext cx="457200" cy="457200"/>
          </a:xfrm>
          <a:prstGeom prst="rect">
            <a:avLst/>
          </a:prstGeom>
        </p:spPr>
      </p:pic>
      <p:sp>
        <p:nvSpPr>
          <p:cNvPr id="25" name="Tech title Social robots and video calls"/>
          <p:cNvSpPr txBox="1"/>
          <p:nvPr/>
        </p:nvSpPr>
        <p:spPr>
          <a:xfrm>
            <a:off x="9180576" y="3154680"/>
            <a:ext cx="2286000" cy="685800"/>
          </a:xfrm>
          <a:prstGeom prst="rect">
            <a:avLst/>
          </a:prstGeom>
          <a:noFill/>
          <a:ln/>
        </p:spPr>
        <p:txBody>
          <a:bodyPr wrap="square" lIns="0" tIns="0" rIns="0" bIns="0" rtlCol="0" anchor="ctr"/>
          <a:lstStyle/>
          <a:p>
            <a:pPr marL="0" indent="0" algn="ctr">
              <a:buNone/>
            </a:pPr>
            <a:r>
              <a:rPr lang="en-US" sz="1600" b="1" dirty="0">
                <a:solidFill>
                  <a:schemeClr val="accent1"/>
                </a:solidFill>
                <a:latin typeface="Cambria" pitchFamily="34" charset="0"/>
                <a:ea typeface="Cambria" pitchFamily="34" charset="-122"/>
                <a:cs typeface="Cambria" pitchFamily="34" charset="-120"/>
              </a:rPr>
              <a:t>Social robots and video calls</a:t>
            </a:r>
            <a:endParaRPr lang="en-US" sz="1600" dirty="0"/>
          </a:p>
        </p:txBody>
      </p:sp>
      <p:sp>
        <p:nvSpPr>
          <p:cNvPr id="26" name="Tech desc Social robots and video calls"/>
          <p:cNvSpPr txBox="1"/>
          <p:nvPr/>
        </p:nvSpPr>
        <p:spPr>
          <a:xfrm>
            <a:off x="9180576" y="3931920"/>
            <a:ext cx="2286000" cy="1188720"/>
          </a:xfrm>
          <a:prstGeom prst="rect">
            <a:avLst/>
          </a:prstGeom>
          <a:noFill/>
          <a:ln/>
        </p:spPr>
        <p:txBody>
          <a:bodyPr wrap="square" lIns="0" tIns="0" rIns="0" bIns="0" rtlCol="0" anchor="t"/>
          <a:lstStyle/>
          <a:p>
            <a:pPr marL="0" indent="0">
              <a:buNone/>
            </a:pPr>
            <a:r>
              <a:rPr lang="en-US" sz="1500" dirty="0">
                <a:solidFill>
                  <a:schemeClr val="tx1"/>
                </a:solidFill>
              </a:rPr>
              <a:t>Companion robots such as PARO; video calls with family</a:t>
            </a:r>
            <a:endParaRPr lang="en-US" sz="1500" dirty="0"/>
          </a:p>
        </p:txBody>
      </p:sp>
      <p:sp>
        <p:nvSpPr>
          <p:cNvPr id="27" name="Tech benefit Social robots and video calls"/>
          <p:cNvSpPr txBox="1"/>
          <p:nvPr/>
        </p:nvSpPr>
        <p:spPr>
          <a:xfrm>
            <a:off x="9180576" y="5212080"/>
            <a:ext cx="2286000" cy="777240"/>
          </a:xfrm>
          <a:prstGeom prst="rect">
            <a:avLst/>
          </a:prstGeom>
          <a:noFill/>
          <a:ln/>
        </p:spPr>
        <p:txBody>
          <a:bodyPr wrap="square" lIns="0" tIns="0" rIns="0" bIns="0" rtlCol="0" anchor="t"/>
          <a:lstStyle/>
          <a:p>
            <a:pPr marL="0" indent="0">
              <a:buNone/>
            </a:pPr>
            <a:r>
              <a:rPr lang="en-US" sz="1400" b="1" dirty="0">
                <a:solidFill>
                  <a:schemeClr val="accent4"/>
                </a:solidFill>
              </a:rPr>
              <a:t>Aims to reduce loneliness and agitation</a:t>
            </a:r>
            <a:endParaRPr lang="en-US" sz="1400" dirty="0"/>
          </a:p>
        </p:txBody>
      </p:sp>
      <p:sp>
        <p:nvSpPr>
          <p:cNvPr id="28"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10</a:t>
            </a:fld>
            <a:endParaRPr lang="en-US"/>
          </a:p>
        </p:txBody>
      </p:sp>
      <p:pic>
        <p:nvPicPr>
          <p:cNvPr id="29" name="Recorded Sound">
            <a:hlinkClick r:id="" action="ppaction://media"/>
            <a:extLst>
              <a:ext uri="{FF2B5EF4-FFF2-40B4-BE49-F238E27FC236}">
                <a16:creationId xmlns:a16="http://schemas.microsoft.com/office/drawing/2014/main" id="{F38072C9-7741-A090-EB77-10E129C3DB9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84356" y="612648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8209"/>
    </mc:Choice>
    <mc:Fallback>
      <p:transition spd="slow" advTm="78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209"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Does Technology Really Empower? The Evidence</a:t>
            </a:r>
            <a:endParaRPr lang="en-US" sz="3000" dirty="0"/>
          </a:p>
        </p:txBody>
      </p:sp>
      <p:sp>
        <p:nvSpPr>
          <p:cNvPr id="3" name="Evidence card 1"/>
          <p:cNvSpPr/>
          <p:nvPr/>
        </p:nvSpPr>
        <p:spPr>
          <a:xfrm>
            <a:off x="548640" y="1325880"/>
            <a:ext cx="6309360" cy="1645920"/>
          </a:xfrm>
          <a:prstGeom prst="roundRect">
            <a:avLst>
              <a:gd name="adj" fmla="val 4444"/>
            </a:avLst>
          </a:prstGeom>
          <a:solidFill>
            <a:schemeClr val="bg2"/>
          </a:solidFill>
          <a:ln w="12700">
            <a:solidFill>
              <a:schemeClr val="bg2"/>
            </a:solidFill>
            <a:prstDash val="solid"/>
          </a:ln>
        </p:spPr>
        <p:txBody>
          <a:bodyPr/>
          <a:lstStyle/>
          <a:p>
            <a:endParaRPr lang="en-GB"/>
          </a:p>
        </p:txBody>
      </p:sp>
      <p:sp>
        <p:nvSpPr>
          <p:cNvPr id="4" name="Whole System Demonstrator (telehealth) circle"/>
          <p:cNvSpPr/>
          <p:nvPr/>
        </p:nvSpPr>
        <p:spPr>
          <a:xfrm>
            <a:off x="731520" y="155448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5" name="Whole System Demonstrator (telehealth) icon" descr="Whole System Demonstrator (telehealth)"/>
          <p:cNvPicPr>
            <a:picLocks noChangeAspect="1"/>
          </p:cNvPicPr>
          <p:nvPr/>
        </p:nvPicPr>
        <p:blipFill>
          <a:blip r:embed="rId5"/>
          <a:stretch>
            <a:fillRect/>
          </a:stretch>
        </p:blipFill>
        <p:spPr>
          <a:xfrm>
            <a:off x="891540" y="1714500"/>
            <a:ext cx="320040" cy="320040"/>
          </a:xfrm>
          <a:prstGeom prst="rect">
            <a:avLst/>
          </a:prstGeom>
        </p:spPr>
      </p:pic>
      <p:sp>
        <p:nvSpPr>
          <p:cNvPr id="6" name="Evidence text 1"/>
          <p:cNvSpPr txBox="1"/>
          <p:nvPr/>
        </p:nvSpPr>
        <p:spPr>
          <a:xfrm>
            <a:off x="1554480" y="1490472"/>
            <a:ext cx="5166360" cy="1371600"/>
          </a:xfrm>
          <a:prstGeom prst="rect">
            <a:avLst/>
          </a:prstGeom>
          <a:noFill/>
          <a:ln/>
        </p:spPr>
        <p:txBody>
          <a:bodyPr wrap="square" lIns="0" tIns="0" rIns="0" bIns="0" rtlCol="0" anchor="t"/>
          <a:lstStyle/>
          <a:p>
            <a:pPr marL="0" indent="0">
              <a:buNone/>
            </a:pPr>
            <a:r>
              <a:rPr lang="en-US" sz="1600" b="1" dirty="0">
                <a:solidFill>
                  <a:schemeClr val="accent1"/>
                </a:solidFill>
              </a:rPr>
              <a:t>Whole System Demonstrator (telehealth)</a:t>
            </a:r>
            <a:endParaRPr lang="en-US" sz="1400" dirty="0"/>
          </a:p>
          <a:p>
            <a:pPr marL="0" indent="0">
              <a:buNone/>
            </a:pPr>
            <a:r>
              <a:rPr lang="en-US" sz="1600" dirty="0">
                <a:solidFill>
                  <a:schemeClr val="tx1"/>
                </a:solidFill>
              </a:rPr>
              <a:t>Fewer emergency admissions and lower mortality</a:t>
            </a:r>
            <a:r>
              <a:rPr lang="en-US" sz="1600" i="1" dirty="0">
                <a:solidFill>
                  <a:schemeClr val="accent6"/>
                </a:solidFill>
              </a:rPr>
              <a:t> (Steventon et al., 2012)</a:t>
            </a:r>
            <a:r>
              <a:rPr lang="en-US" sz="1600" dirty="0">
                <a:solidFill>
                  <a:schemeClr val="tx1"/>
                </a:solidFill>
              </a:rPr>
              <a:t>, but not cost-effective at the time</a:t>
            </a:r>
            <a:r>
              <a:rPr lang="en-US" sz="1600" i="1" dirty="0">
                <a:solidFill>
                  <a:schemeClr val="accent6"/>
                </a:solidFill>
              </a:rPr>
              <a:t> (Henderson et al., 2013)</a:t>
            </a:r>
            <a:endParaRPr lang="en-US" sz="1400" dirty="0"/>
          </a:p>
        </p:txBody>
      </p:sp>
      <p:sp>
        <p:nvSpPr>
          <p:cNvPr id="7" name="Evidence card 2"/>
          <p:cNvSpPr/>
          <p:nvPr/>
        </p:nvSpPr>
        <p:spPr>
          <a:xfrm>
            <a:off x="548640" y="3108960"/>
            <a:ext cx="6309360" cy="1645920"/>
          </a:xfrm>
          <a:prstGeom prst="roundRect">
            <a:avLst>
              <a:gd name="adj" fmla="val 4444"/>
            </a:avLst>
          </a:prstGeom>
          <a:solidFill>
            <a:schemeClr val="bg2"/>
          </a:solidFill>
          <a:ln w="12700">
            <a:solidFill>
              <a:schemeClr val="bg2"/>
            </a:solidFill>
            <a:prstDash val="solid"/>
          </a:ln>
        </p:spPr>
        <p:txBody>
          <a:bodyPr/>
          <a:lstStyle/>
          <a:p>
            <a:endParaRPr lang="en-GB"/>
          </a:p>
        </p:txBody>
      </p:sp>
      <p:sp>
        <p:nvSpPr>
          <p:cNvPr id="8" name="ATTILA trial (telecare in dementia, n = 495) circle"/>
          <p:cNvSpPr/>
          <p:nvPr/>
        </p:nvSpPr>
        <p:spPr>
          <a:xfrm>
            <a:off x="731520" y="3337560"/>
            <a:ext cx="640080" cy="640080"/>
          </a:xfrm>
          <a:prstGeom prst="ellipse">
            <a:avLst/>
          </a:prstGeom>
          <a:solidFill>
            <a:schemeClr val="accent3"/>
          </a:solidFill>
          <a:ln w="12700">
            <a:solidFill>
              <a:schemeClr val="accent3"/>
            </a:solidFill>
            <a:prstDash val="solid"/>
          </a:ln>
        </p:spPr>
        <p:txBody>
          <a:bodyPr/>
          <a:lstStyle/>
          <a:p>
            <a:endParaRPr lang="en-GB"/>
          </a:p>
        </p:txBody>
      </p:sp>
      <p:pic>
        <p:nvPicPr>
          <p:cNvPr id="9" name="ATTILA trial (telecare in dementia, n = 495) icon" descr="ATTILA trial (telecare in dementia, n = 495)"/>
          <p:cNvPicPr>
            <a:picLocks noChangeAspect="1"/>
          </p:cNvPicPr>
          <p:nvPr/>
        </p:nvPicPr>
        <p:blipFill>
          <a:blip r:embed="rId6"/>
          <a:stretch>
            <a:fillRect/>
          </a:stretch>
        </p:blipFill>
        <p:spPr>
          <a:xfrm>
            <a:off x="891540" y="3497580"/>
            <a:ext cx="320040" cy="320040"/>
          </a:xfrm>
          <a:prstGeom prst="rect">
            <a:avLst/>
          </a:prstGeom>
        </p:spPr>
      </p:pic>
      <p:sp>
        <p:nvSpPr>
          <p:cNvPr id="10" name="Evidence text 2"/>
          <p:cNvSpPr txBox="1"/>
          <p:nvPr/>
        </p:nvSpPr>
        <p:spPr>
          <a:xfrm>
            <a:off x="1554480" y="3273552"/>
            <a:ext cx="5166360" cy="1371600"/>
          </a:xfrm>
          <a:prstGeom prst="rect">
            <a:avLst/>
          </a:prstGeom>
          <a:noFill/>
          <a:ln/>
        </p:spPr>
        <p:txBody>
          <a:bodyPr wrap="square" lIns="0" tIns="0" rIns="0" bIns="0" rtlCol="0" anchor="t"/>
          <a:lstStyle/>
          <a:p>
            <a:pPr marL="0" indent="0">
              <a:buNone/>
            </a:pPr>
            <a:r>
              <a:rPr lang="en-US" sz="1600" b="1" dirty="0">
                <a:solidFill>
                  <a:schemeClr val="accent1"/>
                </a:solidFill>
              </a:rPr>
              <a:t>ATTILA trial (telecare in dementia, n = 495)</a:t>
            </a:r>
            <a:endParaRPr lang="en-US" sz="1400" dirty="0"/>
          </a:p>
          <a:p>
            <a:pPr marL="0" indent="0">
              <a:buNone/>
            </a:pPr>
            <a:r>
              <a:rPr lang="en-US" sz="1600" dirty="0">
                <a:solidFill>
                  <a:schemeClr val="tx1"/>
                </a:solidFill>
              </a:rPr>
              <a:t>A full package did not delay care-home admission or ease carer burden compared with a basic alarm</a:t>
            </a:r>
            <a:r>
              <a:rPr lang="en-US" sz="1600" i="1" dirty="0">
                <a:solidFill>
                  <a:schemeClr val="accent6"/>
                </a:solidFill>
              </a:rPr>
              <a:t> (Gathercole et al., 2021)</a:t>
            </a:r>
            <a:endParaRPr lang="en-US" sz="1400" dirty="0"/>
          </a:p>
        </p:txBody>
      </p:sp>
      <p:sp>
        <p:nvSpPr>
          <p:cNvPr id="11" name="Ethics card"/>
          <p:cNvSpPr/>
          <p:nvPr/>
        </p:nvSpPr>
        <p:spPr>
          <a:xfrm>
            <a:off x="548640" y="4937760"/>
            <a:ext cx="6309360" cy="1188720"/>
          </a:xfrm>
          <a:prstGeom prst="roundRect">
            <a:avLst>
              <a:gd name="adj" fmla="val 6154"/>
            </a:avLst>
          </a:prstGeom>
          <a:solidFill>
            <a:schemeClr val="bg2"/>
          </a:solidFill>
          <a:ln w="12700">
            <a:solidFill>
              <a:schemeClr val="bg2"/>
            </a:solidFill>
            <a:prstDash val="solid"/>
          </a:ln>
        </p:spPr>
        <p:txBody>
          <a:bodyPr/>
          <a:lstStyle/>
          <a:p>
            <a:endParaRPr lang="en-GB"/>
          </a:p>
        </p:txBody>
      </p:sp>
      <p:sp>
        <p:nvSpPr>
          <p:cNvPr id="12" name="Ethics circle"/>
          <p:cNvSpPr/>
          <p:nvPr/>
        </p:nvSpPr>
        <p:spPr>
          <a:xfrm>
            <a:off x="731520" y="5120640"/>
            <a:ext cx="640080" cy="640080"/>
          </a:xfrm>
          <a:prstGeom prst="ellipse">
            <a:avLst/>
          </a:prstGeom>
          <a:solidFill>
            <a:schemeClr val="accent5"/>
          </a:solidFill>
          <a:ln w="12700">
            <a:solidFill>
              <a:schemeClr val="accent5"/>
            </a:solidFill>
            <a:prstDash val="solid"/>
          </a:ln>
        </p:spPr>
        <p:txBody>
          <a:bodyPr/>
          <a:lstStyle/>
          <a:p>
            <a:endParaRPr lang="en-GB"/>
          </a:p>
        </p:txBody>
      </p:sp>
      <p:pic>
        <p:nvPicPr>
          <p:cNvPr id="13" name="Ethics icon" descr="Ethics"/>
          <p:cNvPicPr>
            <a:picLocks noChangeAspect="1"/>
          </p:cNvPicPr>
          <p:nvPr/>
        </p:nvPicPr>
        <p:blipFill>
          <a:blip r:embed="rId7"/>
          <a:stretch>
            <a:fillRect/>
          </a:stretch>
        </p:blipFill>
        <p:spPr>
          <a:xfrm>
            <a:off x="891540" y="5280660"/>
            <a:ext cx="320040" cy="320040"/>
          </a:xfrm>
          <a:prstGeom prst="rect">
            <a:avLst/>
          </a:prstGeom>
        </p:spPr>
      </p:pic>
      <p:sp>
        <p:nvSpPr>
          <p:cNvPr id="14" name="Ethics text"/>
          <p:cNvSpPr txBox="1"/>
          <p:nvPr/>
        </p:nvSpPr>
        <p:spPr>
          <a:xfrm>
            <a:off x="1554480" y="5029200"/>
            <a:ext cx="5166360" cy="1005840"/>
          </a:xfrm>
          <a:prstGeom prst="rect">
            <a:avLst/>
          </a:prstGeom>
          <a:noFill/>
          <a:ln/>
        </p:spPr>
        <p:txBody>
          <a:bodyPr wrap="square" lIns="0" tIns="0" rIns="0" bIns="0" rtlCol="0" anchor="t"/>
          <a:lstStyle/>
          <a:p>
            <a:pPr marL="0" indent="0">
              <a:buNone/>
            </a:pPr>
            <a:r>
              <a:rPr lang="en-US" sz="1500" b="1" dirty="0">
                <a:solidFill>
                  <a:schemeClr val="accent5"/>
                </a:solidFill>
              </a:rPr>
              <a:t>Ethical tension: </a:t>
            </a:r>
            <a:r>
              <a:rPr lang="en-US" sz="1500" dirty="0">
                <a:solidFill>
                  <a:schemeClr val="tx1"/>
                </a:solidFill>
              </a:rPr>
              <a:t>constant monitoring can protect safety but erode privacy and autonomy, especially where capacity is in doubt (Mental Capacity Act 2005)</a:t>
            </a:r>
            <a:endParaRPr lang="en-US" sz="1500" dirty="0"/>
          </a:p>
        </p:txBody>
      </p:sp>
      <p:sp>
        <p:nvSpPr>
          <p:cNvPr id="15" name="Divide heading"/>
          <p:cNvSpPr txBox="1"/>
          <p:nvPr/>
        </p:nvSpPr>
        <p:spPr>
          <a:xfrm>
            <a:off x="7315200" y="1325880"/>
            <a:ext cx="4297680" cy="411480"/>
          </a:xfrm>
          <a:prstGeom prst="rect">
            <a:avLst/>
          </a:prstGeom>
          <a:noFill/>
          <a:ln/>
        </p:spPr>
        <p:txBody>
          <a:bodyPr wrap="square" lIns="0" tIns="0" rIns="0" bIns="0" rtlCol="0" anchor="t"/>
          <a:lstStyle/>
          <a:p>
            <a:pPr marL="0" indent="0">
              <a:buNone/>
            </a:pPr>
            <a:r>
              <a:rPr lang="en-US" sz="1800" b="1" dirty="0">
                <a:solidFill>
                  <a:schemeClr val="accent1"/>
                </a:solidFill>
                <a:latin typeface="Cambria" pitchFamily="34" charset="0"/>
                <a:ea typeface="Cambria" pitchFamily="34" charset="-122"/>
                <a:cs typeface="Cambria" pitchFamily="34" charset="-120"/>
              </a:rPr>
              <a:t>The digital divide</a:t>
            </a:r>
            <a:endParaRPr lang="en-US" sz="1800" dirty="0"/>
          </a:p>
        </p:txBody>
      </p:sp>
      <p:sp>
        <p:nvSpPr>
          <p:cNvPr id="16" name="Stat offline number"/>
          <p:cNvSpPr txBox="1"/>
          <p:nvPr/>
        </p:nvSpPr>
        <p:spPr>
          <a:xfrm>
            <a:off x="7315200" y="1783080"/>
            <a:ext cx="4297680" cy="566928"/>
          </a:xfrm>
          <a:prstGeom prst="rect">
            <a:avLst/>
          </a:prstGeom>
          <a:noFill/>
          <a:ln/>
        </p:spPr>
        <p:txBody>
          <a:bodyPr wrap="square" lIns="0" tIns="0" rIns="0" bIns="0" rtlCol="0" anchor="b"/>
          <a:lstStyle/>
          <a:p>
            <a:pPr marL="0" indent="0">
              <a:buNone/>
            </a:pPr>
            <a:r>
              <a:rPr lang="en-US" sz="3200" b="1" dirty="0">
                <a:solidFill>
                  <a:schemeClr val="accent3"/>
                </a:solidFill>
                <a:latin typeface="Cambria" pitchFamily="34" charset="0"/>
                <a:ea typeface="Cambria" pitchFamily="34" charset="-122"/>
                <a:cs typeface="Cambria" pitchFamily="34" charset="-120"/>
              </a:rPr>
              <a:t>2.3 million</a:t>
            </a:r>
            <a:endParaRPr lang="en-US" sz="3200" dirty="0"/>
          </a:p>
        </p:txBody>
      </p:sp>
      <p:sp>
        <p:nvSpPr>
          <p:cNvPr id="17" name="Stat offline label"/>
          <p:cNvSpPr txBox="1"/>
          <p:nvPr/>
        </p:nvSpPr>
        <p:spPr>
          <a:xfrm>
            <a:off x="7315200" y="2404872"/>
            <a:ext cx="4297680" cy="640080"/>
          </a:xfrm>
          <a:prstGeom prst="rect">
            <a:avLst/>
          </a:prstGeom>
          <a:noFill/>
          <a:ln/>
        </p:spPr>
        <p:txBody>
          <a:bodyPr wrap="square" lIns="0" tIns="0" rIns="0" bIns="0" rtlCol="0" anchor="t"/>
          <a:lstStyle/>
          <a:p>
            <a:pPr marL="0" indent="0">
              <a:buNone/>
            </a:pPr>
            <a:r>
              <a:rPr lang="en-US" sz="1300" dirty="0">
                <a:solidFill>
                  <a:schemeClr val="tx1"/>
                </a:solidFill>
              </a:rPr>
              <a:t>people aged 65+ in the UK do not use the internet (Age UK, 2024a)</a:t>
            </a:r>
            <a:endParaRPr lang="en-US" sz="1300" dirty="0"/>
          </a:p>
        </p:txBody>
      </p:sp>
      <p:sp>
        <p:nvSpPr>
          <p:cNvPr id="18" name="Stat skills number"/>
          <p:cNvSpPr txBox="1"/>
          <p:nvPr/>
        </p:nvSpPr>
        <p:spPr>
          <a:xfrm>
            <a:off x="7315200" y="3154680"/>
            <a:ext cx="4297680" cy="566928"/>
          </a:xfrm>
          <a:prstGeom prst="rect">
            <a:avLst/>
          </a:prstGeom>
          <a:noFill/>
          <a:ln/>
        </p:spPr>
        <p:txBody>
          <a:bodyPr wrap="square" lIns="0" tIns="0" rIns="0" bIns="0" rtlCol="0" anchor="b"/>
          <a:lstStyle/>
          <a:p>
            <a:pPr marL="0" indent="0">
              <a:buNone/>
            </a:pPr>
            <a:r>
              <a:rPr lang="en-US" sz="3200" b="1" dirty="0">
                <a:solidFill>
                  <a:schemeClr val="accent2"/>
                </a:solidFill>
                <a:latin typeface="Cambria" pitchFamily="34" charset="0"/>
                <a:ea typeface="Cambria" pitchFamily="34" charset="-122"/>
                <a:cs typeface="Cambria" pitchFamily="34" charset="-120"/>
              </a:rPr>
              <a:t>4.7 million</a:t>
            </a:r>
            <a:endParaRPr lang="en-US" sz="3200" dirty="0"/>
          </a:p>
        </p:txBody>
      </p:sp>
      <p:sp>
        <p:nvSpPr>
          <p:cNvPr id="19" name="Stat skills label"/>
          <p:cNvSpPr txBox="1"/>
          <p:nvPr/>
        </p:nvSpPr>
        <p:spPr>
          <a:xfrm>
            <a:off x="7315200" y="3776472"/>
            <a:ext cx="4297680" cy="640080"/>
          </a:xfrm>
          <a:prstGeom prst="rect">
            <a:avLst/>
          </a:prstGeom>
          <a:noFill/>
          <a:ln/>
        </p:spPr>
        <p:txBody>
          <a:bodyPr wrap="square" lIns="0" tIns="0" rIns="0" bIns="0" rtlCol="0" anchor="t"/>
          <a:lstStyle/>
          <a:p>
            <a:pPr marL="0" indent="0">
              <a:buNone/>
            </a:pPr>
            <a:r>
              <a:rPr lang="en-US" sz="1300" dirty="0">
                <a:solidFill>
                  <a:schemeClr val="tx1"/>
                </a:solidFill>
              </a:rPr>
              <a:t>over-65s, more than 1 in 3, lack basic digital skills (Age UK, 2024a)</a:t>
            </a:r>
            <a:endParaRPr lang="en-US" sz="1300" dirty="0"/>
          </a:p>
        </p:txBody>
      </p:sp>
      <p:sp>
        <p:nvSpPr>
          <p:cNvPr id="20" name="Tech verdict card"/>
          <p:cNvSpPr/>
          <p:nvPr/>
        </p:nvSpPr>
        <p:spPr>
          <a:xfrm>
            <a:off x="7315200" y="4617720"/>
            <a:ext cx="4297680" cy="1508760"/>
          </a:xfrm>
          <a:prstGeom prst="roundRect">
            <a:avLst>
              <a:gd name="adj" fmla="val 4848"/>
            </a:avLst>
          </a:prstGeom>
          <a:solidFill>
            <a:schemeClr val="accent1"/>
          </a:solidFill>
          <a:ln w="12700">
            <a:solidFill>
              <a:schemeClr val="accent1"/>
            </a:solidFill>
            <a:prstDash val="solid"/>
          </a:ln>
        </p:spPr>
        <p:txBody>
          <a:bodyPr/>
          <a:lstStyle/>
          <a:p>
            <a:endParaRPr lang="en-GB"/>
          </a:p>
        </p:txBody>
      </p:sp>
      <p:sp>
        <p:nvSpPr>
          <p:cNvPr id="21" name="Tech verdict text"/>
          <p:cNvSpPr txBox="1"/>
          <p:nvPr/>
        </p:nvSpPr>
        <p:spPr>
          <a:xfrm>
            <a:off x="7498080" y="4709160"/>
            <a:ext cx="3931920" cy="1325880"/>
          </a:xfrm>
          <a:prstGeom prst="rect">
            <a:avLst/>
          </a:prstGeom>
          <a:noFill/>
          <a:ln/>
        </p:spPr>
        <p:txBody>
          <a:bodyPr wrap="square" lIns="0" tIns="0" rIns="0" bIns="0" rtlCol="0" anchor="ctr"/>
          <a:lstStyle/>
          <a:p>
            <a:pPr marL="0" indent="0">
              <a:buNone/>
            </a:pPr>
            <a:r>
              <a:rPr lang="en-US" sz="1600" b="1" dirty="0">
                <a:solidFill>
                  <a:schemeClr val="accent2"/>
                </a:solidFill>
              </a:rPr>
              <a:t>Judgement: </a:t>
            </a:r>
            <a:r>
              <a:rPr lang="en-US" sz="1600" dirty="0">
                <a:solidFill>
                  <a:schemeClr val="bg1"/>
                </a:solidFill>
              </a:rPr>
              <a:t>technology empowers when it is chosen, needs-led and backed by people, not when it replaces care.</a:t>
            </a:r>
            <a:endParaRPr lang="en-US" sz="16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11</a:t>
            </a:fld>
            <a:endParaRPr lang="en-US"/>
          </a:p>
        </p:txBody>
      </p:sp>
      <p:pic>
        <p:nvPicPr>
          <p:cNvPr id="23" name="Recorded Sound">
            <a:hlinkClick r:id="" action="ppaction://media"/>
            <a:extLst>
              <a:ext uri="{FF2B5EF4-FFF2-40B4-BE49-F238E27FC236}">
                <a16:creationId xmlns:a16="http://schemas.microsoft.com/office/drawing/2014/main" id="{4EB1DBF9-5F12-1C6D-5103-D18778CDFD9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071518" y="629427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3518"/>
    </mc:Choice>
    <mc:Fallback>
      <p:transition spd="slow" advTm="113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819"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Case Study: Okinawa, Japan's Longevity Islands</a:t>
            </a:r>
            <a:endParaRPr lang="en-US" sz="3000" dirty="0"/>
          </a:p>
        </p:txBody>
      </p:sp>
      <p:sp>
        <p:nvSpPr>
          <p:cNvPr id="3" name="Okinawa context card"/>
          <p:cNvSpPr/>
          <p:nvPr/>
        </p:nvSpPr>
        <p:spPr>
          <a:xfrm>
            <a:off x="548640" y="1325880"/>
            <a:ext cx="4206240" cy="4800600"/>
          </a:xfrm>
          <a:prstGeom prst="roundRect">
            <a:avLst>
              <a:gd name="adj" fmla="val 1739"/>
            </a:avLst>
          </a:prstGeom>
          <a:solidFill>
            <a:schemeClr val="accent1"/>
          </a:solidFill>
          <a:ln w="12700">
            <a:solidFill>
              <a:schemeClr val="accent1"/>
            </a:solidFill>
            <a:prstDash val="solid"/>
          </a:ln>
        </p:spPr>
        <p:txBody>
          <a:bodyPr/>
          <a:lstStyle/>
          <a:p>
            <a:endParaRPr lang="en-GB"/>
          </a:p>
        </p:txBody>
      </p:sp>
      <p:sp>
        <p:nvSpPr>
          <p:cNvPr id="4" name="Okinawa circle"/>
          <p:cNvSpPr/>
          <p:nvPr/>
        </p:nvSpPr>
        <p:spPr>
          <a:xfrm>
            <a:off x="777240" y="1554480"/>
            <a:ext cx="685800" cy="685800"/>
          </a:xfrm>
          <a:prstGeom prst="ellipse">
            <a:avLst/>
          </a:prstGeom>
          <a:solidFill>
            <a:schemeClr val="accent2"/>
          </a:solidFill>
          <a:ln w="12700">
            <a:solidFill>
              <a:schemeClr val="accent2"/>
            </a:solidFill>
            <a:prstDash val="solid"/>
          </a:ln>
        </p:spPr>
        <p:txBody>
          <a:bodyPr/>
          <a:lstStyle/>
          <a:p>
            <a:endParaRPr lang="en-GB"/>
          </a:p>
        </p:txBody>
      </p:sp>
      <p:pic>
        <p:nvPicPr>
          <p:cNvPr id="5" name="Okinawa icon" descr="Okinawa"/>
          <p:cNvPicPr>
            <a:picLocks noChangeAspect="1"/>
          </p:cNvPicPr>
          <p:nvPr/>
        </p:nvPicPr>
        <p:blipFill>
          <a:blip r:embed="rId5"/>
          <a:stretch>
            <a:fillRect/>
          </a:stretch>
        </p:blipFill>
        <p:spPr>
          <a:xfrm>
            <a:off x="948690" y="1725930"/>
            <a:ext cx="342900" cy="342900"/>
          </a:xfrm>
          <a:prstGeom prst="rect">
            <a:avLst/>
          </a:prstGeom>
        </p:spPr>
      </p:pic>
      <p:sp>
        <p:nvSpPr>
          <p:cNvPr id="6" name="Case heading"/>
          <p:cNvSpPr txBox="1"/>
          <p:nvPr/>
        </p:nvSpPr>
        <p:spPr>
          <a:xfrm>
            <a:off x="1645920" y="1600200"/>
            <a:ext cx="2926080" cy="548640"/>
          </a:xfrm>
          <a:prstGeom prst="rect">
            <a:avLst/>
          </a:prstGeom>
          <a:noFill/>
          <a:ln/>
        </p:spPr>
        <p:txBody>
          <a:bodyPr wrap="square" lIns="0" tIns="0" rIns="0" bIns="0" rtlCol="0" anchor="ctr"/>
          <a:lstStyle/>
          <a:p>
            <a:pPr marL="0" indent="0">
              <a:buNone/>
            </a:pPr>
            <a:r>
              <a:rPr lang="en-US" sz="2000" b="1" dirty="0">
                <a:solidFill>
                  <a:schemeClr val="bg1"/>
                </a:solidFill>
                <a:latin typeface="Cambria" pitchFamily="34" charset="0"/>
                <a:ea typeface="Cambria" pitchFamily="34" charset="-122"/>
                <a:cs typeface="Cambria" pitchFamily="34" charset="-120"/>
              </a:rPr>
              <a:t>The case</a:t>
            </a:r>
            <a:endParaRPr lang="en-US" sz="2000" dirty="0"/>
          </a:p>
        </p:txBody>
      </p:sp>
      <p:sp>
        <p:nvSpPr>
          <p:cNvPr id="7" name="Case bullets"/>
          <p:cNvSpPr txBox="1"/>
          <p:nvPr/>
        </p:nvSpPr>
        <p:spPr>
          <a:xfrm>
            <a:off x="777240" y="2423160"/>
            <a:ext cx="3749040" cy="2194560"/>
          </a:xfrm>
          <a:prstGeom prst="rect">
            <a:avLst/>
          </a:prstGeom>
          <a:noFill/>
          <a:ln/>
        </p:spPr>
        <p:txBody>
          <a:bodyPr wrap="square" lIns="0" tIns="0" rIns="0" bIns="0" rtlCol="0" anchor="t"/>
          <a:lstStyle/>
          <a:p>
            <a:pPr marL="177800" indent="-177800">
              <a:spcAft>
                <a:spcPts val="1200"/>
              </a:spcAft>
              <a:buSzPct val="100000"/>
              <a:buChar char="•"/>
            </a:pPr>
            <a:r>
              <a:rPr lang="en-US" sz="1500" dirty="0">
                <a:solidFill>
                  <a:schemeClr val="bg1"/>
                </a:solidFill>
              </a:rPr>
              <a:t>Long known for unusually high numbers of centenarians, studied by the Okinawa Centenarian Study since the 1970s (Willcox et al., 2009)</a:t>
            </a:r>
            <a:endParaRPr lang="en-US" sz="1500" dirty="0"/>
          </a:p>
          <a:p>
            <a:pPr marL="177800" indent="-177800">
              <a:spcAft>
                <a:spcPts val="1200"/>
              </a:spcAft>
              <a:buSzPct val="100000"/>
              <a:buChar char="•"/>
            </a:pPr>
            <a:r>
              <a:rPr lang="en-US" sz="1500" dirty="0">
                <a:solidFill>
                  <a:schemeClr val="bg1"/>
                </a:solidFill>
              </a:rPr>
              <a:t>Care issue: can social connection and purpose prevent or delay dependency?</a:t>
            </a:r>
            <a:endParaRPr lang="en-US" sz="1500" dirty="0"/>
          </a:p>
        </p:txBody>
      </p:sp>
      <p:sp>
        <p:nvSpPr>
          <p:cNvPr id="8" name="Policy backdrop"/>
          <p:cNvSpPr txBox="1"/>
          <p:nvPr/>
        </p:nvSpPr>
        <p:spPr>
          <a:xfrm>
            <a:off x="777240" y="4434840"/>
            <a:ext cx="3749040" cy="1554480"/>
          </a:xfrm>
          <a:prstGeom prst="rect">
            <a:avLst/>
          </a:prstGeom>
          <a:noFill/>
          <a:ln/>
        </p:spPr>
        <p:txBody>
          <a:bodyPr wrap="square" lIns="0" tIns="0" rIns="0" bIns="0" rtlCol="0" anchor="t"/>
          <a:lstStyle/>
          <a:p>
            <a:pPr marL="0" indent="0">
              <a:buNone/>
            </a:pPr>
            <a:r>
              <a:rPr lang="en-US" sz="1500" b="1" dirty="0">
                <a:solidFill>
                  <a:schemeClr val="bg1"/>
                </a:solidFill>
              </a:rPr>
              <a:t>Policy backdrop: </a:t>
            </a:r>
            <a:r>
              <a:rPr lang="en-US" sz="1500" dirty="0">
                <a:solidFill>
                  <a:schemeClr val="bg1"/>
                </a:solidFill>
              </a:rPr>
              <a:t>Japan's long-term care insurance (2000) gives everyone aged 65+ needs-based care, whatever their income</a:t>
            </a:r>
            <a:r>
              <a:rPr lang="en-US" sz="1500" i="1" dirty="0">
                <a:solidFill>
                  <a:schemeClr val="bg2"/>
                </a:solidFill>
              </a:rPr>
              <a:t> (Tamiya et al., 2011)</a:t>
            </a:r>
            <a:endParaRPr lang="en-US" sz="1500" dirty="0"/>
          </a:p>
        </p:txBody>
      </p:sp>
      <p:sp>
        <p:nvSpPr>
          <p:cNvPr id="9" name="Pillar Traditional diet"/>
          <p:cNvSpPr/>
          <p:nvPr/>
        </p:nvSpPr>
        <p:spPr>
          <a:xfrm>
            <a:off x="5029200" y="1325880"/>
            <a:ext cx="6583680" cy="1490472"/>
          </a:xfrm>
          <a:prstGeom prst="roundRect">
            <a:avLst>
              <a:gd name="adj" fmla="val 4908"/>
            </a:avLst>
          </a:prstGeom>
          <a:solidFill>
            <a:schemeClr val="bg2"/>
          </a:solidFill>
          <a:ln w="12700">
            <a:solidFill>
              <a:schemeClr val="bg2"/>
            </a:solidFill>
            <a:prstDash val="solid"/>
          </a:ln>
        </p:spPr>
        <p:txBody>
          <a:bodyPr/>
          <a:lstStyle/>
          <a:p>
            <a:endParaRPr lang="en-GB"/>
          </a:p>
        </p:txBody>
      </p:sp>
      <p:sp>
        <p:nvSpPr>
          <p:cNvPr id="10" name="Traditional diet circle"/>
          <p:cNvSpPr/>
          <p:nvPr/>
        </p:nvSpPr>
        <p:spPr>
          <a:xfrm>
            <a:off x="5257800" y="1673352"/>
            <a:ext cx="777240" cy="777240"/>
          </a:xfrm>
          <a:prstGeom prst="ellipse">
            <a:avLst/>
          </a:prstGeom>
          <a:solidFill>
            <a:schemeClr val="accent4"/>
          </a:solidFill>
          <a:ln w="12700">
            <a:solidFill>
              <a:schemeClr val="accent4"/>
            </a:solidFill>
            <a:prstDash val="solid"/>
          </a:ln>
        </p:spPr>
        <p:txBody>
          <a:bodyPr/>
          <a:lstStyle/>
          <a:p>
            <a:endParaRPr lang="en-GB"/>
          </a:p>
        </p:txBody>
      </p:sp>
      <p:pic>
        <p:nvPicPr>
          <p:cNvPr id="11" name="Traditional diet icon" descr="Traditional diet"/>
          <p:cNvPicPr>
            <a:picLocks noChangeAspect="1"/>
          </p:cNvPicPr>
          <p:nvPr/>
        </p:nvPicPr>
        <p:blipFill>
          <a:blip r:embed="rId6"/>
          <a:stretch>
            <a:fillRect/>
          </a:stretch>
        </p:blipFill>
        <p:spPr>
          <a:xfrm>
            <a:off x="5452110" y="1867662"/>
            <a:ext cx="388620" cy="388620"/>
          </a:xfrm>
          <a:prstGeom prst="rect">
            <a:avLst/>
          </a:prstGeom>
        </p:spPr>
      </p:pic>
      <p:sp>
        <p:nvSpPr>
          <p:cNvPr id="12" name="Pillar text Traditional diet"/>
          <p:cNvSpPr txBox="1"/>
          <p:nvPr/>
        </p:nvSpPr>
        <p:spPr>
          <a:xfrm>
            <a:off x="6263640" y="1481328"/>
            <a:ext cx="5166360" cy="1234440"/>
          </a:xfrm>
          <a:prstGeom prst="rect">
            <a:avLst/>
          </a:prstGeom>
          <a:noFill/>
          <a:ln/>
        </p:spPr>
        <p:txBody>
          <a:bodyPr wrap="square" lIns="0" tIns="0" rIns="0" bIns="0" rtlCol="0" anchor="t"/>
          <a:lstStyle/>
          <a:p>
            <a:pPr marL="0" indent="0">
              <a:buNone/>
            </a:pPr>
            <a:r>
              <a:rPr lang="en-US" sz="1700" b="1" dirty="0">
                <a:solidFill>
                  <a:schemeClr val="accent1"/>
                </a:solidFill>
                <a:latin typeface="Cambria" pitchFamily="34" charset="0"/>
                <a:ea typeface="Cambria" pitchFamily="34" charset="-122"/>
                <a:cs typeface="Cambria" pitchFamily="34" charset="-120"/>
              </a:rPr>
              <a:t>Traditional diet</a:t>
            </a:r>
            <a:endParaRPr lang="en-US" sz="1500" dirty="0"/>
          </a:p>
          <a:p>
            <a:pPr marL="0" indent="0">
              <a:buNone/>
            </a:pPr>
            <a:r>
              <a:rPr lang="en-US" sz="1500" dirty="0">
                <a:solidFill>
                  <a:schemeClr val="tx1"/>
                </a:solidFill>
              </a:rPr>
              <a:t>Low in calories, rich in vegetables, sweet potato and soy</a:t>
            </a:r>
            <a:r>
              <a:rPr lang="en-US" sz="1500" i="1" dirty="0">
                <a:solidFill>
                  <a:schemeClr val="accent6"/>
                </a:solidFill>
              </a:rPr>
              <a:t> (Willcox et al., 2007)</a:t>
            </a:r>
            <a:endParaRPr lang="en-US" sz="1500" dirty="0"/>
          </a:p>
        </p:txBody>
      </p:sp>
      <p:sp>
        <p:nvSpPr>
          <p:cNvPr id="13" name="Pillar Moai"/>
          <p:cNvSpPr/>
          <p:nvPr/>
        </p:nvSpPr>
        <p:spPr>
          <a:xfrm>
            <a:off x="5029200" y="2953512"/>
            <a:ext cx="6583680" cy="1490472"/>
          </a:xfrm>
          <a:prstGeom prst="roundRect">
            <a:avLst>
              <a:gd name="adj" fmla="val 4908"/>
            </a:avLst>
          </a:prstGeom>
          <a:solidFill>
            <a:schemeClr val="bg2"/>
          </a:solidFill>
          <a:ln w="12700">
            <a:solidFill>
              <a:schemeClr val="bg2"/>
            </a:solidFill>
            <a:prstDash val="solid"/>
          </a:ln>
        </p:spPr>
        <p:txBody>
          <a:bodyPr/>
          <a:lstStyle/>
          <a:p>
            <a:endParaRPr lang="en-GB"/>
          </a:p>
        </p:txBody>
      </p:sp>
      <p:sp>
        <p:nvSpPr>
          <p:cNvPr id="14" name="Moai circle"/>
          <p:cNvSpPr/>
          <p:nvPr/>
        </p:nvSpPr>
        <p:spPr>
          <a:xfrm>
            <a:off x="5257800" y="3300984"/>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15" name="Moai icon" descr="Moai"/>
          <p:cNvPicPr>
            <a:picLocks noChangeAspect="1"/>
          </p:cNvPicPr>
          <p:nvPr/>
        </p:nvPicPr>
        <p:blipFill>
          <a:blip r:embed="rId7"/>
          <a:stretch>
            <a:fillRect/>
          </a:stretch>
        </p:blipFill>
        <p:spPr>
          <a:xfrm>
            <a:off x="5452110" y="3495294"/>
            <a:ext cx="388620" cy="388620"/>
          </a:xfrm>
          <a:prstGeom prst="rect">
            <a:avLst/>
          </a:prstGeom>
        </p:spPr>
      </p:pic>
      <p:sp>
        <p:nvSpPr>
          <p:cNvPr id="16" name="Pillar text Moai"/>
          <p:cNvSpPr txBox="1"/>
          <p:nvPr/>
        </p:nvSpPr>
        <p:spPr>
          <a:xfrm>
            <a:off x="6263640" y="3108960"/>
            <a:ext cx="5166360" cy="1234440"/>
          </a:xfrm>
          <a:prstGeom prst="rect">
            <a:avLst/>
          </a:prstGeom>
          <a:noFill/>
          <a:ln/>
        </p:spPr>
        <p:txBody>
          <a:bodyPr wrap="square" lIns="0" tIns="0" rIns="0" bIns="0" rtlCol="0" anchor="t"/>
          <a:lstStyle/>
          <a:p>
            <a:pPr marL="0" indent="0">
              <a:buNone/>
            </a:pPr>
            <a:r>
              <a:rPr lang="en-US" sz="1700" b="1" dirty="0">
                <a:solidFill>
                  <a:schemeClr val="accent1"/>
                </a:solidFill>
                <a:latin typeface="Cambria" pitchFamily="34" charset="0"/>
                <a:ea typeface="Cambria" pitchFamily="34" charset="-122"/>
                <a:cs typeface="Cambria" pitchFamily="34" charset="-120"/>
              </a:rPr>
              <a:t>Moai</a:t>
            </a:r>
            <a:endParaRPr lang="en-US" sz="1500" dirty="0"/>
          </a:p>
          <a:p>
            <a:pPr marL="0" indent="0">
              <a:buNone/>
            </a:pPr>
            <a:r>
              <a:rPr lang="en-US" sz="1500" dirty="0">
                <a:solidFill>
                  <a:schemeClr val="tx1"/>
                </a:solidFill>
              </a:rPr>
              <a:t>Lifelong mutual-support groups offering company and practical and financial help</a:t>
            </a:r>
            <a:r>
              <a:rPr lang="en-US" sz="1500" i="1" dirty="0">
                <a:solidFill>
                  <a:schemeClr val="accent6"/>
                </a:solidFill>
              </a:rPr>
              <a:t> (Buettner and Skemp, 2016)</a:t>
            </a:r>
            <a:endParaRPr lang="en-US" sz="1500" dirty="0"/>
          </a:p>
        </p:txBody>
      </p:sp>
      <p:sp>
        <p:nvSpPr>
          <p:cNvPr id="17" name="Pillar Ikigai"/>
          <p:cNvSpPr/>
          <p:nvPr/>
        </p:nvSpPr>
        <p:spPr>
          <a:xfrm>
            <a:off x="5029200" y="4581144"/>
            <a:ext cx="6583680" cy="1490472"/>
          </a:xfrm>
          <a:prstGeom prst="roundRect">
            <a:avLst>
              <a:gd name="adj" fmla="val 4908"/>
            </a:avLst>
          </a:prstGeom>
          <a:solidFill>
            <a:schemeClr val="bg2"/>
          </a:solidFill>
          <a:ln w="12700">
            <a:solidFill>
              <a:schemeClr val="bg2"/>
            </a:solidFill>
            <a:prstDash val="solid"/>
          </a:ln>
        </p:spPr>
        <p:txBody>
          <a:bodyPr/>
          <a:lstStyle/>
          <a:p>
            <a:endParaRPr lang="en-GB"/>
          </a:p>
        </p:txBody>
      </p:sp>
      <p:sp>
        <p:nvSpPr>
          <p:cNvPr id="18" name="Ikigai circle"/>
          <p:cNvSpPr/>
          <p:nvPr/>
        </p:nvSpPr>
        <p:spPr>
          <a:xfrm>
            <a:off x="5257800" y="4928616"/>
            <a:ext cx="777240" cy="777240"/>
          </a:xfrm>
          <a:prstGeom prst="ellipse">
            <a:avLst/>
          </a:prstGeom>
          <a:solidFill>
            <a:schemeClr val="accent5"/>
          </a:solidFill>
          <a:ln w="12700">
            <a:solidFill>
              <a:schemeClr val="accent5"/>
            </a:solidFill>
            <a:prstDash val="solid"/>
          </a:ln>
        </p:spPr>
        <p:txBody>
          <a:bodyPr/>
          <a:lstStyle/>
          <a:p>
            <a:endParaRPr lang="en-GB"/>
          </a:p>
        </p:txBody>
      </p:sp>
      <p:pic>
        <p:nvPicPr>
          <p:cNvPr id="19" name="Ikigai icon" descr="Ikigai"/>
          <p:cNvPicPr>
            <a:picLocks noChangeAspect="1"/>
          </p:cNvPicPr>
          <p:nvPr/>
        </p:nvPicPr>
        <p:blipFill>
          <a:blip r:embed="rId8"/>
          <a:stretch>
            <a:fillRect/>
          </a:stretch>
        </p:blipFill>
        <p:spPr>
          <a:xfrm>
            <a:off x="5452110" y="5122926"/>
            <a:ext cx="388620" cy="388620"/>
          </a:xfrm>
          <a:prstGeom prst="rect">
            <a:avLst/>
          </a:prstGeom>
        </p:spPr>
      </p:pic>
      <p:sp>
        <p:nvSpPr>
          <p:cNvPr id="20" name="Pillar text Ikigai"/>
          <p:cNvSpPr txBox="1"/>
          <p:nvPr/>
        </p:nvSpPr>
        <p:spPr>
          <a:xfrm>
            <a:off x="6263640" y="4736592"/>
            <a:ext cx="5166360" cy="1234440"/>
          </a:xfrm>
          <a:prstGeom prst="rect">
            <a:avLst/>
          </a:prstGeom>
          <a:noFill/>
          <a:ln/>
        </p:spPr>
        <p:txBody>
          <a:bodyPr wrap="square" lIns="0" tIns="0" rIns="0" bIns="0" rtlCol="0" anchor="t"/>
          <a:lstStyle/>
          <a:p>
            <a:pPr marL="0" indent="0">
              <a:buNone/>
            </a:pPr>
            <a:r>
              <a:rPr lang="en-US" sz="1700" b="1" dirty="0">
                <a:solidFill>
                  <a:schemeClr val="accent1"/>
                </a:solidFill>
                <a:latin typeface="Cambria" pitchFamily="34" charset="0"/>
                <a:ea typeface="Cambria" pitchFamily="34" charset="-122"/>
                <a:cs typeface="Cambria" pitchFamily="34" charset="-120"/>
              </a:rPr>
              <a:t>Ikigai</a:t>
            </a:r>
            <a:endParaRPr lang="en-US" sz="1500" dirty="0"/>
          </a:p>
          <a:p>
            <a:pPr marL="0" indent="0">
              <a:buNone/>
            </a:pPr>
            <a:r>
              <a:rPr lang="en-US" sz="1500" dirty="0">
                <a:solidFill>
                  <a:schemeClr val="tx1"/>
                </a:solidFill>
              </a:rPr>
              <a:t>A 'reason for living': purpose kept through gardening, work and community roles into very old age</a:t>
            </a:r>
            <a:r>
              <a:rPr lang="en-US" sz="1500" i="1" dirty="0">
                <a:solidFill>
                  <a:schemeClr val="accent6"/>
                </a:solidFill>
              </a:rPr>
              <a:t> (Willcox et al., 2009)</a:t>
            </a:r>
            <a:endParaRPr lang="en-US" sz="15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12</a:t>
            </a:fld>
            <a:endParaRPr lang="en-US"/>
          </a:p>
        </p:txBody>
      </p:sp>
      <p:pic>
        <p:nvPicPr>
          <p:cNvPr id="21" name="Recorded Sound">
            <a:hlinkClick r:id="" action="ppaction://media"/>
            <a:extLst>
              <a:ext uri="{FF2B5EF4-FFF2-40B4-BE49-F238E27FC236}">
                <a16:creationId xmlns:a16="http://schemas.microsoft.com/office/drawing/2014/main" id="{9475A4A5-1650-A6CD-92F7-8E4D6BE48C2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7351462" y="6208776"/>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5190"/>
    </mc:Choice>
    <mc:Fallback>
      <p:transition spd="slow" advTm="95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190"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Okinawa: Applying Theory and Evaluating Outcomes</a:t>
            </a:r>
            <a:endParaRPr lang="en-US" sz="3000" dirty="0"/>
          </a:p>
        </p:txBody>
      </p:sp>
      <p:sp>
        <p:nvSpPr>
          <p:cNvPr id="3" name="Theory chip Activity theory"/>
          <p:cNvSpPr/>
          <p:nvPr/>
        </p:nvSpPr>
        <p:spPr>
          <a:xfrm>
            <a:off x="548640" y="1325880"/>
            <a:ext cx="3566160" cy="1188720"/>
          </a:xfrm>
          <a:prstGeom prst="roundRect">
            <a:avLst>
              <a:gd name="adj" fmla="val 6154"/>
            </a:avLst>
          </a:prstGeom>
          <a:solidFill>
            <a:schemeClr val="bg2"/>
          </a:solidFill>
          <a:ln w="12700">
            <a:solidFill>
              <a:schemeClr val="bg2"/>
            </a:solidFill>
            <a:prstDash val="solid"/>
          </a:ln>
        </p:spPr>
        <p:txBody>
          <a:bodyPr/>
          <a:lstStyle/>
          <a:p>
            <a:endParaRPr lang="en-GB"/>
          </a:p>
        </p:txBody>
      </p:sp>
      <p:sp>
        <p:nvSpPr>
          <p:cNvPr id="4" name="Chip dot 0"/>
          <p:cNvSpPr/>
          <p:nvPr/>
        </p:nvSpPr>
        <p:spPr>
          <a:xfrm>
            <a:off x="731520" y="1481328"/>
            <a:ext cx="274320" cy="274320"/>
          </a:xfrm>
          <a:prstGeom prst="ellipse">
            <a:avLst/>
          </a:prstGeom>
          <a:solidFill>
            <a:schemeClr val="accent2"/>
          </a:solidFill>
          <a:ln w="12700">
            <a:solidFill>
              <a:schemeClr val="accent2"/>
            </a:solidFill>
            <a:prstDash val="solid"/>
          </a:ln>
        </p:spPr>
        <p:txBody>
          <a:bodyPr/>
          <a:lstStyle/>
          <a:p>
            <a:endParaRPr lang="en-GB"/>
          </a:p>
        </p:txBody>
      </p:sp>
      <p:sp>
        <p:nvSpPr>
          <p:cNvPr id="5" name="Theory chip text Activity theory"/>
          <p:cNvSpPr txBox="1"/>
          <p:nvPr/>
        </p:nvSpPr>
        <p:spPr>
          <a:xfrm>
            <a:off x="1143000" y="1435608"/>
            <a:ext cx="2834640" cy="1005840"/>
          </a:xfrm>
          <a:prstGeom prst="rect">
            <a:avLst/>
          </a:prstGeom>
          <a:noFill/>
          <a:ln/>
        </p:spPr>
        <p:txBody>
          <a:bodyPr wrap="square" lIns="0" tIns="0" rIns="0" bIns="0" rtlCol="0" anchor="t"/>
          <a:lstStyle/>
          <a:p>
            <a:pPr marL="0" indent="0">
              <a:buNone/>
            </a:pPr>
            <a:r>
              <a:rPr lang="en-US" sz="1500" b="1" dirty="0">
                <a:solidFill>
                  <a:schemeClr val="accent1"/>
                </a:solidFill>
              </a:rPr>
              <a:t>Activity theory</a:t>
            </a:r>
            <a:endParaRPr lang="en-US" sz="1400" dirty="0"/>
          </a:p>
          <a:p>
            <a:pPr marL="0" indent="0">
              <a:buNone/>
            </a:pPr>
            <a:r>
              <a:rPr lang="en-US" sz="1400" dirty="0">
                <a:solidFill>
                  <a:schemeClr val="tx1"/>
                </a:solidFill>
              </a:rPr>
              <a:t>Valued, active roles maintained into very old age</a:t>
            </a:r>
            <a:r>
              <a:rPr lang="en-US" sz="1400" i="1" dirty="0">
                <a:solidFill>
                  <a:schemeClr val="accent6"/>
                </a:solidFill>
              </a:rPr>
              <a:t> (Havighurst, 1961)</a:t>
            </a:r>
            <a:endParaRPr lang="en-US" sz="1400" dirty="0"/>
          </a:p>
        </p:txBody>
      </p:sp>
      <p:sp>
        <p:nvSpPr>
          <p:cNvPr id="6" name="Theory chip Continuity theory"/>
          <p:cNvSpPr/>
          <p:nvPr/>
        </p:nvSpPr>
        <p:spPr>
          <a:xfrm>
            <a:off x="4297680" y="1325880"/>
            <a:ext cx="3566160" cy="1188720"/>
          </a:xfrm>
          <a:prstGeom prst="roundRect">
            <a:avLst>
              <a:gd name="adj" fmla="val 6154"/>
            </a:avLst>
          </a:prstGeom>
          <a:solidFill>
            <a:schemeClr val="bg2"/>
          </a:solidFill>
          <a:ln w="12700">
            <a:solidFill>
              <a:schemeClr val="bg2"/>
            </a:solidFill>
            <a:prstDash val="solid"/>
          </a:ln>
        </p:spPr>
        <p:txBody>
          <a:bodyPr/>
          <a:lstStyle/>
          <a:p>
            <a:endParaRPr lang="en-GB"/>
          </a:p>
        </p:txBody>
      </p:sp>
      <p:sp>
        <p:nvSpPr>
          <p:cNvPr id="7" name="Chip dot 1"/>
          <p:cNvSpPr/>
          <p:nvPr/>
        </p:nvSpPr>
        <p:spPr>
          <a:xfrm>
            <a:off x="4480560" y="1481328"/>
            <a:ext cx="274320" cy="274320"/>
          </a:xfrm>
          <a:prstGeom prst="ellipse">
            <a:avLst/>
          </a:prstGeom>
          <a:solidFill>
            <a:schemeClr val="accent4"/>
          </a:solidFill>
          <a:ln w="12700">
            <a:solidFill>
              <a:schemeClr val="accent4"/>
            </a:solidFill>
            <a:prstDash val="solid"/>
          </a:ln>
        </p:spPr>
        <p:txBody>
          <a:bodyPr/>
          <a:lstStyle/>
          <a:p>
            <a:endParaRPr lang="en-GB"/>
          </a:p>
        </p:txBody>
      </p:sp>
      <p:sp>
        <p:nvSpPr>
          <p:cNvPr id="8" name="Theory chip text Continuity theory"/>
          <p:cNvSpPr txBox="1"/>
          <p:nvPr/>
        </p:nvSpPr>
        <p:spPr>
          <a:xfrm>
            <a:off x="4892040" y="1435608"/>
            <a:ext cx="2834640" cy="1005840"/>
          </a:xfrm>
          <a:prstGeom prst="rect">
            <a:avLst/>
          </a:prstGeom>
          <a:noFill/>
          <a:ln/>
        </p:spPr>
        <p:txBody>
          <a:bodyPr wrap="square" lIns="0" tIns="0" rIns="0" bIns="0" rtlCol="0" anchor="t"/>
          <a:lstStyle/>
          <a:p>
            <a:pPr marL="0" indent="0">
              <a:buNone/>
            </a:pPr>
            <a:r>
              <a:rPr lang="en-US" sz="1500" b="1" dirty="0">
                <a:solidFill>
                  <a:schemeClr val="accent1"/>
                </a:solidFill>
              </a:rPr>
              <a:t>Continuity theory</a:t>
            </a:r>
            <a:endParaRPr lang="en-US" sz="1400" dirty="0"/>
          </a:p>
          <a:p>
            <a:pPr marL="0" indent="0">
              <a:buNone/>
            </a:pPr>
            <a:r>
              <a:rPr lang="en-US" sz="1400" dirty="0">
                <a:solidFill>
                  <a:schemeClr val="tx1"/>
                </a:solidFill>
              </a:rPr>
              <a:t>Lifelong friendships and traditions preserve identity</a:t>
            </a:r>
            <a:r>
              <a:rPr lang="en-US" sz="1400" i="1" dirty="0">
                <a:solidFill>
                  <a:schemeClr val="accent6"/>
                </a:solidFill>
              </a:rPr>
              <a:t> (Atchley, 1989)</a:t>
            </a:r>
            <a:endParaRPr lang="en-US" sz="1400" dirty="0"/>
          </a:p>
        </p:txBody>
      </p:sp>
      <p:sp>
        <p:nvSpPr>
          <p:cNvPr id="9" name="Theory chip Life course theory"/>
          <p:cNvSpPr/>
          <p:nvPr/>
        </p:nvSpPr>
        <p:spPr>
          <a:xfrm>
            <a:off x="8046720" y="1325880"/>
            <a:ext cx="3566160" cy="1188720"/>
          </a:xfrm>
          <a:prstGeom prst="roundRect">
            <a:avLst>
              <a:gd name="adj" fmla="val 6154"/>
            </a:avLst>
          </a:prstGeom>
          <a:solidFill>
            <a:schemeClr val="bg2"/>
          </a:solidFill>
          <a:ln w="12700">
            <a:solidFill>
              <a:schemeClr val="bg2"/>
            </a:solidFill>
            <a:prstDash val="solid"/>
          </a:ln>
        </p:spPr>
        <p:txBody>
          <a:bodyPr/>
          <a:lstStyle/>
          <a:p>
            <a:endParaRPr lang="en-GB"/>
          </a:p>
        </p:txBody>
      </p:sp>
      <p:sp>
        <p:nvSpPr>
          <p:cNvPr id="10" name="Chip dot 2"/>
          <p:cNvSpPr/>
          <p:nvPr/>
        </p:nvSpPr>
        <p:spPr>
          <a:xfrm>
            <a:off x="8229600" y="1481328"/>
            <a:ext cx="274320" cy="274320"/>
          </a:xfrm>
          <a:prstGeom prst="ellipse">
            <a:avLst/>
          </a:prstGeom>
          <a:solidFill>
            <a:schemeClr val="accent5"/>
          </a:solidFill>
          <a:ln w="12700">
            <a:solidFill>
              <a:schemeClr val="accent5"/>
            </a:solidFill>
            <a:prstDash val="solid"/>
          </a:ln>
        </p:spPr>
        <p:txBody>
          <a:bodyPr/>
          <a:lstStyle/>
          <a:p>
            <a:endParaRPr lang="en-GB"/>
          </a:p>
        </p:txBody>
      </p:sp>
      <p:sp>
        <p:nvSpPr>
          <p:cNvPr id="11" name="Theory chip text Life course theory"/>
          <p:cNvSpPr txBox="1"/>
          <p:nvPr/>
        </p:nvSpPr>
        <p:spPr>
          <a:xfrm>
            <a:off x="8641080" y="1435608"/>
            <a:ext cx="2834640" cy="1005840"/>
          </a:xfrm>
          <a:prstGeom prst="rect">
            <a:avLst/>
          </a:prstGeom>
          <a:noFill/>
          <a:ln/>
        </p:spPr>
        <p:txBody>
          <a:bodyPr wrap="square" lIns="0" tIns="0" rIns="0" bIns="0" rtlCol="0" anchor="t"/>
          <a:lstStyle/>
          <a:p>
            <a:pPr marL="0" indent="0">
              <a:buNone/>
            </a:pPr>
            <a:r>
              <a:rPr lang="en-US" sz="1500" b="1" dirty="0">
                <a:solidFill>
                  <a:schemeClr val="accent1"/>
                </a:solidFill>
              </a:rPr>
              <a:t>Life course theory</a:t>
            </a:r>
            <a:endParaRPr lang="en-US" sz="1400" dirty="0"/>
          </a:p>
          <a:p>
            <a:pPr marL="0" indent="0">
              <a:buNone/>
            </a:pPr>
            <a:r>
              <a:rPr lang="en-US" sz="1400" dirty="0">
                <a:solidFill>
                  <a:schemeClr val="tx1"/>
                </a:solidFill>
              </a:rPr>
              <a:t>Health advantage is built, or lost, over decades</a:t>
            </a:r>
            <a:r>
              <a:rPr lang="en-US" sz="1400" i="1" dirty="0">
                <a:solidFill>
                  <a:schemeClr val="accent6"/>
                </a:solidFill>
              </a:rPr>
              <a:t> (Elder, 1998)</a:t>
            </a:r>
            <a:endParaRPr lang="en-US" sz="1400" dirty="0"/>
          </a:p>
        </p:txBody>
      </p:sp>
      <p:sp>
        <p:nvSpPr>
          <p:cNvPr id="12" name="Outcome stat card"/>
          <p:cNvSpPr/>
          <p:nvPr/>
        </p:nvSpPr>
        <p:spPr>
          <a:xfrm>
            <a:off x="548640" y="2926080"/>
            <a:ext cx="3566160" cy="3200400"/>
          </a:xfrm>
          <a:prstGeom prst="roundRect">
            <a:avLst>
              <a:gd name="adj" fmla="val 2286"/>
            </a:avLst>
          </a:prstGeom>
          <a:solidFill>
            <a:schemeClr val="accent3"/>
          </a:solidFill>
          <a:ln w="12700">
            <a:solidFill>
              <a:schemeClr val="accent3"/>
            </a:solidFill>
            <a:prstDash val="solid"/>
          </a:ln>
        </p:spPr>
        <p:txBody>
          <a:bodyPr/>
          <a:lstStyle/>
          <a:p>
            <a:endParaRPr lang="en-GB"/>
          </a:p>
        </p:txBody>
      </p:sp>
      <p:sp>
        <p:nvSpPr>
          <p:cNvPr id="13" name="Outcome number"/>
          <p:cNvSpPr txBox="1"/>
          <p:nvPr/>
        </p:nvSpPr>
        <p:spPr>
          <a:xfrm>
            <a:off x="731520" y="3108960"/>
            <a:ext cx="3200400" cy="731520"/>
          </a:xfrm>
          <a:prstGeom prst="rect">
            <a:avLst/>
          </a:prstGeom>
          <a:noFill/>
          <a:ln/>
        </p:spPr>
        <p:txBody>
          <a:bodyPr wrap="square" lIns="0" tIns="0" rIns="0" bIns="0" rtlCol="0" anchor="t"/>
          <a:lstStyle/>
          <a:p>
            <a:pPr marL="0" indent="0">
              <a:buNone/>
            </a:pPr>
            <a:r>
              <a:rPr lang="en-US" sz="3600" b="1" dirty="0">
                <a:solidFill>
                  <a:schemeClr val="bg1"/>
                </a:solidFill>
                <a:latin typeface="Cambria" pitchFamily="34" charset="0"/>
                <a:ea typeface="Cambria" pitchFamily="34" charset="-122"/>
                <a:cs typeface="Cambria" pitchFamily="34" charset="-120"/>
              </a:rPr>
              <a:t>43rd of 47</a:t>
            </a:r>
            <a:endParaRPr lang="en-US" sz="3600" dirty="0"/>
          </a:p>
        </p:txBody>
      </p:sp>
      <p:sp>
        <p:nvSpPr>
          <p:cNvPr id="14" name="Outcome label"/>
          <p:cNvSpPr txBox="1"/>
          <p:nvPr/>
        </p:nvSpPr>
        <p:spPr>
          <a:xfrm>
            <a:off x="731520" y="3931920"/>
            <a:ext cx="3200400" cy="1005840"/>
          </a:xfrm>
          <a:prstGeom prst="rect">
            <a:avLst/>
          </a:prstGeom>
          <a:noFill/>
          <a:ln/>
        </p:spPr>
        <p:txBody>
          <a:bodyPr wrap="square" lIns="0" tIns="0" rIns="0" bIns="0" rtlCol="0" anchor="t"/>
          <a:lstStyle/>
          <a:p>
            <a:pPr marL="0" indent="0">
              <a:buNone/>
            </a:pPr>
            <a:r>
              <a:rPr lang="en-US" sz="1400" dirty="0">
                <a:solidFill>
                  <a:schemeClr val="bg1"/>
                </a:solidFill>
              </a:rPr>
              <a:t>Okinawan men's life-expectancy rank among Japan's prefectures in 2020 (women: 16th)</a:t>
            </a:r>
            <a:r>
              <a:rPr lang="en-US" sz="1400" i="1" dirty="0">
                <a:solidFill>
                  <a:schemeClr val="bg1"/>
                </a:solidFill>
              </a:rPr>
              <a:t> (MHLW, 2022)</a:t>
            </a:r>
            <a:endParaRPr lang="en-US" sz="1400" dirty="0"/>
          </a:p>
        </p:txBody>
      </p:sp>
      <p:sp>
        <p:nvSpPr>
          <p:cNvPr id="15" name="Outcome cause"/>
          <p:cNvSpPr txBox="1"/>
          <p:nvPr/>
        </p:nvSpPr>
        <p:spPr>
          <a:xfrm>
            <a:off x="731520" y="5029200"/>
            <a:ext cx="3200400" cy="1005840"/>
          </a:xfrm>
          <a:prstGeom prst="rect">
            <a:avLst/>
          </a:prstGeom>
          <a:noFill/>
          <a:ln/>
        </p:spPr>
        <p:txBody>
          <a:bodyPr wrap="square" lIns="0" tIns="0" rIns="0" bIns="0" rtlCol="0" anchor="t"/>
          <a:lstStyle/>
          <a:p>
            <a:pPr marL="0" indent="0">
              <a:buNone/>
            </a:pPr>
            <a:r>
              <a:rPr lang="en-US" sz="1300" i="1" dirty="0">
                <a:solidFill>
                  <a:schemeClr val="bg1"/>
                </a:solidFill>
              </a:rPr>
              <a:t>Younger cohorts adopted more westernised diets and lifestyles (Willcox et al., 2007)</a:t>
            </a:r>
            <a:endParaRPr lang="en-US" sz="1300" dirty="0"/>
          </a:p>
        </p:txBody>
      </p:sp>
      <p:sp>
        <p:nvSpPr>
          <p:cNvPr id="16" name="Limitations card"/>
          <p:cNvSpPr/>
          <p:nvPr/>
        </p:nvSpPr>
        <p:spPr>
          <a:xfrm>
            <a:off x="4297680" y="2926080"/>
            <a:ext cx="3566160" cy="3200400"/>
          </a:xfrm>
          <a:prstGeom prst="roundRect">
            <a:avLst>
              <a:gd name="adj" fmla="val 2286"/>
            </a:avLst>
          </a:prstGeom>
          <a:solidFill>
            <a:schemeClr val="bg2"/>
          </a:solidFill>
          <a:ln w="12700">
            <a:solidFill>
              <a:schemeClr val="bg2"/>
            </a:solidFill>
            <a:prstDash val="solid"/>
          </a:ln>
        </p:spPr>
        <p:txBody>
          <a:bodyPr/>
          <a:lstStyle/>
          <a:p>
            <a:endParaRPr lang="en-GB"/>
          </a:p>
        </p:txBody>
      </p:sp>
      <p:sp>
        <p:nvSpPr>
          <p:cNvPr id="17" name="Limitations heading"/>
          <p:cNvSpPr txBox="1"/>
          <p:nvPr/>
        </p:nvSpPr>
        <p:spPr>
          <a:xfrm>
            <a:off x="4526280" y="3063240"/>
            <a:ext cx="3108960" cy="411480"/>
          </a:xfrm>
          <a:prstGeom prst="rect">
            <a:avLst/>
          </a:prstGeom>
          <a:noFill/>
          <a:ln/>
        </p:spPr>
        <p:txBody>
          <a:bodyPr wrap="square" lIns="0" tIns="0" rIns="0" bIns="0" rtlCol="0" anchor="t"/>
          <a:lstStyle/>
          <a:p>
            <a:pPr marL="0" indent="0">
              <a:buNone/>
            </a:pPr>
            <a:r>
              <a:rPr lang="en-US" sz="1700" b="1" dirty="0">
                <a:solidFill>
                  <a:schemeClr val="accent3"/>
                </a:solidFill>
                <a:latin typeface="Cambria" pitchFamily="34" charset="0"/>
                <a:ea typeface="Cambria" pitchFamily="34" charset="-122"/>
                <a:cs typeface="Cambria" pitchFamily="34" charset="-120"/>
              </a:rPr>
              <a:t>Limitations</a:t>
            </a:r>
            <a:endParaRPr lang="en-US" sz="1700" dirty="0"/>
          </a:p>
        </p:txBody>
      </p:sp>
      <p:sp>
        <p:nvSpPr>
          <p:cNvPr id="18" name="Limitations list"/>
          <p:cNvSpPr txBox="1"/>
          <p:nvPr/>
        </p:nvSpPr>
        <p:spPr>
          <a:xfrm>
            <a:off x="4526280" y="3566160"/>
            <a:ext cx="3154680" cy="2468880"/>
          </a:xfrm>
          <a:prstGeom prst="rect">
            <a:avLst/>
          </a:prstGeom>
          <a:noFill/>
          <a:ln/>
        </p:spPr>
        <p:txBody>
          <a:bodyPr wrap="square" lIns="0" tIns="0" rIns="0" bIns="0" rtlCol="0" anchor="t"/>
          <a:lstStyle/>
          <a:p>
            <a:pPr marL="177800" indent="-177800">
              <a:spcAft>
                <a:spcPts val="1000"/>
              </a:spcAft>
              <a:buSzPct val="100000"/>
              <a:buChar char="•"/>
            </a:pPr>
            <a:r>
              <a:rPr lang="en-US" sz="1400" dirty="0">
                <a:solidFill>
                  <a:schemeClr val="tx1"/>
                </a:solidFill>
              </a:rPr>
              <a:t>Evidence is mostly observational, so cause and effect are uncertain</a:t>
            </a:r>
            <a:endParaRPr lang="en-US" sz="1400" dirty="0"/>
          </a:p>
          <a:p>
            <a:pPr marL="177800" indent="-177800">
              <a:spcAft>
                <a:spcPts val="1000"/>
              </a:spcAft>
              <a:buSzPct val="100000"/>
              <a:buChar char="•"/>
            </a:pPr>
            <a:r>
              <a:rPr lang="en-US" sz="1400" dirty="0">
                <a:solidFill>
                  <a:schemeClr val="tx1"/>
                </a:solidFill>
              </a:rPr>
              <a:t>'Blue Zone' stories can romanticise ageing</a:t>
            </a:r>
            <a:endParaRPr lang="en-US" sz="1400" dirty="0"/>
          </a:p>
          <a:p>
            <a:pPr marL="177800" indent="-177800">
              <a:spcAft>
                <a:spcPts val="1000"/>
              </a:spcAft>
              <a:buSzPct val="100000"/>
              <a:buChar char="•"/>
            </a:pPr>
            <a:r>
              <a:rPr lang="en-US" sz="1400" dirty="0">
                <a:solidFill>
                  <a:schemeClr val="tx1"/>
                </a:solidFill>
              </a:rPr>
              <a:t>Hard to transfer to a different culture and welfare system</a:t>
            </a:r>
            <a:endParaRPr lang="en-US" sz="1400" dirty="0"/>
          </a:p>
        </p:txBody>
      </p:sp>
      <p:sp>
        <p:nvSpPr>
          <p:cNvPr id="19" name="Lessons card"/>
          <p:cNvSpPr/>
          <p:nvPr/>
        </p:nvSpPr>
        <p:spPr>
          <a:xfrm>
            <a:off x="8046720" y="2926080"/>
            <a:ext cx="3566160" cy="3200400"/>
          </a:xfrm>
          <a:prstGeom prst="roundRect">
            <a:avLst>
              <a:gd name="adj" fmla="val 2286"/>
            </a:avLst>
          </a:prstGeom>
          <a:solidFill>
            <a:schemeClr val="accent1"/>
          </a:solidFill>
          <a:ln w="12700">
            <a:solidFill>
              <a:schemeClr val="accent1"/>
            </a:solidFill>
            <a:prstDash val="solid"/>
          </a:ln>
        </p:spPr>
        <p:txBody>
          <a:bodyPr/>
          <a:lstStyle/>
          <a:p>
            <a:endParaRPr lang="en-GB"/>
          </a:p>
        </p:txBody>
      </p:sp>
      <p:sp>
        <p:nvSpPr>
          <p:cNvPr id="20" name="Lessons heading"/>
          <p:cNvSpPr txBox="1"/>
          <p:nvPr/>
        </p:nvSpPr>
        <p:spPr>
          <a:xfrm>
            <a:off x="8275320" y="3063240"/>
            <a:ext cx="3108960" cy="411480"/>
          </a:xfrm>
          <a:prstGeom prst="rect">
            <a:avLst/>
          </a:prstGeom>
          <a:noFill/>
          <a:ln/>
        </p:spPr>
        <p:txBody>
          <a:bodyPr wrap="square" lIns="0" tIns="0" rIns="0" bIns="0" rtlCol="0" anchor="t"/>
          <a:lstStyle/>
          <a:p>
            <a:pPr marL="0" indent="0">
              <a:buNone/>
            </a:pPr>
            <a:r>
              <a:rPr lang="en-US" sz="1700" b="1" dirty="0">
                <a:solidFill>
                  <a:schemeClr val="accent2"/>
                </a:solidFill>
                <a:latin typeface="Cambria" pitchFamily="34" charset="0"/>
                <a:ea typeface="Cambria" pitchFamily="34" charset="-122"/>
                <a:cs typeface="Cambria" pitchFamily="34" charset="-120"/>
              </a:rPr>
              <a:t>Lessons for the UK</a:t>
            </a:r>
            <a:endParaRPr lang="en-US" sz="1700" dirty="0"/>
          </a:p>
        </p:txBody>
      </p:sp>
      <p:sp>
        <p:nvSpPr>
          <p:cNvPr id="21" name="Lessons list"/>
          <p:cNvSpPr txBox="1"/>
          <p:nvPr/>
        </p:nvSpPr>
        <p:spPr>
          <a:xfrm>
            <a:off x="8275320" y="3566160"/>
            <a:ext cx="3154680" cy="2468880"/>
          </a:xfrm>
          <a:prstGeom prst="rect">
            <a:avLst/>
          </a:prstGeom>
          <a:noFill/>
          <a:ln/>
        </p:spPr>
        <p:txBody>
          <a:bodyPr wrap="square" lIns="0" tIns="0" rIns="0" bIns="0" rtlCol="0" anchor="t"/>
          <a:lstStyle/>
          <a:p>
            <a:pPr marL="177800" indent="-177800">
              <a:spcAft>
                <a:spcPts val="1000"/>
              </a:spcAft>
              <a:buSzPct val="100000"/>
              <a:buChar char="•"/>
            </a:pPr>
            <a:r>
              <a:rPr lang="en-US" sz="1400" dirty="0">
                <a:solidFill>
                  <a:schemeClr val="bg1"/>
                </a:solidFill>
              </a:rPr>
              <a:t>Build purpose and peer support into social prescribing</a:t>
            </a:r>
            <a:endParaRPr lang="en-US" sz="1400" dirty="0"/>
          </a:p>
          <a:p>
            <a:pPr marL="177800" indent="-177800">
              <a:spcAft>
                <a:spcPts val="1000"/>
              </a:spcAft>
              <a:buSzPct val="100000"/>
              <a:buChar char="•"/>
            </a:pPr>
            <a:r>
              <a:rPr lang="en-US" sz="1400" dirty="0">
                <a:solidFill>
                  <a:schemeClr val="bg1"/>
                </a:solidFill>
              </a:rPr>
              <a:t>Start prevention long before old age</a:t>
            </a:r>
            <a:endParaRPr lang="en-US" sz="1400" dirty="0"/>
          </a:p>
          <a:p>
            <a:pPr marL="177800" indent="-177800">
              <a:spcAft>
                <a:spcPts val="1000"/>
              </a:spcAft>
              <a:buSzPct val="100000"/>
              <a:buChar char="•"/>
            </a:pPr>
            <a:r>
              <a:rPr lang="en-US" sz="1400" dirty="0">
                <a:solidFill>
                  <a:schemeClr val="bg1"/>
                </a:solidFill>
              </a:rPr>
              <a:t>Fits the Care Act 2014 prevention duty and the 'sickness to prevention' shift (DHSC, 2025b)</a:t>
            </a:r>
            <a:endParaRPr lang="en-US" sz="14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13</a:t>
            </a:fld>
            <a:endParaRPr lang="en-US"/>
          </a:p>
        </p:txBody>
      </p:sp>
      <p:pic>
        <p:nvPicPr>
          <p:cNvPr id="22" name="Recorded Sound">
            <a:hlinkClick r:id="" action="ppaction://media"/>
            <a:extLst>
              <a:ext uri="{FF2B5EF4-FFF2-40B4-BE49-F238E27FC236}">
                <a16:creationId xmlns:a16="http://schemas.microsoft.com/office/drawing/2014/main" id="{2E5B6F65-2C48-8719-9C56-0646A8E2039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85801" y="6312566"/>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0098"/>
    </mc:Choice>
    <mc:Fallback>
      <p:transition spd="slow" advTm="1000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98"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Safeguarding: Empowerment at the Centre</a:t>
            </a:r>
            <a:endParaRPr lang="en-US" sz="3000" dirty="0"/>
          </a:p>
        </p:txBody>
      </p:sp>
      <p:sp>
        <p:nvSpPr>
          <p:cNvPr id="3" name="Principle Empowerment"/>
          <p:cNvSpPr/>
          <p:nvPr/>
        </p:nvSpPr>
        <p:spPr>
          <a:xfrm>
            <a:off x="548640" y="1325880"/>
            <a:ext cx="2377440" cy="1965960"/>
          </a:xfrm>
          <a:prstGeom prst="roundRect">
            <a:avLst>
              <a:gd name="adj" fmla="val 3721"/>
            </a:avLst>
          </a:prstGeom>
          <a:solidFill>
            <a:schemeClr val="accent2"/>
          </a:solidFill>
          <a:ln w="12700">
            <a:solidFill>
              <a:schemeClr val="accent2"/>
            </a:solidFill>
            <a:prstDash val="solid"/>
          </a:ln>
        </p:spPr>
        <p:txBody>
          <a:bodyPr/>
          <a:lstStyle/>
          <a:p>
            <a:endParaRPr lang="en-GB"/>
          </a:p>
        </p:txBody>
      </p:sp>
      <p:sp>
        <p:nvSpPr>
          <p:cNvPr id="4" name="Empowerment circle"/>
          <p:cNvSpPr/>
          <p:nvPr/>
        </p:nvSpPr>
        <p:spPr>
          <a:xfrm>
            <a:off x="1417320" y="1463040"/>
            <a:ext cx="640080" cy="640080"/>
          </a:xfrm>
          <a:prstGeom prst="ellipse">
            <a:avLst/>
          </a:prstGeom>
          <a:solidFill>
            <a:schemeClr val="accent1"/>
          </a:solidFill>
          <a:ln w="12700">
            <a:solidFill>
              <a:schemeClr val="accent1"/>
            </a:solidFill>
            <a:prstDash val="solid"/>
          </a:ln>
        </p:spPr>
        <p:txBody>
          <a:bodyPr/>
          <a:lstStyle/>
          <a:p>
            <a:endParaRPr lang="en-GB"/>
          </a:p>
        </p:txBody>
      </p:sp>
      <p:pic>
        <p:nvPicPr>
          <p:cNvPr id="5" name="Empowerment icon" descr="Empowerment"/>
          <p:cNvPicPr>
            <a:picLocks noChangeAspect="1"/>
          </p:cNvPicPr>
          <p:nvPr/>
        </p:nvPicPr>
        <p:blipFill>
          <a:blip r:embed="rId5"/>
          <a:stretch>
            <a:fillRect/>
          </a:stretch>
        </p:blipFill>
        <p:spPr>
          <a:xfrm>
            <a:off x="1577340" y="1623060"/>
            <a:ext cx="320040" cy="320040"/>
          </a:xfrm>
          <a:prstGeom prst="rect">
            <a:avLst/>
          </a:prstGeom>
        </p:spPr>
      </p:pic>
      <p:sp>
        <p:nvSpPr>
          <p:cNvPr id="6" name="Principle text Empowerment"/>
          <p:cNvSpPr txBox="1"/>
          <p:nvPr/>
        </p:nvSpPr>
        <p:spPr>
          <a:xfrm>
            <a:off x="685800" y="2194560"/>
            <a:ext cx="2103120" cy="1051560"/>
          </a:xfrm>
          <a:prstGeom prst="rect">
            <a:avLst/>
          </a:prstGeom>
          <a:noFill/>
          <a:ln/>
        </p:spPr>
        <p:txBody>
          <a:bodyPr wrap="square" lIns="0" tIns="0" rIns="0" bIns="0" rtlCol="0" anchor="t"/>
          <a:lstStyle/>
          <a:p>
            <a:pPr marL="0" indent="0" algn="ctr">
              <a:buNone/>
            </a:pPr>
            <a:r>
              <a:rPr lang="en-US" sz="1500" b="1" dirty="0">
                <a:solidFill>
                  <a:schemeClr val="tx1"/>
                </a:solidFill>
              </a:rPr>
              <a:t>Empowerment</a:t>
            </a:r>
            <a:endParaRPr lang="en-US" sz="1400" dirty="0"/>
          </a:p>
          <a:p>
            <a:pPr marL="0" indent="0" algn="ctr">
              <a:buNone/>
            </a:pPr>
            <a:r>
              <a:rPr lang="en-US" sz="1300" dirty="0">
                <a:solidFill>
                  <a:schemeClr val="tx1"/>
                </a:solidFill>
              </a:rPr>
              <a:t>People make their own decisions with informed consent</a:t>
            </a:r>
            <a:endParaRPr lang="en-US" sz="1400" dirty="0"/>
          </a:p>
        </p:txBody>
      </p:sp>
      <p:sp>
        <p:nvSpPr>
          <p:cNvPr id="7" name="Principle Prevention"/>
          <p:cNvSpPr/>
          <p:nvPr/>
        </p:nvSpPr>
        <p:spPr>
          <a:xfrm>
            <a:off x="3063240" y="1325880"/>
            <a:ext cx="2377440" cy="1965960"/>
          </a:xfrm>
          <a:prstGeom prst="roundRect">
            <a:avLst>
              <a:gd name="adj" fmla="val 3721"/>
            </a:avLst>
          </a:prstGeom>
          <a:solidFill>
            <a:schemeClr val="bg2"/>
          </a:solidFill>
          <a:ln w="12700">
            <a:solidFill>
              <a:schemeClr val="bg2"/>
            </a:solidFill>
            <a:prstDash val="solid"/>
          </a:ln>
        </p:spPr>
        <p:txBody>
          <a:bodyPr/>
          <a:lstStyle/>
          <a:p>
            <a:endParaRPr lang="en-GB"/>
          </a:p>
        </p:txBody>
      </p:sp>
      <p:sp>
        <p:nvSpPr>
          <p:cNvPr id="8" name="Prevention circle"/>
          <p:cNvSpPr/>
          <p:nvPr/>
        </p:nvSpPr>
        <p:spPr>
          <a:xfrm>
            <a:off x="3931920" y="146304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9" name="Prevention icon" descr="Prevention"/>
          <p:cNvPicPr>
            <a:picLocks noChangeAspect="1"/>
          </p:cNvPicPr>
          <p:nvPr/>
        </p:nvPicPr>
        <p:blipFill>
          <a:blip r:embed="rId6"/>
          <a:stretch>
            <a:fillRect/>
          </a:stretch>
        </p:blipFill>
        <p:spPr>
          <a:xfrm>
            <a:off x="4091940" y="1623060"/>
            <a:ext cx="320040" cy="320040"/>
          </a:xfrm>
          <a:prstGeom prst="rect">
            <a:avLst/>
          </a:prstGeom>
        </p:spPr>
      </p:pic>
      <p:sp>
        <p:nvSpPr>
          <p:cNvPr id="10" name="Principle text Prevention"/>
          <p:cNvSpPr txBox="1"/>
          <p:nvPr/>
        </p:nvSpPr>
        <p:spPr>
          <a:xfrm>
            <a:off x="3200400" y="2194560"/>
            <a:ext cx="2103120" cy="1051560"/>
          </a:xfrm>
          <a:prstGeom prst="rect">
            <a:avLst/>
          </a:prstGeom>
          <a:noFill/>
          <a:ln/>
        </p:spPr>
        <p:txBody>
          <a:bodyPr wrap="square" lIns="0" tIns="0" rIns="0" bIns="0" rtlCol="0" anchor="t"/>
          <a:lstStyle/>
          <a:p>
            <a:pPr marL="0" indent="0" algn="ctr">
              <a:buNone/>
            </a:pPr>
            <a:r>
              <a:rPr lang="en-US" sz="1500" b="1" dirty="0">
                <a:solidFill>
                  <a:schemeClr val="accent1"/>
                </a:solidFill>
              </a:rPr>
              <a:t>Prevention</a:t>
            </a:r>
            <a:endParaRPr lang="en-US" sz="1400" dirty="0"/>
          </a:p>
          <a:p>
            <a:pPr marL="0" indent="0" algn="ctr">
              <a:buNone/>
            </a:pPr>
            <a:r>
              <a:rPr lang="en-US" sz="1300" dirty="0">
                <a:solidFill>
                  <a:schemeClr val="tx1"/>
                </a:solidFill>
              </a:rPr>
              <a:t>Act before harm occurs</a:t>
            </a:r>
            <a:endParaRPr lang="en-US" sz="1400" dirty="0"/>
          </a:p>
        </p:txBody>
      </p:sp>
      <p:sp>
        <p:nvSpPr>
          <p:cNvPr id="11" name="Principle Proportionality"/>
          <p:cNvSpPr/>
          <p:nvPr/>
        </p:nvSpPr>
        <p:spPr>
          <a:xfrm>
            <a:off x="5577840" y="1325880"/>
            <a:ext cx="2377440" cy="1965960"/>
          </a:xfrm>
          <a:prstGeom prst="roundRect">
            <a:avLst>
              <a:gd name="adj" fmla="val 3721"/>
            </a:avLst>
          </a:prstGeom>
          <a:solidFill>
            <a:schemeClr val="bg2"/>
          </a:solidFill>
          <a:ln w="12700">
            <a:solidFill>
              <a:schemeClr val="bg2"/>
            </a:solidFill>
            <a:prstDash val="solid"/>
          </a:ln>
        </p:spPr>
        <p:txBody>
          <a:bodyPr/>
          <a:lstStyle/>
          <a:p>
            <a:endParaRPr lang="en-GB"/>
          </a:p>
        </p:txBody>
      </p:sp>
      <p:sp>
        <p:nvSpPr>
          <p:cNvPr id="12" name="Proportionality circle"/>
          <p:cNvSpPr/>
          <p:nvPr/>
        </p:nvSpPr>
        <p:spPr>
          <a:xfrm>
            <a:off x="6446520" y="146304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13" name="Proportionality icon" descr="Proportionality"/>
          <p:cNvPicPr>
            <a:picLocks noChangeAspect="1"/>
          </p:cNvPicPr>
          <p:nvPr/>
        </p:nvPicPr>
        <p:blipFill>
          <a:blip r:embed="rId7"/>
          <a:stretch>
            <a:fillRect/>
          </a:stretch>
        </p:blipFill>
        <p:spPr>
          <a:xfrm>
            <a:off x="6606540" y="1623060"/>
            <a:ext cx="320040" cy="320040"/>
          </a:xfrm>
          <a:prstGeom prst="rect">
            <a:avLst/>
          </a:prstGeom>
        </p:spPr>
      </p:pic>
      <p:sp>
        <p:nvSpPr>
          <p:cNvPr id="14" name="Principle text Proportionality"/>
          <p:cNvSpPr txBox="1"/>
          <p:nvPr/>
        </p:nvSpPr>
        <p:spPr>
          <a:xfrm>
            <a:off x="5715000" y="2194560"/>
            <a:ext cx="2103120" cy="1051560"/>
          </a:xfrm>
          <a:prstGeom prst="rect">
            <a:avLst/>
          </a:prstGeom>
          <a:noFill/>
          <a:ln/>
        </p:spPr>
        <p:txBody>
          <a:bodyPr wrap="square" lIns="0" tIns="0" rIns="0" bIns="0" rtlCol="0" anchor="t"/>
          <a:lstStyle/>
          <a:p>
            <a:pPr marL="0" indent="0" algn="ctr">
              <a:buNone/>
            </a:pPr>
            <a:r>
              <a:rPr lang="en-US" sz="1500" b="1" dirty="0">
                <a:solidFill>
                  <a:schemeClr val="accent1"/>
                </a:solidFill>
              </a:rPr>
              <a:t>Proportionality</a:t>
            </a:r>
            <a:endParaRPr lang="en-US" sz="1400" dirty="0"/>
          </a:p>
          <a:p>
            <a:pPr marL="0" indent="0" algn="ctr">
              <a:buNone/>
            </a:pPr>
            <a:r>
              <a:rPr lang="en-US" sz="1300" dirty="0">
                <a:solidFill>
                  <a:schemeClr val="tx1"/>
                </a:solidFill>
              </a:rPr>
              <a:t>The least intrusive response to the risk</a:t>
            </a:r>
            <a:endParaRPr lang="en-US" sz="1400" dirty="0"/>
          </a:p>
        </p:txBody>
      </p:sp>
      <p:sp>
        <p:nvSpPr>
          <p:cNvPr id="15" name="Principle Protection"/>
          <p:cNvSpPr/>
          <p:nvPr/>
        </p:nvSpPr>
        <p:spPr>
          <a:xfrm>
            <a:off x="548640" y="3429000"/>
            <a:ext cx="2377440" cy="1965960"/>
          </a:xfrm>
          <a:prstGeom prst="roundRect">
            <a:avLst>
              <a:gd name="adj" fmla="val 3721"/>
            </a:avLst>
          </a:prstGeom>
          <a:solidFill>
            <a:schemeClr val="bg2"/>
          </a:solidFill>
          <a:ln w="12700">
            <a:solidFill>
              <a:schemeClr val="bg2"/>
            </a:solidFill>
            <a:prstDash val="solid"/>
          </a:ln>
        </p:spPr>
        <p:txBody>
          <a:bodyPr/>
          <a:lstStyle/>
          <a:p>
            <a:endParaRPr lang="en-GB"/>
          </a:p>
        </p:txBody>
      </p:sp>
      <p:sp>
        <p:nvSpPr>
          <p:cNvPr id="16" name="Protection circle"/>
          <p:cNvSpPr/>
          <p:nvPr/>
        </p:nvSpPr>
        <p:spPr>
          <a:xfrm>
            <a:off x="1417320" y="356616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17" name="Protection icon" descr="Protection"/>
          <p:cNvPicPr>
            <a:picLocks noChangeAspect="1"/>
          </p:cNvPicPr>
          <p:nvPr/>
        </p:nvPicPr>
        <p:blipFill>
          <a:blip r:embed="rId8"/>
          <a:stretch>
            <a:fillRect/>
          </a:stretch>
        </p:blipFill>
        <p:spPr>
          <a:xfrm>
            <a:off x="1577340" y="3726180"/>
            <a:ext cx="320040" cy="320040"/>
          </a:xfrm>
          <a:prstGeom prst="rect">
            <a:avLst/>
          </a:prstGeom>
        </p:spPr>
      </p:pic>
      <p:sp>
        <p:nvSpPr>
          <p:cNvPr id="18" name="Principle text Protection"/>
          <p:cNvSpPr txBox="1"/>
          <p:nvPr/>
        </p:nvSpPr>
        <p:spPr>
          <a:xfrm>
            <a:off x="685800" y="4297680"/>
            <a:ext cx="2103120" cy="1051560"/>
          </a:xfrm>
          <a:prstGeom prst="rect">
            <a:avLst/>
          </a:prstGeom>
          <a:noFill/>
          <a:ln/>
        </p:spPr>
        <p:txBody>
          <a:bodyPr wrap="square" lIns="0" tIns="0" rIns="0" bIns="0" rtlCol="0" anchor="t"/>
          <a:lstStyle/>
          <a:p>
            <a:pPr marL="0" indent="0" algn="ctr">
              <a:buNone/>
            </a:pPr>
            <a:r>
              <a:rPr lang="en-US" sz="1500" b="1" dirty="0">
                <a:solidFill>
                  <a:schemeClr val="accent1"/>
                </a:solidFill>
              </a:rPr>
              <a:t>Protection</a:t>
            </a:r>
            <a:endParaRPr lang="en-US" sz="1400" dirty="0"/>
          </a:p>
          <a:p>
            <a:pPr marL="0" indent="0" algn="ctr">
              <a:buNone/>
            </a:pPr>
            <a:r>
              <a:rPr lang="en-US" sz="1300" dirty="0">
                <a:solidFill>
                  <a:schemeClr val="tx1"/>
                </a:solidFill>
              </a:rPr>
              <a:t>Support for those in greatest need</a:t>
            </a:r>
            <a:endParaRPr lang="en-US" sz="1400" dirty="0"/>
          </a:p>
        </p:txBody>
      </p:sp>
      <p:sp>
        <p:nvSpPr>
          <p:cNvPr id="19" name="Principle Partnership"/>
          <p:cNvSpPr/>
          <p:nvPr/>
        </p:nvSpPr>
        <p:spPr>
          <a:xfrm>
            <a:off x="3063240" y="3429000"/>
            <a:ext cx="2377440" cy="1965960"/>
          </a:xfrm>
          <a:prstGeom prst="roundRect">
            <a:avLst>
              <a:gd name="adj" fmla="val 3721"/>
            </a:avLst>
          </a:prstGeom>
          <a:solidFill>
            <a:schemeClr val="bg2"/>
          </a:solidFill>
          <a:ln w="12700">
            <a:solidFill>
              <a:schemeClr val="bg2"/>
            </a:solidFill>
            <a:prstDash val="solid"/>
          </a:ln>
        </p:spPr>
        <p:txBody>
          <a:bodyPr/>
          <a:lstStyle/>
          <a:p>
            <a:endParaRPr lang="en-GB"/>
          </a:p>
        </p:txBody>
      </p:sp>
      <p:sp>
        <p:nvSpPr>
          <p:cNvPr id="20" name="Partnership circle"/>
          <p:cNvSpPr/>
          <p:nvPr/>
        </p:nvSpPr>
        <p:spPr>
          <a:xfrm>
            <a:off x="3931920" y="356616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21" name="Partnership icon" descr="Partnership"/>
          <p:cNvPicPr>
            <a:picLocks noChangeAspect="1"/>
          </p:cNvPicPr>
          <p:nvPr/>
        </p:nvPicPr>
        <p:blipFill>
          <a:blip r:embed="rId9"/>
          <a:stretch>
            <a:fillRect/>
          </a:stretch>
        </p:blipFill>
        <p:spPr>
          <a:xfrm>
            <a:off x="4091940" y="3726180"/>
            <a:ext cx="320040" cy="320040"/>
          </a:xfrm>
          <a:prstGeom prst="rect">
            <a:avLst/>
          </a:prstGeom>
        </p:spPr>
      </p:pic>
      <p:sp>
        <p:nvSpPr>
          <p:cNvPr id="22" name="Principle text Partnership"/>
          <p:cNvSpPr txBox="1"/>
          <p:nvPr/>
        </p:nvSpPr>
        <p:spPr>
          <a:xfrm>
            <a:off x="3200400" y="4297680"/>
            <a:ext cx="2103120" cy="1051560"/>
          </a:xfrm>
          <a:prstGeom prst="rect">
            <a:avLst/>
          </a:prstGeom>
          <a:noFill/>
          <a:ln/>
        </p:spPr>
        <p:txBody>
          <a:bodyPr wrap="square" lIns="0" tIns="0" rIns="0" bIns="0" rtlCol="0" anchor="t"/>
          <a:lstStyle/>
          <a:p>
            <a:pPr marL="0" indent="0" algn="ctr">
              <a:buNone/>
            </a:pPr>
            <a:r>
              <a:rPr lang="en-US" sz="1500" b="1" dirty="0">
                <a:solidFill>
                  <a:schemeClr val="accent1"/>
                </a:solidFill>
              </a:rPr>
              <a:t>Partnership</a:t>
            </a:r>
            <a:endParaRPr lang="en-US" sz="1400" dirty="0"/>
          </a:p>
          <a:p>
            <a:pPr marL="0" indent="0" algn="ctr">
              <a:buNone/>
            </a:pPr>
            <a:r>
              <a:rPr lang="en-US" sz="1300" dirty="0">
                <a:solidFill>
                  <a:schemeClr val="tx1"/>
                </a:solidFill>
              </a:rPr>
              <a:t>Local agencies and communities work together</a:t>
            </a:r>
            <a:endParaRPr lang="en-US" sz="1400" dirty="0"/>
          </a:p>
        </p:txBody>
      </p:sp>
      <p:sp>
        <p:nvSpPr>
          <p:cNvPr id="23" name="Principle Accountability"/>
          <p:cNvSpPr/>
          <p:nvPr/>
        </p:nvSpPr>
        <p:spPr>
          <a:xfrm>
            <a:off x="5577840" y="3429000"/>
            <a:ext cx="2377440" cy="1965960"/>
          </a:xfrm>
          <a:prstGeom prst="roundRect">
            <a:avLst>
              <a:gd name="adj" fmla="val 3721"/>
            </a:avLst>
          </a:prstGeom>
          <a:solidFill>
            <a:schemeClr val="bg2"/>
          </a:solidFill>
          <a:ln w="12700">
            <a:solidFill>
              <a:schemeClr val="bg2"/>
            </a:solidFill>
            <a:prstDash val="solid"/>
          </a:ln>
        </p:spPr>
        <p:txBody>
          <a:bodyPr/>
          <a:lstStyle/>
          <a:p>
            <a:endParaRPr lang="en-GB"/>
          </a:p>
        </p:txBody>
      </p:sp>
      <p:sp>
        <p:nvSpPr>
          <p:cNvPr id="24" name="Accountability circle"/>
          <p:cNvSpPr/>
          <p:nvPr/>
        </p:nvSpPr>
        <p:spPr>
          <a:xfrm>
            <a:off x="6446520" y="3566160"/>
            <a:ext cx="640080" cy="640080"/>
          </a:xfrm>
          <a:prstGeom prst="ellipse">
            <a:avLst/>
          </a:prstGeom>
          <a:solidFill>
            <a:schemeClr val="accent4"/>
          </a:solidFill>
          <a:ln w="12700">
            <a:solidFill>
              <a:schemeClr val="accent4"/>
            </a:solidFill>
            <a:prstDash val="solid"/>
          </a:ln>
        </p:spPr>
        <p:txBody>
          <a:bodyPr/>
          <a:lstStyle/>
          <a:p>
            <a:endParaRPr lang="en-GB"/>
          </a:p>
        </p:txBody>
      </p:sp>
      <p:pic>
        <p:nvPicPr>
          <p:cNvPr id="25" name="Accountability icon" descr="Accountability"/>
          <p:cNvPicPr>
            <a:picLocks noChangeAspect="1"/>
          </p:cNvPicPr>
          <p:nvPr/>
        </p:nvPicPr>
        <p:blipFill>
          <a:blip r:embed="rId10"/>
          <a:stretch>
            <a:fillRect/>
          </a:stretch>
        </p:blipFill>
        <p:spPr>
          <a:xfrm>
            <a:off x="6606540" y="3726180"/>
            <a:ext cx="320040" cy="320040"/>
          </a:xfrm>
          <a:prstGeom prst="rect">
            <a:avLst/>
          </a:prstGeom>
        </p:spPr>
      </p:pic>
      <p:sp>
        <p:nvSpPr>
          <p:cNvPr id="26" name="Principle text Accountability"/>
          <p:cNvSpPr txBox="1"/>
          <p:nvPr/>
        </p:nvSpPr>
        <p:spPr>
          <a:xfrm>
            <a:off x="5715000" y="4297680"/>
            <a:ext cx="2103120" cy="1051560"/>
          </a:xfrm>
          <a:prstGeom prst="rect">
            <a:avLst/>
          </a:prstGeom>
          <a:noFill/>
          <a:ln/>
        </p:spPr>
        <p:txBody>
          <a:bodyPr wrap="square" lIns="0" tIns="0" rIns="0" bIns="0" rtlCol="0" anchor="t"/>
          <a:lstStyle/>
          <a:p>
            <a:pPr marL="0" indent="0" algn="ctr">
              <a:buNone/>
            </a:pPr>
            <a:r>
              <a:rPr lang="en-US" sz="1500" b="1" dirty="0">
                <a:solidFill>
                  <a:schemeClr val="accent1"/>
                </a:solidFill>
              </a:rPr>
              <a:t>Accountability</a:t>
            </a:r>
            <a:endParaRPr lang="en-US" sz="1400" dirty="0"/>
          </a:p>
          <a:p>
            <a:pPr marL="0" indent="0" algn="ctr">
              <a:buNone/>
            </a:pPr>
            <a:r>
              <a:rPr lang="en-US" sz="1300" dirty="0">
                <a:solidFill>
                  <a:schemeClr val="tx1"/>
                </a:solidFill>
              </a:rPr>
              <a:t>Transparent, answerable practice</a:t>
            </a:r>
            <a:endParaRPr lang="en-US" sz="1400" dirty="0"/>
          </a:p>
        </p:txBody>
      </p:sp>
      <p:sp>
        <p:nvSpPr>
          <p:cNvPr id="27" name="Principles source"/>
          <p:cNvSpPr txBox="1"/>
          <p:nvPr/>
        </p:nvSpPr>
        <p:spPr>
          <a:xfrm>
            <a:off x="548640" y="5623560"/>
            <a:ext cx="7406640" cy="365760"/>
          </a:xfrm>
          <a:prstGeom prst="rect">
            <a:avLst/>
          </a:prstGeom>
          <a:noFill/>
          <a:ln/>
        </p:spPr>
        <p:txBody>
          <a:bodyPr wrap="square" lIns="0" tIns="0" rIns="0" bIns="0" rtlCol="0" anchor="t"/>
          <a:lstStyle/>
          <a:p>
            <a:pPr marL="0" indent="0">
              <a:buNone/>
            </a:pPr>
            <a:r>
              <a:rPr lang="en-US" sz="1200" dirty="0">
                <a:solidFill>
                  <a:schemeClr val="accent6"/>
                </a:solidFill>
              </a:rPr>
              <a:t>Six principles</a:t>
            </a:r>
            <a:r>
              <a:rPr lang="en-US" sz="1200" i="1" dirty="0">
                <a:solidFill>
                  <a:schemeClr val="accent6"/>
                </a:solidFill>
              </a:rPr>
              <a:t> (Care Act 2014, s.42; DHSC, 2025a)</a:t>
            </a:r>
            <a:endParaRPr lang="en-US" sz="1200" dirty="0"/>
          </a:p>
        </p:txBody>
      </p:sp>
      <p:sp>
        <p:nvSpPr>
          <p:cNvPr id="28" name="Safeguarding insight card"/>
          <p:cNvSpPr/>
          <p:nvPr/>
        </p:nvSpPr>
        <p:spPr>
          <a:xfrm>
            <a:off x="8275320" y="1325880"/>
            <a:ext cx="3337560" cy="4800600"/>
          </a:xfrm>
          <a:prstGeom prst="roundRect">
            <a:avLst>
              <a:gd name="adj" fmla="val 2192"/>
            </a:avLst>
          </a:prstGeom>
          <a:solidFill>
            <a:schemeClr val="accent1"/>
          </a:solidFill>
          <a:ln w="12700">
            <a:solidFill>
              <a:schemeClr val="accent1"/>
            </a:solidFill>
            <a:prstDash val="solid"/>
          </a:ln>
        </p:spPr>
        <p:txBody>
          <a:bodyPr/>
          <a:lstStyle/>
          <a:p>
            <a:endParaRPr lang="en-GB"/>
          </a:p>
        </p:txBody>
      </p:sp>
      <p:sp>
        <p:nvSpPr>
          <p:cNvPr id="29" name="Safeguarding insight text"/>
          <p:cNvSpPr txBox="1"/>
          <p:nvPr/>
        </p:nvSpPr>
        <p:spPr>
          <a:xfrm>
            <a:off x="8503920" y="1508760"/>
            <a:ext cx="2926080" cy="4480560"/>
          </a:xfrm>
          <a:prstGeom prst="rect">
            <a:avLst/>
          </a:prstGeom>
          <a:noFill/>
          <a:ln/>
        </p:spPr>
        <p:txBody>
          <a:bodyPr wrap="square" lIns="0" tIns="0" rIns="0" bIns="0" rtlCol="0" anchor="t"/>
          <a:lstStyle/>
          <a:p>
            <a:pPr marL="0" indent="0">
              <a:buNone/>
            </a:pPr>
            <a:r>
              <a:rPr lang="en-US" sz="1600" b="1" dirty="0">
                <a:solidFill>
                  <a:schemeClr val="accent2"/>
                </a:solidFill>
              </a:rPr>
              <a:t>Making Safeguarding Personal</a:t>
            </a:r>
            <a:endParaRPr lang="en-US" sz="1600" dirty="0"/>
          </a:p>
          <a:p>
            <a:pPr marL="0" indent="0">
              <a:buNone/>
            </a:pPr>
            <a:r>
              <a:rPr lang="en-US" sz="1600" dirty="0">
                <a:solidFill>
                  <a:schemeClr val="bg1"/>
                </a:solidFill>
              </a:rPr>
              <a:t>Done with people, not to them: the person defines the outcome they want.</a:t>
            </a:r>
            <a:endParaRPr lang="en-US" sz="1600" dirty="0"/>
          </a:p>
          <a:p>
            <a:pPr marL="0" indent="0">
              <a:buNone/>
            </a:pPr>
            <a:r>
              <a:rPr lang="en-US" sz="800" dirty="0">
                <a:solidFill>
                  <a:schemeClr val="bg1"/>
                </a:solidFill>
              </a:rPr>
              <a:t> </a:t>
            </a:r>
            <a:endParaRPr lang="en-US" sz="1600" dirty="0"/>
          </a:p>
          <a:p>
            <a:pPr marL="0" indent="0">
              <a:buNone/>
            </a:pPr>
            <a:r>
              <a:rPr lang="en-US" sz="1600" b="1" dirty="0">
                <a:solidFill>
                  <a:schemeClr val="accent2"/>
                </a:solidFill>
              </a:rPr>
              <a:t>Key tension</a:t>
            </a:r>
            <a:endParaRPr lang="en-US" sz="1600" dirty="0"/>
          </a:p>
          <a:p>
            <a:pPr marL="0" indent="0">
              <a:buNone/>
            </a:pPr>
            <a:r>
              <a:rPr lang="en-US" sz="1600" dirty="0">
                <a:solidFill>
                  <a:schemeClr val="bg1"/>
                </a:solidFill>
              </a:rPr>
              <a:t>Over-protection, such as restrictive monitoring or unnecessary deprivation of liberty, can itself disempower. Capacity must be presumed (Mental Capacity Act 2005).</a:t>
            </a:r>
            <a:endParaRPr lang="en-US" sz="1600" dirty="0"/>
          </a:p>
        </p:txBody>
      </p:sp>
      <p:sp>
        <p:nvSpPr>
          <p:cNvPr id="30"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14</a:t>
            </a:fld>
            <a:endParaRPr lang="en-US"/>
          </a:p>
        </p:txBody>
      </p:sp>
      <p:pic>
        <p:nvPicPr>
          <p:cNvPr id="32" name="Recorded Sound">
            <a:hlinkClick r:id="" action="ppaction://media"/>
            <a:extLst>
              <a:ext uri="{FF2B5EF4-FFF2-40B4-BE49-F238E27FC236}">
                <a16:creationId xmlns:a16="http://schemas.microsoft.com/office/drawing/2014/main" id="{522200EA-6431-1667-EE8E-00BC5C35682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852318" y="5902057"/>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880"/>
    </mc:Choice>
    <mc:Fallback>
      <p:transition spd="slow" advTm="71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600"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Recommendations for Improvement</a:t>
            </a:r>
            <a:endParaRPr lang="en-US" sz="3000" dirty="0"/>
          </a:p>
        </p:txBody>
      </p:sp>
      <p:graphicFrame>
        <p:nvGraphicFramePr>
          <p:cNvPr id="16" name="Recommendations table"/>
          <p:cNvGraphicFramePr>
            <a:graphicFrameLocks noGrp="1"/>
          </p:cNvGraphicFramePr>
          <p:nvPr>
            <p:extLst>
              <p:ext uri="{D42A27DB-BD31-4B8C-83A1-F6EECF244321}">
                <p14:modId xmlns:p14="http://schemas.microsoft.com/office/powerpoint/2010/main" val="1579011935"/>
              </p:ext>
            </p:extLst>
          </p:nvPr>
        </p:nvGraphicFramePr>
        <p:xfrm>
          <a:off x="548640" y="1325880"/>
          <a:ext cx="11064240" cy="3749040"/>
        </p:xfrm>
        <a:graphic>
          <a:graphicData uri="http://schemas.openxmlformats.org/drawingml/2006/table">
            <a:tbl>
              <a:tblPr/>
              <a:tblGrid>
                <a:gridCol w="3017520">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gridCol w="2011680">
                  <a:extLst>
                    <a:ext uri="{9D8B030D-6E8A-4147-A177-3AD203B41FA5}">
                      <a16:colId xmlns:a16="http://schemas.microsoft.com/office/drawing/2014/main" val="20002"/>
                    </a:ext>
                  </a:extLst>
                </a:gridCol>
                <a:gridCol w="2834640">
                  <a:extLst>
                    <a:ext uri="{9D8B030D-6E8A-4147-A177-3AD203B41FA5}">
                      <a16:colId xmlns:a16="http://schemas.microsoft.com/office/drawing/2014/main" val="20003"/>
                    </a:ext>
                  </a:extLst>
                </a:gridCol>
              </a:tblGrid>
              <a:tr h="457200">
                <a:tc>
                  <a:txBody>
                    <a:bodyPr/>
                    <a:lstStyle/>
                    <a:p>
                      <a:pPr marL="0" indent="0">
                        <a:buNone/>
                      </a:pPr>
                      <a:r>
                        <a:rPr lang="en-US" sz="1400" b="1" dirty="0">
                          <a:solidFill>
                            <a:schemeClr val="bg1"/>
                          </a:solidFill>
                          <a:latin typeface="Cambria" pitchFamily="34" charset="0"/>
                          <a:ea typeface="Cambria" pitchFamily="34" charset="-122"/>
                          <a:cs typeface="Cambria" pitchFamily="34" charset="-120"/>
                        </a:rPr>
                        <a:t>Problem and evidence</a:t>
                      </a:r>
                      <a:endParaRPr lang="en-US" sz="1400" dirty="0">
                        <a:latin typeface="Cambria" charset="0"/>
                        <a:ea typeface="Cambria" charset="0"/>
                        <a:cs typeface="Cambria" charset="0"/>
                      </a:endParaRPr>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accent1"/>
                    </a:solidFill>
                  </a:tcPr>
                </a:tc>
                <a:tc>
                  <a:txBody>
                    <a:bodyPr/>
                    <a:lstStyle/>
                    <a:p>
                      <a:pPr marL="0" indent="0">
                        <a:buNone/>
                      </a:pPr>
                      <a:r>
                        <a:rPr lang="en-US" sz="1400" b="1" dirty="0">
                          <a:solidFill>
                            <a:schemeClr val="bg1"/>
                          </a:solidFill>
                          <a:latin typeface="Cambria" pitchFamily="34" charset="0"/>
                          <a:ea typeface="Cambria" pitchFamily="34" charset="-122"/>
                          <a:cs typeface="Cambria" pitchFamily="34" charset="-120"/>
                        </a:rPr>
                        <a:t>Recommendation</a:t>
                      </a:r>
                      <a:endParaRPr lang="en-US" sz="1400" dirty="0">
                        <a:latin typeface="Cambria" charset="0"/>
                        <a:ea typeface="Cambria" charset="0"/>
                        <a:cs typeface="Cambria" charset="0"/>
                      </a:endParaRPr>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accent1"/>
                    </a:solidFill>
                  </a:tcPr>
                </a:tc>
                <a:tc>
                  <a:txBody>
                    <a:bodyPr/>
                    <a:lstStyle/>
                    <a:p>
                      <a:pPr marL="0" indent="0">
                        <a:buNone/>
                      </a:pPr>
                      <a:r>
                        <a:rPr lang="en-US" sz="1400" b="1" dirty="0">
                          <a:solidFill>
                            <a:schemeClr val="bg1"/>
                          </a:solidFill>
                          <a:latin typeface="Cambria" pitchFamily="34" charset="0"/>
                          <a:ea typeface="Cambria" pitchFamily="34" charset="-122"/>
                          <a:cs typeface="Cambria" pitchFamily="34" charset="-120"/>
                        </a:rPr>
                        <a:t>Barrier</a:t>
                      </a:r>
                      <a:endParaRPr lang="en-US" sz="1400" dirty="0">
                        <a:latin typeface="Cambria" charset="0"/>
                        <a:ea typeface="Cambria" charset="0"/>
                        <a:cs typeface="Cambria" charset="0"/>
                      </a:endParaRPr>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accent1"/>
                    </a:solidFill>
                  </a:tcPr>
                </a:tc>
                <a:tc>
                  <a:txBody>
                    <a:bodyPr/>
                    <a:lstStyle/>
                    <a:p>
                      <a:pPr marL="0" indent="0">
                        <a:buNone/>
                      </a:pPr>
                      <a:r>
                        <a:rPr lang="en-US" sz="1400" b="1" dirty="0">
                          <a:solidFill>
                            <a:schemeClr val="bg1"/>
                          </a:solidFill>
                          <a:latin typeface="Cambria" pitchFamily="34" charset="0"/>
                          <a:ea typeface="Cambria" pitchFamily="34" charset="-122"/>
                          <a:cs typeface="Cambria" pitchFamily="34" charset="-120"/>
                        </a:rPr>
                        <a:t>Possible solution</a:t>
                      </a:r>
                      <a:endParaRPr lang="en-US" sz="1400" dirty="0">
                        <a:latin typeface="Cambria" charset="0"/>
                        <a:ea typeface="Cambria" charset="0"/>
                        <a:cs typeface="Cambria" charset="0"/>
                      </a:endParaRPr>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1097280">
                <a:tc>
                  <a:txBody>
                    <a:bodyPr/>
                    <a:lstStyle/>
                    <a:p>
                      <a:pPr marL="0" indent="0">
                        <a:buNone/>
                      </a:pPr>
                      <a:r>
                        <a:rPr lang="en-US" sz="1300" b="1" dirty="0">
                          <a:solidFill>
                            <a:schemeClr val="tx1"/>
                          </a:solidFill>
                        </a:rPr>
                        <a:t>Workforce: 96,000 vacancies; 410,000 more posts needed by 2040 (Skills for Care, 2026)</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National pay and career framework for care workers; rotas built around continuity of carer</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Cost to councils and providers</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Ring-fenced central funding within long-term reform (DHSC, 2025c)</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1097280">
                <a:tc>
                  <a:txBody>
                    <a:bodyPr/>
                    <a:lstStyle/>
                    <a:p>
                      <a:pPr marL="0" indent="0">
                        <a:buNone/>
                      </a:pPr>
                      <a:r>
                        <a:rPr lang="en-US" sz="1300" b="1" dirty="0">
                          <a:solidFill>
                            <a:schemeClr val="tx1"/>
                          </a:solidFill>
                        </a:rPr>
                        <a:t>Digital exclusion: 2.3 million over-65s offline (Age UK, 2024a)</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Needs-led, co-designed technology with digital champions, and an offline option always kept</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Low confidence; privacy fears</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2"/>
                    </a:solidFill>
                  </a:tcPr>
                </a:tc>
                <a:tc>
                  <a:txBody>
                    <a:bodyPr/>
                    <a:lstStyle/>
                    <a:p>
                      <a:pPr marL="0" indent="0">
                        <a:buNone/>
                      </a:pPr>
                      <a:r>
                        <a:rPr lang="en-US" sz="1300" dirty="0">
                          <a:solidFill>
                            <a:schemeClr val="tx1"/>
                          </a:solidFill>
                        </a:rPr>
                        <a:t>Clear consent and capacity safeguards (Mental Capacity Act 2005)</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2"/>
                    </a:solidFill>
                  </a:tcPr>
                </a:tc>
                <a:extLst>
                  <a:ext uri="{0D108BD9-81ED-4DB2-BD59-A6C34878D82A}">
                    <a16:rowId xmlns:a16="http://schemas.microsoft.com/office/drawing/2014/main" val="10002"/>
                  </a:ext>
                </a:extLst>
              </a:tr>
              <a:tr h="1097280">
                <a:tc>
                  <a:txBody>
                    <a:bodyPr/>
                    <a:lstStyle/>
                    <a:p>
                      <a:pPr marL="0" indent="0">
                        <a:buNone/>
                      </a:pPr>
                      <a:r>
                        <a:rPr lang="en-US" sz="1300" b="1" dirty="0">
                          <a:solidFill>
                            <a:schemeClr val="tx1"/>
                          </a:solidFill>
                        </a:rPr>
                        <a:t>Loneliness raises mortality risk (Holt-Lunstad, Smith and Layton, 2010)</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Okinawa-style purpose and peer-support groups through social prescribing (Buettner and Skemp, 2016)</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Short-term grant funding; cultural fit</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tc>
                  <a:txBody>
                    <a:bodyPr/>
                    <a:lstStyle/>
                    <a:p>
                      <a:pPr marL="0" indent="0">
                        <a:buNone/>
                      </a:pPr>
                      <a:r>
                        <a:rPr lang="en-US" sz="1300" dirty="0">
                          <a:solidFill>
                            <a:schemeClr val="tx1"/>
                          </a:solidFill>
                        </a:rPr>
                        <a:t>Fund through integrated care system prevention budgets (Health and Care Act 2022); co-produce locally</a:t>
                      </a:r>
                      <a:endParaRPr lang="en-US" sz="1300" dirty="0"/>
                    </a:p>
                  </a:txBody>
                  <a:tcPr marL="73152" marR="73152" marT="73152" marB="73152" anchor="ctr">
                    <a:lnL w="12700" cap="flat" cmpd="sng" algn="ctr">
                      <a:solidFill>
                        <a:srgbClr val="EEF4F1"/>
                      </a:solidFill>
                      <a:prstDash val="solid"/>
                      <a:round/>
                      <a:headEnd type="none" w="med" len="med"/>
                      <a:tailEnd type="none" w="med" len="med"/>
                    </a:lnL>
                    <a:lnR w="12700" cap="flat" cmpd="sng" algn="ctr">
                      <a:solidFill>
                        <a:srgbClr val="EEF4F1"/>
                      </a:solidFill>
                      <a:prstDash val="solid"/>
                      <a:round/>
                      <a:headEnd type="none" w="med" len="med"/>
                      <a:tailEnd type="none" w="med" len="med"/>
                    </a:lnR>
                    <a:lnT w="12700" cap="flat" cmpd="sng" algn="ctr">
                      <a:solidFill>
                        <a:srgbClr val="EEF4F1"/>
                      </a:solidFill>
                      <a:prstDash val="solid"/>
                      <a:round/>
                      <a:headEnd type="none" w="med" len="med"/>
                      <a:tailEnd type="none" w="med" len="med"/>
                    </a:lnT>
                    <a:lnB w="12700" cap="flat" cmpd="sng" algn="ctr">
                      <a:solidFill>
                        <a:srgbClr val="EEF4F1"/>
                      </a:solidFill>
                      <a:prstDash val="solid"/>
                      <a:round/>
                      <a:headEnd type="none" w="med" len="med"/>
                      <a:tailEnd type="none" w="med" len="med"/>
                    </a:lnB>
                    <a:solidFill>
                      <a:schemeClr val="bg1"/>
                    </a:solidFill>
                  </a:tcPr>
                </a:tc>
                <a:extLst>
                  <a:ext uri="{0D108BD9-81ED-4DB2-BD59-A6C34878D82A}">
                    <a16:rowId xmlns:a16="http://schemas.microsoft.com/office/drawing/2014/main" val="10003"/>
                  </a:ext>
                </a:extLst>
              </a:tr>
            </a:tbl>
          </a:graphicData>
        </a:graphic>
      </p:graphicFrame>
      <p:sp>
        <p:nvSpPr>
          <p:cNvPr id="4" name="Justification card"/>
          <p:cNvSpPr/>
          <p:nvPr/>
        </p:nvSpPr>
        <p:spPr>
          <a:xfrm>
            <a:off x="548640" y="5349240"/>
            <a:ext cx="11064240" cy="777240"/>
          </a:xfrm>
          <a:prstGeom prst="roundRect">
            <a:avLst>
              <a:gd name="adj" fmla="val 9412"/>
            </a:avLst>
          </a:prstGeom>
          <a:solidFill>
            <a:schemeClr val="bg2"/>
          </a:solidFill>
          <a:ln w="12700">
            <a:solidFill>
              <a:schemeClr val="bg2"/>
            </a:solidFill>
            <a:prstDash val="solid"/>
          </a:ln>
        </p:spPr>
        <p:txBody>
          <a:bodyPr/>
          <a:lstStyle/>
          <a:p>
            <a:endParaRPr lang="en-GB"/>
          </a:p>
        </p:txBody>
      </p:sp>
      <p:sp>
        <p:nvSpPr>
          <p:cNvPr id="5" name="Justification circle"/>
          <p:cNvSpPr/>
          <p:nvPr/>
        </p:nvSpPr>
        <p:spPr>
          <a:xfrm>
            <a:off x="731520" y="5440680"/>
            <a:ext cx="594360" cy="594360"/>
          </a:xfrm>
          <a:prstGeom prst="ellipse">
            <a:avLst/>
          </a:prstGeom>
          <a:solidFill>
            <a:schemeClr val="accent2"/>
          </a:solidFill>
          <a:ln w="12700">
            <a:solidFill>
              <a:schemeClr val="accent2"/>
            </a:solidFill>
            <a:prstDash val="solid"/>
          </a:ln>
        </p:spPr>
        <p:txBody>
          <a:bodyPr/>
          <a:lstStyle/>
          <a:p>
            <a:endParaRPr lang="en-GB"/>
          </a:p>
        </p:txBody>
      </p:sp>
      <p:pic>
        <p:nvPicPr>
          <p:cNvPr id="6" name="Justification icon" descr="Justification"/>
          <p:cNvPicPr>
            <a:picLocks noChangeAspect="1"/>
          </p:cNvPicPr>
          <p:nvPr/>
        </p:nvPicPr>
        <p:blipFill>
          <a:blip r:embed="rId5"/>
          <a:stretch>
            <a:fillRect/>
          </a:stretch>
        </p:blipFill>
        <p:spPr>
          <a:xfrm>
            <a:off x="880110" y="5589270"/>
            <a:ext cx="297180" cy="297180"/>
          </a:xfrm>
          <a:prstGeom prst="rect">
            <a:avLst/>
          </a:prstGeom>
        </p:spPr>
      </p:pic>
      <p:sp>
        <p:nvSpPr>
          <p:cNvPr id="7" name="Justification text"/>
          <p:cNvSpPr txBox="1"/>
          <p:nvPr/>
        </p:nvSpPr>
        <p:spPr>
          <a:xfrm>
            <a:off x="1508760" y="5394960"/>
            <a:ext cx="9966960" cy="685800"/>
          </a:xfrm>
          <a:prstGeom prst="rect">
            <a:avLst/>
          </a:prstGeom>
          <a:noFill/>
          <a:ln/>
        </p:spPr>
        <p:txBody>
          <a:bodyPr wrap="square" lIns="0" tIns="0" rIns="0" bIns="0" rtlCol="0" anchor="ctr"/>
          <a:lstStyle/>
          <a:p>
            <a:pPr marL="0" indent="0">
              <a:buNone/>
            </a:pPr>
            <a:r>
              <a:rPr lang="en-US" sz="1400" b="1" dirty="0">
                <a:solidFill>
                  <a:schemeClr val="accent1"/>
                </a:solidFill>
              </a:rPr>
              <a:t>Justification: </a:t>
            </a:r>
            <a:r>
              <a:rPr lang="en-US" sz="1400" dirty="0">
                <a:solidFill>
                  <a:schemeClr val="tx1"/>
                </a:solidFill>
              </a:rPr>
              <a:t>activity and continuity theories and the Care Act 2014 wellbeing and prevention duties.</a:t>
            </a:r>
            <a:endParaRPr lang="en-US" sz="14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15</a:t>
            </a:fld>
            <a:endParaRPr lang="en-US"/>
          </a:p>
        </p:txBody>
      </p:sp>
      <p:pic>
        <p:nvPicPr>
          <p:cNvPr id="3" name="Recorded Sound">
            <a:hlinkClick r:id="" action="ppaction://media"/>
            <a:extLst>
              <a:ext uri="{FF2B5EF4-FFF2-40B4-BE49-F238E27FC236}">
                <a16:creationId xmlns:a16="http://schemas.microsoft.com/office/drawing/2014/main" id="{2F2DF419-8523-7712-047D-A0EB0A3328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343441" y="6157118"/>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6995"/>
    </mc:Choice>
    <mc:Fallback>
      <p:transition spd="slow" advTm="106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99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bg1"/>
                </a:solidFill>
              </a:rPr>
              <a:t>Conclusion and Future Outlook</a:t>
            </a:r>
            <a:endParaRPr lang="en-US" sz="3000" dirty="0"/>
          </a:p>
        </p:txBody>
      </p:sp>
      <p:sp>
        <p:nvSpPr>
          <p:cNvPr id="3" name="Needs connect; services do not circle"/>
          <p:cNvSpPr/>
          <p:nvPr/>
        </p:nvSpPr>
        <p:spPr>
          <a:xfrm>
            <a:off x="548640" y="137160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4" name="Needs connect; services do not icon" descr="Needs connect; services do not"/>
          <p:cNvPicPr>
            <a:picLocks noChangeAspect="1"/>
          </p:cNvPicPr>
          <p:nvPr/>
        </p:nvPicPr>
        <p:blipFill>
          <a:blip r:embed="rId5"/>
          <a:stretch>
            <a:fillRect/>
          </a:stretch>
        </p:blipFill>
        <p:spPr>
          <a:xfrm>
            <a:off x="742950" y="1565910"/>
            <a:ext cx="388620" cy="388620"/>
          </a:xfrm>
          <a:prstGeom prst="rect">
            <a:avLst/>
          </a:prstGeom>
        </p:spPr>
      </p:pic>
      <p:sp>
        <p:nvSpPr>
          <p:cNvPr id="5" name="Conclusion point 1"/>
          <p:cNvSpPr txBox="1"/>
          <p:nvPr/>
        </p:nvSpPr>
        <p:spPr>
          <a:xfrm>
            <a:off x="1554480" y="1325880"/>
            <a:ext cx="5669280" cy="1005840"/>
          </a:xfrm>
          <a:prstGeom prst="rect">
            <a:avLst/>
          </a:prstGeom>
          <a:noFill/>
          <a:ln/>
        </p:spPr>
        <p:txBody>
          <a:bodyPr wrap="square" lIns="0" tIns="0" rIns="0" bIns="0" rtlCol="0" anchor="t"/>
          <a:lstStyle/>
          <a:p>
            <a:pPr marL="0" indent="0">
              <a:buNone/>
            </a:pPr>
            <a:r>
              <a:rPr lang="en-US" sz="1700" b="1" dirty="0">
                <a:solidFill>
                  <a:schemeClr val="accent2"/>
                </a:solidFill>
              </a:rPr>
              <a:t>Needs connect; services do not</a:t>
            </a:r>
            <a:endParaRPr lang="en-US" sz="1400" dirty="0"/>
          </a:p>
          <a:p>
            <a:pPr marL="0" indent="0">
              <a:buNone/>
            </a:pPr>
            <a:r>
              <a:rPr lang="en-US" sz="1400" dirty="0">
                <a:solidFill>
                  <a:schemeClr val="bg1"/>
                </a:solidFill>
              </a:rPr>
              <a:t>The biopsychosocial model exposes a fragmented system (Engel, 1977; CQC, 2025)</a:t>
            </a:r>
            <a:endParaRPr lang="en-US" sz="1400" dirty="0"/>
          </a:p>
        </p:txBody>
      </p:sp>
      <p:sp>
        <p:nvSpPr>
          <p:cNvPr id="6" name="Strong law, weak delivery circle"/>
          <p:cNvSpPr/>
          <p:nvPr/>
        </p:nvSpPr>
        <p:spPr>
          <a:xfrm>
            <a:off x="548640" y="256032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7" name="Strong law, weak delivery icon" descr="Strong law, weak delivery"/>
          <p:cNvPicPr>
            <a:picLocks noChangeAspect="1"/>
          </p:cNvPicPr>
          <p:nvPr/>
        </p:nvPicPr>
        <p:blipFill>
          <a:blip r:embed="rId6"/>
          <a:stretch>
            <a:fillRect/>
          </a:stretch>
        </p:blipFill>
        <p:spPr>
          <a:xfrm>
            <a:off x="742950" y="2754630"/>
            <a:ext cx="388620" cy="388620"/>
          </a:xfrm>
          <a:prstGeom prst="rect">
            <a:avLst/>
          </a:prstGeom>
        </p:spPr>
      </p:pic>
      <p:sp>
        <p:nvSpPr>
          <p:cNvPr id="8" name="Conclusion point 2"/>
          <p:cNvSpPr txBox="1"/>
          <p:nvPr/>
        </p:nvSpPr>
        <p:spPr>
          <a:xfrm>
            <a:off x="1554480" y="2514600"/>
            <a:ext cx="5669280" cy="1005840"/>
          </a:xfrm>
          <a:prstGeom prst="rect">
            <a:avLst/>
          </a:prstGeom>
          <a:noFill/>
          <a:ln/>
        </p:spPr>
        <p:txBody>
          <a:bodyPr wrap="square" lIns="0" tIns="0" rIns="0" bIns="0" rtlCol="0" anchor="t"/>
          <a:lstStyle/>
          <a:p>
            <a:pPr marL="0" indent="0">
              <a:buNone/>
            </a:pPr>
            <a:r>
              <a:rPr lang="en-US" sz="1700" b="1" dirty="0">
                <a:solidFill>
                  <a:schemeClr val="accent2"/>
                </a:solidFill>
              </a:rPr>
              <a:t>Strong law, weak delivery</a:t>
            </a:r>
            <a:endParaRPr lang="en-US" sz="1400" dirty="0"/>
          </a:p>
          <a:p>
            <a:pPr marL="0" indent="0">
              <a:buNone/>
            </a:pPr>
            <a:r>
              <a:rPr lang="en-US" sz="1400" dirty="0">
                <a:solidFill>
                  <a:schemeClr val="bg1"/>
                </a:solidFill>
              </a:rPr>
              <a:t>Care Act 2014 duties are undermined by funding and workforce gaps, most visibly in home care</a:t>
            </a:r>
            <a:endParaRPr lang="en-US" sz="1400" dirty="0"/>
          </a:p>
        </p:txBody>
      </p:sp>
      <p:sp>
        <p:nvSpPr>
          <p:cNvPr id="9" name="Technology and community can help circle"/>
          <p:cNvSpPr/>
          <p:nvPr/>
        </p:nvSpPr>
        <p:spPr>
          <a:xfrm>
            <a:off x="548640" y="3749040"/>
            <a:ext cx="777240" cy="777240"/>
          </a:xfrm>
          <a:prstGeom prst="ellipse">
            <a:avLst/>
          </a:prstGeom>
          <a:solidFill>
            <a:schemeClr val="accent2"/>
          </a:solidFill>
          <a:ln w="12700">
            <a:solidFill>
              <a:schemeClr val="accent2"/>
            </a:solidFill>
            <a:prstDash val="solid"/>
          </a:ln>
        </p:spPr>
        <p:txBody>
          <a:bodyPr/>
          <a:lstStyle/>
          <a:p>
            <a:endParaRPr lang="en-GB"/>
          </a:p>
        </p:txBody>
      </p:sp>
      <p:pic>
        <p:nvPicPr>
          <p:cNvPr id="10" name="Technology and community can help icon" descr="Technology and community can help"/>
          <p:cNvPicPr>
            <a:picLocks noChangeAspect="1"/>
          </p:cNvPicPr>
          <p:nvPr/>
        </p:nvPicPr>
        <p:blipFill>
          <a:blip r:embed="rId7"/>
          <a:stretch>
            <a:fillRect/>
          </a:stretch>
        </p:blipFill>
        <p:spPr>
          <a:xfrm>
            <a:off x="742950" y="3943350"/>
            <a:ext cx="388620" cy="388620"/>
          </a:xfrm>
          <a:prstGeom prst="rect">
            <a:avLst/>
          </a:prstGeom>
        </p:spPr>
      </p:pic>
      <p:sp>
        <p:nvSpPr>
          <p:cNvPr id="11" name="Conclusion point 3"/>
          <p:cNvSpPr txBox="1"/>
          <p:nvPr/>
        </p:nvSpPr>
        <p:spPr>
          <a:xfrm>
            <a:off x="1554480" y="3703320"/>
            <a:ext cx="5669280" cy="1005840"/>
          </a:xfrm>
          <a:prstGeom prst="rect">
            <a:avLst/>
          </a:prstGeom>
          <a:noFill/>
          <a:ln/>
        </p:spPr>
        <p:txBody>
          <a:bodyPr wrap="square" lIns="0" tIns="0" rIns="0" bIns="0" rtlCol="0" anchor="t"/>
          <a:lstStyle/>
          <a:p>
            <a:pPr marL="0" indent="0">
              <a:buNone/>
            </a:pPr>
            <a:r>
              <a:rPr lang="en-US" sz="1700" b="1" dirty="0">
                <a:solidFill>
                  <a:schemeClr val="accent2"/>
                </a:solidFill>
              </a:rPr>
              <a:t>Technology and community can help</a:t>
            </a:r>
            <a:endParaRPr lang="en-US" sz="1400" dirty="0"/>
          </a:p>
          <a:p>
            <a:pPr marL="0" indent="0">
              <a:buNone/>
            </a:pPr>
            <a:r>
              <a:rPr lang="en-US" sz="1400" dirty="0">
                <a:solidFill>
                  <a:schemeClr val="bg1"/>
                </a:solidFill>
              </a:rPr>
              <a:t>Only when inclusive, person-centred and sustained across the life course (Elder, 1998)</a:t>
            </a:r>
            <a:endParaRPr lang="en-US" sz="1400" dirty="0"/>
          </a:p>
        </p:txBody>
      </p:sp>
      <p:sp>
        <p:nvSpPr>
          <p:cNvPr id="12" name="Future outlook card"/>
          <p:cNvSpPr/>
          <p:nvPr/>
        </p:nvSpPr>
        <p:spPr>
          <a:xfrm>
            <a:off x="7680960" y="1371600"/>
            <a:ext cx="3931920" cy="2926080"/>
          </a:xfrm>
          <a:prstGeom prst="roundRect">
            <a:avLst>
              <a:gd name="adj" fmla="val 2500"/>
            </a:avLst>
          </a:prstGeom>
          <a:solidFill>
            <a:schemeClr val="bg1"/>
          </a:solidFill>
          <a:ln w="12700">
            <a:solidFill>
              <a:schemeClr val="bg1"/>
            </a:solidFill>
            <a:prstDash val="solid"/>
          </a:ln>
        </p:spPr>
        <p:txBody>
          <a:bodyPr/>
          <a:lstStyle/>
          <a:p>
            <a:endParaRPr lang="en-GB"/>
          </a:p>
        </p:txBody>
      </p:sp>
      <p:sp>
        <p:nvSpPr>
          <p:cNvPr id="13" name="Outlook heading"/>
          <p:cNvSpPr txBox="1"/>
          <p:nvPr/>
        </p:nvSpPr>
        <p:spPr>
          <a:xfrm>
            <a:off x="7909560" y="1508760"/>
            <a:ext cx="3474720" cy="411480"/>
          </a:xfrm>
          <a:prstGeom prst="rect">
            <a:avLst/>
          </a:prstGeom>
          <a:noFill/>
          <a:ln/>
        </p:spPr>
        <p:txBody>
          <a:bodyPr wrap="square" lIns="0" tIns="0" rIns="0" bIns="0" rtlCol="0" anchor="t"/>
          <a:lstStyle/>
          <a:p>
            <a:pPr marL="0" indent="0">
              <a:buNone/>
            </a:pPr>
            <a:r>
              <a:rPr lang="en-US" sz="1700" b="1" dirty="0">
                <a:solidFill>
                  <a:schemeClr val="accent1"/>
                </a:solidFill>
                <a:latin typeface="Cambria" pitchFamily="34" charset="0"/>
                <a:ea typeface="Cambria" pitchFamily="34" charset="-122"/>
                <a:cs typeface="Cambria" pitchFamily="34" charset="-120"/>
              </a:rPr>
              <a:t>Future outlook</a:t>
            </a:r>
            <a:endParaRPr lang="en-US" sz="1700" dirty="0"/>
          </a:p>
        </p:txBody>
      </p:sp>
      <p:sp>
        <p:nvSpPr>
          <p:cNvPr id="14" name="Outlook list"/>
          <p:cNvSpPr txBox="1"/>
          <p:nvPr/>
        </p:nvSpPr>
        <p:spPr>
          <a:xfrm>
            <a:off x="7909560" y="2011680"/>
            <a:ext cx="3520440" cy="2194560"/>
          </a:xfrm>
          <a:prstGeom prst="rect">
            <a:avLst/>
          </a:prstGeom>
          <a:noFill/>
          <a:ln/>
        </p:spPr>
        <p:txBody>
          <a:bodyPr wrap="square" lIns="0" tIns="0" rIns="0" bIns="0" rtlCol="0" anchor="t"/>
          <a:lstStyle/>
          <a:p>
            <a:pPr marL="177800" indent="-177800">
              <a:spcAft>
                <a:spcPts val="1000"/>
              </a:spcAft>
              <a:buSzPct val="100000"/>
              <a:buChar char="•"/>
            </a:pPr>
            <a:r>
              <a:rPr lang="en-US" sz="1500" dirty="0">
                <a:solidFill>
                  <a:schemeClr val="tx1"/>
                </a:solidFill>
              </a:rPr>
              <a:t>Ethics of AI and remote monitoring</a:t>
            </a:r>
            <a:endParaRPr lang="en-US" sz="1500" dirty="0"/>
          </a:p>
          <a:p>
            <a:pPr marL="177800" indent="-177800">
              <a:spcAft>
                <a:spcPts val="1000"/>
              </a:spcAft>
              <a:buSzPct val="100000"/>
              <a:buChar char="•"/>
            </a:pPr>
            <a:r>
              <a:rPr lang="en-US" sz="1500" dirty="0">
                <a:solidFill>
                  <a:schemeClr val="tx1"/>
                </a:solidFill>
              </a:rPr>
              <a:t>Long-term evaluation of neighbourhood health (DHSC, 2025b)</a:t>
            </a:r>
            <a:endParaRPr lang="en-US" sz="1500" dirty="0"/>
          </a:p>
          <a:p>
            <a:pPr marL="177800" indent="-177800">
              <a:spcAft>
                <a:spcPts val="1000"/>
              </a:spcAft>
              <a:buSzPct val="100000"/>
              <a:buChar char="•"/>
            </a:pPr>
            <a:r>
              <a:rPr lang="en-US" sz="1500" dirty="0">
                <a:solidFill>
                  <a:schemeClr val="tx1"/>
                </a:solidFill>
              </a:rPr>
              <a:t>Outcome of the adult social care commission (DHSC, 2025c)</a:t>
            </a:r>
            <a:endParaRPr lang="en-US" sz="1500" dirty="0"/>
          </a:p>
        </p:txBody>
      </p:sp>
      <p:sp>
        <p:nvSpPr>
          <p:cNvPr id="15" name="Closing statement"/>
          <p:cNvSpPr txBox="1"/>
          <p:nvPr/>
        </p:nvSpPr>
        <p:spPr>
          <a:xfrm>
            <a:off x="548640" y="5120640"/>
            <a:ext cx="11064240" cy="822960"/>
          </a:xfrm>
          <a:prstGeom prst="rect">
            <a:avLst/>
          </a:prstGeom>
          <a:noFill/>
          <a:ln/>
        </p:spPr>
        <p:txBody>
          <a:bodyPr wrap="square" lIns="0" tIns="0" rIns="0" bIns="0" rtlCol="0" anchor="ctr"/>
          <a:lstStyle/>
          <a:p>
            <a:pPr marL="0" indent="0" algn="ctr">
              <a:buNone/>
            </a:pPr>
            <a:r>
              <a:rPr lang="en-US" sz="2000" b="1" i="1" dirty="0">
                <a:solidFill>
                  <a:schemeClr val="bg1"/>
                </a:solidFill>
                <a:latin typeface="Cambria" pitchFamily="34" charset="0"/>
                <a:ea typeface="Cambria" pitchFamily="34" charset="-122"/>
                <a:cs typeface="Cambria" pitchFamily="34" charset="-120"/>
              </a:rPr>
              <a:t>Empowerment is not a service delivered to older people; it is a set of conditions created with them.</a:t>
            </a:r>
            <a:endParaRPr lang="en-US" sz="2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bg2"/>
                </a:solidFill>
              </a:defRPr>
            </a:lvl1pPr>
          </a:lstStyle>
          <a:p>
            <a:pPr algn="r"/>
            <a:fld id="{F7021451-1387-4CA6-816F-3879F97B5CBC}" type="slidenum">
              <a:rPr lang="en-US" b="0"/>
              <a:t>16</a:t>
            </a:fld>
            <a:endParaRPr lang="en-US"/>
          </a:p>
        </p:txBody>
      </p:sp>
      <p:pic>
        <p:nvPicPr>
          <p:cNvPr id="16" name="Recorded Sound">
            <a:hlinkClick r:id="" action="ppaction://media"/>
            <a:extLst>
              <a:ext uri="{FF2B5EF4-FFF2-40B4-BE49-F238E27FC236}">
                <a16:creationId xmlns:a16="http://schemas.microsoft.com/office/drawing/2014/main" id="{F6849E70-88FB-A172-984D-22996382E6D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422197" y="5806440"/>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097"/>
    </mc:Choice>
    <mc:Fallback>
      <p:transition spd="slow" advTm="77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097"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References</a:t>
            </a:r>
            <a:endParaRPr lang="en-US" sz="3000" dirty="0"/>
          </a:p>
        </p:txBody>
      </p:sp>
      <p:sp>
        <p:nvSpPr>
          <p:cNvPr id="3" name="Reference column 1"/>
          <p:cNvSpPr txBox="1"/>
          <p:nvPr/>
        </p:nvSpPr>
        <p:spPr>
          <a:xfrm>
            <a:off x="548640" y="1234440"/>
            <a:ext cx="5440680" cy="5029200"/>
          </a:xfrm>
          <a:prstGeom prst="rect">
            <a:avLst/>
          </a:prstGeom>
          <a:noFill/>
          <a:ln/>
        </p:spPr>
        <p:txBody>
          <a:bodyPr wrap="square" lIns="0" tIns="0" rIns="0" bIns="0" rtlCol="0" anchor="t"/>
          <a:lstStyle/>
          <a:p>
            <a:pPr>
              <a:spcAft>
                <a:spcPts val="500"/>
              </a:spcAft>
            </a:pPr>
            <a:r>
              <a:rPr lang="en-US" sz="1000" dirty="0">
                <a:solidFill>
                  <a:schemeClr val="tx1"/>
                </a:solidFill>
              </a:rPr>
              <a:t>Age UK (2024a) </a:t>
            </a:r>
            <a:r>
              <a:rPr lang="en-US" sz="1000" i="1" dirty="0">
                <a:solidFill>
                  <a:schemeClr val="tx1"/>
                </a:solidFill>
              </a:rPr>
              <a:t>More than 1 in 3 over 65s (4.7 million) lack the basic skills to use the internet successfully</a:t>
            </a:r>
            <a:r>
              <a:rPr lang="en-US" sz="1000" dirty="0">
                <a:solidFill>
                  <a:schemeClr val="tx1"/>
                </a:solidFill>
              </a:rPr>
              <a:t>. Available at: </a:t>
            </a:r>
            <a:r>
              <a:rPr lang="en-GB" sz="1000" dirty="0">
                <a:hlinkClick r:id="rId3"/>
              </a:rPr>
              <a:t>More than 1 in 3 over 65s (4.7 million) lack the basic skills to use the internet successfully</a:t>
            </a:r>
            <a:r>
              <a:rPr lang="en-GB" sz="1000" dirty="0"/>
              <a:t> </a:t>
            </a:r>
            <a:r>
              <a:rPr lang="en-US" sz="1000" dirty="0">
                <a:solidFill>
                  <a:schemeClr val="tx1"/>
                </a:solidFill>
              </a:rPr>
              <a:t>(Accessed: </a:t>
            </a:r>
            <a:r>
              <a:rPr lang="en-US" sz="1000" dirty="0"/>
              <a:t>07</a:t>
            </a:r>
            <a:r>
              <a:rPr lang="en-US" sz="1000" dirty="0">
                <a:solidFill>
                  <a:schemeClr val="tx1"/>
                </a:solidFill>
              </a:rPr>
              <a:t> October 2026).</a:t>
            </a:r>
            <a:endParaRPr lang="en-US" sz="1000" dirty="0"/>
          </a:p>
          <a:p>
            <a:pPr>
              <a:spcAft>
                <a:spcPts val="500"/>
              </a:spcAft>
            </a:pPr>
            <a:r>
              <a:rPr lang="en-US" sz="1000" dirty="0">
                <a:solidFill>
                  <a:schemeClr val="tx1"/>
                </a:solidFill>
              </a:rPr>
              <a:t>Age UK (2024b) </a:t>
            </a:r>
            <a:r>
              <a:rPr lang="en-US" sz="1000" i="1" dirty="0">
                <a:solidFill>
                  <a:schemeClr val="tx1"/>
                </a:solidFill>
              </a:rPr>
              <a:t>The state of health and care of older people in England 2024</a:t>
            </a:r>
            <a:r>
              <a:rPr lang="en-US" sz="1000" dirty="0">
                <a:solidFill>
                  <a:schemeClr val="tx1"/>
                </a:solidFill>
              </a:rPr>
              <a:t>. London: Age UK. Available at: </a:t>
            </a:r>
            <a:r>
              <a:rPr lang="en-GB" sz="1000" dirty="0">
                <a:hlinkClick r:id="rId4"/>
              </a:rPr>
              <a:t>State of Health and Care of Older People in England 2024</a:t>
            </a:r>
            <a:r>
              <a:rPr lang="en-US" sz="1000" dirty="0">
                <a:solidFill>
                  <a:schemeClr val="tx1"/>
                </a:solidFill>
              </a:rPr>
              <a:t> (Accessed: </a:t>
            </a:r>
            <a:r>
              <a:rPr lang="en-US" sz="1000" dirty="0"/>
              <a:t>07</a:t>
            </a:r>
            <a:r>
              <a:rPr lang="en-US" sz="1000" dirty="0">
                <a:solidFill>
                  <a:schemeClr val="tx1"/>
                </a:solidFill>
              </a:rPr>
              <a:t> October 2026).</a:t>
            </a:r>
            <a:endParaRPr lang="en-US" sz="1000" dirty="0"/>
          </a:p>
          <a:p>
            <a:pPr marL="0" indent="0">
              <a:spcAft>
                <a:spcPts val="500"/>
              </a:spcAft>
              <a:buNone/>
            </a:pPr>
            <a:r>
              <a:rPr lang="en-US" sz="1000" dirty="0">
                <a:solidFill>
                  <a:schemeClr val="tx1"/>
                </a:solidFill>
              </a:rPr>
              <a:t>Atchley, R.C. (1989) 'A continuity theory of normal aging', </a:t>
            </a:r>
            <a:r>
              <a:rPr lang="en-US" sz="1000" i="1" dirty="0">
                <a:solidFill>
                  <a:schemeClr val="tx1"/>
                </a:solidFill>
              </a:rPr>
              <a:t>The Gerontologist</a:t>
            </a:r>
            <a:r>
              <a:rPr lang="en-US" sz="1000" dirty="0">
                <a:solidFill>
                  <a:schemeClr val="tx1"/>
                </a:solidFill>
              </a:rPr>
              <a:t>, 29(2), pp. 183–190.</a:t>
            </a:r>
            <a:endParaRPr lang="en-US" sz="1000" dirty="0"/>
          </a:p>
          <a:p>
            <a:pPr marL="0" indent="0">
              <a:spcAft>
                <a:spcPts val="500"/>
              </a:spcAft>
              <a:buNone/>
            </a:pPr>
            <a:r>
              <a:rPr lang="en-US" sz="1000" dirty="0">
                <a:solidFill>
                  <a:schemeClr val="tx1"/>
                </a:solidFill>
              </a:rPr>
              <a:t>Buettner, D. and Skemp, S. (2016) 'Blue Zones: lessons from the world's longest lived', </a:t>
            </a:r>
            <a:r>
              <a:rPr lang="en-US" sz="1000" i="1" dirty="0">
                <a:solidFill>
                  <a:schemeClr val="tx1"/>
                </a:solidFill>
              </a:rPr>
              <a:t>American Journal of Lifestyle Medicine</a:t>
            </a:r>
            <a:r>
              <a:rPr lang="en-US" sz="1000" dirty="0">
                <a:solidFill>
                  <a:schemeClr val="tx1"/>
                </a:solidFill>
              </a:rPr>
              <a:t>, 10(5), pp. 318–321.	</a:t>
            </a:r>
            <a:endParaRPr lang="en-US" sz="1000" dirty="0"/>
          </a:p>
          <a:p>
            <a:pPr>
              <a:spcAft>
                <a:spcPts val="500"/>
              </a:spcAft>
            </a:pPr>
            <a:r>
              <a:rPr lang="en-US" sz="1000" dirty="0">
                <a:solidFill>
                  <a:schemeClr val="tx1"/>
                </a:solidFill>
              </a:rPr>
              <a:t>Care Act 2014, c. 23. Available at: </a:t>
            </a:r>
            <a:r>
              <a:rPr lang="en-GB" sz="1000" dirty="0">
                <a:hlinkClick r:id="rId5"/>
              </a:rPr>
              <a:t>Care Act 2014</a:t>
            </a:r>
            <a:r>
              <a:rPr lang="en-GB" sz="1000" dirty="0"/>
              <a:t> </a:t>
            </a:r>
            <a:r>
              <a:rPr lang="en-US" sz="1000" dirty="0">
                <a:solidFill>
                  <a:schemeClr val="tx1"/>
                </a:solidFill>
              </a:rPr>
              <a:t>(Accessed: 11 October 2026).</a:t>
            </a:r>
            <a:endParaRPr lang="en-US" sz="1000" dirty="0"/>
          </a:p>
          <a:p>
            <a:pPr>
              <a:spcAft>
                <a:spcPts val="500"/>
              </a:spcAft>
            </a:pPr>
            <a:r>
              <a:rPr lang="en-US" sz="1000" dirty="0">
                <a:solidFill>
                  <a:schemeClr val="tx1"/>
                </a:solidFill>
              </a:rPr>
              <a:t>Care Quality Commission (CQC) (2025) </a:t>
            </a:r>
            <a:r>
              <a:rPr lang="en-US" sz="1000" i="1" dirty="0">
                <a:solidFill>
                  <a:schemeClr val="tx1"/>
                </a:solidFill>
              </a:rPr>
              <a:t>The state of health care and adult social care in England 2024/25</a:t>
            </a:r>
            <a:r>
              <a:rPr lang="en-US" sz="1000" dirty="0">
                <a:solidFill>
                  <a:schemeClr val="tx1"/>
                </a:solidFill>
              </a:rPr>
              <a:t>. Available at: </a:t>
            </a:r>
            <a:r>
              <a:rPr lang="en-GB" sz="1000" dirty="0">
                <a:hlinkClick r:id="rId6"/>
              </a:rPr>
              <a:t>State of Care - Care Quality Commission</a:t>
            </a:r>
            <a:r>
              <a:rPr lang="en-US" sz="1000" dirty="0">
                <a:solidFill>
                  <a:schemeClr val="tx1"/>
                </a:solidFill>
              </a:rPr>
              <a:t> (Accessed: 10 October 2026).</a:t>
            </a:r>
            <a:endParaRPr lang="en-US" sz="1000" dirty="0"/>
          </a:p>
          <a:p>
            <a:pPr marL="0" indent="0">
              <a:spcAft>
                <a:spcPts val="500"/>
              </a:spcAft>
              <a:buNone/>
            </a:pPr>
            <a:r>
              <a:rPr lang="en-US" sz="1000" dirty="0">
                <a:solidFill>
                  <a:schemeClr val="tx1"/>
                </a:solidFill>
              </a:rPr>
              <a:t>Cumming, E. and Henry, W.E. (1961) </a:t>
            </a:r>
            <a:r>
              <a:rPr lang="en-US" sz="1000" i="1" dirty="0">
                <a:solidFill>
                  <a:schemeClr val="tx1"/>
                </a:solidFill>
              </a:rPr>
              <a:t>Growing old: the process of disengagement</a:t>
            </a:r>
            <a:r>
              <a:rPr lang="en-US" sz="1000" dirty="0">
                <a:solidFill>
                  <a:schemeClr val="tx1"/>
                </a:solidFill>
              </a:rPr>
              <a:t>. New York: Basic Books.</a:t>
            </a:r>
            <a:endParaRPr lang="en-US" sz="1000" dirty="0"/>
          </a:p>
          <a:p>
            <a:pPr>
              <a:spcAft>
                <a:spcPts val="500"/>
              </a:spcAft>
            </a:pPr>
            <a:r>
              <a:rPr lang="en-US" sz="1000" dirty="0">
                <a:solidFill>
                  <a:schemeClr val="tx1"/>
                </a:solidFill>
              </a:rPr>
              <a:t>Department of Health and Social Care (DHSC) (2025a) </a:t>
            </a:r>
            <a:r>
              <a:rPr lang="en-US" sz="1000" i="1" dirty="0">
                <a:solidFill>
                  <a:schemeClr val="tx1"/>
                </a:solidFill>
              </a:rPr>
              <a:t>Care and support statutory guidance</a:t>
            </a:r>
            <a:r>
              <a:rPr lang="en-US" sz="1000" dirty="0">
                <a:solidFill>
                  <a:schemeClr val="tx1"/>
                </a:solidFill>
              </a:rPr>
              <a:t>. Available at: </a:t>
            </a:r>
            <a:r>
              <a:rPr lang="en-GB" sz="1000" dirty="0">
                <a:hlinkClick r:id="rId7"/>
              </a:rPr>
              <a:t>Care and support statutory guidance - GOV.UK</a:t>
            </a:r>
            <a:r>
              <a:rPr lang="en-GB" sz="1000" dirty="0"/>
              <a:t> </a:t>
            </a:r>
            <a:r>
              <a:rPr lang="en-US" sz="1000" dirty="0">
                <a:solidFill>
                  <a:schemeClr val="tx1"/>
                </a:solidFill>
              </a:rPr>
              <a:t>(Accessed: 10 October 2026).	</a:t>
            </a:r>
            <a:endParaRPr lang="en-US" sz="1000" dirty="0"/>
          </a:p>
          <a:p>
            <a:pPr>
              <a:spcAft>
                <a:spcPts val="500"/>
              </a:spcAft>
            </a:pPr>
            <a:r>
              <a:rPr lang="en-US" sz="1000" dirty="0">
                <a:solidFill>
                  <a:schemeClr val="tx1"/>
                </a:solidFill>
              </a:rPr>
              <a:t>Department of Health and Social Care (DHSC) (2025b) </a:t>
            </a:r>
            <a:r>
              <a:rPr lang="en-US" sz="1000" i="1" dirty="0">
                <a:solidFill>
                  <a:schemeClr val="tx1"/>
                </a:solidFill>
              </a:rPr>
              <a:t>Fit for the future: 10 Year Health Plan for England</a:t>
            </a:r>
            <a:r>
              <a:rPr lang="en-US" sz="1000" dirty="0">
                <a:solidFill>
                  <a:schemeClr val="tx1"/>
                </a:solidFill>
              </a:rPr>
              <a:t>. London: DHSC. Available at: </a:t>
            </a:r>
            <a:r>
              <a:rPr lang="en-GB" sz="1000" dirty="0">
                <a:hlinkClick r:id="rId8"/>
              </a:rPr>
              <a:t>10 Year Health Plan for England: fit for the future - GOV.UK</a:t>
            </a:r>
            <a:r>
              <a:rPr lang="en-GB" sz="1000" dirty="0"/>
              <a:t> </a:t>
            </a:r>
            <a:r>
              <a:rPr lang="en-US" sz="1000" dirty="0">
                <a:solidFill>
                  <a:schemeClr val="tx1"/>
                </a:solidFill>
              </a:rPr>
              <a:t>(Accessed: 11 October 2026).</a:t>
            </a:r>
            <a:endParaRPr lang="en-US" sz="1000" dirty="0"/>
          </a:p>
        </p:txBody>
      </p:sp>
      <p:sp>
        <p:nvSpPr>
          <p:cNvPr id="4" name="Reference column 2"/>
          <p:cNvSpPr txBox="1"/>
          <p:nvPr/>
        </p:nvSpPr>
        <p:spPr>
          <a:xfrm>
            <a:off x="6172200" y="1234440"/>
            <a:ext cx="5440680" cy="5029200"/>
          </a:xfrm>
          <a:prstGeom prst="rect">
            <a:avLst/>
          </a:prstGeom>
          <a:noFill/>
          <a:ln/>
        </p:spPr>
        <p:txBody>
          <a:bodyPr wrap="square" lIns="0" tIns="0" rIns="0" bIns="0" rtlCol="0" anchor="t"/>
          <a:lstStyle/>
          <a:p>
            <a:pPr>
              <a:spcAft>
                <a:spcPts val="500"/>
              </a:spcAft>
            </a:pPr>
            <a:r>
              <a:rPr lang="en-US" sz="1000" dirty="0">
                <a:solidFill>
                  <a:schemeClr val="tx1"/>
                </a:solidFill>
              </a:rPr>
              <a:t>Department of Health and Social Care (DHSC) (2025c) </a:t>
            </a:r>
            <a:r>
              <a:rPr lang="en-US" sz="1000" i="1" dirty="0">
                <a:solidFill>
                  <a:schemeClr val="tx1"/>
                </a:solidFill>
              </a:rPr>
              <a:t>Independent Commission into Adult Social Care: terms of reference</a:t>
            </a:r>
            <a:r>
              <a:rPr lang="en-US" sz="1000" dirty="0">
                <a:solidFill>
                  <a:schemeClr val="tx1"/>
                </a:solidFill>
              </a:rPr>
              <a:t>. Available at: </a:t>
            </a:r>
            <a:r>
              <a:rPr lang="en-GB" sz="1000" dirty="0">
                <a:hlinkClick r:id="rId9"/>
              </a:rPr>
              <a:t>Independent commission into adult social care: terms of reference - GOV.UK</a:t>
            </a:r>
            <a:r>
              <a:rPr lang="en-GB" sz="1000" dirty="0"/>
              <a:t> </a:t>
            </a:r>
            <a:r>
              <a:rPr lang="en-US" sz="1000" dirty="0">
                <a:solidFill>
                  <a:schemeClr val="tx1"/>
                </a:solidFill>
              </a:rPr>
              <a:t>(Accessed: </a:t>
            </a:r>
            <a:r>
              <a:rPr lang="en-US" sz="1000" dirty="0"/>
              <a:t>08</a:t>
            </a:r>
            <a:r>
              <a:rPr lang="en-US" sz="1000" dirty="0">
                <a:solidFill>
                  <a:schemeClr val="tx1"/>
                </a:solidFill>
              </a:rPr>
              <a:t> October 2026).</a:t>
            </a:r>
            <a:endParaRPr lang="en-US" sz="1000" dirty="0"/>
          </a:p>
          <a:p>
            <a:pPr marL="0" indent="0">
              <a:spcAft>
                <a:spcPts val="500"/>
              </a:spcAft>
              <a:buNone/>
            </a:pPr>
            <a:r>
              <a:rPr lang="en-US" sz="1000" dirty="0">
                <a:solidFill>
                  <a:schemeClr val="tx1"/>
                </a:solidFill>
              </a:rPr>
              <a:t>Elder, G.H. (1998) 'The life course as developmental theory', </a:t>
            </a:r>
            <a:r>
              <a:rPr lang="en-US" sz="1000" i="1" dirty="0">
                <a:solidFill>
                  <a:schemeClr val="tx1"/>
                </a:solidFill>
              </a:rPr>
              <a:t>Child Development</a:t>
            </a:r>
            <a:r>
              <a:rPr lang="en-US" sz="1000" dirty="0">
                <a:solidFill>
                  <a:schemeClr val="tx1"/>
                </a:solidFill>
              </a:rPr>
              <a:t>, 69(1), pp. 1–12.</a:t>
            </a:r>
            <a:endParaRPr lang="en-US" sz="1000" dirty="0"/>
          </a:p>
          <a:p>
            <a:pPr marL="0" indent="0">
              <a:spcAft>
                <a:spcPts val="500"/>
              </a:spcAft>
              <a:buNone/>
            </a:pPr>
            <a:r>
              <a:rPr lang="en-US" sz="1000" dirty="0">
                <a:solidFill>
                  <a:schemeClr val="tx1"/>
                </a:solidFill>
              </a:rPr>
              <a:t>Engel, G.L. (1977) 'The need for a new medical model: a challenge for biomedicine', </a:t>
            </a:r>
            <a:r>
              <a:rPr lang="en-US" sz="1000" i="1" dirty="0">
                <a:solidFill>
                  <a:schemeClr val="tx1"/>
                </a:solidFill>
              </a:rPr>
              <a:t>Science</a:t>
            </a:r>
            <a:r>
              <a:rPr lang="en-US" sz="1000" dirty="0">
                <a:solidFill>
                  <a:schemeClr val="tx1"/>
                </a:solidFill>
              </a:rPr>
              <a:t>, 196(4286), pp. 129–136.</a:t>
            </a:r>
            <a:endParaRPr lang="en-US" sz="1000" dirty="0"/>
          </a:p>
          <a:p>
            <a:pPr>
              <a:spcAft>
                <a:spcPts val="500"/>
              </a:spcAft>
            </a:pPr>
            <a:r>
              <a:rPr lang="en-US" sz="1000" dirty="0">
                <a:solidFill>
                  <a:schemeClr val="tx1"/>
                </a:solidFill>
              </a:rPr>
              <a:t>Equality Act 2010, c. 15. Available at: </a:t>
            </a:r>
            <a:r>
              <a:rPr lang="en-GB" sz="1000" dirty="0">
                <a:hlinkClick r:id="rId10"/>
              </a:rPr>
              <a:t>Equality Act 2010</a:t>
            </a:r>
            <a:r>
              <a:rPr lang="en-GB" sz="1000" dirty="0"/>
              <a:t> </a:t>
            </a:r>
            <a:r>
              <a:rPr lang="en-US" sz="1000" dirty="0">
                <a:solidFill>
                  <a:schemeClr val="tx1"/>
                </a:solidFill>
              </a:rPr>
              <a:t>(Accessed: 11 October 2026).</a:t>
            </a:r>
            <a:endParaRPr lang="en-US" sz="1000" dirty="0"/>
          </a:p>
          <a:p>
            <a:pPr marL="0" indent="0">
              <a:spcAft>
                <a:spcPts val="500"/>
              </a:spcAft>
              <a:buNone/>
            </a:pPr>
            <a:r>
              <a:rPr lang="en-US" sz="1000" dirty="0">
                <a:solidFill>
                  <a:schemeClr val="tx1"/>
                </a:solidFill>
              </a:rPr>
              <a:t>Gathercole, R. </a:t>
            </a:r>
            <a:r>
              <a:rPr lang="en-US" sz="1000" i="1" dirty="0">
                <a:solidFill>
                  <a:schemeClr val="tx1"/>
                </a:solidFill>
              </a:rPr>
              <a:t>et al.</a:t>
            </a:r>
            <a:r>
              <a:rPr lang="en-US" sz="1000" dirty="0">
                <a:solidFill>
                  <a:schemeClr val="tx1"/>
                </a:solidFill>
              </a:rPr>
              <a:t> (2021) 'Assistive technology and telecare to maintain independent living at home for people with dementia: the ATTILA RCT', </a:t>
            </a:r>
            <a:r>
              <a:rPr lang="en-US" sz="1000" i="1" dirty="0">
                <a:solidFill>
                  <a:schemeClr val="tx1"/>
                </a:solidFill>
              </a:rPr>
              <a:t>Health Technology Assessment</a:t>
            </a:r>
            <a:r>
              <a:rPr lang="en-US" sz="1000" dirty="0">
                <a:solidFill>
                  <a:schemeClr val="tx1"/>
                </a:solidFill>
              </a:rPr>
              <a:t>, 25(19), pp. 1–156. doi: 10.3310/hta25190.</a:t>
            </a:r>
            <a:endParaRPr lang="en-US" sz="1000" dirty="0"/>
          </a:p>
          <a:p>
            <a:pPr marL="0" indent="0">
              <a:spcAft>
                <a:spcPts val="500"/>
              </a:spcAft>
              <a:buNone/>
            </a:pPr>
            <a:r>
              <a:rPr lang="en-US" sz="1000" dirty="0">
                <a:solidFill>
                  <a:schemeClr val="tx1"/>
                </a:solidFill>
              </a:rPr>
              <a:t>Havighurst, R.J. (1961) 'Successful aging', </a:t>
            </a:r>
            <a:r>
              <a:rPr lang="en-US" sz="1000" i="1" dirty="0">
                <a:solidFill>
                  <a:schemeClr val="tx1"/>
                </a:solidFill>
              </a:rPr>
              <a:t>The Gerontologist</a:t>
            </a:r>
            <a:r>
              <a:rPr lang="en-US" sz="1000" dirty="0">
                <a:solidFill>
                  <a:schemeClr val="tx1"/>
                </a:solidFill>
              </a:rPr>
              <a:t>, 1(1), pp. 8–13.</a:t>
            </a:r>
            <a:endParaRPr lang="en-US" sz="1000" dirty="0"/>
          </a:p>
          <a:p>
            <a:pPr>
              <a:spcAft>
                <a:spcPts val="500"/>
              </a:spcAft>
            </a:pPr>
            <a:r>
              <a:rPr lang="en-US" sz="1000" dirty="0">
                <a:solidFill>
                  <a:schemeClr val="tx1"/>
                </a:solidFill>
              </a:rPr>
              <a:t>Health and Care Act 2022, c. 31. Available at: </a:t>
            </a:r>
            <a:r>
              <a:rPr lang="en-GB" sz="1000" dirty="0">
                <a:hlinkClick r:id="rId11"/>
              </a:rPr>
              <a:t>Health and Care Act 2022</a:t>
            </a:r>
            <a:r>
              <a:rPr lang="en-GB" sz="1000" dirty="0"/>
              <a:t> </a:t>
            </a:r>
            <a:r>
              <a:rPr lang="en-US" sz="1000" dirty="0">
                <a:solidFill>
                  <a:schemeClr val="tx1"/>
                </a:solidFill>
              </a:rPr>
              <a:t>(Accessed: </a:t>
            </a:r>
            <a:r>
              <a:rPr lang="en-US" sz="1000" dirty="0"/>
              <a:t>09</a:t>
            </a:r>
            <a:r>
              <a:rPr lang="en-US" sz="1000" dirty="0">
                <a:solidFill>
                  <a:schemeClr val="tx1"/>
                </a:solidFill>
              </a:rPr>
              <a:t> October 2026).</a:t>
            </a:r>
            <a:endParaRPr lang="en-US" sz="1000" dirty="0"/>
          </a:p>
          <a:p>
            <a:pPr marL="0" indent="0">
              <a:spcAft>
                <a:spcPts val="500"/>
              </a:spcAft>
              <a:buNone/>
            </a:pPr>
            <a:r>
              <a:rPr lang="en-US" sz="1000" dirty="0">
                <a:solidFill>
                  <a:schemeClr val="tx1"/>
                </a:solidFill>
              </a:rPr>
              <a:t>Henderson, C. </a:t>
            </a:r>
            <a:r>
              <a:rPr lang="en-US" sz="1000" i="1" dirty="0">
                <a:solidFill>
                  <a:schemeClr val="tx1"/>
                </a:solidFill>
              </a:rPr>
              <a:t>et al.</a:t>
            </a:r>
            <a:r>
              <a:rPr lang="en-US" sz="1000" dirty="0">
                <a:solidFill>
                  <a:schemeClr val="tx1"/>
                </a:solidFill>
              </a:rPr>
              <a:t> (2013) 'Cost effectiveness of telehealth for patients with long-term conditions (Whole Systems Demonstrator telehealth questionnaire study)', </a:t>
            </a:r>
            <a:r>
              <a:rPr lang="en-US" sz="1000" i="1" dirty="0">
                <a:solidFill>
                  <a:schemeClr val="tx1"/>
                </a:solidFill>
              </a:rPr>
              <a:t>BMJ</a:t>
            </a:r>
            <a:r>
              <a:rPr lang="en-US" sz="1000" dirty="0">
                <a:solidFill>
                  <a:schemeClr val="tx1"/>
                </a:solidFill>
              </a:rPr>
              <a:t>, 346, f1035.</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lIns="0" tIns="0" rIns="0" bIns="0" rtlCol="0" anchor="ctr"/>
          <a:lstStyle/>
          <a:p>
            <a:pPr marL="0" indent="0">
              <a:buNone/>
            </a:pPr>
            <a:r>
              <a:rPr lang="en-US" sz="3000" b="1" dirty="0">
                <a:solidFill>
                  <a:schemeClr val="accent1"/>
                </a:solidFill>
              </a:rPr>
              <a:t>References (continued)</a:t>
            </a:r>
            <a:endParaRPr lang="en-US" sz="3000" dirty="0"/>
          </a:p>
        </p:txBody>
      </p:sp>
      <p:sp>
        <p:nvSpPr>
          <p:cNvPr id="3" name="Reference column 1"/>
          <p:cNvSpPr txBox="1"/>
          <p:nvPr/>
        </p:nvSpPr>
        <p:spPr>
          <a:xfrm>
            <a:off x="548640" y="1234440"/>
            <a:ext cx="5440680" cy="5029200"/>
          </a:xfrm>
          <a:prstGeom prst="rect">
            <a:avLst/>
          </a:prstGeom>
          <a:noFill/>
          <a:ln/>
        </p:spPr>
        <p:txBody>
          <a:bodyPr wrap="square" lIns="0" tIns="0" rIns="0" bIns="0" rtlCol="0" anchor="t"/>
          <a:lstStyle/>
          <a:p>
            <a:pPr marL="0" indent="0">
              <a:spcAft>
                <a:spcPts val="500"/>
              </a:spcAft>
              <a:buNone/>
            </a:pPr>
            <a:r>
              <a:rPr lang="en-US" sz="1000" dirty="0">
                <a:solidFill>
                  <a:schemeClr val="tx1"/>
                </a:solidFill>
              </a:rPr>
              <a:t>Holt-Lunstad, J., Smith, T.B. and Layton, J.B. (2010) 'Social relationships and mortality risk: a meta-analytic review', </a:t>
            </a:r>
            <a:r>
              <a:rPr lang="en-US" sz="1000" i="1" dirty="0">
                <a:solidFill>
                  <a:schemeClr val="tx1"/>
                </a:solidFill>
              </a:rPr>
              <a:t>PLoS Medicine</a:t>
            </a:r>
            <a:r>
              <a:rPr lang="en-US" sz="1000" dirty="0">
                <a:solidFill>
                  <a:schemeClr val="tx1"/>
                </a:solidFill>
              </a:rPr>
              <a:t>, 7(7), e1000316.</a:t>
            </a:r>
            <a:endParaRPr lang="en-US" sz="1000" dirty="0"/>
          </a:p>
          <a:p>
            <a:pPr>
              <a:spcAft>
                <a:spcPts val="500"/>
              </a:spcAft>
            </a:pPr>
            <a:r>
              <a:rPr lang="en-US" sz="1000" dirty="0">
                <a:solidFill>
                  <a:schemeClr val="tx1"/>
                </a:solidFill>
              </a:rPr>
              <a:t>Human Rights Act 1998, c. 42. Available at: </a:t>
            </a:r>
            <a:r>
              <a:rPr lang="en-GB" sz="1000" dirty="0">
                <a:hlinkClick r:id="rId3"/>
              </a:rPr>
              <a:t>Human Rights Act 1998</a:t>
            </a:r>
            <a:r>
              <a:rPr lang="en-GB" sz="1000" dirty="0"/>
              <a:t> </a:t>
            </a:r>
            <a:r>
              <a:rPr lang="en-US" sz="1000" dirty="0">
                <a:solidFill>
                  <a:schemeClr val="tx1"/>
                </a:solidFill>
              </a:rPr>
              <a:t>(Accessed: 10 October 2026).</a:t>
            </a:r>
            <a:endParaRPr lang="en-US" sz="1000" dirty="0"/>
          </a:p>
          <a:p>
            <a:pPr marL="0" indent="0">
              <a:spcAft>
                <a:spcPts val="500"/>
              </a:spcAft>
              <a:buNone/>
            </a:pPr>
            <a:r>
              <a:rPr lang="en-US" sz="1000" dirty="0">
                <a:solidFill>
                  <a:schemeClr val="tx1"/>
                </a:solidFill>
              </a:rPr>
              <a:t>Kirkwood, T.B.L. (2005) 'Understanding the odd science of aging', </a:t>
            </a:r>
            <a:r>
              <a:rPr lang="en-US" sz="1000" i="1" dirty="0">
                <a:solidFill>
                  <a:schemeClr val="tx1"/>
                </a:solidFill>
              </a:rPr>
              <a:t>Cell</a:t>
            </a:r>
            <a:r>
              <a:rPr lang="en-US" sz="1000" dirty="0">
                <a:solidFill>
                  <a:schemeClr val="tx1"/>
                </a:solidFill>
              </a:rPr>
              <a:t>, 120(4), pp. 437–447.</a:t>
            </a:r>
            <a:endParaRPr lang="en-US" sz="1000" dirty="0"/>
          </a:p>
          <a:p>
            <a:pPr marL="0" indent="0">
              <a:spcAft>
                <a:spcPts val="500"/>
              </a:spcAft>
              <a:buNone/>
            </a:pPr>
            <a:r>
              <a:rPr lang="en-US" sz="1000" dirty="0">
                <a:solidFill>
                  <a:schemeClr val="tx1"/>
                </a:solidFill>
              </a:rPr>
              <a:t>Kitwood, T. (1997) </a:t>
            </a:r>
            <a:r>
              <a:rPr lang="en-US" sz="1000" i="1" dirty="0">
                <a:solidFill>
                  <a:schemeClr val="tx1"/>
                </a:solidFill>
              </a:rPr>
              <a:t>Dementia reconsidered: the person comes first</a:t>
            </a:r>
            <a:r>
              <a:rPr lang="en-US" sz="1000" dirty="0">
                <a:solidFill>
                  <a:schemeClr val="tx1"/>
                </a:solidFill>
              </a:rPr>
              <a:t>. Buckingham: Open University Press.</a:t>
            </a:r>
            <a:endParaRPr lang="en-US" sz="1000" dirty="0"/>
          </a:p>
          <a:p>
            <a:pPr marL="0" indent="0">
              <a:spcAft>
                <a:spcPts val="500"/>
              </a:spcAft>
              <a:buNone/>
            </a:pPr>
            <a:r>
              <a:rPr lang="en-US" sz="1000" dirty="0">
                <a:solidFill>
                  <a:schemeClr val="tx1"/>
                </a:solidFill>
              </a:rPr>
              <a:t>López-Otín, C. </a:t>
            </a:r>
            <a:r>
              <a:rPr lang="en-US" sz="1000" i="1" dirty="0">
                <a:solidFill>
                  <a:schemeClr val="tx1"/>
                </a:solidFill>
              </a:rPr>
              <a:t>et al.</a:t>
            </a:r>
            <a:r>
              <a:rPr lang="en-US" sz="1000" dirty="0">
                <a:solidFill>
                  <a:schemeClr val="tx1"/>
                </a:solidFill>
              </a:rPr>
              <a:t> (2023) 'Hallmarks of aging: an expanding universe', </a:t>
            </a:r>
            <a:r>
              <a:rPr lang="en-US" sz="1000" i="1" dirty="0">
                <a:solidFill>
                  <a:schemeClr val="tx1"/>
                </a:solidFill>
              </a:rPr>
              <a:t>Cell</a:t>
            </a:r>
            <a:r>
              <a:rPr lang="en-US" sz="1000" dirty="0">
                <a:solidFill>
                  <a:schemeClr val="tx1"/>
                </a:solidFill>
              </a:rPr>
              <a:t>, 186(2), pp. 243–278.</a:t>
            </a:r>
            <a:endParaRPr lang="en-US" sz="1000" dirty="0"/>
          </a:p>
          <a:p>
            <a:pPr>
              <a:spcAft>
                <a:spcPts val="500"/>
              </a:spcAft>
            </a:pPr>
            <a:r>
              <a:rPr lang="en-US" sz="1000" dirty="0">
                <a:solidFill>
                  <a:schemeClr val="tx1"/>
                </a:solidFill>
              </a:rPr>
              <a:t>Mental Capacity Act 2005, c. 9. Available at: </a:t>
            </a:r>
            <a:r>
              <a:rPr lang="en-GB" sz="1000" dirty="0">
                <a:hlinkClick r:id="rId4"/>
              </a:rPr>
              <a:t>Mental Capacity Act 2005</a:t>
            </a:r>
            <a:r>
              <a:rPr lang="en-GB" sz="1000" dirty="0"/>
              <a:t> </a:t>
            </a:r>
            <a:r>
              <a:rPr lang="en-US" sz="1000" dirty="0">
                <a:solidFill>
                  <a:schemeClr val="tx1"/>
                </a:solidFill>
              </a:rPr>
              <a:t>(Accessed: </a:t>
            </a:r>
            <a:r>
              <a:rPr lang="en-US" sz="1000" dirty="0"/>
              <a:t>09</a:t>
            </a:r>
            <a:r>
              <a:rPr lang="en-US" sz="1000" dirty="0">
                <a:solidFill>
                  <a:schemeClr val="tx1"/>
                </a:solidFill>
              </a:rPr>
              <a:t> October 2026).</a:t>
            </a:r>
            <a:endParaRPr lang="en-US" sz="1000" dirty="0"/>
          </a:p>
          <a:p>
            <a:pPr>
              <a:spcAft>
                <a:spcPts val="500"/>
              </a:spcAft>
            </a:pPr>
            <a:r>
              <a:rPr lang="en-US" sz="1000" dirty="0">
                <a:solidFill>
                  <a:schemeClr val="tx1"/>
                </a:solidFill>
              </a:rPr>
              <a:t>Ministry of Health, Labour and Welfare (MHLW) (2022) </a:t>
            </a:r>
            <a:r>
              <a:rPr lang="en-US" sz="1000" i="1" dirty="0">
                <a:solidFill>
                  <a:schemeClr val="tx1"/>
                </a:solidFill>
              </a:rPr>
              <a:t>2020 prefectural life tables: statistical tables</a:t>
            </a:r>
            <a:r>
              <a:rPr lang="en-US" sz="1000" dirty="0">
                <a:solidFill>
                  <a:schemeClr val="tx1"/>
                </a:solidFill>
              </a:rPr>
              <a:t>. Tokyo: MHLW. Available at: </a:t>
            </a:r>
            <a:r>
              <a:rPr lang="en-GB" sz="1000" dirty="0">
                <a:hlinkClick r:id="rId5"/>
              </a:rPr>
              <a:t>tdfk20-04.pdf</a:t>
            </a:r>
            <a:r>
              <a:rPr lang="en-GB" sz="1000" dirty="0"/>
              <a:t> </a:t>
            </a:r>
            <a:r>
              <a:rPr lang="en-US" sz="1000" dirty="0">
                <a:solidFill>
                  <a:schemeClr val="tx1"/>
                </a:solidFill>
              </a:rPr>
              <a:t>(Accessed: </a:t>
            </a:r>
            <a:r>
              <a:rPr lang="en-US" sz="1000" dirty="0"/>
              <a:t>08</a:t>
            </a:r>
            <a:r>
              <a:rPr lang="en-US" sz="1000" dirty="0">
                <a:solidFill>
                  <a:schemeClr val="tx1"/>
                </a:solidFill>
              </a:rPr>
              <a:t> October 2026).</a:t>
            </a:r>
            <a:endParaRPr lang="en-US" sz="1000" dirty="0"/>
          </a:p>
          <a:p>
            <a:pPr>
              <a:spcAft>
                <a:spcPts val="500"/>
              </a:spcAft>
            </a:pPr>
            <a:r>
              <a:rPr lang="en-US" sz="1000" dirty="0">
                <a:solidFill>
                  <a:schemeClr val="tx1"/>
                </a:solidFill>
              </a:rPr>
              <a:t>Office for National Statistics (ONS) (2022) </a:t>
            </a:r>
            <a:r>
              <a:rPr lang="en-US" sz="1000" i="1" dirty="0">
                <a:solidFill>
                  <a:schemeClr val="tx1"/>
                </a:solidFill>
              </a:rPr>
              <a:t>Population and household estimates, England and Wales: Census 2021</a:t>
            </a:r>
            <a:r>
              <a:rPr lang="en-US" sz="1000" dirty="0">
                <a:solidFill>
                  <a:schemeClr val="tx1"/>
                </a:solidFill>
              </a:rPr>
              <a:t>. Available at: </a:t>
            </a:r>
            <a:r>
              <a:rPr lang="en-GB" sz="1000" dirty="0">
                <a:hlinkClick r:id="rId6"/>
              </a:rPr>
              <a:t>Population and household estimates, England and Wales - Office for National Statistics</a:t>
            </a:r>
            <a:r>
              <a:rPr lang="en-GB" sz="1000" dirty="0"/>
              <a:t> </a:t>
            </a:r>
            <a:r>
              <a:rPr lang="en-US" sz="1000" dirty="0">
                <a:solidFill>
                  <a:schemeClr val="tx1"/>
                </a:solidFill>
              </a:rPr>
              <a:t>(Accessed: 11 October 2026).</a:t>
            </a:r>
            <a:endParaRPr lang="en-US" sz="1000" dirty="0"/>
          </a:p>
        </p:txBody>
      </p:sp>
      <p:sp>
        <p:nvSpPr>
          <p:cNvPr id="4" name="Reference column 2"/>
          <p:cNvSpPr txBox="1"/>
          <p:nvPr/>
        </p:nvSpPr>
        <p:spPr>
          <a:xfrm>
            <a:off x="6172200" y="1234440"/>
            <a:ext cx="5440680" cy="5029200"/>
          </a:xfrm>
          <a:prstGeom prst="rect">
            <a:avLst/>
          </a:prstGeom>
          <a:noFill/>
          <a:ln/>
        </p:spPr>
        <p:txBody>
          <a:bodyPr wrap="square" lIns="0" tIns="0" rIns="0" bIns="0" rtlCol="0" anchor="t"/>
          <a:lstStyle/>
          <a:p>
            <a:pPr>
              <a:spcAft>
                <a:spcPts val="500"/>
              </a:spcAft>
            </a:pPr>
            <a:r>
              <a:rPr lang="en-US" sz="1000" dirty="0">
                <a:solidFill>
                  <a:schemeClr val="tx1"/>
                </a:solidFill>
              </a:rPr>
              <a:t>Office for National Statistics (ONS) (2025) </a:t>
            </a:r>
            <a:r>
              <a:rPr lang="en-US" sz="1000" i="1" dirty="0">
                <a:solidFill>
                  <a:schemeClr val="tx1"/>
                </a:solidFill>
              </a:rPr>
              <a:t>National population projections: 2022-based</a:t>
            </a:r>
            <a:r>
              <a:rPr lang="en-US" sz="1000" dirty="0">
                <a:solidFill>
                  <a:schemeClr val="tx1"/>
                </a:solidFill>
              </a:rPr>
              <a:t>. Available at: </a:t>
            </a:r>
            <a:r>
              <a:rPr lang="en-GB" sz="1000" dirty="0">
                <a:hlinkClick r:id="rId7"/>
              </a:rPr>
              <a:t>National population projections - Office for National Statistics</a:t>
            </a:r>
            <a:r>
              <a:rPr lang="en-GB" sz="1000" dirty="0"/>
              <a:t> </a:t>
            </a:r>
            <a:r>
              <a:rPr lang="en-US" sz="1000" dirty="0">
                <a:solidFill>
                  <a:schemeClr val="tx1"/>
                </a:solidFill>
              </a:rPr>
              <a:t>(Accessed: 11 October 2026).</a:t>
            </a:r>
            <a:endParaRPr lang="en-US" sz="1000" dirty="0"/>
          </a:p>
          <a:p>
            <a:pPr>
              <a:spcAft>
                <a:spcPts val="500"/>
              </a:spcAft>
            </a:pPr>
            <a:r>
              <a:rPr lang="en-US" sz="1000" dirty="0">
                <a:solidFill>
                  <a:schemeClr val="tx1"/>
                </a:solidFill>
              </a:rPr>
              <a:t>Skills for Care (2026) </a:t>
            </a:r>
            <a:r>
              <a:rPr lang="en-US" sz="1000" i="1" dirty="0">
                <a:solidFill>
                  <a:schemeClr val="tx1"/>
                </a:solidFill>
              </a:rPr>
              <a:t>The size and structure of the adult social care sector and workforce in England</a:t>
            </a:r>
            <a:r>
              <a:rPr lang="en-US" sz="1000" dirty="0">
                <a:solidFill>
                  <a:schemeClr val="tx1"/>
                </a:solidFill>
              </a:rPr>
              <a:t>. Leeds: Skills for Care. Available at: </a:t>
            </a:r>
            <a:r>
              <a:rPr lang="en-GB" sz="1000" dirty="0">
                <a:hlinkClick r:id="rId8"/>
              </a:rPr>
              <a:t>Workforce intelligence</a:t>
            </a:r>
            <a:r>
              <a:rPr lang="en-GB" sz="1000" dirty="0"/>
              <a:t> </a:t>
            </a:r>
            <a:r>
              <a:rPr lang="en-US" sz="1000" dirty="0">
                <a:solidFill>
                  <a:schemeClr val="tx1"/>
                </a:solidFill>
              </a:rPr>
              <a:t>(Accessed: 11 October 2026).</a:t>
            </a:r>
            <a:endParaRPr lang="en-US" sz="1000" dirty="0"/>
          </a:p>
          <a:p>
            <a:pPr marL="0" indent="0">
              <a:spcAft>
                <a:spcPts val="500"/>
              </a:spcAft>
              <a:buNone/>
            </a:pPr>
            <a:r>
              <a:rPr lang="en-US" sz="1000" dirty="0">
                <a:solidFill>
                  <a:schemeClr val="tx1"/>
                </a:solidFill>
              </a:rPr>
              <a:t>Steventon, A. </a:t>
            </a:r>
            <a:r>
              <a:rPr lang="en-US" sz="1000" i="1" dirty="0">
                <a:solidFill>
                  <a:schemeClr val="tx1"/>
                </a:solidFill>
              </a:rPr>
              <a:t>et al.</a:t>
            </a:r>
            <a:r>
              <a:rPr lang="en-US" sz="1000" dirty="0">
                <a:solidFill>
                  <a:schemeClr val="tx1"/>
                </a:solidFill>
              </a:rPr>
              <a:t> (2012) 'Effect of telehealth on use of secondary care and mortality: findings from the Whole System Demonstrator cluster randomised trial', </a:t>
            </a:r>
            <a:r>
              <a:rPr lang="en-US" sz="1000" i="1" dirty="0">
                <a:solidFill>
                  <a:schemeClr val="tx1"/>
                </a:solidFill>
              </a:rPr>
              <a:t>BMJ</a:t>
            </a:r>
            <a:r>
              <a:rPr lang="en-US" sz="1000" dirty="0">
                <a:solidFill>
                  <a:schemeClr val="tx1"/>
                </a:solidFill>
              </a:rPr>
              <a:t>, 344, e3874.</a:t>
            </a:r>
            <a:endParaRPr lang="en-US" sz="1000" dirty="0"/>
          </a:p>
          <a:p>
            <a:pPr marL="0" indent="0">
              <a:spcAft>
                <a:spcPts val="500"/>
              </a:spcAft>
              <a:buNone/>
            </a:pPr>
            <a:r>
              <a:rPr lang="en-US" sz="1000" dirty="0">
                <a:solidFill>
                  <a:schemeClr val="tx1"/>
                </a:solidFill>
              </a:rPr>
              <a:t>Tamiya, N. </a:t>
            </a:r>
            <a:r>
              <a:rPr lang="en-US" sz="1000" i="1" dirty="0">
                <a:solidFill>
                  <a:schemeClr val="tx1"/>
                </a:solidFill>
              </a:rPr>
              <a:t>et al.</a:t>
            </a:r>
            <a:r>
              <a:rPr lang="en-US" sz="1000" dirty="0">
                <a:solidFill>
                  <a:schemeClr val="tx1"/>
                </a:solidFill>
              </a:rPr>
              <a:t> (2011) 'Population ageing and wellbeing: lessons from Japan's long-term care insurance policy', </a:t>
            </a:r>
            <a:r>
              <a:rPr lang="en-US" sz="1000" i="1" dirty="0">
                <a:solidFill>
                  <a:schemeClr val="tx1"/>
                </a:solidFill>
              </a:rPr>
              <a:t>The Lancet</a:t>
            </a:r>
            <a:r>
              <a:rPr lang="en-US" sz="1000" dirty="0">
                <a:solidFill>
                  <a:schemeClr val="tx1"/>
                </a:solidFill>
              </a:rPr>
              <a:t>, 378(9797), pp. 1183–1192.</a:t>
            </a:r>
            <a:endParaRPr lang="en-US" sz="1000" dirty="0"/>
          </a:p>
          <a:p>
            <a:pPr marL="0" indent="0">
              <a:spcAft>
                <a:spcPts val="500"/>
              </a:spcAft>
              <a:buNone/>
            </a:pPr>
            <a:r>
              <a:rPr lang="en-US" sz="1000" dirty="0">
                <a:solidFill>
                  <a:schemeClr val="tx1"/>
                </a:solidFill>
              </a:rPr>
              <a:t>Willcox, B.J. </a:t>
            </a:r>
            <a:r>
              <a:rPr lang="en-US" sz="1000" i="1" dirty="0">
                <a:solidFill>
                  <a:schemeClr val="tx1"/>
                </a:solidFill>
              </a:rPr>
              <a:t>et al.</a:t>
            </a:r>
            <a:r>
              <a:rPr lang="en-US" sz="1000" dirty="0">
                <a:solidFill>
                  <a:schemeClr val="tx1"/>
                </a:solidFill>
              </a:rPr>
              <a:t> (2007) 'Caloric restriction, the traditional Okinawan diet, and healthy aging', </a:t>
            </a:r>
            <a:r>
              <a:rPr lang="en-US" sz="1000" i="1" dirty="0">
                <a:solidFill>
                  <a:schemeClr val="tx1"/>
                </a:solidFill>
              </a:rPr>
              <a:t>Annals of the New York Academy of Sciences</a:t>
            </a:r>
            <a:r>
              <a:rPr lang="en-US" sz="1000" dirty="0">
                <a:solidFill>
                  <a:schemeClr val="tx1"/>
                </a:solidFill>
              </a:rPr>
              <a:t>, 1114, pp. 434–455.</a:t>
            </a:r>
            <a:endParaRPr lang="en-US" sz="1000" dirty="0"/>
          </a:p>
          <a:p>
            <a:pPr marL="0" indent="0">
              <a:spcAft>
                <a:spcPts val="500"/>
              </a:spcAft>
              <a:buNone/>
            </a:pPr>
            <a:r>
              <a:rPr lang="en-US" sz="1000" dirty="0">
                <a:solidFill>
                  <a:schemeClr val="tx1"/>
                </a:solidFill>
              </a:rPr>
              <a:t>Willcox, D.C. </a:t>
            </a:r>
            <a:r>
              <a:rPr lang="en-US" sz="1000" i="1" dirty="0">
                <a:solidFill>
                  <a:schemeClr val="tx1"/>
                </a:solidFill>
              </a:rPr>
              <a:t>et al.</a:t>
            </a:r>
            <a:r>
              <a:rPr lang="en-US" sz="1000" dirty="0">
                <a:solidFill>
                  <a:schemeClr val="tx1"/>
                </a:solidFill>
              </a:rPr>
              <a:t> (2009) 'Exceptional longevity and the quest for healthy aging: insights from the Okinawa Centenarian Study', in Sokolovsky, J. (ed.) </a:t>
            </a:r>
            <a:r>
              <a:rPr lang="en-US" sz="1000" i="1" dirty="0">
                <a:solidFill>
                  <a:schemeClr val="tx1"/>
                </a:solidFill>
              </a:rPr>
              <a:t>The cultural context of aging: worldwide perspectives</a:t>
            </a:r>
            <a:r>
              <a:rPr lang="en-US" sz="1000" dirty="0">
                <a:solidFill>
                  <a:schemeClr val="tx1"/>
                </a:solidFill>
              </a:rPr>
              <a:t>. 3rd edn. Westport, CT: Praeger, pp. 505–532.</a:t>
            </a:r>
            <a:endParaRPr lang="en-US" sz="1000" dirty="0"/>
          </a:p>
          <a:p>
            <a:pPr marL="0" indent="0">
              <a:spcAft>
                <a:spcPts val="500"/>
              </a:spcAft>
              <a:buNone/>
            </a:pPr>
            <a:r>
              <a:rPr lang="en-US" sz="1000" dirty="0">
                <a:solidFill>
                  <a:schemeClr val="tx1"/>
                </a:solidFill>
              </a:rPr>
              <a:t>World Health Organisation (WHO) (2015) </a:t>
            </a:r>
            <a:r>
              <a:rPr lang="en-US" sz="1000" i="1" dirty="0">
                <a:solidFill>
                  <a:schemeClr val="tx1"/>
                </a:solidFill>
              </a:rPr>
              <a:t>World report on ageing and health</a:t>
            </a:r>
            <a:r>
              <a:rPr lang="en-US" sz="1000" dirty="0">
                <a:solidFill>
                  <a:schemeClr val="tx1"/>
                </a:solidFill>
              </a:rPr>
              <a:t>. Geneva: WHO.</a:t>
            </a:r>
            <a:endParaRPr lang="en-US" sz="1000" dirty="0"/>
          </a:p>
          <a:p>
            <a:pPr>
              <a:spcAft>
                <a:spcPts val="500"/>
              </a:spcAft>
            </a:pPr>
            <a:r>
              <a:rPr lang="en-US" sz="1000" dirty="0">
                <a:solidFill>
                  <a:schemeClr val="tx1"/>
                </a:solidFill>
              </a:rPr>
              <a:t>World Health Organisation (WHO) (2024) </a:t>
            </a:r>
            <a:r>
              <a:rPr lang="en-US" sz="1000" i="1" dirty="0">
                <a:solidFill>
                  <a:schemeClr val="tx1"/>
                </a:solidFill>
              </a:rPr>
              <a:t>Assistive technology</a:t>
            </a:r>
            <a:r>
              <a:rPr lang="en-US" sz="1000" dirty="0">
                <a:solidFill>
                  <a:schemeClr val="tx1"/>
                </a:solidFill>
              </a:rPr>
              <a:t>. Available at: </a:t>
            </a:r>
            <a:r>
              <a:rPr lang="en-GB" sz="1000" dirty="0">
                <a:hlinkClick r:id="rId9"/>
              </a:rPr>
              <a:t>Assistive technology</a:t>
            </a:r>
            <a:r>
              <a:rPr lang="en-GB" sz="1000" dirty="0"/>
              <a:t> </a:t>
            </a:r>
            <a:r>
              <a:rPr lang="en-US" sz="1000" dirty="0">
                <a:solidFill>
                  <a:schemeClr val="tx1"/>
                </a:solidFill>
              </a:rPr>
              <a:t> (Accessed: 11 October 2026).</a:t>
            </a:r>
            <a:endParaRPr lang="en-US" sz="1000" dirty="0"/>
          </a:p>
        </p:txBody>
      </p:sp>
      <p:sp>
        <p:nvSpPr>
          <p:cNvPr id="25" name="Slide Number Placeholder 0"/>
          <p:cNvSpPr>
            <a:spLocks noGrp="1"/>
          </p:cNvSpPr>
          <p:nvPr>
            <p:ph type="sldNum" sz="quarter" idx="4294967295"/>
          </p:nvPr>
        </p:nvSpPr>
        <p:spPr>
          <a:xfrm>
            <a:off x="11155680" y="6419088"/>
            <a:ext cx="457200" cy="274320"/>
          </a:xfrm>
          <a:prstGeom prst="rect">
            <a:avLst/>
          </a:prstGeom>
          <a:extLst>
            <a:ext uri="{C572A759-6A51-4108-AA02-DFA0A04FC94B}">
              <ma14:wrappingTextBoxFlag xmlns="" xmlns:ma14="http://schemas.microsoft.com/office/mac/drawingml/2011/main" val="0"/>
            </a:ext>
          </a:extLst>
        </p:spPr>
        <p:txBody>
          <a:bodyPr/>
          <a:lstStyle>
            <a:lvl1pPr>
              <a:defRPr sz="1000">
                <a:solidFill>
                  <a:schemeClr val="accent6"/>
                </a:solidFill>
              </a:defRPr>
            </a:lvl1pPr>
          </a:lstStyle>
          <a:p>
            <a:pPr algn="r"/>
            <a:fld id="{F7021451-1387-4CA6-816F-3879F97B5CBC}" type="slidenum">
              <a:rPr lang="en-US" b="0"/>
              <a:t>18</a:t>
            </a:fld>
            <a:endParaRPr lang="en-US"/>
          </a:p>
        </p:txBody>
      </p:sp>
    </p:spTree>
  </p:cSld>
  <p:clrMapOvr>
    <a:masterClrMapping/>
  </p:clrMapOvr>
</p:sld>
</file>

<file path=ppt/theme/theme1.xml><?xml version="1.0" encoding="utf-8"?>
<a:theme xmlns:a="http://schemas.openxmlformats.org/drawingml/2006/main" name="Empowering Ageing">
  <a:themeElements>
    <a:clrScheme name="Empowering Ageing">
      <a:dk1>
        <a:srgbClr val="1F2A2C"/>
      </a:dk1>
      <a:lt1>
        <a:srgbClr val="FFFFFF"/>
      </a:lt1>
      <a:dk2>
        <a:srgbClr val="1D4E4A"/>
      </a:dk2>
      <a:lt2>
        <a:srgbClr val="EEF4F1"/>
      </a:lt2>
      <a:accent1>
        <a:srgbClr val="1D4E4A"/>
      </a:accent1>
      <a:accent2>
        <a:srgbClr val="D9952B"/>
      </a:accent2>
      <a:accent3>
        <a:srgbClr val="B5523B"/>
      </a:accent3>
      <a:accent4>
        <a:srgbClr val="5E8F80"/>
      </a:accent4>
      <a:accent5>
        <a:srgbClr val="6B4C7A"/>
      </a:accent5>
      <a:accent6>
        <a:srgbClr val="7A8582"/>
      </a:accent6>
      <a:hlink>
        <a:srgbClr val="1D4E4A"/>
      </a:hlink>
      <a:folHlink>
        <a:srgbClr val="6B4C7A"/>
      </a:folHlink>
    </a:clrScheme>
    <a:fontScheme name="Empowering Ageing">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5987</Words>
  <Application>Microsoft Office PowerPoint</Application>
  <PresentationFormat>Widescreen</PresentationFormat>
  <Paragraphs>336</Paragraphs>
  <Slides>18</Slides>
  <Notes>18</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Empowering Ageing</vt:lpstr>
      <vt:lpstr>Empowering the Older Person: How Well Are Care and Support Needs Met in the UK?</vt:lpstr>
      <vt:lpstr>Ageing: More Than a Number</vt:lpstr>
      <vt:lpstr>The Ageing Population: Setting the Scene</vt:lpstr>
      <vt:lpstr>Understanding Needs: A Biopsychosocial Lens</vt:lpstr>
      <vt:lpstr>Theories of Ageing: Activity vs Continuity</vt:lpstr>
      <vt:lpstr>Policy and Legislation: Rights on Paper, Gaps in Practice</vt:lpstr>
      <vt:lpstr>Current Care Provision: The UK Landscape</vt:lpstr>
      <vt:lpstr>Domiciliary Care in Focus</vt:lpstr>
      <vt:lpstr>Residential and Nursing Care in Focus</vt:lpstr>
      <vt:lpstr>Technological Innovations in Care</vt:lpstr>
      <vt:lpstr>Does Technology Really Empower? The Evidence</vt:lpstr>
      <vt:lpstr>Case Study: Okinawa, Japan's Longevity Islands</vt:lpstr>
      <vt:lpstr>Okinawa: Applying Theory and Evaluating Outcomes</vt:lpstr>
      <vt:lpstr>Safeguarding: Empowerment at the Centre</vt:lpstr>
      <vt:lpstr>Recommendations for Improvement</vt:lpstr>
      <vt:lpstr>Conclusion and Future Outlook</vt:lpstr>
      <vt:lpstr>References</vt:lpstr>
      <vt:lpstr>References (continued)</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Meeting Care, Support and Empowerment Needs in the UK</dc:title>
  <dc:subject>PptxGenJS Presentation</dc:subject>
  <dc:creator>Gabriela Dinu (2329564)</dc:creator>
  <cp:lastModifiedBy>Gabriela Dinu (2329564)</cp:lastModifiedBy>
  <cp:revision>34</cp:revision>
  <dcterms:created xsi:type="dcterms:W3CDTF">2026-10-11T16:24:06Z</dcterms:created>
  <dcterms:modified xsi:type="dcterms:W3CDTF">2026-10-21T19:28:45Z</dcterms:modified>
</cp:coreProperties>
</file>