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handoutMasterIdLst>
    <p:handoutMasterId r:id="rId16"/>
  </p:handoutMasterIdLst>
  <p:sldIdLst>
    <p:sldId id="256" r:id="rId2"/>
    <p:sldId id="257" r:id="rId3"/>
    <p:sldId id="258" r:id="rId4"/>
    <p:sldId id="259" r:id="rId5"/>
    <p:sldId id="261" r:id="rId6"/>
    <p:sldId id="262" r:id="rId7"/>
    <p:sldId id="269" r:id="rId8"/>
    <p:sldId id="263" r:id="rId9"/>
    <p:sldId id="264" r:id="rId10"/>
    <p:sldId id="265" r:id="rId11"/>
    <p:sldId id="267" r:id="rId12"/>
    <p:sldId id="268" r:id="rId13"/>
    <p:sldId id="266" r:id="rId14"/>
  </p:sldIdLst>
  <p:sldSz cx="9144000" cy="6858000" type="screen4x3"/>
  <p:notesSz cx="6794500" cy="9906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p:cViewPr varScale="1">
        <p:scale>
          <a:sx n="110" d="100"/>
          <a:sy n="110" d="100"/>
        </p:scale>
        <p:origin x="1680" y="108"/>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702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8645" y="0"/>
            <a:ext cx="2944283" cy="497020"/>
          </a:xfrm>
          <a:prstGeom prst="rect">
            <a:avLst/>
          </a:prstGeom>
        </p:spPr>
        <p:txBody>
          <a:bodyPr vert="horz" lIns="91440" tIns="45720" rIns="91440" bIns="45720" rtlCol="0"/>
          <a:lstStyle>
            <a:lvl1pPr algn="r">
              <a:defRPr sz="1200"/>
            </a:lvl1pPr>
          </a:lstStyle>
          <a:p>
            <a:fld id="{F165BADB-A0D8-4187-B9B6-0C582B3BD1C2}" type="datetimeFigureOut">
              <a:rPr lang="en-GB" smtClean="0"/>
              <a:t>16/01/2019</a:t>
            </a:fld>
            <a:endParaRPr lang="en-GB"/>
          </a:p>
        </p:txBody>
      </p:sp>
      <p:sp>
        <p:nvSpPr>
          <p:cNvPr id="4" name="Footer Placeholder 3"/>
          <p:cNvSpPr>
            <a:spLocks noGrp="1"/>
          </p:cNvSpPr>
          <p:nvPr>
            <p:ph type="ftr" sz="quarter" idx="2"/>
          </p:nvPr>
        </p:nvSpPr>
        <p:spPr>
          <a:xfrm>
            <a:off x="0" y="9408981"/>
            <a:ext cx="2944283" cy="497019"/>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8645" y="9408981"/>
            <a:ext cx="2944283" cy="497019"/>
          </a:xfrm>
          <a:prstGeom prst="rect">
            <a:avLst/>
          </a:prstGeom>
        </p:spPr>
        <p:txBody>
          <a:bodyPr vert="horz" lIns="91440" tIns="45720" rIns="91440" bIns="45720" rtlCol="0" anchor="b"/>
          <a:lstStyle>
            <a:lvl1pPr algn="r">
              <a:defRPr sz="1200"/>
            </a:lvl1pPr>
          </a:lstStyle>
          <a:p>
            <a:fld id="{3A7EF72A-7657-48E0-9227-7BD7E8B3F2F2}" type="slidenum">
              <a:rPr lang="en-GB" smtClean="0"/>
              <a:t>‹#›</a:t>
            </a:fld>
            <a:endParaRPr lang="en-GB"/>
          </a:p>
        </p:txBody>
      </p:sp>
    </p:spTree>
    <p:extLst>
      <p:ext uri="{BB962C8B-B14F-4D97-AF65-F5344CB8AC3E}">
        <p14:creationId xmlns:p14="http://schemas.microsoft.com/office/powerpoint/2010/main" val="1239505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53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5300"/>
          </a:xfrm>
          <a:prstGeom prst="rect">
            <a:avLst/>
          </a:prstGeom>
        </p:spPr>
        <p:txBody>
          <a:bodyPr vert="horz" lIns="91440" tIns="45720" rIns="91440" bIns="45720" rtlCol="0"/>
          <a:lstStyle>
            <a:lvl1pPr algn="r">
              <a:defRPr sz="1200"/>
            </a:lvl1pPr>
          </a:lstStyle>
          <a:p>
            <a:fld id="{ABD88114-BDC2-4B55-923F-200B857FC2FD}" type="datetimeFigureOut">
              <a:rPr lang="en-GB" smtClean="0"/>
              <a:t>16/01/2019</a:t>
            </a:fld>
            <a:endParaRPr lang="en-GB"/>
          </a:p>
        </p:txBody>
      </p:sp>
      <p:sp>
        <p:nvSpPr>
          <p:cNvPr id="4" name="Slide Image Placeholder 3"/>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05350"/>
            <a:ext cx="5435600" cy="44577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08981"/>
            <a:ext cx="2944283" cy="4953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08981"/>
            <a:ext cx="2944283" cy="495300"/>
          </a:xfrm>
          <a:prstGeom prst="rect">
            <a:avLst/>
          </a:prstGeom>
        </p:spPr>
        <p:txBody>
          <a:bodyPr vert="horz" lIns="91440" tIns="45720" rIns="91440" bIns="45720" rtlCol="0" anchor="b"/>
          <a:lstStyle>
            <a:lvl1pPr algn="r">
              <a:defRPr sz="1200"/>
            </a:lvl1pPr>
          </a:lstStyle>
          <a:p>
            <a:fld id="{56EDBBAB-446F-4BFF-86AF-8F32CFF23F9B}" type="slidenum">
              <a:rPr lang="en-GB" smtClean="0"/>
              <a:t>‹#›</a:t>
            </a:fld>
            <a:endParaRPr lang="en-GB"/>
          </a:p>
        </p:txBody>
      </p:sp>
    </p:spTree>
    <p:extLst>
      <p:ext uri="{BB962C8B-B14F-4D97-AF65-F5344CB8AC3E}">
        <p14:creationId xmlns:p14="http://schemas.microsoft.com/office/powerpoint/2010/main" val="268599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EDBBAB-446F-4BFF-86AF-8F32CFF23F9B}" type="slidenum">
              <a:rPr lang="en-GB" smtClean="0"/>
              <a:t>1</a:t>
            </a:fld>
            <a:endParaRPr lang="en-GB"/>
          </a:p>
        </p:txBody>
      </p:sp>
    </p:spTree>
    <p:extLst>
      <p:ext uri="{BB962C8B-B14F-4D97-AF65-F5344CB8AC3E}">
        <p14:creationId xmlns:p14="http://schemas.microsoft.com/office/powerpoint/2010/main" val="1649387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EA7FA3B-A5AE-4008-88AC-9CC8B9B71BBB}" type="datetimeFigureOut">
              <a:rPr lang="en-GB" smtClean="0"/>
              <a:t>16/01/2019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178B1BBB-09B2-4533-AA42-B91A080D8E83}"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EA7FA3B-A5AE-4008-88AC-9CC8B9B71BBB}" type="datetimeFigureOut">
              <a:rPr lang="en-GB" smtClean="0"/>
              <a:t>16/01/2019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8B1BBB-09B2-4533-AA42-B91A080D8E8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EA7FA3B-A5AE-4008-88AC-9CC8B9B71BBB}" type="datetimeFigureOut">
              <a:rPr lang="en-GB" smtClean="0"/>
              <a:t>16/01/2019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8B1BBB-09B2-4533-AA42-B91A080D8E83}"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EA7FA3B-A5AE-4008-88AC-9CC8B9B71BBB}" type="datetimeFigureOut">
              <a:rPr lang="en-GB" smtClean="0"/>
              <a:t>16/01/2019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8B1BBB-09B2-4533-AA42-B91A080D8E8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EA7FA3B-A5AE-4008-88AC-9CC8B9B71BBB}" type="datetimeFigureOut">
              <a:rPr lang="en-GB" smtClean="0"/>
              <a:t>16/01/2019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8B1BBB-09B2-4533-AA42-B91A080D8E8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EA7FA3B-A5AE-4008-88AC-9CC8B9B71BBB}" type="datetimeFigureOut">
              <a:rPr lang="en-GB" smtClean="0"/>
              <a:t>16/01/2019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8B1BBB-09B2-4533-AA42-B91A080D8E8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A7FA3B-A5AE-4008-88AC-9CC8B9B71BBB}" type="datetimeFigureOut">
              <a:rPr lang="en-GB" smtClean="0"/>
              <a:t>16/01/2019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8B1BBB-09B2-4533-AA42-B91A080D8E8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EA7FA3B-A5AE-4008-88AC-9CC8B9B71BBB}" type="datetimeFigureOut">
              <a:rPr lang="en-GB" smtClean="0"/>
              <a:t>16/01/2019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8B1BBB-09B2-4533-AA42-B91A080D8E8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EA7FA3B-A5AE-4008-88AC-9CC8B9B71BBB}" type="datetimeFigureOut">
              <a:rPr lang="en-GB" smtClean="0"/>
              <a:t>16/01/2019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178B1BBB-09B2-4533-AA42-B91A080D8E83}"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EA7FA3B-A5AE-4008-88AC-9CC8B9B71BBB}" type="datetimeFigureOut">
              <a:rPr lang="en-GB" smtClean="0"/>
              <a:t>16/01/2019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8B1BBB-09B2-4533-AA42-B91A080D8E8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EA7FA3B-A5AE-4008-88AC-9CC8B9B71BBB}" type="datetimeFigureOut">
              <a:rPr lang="en-GB" smtClean="0"/>
              <a:t>16/01/2019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8B1BBB-09B2-4533-AA42-B91A080D8E8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EA7FA3B-A5AE-4008-88AC-9CC8B9B71BBB}" type="datetimeFigureOut">
              <a:rPr lang="en-GB" smtClean="0"/>
              <a:t>16/01/2019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178B1BBB-09B2-4533-AA42-B91A080D8E83}"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507574"/>
            <a:ext cx="7851648" cy="1828800"/>
          </a:xfrm>
        </p:spPr>
        <p:txBody>
          <a:bodyPr>
            <a:noAutofit/>
          </a:bodyPr>
          <a:lstStyle/>
          <a:p>
            <a:pPr algn="ctr"/>
            <a:r>
              <a:rPr lang="en-GB" sz="4000" dirty="0" smtClean="0">
                <a:solidFill>
                  <a:schemeClr val="tx1"/>
                </a:solidFill>
                <a:latin typeface="Arial" panose="020B0604020202020204" pitchFamily="34" charset="0"/>
                <a:cs typeface="Arial" panose="020B0604020202020204" pitchFamily="34" charset="0"/>
              </a:rPr>
              <a:t>Research: Critically evaluate the impact of the internet on the daily lives of individuals </a:t>
            </a:r>
            <a:endParaRPr lang="en-GB" sz="4000" dirty="0">
              <a:solidFill>
                <a:schemeClr val="tx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611560" y="3645024"/>
            <a:ext cx="7854696" cy="1752600"/>
          </a:xfrm>
        </p:spPr>
        <p:txBody>
          <a:bodyPr/>
          <a:lstStyle/>
          <a:p>
            <a:pPr algn="ctr"/>
            <a:r>
              <a:rPr lang="en-GB" b="1" dirty="0" smtClean="0">
                <a:latin typeface="Arial" panose="020B0604020202020204" pitchFamily="34" charset="0"/>
                <a:cs typeface="Arial" panose="020B0604020202020204" pitchFamily="34" charset="0"/>
              </a:rPr>
              <a:t>Cameron Davies P150422</a:t>
            </a:r>
          </a:p>
          <a:p>
            <a:pPr algn="ctr"/>
            <a:endParaRPr lang="en-GB" b="1"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19872" y="4727818"/>
            <a:ext cx="2232685" cy="1339611"/>
          </a:xfrm>
          <a:prstGeom prst="rect">
            <a:avLst/>
          </a:prstGeom>
          <a:ln>
            <a:solidFill>
              <a:schemeClr val="accent1"/>
            </a:solidFill>
          </a:ln>
        </p:spPr>
      </p:pic>
    </p:spTree>
    <p:extLst>
      <p:ext uri="{BB962C8B-B14F-4D97-AF65-F5344CB8AC3E}">
        <p14:creationId xmlns:p14="http://schemas.microsoft.com/office/powerpoint/2010/main" val="12717755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smtClean="0">
                <a:latin typeface="Arial" panose="020B0604020202020204" pitchFamily="34" charset="0"/>
                <a:cs typeface="Arial" panose="020B0604020202020204" pitchFamily="34" charset="0"/>
              </a:rPr>
              <a:t>Contents</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7544" y="2468880"/>
            <a:ext cx="8229600" cy="4389120"/>
          </a:xfrm>
        </p:spPr>
        <p:txBody>
          <a:bodyPr/>
          <a:lstStyle/>
          <a:p>
            <a:r>
              <a:rPr lang="en-GB" dirty="0" smtClean="0">
                <a:latin typeface="Arial" panose="020B0604020202020204" pitchFamily="34" charset="0"/>
                <a:cs typeface="Arial" panose="020B0604020202020204" pitchFamily="34" charset="0"/>
              </a:rPr>
              <a:t>Scope of Research</a:t>
            </a:r>
          </a:p>
          <a:p>
            <a:r>
              <a:rPr lang="en-GB" dirty="0" smtClean="0">
                <a:latin typeface="Arial" panose="020B0604020202020204" pitchFamily="34" charset="0"/>
                <a:cs typeface="Arial" panose="020B0604020202020204" pitchFamily="34" charset="0"/>
              </a:rPr>
              <a:t>Advantages of Researching </a:t>
            </a:r>
          </a:p>
          <a:p>
            <a:r>
              <a:rPr lang="en-GB" dirty="0" smtClean="0">
                <a:latin typeface="Arial" panose="020B0604020202020204" pitchFamily="34" charset="0"/>
                <a:cs typeface="Arial" panose="020B0604020202020204" pitchFamily="34" charset="0"/>
              </a:rPr>
              <a:t>Limitations</a:t>
            </a:r>
          </a:p>
          <a:p>
            <a:r>
              <a:rPr lang="en-GB" dirty="0" smtClean="0">
                <a:latin typeface="Arial" panose="020B0604020202020204" pitchFamily="34" charset="0"/>
                <a:cs typeface="Arial" panose="020B0604020202020204" pitchFamily="34" charset="0"/>
              </a:rPr>
              <a:t>Data of interest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Areas of interest</a:t>
            </a:r>
          </a:p>
          <a:p>
            <a:r>
              <a:rPr lang="en-GB" dirty="0" smtClean="0">
                <a:latin typeface="Arial" panose="020B0604020202020204" pitchFamily="34" charset="0"/>
                <a:cs typeface="Arial" panose="020B0604020202020204" pitchFamily="34" charset="0"/>
              </a:rPr>
              <a:t>Key issues from sources </a:t>
            </a:r>
          </a:p>
          <a:p>
            <a:r>
              <a:rPr lang="en-GB" dirty="0" smtClean="0">
                <a:latin typeface="Arial" panose="020B0604020202020204" pitchFamily="34" charset="0"/>
                <a:cs typeface="Arial" panose="020B0604020202020204" pitchFamily="34" charset="0"/>
              </a:rPr>
              <a:t>Changes I would make in the future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53605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143000"/>
          </a:xfrm>
        </p:spPr>
        <p:txBody>
          <a:bodyPr>
            <a:normAutofit/>
          </a:bodyPr>
          <a:lstStyle/>
          <a:p>
            <a:pPr algn="ctr"/>
            <a:r>
              <a:rPr lang="en-GB" sz="4000" dirty="0" smtClean="0">
                <a:latin typeface="Arial" panose="020B0604020202020204" pitchFamily="34" charset="0"/>
                <a:cs typeface="Arial" panose="020B0604020202020204" pitchFamily="34" charset="0"/>
              </a:rPr>
              <a:t>Scope of Research</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7544" y="2708920"/>
            <a:ext cx="8229600" cy="4389120"/>
          </a:xfrm>
        </p:spPr>
        <p:txBody>
          <a:bodyPr vert="horz">
            <a:normAutofit/>
          </a:bodyPr>
          <a:lstStyle/>
          <a:p>
            <a:pPr marL="0" indent="0">
              <a:buNone/>
            </a:pPr>
            <a:r>
              <a:rPr lang="en-GB" dirty="0">
                <a:latin typeface="Arial" panose="020B0604020202020204" pitchFamily="34" charset="0"/>
                <a:cs typeface="Arial" panose="020B0604020202020204" pitchFamily="34" charset="0"/>
              </a:rPr>
              <a:t>To critically evaluate the impact of the internet on the daily lives of individuals, looking into the advantages and disadvanges of how they impact an individual.  Then to finally build up a conclusion to support any of my findings</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8274680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latin typeface="Arial" panose="020B0604020202020204" pitchFamily="34" charset="0"/>
                <a:cs typeface="Arial" panose="020B0604020202020204" pitchFamily="34" charset="0"/>
              </a:rPr>
              <a:t>Projected goals of research</a:t>
            </a:r>
          </a:p>
          <a:p>
            <a:pPr marL="0" indent="0">
              <a:buNone/>
            </a:pP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Understand how frequently individuals use the internet on a daily basis</a:t>
            </a:r>
          </a:p>
          <a:p>
            <a:r>
              <a:rPr lang="en-GB" dirty="0" smtClean="0">
                <a:latin typeface="Arial" panose="020B0604020202020204" pitchFamily="34" charset="0"/>
                <a:cs typeface="Arial" panose="020B0604020202020204" pitchFamily="34" charset="0"/>
              </a:rPr>
              <a:t>Benefits of the internet</a:t>
            </a:r>
          </a:p>
          <a:p>
            <a:r>
              <a:rPr lang="en-GB" dirty="0" smtClean="0">
                <a:latin typeface="Arial" panose="020B0604020202020204" pitchFamily="34" charset="0"/>
                <a:cs typeface="Arial" panose="020B0604020202020204" pitchFamily="34" charset="0"/>
              </a:rPr>
              <a:t>Limitations of the internet</a:t>
            </a:r>
          </a:p>
          <a:p>
            <a:r>
              <a:rPr lang="en-GB" dirty="0" smtClean="0">
                <a:latin typeface="Arial" panose="020B0604020202020204" pitchFamily="34" charset="0"/>
                <a:cs typeface="Arial" panose="020B0604020202020204" pitchFamily="34" charset="0"/>
              </a:rPr>
              <a:t>Impact on individuals</a:t>
            </a:r>
          </a:p>
          <a:p>
            <a:r>
              <a:rPr lang="en-GB" dirty="0" smtClean="0">
                <a:latin typeface="Arial" panose="020B0604020202020204" pitchFamily="34" charset="0"/>
                <a:cs typeface="Arial" panose="020B0604020202020204" pitchFamily="34" charset="0"/>
              </a:rPr>
              <a:t>Final conclusion</a:t>
            </a:r>
            <a:endParaRPr lang="en-GB" dirty="0">
              <a:latin typeface="Arial" panose="020B0604020202020204" pitchFamily="34" charset="0"/>
              <a:cs typeface="Arial" panose="020B0604020202020204" pitchFamily="34" charset="0"/>
            </a:endParaRPr>
          </a:p>
        </p:txBody>
      </p:sp>
      <p:sp>
        <p:nvSpPr>
          <p:cNvPr id="4" name="Title 1"/>
          <p:cNvSpPr>
            <a:spLocks noGrp="1"/>
          </p:cNvSpPr>
          <p:nvPr>
            <p:ph type="title"/>
          </p:nvPr>
        </p:nvSpPr>
        <p:spPr>
          <a:xfrm>
            <a:off x="467544" y="476672"/>
            <a:ext cx="8229600" cy="1143000"/>
          </a:xfrm>
        </p:spPr>
        <p:txBody>
          <a:bodyPr>
            <a:normAutofit/>
          </a:bodyPr>
          <a:lstStyle/>
          <a:p>
            <a:pPr algn="ctr"/>
            <a:r>
              <a:rPr lang="en-GB" sz="4000" dirty="0" smtClean="0">
                <a:latin typeface="Arial" panose="020B0604020202020204" pitchFamily="34" charset="0"/>
                <a:cs typeface="Arial" panose="020B0604020202020204" pitchFamily="34" charset="0"/>
              </a:rPr>
              <a:t>Scope of Research</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98704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dirty="0" smtClean="0">
                <a:latin typeface="Arial" panose="020B0604020202020204" pitchFamily="34" charset="0"/>
                <a:cs typeface="Arial" panose="020B0604020202020204" pitchFamily="34" charset="0"/>
              </a:rPr>
              <a:t>Advantages of Researching</a:t>
            </a:r>
            <a:r>
              <a:rPr lang="en-GB" sz="4000" dirty="0" smtClean="0"/>
              <a:t> </a:t>
            </a:r>
            <a:r>
              <a:rPr lang="en-GB" dirty="0" smtClean="0"/>
              <a:t> </a:t>
            </a:r>
            <a:endParaRPr lang="en-GB" dirty="0"/>
          </a:p>
        </p:txBody>
      </p:sp>
      <p:sp>
        <p:nvSpPr>
          <p:cNvPr id="3" name="Content Placeholder 2"/>
          <p:cNvSpPr>
            <a:spLocks noGrp="1"/>
          </p:cNvSpPr>
          <p:nvPr>
            <p:ph idx="1"/>
          </p:nvPr>
        </p:nvSpPr>
        <p:spPr>
          <a:xfrm>
            <a:off x="457200" y="2780928"/>
            <a:ext cx="8229600" cy="4389120"/>
          </a:xfrm>
        </p:spPr>
        <p:txBody>
          <a:bodyPr/>
          <a:lstStyle/>
          <a:p>
            <a:r>
              <a:rPr lang="en-GB" dirty="0">
                <a:latin typeface="Arial" panose="020B0604020202020204" pitchFamily="34" charset="0"/>
                <a:cs typeface="Arial" panose="020B0604020202020204" pitchFamily="34" charset="0"/>
              </a:rPr>
              <a:t>S</a:t>
            </a:r>
            <a:r>
              <a:rPr lang="en-GB" dirty="0" smtClean="0">
                <a:latin typeface="Arial" panose="020B0604020202020204" pitchFamily="34" charset="0"/>
                <a:cs typeface="Arial" panose="020B0604020202020204" pitchFamily="34" charset="0"/>
              </a:rPr>
              <a:t>elf-learning</a:t>
            </a:r>
          </a:p>
          <a:p>
            <a:r>
              <a:rPr lang="en-GB" dirty="0" smtClean="0">
                <a:latin typeface="Arial" panose="020B0604020202020204" pitchFamily="34" charset="0"/>
                <a:cs typeface="Arial" panose="020B0604020202020204" pitchFamily="34" charset="0"/>
              </a:rPr>
              <a:t>Deeper understanding of subject</a:t>
            </a:r>
          </a:p>
          <a:p>
            <a:r>
              <a:rPr lang="en-GB" dirty="0" smtClean="0">
                <a:latin typeface="Arial" panose="020B0604020202020204" pitchFamily="34" charset="0"/>
                <a:cs typeface="Arial" panose="020B0604020202020204" pitchFamily="34" charset="0"/>
              </a:rPr>
              <a:t>Understanding which concepts and theories are better than others</a:t>
            </a:r>
          </a:p>
          <a:p>
            <a:r>
              <a:rPr lang="en-GB" dirty="0" smtClean="0">
                <a:latin typeface="Arial" panose="020B0604020202020204" pitchFamily="34" charset="0"/>
                <a:cs typeface="Arial" panose="020B0604020202020204" pitchFamily="34" charset="0"/>
              </a:rPr>
              <a:t>Allows me to identify my own conclusion on the topic</a:t>
            </a:r>
          </a:p>
          <a:p>
            <a:endParaRPr lang="en-GB" dirty="0"/>
          </a:p>
        </p:txBody>
      </p:sp>
    </p:spTree>
    <p:extLst>
      <p:ext uri="{BB962C8B-B14F-4D97-AF65-F5344CB8AC3E}">
        <p14:creationId xmlns:p14="http://schemas.microsoft.com/office/powerpoint/2010/main" val="37474134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smtClean="0">
                <a:latin typeface="Arial" panose="020B0604020202020204" pitchFamily="34" charset="0"/>
                <a:cs typeface="Arial" panose="020B0604020202020204" pitchFamily="34" charset="0"/>
              </a:rPr>
              <a:t>Limitations</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7544" y="2348880"/>
            <a:ext cx="8229600" cy="4389120"/>
          </a:xfrm>
        </p:spPr>
        <p:txBody>
          <a:bodyPr/>
          <a:lstStyle/>
          <a:p>
            <a:r>
              <a:rPr lang="en-GB" dirty="0" smtClean="0">
                <a:latin typeface="Arial" panose="020B0604020202020204" pitchFamily="34" charset="0"/>
                <a:cs typeface="Arial" panose="020B0604020202020204" pitchFamily="34" charset="0"/>
              </a:rPr>
              <a:t>Not enough sources used</a:t>
            </a:r>
          </a:p>
          <a:p>
            <a:r>
              <a:rPr lang="en-GB" dirty="0" smtClean="0">
                <a:latin typeface="Arial" panose="020B0604020202020204" pitchFamily="34" charset="0"/>
                <a:cs typeface="Arial" panose="020B0604020202020204" pitchFamily="34" charset="0"/>
              </a:rPr>
              <a:t>Difficult to identify accurate conclusion</a:t>
            </a:r>
          </a:p>
          <a:p>
            <a:r>
              <a:rPr lang="en-GB" dirty="0" smtClean="0">
                <a:latin typeface="Arial" panose="020B0604020202020204" pitchFamily="34" charset="0"/>
                <a:cs typeface="Arial" panose="020B0604020202020204" pitchFamily="34" charset="0"/>
              </a:rPr>
              <a:t>Allowing my own opinion on the topic to bias my research </a:t>
            </a:r>
          </a:p>
          <a:p>
            <a:r>
              <a:rPr lang="en-GB" dirty="0" smtClean="0">
                <a:latin typeface="Arial" panose="020B0604020202020204" pitchFamily="34" charset="0"/>
                <a:cs typeface="Arial" panose="020B0604020202020204" pitchFamily="34" charset="0"/>
              </a:rPr>
              <a:t>Not enough time spent on certain sections of research</a:t>
            </a:r>
          </a:p>
          <a:p>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5740788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143000"/>
          </a:xfrm>
        </p:spPr>
        <p:txBody>
          <a:bodyPr>
            <a:normAutofit/>
          </a:bodyPr>
          <a:lstStyle/>
          <a:p>
            <a:pPr algn="ctr"/>
            <a:r>
              <a:rPr lang="en-GB" sz="4000" dirty="0" smtClean="0">
                <a:latin typeface="Arial" panose="020B0604020202020204" pitchFamily="34" charset="0"/>
                <a:cs typeface="Arial" panose="020B0604020202020204" pitchFamily="34" charset="0"/>
              </a:rPr>
              <a:t>Data of interest </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2132856"/>
            <a:ext cx="8229600" cy="4389120"/>
          </a:xfrm>
        </p:spPr>
        <p:txBody>
          <a:bodyPr>
            <a:normAutofit/>
          </a:bodyPr>
          <a:lstStyle/>
          <a:p>
            <a:r>
              <a:rPr lang="en-GB" dirty="0">
                <a:latin typeface="Arial" panose="020B0604020202020204" pitchFamily="34" charset="0"/>
                <a:cs typeface="Arial" panose="020B0604020202020204" pitchFamily="34" charset="0"/>
              </a:rPr>
              <a:t>The number of internet users increased to 44 million in 1995 and 413 million in the year 2000. Since then the growth of internet users has accelerated and reached 3.4 billion in 2016</a:t>
            </a:r>
            <a:r>
              <a:rPr lang="en-GB" dirty="0" smtClean="0">
                <a:latin typeface="Arial" panose="020B0604020202020204" pitchFamily="34" charset="0"/>
                <a:cs typeface="Arial" panose="020B0604020202020204" pitchFamily="34" charset="0"/>
              </a:rPr>
              <a:t>. </a:t>
            </a:r>
          </a:p>
          <a:p>
            <a:pPr marL="0" indent="0">
              <a:buNone/>
            </a:pP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Every second more than 40,000 google queries are searched</a:t>
            </a:r>
          </a:p>
          <a:p>
            <a:pPr marL="0" indent="0">
              <a:buNone/>
            </a:pPr>
            <a:endParaRPr lang="en-GB" dirty="0"/>
          </a:p>
        </p:txBody>
      </p:sp>
    </p:spTree>
    <p:extLst>
      <p:ext uri="{BB962C8B-B14F-4D97-AF65-F5344CB8AC3E}">
        <p14:creationId xmlns:p14="http://schemas.microsoft.com/office/powerpoint/2010/main" val="1104032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smtClean="0">
                <a:latin typeface="Arial" panose="020B0604020202020204" pitchFamily="34" charset="0"/>
                <a:cs typeface="Arial" panose="020B0604020202020204" pitchFamily="34" charset="0"/>
              </a:rPr>
              <a:t>Areas of interest </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76430" y="2276872"/>
            <a:ext cx="8229600" cy="4389120"/>
          </a:xfrm>
        </p:spPr>
        <p:txBody>
          <a:bodyPr/>
          <a:lstStyle/>
          <a:p>
            <a:pPr marL="0" indent="0">
              <a:buNone/>
            </a:pPr>
            <a:r>
              <a:rPr lang="en-GB" dirty="0" smtClean="0">
                <a:latin typeface="Arial" panose="020B0604020202020204" pitchFamily="34" charset="0"/>
                <a:cs typeface="Arial" panose="020B0604020202020204" pitchFamily="34" charset="0"/>
              </a:rPr>
              <a:t>The internet can “play </a:t>
            </a:r>
            <a:r>
              <a:rPr lang="en-GB" dirty="0">
                <a:latin typeface="Arial" panose="020B0604020202020204" pitchFamily="34" charset="0"/>
                <a:cs typeface="Arial" panose="020B0604020202020204" pitchFamily="34" charset="0"/>
              </a:rPr>
              <a:t>a more important role in our everyday </a:t>
            </a:r>
            <a:r>
              <a:rPr lang="en-GB" dirty="0" smtClean="0">
                <a:latin typeface="Arial" panose="020B0604020202020204" pitchFamily="34" charset="0"/>
                <a:cs typeface="Arial" panose="020B0604020202020204" pitchFamily="34" charset="0"/>
              </a:rPr>
              <a:t>lives” </a:t>
            </a:r>
            <a:r>
              <a:rPr lang="en-GB" dirty="0" err="1" smtClean="0">
                <a:latin typeface="Arial" panose="020B0604020202020204" pitchFamily="34" charset="0"/>
                <a:cs typeface="Arial" panose="020B0604020202020204" pitchFamily="34" charset="0"/>
              </a:rPr>
              <a:t>Moise</a:t>
            </a:r>
            <a:r>
              <a:rPr lang="en-GB" dirty="0" smtClean="0">
                <a:latin typeface="Arial" panose="020B0604020202020204" pitchFamily="34" charset="0"/>
                <a:cs typeface="Arial" panose="020B0604020202020204" pitchFamily="34" charset="0"/>
              </a:rPr>
              <a:t> (2014).</a:t>
            </a:r>
          </a:p>
          <a:p>
            <a:r>
              <a:rPr lang="en-GB" dirty="0" smtClean="0">
                <a:latin typeface="Arial" panose="020B0604020202020204" pitchFamily="34" charset="0"/>
                <a:cs typeface="Arial" panose="020B0604020202020204" pitchFamily="34" charset="0"/>
              </a:rPr>
              <a:t>For example, increasing individuals understanding of being able to protect themselves from cyber-crimes </a:t>
            </a:r>
          </a:p>
          <a:p>
            <a:endParaRPr lang="en-GB" dirty="0">
              <a:latin typeface="Arial" panose="020B0604020202020204" pitchFamily="34" charset="0"/>
              <a:cs typeface="Arial" panose="020B0604020202020204" pitchFamily="34" charset="0"/>
            </a:endParaRPr>
          </a:p>
          <a:p>
            <a:pPr marL="0" indent="0">
              <a:buNone/>
            </a:pPr>
            <a:r>
              <a:rPr lang="en-GB" dirty="0" smtClean="0">
                <a:latin typeface="Arial" panose="020B0604020202020204" pitchFamily="34" charset="0"/>
                <a:cs typeface="Arial" panose="020B0604020202020204" pitchFamily="34" charset="0"/>
              </a:rPr>
              <a:t>“Internet </a:t>
            </a:r>
            <a:r>
              <a:rPr lang="en-GB" dirty="0">
                <a:latin typeface="Arial" panose="020B0604020202020204" pitchFamily="34" charset="0"/>
                <a:cs typeface="Arial" panose="020B0604020202020204" pitchFamily="34" charset="0"/>
              </a:rPr>
              <a:t>usage can actually enhance the social lives of its </a:t>
            </a:r>
            <a:r>
              <a:rPr lang="en-GB" dirty="0" smtClean="0">
                <a:latin typeface="Arial" panose="020B0604020202020204" pitchFamily="34" charset="0"/>
                <a:cs typeface="Arial" panose="020B0604020202020204" pitchFamily="34" charset="0"/>
              </a:rPr>
              <a:t>users” . </a:t>
            </a:r>
            <a:r>
              <a:rPr lang="en-GB" dirty="0" err="1" smtClean="0">
                <a:latin typeface="Arial" panose="020B0604020202020204" pitchFamily="34" charset="0"/>
                <a:cs typeface="Arial" panose="020B0604020202020204" pitchFamily="34" charset="0"/>
              </a:rPr>
              <a:t>Amichai</a:t>
            </a:r>
            <a:r>
              <a:rPr lang="en-GB" dirty="0" smtClean="0">
                <a:latin typeface="Arial" panose="020B0604020202020204" pitchFamily="34" charset="0"/>
                <a:cs typeface="Arial" panose="020B0604020202020204" pitchFamily="34" charset="0"/>
              </a:rPr>
              <a:t>-Hamburger (2010)</a:t>
            </a:r>
          </a:p>
          <a:p>
            <a:r>
              <a:rPr lang="en-GB" dirty="0" smtClean="0">
                <a:latin typeface="Arial" panose="020B0604020202020204" pitchFamily="34" charset="0"/>
                <a:cs typeface="Arial" panose="020B0604020202020204" pitchFamily="34" charset="0"/>
              </a:rPr>
              <a:t>Can increase or decrease self esteem of individual</a:t>
            </a:r>
          </a:p>
        </p:txBody>
      </p:sp>
    </p:spTree>
    <p:extLst>
      <p:ext uri="{BB962C8B-B14F-4D97-AF65-F5344CB8AC3E}">
        <p14:creationId xmlns:p14="http://schemas.microsoft.com/office/powerpoint/2010/main" val="30806041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smtClean="0">
                <a:latin typeface="Arial" panose="020B0604020202020204" pitchFamily="34" charset="0"/>
                <a:cs typeface="Arial" panose="020B0604020202020204" pitchFamily="34" charset="0"/>
              </a:rPr>
              <a:t>Areas of interest </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2204864"/>
            <a:ext cx="8229600" cy="4389120"/>
          </a:xfrm>
        </p:spPr>
        <p:txBody>
          <a:bodyPr>
            <a:normAutofit lnSpcReduction="10000"/>
          </a:bodyPr>
          <a:lstStyle/>
          <a:p>
            <a:pPr marL="0" indent="0">
              <a:buNone/>
            </a:pPr>
            <a:r>
              <a:rPr lang="en-GB" dirty="0" smtClean="0">
                <a:latin typeface="Arial" panose="020B0604020202020204" pitchFamily="34" charset="0"/>
                <a:cs typeface="Arial" panose="020B0604020202020204" pitchFamily="34" charset="0"/>
              </a:rPr>
              <a:t>Media report that the internet “risks the potential of isolation” and “withdrawal from society”.  While Technology Review (2019) argues this is not the case and that information gathered proves that the internet “increases sociability”.</a:t>
            </a:r>
          </a:p>
          <a:p>
            <a:pPr marL="0" indent="0">
              <a:buNone/>
            </a:pPr>
            <a:r>
              <a:rPr lang="en-GB" dirty="0" smtClean="0">
                <a:latin typeface="Arial" panose="020B0604020202020204" pitchFamily="34" charset="0"/>
                <a:cs typeface="Arial" panose="020B0604020202020204" pitchFamily="34" charset="0"/>
              </a:rPr>
              <a:t> </a:t>
            </a:r>
          </a:p>
          <a:p>
            <a:pPr marL="0" indent="0">
              <a:buNone/>
            </a:pPr>
            <a:r>
              <a:rPr lang="en-GB" dirty="0" smtClean="0">
                <a:latin typeface="Arial" panose="020B0604020202020204" pitchFamily="34" charset="0"/>
                <a:cs typeface="Arial" panose="020B0604020202020204" pitchFamily="34" charset="0"/>
              </a:rPr>
              <a:t>According to Techfeed (2019), the internet has improved progression of companies, due to the ability  to “collect, join and share information”. Meaning individuals must become more accustomed to using the internet .</a:t>
            </a:r>
            <a:endParaRPr lang="en-GB" dirty="0">
              <a:latin typeface="Arial" panose="020B0604020202020204" pitchFamily="34" charset="0"/>
              <a:cs typeface="Arial" panose="020B0604020202020204" pitchFamily="34" charset="0"/>
            </a:endParaRPr>
          </a:p>
          <a:p>
            <a:pPr marL="0" indent="0">
              <a:buNone/>
            </a:pPr>
            <a:endParaRPr lang="en-GB" dirty="0" smtClean="0"/>
          </a:p>
          <a:p>
            <a:endParaRPr lang="en-GB" dirty="0"/>
          </a:p>
        </p:txBody>
      </p:sp>
    </p:spTree>
    <p:extLst>
      <p:ext uri="{BB962C8B-B14F-4D97-AF65-F5344CB8AC3E}">
        <p14:creationId xmlns:p14="http://schemas.microsoft.com/office/powerpoint/2010/main" val="35921771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941" y="404664"/>
            <a:ext cx="8229600" cy="1143000"/>
          </a:xfrm>
        </p:spPr>
        <p:txBody>
          <a:bodyPr>
            <a:normAutofit/>
          </a:bodyPr>
          <a:lstStyle/>
          <a:p>
            <a:pPr algn="ctr"/>
            <a:r>
              <a:rPr lang="en-GB" sz="4000" dirty="0" smtClean="0">
                <a:latin typeface="Arial" panose="020B0604020202020204" pitchFamily="34" charset="0"/>
                <a:cs typeface="Arial" panose="020B0604020202020204" pitchFamily="34" charset="0"/>
              </a:rPr>
              <a:t>Key issues from sources </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7544" y="1700808"/>
            <a:ext cx="8229600" cy="4389120"/>
          </a:xfrm>
        </p:spPr>
        <p:txBody>
          <a:bodyPr>
            <a:normAutofit lnSpcReduction="10000"/>
          </a:bodyPr>
          <a:lstStyle/>
          <a:p>
            <a:pPr marL="0" indent="0">
              <a:buNone/>
            </a:pPr>
            <a:r>
              <a:rPr lang="en-GB" dirty="0" smtClean="0">
                <a:latin typeface="Arial" panose="020B0604020202020204" pitchFamily="34" charset="0"/>
                <a:cs typeface="Arial" panose="020B0604020202020204" pitchFamily="34" charset="0"/>
              </a:rPr>
              <a:t>Arguments can be made for both why the internet has a positive impact on individuals and also a negative impact</a:t>
            </a:r>
          </a:p>
          <a:p>
            <a:pPr marL="0" indent="0">
              <a:buNone/>
            </a:pPr>
            <a:endParaRPr lang="en-GB" dirty="0" smtClean="0">
              <a:latin typeface="Arial" panose="020B0604020202020204" pitchFamily="34" charset="0"/>
              <a:cs typeface="Arial" panose="020B0604020202020204" pitchFamily="34" charset="0"/>
            </a:endParaRPr>
          </a:p>
          <a:p>
            <a:pPr marL="0" indent="0">
              <a:buNone/>
            </a:pPr>
            <a:r>
              <a:rPr lang="en-GB" dirty="0" smtClean="0">
                <a:latin typeface="Arial" panose="020B0604020202020204" pitchFamily="34" charset="0"/>
                <a:cs typeface="Arial" panose="020B0604020202020204" pitchFamily="34" charset="0"/>
              </a:rPr>
              <a:t>Some types of sources better than others</a:t>
            </a:r>
          </a:p>
          <a:p>
            <a:r>
              <a:rPr lang="en-GB" dirty="0" smtClean="0">
                <a:latin typeface="Arial" panose="020B0604020202020204" pitchFamily="34" charset="0"/>
                <a:cs typeface="Arial" panose="020B0604020202020204" pitchFamily="34" charset="0"/>
              </a:rPr>
              <a:t>Books,</a:t>
            </a:r>
          </a:p>
          <a:p>
            <a:r>
              <a:rPr lang="en-GB" dirty="0" smtClean="0">
                <a:latin typeface="Arial" panose="020B0604020202020204" pitchFamily="34" charset="0"/>
                <a:cs typeface="Arial" panose="020B0604020202020204" pitchFamily="34" charset="0"/>
              </a:rPr>
              <a:t>Journals </a:t>
            </a:r>
          </a:p>
          <a:p>
            <a:r>
              <a:rPr lang="en-GB" dirty="0" smtClean="0">
                <a:latin typeface="Arial" panose="020B0604020202020204" pitchFamily="34" charset="0"/>
                <a:cs typeface="Arial" panose="020B0604020202020204" pitchFamily="34" charset="0"/>
              </a:rPr>
              <a:t>Internet </a:t>
            </a:r>
          </a:p>
          <a:p>
            <a:r>
              <a:rPr lang="en-GB" dirty="0" smtClean="0">
                <a:latin typeface="Arial" panose="020B0604020202020204" pitchFamily="34" charset="0"/>
                <a:cs typeface="Arial" panose="020B0604020202020204" pitchFamily="34" charset="0"/>
              </a:rPr>
              <a:t>YouTube </a:t>
            </a:r>
          </a:p>
          <a:p>
            <a:r>
              <a:rPr lang="en-GB" dirty="0">
                <a:latin typeface="Arial" panose="020B0604020202020204" pitchFamily="34" charset="0"/>
                <a:cs typeface="Arial" panose="020B0604020202020204" pitchFamily="34" charset="0"/>
              </a:rPr>
              <a:t>E</a:t>
            </a:r>
            <a:r>
              <a:rPr lang="en-GB" dirty="0" smtClean="0">
                <a:latin typeface="Arial" panose="020B0604020202020204" pitchFamily="34" charset="0"/>
                <a:cs typeface="Arial" panose="020B0604020202020204" pitchFamily="34" charset="0"/>
              </a:rPr>
              <a:t>tc. </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573496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0688"/>
            <a:ext cx="8229600" cy="1143000"/>
          </a:xfrm>
        </p:spPr>
        <p:txBody>
          <a:bodyPr>
            <a:normAutofit/>
          </a:bodyPr>
          <a:lstStyle/>
          <a:p>
            <a:pPr algn="ctr"/>
            <a:r>
              <a:rPr lang="en-GB" sz="4000" dirty="0" smtClean="0">
                <a:latin typeface="Arial" panose="020B0604020202020204" pitchFamily="34" charset="0"/>
                <a:cs typeface="Arial" panose="020B0604020202020204" pitchFamily="34" charset="0"/>
              </a:rPr>
              <a:t>Key issues from sources</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0" indent="0">
              <a:buNone/>
            </a:pPr>
            <a:r>
              <a:rPr lang="en-GB" dirty="0" smtClean="0">
                <a:latin typeface="Arial" panose="020B0604020202020204" pitchFamily="34" charset="0"/>
                <a:cs typeface="Arial" panose="020B0604020202020204" pitchFamily="34" charset="0"/>
              </a:rPr>
              <a:t>Examples of sources:</a:t>
            </a:r>
          </a:p>
          <a:p>
            <a:pPr marL="0" indent="0">
              <a:buNone/>
            </a:pPr>
            <a:endParaRPr lang="en-GB" dirty="0" smtClean="0">
              <a:latin typeface="Arial" panose="020B0604020202020204" pitchFamily="34" charset="0"/>
              <a:cs typeface="Arial" panose="020B0604020202020204" pitchFamily="34" charset="0"/>
            </a:endParaRPr>
          </a:p>
          <a:p>
            <a:pPr marL="0" indent="0">
              <a:buNone/>
            </a:pPr>
            <a:r>
              <a:rPr lang="en-GB" dirty="0" err="1" smtClean="0">
                <a:latin typeface="Arial" panose="020B0604020202020204" pitchFamily="34" charset="0"/>
                <a:cs typeface="Arial" panose="020B0604020202020204" pitchFamily="34" charset="0"/>
              </a:rPr>
              <a:t>Moise</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(2014</a:t>
            </a:r>
            <a:r>
              <a:rPr lang="en-GB" dirty="0" smtClean="0">
                <a:latin typeface="Arial" panose="020B0604020202020204" pitchFamily="34" charset="0"/>
                <a:cs typeface="Arial" panose="020B0604020202020204" pitchFamily="34" charset="0"/>
              </a:rPr>
              <a:t>) journal gives a lot of data and references that help validate the thesis, making it more reliable.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smtClean="0">
                <a:latin typeface="Arial" panose="020B0604020202020204" pitchFamily="34" charset="0"/>
                <a:cs typeface="Arial" panose="020B0604020202020204" pitchFamily="34" charset="0"/>
              </a:rPr>
              <a:t>While </a:t>
            </a:r>
            <a:r>
              <a:rPr lang="en-GB" dirty="0" err="1" smtClean="0">
                <a:latin typeface="Arial" panose="020B0604020202020204" pitchFamily="34" charset="0"/>
                <a:cs typeface="Arial" panose="020B0604020202020204" pitchFamily="34" charset="0"/>
              </a:rPr>
              <a:t>Techfeed</a:t>
            </a:r>
            <a:r>
              <a:rPr lang="en-GB" dirty="0" smtClean="0">
                <a:latin typeface="Arial" panose="020B0604020202020204" pitchFamily="34" charset="0"/>
                <a:cs typeface="Arial" panose="020B0604020202020204" pitchFamily="34" charset="0"/>
              </a:rPr>
              <a:t> (2019) an internet article with helpful points, lacks the depth of a journal/book making me question its validity.</a:t>
            </a:r>
            <a:endParaRPr lang="en-GB" dirty="0"/>
          </a:p>
        </p:txBody>
      </p:sp>
    </p:spTree>
    <p:extLst>
      <p:ext uri="{BB962C8B-B14F-4D97-AF65-F5344CB8AC3E}">
        <p14:creationId xmlns:p14="http://schemas.microsoft.com/office/powerpoint/2010/main" val="31734376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052736"/>
            <a:ext cx="8229600" cy="1143000"/>
          </a:xfrm>
        </p:spPr>
        <p:txBody>
          <a:bodyPr>
            <a:normAutofit fontScale="90000"/>
          </a:bodyPr>
          <a:lstStyle/>
          <a:p>
            <a:r>
              <a:rPr lang="en-GB" sz="4400" dirty="0" smtClean="0">
                <a:latin typeface="Arial" panose="020B0604020202020204" pitchFamily="34" charset="0"/>
                <a:cs typeface="Arial" panose="020B0604020202020204" pitchFamily="34" charset="0"/>
              </a:rPr>
              <a:t>Changes I </a:t>
            </a:r>
            <a:r>
              <a:rPr lang="en-GB" sz="4400" dirty="0">
                <a:latin typeface="Arial" panose="020B0604020202020204" pitchFamily="34" charset="0"/>
                <a:cs typeface="Arial" panose="020B0604020202020204" pitchFamily="34" charset="0"/>
              </a:rPr>
              <a:t>would make in the future  </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endParaRPr lang="en-GB" dirty="0"/>
          </a:p>
        </p:txBody>
      </p:sp>
      <p:sp>
        <p:nvSpPr>
          <p:cNvPr id="3" name="Content Placeholder 2"/>
          <p:cNvSpPr>
            <a:spLocks noGrp="1"/>
          </p:cNvSpPr>
          <p:nvPr>
            <p:ph idx="1"/>
          </p:nvPr>
        </p:nvSpPr>
        <p:spPr>
          <a:xfrm>
            <a:off x="467544" y="2852936"/>
            <a:ext cx="8229600" cy="4389120"/>
          </a:xfrm>
        </p:spPr>
        <p:txBody>
          <a:bodyPr/>
          <a:lstStyle/>
          <a:p>
            <a:r>
              <a:rPr lang="en-GB" dirty="0" smtClean="0">
                <a:latin typeface="Arial" panose="020B0604020202020204" pitchFamily="34" charset="0"/>
                <a:cs typeface="Arial" panose="020B0604020202020204" pitchFamily="34" charset="0"/>
              </a:rPr>
              <a:t>Use more varied sources </a:t>
            </a:r>
          </a:p>
          <a:p>
            <a:r>
              <a:rPr lang="en-GB" dirty="0" smtClean="0">
                <a:latin typeface="Arial" panose="020B0604020202020204" pitchFamily="34" charset="0"/>
                <a:cs typeface="Arial" panose="020B0604020202020204" pitchFamily="34" charset="0"/>
              </a:rPr>
              <a:t>Not let my opinion on subject effect the research</a:t>
            </a:r>
          </a:p>
          <a:p>
            <a:r>
              <a:rPr lang="en-GB" dirty="0" smtClean="0">
                <a:latin typeface="Arial" panose="020B0604020202020204" pitchFamily="34" charset="0"/>
                <a:cs typeface="Arial" panose="020B0604020202020204" pitchFamily="34" charset="0"/>
              </a:rPr>
              <a:t>Structure and plan</a:t>
            </a:r>
          </a:p>
          <a:p>
            <a:endParaRPr lang="en-GB" dirty="0" smtClean="0"/>
          </a:p>
          <a:p>
            <a:endParaRPr lang="en-GB" dirty="0"/>
          </a:p>
        </p:txBody>
      </p:sp>
    </p:spTree>
    <p:extLst>
      <p:ext uri="{BB962C8B-B14F-4D97-AF65-F5344CB8AC3E}">
        <p14:creationId xmlns:p14="http://schemas.microsoft.com/office/powerpoint/2010/main" val="36860149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564904"/>
            <a:ext cx="8229600" cy="1143000"/>
          </a:xfrm>
        </p:spPr>
        <p:txBody>
          <a:bodyPr>
            <a:normAutofit fontScale="90000"/>
          </a:bodyPr>
          <a:lstStyle/>
          <a:p>
            <a:pPr algn="ctr"/>
            <a:r>
              <a:rPr lang="en-GB" dirty="0" smtClean="0">
                <a:latin typeface="Arial" panose="020B0604020202020204" pitchFamily="34" charset="0"/>
                <a:cs typeface="Arial" panose="020B0604020202020204" pitchFamily="34" charset="0"/>
              </a:rPr>
              <a:t>Thank you for listening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Any Questions?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364534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Flow</Template>
  <TotalTime>1942</TotalTime>
  <Words>489</Words>
  <Application>Microsoft Office PowerPoint</Application>
  <PresentationFormat>On-screen Show (4:3)</PresentationFormat>
  <Paragraphs>71</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Constantia</vt:lpstr>
      <vt:lpstr>Wingdings 2</vt:lpstr>
      <vt:lpstr>Flow</vt:lpstr>
      <vt:lpstr>Research: Critically evaluate the impact of the internet on the daily lives of individuals </vt:lpstr>
      <vt:lpstr>Contents</vt:lpstr>
      <vt:lpstr>Scope of Research</vt:lpstr>
      <vt:lpstr>Scope of Research</vt:lpstr>
      <vt:lpstr>Advantages of Researching  </vt:lpstr>
      <vt:lpstr>Limitations</vt:lpstr>
      <vt:lpstr>Data of interest </vt:lpstr>
      <vt:lpstr>Areas of interest </vt:lpstr>
      <vt:lpstr>Areas of interest </vt:lpstr>
      <vt:lpstr>Key issues from sources </vt:lpstr>
      <vt:lpstr>Key issues from sources</vt:lpstr>
      <vt:lpstr>Changes I would make in the future   </vt:lpstr>
      <vt:lpstr>Thank you for listening  Any Questions?</vt:lpstr>
    </vt:vector>
  </TitlesOfParts>
  <Company>HP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Process: Critically evaluate the impact of the internet on the daily lives of individuals</dc:title>
  <dc:creator>Cameron Davies</dc:creator>
  <cp:lastModifiedBy>Cameron Davies</cp:lastModifiedBy>
  <cp:revision>36</cp:revision>
  <cp:lastPrinted>2019-01-07T16:08:16Z</cp:lastPrinted>
  <dcterms:created xsi:type="dcterms:W3CDTF">2019-01-05T18:33:23Z</dcterms:created>
  <dcterms:modified xsi:type="dcterms:W3CDTF">2019-01-16T10:21:19Z</dcterms:modified>
</cp:coreProperties>
</file>