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52"/>
  </p:notesMasterIdLst>
  <p:sldIdLst>
    <p:sldId id="256" r:id="rId2"/>
    <p:sldId id="257" r:id="rId3"/>
    <p:sldId id="332" r:id="rId4"/>
    <p:sldId id="374" r:id="rId5"/>
    <p:sldId id="307" r:id="rId6"/>
    <p:sldId id="333" r:id="rId7"/>
    <p:sldId id="339" r:id="rId8"/>
    <p:sldId id="334" r:id="rId9"/>
    <p:sldId id="335" r:id="rId10"/>
    <p:sldId id="336" r:id="rId11"/>
    <p:sldId id="337" r:id="rId12"/>
    <p:sldId id="338" r:id="rId13"/>
    <p:sldId id="340" r:id="rId14"/>
    <p:sldId id="346" r:id="rId15"/>
    <p:sldId id="365" r:id="rId16"/>
    <p:sldId id="366" r:id="rId17"/>
    <p:sldId id="341" r:id="rId18"/>
    <p:sldId id="370" r:id="rId19"/>
    <p:sldId id="369" r:id="rId20"/>
    <p:sldId id="372" r:id="rId21"/>
    <p:sldId id="371" r:id="rId22"/>
    <p:sldId id="375" r:id="rId23"/>
    <p:sldId id="368" r:id="rId24"/>
    <p:sldId id="344" r:id="rId25"/>
    <p:sldId id="342" r:id="rId26"/>
    <p:sldId id="276" r:id="rId27"/>
    <p:sldId id="347" r:id="rId28"/>
    <p:sldId id="348" r:id="rId29"/>
    <p:sldId id="349" r:id="rId30"/>
    <p:sldId id="350" r:id="rId31"/>
    <p:sldId id="351" r:id="rId32"/>
    <p:sldId id="352" r:id="rId33"/>
    <p:sldId id="353" r:id="rId34"/>
    <p:sldId id="354" r:id="rId35"/>
    <p:sldId id="355" r:id="rId36"/>
    <p:sldId id="356" r:id="rId37"/>
    <p:sldId id="343" r:id="rId38"/>
    <p:sldId id="357" r:id="rId39"/>
    <p:sldId id="358" r:id="rId40"/>
    <p:sldId id="359" r:id="rId41"/>
    <p:sldId id="361" r:id="rId42"/>
    <p:sldId id="360" r:id="rId43"/>
    <p:sldId id="362" r:id="rId44"/>
    <p:sldId id="298" r:id="rId45"/>
    <p:sldId id="364" r:id="rId46"/>
    <p:sldId id="376" r:id="rId47"/>
    <p:sldId id="363" r:id="rId48"/>
    <p:sldId id="373" r:id="rId49"/>
    <p:sldId id="367" r:id="rId50"/>
    <p:sldId id="299" r:id="rId51"/>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257"/>
            <p14:sldId id="332"/>
            <p14:sldId id="374"/>
            <p14:sldId id="307"/>
            <p14:sldId id="333"/>
            <p14:sldId id="339"/>
            <p14:sldId id="334"/>
            <p14:sldId id="335"/>
            <p14:sldId id="336"/>
            <p14:sldId id="337"/>
            <p14:sldId id="338"/>
            <p14:sldId id="340"/>
            <p14:sldId id="346"/>
            <p14:sldId id="365"/>
            <p14:sldId id="366"/>
            <p14:sldId id="341"/>
            <p14:sldId id="370"/>
            <p14:sldId id="369"/>
            <p14:sldId id="372"/>
            <p14:sldId id="371"/>
            <p14:sldId id="375"/>
            <p14:sldId id="368"/>
            <p14:sldId id="344"/>
            <p14:sldId id="342"/>
            <p14:sldId id="276"/>
            <p14:sldId id="347"/>
            <p14:sldId id="348"/>
            <p14:sldId id="349"/>
            <p14:sldId id="350"/>
            <p14:sldId id="351"/>
            <p14:sldId id="352"/>
            <p14:sldId id="353"/>
            <p14:sldId id="354"/>
            <p14:sldId id="355"/>
            <p14:sldId id="356"/>
            <p14:sldId id="343"/>
            <p14:sldId id="357"/>
            <p14:sldId id="358"/>
            <p14:sldId id="359"/>
            <p14:sldId id="361"/>
            <p14:sldId id="360"/>
            <p14:sldId id="362"/>
          </p14:sldIdLst>
        </p14:section>
        <p14:section name="Untitled Section" id="{21855404-2395-4983-A9E2-33AAC8683C98}">
          <p14:sldIdLst>
            <p14:sldId id="298"/>
            <p14:sldId id="364"/>
            <p14:sldId id="376"/>
          </p14:sldIdLst>
        </p14:section>
        <p14:section name="Untitled Section" id="{FBA9ED2F-54F1-4A74-B6C4-CF000303B1BB}">
          <p14:sldIdLst>
            <p14:sldId id="363"/>
            <p14:sldId id="373"/>
            <p14:sldId id="367"/>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43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cserver.org/s/stakeholder.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jurgenappelo/5201843170/"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rawpixel.com/search/coffee" TargetMode="External"/><Relationship Id="rId2" Type="http://schemas.openxmlformats.org/officeDocument/2006/relationships/image" Target="../media/image12.1"/><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nestle.com/sustainability/responsible-business/stakeholder-engagemen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freepngimg.com/png/88489-text-symbol-question-drawing-mark-free-download-png-hq" TargetMode="External"/><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058516" y="2565080"/>
            <a:ext cx="7772401" cy="345436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BALM 5001</a:t>
            </a:r>
            <a:br>
              <a:rPr dirty="0"/>
            </a:br>
            <a:r>
              <a:rPr dirty="0">
                <a:solidFill>
                  <a:srgbClr val="000000"/>
                </a:solidFill>
              </a:rPr>
              <a:t> </a:t>
            </a:r>
            <a:r>
              <a:rPr lang="en-GB" dirty="0"/>
              <a:t>Understanding and Engaging Stakeholders</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a:t>
            </a:r>
            <a:r>
              <a:rPr lang="en-GB" sz="3034" dirty="0"/>
              <a:t>2 – Stakeholder Engagement</a:t>
            </a:r>
            <a:br>
              <a:rPr lang="en-GB" sz="3034" dirty="0"/>
            </a:br>
            <a:br>
              <a:rPr lang="en-GB" sz="3034" dirty="0"/>
            </a:b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4" y="1364751"/>
            <a:ext cx="8235016" cy="120032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lstStyle/>
          <a:p>
            <a:r>
              <a:rPr dirty="0"/>
              <a:t>G</a:t>
            </a:r>
            <a:r>
              <a:rPr lang="en-GB" dirty="0"/>
              <a:t>o</a:t>
            </a:r>
            <a:r>
              <a:rPr dirty="0"/>
              <a:t>t to know each other</a:t>
            </a:r>
            <a:r>
              <a:rPr lang="en-GB" dirty="0"/>
              <a:t> – introduction</a:t>
            </a:r>
          </a:p>
          <a:p>
            <a:r>
              <a:rPr lang="en-GB" dirty="0"/>
              <a:t>Set class expectations</a:t>
            </a:r>
            <a:endParaRPr dirty="0"/>
          </a:p>
          <a:p>
            <a:r>
              <a:rPr lang="en-GB" dirty="0"/>
              <a:t>Covered module overview</a:t>
            </a:r>
            <a:endParaRPr dirty="0"/>
          </a:p>
          <a:p>
            <a:r>
              <a:rPr lang="en-GB" dirty="0"/>
              <a:t>Covered learning aim/objective</a:t>
            </a:r>
          </a:p>
          <a:p>
            <a:r>
              <a:rPr lang="en-GB" dirty="0"/>
              <a:t>Covered learning outcomes</a:t>
            </a:r>
          </a:p>
          <a:p>
            <a:r>
              <a:rPr lang="en-GB" dirty="0"/>
              <a:t>Examined Module Assessment type</a:t>
            </a:r>
          </a:p>
          <a:p>
            <a:r>
              <a:rPr lang="en-GB" dirty="0"/>
              <a:t>Examined L</a:t>
            </a:r>
            <a:r>
              <a:rPr lang="en-GB" sz="2400" dirty="0"/>
              <a:t>earning and Teaching Strategy</a:t>
            </a:r>
          </a:p>
          <a:p>
            <a:r>
              <a:rPr lang="en-GB" dirty="0"/>
              <a:t>Identified stakeholders</a:t>
            </a:r>
            <a:endParaRPr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dirty="0"/>
              <a:t>L</a:t>
            </a:r>
            <a:r>
              <a:rPr lang="en-GB" dirty="0" err="1"/>
              <a:t>ast</a:t>
            </a:r>
            <a:r>
              <a:rPr lang="en-GB" dirty="0"/>
              <a:t> W</a:t>
            </a:r>
            <a:r>
              <a:rPr dirty="0"/>
              <a:t>eek</a:t>
            </a:r>
            <a:r>
              <a:rPr lang="en-GB" dirty="0"/>
              <a:t> (Week</a:t>
            </a:r>
            <a:r>
              <a:rPr dirty="0"/>
              <a:t> 1</a:t>
            </a:r>
            <a:r>
              <a:rPr lang="en-GB" dirty="0"/>
              <a:t>), ……</a:t>
            </a:r>
            <a:endParaRPr dirty="0"/>
          </a:p>
        </p:txBody>
      </p:sp>
      <p:sp>
        <p:nvSpPr>
          <p:cNvPr id="118" name="TextBox 7"/>
          <p:cNvSpPr txBox="1"/>
          <p:nvPr/>
        </p:nvSpPr>
        <p:spPr>
          <a:xfrm>
            <a:off x="738289" y="1300158"/>
            <a:ext cx="7608531"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400" b="1"/>
            </a:lvl1pPr>
          </a:lstStyle>
          <a:p>
            <a:r>
              <a:rPr lang="en-GB" sz="2800" dirty="0"/>
              <a:t>We …….</a:t>
            </a:r>
            <a:endParaRPr sz="2800" dirty="0"/>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1"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een street sign with white text&#10;&#10;AI-generated content may be incorrect.">
            <a:extLst>
              <a:ext uri="{FF2B5EF4-FFF2-40B4-BE49-F238E27FC236}">
                <a16:creationId xmlns:a16="http://schemas.microsoft.com/office/drawing/2014/main" id="{3196138E-6536-F1E2-93E1-0913971870EF}"/>
              </a:ext>
            </a:extLst>
          </p:cNvPr>
          <p:cNvPicPr>
            <a:picLocks noChangeAspect="1"/>
          </p:cNvPicPr>
          <p:nvPr/>
        </p:nvPicPr>
        <p:blipFill>
          <a:blip r:embed="rId2">
            <a:lum bright="70000" contrast="-7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5690870"/>
          </a:xfrm>
          <a:prstGeom prst="rect">
            <a:avLst/>
          </a:prstGeom>
        </p:spPr>
      </p:pic>
      <p:sp>
        <p:nvSpPr>
          <p:cNvPr id="115" name="Content Placeholder 2"/>
          <p:cNvSpPr txBox="1">
            <a:spLocks noGrp="1"/>
          </p:cNvSpPr>
          <p:nvPr>
            <p:ph type="body" idx="1"/>
          </p:nvPr>
        </p:nvSpPr>
        <p:spPr>
          <a:xfrm>
            <a:off x="773265" y="1992772"/>
            <a:ext cx="7913535" cy="3815188"/>
          </a:xfrm>
          <a:prstGeom prst="rect">
            <a:avLst/>
          </a:prstGeom>
        </p:spPr>
        <p:txBody>
          <a:bodyPr>
            <a:normAutofit/>
          </a:bodyPr>
          <a:lstStyle/>
          <a:p>
            <a:r>
              <a:rPr lang="en-GB" sz="2800" dirty="0"/>
              <a:t>What is stakeholder engagement?</a:t>
            </a:r>
          </a:p>
          <a:p>
            <a:r>
              <a:rPr lang="en-GB" sz="2800" dirty="0"/>
              <a:t>Ethical stakeholder engagement</a:t>
            </a:r>
          </a:p>
          <a:p>
            <a:r>
              <a:rPr lang="en-GB" sz="2800" dirty="0"/>
              <a:t>Strategic stakeholder engagement</a:t>
            </a:r>
          </a:p>
          <a:p>
            <a:r>
              <a:rPr lang="en-GB" sz="2800" dirty="0"/>
              <a:t>Pragmatic stakeholder engagement</a:t>
            </a:r>
          </a:p>
          <a:p>
            <a:r>
              <a:rPr lang="en-GB" sz="2800" dirty="0"/>
              <a:t>Processes of stakeholder engagement</a:t>
            </a:r>
          </a:p>
          <a:p>
            <a:r>
              <a:rPr lang="en-GB" sz="2800" dirty="0"/>
              <a:t>Benefits of engaging with stakeholders</a:t>
            </a:r>
          </a:p>
          <a:p>
            <a:r>
              <a:rPr lang="en-GB" sz="2800" dirty="0"/>
              <a:t>Growing Importance Stakeholders Engagement</a:t>
            </a:r>
            <a:endParaRPr sz="2800"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a:t>
            </a:r>
            <a:r>
              <a:rPr dirty="0"/>
              <a:t>eek</a:t>
            </a:r>
            <a:r>
              <a:rPr lang="en-GB" dirty="0"/>
              <a:t> (i.e., Week</a:t>
            </a:r>
            <a:r>
              <a:rPr dirty="0"/>
              <a:t> </a:t>
            </a:r>
            <a:r>
              <a:rPr lang="en-GB" dirty="0"/>
              <a:t>2), ……</a:t>
            </a:r>
            <a:endParaRPr dirty="0"/>
          </a:p>
        </p:txBody>
      </p:sp>
      <p:sp>
        <p:nvSpPr>
          <p:cNvPr id="118" name="TextBox 7"/>
          <p:cNvSpPr txBox="1"/>
          <p:nvPr/>
        </p:nvSpPr>
        <p:spPr>
          <a:xfrm>
            <a:off x="0" y="1224639"/>
            <a:ext cx="9144000" cy="64633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pPr algn="ctr"/>
            <a:r>
              <a:rPr lang="en-GB" sz="3600" dirty="0"/>
              <a:t>We will examine the followings</a:t>
            </a:r>
            <a:endParaRPr sz="3600" dirty="0"/>
          </a:p>
        </p:txBody>
      </p:sp>
    </p:spTree>
    <p:extLst>
      <p:ext uri="{BB962C8B-B14F-4D97-AF65-F5344CB8AC3E}">
        <p14:creationId xmlns:p14="http://schemas.microsoft.com/office/powerpoint/2010/main" val="163811135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BA38-C5C7-F72D-E70E-8C7A2BF89166}"/>
              </a:ext>
            </a:extLst>
          </p:cNvPr>
          <p:cNvSpPr>
            <a:spLocks noGrp="1"/>
          </p:cNvSpPr>
          <p:nvPr>
            <p:ph type="title"/>
          </p:nvPr>
        </p:nvSpPr>
        <p:spPr>
          <a:xfrm>
            <a:off x="457200" y="274638"/>
            <a:ext cx="8229600" cy="1143001"/>
          </a:xfrm>
        </p:spPr>
        <p:txBody>
          <a:bodyPr anchor="ctr">
            <a:normAutofit/>
          </a:bodyPr>
          <a:lstStyle/>
          <a:p>
            <a:r>
              <a:rPr lang="en-GB" b="1" dirty="0"/>
              <a:t>Who’s in the Room?</a:t>
            </a:r>
          </a:p>
        </p:txBody>
      </p:sp>
      <p:sp>
        <p:nvSpPr>
          <p:cNvPr id="3" name="Text Placeholder 2">
            <a:extLst>
              <a:ext uri="{FF2B5EF4-FFF2-40B4-BE49-F238E27FC236}">
                <a16:creationId xmlns:a16="http://schemas.microsoft.com/office/drawing/2014/main" id="{F5176210-95F7-4AC3-64C5-67E17BFAA944}"/>
              </a:ext>
            </a:extLst>
          </p:cNvPr>
          <p:cNvSpPr>
            <a:spLocks noGrp="1"/>
          </p:cNvSpPr>
          <p:nvPr>
            <p:ph type="body" sz="half" idx="1"/>
          </p:nvPr>
        </p:nvSpPr>
        <p:spPr>
          <a:xfrm>
            <a:off x="457200" y="1233134"/>
            <a:ext cx="3843093" cy="4356107"/>
          </a:xfrm>
        </p:spPr>
        <p:txBody>
          <a:bodyPr>
            <a:normAutofit lnSpcReduction="10000"/>
          </a:bodyPr>
          <a:lstStyle/>
          <a:p>
            <a:pPr marL="0" indent="0">
              <a:lnSpc>
                <a:spcPct val="90000"/>
              </a:lnSpc>
              <a:buNone/>
            </a:pPr>
            <a:r>
              <a:rPr lang="en-GB" sz="1800" b="1" dirty="0"/>
              <a:t>Instructions</a:t>
            </a:r>
          </a:p>
          <a:p>
            <a:pPr>
              <a:lnSpc>
                <a:spcPct val="90000"/>
              </a:lnSpc>
            </a:pPr>
            <a:r>
              <a:rPr lang="en-GB" sz="1800" b="1" dirty="0"/>
              <a:t>Think about a time when they had to engage with someone important to a project or decision, they were part of — it could be a colleague, a client, a customer, or even a friend or family member. </a:t>
            </a:r>
          </a:p>
          <a:p>
            <a:pPr lvl="1">
              <a:lnSpc>
                <a:spcPct val="90000"/>
              </a:lnSpc>
            </a:pPr>
            <a:r>
              <a:rPr lang="en-GB" sz="1800" b="1" dirty="0"/>
              <a:t>Who the stakeholder was. </a:t>
            </a:r>
          </a:p>
          <a:p>
            <a:pPr lvl="1">
              <a:lnSpc>
                <a:spcPct val="90000"/>
              </a:lnSpc>
            </a:pPr>
            <a:r>
              <a:rPr lang="en-GB" sz="1800" b="1" dirty="0"/>
              <a:t>How they engaged with that person or group. </a:t>
            </a:r>
          </a:p>
          <a:p>
            <a:pPr lvl="1">
              <a:lnSpc>
                <a:spcPct val="90000"/>
              </a:lnSpc>
            </a:pPr>
            <a:r>
              <a:rPr lang="en-GB" sz="1800" b="1" dirty="0"/>
              <a:t>What challenges (if any) they faced in the engagement.</a:t>
            </a:r>
          </a:p>
          <a:p>
            <a:pPr marL="342900" lvl="1" indent="0">
              <a:lnSpc>
                <a:spcPct val="90000"/>
              </a:lnSpc>
              <a:buNone/>
            </a:pPr>
            <a:endParaRPr lang="en-GB" sz="1800" b="1" dirty="0"/>
          </a:p>
          <a:p>
            <a:pPr>
              <a:lnSpc>
                <a:spcPct val="90000"/>
              </a:lnSpc>
            </a:pPr>
            <a:r>
              <a:rPr lang="en-GB" sz="1800" b="1" dirty="0"/>
              <a:t>Who wants to share their stories with the entire class.</a:t>
            </a:r>
          </a:p>
        </p:txBody>
      </p:sp>
      <p:pic>
        <p:nvPicPr>
          <p:cNvPr id="5" name="Picture 4" descr="Cartoon of people thinking about a graph&#10;&#10;AI-generated content may be incorrect.">
            <a:extLst>
              <a:ext uri="{FF2B5EF4-FFF2-40B4-BE49-F238E27FC236}">
                <a16:creationId xmlns:a16="http://schemas.microsoft.com/office/drawing/2014/main" id="{53F08578-734B-F2D4-24A1-BDDC6B934A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4808" y="1928078"/>
            <a:ext cx="4088658" cy="2593502"/>
          </a:xfrm>
          <a:prstGeom prst="rect">
            <a:avLst/>
          </a:prstGeom>
        </p:spPr>
      </p:pic>
    </p:spTree>
    <p:extLst>
      <p:ext uri="{BB962C8B-B14F-4D97-AF65-F5344CB8AC3E}">
        <p14:creationId xmlns:p14="http://schemas.microsoft.com/office/powerpoint/2010/main" val="63345546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5E4F1A-69E8-3343-9D94-46174C89D7D8}"/>
              </a:ext>
            </a:extLst>
          </p:cNvPr>
          <p:cNvPicPr>
            <a:picLocks noChangeAspect="1"/>
          </p:cNvPicPr>
          <p:nvPr/>
        </p:nvPicPr>
        <p:blipFill>
          <a:blip r:embed="rId2">
            <a:lum bright="70000" contrast="-70000"/>
          </a:blip>
          <a:stretch>
            <a:fillRect/>
          </a:stretch>
        </p:blipFill>
        <p:spPr>
          <a:xfrm>
            <a:off x="0" y="0"/>
            <a:ext cx="9121269" cy="5737860"/>
          </a:xfrm>
          <a:prstGeom prst="rect">
            <a:avLst/>
          </a:prstGeom>
        </p:spPr>
      </p:pic>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457200" y="2103120"/>
            <a:ext cx="7978140" cy="3414114"/>
          </a:xfrm>
          <a:prstGeom prst="rect">
            <a:avLst/>
          </a:prstGeom>
        </p:spPr>
        <p:txBody>
          <a:bodyPr>
            <a:normAutofit/>
          </a:bodyPr>
          <a:lstStyle/>
          <a:p>
            <a:pPr marL="0" indent="0" algn="ctr">
              <a:buNone/>
            </a:pPr>
            <a:r>
              <a:rPr lang="en-GB" sz="3600" b="0" u="none" strike="noStrike" baseline="0" dirty="0"/>
              <a:t>Stakeholder engagement refers to :</a:t>
            </a:r>
          </a:p>
          <a:p>
            <a:pPr marL="0" indent="0" algn="ctr">
              <a:buNone/>
            </a:pPr>
            <a:r>
              <a:rPr lang="en-GB" sz="3600" b="0" u="none" strike="noStrike" baseline="0" dirty="0"/>
              <a:t>the aims, activities, and impacts of stakeholder relations in a moral, strategic, and/or pragmatic manner (Kujala et al, 2022).</a:t>
            </a:r>
            <a:endParaRPr lang="en-GB" sz="3600" b="0" u="none" strike="noStrike" baseline="0" dirty="0">
              <a:solidFill>
                <a:srgbClr val="000000"/>
              </a:solidFill>
            </a:endParaRPr>
          </a:p>
        </p:txBody>
      </p:sp>
    </p:spTree>
    <p:extLst>
      <p:ext uri="{BB962C8B-B14F-4D97-AF65-F5344CB8AC3E}">
        <p14:creationId xmlns:p14="http://schemas.microsoft.com/office/powerpoint/2010/main" val="77973003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1">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0" u="none" strike="noStrike" baseline="0" dirty="0"/>
              <a:t>It </a:t>
            </a:r>
            <a:r>
              <a:rPr lang="en-GB" sz="3600" dirty="0"/>
              <a:t>also </a:t>
            </a:r>
            <a:r>
              <a:rPr lang="en-GB" sz="3600" b="0" u="none" strike="noStrike" baseline="0" dirty="0"/>
              <a:t>refers to :</a:t>
            </a:r>
          </a:p>
          <a:p>
            <a:pPr marL="0" indent="0" algn="just">
              <a:buNone/>
            </a:pPr>
            <a:r>
              <a:rPr lang="en-GB" sz="3600" b="0" i="0" u="none" strike="noStrike" baseline="0" dirty="0"/>
              <a:t>various processes and strategies that firms and other organizations deploy in implementing their stakeholder relations </a:t>
            </a:r>
            <a:r>
              <a:rPr lang="en-GB" sz="3600" b="0" u="none" strike="noStrike" baseline="0" dirty="0"/>
              <a:t>(Kujala et al, 2022).</a:t>
            </a:r>
            <a:endParaRPr lang="en-GB" sz="3600" b="0" u="none" strike="noStrike" baseline="0" dirty="0">
              <a:solidFill>
                <a:srgbClr val="000000"/>
              </a:solidFill>
            </a:endParaRPr>
          </a:p>
        </p:txBody>
      </p:sp>
      <p:pic>
        <p:nvPicPr>
          <p:cNvPr id="2" name="Picture 1">
            <a:extLst>
              <a:ext uri="{FF2B5EF4-FFF2-40B4-BE49-F238E27FC236}">
                <a16:creationId xmlns:a16="http://schemas.microsoft.com/office/drawing/2014/main" id="{02AD5EBE-E3C7-48A8-1C9E-89A6532CF500}"/>
              </a:ext>
            </a:extLst>
          </p:cNvPr>
          <p:cNvPicPr>
            <a:picLocks noChangeAspect="1"/>
          </p:cNvPicPr>
          <p:nvPr/>
        </p:nvPicPr>
        <p:blipFill>
          <a:blip r:embed="rId2"/>
          <a:stretch>
            <a:fillRect/>
          </a:stretch>
        </p:blipFill>
        <p:spPr>
          <a:xfrm>
            <a:off x="5650787" y="3816099"/>
            <a:ext cx="3308277" cy="1819275"/>
          </a:xfrm>
          <a:prstGeom prst="rect">
            <a:avLst/>
          </a:prstGeom>
        </p:spPr>
      </p:pic>
    </p:spTree>
    <p:extLst>
      <p:ext uri="{BB962C8B-B14F-4D97-AF65-F5344CB8AC3E}">
        <p14:creationId xmlns:p14="http://schemas.microsoft.com/office/powerpoint/2010/main" val="156035906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729464" y="1222626"/>
            <a:ext cx="7957336" cy="4294608"/>
          </a:xfrm>
          <a:prstGeom prst="rect">
            <a:avLst/>
          </a:prstGeom>
        </p:spPr>
        <p:txBody>
          <a:bodyPr>
            <a:normAutofit/>
          </a:bodyPr>
          <a:lstStyle/>
          <a:p>
            <a:pPr marL="0" indent="0" algn="just">
              <a:buNone/>
            </a:pPr>
            <a:r>
              <a:rPr lang="en-GB" sz="3600" b="0" u="none" strike="noStrike" baseline="0" dirty="0"/>
              <a:t>Stakeholder engagement can be divided into :</a:t>
            </a:r>
          </a:p>
          <a:p>
            <a:pPr algn="just">
              <a:buFont typeface="Wingdings" panose="05000000000000000000" pitchFamily="2" charset="2"/>
              <a:buChar char="§"/>
            </a:pPr>
            <a:r>
              <a:rPr lang="en-GB" sz="3600" b="0" i="0" u="none" strike="noStrike" baseline="0" dirty="0"/>
              <a:t>Moral stakeholder engagement;</a:t>
            </a:r>
          </a:p>
          <a:p>
            <a:pPr algn="just">
              <a:buFont typeface="Wingdings" panose="05000000000000000000" pitchFamily="2" charset="2"/>
              <a:buChar char="§"/>
            </a:pPr>
            <a:r>
              <a:rPr lang="en-GB" sz="3600" dirty="0">
                <a:solidFill>
                  <a:srgbClr val="000000"/>
                </a:solidFill>
              </a:rPr>
              <a:t>Strategic stakeholder engagement; and,</a:t>
            </a:r>
          </a:p>
          <a:p>
            <a:pPr algn="just">
              <a:buFont typeface="Wingdings" panose="05000000000000000000" pitchFamily="2" charset="2"/>
              <a:buChar char="§"/>
            </a:pPr>
            <a:r>
              <a:rPr lang="en-GB" sz="3600" b="0" u="none" strike="noStrike" baseline="0" dirty="0"/>
              <a:t>Pragmatic stakeholder engagement.</a:t>
            </a:r>
            <a:endParaRPr lang="en-GB" sz="3600" b="0" u="none" strike="noStrike" baseline="0" dirty="0">
              <a:solidFill>
                <a:srgbClr val="000000"/>
              </a:solidFill>
            </a:endParaRPr>
          </a:p>
        </p:txBody>
      </p:sp>
    </p:spTree>
    <p:extLst>
      <p:ext uri="{BB962C8B-B14F-4D97-AF65-F5344CB8AC3E}">
        <p14:creationId xmlns:p14="http://schemas.microsoft.com/office/powerpoint/2010/main" val="1893699414"/>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1" u="none" strike="noStrike" baseline="0" dirty="0"/>
              <a:t>Moral Stakeholder Engagement</a:t>
            </a:r>
            <a:r>
              <a:rPr lang="en-GB" sz="3600" b="1" dirty="0"/>
              <a:t>:</a:t>
            </a:r>
            <a:endParaRPr lang="en-GB" sz="3600" b="1" u="none" strike="noStrike" baseline="0" dirty="0"/>
          </a:p>
          <a:p>
            <a:pPr algn="just">
              <a:buFont typeface="Wingdings" panose="05000000000000000000" pitchFamily="2" charset="2"/>
              <a:buChar char="§"/>
            </a:pPr>
            <a:r>
              <a:rPr lang="en-GB" sz="2800" kern="0" dirty="0">
                <a:effectLst/>
                <a:ea typeface="Calibri" panose="020F0502020204030204" pitchFamily="34" charset="0"/>
                <a:cs typeface="Times New Roman" panose="02020603050405020304" pitchFamily="18" charset="0"/>
              </a:rPr>
              <a:t>the aim of moral stakeholder engagement must be (as a form of communicative action);</a:t>
            </a:r>
          </a:p>
          <a:p>
            <a:pPr algn="just">
              <a:buFont typeface="Wingdings" panose="05000000000000000000" pitchFamily="2" charset="2"/>
              <a:buChar char="§"/>
            </a:pPr>
            <a:r>
              <a:rPr lang="en-GB" sz="2800" dirty="0">
                <a:ea typeface="Calibri" panose="020F0502020204030204" pitchFamily="34" charset="0"/>
                <a:cs typeface="Times New Roman" panose="02020603050405020304" pitchFamily="18" charset="0"/>
              </a:rPr>
              <a:t>c</a:t>
            </a:r>
            <a:r>
              <a:rPr lang="en-GB" sz="2800" kern="0" dirty="0">
                <a:effectLst/>
                <a:ea typeface="Calibri" panose="020F0502020204030204" pitchFamily="34" charset="0"/>
                <a:cs typeface="Times New Roman" panose="02020603050405020304" pitchFamily="18" charset="0"/>
              </a:rPr>
              <a:t>onnotes intersubjective understanding of each party and their agreement about how they ought to order their interaction going forward, </a:t>
            </a:r>
          </a:p>
          <a:p>
            <a:pPr algn="just">
              <a:buFont typeface="Wingdings" panose="05000000000000000000" pitchFamily="2" charset="2"/>
              <a:buChar char="§"/>
            </a:pPr>
            <a:r>
              <a:rPr lang="en-GB" sz="2800" kern="0" dirty="0">
                <a:effectLst/>
                <a:ea typeface="Calibri" panose="020F0502020204030204" pitchFamily="34" charset="0"/>
                <a:cs typeface="Times New Roman" panose="02020603050405020304" pitchFamily="18" charset="0"/>
              </a:rPr>
              <a:t>all parties who will be part of, or affected by, the future interaction must participate in the conversation. </a:t>
            </a:r>
            <a:endParaRPr lang="en-GB" sz="2800" kern="100" dirty="0">
              <a:effectLst/>
              <a:ea typeface="Calibri" panose="020F0502020204030204" pitchFamily="34" charset="0"/>
              <a:cs typeface="Times New Roman" panose="02020603050405020304" pitchFamily="18" charset="0"/>
            </a:endParaRPr>
          </a:p>
          <a:p>
            <a:pPr marL="0" indent="0" algn="just">
              <a:buNone/>
            </a:pPr>
            <a:endParaRPr lang="en-GB" sz="3600" b="0" u="none" strike="noStrike" baseline="0" dirty="0">
              <a:solidFill>
                <a:srgbClr val="000000"/>
              </a:solidFill>
            </a:endParaRPr>
          </a:p>
        </p:txBody>
      </p:sp>
    </p:spTree>
    <p:extLst>
      <p:ext uri="{BB962C8B-B14F-4D97-AF65-F5344CB8AC3E}">
        <p14:creationId xmlns:p14="http://schemas.microsoft.com/office/powerpoint/2010/main" val="1313918429"/>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1" u="none" strike="noStrike" baseline="0" dirty="0"/>
              <a:t>Moral Stakeholder Engagement</a:t>
            </a:r>
            <a:r>
              <a:rPr lang="en-GB" sz="3600" b="1" dirty="0"/>
              <a:t>:</a:t>
            </a:r>
            <a:endParaRPr lang="en-GB" sz="3600" b="1" u="none" strike="noStrike" baseline="0" dirty="0"/>
          </a:p>
          <a:p>
            <a:pPr algn="just">
              <a:buFont typeface="Wingdings" panose="05000000000000000000" pitchFamily="2" charset="2"/>
              <a:buChar char="§"/>
            </a:pPr>
            <a:r>
              <a:rPr lang="en-GB" sz="3600" kern="0" dirty="0">
                <a:effectLst/>
                <a:ea typeface="Calibri" panose="020F0502020204030204" pitchFamily="34" charset="0"/>
                <a:cs typeface="Times New Roman" panose="02020603050405020304" pitchFamily="18" charset="0"/>
              </a:rPr>
              <a:t>It entails </a:t>
            </a:r>
            <a:r>
              <a:rPr lang="en-GB" sz="3600" kern="0" dirty="0">
                <a:effectLst/>
                <a:ea typeface="Calibri" panose="020F0502020204030204" pitchFamily="34" charset="0"/>
                <a:cs typeface="TimesNewRomanPS"/>
              </a:rPr>
              <a:t>honest engagement of stakeholders, and to promote inclusion and voice for stakeholders, many of whom may often be overlooked or ignored.</a:t>
            </a:r>
            <a:endParaRPr lang="en-GB" sz="3600" kern="100" dirty="0">
              <a:effectLst/>
              <a:ea typeface="Calibri" panose="020F0502020204030204" pitchFamily="34" charset="0"/>
              <a:cs typeface="Times New Roman" panose="02020603050405020304" pitchFamily="18" charset="0"/>
            </a:endParaRPr>
          </a:p>
          <a:p>
            <a:pPr algn="just">
              <a:buFont typeface="Wingdings" panose="05000000000000000000" pitchFamily="2" charset="2"/>
              <a:buChar char="§"/>
            </a:pPr>
            <a:endParaRPr lang="en-GB" sz="3600" kern="100" dirty="0">
              <a:effectLst/>
              <a:ea typeface="Calibri" panose="020F0502020204030204" pitchFamily="34" charset="0"/>
              <a:cs typeface="Times New Roman" panose="02020603050405020304" pitchFamily="18" charset="0"/>
            </a:endParaRPr>
          </a:p>
          <a:p>
            <a:pPr marL="0" indent="0" algn="just">
              <a:buNone/>
            </a:pPr>
            <a:endParaRPr lang="en-GB" sz="3600" b="0" u="none" strike="noStrike" baseline="0" dirty="0">
              <a:solidFill>
                <a:srgbClr val="000000"/>
              </a:solidFill>
            </a:endParaRPr>
          </a:p>
        </p:txBody>
      </p:sp>
    </p:spTree>
    <p:extLst>
      <p:ext uri="{BB962C8B-B14F-4D97-AF65-F5344CB8AC3E}">
        <p14:creationId xmlns:p14="http://schemas.microsoft.com/office/powerpoint/2010/main" val="96862266"/>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1" u="none" strike="noStrike" baseline="0" dirty="0"/>
              <a:t>Strategic Stakeholder Engagement</a:t>
            </a:r>
            <a:r>
              <a:rPr lang="en-GB" sz="3600" b="1" dirty="0"/>
              <a:t>:</a:t>
            </a:r>
            <a:endParaRPr lang="en-GB" sz="3600" b="1" u="none" strike="noStrike" baseline="0" dirty="0"/>
          </a:p>
          <a:p>
            <a:pPr algn="just">
              <a:buFont typeface="Wingdings" panose="05000000000000000000" pitchFamily="2" charset="2"/>
              <a:buChar char="§"/>
            </a:pPr>
            <a:r>
              <a:rPr lang="en-GB" sz="2800" b="0" i="0" u="none" strike="noStrike" baseline="0" dirty="0"/>
              <a:t>Strategic engagement is undertaken with strategic focus, though not necessarily intentionally dishonest or malicious, motivations.</a:t>
            </a:r>
          </a:p>
          <a:p>
            <a:pPr algn="just">
              <a:buFont typeface="Wingdings" panose="05000000000000000000" pitchFamily="2" charset="2"/>
              <a:buChar char="§"/>
            </a:pPr>
            <a:endParaRPr lang="en-GB" sz="2800" b="0" i="0" u="none" strike="noStrike" baseline="0" dirty="0"/>
          </a:p>
          <a:p>
            <a:pPr algn="l">
              <a:buFont typeface="Wingdings" panose="05000000000000000000" pitchFamily="2" charset="2"/>
              <a:buChar char="§"/>
            </a:pPr>
            <a:r>
              <a:rPr lang="en-GB" sz="2800" dirty="0"/>
              <a:t>T</a:t>
            </a:r>
            <a:r>
              <a:rPr lang="en-GB" sz="2800" b="0" i="0" u="none" strike="noStrike" baseline="0" dirty="0"/>
              <a:t>he strategic dimension in stakeholder engagement focuses on stakeholders’ willingness to participate in business value creation.</a:t>
            </a:r>
            <a:endParaRPr lang="en-GB" sz="2800" kern="100" dirty="0">
              <a:effectLst/>
              <a:ea typeface="Calibri" panose="020F0502020204030204" pitchFamily="34" charset="0"/>
              <a:cs typeface="Times New Roman" panose="02020603050405020304" pitchFamily="18" charset="0"/>
            </a:endParaRPr>
          </a:p>
          <a:p>
            <a:pPr marL="0" indent="0" algn="just">
              <a:buNone/>
            </a:pPr>
            <a:endParaRPr lang="en-GB" sz="3600" b="0" u="none" strike="noStrike" baseline="0" dirty="0">
              <a:solidFill>
                <a:srgbClr val="000000"/>
              </a:solidFill>
            </a:endParaRPr>
          </a:p>
        </p:txBody>
      </p:sp>
    </p:spTree>
    <p:extLst>
      <p:ext uri="{BB962C8B-B14F-4D97-AF65-F5344CB8AC3E}">
        <p14:creationId xmlns:p14="http://schemas.microsoft.com/office/powerpoint/2010/main" val="1419030346"/>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1" u="none" strike="noStrike" baseline="0" dirty="0"/>
              <a:t>Strategic Stakeholder Engagement</a:t>
            </a:r>
            <a:r>
              <a:rPr lang="en-GB" sz="3600" b="1" dirty="0"/>
              <a:t>:</a:t>
            </a:r>
            <a:endParaRPr lang="en-GB" sz="3600" b="1" u="none" strike="noStrike" baseline="0" dirty="0"/>
          </a:p>
          <a:p>
            <a:pPr algn="just">
              <a:lnSpc>
                <a:spcPct val="107000"/>
              </a:lnSpc>
              <a:spcAft>
                <a:spcPts val="800"/>
              </a:spcAft>
              <a:buFont typeface="Wingdings" panose="05000000000000000000" pitchFamily="2" charset="2"/>
              <a:buChar char="§"/>
            </a:pPr>
            <a:r>
              <a:rPr lang="en-GB" dirty="0">
                <a:ea typeface="Calibri" panose="020F0502020204030204" pitchFamily="34" charset="0"/>
                <a:cs typeface="TimesNewRomanPS"/>
              </a:rPr>
              <a:t>S</a:t>
            </a:r>
            <a:r>
              <a:rPr lang="en-GB" kern="0" dirty="0">
                <a:effectLst/>
                <a:ea typeface="Calibri" panose="020F0502020204030204" pitchFamily="34" charset="0"/>
                <a:cs typeface="TimesNewRomanPS"/>
              </a:rPr>
              <a:t>eeing stakeholders as individuals with names and faces might be among the best and most concise ways of characterizing the essence of stakeholder engagement. </a:t>
            </a:r>
          </a:p>
          <a:p>
            <a:pPr algn="just">
              <a:lnSpc>
                <a:spcPct val="107000"/>
              </a:lnSpc>
              <a:spcAft>
                <a:spcPts val="800"/>
              </a:spcAft>
              <a:buFont typeface="Wingdings" panose="05000000000000000000" pitchFamily="2" charset="2"/>
              <a:buChar char="§"/>
            </a:pPr>
            <a:r>
              <a:rPr lang="en-GB" kern="0" dirty="0">
                <a:effectLst/>
                <a:ea typeface="Calibri" panose="020F0502020204030204" pitchFamily="34" charset="0"/>
                <a:cs typeface="TimesNewRomanPS"/>
              </a:rPr>
              <a:t>Once we understand this, we also understand that engaging stakeholders is a necessary part of strategy, because for a firm to determine its strategy without having first engaged its stakeholders would be, literally, to disengage its mission and vision from its identity.</a:t>
            </a:r>
            <a:endParaRPr lang="en-GB" kern="100" dirty="0">
              <a:effectLst/>
              <a:ea typeface="Calibri" panose="020F0502020204030204" pitchFamily="34" charset="0"/>
              <a:cs typeface="Times New Roman" panose="02020603050405020304" pitchFamily="18" charset="0"/>
            </a:endParaRPr>
          </a:p>
          <a:p>
            <a:pPr marL="0" indent="0" algn="just">
              <a:buNone/>
            </a:pPr>
            <a:endParaRPr lang="en-GB" sz="3600" b="0" u="none" strike="noStrike" baseline="0" dirty="0">
              <a:solidFill>
                <a:srgbClr val="000000"/>
              </a:solidFill>
            </a:endParaRPr>
          </a:p>
        </p:txBody>
      </p:sp>
    </p:spTree>
    <p:extLst>
      <p:ext uri="{BB962C8B-B14F-4D97-AF65-F5344CB8AC3E}">
        <p14:creationId xmlns:p14="http://schemas.microsoft.com/office/powerpoint/2010/main" val="3057926796"/>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600" b="1" dirty="0"/>
              <a:t>Pragm</a:t>
            </a:r>
            <a:r>
              <a:rPr lang="en-GB" sz="3600" b="1" u="none" strike="noStrike" baseline="0" dirty="0"/>
              <a:t>atic Stakeholder Engagement</a:t>
            </a:r>
            <a:r>
              <a:rPr lang="en-GB" sz="3600" b="1" dirty="0"/>
              <a:t>:</a:t>
            </a:r>
            <a:endParaRPr lang="en-GB" sz="3600" b="1" u="none" strike="noStrike" baseline="0" dirty="0"/>
          </a:p>
          <a:p>
            <a:pPr algn="l">
              <a:buFont typeface="Wingdings" panose="05000000000000000000" pitchFamily="2" charset="2"/>
              <a:buChar char="§"/>
            </a:pPr>
            <a:r>
              <a:rPr lang="en-GB" b="0" i="0" u="none" strike="noStrike" baseline="0" dirty="0"/>
              <a:t>The pragmatic component relates to pragmatism as a philosophical orientation (</a:t>
            </a:r>
            <a:r>
              <a:rPr lang="en-GB" b="0" i="0" u="none" strike="noStrike" baseline="0" dirty="0" err="1"/>
              <a:t>Dmytriyev</a:t>
            </a:r>
            <a:r>
              <a:rPr lang="en-GB" b="0" i="0" u="none" strike="noStrike" baseline="0" dirty="0"/>
              <a:t> et al., 2017);</a:t>
            </a:r>
          </a:p>
          <a:p>
            <a:pPr algn="l">
              <a:buFont typeface="Wingdings" panose="05000000000000000000" pitchFamily="2" charset="2"/>
              <a:buChar char="§"/>
            </a:pPr>
            <a:r>
              <a:rPr lang="en-GB" dirty="0"/>
              <a:t>It</a:t>
            </a:r>
            <a:r>
              <a:rPr lang="en-GB" b="0" i="0" u="none" strike="noStrike" baseline="0" dirty="0"/>
              <a:t> concerns action and problem-solving in practical contexts (Freeman, 1994; Freeman et al., 2017), and emphasizes the practical consequences of the actions that aim to improve the stakeholders’</a:t>
            </a:r>
          </a:p>
          <a:p>
            <a:pPr algn="l">
              <a:buFont typeface="Wingdings" panose="05000000000000000000" pitchFamily="2" charset="2"/>
              <a:buChar char="§"/>
            </a:pPr>
            <a:r>
              <a:rPr lang="en-GB" b="0" i="0" u="none" strike="noStrike" baseline="0" dirty="0"/>
              <a:t>It is way of life (</a:t>
            </a:r>
            <a:r>
              <a:rPr lang="en-GB" b="0" i="0" u="none" strike="noStrike" baseline="0" dirty="0" err="1"/>
              <a:t>Voparil</a:t>
            </a:r>
            <a:r>
              <a:rPr lang="en-GB" b="0" i="0" u="none" strike="noStrike" baseline="0" dirty="0"/>
              <a:t> &amp; Bernstein, 2010).</a:t>
            </a:r>
            <a:endParaRPr lang="en-GB" b="0" u="none" strike="noStrike" baseline="0" dirty="0">
              <a:solidFill>
                <a:srgbClr val="000000"/>
              </a:solidFill>
            </a:endParaRPr>
          </a:p>
        </p:txBody>
      </p:sp>
    </p:spTree>
    <p:extLst>
      <p:ext uri="{BB962C8B-B14F-4D97-AF65-F5344CB8AC3E}">
        <p14:creationId xmlns:p14="http://schemas.microsoft.com/office/powerpoint/2010/main" val="650429466"/>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E2B0EA-1A7F-E2C0-BA07-15D6422EEC9A}"/>
              </a:ext>
            </a:extLst>
          </p:cNvPr>
          <p:cNvPicPr>
            <a:picLocks noChangeAspect="1"/>
          </p:cNvPicPr>
          <p:nvPr/>
        </p:nvPicPr>
        <p:blipFill>
          <a:blip r:embed="rId2">
            <a:grayscl/>
            <a:extLst>
              <a:ext uri="{BEBA8EAE-BF5A-486C-A8C5-ECC9F3942E4B}">
                <a14:imgProps xmlns:a14="http://schemas.microsoft.com/office/drawing/2010/main">
                  <a14:imgLayer r:embed="rId3">
                    <a14:imgEffect>
                      <a14:brightnessContrast bright="40000" contrast="40000"/>
                    </a14:imgEffect>
                  </a14:imgLayer>
                </a14:imgProps>
              </a:ext>
            </a:extLst>
          </a:blip>
          <a:stretch>
            <a:fillRect/>
          </a:stretch>
        </p:blipFill>
        <p:spPr>
          <a:xfrm>
            <a:off x="0" y="1"/>
            <a:ext cx="9144000" cy="5943986"/>
          </a:xfrm>
          <a:prstGeom prst="rect">
            <a:avLst/>
          </a:prstGeom>
        </p:spPr>
      </p:pic>
      <p:sp>
        <p:nvSpPr>
          <p:cNvPr id="130" name="Business problem?"/>
          <p:cNvSpPr txBox="1">
            <a:spLocks noGrp="1"/>
          </p:cNvSpPr>
          <p:nvPr>
            <p:ph type="title"/>
          </p:nvPr>
        </p:nvSpPr>
        <p:spPr>
          <a:xfrm>
            <a:off x="308610" y="38357"/>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508635" y="1615473"/>
            <a:ext cx="8126730" cy="4248504"/>
          </a:xfrm>
          <a:prstGeom prst="rect">
            <a:avLst/>
          </a:prstGeom>
        </p:spPr>
        <p:txBody>
          <a:bodyPr>
            <a:normAutofit/>
          </a:bodyPr>
          <a:lstStyle/>
          <a:p>
            <a:pPr marL="0" indent="0" algn="ctr">
              <a:buNone/>
            </a:pPr>
            <a:r>
              <a:rPr lang="en-GB" sz="3600" b="1" dirty="0"/>
              <a:t>Pragm</a:t>
            </a:r>
            <a:r>
              <a:rPr lang="en-GB" sz="3600" b="1" u="none" strike="noStrike" baseline="0" dirty="0"/>
              <a:t>atic Stakeholder Engagement</a:t>
            </a:r>
          </a:p>
          <a:p>
            <a:pPr marL="0" indent="0" algn="ctr">
              <a:buNone/>
            </a:pPr>
            <a:endParaRPr lang="en-GB" sz="3200" b="0" i="0" u="none" strike="noStrike" baseline="0" dirty="0"/>
          </a:p>
          <a:p>
            <a:pPr marL="0" indent="0" algn="ctr">
              <a:buNone/>
            </a:pPr>
            <a:r>
              <a:rPr lang="en-GB" sz="3200" b="0" i="0" u="none" strike="noStrike" baseline="0" dirty="0"/>
              <a:t>The pragmatic approach allows for examining the alignment of the aims, activities, and impacts of stakeholder engagement as it underlines the contextual and situational aspects.</a:t>
            </a:r>
            <a:endParaRPr lang="en-GB" sz="3200" b="0" u="none" strike="noStrike" baseline="0" dirty="0">
              <a:solidFill>
                <a:srgbClr val="000000"/>
              </a:solidFill>
            </a:endParaRPr>
          </a:p>
        </p:txBody>
      </p:sp>
    </p:spTree>
    <p:extLst>
      <p:ext uri="{BB962C8B-B14F-4D97-AF65-F5344CB8AC3E}">
        <p14:creationId xmlns:p14="http://schemas.microsoft.com/office/powerpoint/2010/main" val="3378907414"/>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773325"/>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457200" y="1047964"/>
            <a:ext cx="8229600" cy="4469270"/>
          </a:xfrm>
          <a:prstGeom prst="rect">
            <a:avLst/>
          </a:prstGeom>
        </p:spPr>
        <p:txBody>
          <a:bodyPr>
            <a:noAutofit/>
          </a:bodyPr>
          <a:lstStyle/>
          <a:p>
            <a:pPr algn="just">
              <a:lnSpc>
                <a:spcPct val="107000"/>
              </a:lnSpc>
              <a:spcAft>
                <a:spcPts val="800"/>
              </a:spcAft>
              <a:buFont typeface="Wingdings" panose="05000000000000000000" pitchFamily="2" charset="2"/>
              <a:buChar char="§"/>
            </a:pPr>
            <a:r>
              <a:rPr lang="en-GB" kern="0" dirty="0">
                <a:effectLst/>
                <a:ea typeface="Calibri" panose="020F0502020204030204" pitchFamily="34" charset="0"/>
                <a:cs typeface="Times New Roman" panose="02020603050405020304" pitchFamily="18" charset="0"/>
              </a:rPr>
              <a:t>The combination of moral, strategic and pragmatic approaches to stakeholder engagement constitutes meaningful and robust approach to stakeholder engagement.</a:t>
            </a:r>
          </a:p>
          <a:p>
            <a:pPr algn="just">
              <a:lnSpc>
                <a:spcPct val="107000"/>
              </a:lnSpc>
              <a:spcAft>
                <a:spcPts val="800"/>
              </a:spcAft>
              <a:buFont typeface="Wingdings" panose="05000000000000000000" pitchFamily="2" charset="2"/>
              <a:buChar char="§"/>
            </a:pPr>
            <a:endParaRPr lang="en-GB" dirty="0">
              <a:ea typeface="Calibri" panose="020F0502020204030204" pitchFamily="34" charset="0"/>
              <a:cs typeface="Times New Roman" panose="02020603050405020304" pitchFamily="18" charset="0"/>
            </a:endParaRPr>
          </a:p>
          <a:p>
            <a:pPr algn="just">
              <a:lnSpc>
                <a:spcPct val="107000"/>
              </a:lnSpc>
              <a:spcAft>
                <a:spcPts val="800"/>
              </a:spcAft>
              <a:buFont typeface="Wingdings" panose="05000000000000000000" pitchFamily="2" charset="2"/>
              <a:buChar char="§"/>
            </a:pPr>
            <a:r>
              <a:rPr lang="en-GB" kern="0" dirty="0">
                <a:effectLst/>
                <a:ea typeface="Calibri" panose="020F0502020204030204" pitchFamily="34" charset="0"/>
                <a:cs typeface="Times New Roman" panose="02020603050405020304" pitchFamily="18" charset="0"/>
              </a:rPr>
              <a:t>Meaningful engagement occurs when organisations, aware of the changes in the wider society and how they relate to organisational performance, choose to establish relations with stakeholders as a means to manage the impact of those changes, such as those created as a result of global economic downturn.</a:t>
            </a:r>
            <a:endParaRPr lang="en-GB"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03172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71871A-717E-9250-3C0D-6331DBACFF6A}"/>
              </a:ext>
            </a:extLst>
          </p:cNvPr>
          <p:cNvPicPr>
            <a:picLocks noChangeAspect="1"/>
          </p:cNvPicPr>
          <p:nvPr/>
        </p:nvPicPr>
        <p:blipFill>
          <a:blip r:embed="rId2"/>
          <a:stretch>
            <a:fillRect/>
          </a:stretch>
        </p:blipFill>
        <p:spPr>
          <a:xfrm>
            <a:off x="377190" y="2663191"/>
            <a:ext cx="8581874" cy="3017520"/>
          </a:xfrm>
          <a:prstGeom prst="rect">
            <a:avLst/>
          </a:prstGeom>
        </p:spPr>
      </p:pic>
      <p:sp>
        <p:nvSpPr>
          <p:cNvPr id="130" name="Business problem?"/>
          <p:cNvSpPr txBox="1">
            <a:spLocks noGrp="1"/>
          </p:cNvSpPr>
          <p:nvPr>
            <p:ph type="title"/>
          </p:nvPr>
        </p:nvSpPr>
        <p:spPr>
          <a:xfrm>
            <a:off x="553327" y="137479"/>
            <a:ext cx="8229600" cy="773325"/>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707632" y="1047963"/>
            <a:ext cx="7920990" cy="4632747"/>
          </a:xfrm>
          <a:prstGeom prst="rect">
            <a:avLst/>
          </a:prstGeom>
        </p:spPr>
        <p:txBody>
          <a:bodyPr>
            <a:noAutofit/>
          </a:bodyPr>
          <a:lstStyle/>
          <a:p>
            <a:pPr marL="0" indent="0" algn="ctr">
              <a:lnSpc>
                <a:spcPct val="107000"/>
              </a:lnSpc>
              <a:spcAft>
                <a:spcPts val="800"/>
              </a:spcAft>
              <a:buNone/>
            </a:pPr>
            <a:r>
              <a:rPr lang="en-GB" kern="0" dirty="0">
                <a:effectLst/>
                <a:ea typeface="Calibri" panose="020F0502020204030204" pitchFamily="34" charset="0"/>
                <a:cs typeface="Times New Roman" panose="02020603050405020304" pitchFamily="18" charset="0"/>
              </a:rPr>
              <a:t>Organisations can either seek to mitigate risk through the use of stakeholder management or exploit these new trends to identify and establish new opportunities through the use of meaningful stakeholder engagement; the latter is characterised by a willingness to be open to change.</a:t>
            </a:r>
            <a:endParaRPr lang="en-GB"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90223122"/>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D85F8B-6234-830C-95CE-C028ED15148E}"/>
              </a:ext>
            </a:extLst>
          </p:cNvPr>
          <p:cNvPicPr>
            <a:picLocks noChangeAspect="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0"/>
                    </a14:imgEffect>
                    <a14:imgEffect>
                      <a14:brightnessContrast bright="20000" contrast="20000"/>
                    </a14:imgEffect>
                  </a14:imgLayer>
                </a14:imgProps>
              </a:ext>
            </a:extLst>
          </a:blip>
          <a:stretch>
            <a:fillRect/>
          </a:stretch>
        </p:blipFill>
        <p:spPr>
          <a:xfrm>
            <a:off x="0" y="22860"/>
            <a:ext cx="9144000" cy="5663635"/>
          </a:xfrm>
          <a:prstGeom prst="rect">
            <a:avLst/>
          </a:prstGeom>
        </p:spPr>
      </p:pic>
      <p:sp>
        <p:nvSpPr>
          <p:cNvPr id="130" name="Business problem?"/>
          <p:cNvSpPr txBox="1">
            <a:spLocks noGrp="1"/>
          </p:cNvSpPr>
          <p:nvPr>
            <p:ph type="title"/>
          </p:nvPr>
        </p:nvSpPr>
        <p:spPr>
          <a:xfrm>
            <a:off x="457200" y="274639"/>
            <a:ext cx="8229600" cy="773325"/>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582929" y="1608737"/>
            <a:ext cx="7978141" cy="3640525"/>
          </a:xfrm>
          <a:prstGeom prst="rect">
            <a:avLst/>
          </a:prstGeom>
        </p:spPr>
        <p:txBody>
          <a:bodyPr>
            <a:noAutofit/>
          </a:bodyPr>
          <a:lstStyle/>
          <a:p>
            <a:pPr>
              <a:lnSpc>
                <a:spcPct val="107000"/>
              </a:lnSpc>
              <a:spcAft>
                <a:spcPts val="800"/>
              </a:spcAft>
              <a:buFont typeface="Wingdings" panose="05000000000000000000" pitchFamily="2" charset="2"/>
              <a:buChar char="§"/>
            </a:pPr>
            <a:r>
              <a:rPr lang="en-GB" sz="3600" b="1" kern="0" dirty="0">
                <a:effectLst/>
                <a:ea typeface="Calibri" panose="020F0502020204030204" pitchFamily="34" charset="0"/>
                <a:cs typeface="Times New Roman" panose="02020603050405020304" pitchFamily="18" charset="0"/>
              </a:rPr>
              <a:t>Stakeholder engagement </a:t>
            </a:r>
            <a:r>
              <a:rPr lang="en-GB" sz="3600" kern="0" dirty="0">
                <a:effectLst/>
                <a:ea typeface="Calibri" panose="020F0502020204030204" pitchFamily="34" charset="0"/>
                <a:cs typeface="Times New Roman" panose="02020603050405020304" pitchFamily="18" charset="0"/>
              </a:rPr>
              <a:t>should not be mistaken for </a:t>
            </a:r>
            <a:r>
              <a:rPr lang="en-GB" sz="3600" b="1" kern="0" dirty="0">
                <a:solidFill>
                  <a:srgbClr val="FF0000"/>
                </a:solidFill>
                <a:effectLst/>
                <a:ea typeface="Calibri" panose="020F0502020204030204" pitchFamily="34" charset="0"/>
                <a:cs typeface="Times New Roman" panose="02020603050405020304" pitchFamily="18" charset="0"/>
              </a:rPr>
              <a:t>crisis management </a:t>
            </a:r>
            <a:r>
              <a:rPr lang="en-GB" sz="3600" kern="0" dirty="0">
                <a:effectLst/>
                <a:ea typeface="Calibri" panose="020F0502020204030204" pitchFamily="34" charset="0"/>
                <a:cs typeface="Times New Roman" panose="02020603050405020304" pitchFamily="18" charset="0"/>
              </a:rPr>
              <a:t>or </a:t>
            </a:r>
            <a:r>
              <a:rPr lang="en-GB" sz="3600" b="1" dirty="0">
                <a:solidFill>
                  <a:srgbClr val="002060"/>
                </a:solidFill>
                <a:ea typeface="Calibri" panose="020F0502020204030204" pitchFamily="34" charset="0"/>
                <a:cs typeface="Times New Roman" panose="02020603050405020304" pitchFamily="18" charset="0"/>
              </a:rPr>
              <a:t>stakeholder management</a:t>
            </a:r>
            <a:endParaRPr lang="en-GB" sz="3600" dirty="0">
              <a:ea typeface="Calibri" panose="020F0502020204030204" pitchFamily="34" charset="0"/>
              <a:cs typeface="Times New Roman" panose="02020603050405020304" pitchFamily="18" charset="0"/>
            </a:endParaRPr>
          </a:p>
          <a:p>
            <a:pPr>
              <a:lnSpc>
                <a:spcPct val="107000"/>
              </a:lnSpc>
              <a:spcAft>
                <a:spcPts val="800"/>
              </a:spcAft>
              <a:buFont typeface="Wingdings" panose="05000000000000000000" pitchFamily="2" charset="2"/>
              <a:buChar char="§"/>
            </a:pPr>
            <a:r>
              <a:rPr lang="en-GB" sz="3600" kern="0" dirty="0">
                <a:effectLst/>
                <a:ea typeface="Calibri" panose="020F0502020204030204" pitchFamily="34" charset="0"/>
                <a:cs typeface="Times New Roman" panose="02020603050405020304" pitchFamily="18" charset="0"/>
              </a:rPr>
              <a:t>They are difference and not the same!</a:t>
            </a:r>
            <a:endParaRPr lang="en-GB" sz="36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980964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buNone/>
            </a:pPr>
            <a:endParaRPr lang="en-GB" sz="3200" b="0" i="0" u="none" strike="noStrike" baseline="0" dirty="0"/>
          </a:p>
        </p:txBody>
      </p:sp>
      <p:pic>
        <p:nvPicPr>
          <p:cNvPr id="3" name="Picture 2" descr="A chart of a diagram&#10;&#10;Description automatically generated with medium confidence">
            <a:extLst>
              <a:ext uri="{FF2B5EF4-FFF2-40B4-BE49-F238E27FC236}">
                <a16:creationId xmlns:a16="http://schemas.microsoft.com/office/drawing/2014/main" id="{86072CB5-2D8B-40F4-C727-82E9D1FA81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28" y="1292115"/>
            <a:ext cx="8691935" cy="4273770"/>
          </a:xfrm>
          <a:prstGeom prst="rect">
            <a:avLst/>
          </a:prstGeom>
        </p:spPr>
      </p:pic>
    </p:spTree>
    <p:extLst>
      <p:ext uri="{BB962C8B-B14F-4D97-AF65-F5344CB8AC3E}">
        <p14:creationId xmlns:p14="http://schemas.microsoft.com/office/powerpoint/2010/main" val="1862765318"/>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855519"/>
          </a:xfrm>
          <a:prstGeom prst="rect">
            <a:avLst/>
          </a:prstGeom>
        </p:spPr>
        <p:txBody>
          <a:bodyPr>
            <a:normAutofit/>
          </a:bodyPr>
          <a:lstStyle>
            <a:lvl1pPr>
              <a:defRPr b="1"/>
            </a:lvl1pPr>
          </a:lstStyle>
          <a:p>
            <a:r>
              <a:rPr lang="en-GB" sz="4800" b="1" dirty="0"/>
              <a:t>Stakeholder Engagement</a:t>
            </a:r>
            <a:endParaRPr sz="4800" dirty="0">
              <a:solidFill>
                <a:srgbClr val="FF0000"/>
              </a:solidFill>
            </a:endParaRPr>
          </a:p>
        </p:txBody>
      </p:sp>
      <p:sp>
        <p:nvSpPr>
          <p:cNvPr id="197" name="Double-click to edit"/>
          <p:cNvSpPr txBox="1">
            <a:spLocks noGrp="1"/>
          </p:cNvSpPr>
          <p:nvPr>
            <p:ph type="body" idx="1"/>
          </p:nvPr>
        </p:nvSpPr>
        <p:spPr>
          <a:xfrm>
            <a:off x="128427" y="1130157"/>
            <a:ext cx="8558373" cy="4387077"/>
          </a:xfrm>
          <a:prstGeom prst="rect">
            <a:avLst/>
          </a:prstGeom>
        </p:spPr>
        <p:txBody>
          <a:bodyPr>
            <a:normAutofit/>
          </a:bodyPr>
          <a:lstStyle/>
          <a:p>
            <a:pPr marL="0" indent="0" algn="ctr">
              <a:buNone/>
            </a:pPr>
            <a:r>
              <a:rPr lang="en-GB" sz="2800" b="1" dirty="0"/>
              <a:t>Components of Stakeholder Engagement</a:t>
            </a:r>
          </a:p>
          <a:p>
            <a:pPr marL="0" indent="0" algn="ctr">
              <a:buNone/>
            </a:pPr>
            <a:endParaRPr lang="en-GB" sz="2800" b="1" dirty="0">
              <a:solidFill>
                <a:srgbClr val="FF0000"/>
              </a:solidFill>
            </a:endParaRPr>
          </a:p>
        </p:txBody>
      </p:sp>
      <p:pic>
        <p:nvPicPr>
          <p:cNvPr id="2" name="Picture 1">
            <a:extLst>
              <a:ext uri="{FF2B5EF4-FFF2-40B4-BE49-F238E27FC236}">
                <a16:creationId xmlns:a16="http://schemas.microsoft.com/office/drawing/2014/main" id="{8EAC401A-53B8-B211-BE92-789E6D033EF2}"/>
              </a:ext>
            </a:extLst>
          </p:cNvPr>
          <p:cNvPicPr>
            <a:picLocks noChangeAspect="1"/>
          </p:cNvPicPr>
          <p:nvPr/>
        </p:nvPicPr>
        <p:blipFill>
          <a:blip r:embed="rId2"/>
          <a:stretch>
            <a:fillRect/>
          </a:stretch>
        </p:blipFill>
        <p:spPr>
          <a:xfrm>
            <a:off x="708917" y="2093860"/>
            <a:ext cx="7849456" cy="3423374"/>
          </a:xfrm>
          <a:prstGeom prst="rect">
            <a:avLst/>
          </a:prstGeom>
        </p:spPr>
      </p:pic>
    </p:spTree>
    <p:extLst>
      <p:ext uri="{BB962C8B-B14F-4D97-AF65-F5344CB8AC3E}">
        <p14:creationId xmlns:p14="http://schemas.microsoft.com/office/powerpoint/2010/main" val="4106551172"/>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a:bodyPr>
          <a:lstStyle>
            <a:lvl1pPr>
              <a:defRPr b="1"/>
            </a:lvl1pPr>
          </a:lstStyle>
          <a:p>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prstGeom prst="rect">
            <a:avLst/>
          </a:prstGeom>
        </p:spPr>
        <p:txBody>
          <a:bodyPr>
            <a:normAutofit/>
          </a:bodyPr>
          <a:lstStyle/>
          <a:p>
            <a:pPr marL="0" indent="0" algn="just">
              <a:buNone/>
            </a:pPr>
            <a:r>
              <a:rPr lang="en-GB" sz="3600" b="1" dirty="0"/>
              <a:t>Manager’s role in stakeholders’ engagement can vary based on the specific stakeholder’s group that is involved per time.</a:t>
            </a:r>
          </a:p>
          <a:p>
            <a:pPr marL="0" indent="0" algn="just">
              <a:buNone/>
            </a:pPr>
            <a:endParaRPr lang="en-GB" sz="3600" b="1" dirty="0"/>
          </a:p>
        </p:txBody>
      </p:sp>
    </p:spTree>
    <p:extLst>
      <p:ext uri="{BB962C8B-B14F-4D97-AF65-F5344CB8AC3E}">
        <p14:creationId xmlns:p14="http://schemas.microsoft.com/office/powerpoint/2010/main" val="2453780372"/>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a:bodyPr>
          <a:lstStyle>
            <a:lvl1pPr>
              <a:defRPr b="1"/>
            </a:lvl1pPr>
          </a:lstStyle>
          <a:p>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256854" y="1202076"/>
            <a:ext cx="8753582" cy="4315157"/>
          </a:xfrm>
          <a:prstGeom prst="rect">
            <a:avLst/>
          </a:prstGeom>
        </p:spPr>
        <p:txBody>
          <a:bodyPr>
            <a:normAutofit/>
          </a:bodyPr>
          <a:lstStyle/>
          <a:p>
            <a:pPr marL="0" indent="0" algn="just">
              <a:buNone/>
            </a:pPr>
            <a:r>
              <a:rPr lang="en-GB" sz="3200" b="1" dirty="0"/>
              <a:t>However, some of the manager’s roles include:</a:t>
            </a:r>
          </a:p>
          <a:p>
            <a:pPr algn="just">
              <a:buFont typeface="Wingdings" panose="05000000000000000000" pitchFamily="2" charset="2"/>
              <a:buChar char="§"/>
            </a:pPr>
            <a:r>
              <a:rPr lang="en-GB" dirty="0"/>
              <a:t>Openness in communicating with stakeholders;</a:t>
            </a:r>
          </a:p>
          <a:p>
            <a:pPr algn="just">
              <a:buFont typeface="Wingdings" panose="05000000000000000000" pitchFamily="2" charset="2"/>
              <a:buChar char="§"/>
            </a:pPr>
            <a:r>
              <a:rPr lang="en-GB" dirty="0"/>
              <a:t>Listening to stakeholder(s) to understand their view(s)/agitation(s);</a:t>
            </a:r>
          </a:p>
          <a:p>
            <a:pPr algn="just">
              <a:buFont typeface="Wingdings" panose="05000000000000000000" pitchFamily="2" charset="2"/>
              <a:buChar char="§"/>
            </a:pPr>
            <a:r>
              <a:rPr lang="en-GB" dirty="0"/>
              <a:t>Build close trust-based relationship with stakeholders;</a:t>
            </a:r>
          </a:p>
          <a:p>
            <a:pPr algn="just">
              <a:buFont typeface="Wingdings" panose="05000000000000000000" pitchFamily="2" charset="2"/>
              <a:buChar char="§"/>
            </a:pPr>
            <a:r>
              <a:rPr lang="en-GB" dirty="0"/>
              <a:t>Creating value and/or shared values for all stakeholders as much as possible;</a:t>
            </a:r>
          </a:p>
          <a:p>
            <a:pPr algn="just">
              <a:buFont typeface="Wingdings" panose="05000000000000000000" pitchFamily="2" charset="2"/>
              <a:buChar char="§"/>
            </a:pPr>
            <a:r>
              <a:rPr lang="en-GB" dirty="0"/>
              <a:t>Understand and manage stakeholder engagement as a process.</a:t>
            </a:r>
          </a:p>
          <a:p>
            <a:pPr marL="0" indent="0" algn="just">
              <a:buNone/>
            </a:pPr>
            <a:endParaRPr lang="en-GB" sz="3600" b="1" dirty="0"/>
          </a:p>
        </p:txBody>
      </p:sp>
    </p:spTree>
    <p:extLst>
      <p:ext uri="{BB962C8B-B14F-4D97-AF65-F5344CB8AC3E}">
        <p14:creationId xmlns:p14="http://schemas.microsoft.com/office/powerpoint/2010/main" val="122502138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a:bodyPr>
          <a:lstStyle>
            <a:lvl1pPr>
              <a:defRPr b="1"/>
            </a:lvl1pPr>
          </a:lstStyle>
          <a:p>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421240" y="1273996"/>
            <a:ext cx="8265560" cy="4243237"/>
          </a:xfrm>
          <a:prstGeom prst="rect">
            <a:avLst/>
          </a:prstGeom>
        </p:spPr>
        <p:txBody>
          <a:bodyPr>
            <a:normAutofit fontScale="92500" lnSpcReduction="10000"/>
          </a:bodyPr>
          <a:lstStyle/>
          <a:p>
            <a:pPr marL="0" indent="0" algn="just">
              <a:buNone/>
            </a:pPr>
            <a:r>
              <a:rPr lang="en-GB" sz="3600" b="1" dirty="0"/>
              <a:t>More importantly stakeholder engagement is a process built on</a:t>
            </a:r>
          </a:p>
          <a:p>
            <a:pPr marL="0" indent="0" algn="just">
              <a:buNone/>
            </a:pPr>
            <a:endParaRPr lang="en-GB" sz="3600" b="1" dirty="0"/>
          </a:p>
          <a:p>
            <a:pPr marL="0" indent="0" algn="ctr">
              <a:buNone/>
            </a:pPr>
            <a:r>
              <a:rPr lang="en-GB" sz="3600" b="1" dirty="0">
                <a:solidFill>
                  <a:srgbClr val="FF0000"/>
                </a:solidFill>
              </a:rPr>
              <a:t>…common values and vision….</a:t>
            </a:r>
          </a:p>
          <a:p>
            <a:pPr marL="0" indent="0" algn="ctr">
              <a:buNone/>
            </a:pPr>
            <a:r>
              <a:rPr lang="en-GB" sz="3600" b="1" dirty="0">
                <a:solidFill>
                  <a:schemeClr val="tx1"/>
                </a:solidFill>
              </a:rPr>
              <a:t>(e.g., to make profit in a sustainable way without polluting the environment, doing business with promotion of societal value in mind, etc.,).</a:t>
            </a:r>
          </a:p>
        </p:txBody>
      </p:sp>
    </p:spTree>
    <p:extLst>
      <p:ext uri="{BB962C8B-B14F-4D97-AF65-F5344CB8AC3E}">
        <p14:creationId xmlns:p14="http://schemas.microsoft.com/office/powerpoint/2010/main" val="1941437826"/>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C425-DEE0-9AA0-F8DA-3130A2CC4CFB}"/>
              </a:ext>
            </a:extLst>
          </p:cNvPr>
          <p:cNvSpPr>
            <a:spLocks noGrp="1"/>
          </p:cNvSpPr>
          <p:nvPr>
            <p:ph type="title"/>
          </p:nvPr>
        </p:nvSpPr>
        <p:spPr/>
        <p:txBody>
          <a:bodyPr/>
          <a:lstStyle/>
          <a:p>
            <a:r>
              <a:rPr lang="en-GB" b="1" dirty="0"/>
              <a:t>Group Work – 10 minutes</a:t>
            </a:r>
            <a:br>
              <a:rPr lang="en-GB" b="1" dirty="0"/>
            </a:br>
            <a:r>
              <a:rPr lang="en-GB" b="1" dirty="0"/>
              <a:t>Strategic Stakeholder Engagement</a:t>
            </a:r>
            <a:endParaRPr lang="en-GB" dirty="0"/>
          </a:p>
        </p:txBody>
      </p:sp>
      <p:sp>
        <p:nvSpPr>
          <p:cNvPr id="3" name="Text Placeholder 2">
            <a:extLst>
              <a:ext uri="{FF2B5EF4-FFF2-40B4-BE49-F238E27FC236}">
                <a16:creationId xmlns:a16="http://schemas.microsoft.com/office/drawing/2014/main" id="{A95E2FFF-CF8C-3EB7-8A50-71C5A7464626}"/>
              </a:ext>
            </a:extLst>
          </p:cNvPr>
          <p:cNvSpPr>
            <a:spLocks noGrp="1"/>
          </p:cNvSpPr>
          <p:nvPr>
            <p:ph type="body" idx="1"/>
          </p:nvPr>
        </p:nvSpPr>
        <p:spPr>
          <a:xfrm>
            <a:off x="530352" y="1887583"/>
            <a:ext cx="8229600" cy="2783696"/>
          </a:xfrm>
        </p:spPr>
        <p:txBody>
          <a:bodyPr/>
          <a:lstStyle/>
          <a:p>
            <a:pPr marL="0" indent="0">
              <a:buNone/>
            </a:pPr>
            <a:r>
              <a:rPr lang="en-GB" dirty="0"/>
              <a:t>You are leading a new product launch in a highly competitive market. One of your most important stakeholders is a long-time investor who is pushing for a faster rollout despite the risk of product defects. How do you engage this stakeholder strategically while ensuring the product’s quality and the company’s long-term success?</a:t>
            </a:r>
          </a:p>
        </p:txBody>
      </p:sp>
    </p:spTree>
    <p:extLst>
      <p:ext uri="{BB962C8B-B14F-4D97-AF65-F5344CB8AC3E}">
        <p14:creationId xmlns:p14="http://schemas.microsoft.com/office/powerpoint/2010/main" val="1388984962"/>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holding a coffee cup&#10;&#10;AI-generated content may be incorrect.">
            <a:extLst>
              <a:ext uri="{FF2B5EF4-FFF2-40B4-BE49-F238E27FC236}">
                <a16:creationId xmlns:a16="http://schemas.microsoft.com/office/drawing/2014/main" id="{162DC9C6-0742-F459-6370-94C718FA64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5725216"/>
          </a:xfrm>
          <a:prstGeom prst="rect">
            <a:avLst/>
          </a:prstGeom>
        </p:spPr>
      </p:pic>
    </p:spTree>
    <p:extLst>
      <p:ext uri="{BB962C8B-B14F-4D97-AF65-F5344CB8AC3E}">
        <p14:creationId xmlns:p14="http://schemas.microsoft.com/office/powerpoint/2010/main" val="3105928081"/>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1066128"/>
          </a:xfrm>
          <a:prstGeom prst="rect">
            <a:avLst/>
          </a:prstGeom>
        </p:spPr>
        <p:txBody>
          <a:bodyPr>
            <a:normAutofit/>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buNone/>
            </a:pPr>
            <a:r>
              <a:rPr lang="en-GB" b="1" dirty="0"/>
              <a:t>Process flow of </a:t>
            </a:r>
            <a:r>
              <a:rPr lang="en-GB" b="1" u="none" strike="noStrike" baseline="0" dirty="0"/>
              <a:t>Stakeholder Engagement</a:t>
            </a:r>
            <a:r>
              <a:rPr lang="en-GB" b="1" dirty="0"/>
              <a:t>:</a:t>
            </a:r>
            <a:endParaRPr lang="en-GB" b="1" u="none" strike="noStrike" baseline="0" dirty="0"/>
          </a:p>
          <a:p>
            <a:pPr algn="just"/>
            <a:r>
              <a:rPr lang="en-GB" b="0" i="0" u="none" strike="noStrike" baseline="0" dirty="0"/>
              <a:t>Here is the important cores of engagement process </a:t>
            </a:r>
            <a:r>
              <a:rPr lang="en-GB" sz="3200" b="0" i="0" u="none" strike="noStrike" baseline="0" dirty="0"/>
              <a:t>.</a:t>
            </a:r>
          </a:p>
          <a:p>
            <a:pPr algn="just"/>
            <a:endParaRPr lang="en-GB" sz="3200" b="0" i="0" u="none" strike="noStrike" baseline="0" dirty="0"/>
          </a:p>
        </p:txBody>
      </p:sp>
      <p:pic>
        <p:nvPicPr>
          <p:cNvPr id="3" name="Picture 2" descr="A blue background with black text&#10;&#10;Description automatically generated">
            <a:extLst>
              <a:ext uri="{FF2B5EF4-FFF2-40B4-BE49-F238E27FC236}">
                <a16:creationId xmlns:a16="http://schemas.microsoft.com/office/drawing/2014/main" id="{A42074AF-0CA3-2708-C79A-344A8E81F9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1" y="2178121"/>
            <a:ext cx="7936786" cy="3457253"/>
          </a:xfrm>
          <a:prstGeom prst="rect">
            <a:avLst/>
          </a:prstGeom>
        </p:spPr>
      </p:pic>
    </p:spTree>
    <p:extLst>
      <p:ext uri="{BB962C8B-B14F-4D97-AF65-F5344CB8AC3E}">
        <p14:creationId xmlns:p14="http://schemas.microsoft.com/office/powerpoint/2010/main" val="2761571734"/>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133564"/>
            <a:ext cx="8686800" cy="852755"/>
          </a:xfrm>
          <a:prstGeom prst="rect">
            <a:avLst/>
          </a:prstGeom>
        </p:spPr>
        <p:txBody>
          <a:bodyPr>
            <a:normAutofit/>
          </a:bodyPr>
          <a:lstStyle>
            <a:lvl1pPr>
              <a:defRPr b="1"/>
            </a:lvl1pPr>
          </a:lstStyle>
          <a:p>
            <a:r>
              <a:rPr lang="en-GB" sz="3400" b="1" dirty="0"/>
              <a:t>Process flow of </a:t>
            </a:r>
            <a:r>
              <a:rPr lang="en-GB" sz="3400" b="1" u="none" strike="noStrike" baseline="0" dirty="0"/>
              <a:t>Stakeholder Engagement</a:t>
            </a:r>
            <a:endParaRPr sz="3400" dirty="0"/>
          </a:p>
        </p:txBody>
      </p:sp>
      <p:pic>
        <p:nvPicPr>
          <p:cNvPr id="2" name="Picture 1">
            <a:extLst>
              <a:ext uri="{FF2B5EF4-FFF2-40B4-BE49-F238E27FC236}">
                <a16:creationId xmlns:a16="http://schemas.microsoft.com/office/drawing/2014/main" id="{0AAE1A3E-C07C-F5FF-C172-D6B65EB2DA9D}"/>
              </a:ext>
            </a:extLst>
          </p:cNvPr>
          <p:cNvPicPr>
            <a:picLocks noChangeAspect="1"/>
          </p:cNvPicPr>
          <p:nvPr/>
        </p:nvPicPr>
        <p:blipFill>
          <a:blip r:embed="rId2"/>
          <a:stretch>
            <a:fillRect/>
          </a:stretch>
        </p:blipFill>
        <p:spPr>
          <a:xfrm>
            <a:off x="184936" y="1191187"/>
            <a:ext cx="8686800" cy="4444187"/>
          </a:xfrm>
          <a:prstGeom prst="rect">
            <a:avLst/>
          </a:prstGeom>
        </p:spPr>
      </p:pic>
    </p:spTree>
    <p:extLst>
      <p:ext uri="{BB962C8B-B14F-4D97-AF65-F5344CB8AC3E}">
        <p14:creationId xmlns:p14="http://schemas.microsoft.com/office/powerpoint/2010/main" val="3979812422"/>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prstGeom prst="rect">
            <a:avLst/>
          </a:prstGeom>
        </p:spPr>
        <p:txBody>
          <a:bodyPr/>
          <a:lstStyle/>
          <a:p>
            <a:pPr marL="0" indent="0" algn="just">
              <a:buNone/>
            </a:pPr>
            <a:r>
              <a:rPr lang="en-GB" sz="3600" b="1" dirty="0"/>
              <a:t>Stage 1 - Planning </a:t>
            </a:r>
          </a:p>
          <a:p>
            <a:pPr algn="just"/>
            <a:r>
              <a:rPr lang="en-GB" sz="3600" dirty="0"/>
              <a:t>Identify your basic objectives, issues to address and the stakeholders you prioritise as critical to your organisation.</a:t>
            </a:r>
            <a:endParaRPr lang="en-GB" dirty="0"/>
          </a:p>
        </p:txBody>
      </p:sp>
      <p:pic>
        <p:nvPicPr>
          <p:cNvPr id="2" name="Picture 1">
            <a:extLst>
              <a:ext uri="{FF2B5EF4-FFF2-40B4-BE49-F238E27FC236}">
                <a16:creationId xmlns:a16="http://schemas.microsoft.com/office/drawing/2014/main" id="{2759310A-5259-E90F-7029-D0FE5902ACB8}"/>
              </a:ext>
            </a:extLst>
          </p:cNvPr>
          <p:cNvPicPr>
            <a:picLocks noChangeAspect="1"/>
          </p:cNvPicPr>
          <p:nvPr/>
        </p:nvPicPr>
        <p:blipFill>
          <a:blip r:embed="rId2"/>
          <a:stretch>
            <a:fillRect/>
          </a:stretch>
        </p:blipFill>
        <p:spPr>
          <a:xfrm>
            <a:off x="6229350" y="3955132"/>
            <a:ext cx="2914650" cy="1744661"/>
          </a:xfrm>
          <a:prstGeom prst="rect">
            <a:avLst/>
          </a:prstGeom>
        </p:spPr>
      </p:pic>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1"/>
            <a:ext cx="9144000" cy="822960"/>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221087" y="1302244"/>
            <a:ext cx="8701826" cy="4253512"/>
          </a:xfrm>
          <a:prstGeom prst="rect">
            <a:avLst/>
          </a:prstGeom>
        </p:spPr>
        <p:txBody>
          <a:bodyPr>
            <a:normAutofit/>
          </a:bodyPr>
          <a:lstStyle/>
          <a:p>
            <a:pPr marL="0" indent="0">
              <a:buNone/>
            </a:pPr>
            <a:r>
              <a:rPr lang="en-GB" sz="3200" b="1" dirty="0"/>
              <a:t>Stage 2 – Understand Your Stakeholders: </a:t>
            </a:r>
          </a:p>
          <a:p>
            <a:pPr algn="just">
              <a:buFont typeface="Wingdings" panose="05000000000000000000" pitchFamily="2" charset="2"/>
              <a:buChar char="§"/>
            </a:pPr>
            <a:r>
              <a:rPr lang="en-GB" b="0" i="0" u="none" strike="noStrike" baseline="0" dirty="0"/>
              <a:t>Identify the urgency they feel for their issues, the legitimacy of their interest and the power they have to impact on your organisation.</a:t>
            </a:r>
          </a:p>
          <a:p>
            <a:pPr algn="just">
              <a:buFont typeface="Wingdings" panose="05000000000000000000" pitchFamily="2" charset="2"/>
              <a:buChar char="§"/>
            </a:pPr>
            <a:r>
              <a:rPr lang="en-GB" b="0" i="0" u="none" strike="noStrike" baseline="0" dirty="0"/>
              <a:t>Understand their wants and needs and how this correlates with your wants and needs from them. </a:t>
            </a:r>
          </a:p>
          <a:p>
            <a:pPr algn="just">
              <a:buFont typeface="Wingdings" panose="05000000000000000000" pitchFamily="2" charset="2"/>
              <a:buChar char="§"/>
            </a:pPr>
            <a:r>
              <a:rPr lang="en-GB" b="0" i="0" u="none" strike="noStrike" baseline="0" dirty="0"/>
              <a:t>Having an understanding of their motivation, objectives and issues, and which of those are your issues, will help with profiling the priority stakeholders. (Profiling will help later when designing engagement and consultation tactics.)</a:t>
            </a:r>
            <a:endParaRPr lang="en-GB" dirty="0"/>
          </a:p>
        </p:txBody>
      </p:sp>
    </p:spTree>
    <p:extLst>
      <p:ext uri="{BB962C8B-B14F-4D97-AF65-F5344CB8AC3E}">
        <p14:creationId xmlns:p14="http://schemas.microsoft.com/office/powerpoint/2010/main" val="3207974641"/>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0"/>
            <a:ext cx="9144000" cy="1085851"/>
          </a:xfrm>
          <a:prstGeom prst="rect">
            <a:avLst/>
          </a:prstGeom>
          <a:solidFill>
            <a:schemeClr val="accent5">
              <a:lumMod val="20000"/>
              <a:lumOff val="80000"/>
            </a:schemeClr>
          </a:solidFill>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2"/>
            <a:ext cx="8876872" cy="4253512"/>
          </a:xfrm>
          <a:prstGeom prst="rect">
            <a:avLst/>
          </a:prstGeom>
        </p:spPr>
        <p:txBody>
          <a:bodyPr>
            <a:normAutofit/>
          </a:bodyPr>
          <a:lstStyle/>
          <a:p>
            <a:pPr marL="0" indent="0">
              <a:buNone/>
            </a:pPr>
            <a:r>
              <a:rPr lang="en-GB" sz="3200" b="1" dirty="0"/>
              <a:t>Stage 3 – Internal Preparation &amp; Alignment: </a:t>
            </a:r>
          </a:p>
          <a:p>
            <a:pPr algn="l">
              <a:buFont typeface="Wingdings" panose="05000000000000000000" pitchFamily="2" charset="2"/>
              <a:buChar char="§"/>
            </a:pPr>
            <a:r>
              <a:rPr lang="en-GB" sz="2800" b="0" i="0" u="none" strike="noStrike" baseline="0" dirty="0"/>
              <a:t>Dedicate appropriate time and resources to identify possible commonalities between your organisation and your stakeholders – to identify possible ways into conversations and win-win situations. </a:t>
            </a:r>
          </a:p>
          <a:p>
            <a:pPr algn="l">
              <a:buFont typeface="Wingdings" panose="05000000000000000000" pitchFamily="2" charset="2"/>
              <a:buChar char="§"/>
            </a:pPr>
            <a:r>
              <a:rPr lang="en-GB" sz="2800" b="0" i="0" u="none" strike="noStrike" baseline="0" dirty="0"/>
              <a:t>Agree the commitment your organisation will give to stakeholder engagement and the process, which may</a:t>
            </a:r>
          </a:p>
          <a:p>
            <a:pPr marL="0" indent="0" algn="l">
              <a:buNone/>
            </a:pPr>
            <a:r>
              <a:rPr lang="en-GB" sz="2800" b="0" i="0" u="none" strike="noStrike" baseline="0" dirty="0"/>
              <a:t>  mean building the business case and identifying   </a:t>
            </a:r>
          </a:p>
          <a:p>
            <a:pPr marL="0" indent="0" algn="l">
              <a:buNone/>
            </a:pPr>
            <a:r>
              <a:rPr lang="en-GB" sz="2800" dirty="0"/>
              <a:t> </a:t>
            </a:r>
            <a:r>
              <a:rPr lang="en-GB" sz="2800" b="0" i="0" u="none" strike="noStrike" baseline="0" dirty="0"/>
              <a:t> internal advocates.</a:t>
            </a:r>
            <a:endParaRPr lang="en-GB" sz="2800" dirty="0"/>
          </a:p>
        </p:txBody>
      </p:sp>
    </p:spTree>
    <p:extLst>
      <p:ext uri="{BB962C8B-B14F-4D97-AF65-F5344CB8AC3E}">
        <p14:creationId xmlns:p14="http://schemas.microsoft.com/office/powerpoint/2010/main" val="889143830"/>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2"/>
            <a:ext cx="8876872" cy="4253512"/>
          </a:xfrm>
          <a:prstGeom prst="rect">
            <a:avLst/>
          </a:prstGeom>
        </p:spPr>
        <p:txBody>
          <a:bodyPr>
            <a:normAutofit/>
          </a:bodyPr>
          <a:lstStyle/>
          <a:p>
            <a:pPr marL="0" indent="0">
              <a:buNone/>
            </a:pPr>
            <a:r>
              <a:rPr lang="en-GB" sz="3200" b="1" dirty="0"/>
              <a:t>Stage 4 – BuiId Trust: </a:t>
            </a:r>
          </a:p>
          <a:p>
            <a:pPr algn="l">
              <a:buFont typeface="Wingdings" panose="05000000000000000000" pitchFamily="2" charset="2"/>
              <a:buChar char="§"/>
            </a:pPr>
            <a:r>
              <a:rPr lang="en-GB" sz="3200" b="0" i="0" u="none" strike="noStrike" baseline="0" dirty="0"/>
              <a:t>Different stakeholders will come with different levels of trust and willingness to trust.</a:t>
            </a:r>
          </a:p>
          <a:p>
            <a:pPr marL="0" indent="0" algn="l">
              <a:buNone/>
            </a:pPr>
            <a:endParaRPr lang="en-GB" sz="3200" b="0" i="0" u="none" strike="noStrike" baseline="0" dirty="0"/>
          </a:p>
          <a:p>
            <a:pPr algn="l">
              <a:buFont typeface="Wingdings" panose="05000000000000000000" pitchFamily="2" charset="2"/>
              <a:buChar char="§"/>
            </a:pPr>
            <a:r>
              <a:rPr lang="en-GB" sz="3200" b="0" i="0" u="none" strike="noStrike" baseline="0" dirty="0"/>
              <a:t>Recognise this and that how you interact with them will need, therefore, to adapt to the level of trust present and needed.</a:t>
            </a:r>
            <a:endParaRPr lang="en-GB" sz="3200" dirty="0"/>
          </a:p>
        </p:txBody>
      </p:sp>
    </p:spTree>
    <p:extLst>
      <p:ext uri="{BB962C8B-B14F-4D97-AF65-F5344CB8AC3E}">
        <p14:creationId xmlns:p14="http://schemas.microsoft.com/office/powerpoint/2010/main" val="3043422464"/>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2"/>
            <a:ext cx="8876872" cy="4253512"/>
          </a:xfrm>
          <a:prstGeom prst="rect">
            <a:avLst/>
          </a:prstGeom>
        </p:spPr>
        <p:txBody>
          <a:bodyPr>
            <a:normAutofit/>
          </a:bodyPr>
          <a:lstStyle/>
          <a:p>
            <a:pPr marL="0" indent="0">
              <a:buNone/>
            </a:pPr>
            <a:r>
              <a:rPr lang="en-GB" sz="3200" b="1" dirty="0"/>
              <a:t>Stage 5 – Consult: </a:t>
            </a:r>
          </a:p>
          <a:p>
            <a:pPr marL="0" indent="0" algn="l">
              <a:buNone/>
            </a:pPr>
            <a:r>
              <a:rPr lang="en-GB" sz="2800" b="0" i="0" u="none" strike="noStrike" baseline="0" dirty="0"/>
              <a:t>For overall success it is important to achieve during consultation:</a:t>
            </a:r>
          </a:p>
          <a:p>
            <a:pPr marL="0" indent="0" algn="just">
              <a:buNone/>
            </a:pPr>
            <a:r>
              <a:rPr lang="en-GB" b="0" i="0" u="none" strike="noStrike" baseline="0" dirty="0"/>
              <a:t>I. Fair representation of all stakeholders, not just the easy ones</a:t>
            </a:r>
          </a:p>
          <a:p>
            <a:pPr marL="0" indent="0" algn="just">
              <a:buNone/>
            </a:pPr>
            <a:endParaRPr lang="en-GB" b="0" i="0" u="none" strike="noStrike" baseline="0" dirty="0"/>
          </a:p>
          <a:p>
            <a:pPr marL="0" indent="0" algn="just">
              <a:buNone/>
            </a:pPr>
            <a:r>
              <a:rPr lang="en-GB" dirty="0"/>
              <a:t>II</a:t>
            </a:r>
            <a:r>
              <a:rPr lang="en-GB" b="0" i="0" u="none" strike="noStrike" baseline="0" dirty="0"/>
              <a:t>. Be responsive by providing information and proposals that respond directly to their expectations and interest previously identified, not just information responding to</a:t>
            </a:r>
          </a:p>
          <a:p>
            <a:pPr marL="0" indent="0" algn="just">
              <a:buNone/>
            </a:pPr>
            <a:r>
              <a:rPr lang="en-GB" b="0" i="0" u="none" strike="noStrike" baseline="0" dirty="0"/>
              <a:t>your internal objectives and activities.</a:t>
            </a:r>
            <a:endParaRPr lang="en-GB" dirty="0"/>
          </a:p>
        </p:txBody>
      </p:sp>
    </p:spTree>
    <p:extLst>
      <p:ext uri="{BB962C8B-B14F-4D97-AF65-F5344CB8AC3E}">
        <p14:creationId xmlns:p14="http://schemas.microsoft.com/office/powerpoint/2010/main" val="4265575349"/>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2"/>
            <a:ext cx="8876872" cy="4253512"/>
          </a:xfrm>
          <a:prstGeom prst="rect">
            <a:avLst/>
          </a:prstGeom>
        </p:spPr>
        <p:txBody>
          <a:bodyPr>
            <a:normAutofit/>
          </a:bodyPr>
          <a:lstStyle/>
          <a:p>
            <a:pPr marL="0" indent="0">
              <a:buNone/>
            </a:pPr>
            <a:r>
              <a:rPr lang="en-GB" sz="3200" b="1" dirty="0"/>
              <a:t>Stage 5 – Consult: </a:t>
            </a:r>
          </a:p>
          <a:p>
            <a:pPr marL="0" indent="0" algn="l">
              <a:buNone/>
            </a:pPr>
            <a:r>
              <a:rPr lang="en-GB" sz="2800" b="0" i="0" u="none" strike="noStrike" baseline="0" dirty="0"/>
              <a:t>For overall success it is important to achieve during consultation:</a:t>
            </a:r>
          </a:p>
          <a:p>
            <a:pPr marL="0" indent="0" algn="l">
              <a:buNone/>
            </a:pPr>
            <a:r>
              <a:rPr lang="en-GB" dirty="0"/>
              <a:t>III</a:t>
            </a:r>
            <a:r>
              <a:rPr lang="en-GB" b="0" i="0" u="none" strike="noStrike" baseline="0" dirty="0"/>
              <a:t>. Contextualise information so that stakeholders get a detailed, holistic picture.</a:t>
            </a:r>
          </a:p>
          <a:p>
            <a:pPr marL="0" indent="0" algn="l">
              <a:buNone/>
            </a:pPr>
            <a:endParaRPr lang="en-GB" b="0" i="0" u="none" strike="noStrike" baseline="0" dirty="0"/>
          </a:p>
          <a:p>
            <a:pPr marL="0" indent="0" algn="l">
              <a:buNone/>
            </a:pPr>
            <a:r>
              <a:rPr lang="en-GB" dirty="0"/>
              <a:t>IV</a:t>
            </a:r>
            <a:r>
              <a:rPr lang="en-GB" b="0" i="0" u="none" strike="noStrike" baseline="0" dirty="0"/>
              <a:t>. Provide complete background information stakeholders need to draw fair and reasonable conclusions.</a:t>
            </a:r>
            <a:endParaRPr lang="en-GB" dirty="0"/>
          </a:p>
        </p:txBody>
      </p:sp>
    </p:spTree>
    <p:extLst>
      <p:ext uri="{BB962C8B-B14F-4D97-AF65-F5344CB8AC3E}">
        <p14:creationId xmlns:p14="http://schemas.microsoft.com/office/powerpoint/2010/main" val="3361004774"/>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2"/>
            <a:ext cx="8876872" cy="4253512"/>
          </a:xfrm>
          <a:prstGeom prst="rect">
            <a:avLst/>
          </a:prstGeom>
        </p:spPr>
        <p:txBody>
          <a:bodyPr>
            <a:normAutofit lnSpcReduction="10000"/>
          </a:bodyPr>
          <a:lstStyle/>
          <a:p>
            <a:pPr marL="0" indent="0">
              <a:buNone/>
            </a:pPr>
            <a:r>
              <a:rPr lang="en-GB" sz="3600" b="1" dirty="0"/>
              <a:t>Stage 5 – Consult: </a:t>
            </a:r>
          </a:p>
          <a:p>
            <a:pPr marL="0" indent="0" algn="l">
              <a:buNone/>
            </a:pPr>
            <a:r>
              <a:rPr lang="en-GB" sz="3800" b="0" i="0" u="none" strike="noStrike" baseline="0" dirty="0"/>
              <a:t>For overall success it is important to achieve during consultation:</a:t>
            </a:r>
          </a:p>
          <a:p>
            <a:pPr marL="0" indent="0" algn="l">
              <a:buNone/>
            </a:pPr>
            <a:r>
              <a:rPr lang="en-GB" sz="3300" dirty="0"/>
              <a:t>V</a:t>
            </a:r>
            <a:r>
              <a:rPr lang="en-GB" sz="3300" b="0" i="0" u="none" strike="noStrike" baseline="0" dirty="0"/>
              <a:t>. Be realistic in negotiations with possible trade-off of expectations, needs and objectives.</a:t>
            </a:r>
          </a:p>
          <a:p>
            <a:pPr marL="0" indent="0" algn="l">
              <a:buNone/>
            </a:pPr>
            <a:endParaRPr lang="en-GB" sz="3300" b="0" i="0" u="none" strike="noStrike" baseline="0" dirty="0"/>
          </a:p>
          <a:p>
            <a:pPr marL="0" indent="0" algn="l">
              <a:buNone/>
            </a:pPr>
            <a:r>
              <a:rPr lang="en-GB" sz="3300" b="0" i="0" u="none" strike="noStrike" baseline="0" dirty="0"/>
              <a:t>This will help achieve agreement and build trust.</a:t>
            </a:r>
          </a:p>
          <a:p>
            <a:pPr marL="0" indent="0" algn="l">
              <a:buNone/>
            </a:pPr>
            <a:endParaRPr lang="en-GB" sz="8800" b="0" i="0" u="none" strike="noStrike" baseline="0" dirty="0"/>
          </a:p>
          <a:p>
            <a:pPr marL="0" indent="0" algn="l">
              <a:buNone/>
            </a:pPr>
            <a:endParaRPr lang="en-GB" sz="8800" dirty="0"/>
          </a:p>
        </p:txBody>
      </p:sp>
    </p:spTree>
    <p:extLst>
      <p:ext uri="{BB962C8B-B14F-4D97-AF65-F5344CB8AC3E}">
        <p14:creationId xmlns:p14="http://schemas.microsoft.com/office/powerpoint/2010/main" val="2830668338"/>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1"/>
            <a:ext cx="8876872" cy="4448709"/>
          </a:xfrm>
          <a:prstGeom prst="rect">
            <a:avLst/>
          </a:prstGeom>
        </p:spPr>
        <p:txBody>
          <a:bodyPr>
            <a:normAutofit fontScale="25000" lnSpcReduction="20000"/>
          </a:bodyPr>
          <a:lstStyle/>
          <a:p>
            <a:pPr marL="0" indent="0">
              <a:buNone/>
            </a:pPr>
            <a:r>
              <a:rPr lang="en-GB" sz="11200" b="1" dirty="0"/>
              <a:t>Stage 5 – Consult: </a:t>
            </a:r>
          </a:p>
          <a:p>
            <a:pPr marL="0" indent="0" algn="l">
              <a:buNone/>
            </a:pPr>
            <a:r>
              <a:rPr lang="en-GB" sz="11200" b="0" i="0" u="none" strike="noStrike" baseline="0" dirty="0"/>
              <a:t>For overall success it is important to achieve during consultation:</a:t>
            </a:r>
            <a:endParaRPr lang="en-GB" sz="8800" b="0" i="0" u="none" strike="noStrike" baseline="0" dirty="0"/>
          </a:p>
          <a:p>
            <a:pPr marL="0" indent="0" algn="just">
              <a:buNone/>
            </a:pPr>
            <a:r>
              <a:rPr lang="en-GB" sz="8800" dirty="0"/>
              <a:t>VI</a:t>
            </a:r>
            <a:r>
              <a:rPr lang="en-GB" sz="9600" b="0" i="0" u="none" strike="noStrike" baseline="0" dirty="0"/>
              <a:t>. The consultation process should be material to your organisation’s key economic, social and environmental risks.</a:t>
            </a:r>
          </a:p>
          <a:p>
            <a:pPr marL="0" indent="0" algn="just">
              <a:buNone/>
            </a:pPr>
            <a:endParaRPr lang="en-GB" sz="9600" b="0" i="0" u="none" strike="noStrike" baseline="0" dirty="0"/>
          </a:p>
          <a:p>
            <a:pPr algn="just"/>
            <a:r>
              <a:rPr lang="en-GB" sz="9600" b="0" i="0" u="none" strike="noStrike" baseline="0" dirty="0"/>
              <a:t>The mechanism of consultation includes personal interviews, workshops, focus groups, public meetings, surveys, participatory tools and stakeholder panels.</a:t>
            </a:r>
          </a:p>
          <a:p>
            <a:pPr algn="just"/>
            <a:r>
              <a:rPr lang="en-GB" sz="9600" b="0" i="0" u="none" strike="noStrike" baseline="0" dirty="0"/>
              <a:t>Choose relevant mechanisms for each stakeholder group as one template won’t fit all. Prioritise issues from your and the </a:t>
            </a:r>
            <a:r>
              <a:rPr lang="en-GB" sz="9600" dirty="0"/>
              <a:t> </a:t>
            </a:r>
            <a:r>
              <a:rPr lang="en-GB" sz="9600" b="0" i="0" u="none" strike="noStrike" baseline="0" dirty="0"/>
              <a:t>stakeholders’ viewpoint, understanding the stakeholders’ issues of importance.</a:t>
            </a:r>
            <a:endParaRPr lang="en-GB" sz="9600" dirty="0"/>
          </a:p>
        </p:txBody>
      </p:sp>
    </p:spTree>
    <p:extLst>
      <p:ext uri="{BB962C8B-B14F-4D97-AF65-F5344CB8AC3E}">
        <p14:creationId xmlns:p14="http://schemas.microsoft.com/office/powerpoint/2010/main" val="3333269187"/>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1"/>
            <a:ext cx="8876872" cy="4448709"/>
          </a:xfrm>
          <a:prstGeom prst="rect">
            <a:avLst/>
          </a:prstGeom>
        </p:spPr>
        <p:txBody>
          <a:bodyPr>
            <a:normAutofit/>
          </a:bodyPr>
          <a:lstStyle/>
          <a:p>
            <a:pPr marL="0" indent="0" algn="just">
              <a:buNone/>
            </a:pPr>
            <a:r>
              <a:rPr lang="en-GB" sz="3200" b="1" i="0" u="none" strike="noStrike" baseline="0" dirty="0"/>
              <a:t>Stage 6 - Respond and Implement: </a:t>
            </a:r>
          </a:p>
          <a:p>
            <a:pPr algn="just">
              <a:buFont typeface="Wingdings" panose="05000000000000000000" pitchFamily="2" charset="2"/>
              <a:buChar char="§"/>
            </a:pPr>
            <a:r>
              <a:rPr lang="en-GB" b="0" i="0" u="none" strike="noStrike" baseline="0" dirty="0"/>
              <a:t>Decide on a course of action for each issue agreed upon – understanding possible stakeholder reactions to your proposal will help you to develop a more successful proposal of action. How you respond is critical and a perception of fairness can drive success.</a:t>
            </a:r>
          </a:p>
          <a:p>
            <a:pPr marL="0" indent="0" algn="just">
              <a:buNone/>
            </a:pPr>
            <a:endParaRPr lang="en-GB" b="0" i="0" u="none" strike="noStrike" baseline="0" dirty="0"/>
          </a:p>
          <a:p>
            <a:pPr algn="just">
              <a:buFont typeface="Wingdings" panose="05000000000000000000" pitchFamily="2" charset="2"/>
              <a:buChar char="§"/>
            </a:pPr>
            <a:r>
              <a:rPr lang="en-GB" b="0" i="0" u="none" strike="noStrike" baseline="0" dirty="0"/>
              <a:t>A process is provided offering guidance on how to implement measures for the agreed issues identified.</a:t>
            </a:r>
            <a:endParaRPr lang="en-GB" b="1" dirty="0"/>
          </a:p>
        </p:txBody>
      </p:sp>
    </p:spTree>
    <p:extLst>
      <p:ext uri="{BB962C8B-B14F-4D97-AF65-F5344CB8AC3E}">
        <p14:creationId xmlns:p14="http://schemas.microsoft.com/office/powerpoint/2010/main" val="3416931395"/>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263721"/>
            <a:ext cx="8876872" cy="4448709"/>
          </a:xfrm>
          <a:prstGeom prst="rect">
            <a:avLst/>
          </a:prstGeom>
        </p:spPr>
        <p:txBody>
          <a:bodyPr>
            <a:normAutofit fontScale="32500" lnSpcReduction="20000"/>
          </a:bodyPr>
          <a:lstStyle/>
          <a:p>
            <a:pPr marL="0" indent="0" algn="just">
              <a:buNone/>
            </a:pPr>
            <a:r>
              <a:rPr lang="en-GB" sz="9800" b="1" i="0" u="none" strike="noStrike" baseline="0" dirty="0"/>
              <a:t>Stage 7 – Monitor, Evaluate and Document:</a:t>
            </a:r>
          </a:p>
          <a:p>
            <a:pPr algn="just">
              <a:lnSpc>
                <a:spcPct val="107000"/>
              </a:lnSpc>
              <a:spcAft>
                <a:spcPts val="800"/>
              </a:spcAft>
              <a:buFont typeface="Wingdings" panose="05000000000000000000" pitchFamily="2" charset="2"/>
              <a:buChar char="§"/>
            </a:pPr>
            <a:r>
              <a:rPr lang="en-GB" sz="8600" kern="0" dirty="0">
                <a:solidFill>
                  <a:srgbClr val="000000"/>
                </a:solidFill>
                <a:effectLst/>
                <a:ea typeface="Calibri" panose="020F0502020204030204" pitchFamily="34" charset="0"/>
                <a:cs typeface="GillSans-Light"/>
              </a:rPr>
              <a:t>Knowledge management is critical for capturing information and sharing what is learned. </a:t>
            </a:r>
          </a:p>
          <a:p>
            <a:pPr marL="0" indent="0" algn="just">
              <a:lnSpc>
                <a:spcPct val="107000"/>
              </a:lnSpc>
              <a:spcAft>
                <a:spcPts val="800"/>
              </a:spcAft>
              <a:buNone/>
            </a:pPr>
            <a:endParaRPr lang="en-GB" sz="8600" kern="100" dirty="0">
              <a:effectLst/>
              <a:ea typeface="Calibri" panose="020F0502020204030204" pitchFamily="34" charset="0"/>
              <a:cs typeface="Times New Roman" panose="02020603050405020304" pitchFamily="18" charset="0"/>
            </a:endParaRPr>
          </a:p>
          <a:p>
            <a:pPr algn="just">
              <a:lnSpc>
                <a:spcPct val="107000"/>
              </a:lnSpc>
              <a:spcAft>
                <a:spcPts val="800"/>
              </a:spcAft>
              <a:buFont typeface="Wingdings" panose="05000000000000000000" pitchFamily="2" charset="2"/>
              <a:buChar char="§"/>
            </a:pPr>
            <a:r>
              <a:rPr lang="en-GB" sz="8600" kern="0" dirty="0">
                <a:solidFill>
                  <a:srgbClr val="000000"/>
                </a:solidFill>
                <a:effectLst/>
                <a:ea typeface="Calibri" panose="020F0502020204030204" pitchFamily="34" charset="0"/>
                <a:cs typeface="GillSans-Light"/>
              </a:rPr>
              <a:t>Transparency of the process is greatly aided by accurate documentation, especially if your organisation reports on stakeholder engagement or submits to external scrutiny. </a:t>
            </a:r>
            <a:endParaRPr lang="en-GB" sz="8600" kern="100"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8600" kern="0" dirty="0">
                <a:solidFill>
                  <a:srgbClr val="000000"/>
                </a:solidFill>
                <a:effectLst/>
                <a:ea typeface="Calibri" panose="020F0502020204030204" pitchFamily="34" charset="0"/>
                <a:cs typeface="GillSans-Light"/>
              </a:rPr>
              <a:t> </a:t>
            </a:r>
            <a:endParaRPr lang="en-GB" sz="8600" kern="100" dirty="0">
              <a:effectLst/>
              <a:ea typeface="Calibri" panose="020F0502020204030204" pitchFamily="34" charset="0"/>
              <a:cs typeface="Times New Roman" panose="02020603050405020304" pitchFamily="18" charset="0"/>
            </a:endParaRPr>
          </a:p>
          <a:p>
            <a:pPr marL="0" indent="0" algn="just">
              <a:buNone/>
            </a:pPr>
            <a:r>
              <a:rPr lang="en-GB" sz="3200" b="1" i="0" u="none" strike="noStrike" baseline="0" dirty="0"/>
              <a:t> </a:t>
            </a:r>
          </a:p>
        </p:txBody>
      </p:sp>
    </p:spTree>
    <p:extLst>
      <p:ext uri="{BB962C8B-B14F-4D97-AF65-F5344CB8AC3E}">
        <p14:creationId xmlns:p14="http://schemas.microsoft.com/office/powerpoint/2010/main" val="2182489018"/>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fontScale="90000"/>
          </a:bodyPr>
          <a:lstStyle>
            <a:lvl1pPr>
              <a:defRPr b="1"/>
            </a:lvl1pPr>
          </a:lstStyle>
          <a:p>
            <a:r>
              <a:rPr lang="en-GB" sz="4000" b="1" dirty="0"/>
              <a:t>Process flow of </a:t>
            </a:r>
            <a:r>
              <a:rPr lang="en-GB" sz="4000" b="1" u="none" strike="noStrike" baseline="0" dirty="0"/>
              <a:t>Stakeholder Engagement</a:t>
            </a:r>
            <a:endParaRPr sz="40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rmAutofit fontScale="25000" lnSpcReduction="20000"/>
          </a:bodyPr>
          <a:lstStyle/>
          <a:p>
            <a:pPr marL="0" indent="0" algn="just">
              <a:buNone/>
            </a:pPr>
            <a:r>
              <a:rPr lang="en-GB" sz="12800" b="1" i="0" u="none" strike="noStrike" baseline="0" dirty="0"/>
              <a:t>Stage 7 – Monitor, Evaluate and Document:</a:t>
            </a:r>
          </a:p>
          <a:p>
            <a:pPr marL="0" indent="0">
              <a:lnSpc>
                <a:spcPct val="107000"/>
              </a:lnSpc>
              <a:spcAft>
                <a:spcPts val="800"/>
              </a:spcAft>
              <a:buNone/>
            </a:pPr>
            <a:endParaRPr lang="en-GB" sz="8600" kern="100" dirty="0">
              <a:effectLst/>
              <a:ea typeface="Calibri" panose="020F0502020204030204" pitchFamily="34" charset="0"/>
              <a:cs typeface="Times New Roman" panose="02020603050405020304" pitchFamily="18" charset="0"/>
            </a:endParaRPr>
          </a:p>
          <a:p>
            <a:pPr algn="just">
              <a:lnSpc>
                <a:spcPct val="107000"/>
              </a:lnSpc>
              <a:spcAft>
                <a:spcPts val="800"/>
              </a:spcAft>
              <a:buFont typeface="Wingdings" panose="05000000000000000000" pitchFamily="2" charset="2"/>
              <a:buChar char="§"/>
            </a:pPr>
            <a:r>
              <a:rPr lang="en-GB" sz="11200" kern="0" dirty="0">
                <a:solidFill>
                  <a:srgbClr val="000000"/>
                </a:solidFill>
                <a:effectLst/>
                <a:ea typeface="Calibri" panose="020F0502020204030204" pitchFamily="34" charset="0"/>
                <a:cs typeface="GillSans-Light"/>
              </a:rPr>
              <a:t>Remember to report back to stakeholders on progress, in a form and language appropriate to them.</a:t>
            </a:r>
            <a:endParaRPr lang="en-GB" sz="11200" kern="100" dirty="0">
              <a:effectLst/>
              <a:ea typeface="Calibri" panose="020F0502020204030204" pitchFamily="34" charset="0"/>
              <a:cs typeface="Times New Roman" panose="02020603050405020304" pitchFamily="18" charset="0"/>
            </a:endParaRPr>
          </a:p>
          <a:p>
            <a:pPr algn="just">
              <a:lnSpc>
                <a:spcPct val="107000"/>
              </a:lnSpc>
              <a:spcAft>
                <a:spcPts val="800"/>
              </a:spcAft>
              <a:buFont typeface="Wingdings" panose="05000000000000000000" pitchFamily="2" charset="2"/>
              <a:buChar char="§"/>
            </a:pPr>
            <a:r>
              <a:rPr lang="en-GB" sz="11200" kern="0" dirty="0">
                <a:solidFill>
                  <a:srgbClr val="000000"/>
                </a:solidFill>
                <a:effectLst/>
                <a:ea typeface="Calibri" panose="020F0502020204030204" pitchFamily="34" charset="0"/>
                <a:cs typeface="GillSans-Light"/>
              </a:rPr>
              <a:t>Collect a wide range of views to assess success and learning points of the engagement process, especially to understand cost-benefit – including benefits such as reputation, risk management and new business models.</a:t>
            </a:r>
            <a:endParaRPr lang="en-GB" sz="11200" kern="100" dirty="0">
              <a:effectLst/>
              <a:ea typeface="Calibri" panose="020F0502020204030204" pitchFamily="34" charset="0"/>
              <a:cs typeface="Times New Roman" panose="02020603050405020304" pitchFamily="18" charset="0"/>
            </a:endParaRPr>
          </a:p>
          <a:p>
            <a:pPr marL="0" indent="0" algn="just">
              <a:buNone/>
            </a:pPr>
            <a:r>
              <a:rPr lang="en-GB" sz="11200" b="1" i="0" u="none" strike="noStrike" baseline="0" dirty="0"/>
              <a:t> </a:t>
            </a:r>
          </a:p>
        </p:txBody>
      </p:sp>
    </p:spTree>
    <p:extLst>
      <p:ext uri="{BB962C8B-B14F-4D97-AF65-F5344CB8AC3E}">
        <p14:creationId xmlns:p14="http://schemas.microsoft.com/office/powerpoint/2010/main" val="1959161088"/>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274639"/>
            <a:ext cx="8229600" cy="731201"/>
          </a:xfrm>
          <a:prstGeom prst="rect">
            <a:avLst/>
          </a:prstGeom>
        </p:spPr>
        <p:txBody>
          <a:bodyPr>
            <a:normAutofit fontScale="90000"/>
          </a:bodyPr>
          <a:lstStyle>
            <a:lvl1pPr>
              <a:defRPr b="1"/>
            </a:lvl1pPr>
          </a:lstStyle>
          <a:p>
            <a:r>
              <a:rPr lang="en-GB" sz="4400" dirty="0"/>
              <a:t>Stakeholder Engagement</a:t>
            </a:r>
            <a:endParaRPr sz="4400" dirty="0"/>
          </a:p>
        </p:txBody>
      </p:sp>
      <p:sp>
        <p:nvSpPr>
          <p:cNvPr id="131" name="= current or medium to long-term challenges a business faces…"/>
          <p:cNvSpPr txBox="1">
            <a:spLocks noGrp="1"/>
          </p:cNvSpPr>
          <p:nvPr>
            <p:ph type="body" idx="1"/>
          </p:nvPr>
        </p:nvSpPr>
        <p:spPr>
          <a:xfrm>
            <a:off x="184936" y="1005840"/>
            <a:ext cx="8856323" cy="4294608"/>
          </a:xfrm>
          <a:prstGeom prst="rect">
            <a:avLst/>
          </a:prstGeom>
        </p:spPr>
        <p:txBody>
          <a:bodyPr>
            <a:normAutofit/>
          </a:bodyPr>
          <a:lstStyle/>
          <a:p>
            <a:pPr marL="0" indent="0">
              <a:buNone/>
            </a:pPr>
            <a:r>
              <a:rPr lang="en-GB" sz="3400" b="1" dirty="0"/>
              <a:t>Best Practices in </a:t>
            </a:r>
            <a:r>
              <a:rPr lang="en-GB" sz="3400" b="1" u="none" strike="noStrike" baseline="0" dirty="0"/>
              <a:t>Stakeholder Engagement</a:t>
            </a:r>
            <a:r>
              <a:rPr lang="en-GB" sz="3400" b="1" dirty="0"/>
              <a:t>:</a:t>
            </a:r>
          </a:p>
          <a:p>
            <a:pPr marL="0" indent="0">
              <a:buNone/>
            </a:pPr>
            <a:endParaRPr lang="en-GB" sz="3400" b="1" u="none" strike="noStrike" baseline="0" dirty="0"/>
          </a:p>
        </p:txBody>
      </p:sp>
      <p:pic>
        <p:nvPicPr>
          <p:cNvPr id="3" name="Picture 2" descr="A close-up of a document&#10;&#10;Description automatically generated">
            <a:extLst>
              <a:ext uri="{FF2B5EF4-FFF2-40B4-BE49-F238E27FC236}">
                <a16:creationId xmlns:a16="http://schemas.microsoft.com/office/drawing/2014/main" id="{2B60BE94-C29E-45E2-787E-13E7ED96DD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047" y="1787703"/>
            <a:ext cx="8620017" cy="3729531"/>
          </a:xfrm>
          <a:prstGeom prst="rect">
            <a:avLst/>
          </a:prstGeom>
        </p:spPr>
      </p:pic>
    </p:spTree>
    <p:extLst>
      <p:ext uri="{BB962C8B-B14F-4D97-AF65-F5344CB8AC3E}">
        <p14:creationId xmlns:p14="http://schemas.microsoft.com/office/powerpoint/2010/main" val="2134012734"/>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a:bodyPr>
          <a:lstStyle>
            <a:lvl1pPr>
              <a:defRPr b="1"/>
            </a:lvl1pPr>
          </a:lstStyle>
          <a:p>
            <a:pPr algn="l"/>
            <a:r>
              <a:rPr lang="en-GB" sz="3200" b="1" dirty="0"/>
              <a:t>   Benefits of Engaging with Stakeholders</a:t>
            </a:r>
            <a:endParaRPr sz="32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Autofit/>
          </a:bodyPr>
          <a:lstStyle/>
          <a:p>
            <a:pPr marL="0" indent="0">
              <a:lnSpc>
                <a:spcPct val="107000"/>
              </a:lnSpc>
              <a:spcAft>
                <a:spcPts val="800"/>
              </a:spcAft>
              <a:buNone/>
            </a:pPr>
            <a:r>
              <a:rPr lang="en-GB" sz="2800" kern="0" dirty="0">
                <a:solidFill>
                  <a:srgbClr val="000000"/>
                </a:solidFill>
                <a:effectLst/>
                <a:ea typeface="Calibri" panose="020F0502020204030204" pitchFamily="34" charset="0"/>
                <a:cs typeface="GillSans-Light"/>
              </a:rPr>
              <a:t>The development of meaningful relations should add value to the organisation’s operations by: </a:t>
            </a:r>
          </a:p>
          <a:p>
            <a:pPr>
              <a:lnSpc>
                <a:spcPct val="107000"/>
              </a:lnSpc>
              <a:spcAft>
                <a:spcPts val="800"/>
              </a:spcAft>
              <a:buFont typeface="Wingdings" panose="05000000000000000000" pitchFamily="2" charset="2"/>
              <a:buChar char="§"/>
            </a:pPr>
            <a:r>
              <a:rPr lang="en-GB" sz="2800" kern="0" dirty="0">
                <a:solidFill>
                  <a:srgbClr val="000000"/>
                </a:solidFill>
                <a:effectLst/>
                <a:ea typeface="Calibri" panose="020F0502020204030204" pitchFamily="34" charset="0"/>
                <a:cs typeface="GillSans-Light"/>
              </a:rPr>
              <a:t>reducing constraints on business and increasing the licence to operate; </a:t>
            </a:r>
          </a:p>
          <a:p>
            <a:pPr>
              <a:lnSpc>
                <a:spcPct val="107000"/>
              </a:lnSpc>
              <a:spcAft>
                <a:spcPts val="800"/>
              </a:spcAft>
              <a:buFont typeface="Wingdings" panose="05000000000000000000" pitchFamily="2" charset="2"/>
              <a:buChar char="§"/>
            </a:pPr>
            <a:r>
              <a:rPr lang="en-GB" sz="2800" kern="0" dirty="0">
                <a:solidFill>
                  <a:srgbClr val="000000"/>
                </a:solidFill>
                <a:effectLst/>
                <a:ea typeface="Calibri" panose="020F0502020204030204" pitchFamily="34" charset="0"/>
                <a:cs typeface="GillSans-Light"/>
              </a:rPr>
              <a:t>allowing it to plan for the future, minimising risks and enhancing opportunities by better understanding the fast-changing PESTE (Political, Economic, Social, Technological, Environment) context; and, </a:t>
            </a:r>
          </a:p>
          <a:p>
            <a:pPr>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0725188"/>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1143001"/>
          </a:xfrm>
          <a:prstGeom prst="rect">
            <a:avLst/>
          </a:prstGeom>
        </p:spPr>
        <p:txBody>
          <a:bodyPr>
            <a:normAutofit/>
          </a:bodyPr>
          <a:lstStyle>
            <a:lvl1pPr>
              <a:defRPr b="1"/>
            </a:lvl1pPr>
          </a:lstStyle>
          <a:p>
            <a:pPr algn="l"/>
            <a:r>
              <a:rPr lang="en-GB" sz="3200" b="1" dirty="0"/>
              <a:t>   Benefits of Engaging with Stakeholders</a:t>
            </a:r>
            <a:endParaRPr sz="32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Autofit/>
          </a:bodyPr>
          <a:lstStyle/>
          <a:p>
            <a:pPr algn="just">
              <a:lnSpc>
                <a:spcPct val="107000"/>
              </a:lnSpc>
              <a:spcAft>
                <a:spcPts val="800"/>
              </a:spcAft>
            </a:pPr>
            <a:r>
              <a:rPr lang="en-GB" sz="2800" kern="0" dirty="0">
                <a:solidFill>
                  <a:srgbClr val="000000"/>
                </a:solidFill>
                <a:effectLst/>
                <a:ea typeface="Calibri" panose="020F0502020204030204" pitchFamily="34" charset="0"/>
                <a:cs typeface="GillSans-Light"/>
              </a:rPr>
              <a:t>enabling it to better understand critics and potentially refute, convince or address criticisms. </a:t>
            </a:r>
            <a:endParaRPr lang="en-GB" sz="28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2800" kern="0" dirty="0">
                <a:solidFill>
                  <a:srgbClr val="000000"/>
                </a:solidFill>
                <a:effectLst/>
                <a:ea typeface="Calibri" panose="020F0502020204030204" pitchFamily="34" charset="0"/>
                <a:cs typeface="GillSans-Light"/>
              </a:rPr>
              <a:t>Furthermore, it will enable organisations to reassure stakeholders that they are on top of issues, and in some cases, be essential for solving problems. It is, therefore, justifiable in terms of time, money and effort expended in their development and maintenance.</a:t>
            </a:r>
            <a:endParaRPr lang="en-GB" sz="28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83431832"/>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876069"/>
          </a:xfrm>
          <a:prstGeom prst="rect">
            <a:avLst/>
          </a:prstGeom>
        </p:spPr>
        <p:txBody>
          <a:bodyPr>
            <a:normAutofit/>
          </a:bodyPr>
          <a:lstStyle>
            <a:lvl1pPr>
              <a:defRPr b="1"/>
            </a:lvl1pPr>
          </a:lstStyle>
          <a:p>
            <a:pPr algn="l"/>
            <a:r>
              <a:rPr lang="en-GB" sz="3200" b="1" dirty="0"/>
              <a:t>   </a:t>
            </a:r>
            <a:r>
              <a:rPr lang="en-GB" sz="3000" b="1" dirty="0"/>
              <a:t>Growing Importance Stakeholders Engagement</a:t>
            </a:r>
            <a:endParaRPr sz="30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Autofit/>
          </a:bodyPr>
          <a:lstStyle/>
          <a:p>
            <a:pPr algn="just">
              <a:lnSpc>
                <a:spcPct val="107000"/>
              </a:lnSpc>
              <a:spcAft>
                <a:spcPts val="800"/>
              </a:spcAft>
              <a:buFont typeface="Wingdings" panose="05000000000000000000" pitchFamily="2" charset="2"/>
              <a:buChar char="§"/>
            </a:pPr>
            <a:r>
              <a:rPr lang="en-GB" sz="2800" kern="0" dirty="0">
                <a:solidFill>
                  <a:srgbClr val="000000"/>
                </a:solidFill>
                <a:effectLst/>
                <a:ea typeface="Calibri" panose="020F0502020204030204" pitchFamily="34" charset="0"/>
                <a:cs typeface="GillSans-Light"/>
              </a:rPr>
              <a:t>Eminent scholars such as </a:t>
            </a:r>
            <a:r>
              <a:rPr lang="en-GB" sz="2800" kern="0" dirty="0">
                <a:effectLst/>
                <a:ea typeface="Calibri" panose="020F0502020204030204" pitchFamily="34" charset="0"/>
                <a:cs typeface="GillSans-Light"/>
              </a:rPr>
              <a:t>Coimbatore </a:t>
            </a:r>
            <a:r>
              <a:rPr lang="en-GB" sz="2800" kern="0" dirty="0" err="1">
                <a:effectLst/>
                <a:ea typeface="Calibri" panose="020F0502020204030204" pitchFamily="34" charset="0"/>
                <a:cs typeface="GillSans-Light"/>
              </a:rPr>
              <a:t>Krishnarao</a:t>
            </a:r>
            <a:r>
              <a:rPr lang="en-GB" sz="2800" kern="0" dirty="0">
                <a:effectLst/>
                <a:ea typeface="Calibri" panose="020F0502020204030204" pitchFamily="34" charset="0"/>
                <a:cs typeface="GillSans-Light"/>
              </a:rPr>
              <a:t> </a:t>
            </a:r>
            <a:r>
              <a:rPr lang="en-GB" sz="2800" kern="0" dirty="0">
                <a:solidFill>
                  <a:srgbClr val="000000"/>
                </a:solidFill>
                <a:effectLst/>
                <a:ea typeface="Calibri" panose="020F0502020204030204" pitchFamily="34" charset="0"/>
                <a:cs typeface="GillSans-Light"/>
              </a:rPr>
              <a:t>Prahalad, Michael Porter and others have highlighted the growing consensus in business circles that the relationship between business and society is now an issue of significant commercial relevance to all organisations. </a:t>
            </a:r>
            <a:endParaRPr lang="en-GB" sz="2800" kern="1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kern="100" dirty="0">
                <a:effectLst/>
                <a:ea typeface="Calibri" panose="020F0502020204030204" pitchFamily="34" charset="0"/>
                <a:cs typeface="Times New Roman" panose="02020603050405020304" pitchFamily="18" charset="0"/>
              </a:rPr>
              <a:t> </a:t>
            </a:r>
          </a:p>
          <a:p>
            <a:pPr algn="just">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A83EF5E1-A5BF-B3BB-5F5B-580BF72B264D}"/>
              </a:ext>
            </a:extLst>
          </p:cNvPr>
          <p:cNvPicPr>
            <a:picLocks noChangeAspect="1"/>
          </p:cNvPicPr>
          <p:nvPr/>
        </p:nvPicPr>
        <p:blipFill>
          <a:blip r:embed="rId2"/>
          <a:stretch>
            <a:fillRect/>
          </a:stretch>
        </p:blipFill>
        <p:spPr>
          <a:xfrm>
            <a:off x="4037744" y="4130212"/>
            <a:ext cx="4972692" cy="1577082"/>
          </a:xfrm>
          <a:prstGeom prst="rect">
            <a:avLst/>
          </a:prstGeom>
        </p:spPr>
      </p:pic>
    </p:spTree>
    <p:extLst>
      <p:ext uri="{BB962C8B-B14F-4D97-AF65-F5344CB8AC3E}">
        <p14:creationId xmlns:p14="http://schemas.microsoft.com/office/powerpoint/2010/main" val="2655270525"/>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876069"/>
          </a:xfrm>
          <a:prstGeom prst="rect">
            <a:avLst/>
          </a:prstGeom>
        </p:spPr>
        <p:txBody>
          <a:bodyPr>
            <a:normAutofit/>
          </a:bodyPr>
          <a:lstStyle>
            <a:lvl1pPr>
              <a:defRPr b="1"/>
            </a:lvl1pPr>
          </a:lstStyle>
          <a:p>
            <a:pPr algn="l"/>
            <a:r>
              <a:rPr lang="en-GB" sz="3200" b="1" dirty="0"/>
              <a:t>   </a:t>
            </a:r>
            <a:r>
              <a:rPr lang="en-GB" sz="3000" b="1" dirty="0"/>
              <a:t>Growing Importance Stakeholders Engagement</a:t>
            </a:r>
            <a:endParaRPr sz="30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Autofit/>
          </a:bodyPr>
          <a:lstStyle/>
          <a:p>
            <a:pPr algn="just">
              <a:lnSpc>
                <a:spcPct val="107000"/>
              </a:lnSpc>
              <a:spcAft>
                <a:spcPts val="800"/>
              </a:spcAft>
              <a:buFont typeface="Wingdings" panose="05000000000000000000" pitchFamily="2" charset="2"/>
              <a:buChar char="§"/>
            </a:pPr>
            <a:r>
              <a:rPr lang="en-GB" sz="2800" kern="0" dirty="0">
                <a:solidFill>
                  <a:srgbClr val="000000"/>
                </a:solidFill>
                <a:effectLst/>
                <a:ea typeface="Calibri" panose="020F0502020204030204" pitchFamily="34" charset="0"/>
                <a:cs typeface="GillSans-Light"/>
              </a:rPr>
              <a:t>Likewise, Ian Davis, the then Global Head of McKinsey &amp; Co, writing in the Economist emphasised the need for CEOs of modern large corporations to take the opportunity to ‘restate and reinforce’ this relationship to help secure the billions invested by their shareholders over the long term, arguing that there is a new social contract. </a:t>
            </a:r>
            <a:endParaRPr lang="en-GB" sz="2800" kern="1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1800" kern="100" dirty="0">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12555FCE-1708-07C2-30AA-10BEC8915ED1}"/>
              </a:ext>
            </a:extLst>
          </p:cNvPr>
          <p:cNvPicPr>
            <a:picLocks noChangeAspect="1"/>
          </p:cNvPicPr>
          <p:nvPr/>
        </p:nvPicPr>
        <p:blipFill>
          <a:blip r:embed="rId2"/>
          <a:stretch>
            <a:fillRect/>
          </a:stretch>
        </p:blipFill>
        <p:spPr>
          <a:xfrm>
            <a:off x="5024063" y="4063428"/>
            <a:ext cx="4119937" cy="1600200"/>
          </a:xfrm>
          <a:prstGeom prst="rect">
            <a:avLst/>
          </a:prstGeom>
        </p:spPr>
      </p:pic>
    </p:spTree>
    <p:extLst>
      <p:ext uri="{BB962C8B-B14F-4D97-AF65-F5344CB8AC3E}">
        <p14:creationId xmlns:p14="http://schemas.microsoft.com/office/powerpoint/2010/main" val="3981720901"/>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8"/>
            <a:ext cx="9010436" cy="876069"/>
          </a:xfrm>
          <a:prstGeom prst="rect">
            <a:avLst/>
          </a:prstGeom>
        </p:spPr>
        <p:txBody>
          <a:bodyPr>
            <a:normAutofit/>
          </a:bodyPr>
          <a:lstStyle>
            <a:lvl1pPr>
              <a:defRPr b="1"/>
            </a:lvl1pPr>
          </a:lstStyle>
          <a:p>
            <a:pPr algn="l"/>
            <a:r>
              <a:rPr lang="en-GB" sz="3200" b="1" dirty="0"/>
              <a:t>   </a:t>
            </a:r>
            <a:r>
              <a:rPr lang="en-GB" sz="3000" b="1" dirty="0"/>
              <a:t>Growing Importance Stakeholders Engagement</a:t>
            </a:r>
            <a:endParaRPr sz="3000" dirty="0">
              <a:solidFill>
                <a:srgbClr val="FF0000"/>
              </a:solidFill>
            </a:endParaRPr>
          </a:p>
        </p:txBody>
      </p:sp>
      <p:sp>
        <p:nvSpPr>
          <p:cNvPr id="197" name="Double-click to edit"/>
          <p:cNvSpPr txBox="1">
            <a:spLocks noGrp="1"/>
          </p:cNvSpPr>
          <p:nvPr>
            <p:ph type="body" idx="1"/>
          </p:nvPr>
        </p:nvSpPr>
        <p:spPr>
          <a:xfrm>
            <a:off x="133564" y="1150707"/>
            <a:ext cx="8876872" cy="4212403"/>
          </a:xfrm>
          <a:prstGeom prst="rect">
            <a:avLst/>
          </a:prstGeom>
        </p:spPr>
        <p:txBody>
          <a:bodyPr>
            <a:noAutofit/>
          </a:bodyPr>
          <a:lstStyle/>
          <a:p>
            <a:pPr marL="0" indent="0" algn="just">
              <a:lnSpc>
                <a:spcPct val="107000"/>
              </a:lnSpc>
              <a:spcAft>
                <a:spcPts val="800"/>
              </a:spcAft>
              <a:buNone/>
            </a:pPr>
            <a:endParaRPr lang="en-GB" sz="1800" kern="100" dirty="0">
              <a:effectLst/>
              <a:ea typeface="Calibri" panose="020F0502020204030204" pitchFamily="34" charset="0"/>
              <a:cs typeface="Times New Roman" panose="02020603050405020304" pitchFamily="18" charset="0"/>
            </a:endParaRPr>
          </a:p>
          <a:p>
            <a:pPr algn="just">
              <a:lnSpc>
                <a:spcPct val="107000"/>
              </a:lnSpc>
              <a:spcAft>
                <a:spcPts val="800"/>
              </a:spcAft>
              <a:buFont typeface="Wingdings" panose="05000000000000000000" pitchFamily="2" charset="2"/>
              <a:buChar char="§"/>
            </a:pPr>
            <a:r>
              <a:rPr lang="en-GB" sz="2800" kern="0" dirty="0">
                <a:solidFill>
                  <a:srgbClr val="000000"/>
                </a:solidFill>
                <a:effectLst/>
                <a:ea typeface="Calibri" panose="020F0502020204030204" pitchFamily="34" charset="0"/>
                <a:cs typeface="GillSans-Light"/>
              </a:rPr>
              <a:t>Some commentators have described the social contract as an additional and sixth force in Porter’s widely recognised and utilised five forces model.</a:t>
            </a:r>
            <a:endParaRPr lang="en-GB" sz="2800" kern="1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9BA5CC49-68A5-7D36-FF45-248B83922C55}"/>
              </a:ext>
            </a:extLst>
          </p:cNvPr>
          <p:cNvPicPr>
            <a:picLocks noChangeAspect="1"/>
          </p:cNvPicPr>
          <p:nvPr/>
        </p:nvPicPr>
        <p:blipFill>
          <a:blip r:embed="rId2"/>
          <a:stretch>
            <a:fillRect/>
          </a:stretch>
        </p:blipFill>
        <p:spPr>
          <a:xfrm>
            <a:off x="4767210" y="3429000"/>
            <a:ext cx="4161676" cy="2012451"/>
          </a:xfrm>
          <a:prstGeom prst="rect">
            <a:avLst/>
          </a:prstGeom>
        </p:spPr>
      </p:pic>
    </p:spTree>
    <p:extLst>
      <p:ext uri="{BB962C8B-B14F-4D97-AF65-F5344CB8AC3E}">
        <p14:creationId xmlns:p14="http://schemas.microsoft.com/office/powerpoint/2010/main" val="2649468380"/>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0" y="274639"/>
            <a:ext cx="9010436" cy="619214"/>
          </a:xfrm>
          <a:prstGeom prst="rect">
            <a:avLst/>
          </a:prstGeom>
        </p:spPr>
        <p:txBody>
          <a:bodyPr>
            <a:normAutofit/>
          </a:bodyPr>
          <a:lstStyle>
            <a:lvl1pPr>
              <a:defRPr b="1"/>
            </a:lvl1pPr>
          </a:lstStyle>
          <a:p>
            <a:pPr algn="l"/>
            <a:r>
              <a:rPr lang="en-GB" sz="3200" b="1" dirty="0"/>
              <a:t>   </a:t>
            </a:r>
            <a:r>
              <a:rPr lang="en-GB" sz="3000" b="1" dirty="0"/>
              <a:t>Growing Importance Stakeholders Engagement</a:t>
            </a:r>
            <a:endParaRPr sz="3000" dirty="0">
              <a:solidFill>
                <a:srgbClr val="FF0000"/>
              </a:solidFill>
            </a:endParaRPr>
          </a:p>
        </p:txBody>
      </p:sp>
      <p:sp>
        <p:nvSpPr>
          <p:cNvPr id="197" name="Double-click to edit"/>
          <p:cNvSpPr txBox="1">
            <a:spLocks noGrp="1"/>
          </p:cNvSpPr>
          <p:nvPr>
            <p:ph type="body" idx="1"/>
          </p:nvPr>
        </p:nvSpPr>
        <p:spPr>
          <a:xfrm>
            <a:off x="133564" y="893853"/>
            <a:ext cx="8876872" cy="4469257"/>
          </a:xfrm>
          <a:prstGeom prst="rect">
            <a:avLst/>
          </a:prstGeom>
        </p:spPr>
        <p:txBody>
          <a:bodyPr>
            <a:noAutofit/>
          </a:bodyPr>
          <a:lstStyle/>
          <a:p>
            <a:pPr algn="just">
              <a:lnSpc>
                <a:spcPct val="107000"/>
              </a:lnSpc>
              <a:spcAft>
                <a:spcPts val="800"/>
              </a:spcAft>
              <a:buFont typeface="Wingdings" panose="05000000000000000000" pitchFamily="2" charset="2"/>
              <a:buChar char="§"/>
            </a:pPr>
            <a:r>
              <a:rPr lang="en-GB" sz="2200" b="1" kern="0" dirty="0">
                <a:solidFill>
                  <a:srgbClr val="000000"/>
                </a:solidFill>
                <a:effectLst/>
                <a:ea typeface="Calibri" panose="020F0502020204030204" pitchFamily="34" charset="0"/>
                <a:cs typeface="GillSans-Light"/>
              </a:rPr>
              <a:t>Social contract as the sixth force in Porter’s five forces model.</a:t>
            </a:r>
            <a:endParaRPr lang="en-GB" sz="2200" b="1" kern="100" dirty="0">
              <a:effectLst/>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2800" kern="100" dirty="0">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B991E15A-043B-5746-4200-352195B3EFF2}"/>
              </a:ext>
            </a:extLst>
          </p:cNvPr>
          <p:cNvPicPr>
            <a:picLocks noChangeAspect="1"/>
          </p:cNvPicPr>
          <p:nvPr/>
        </p:nvPicPr>
        <p:blipFill>
          <a:blip r:embed="rId2"/>
          <a:stretch>
            <a:fillRect/>
          </a:stretch>
        </p:blipFill>
        <p:spPr>
          <a:xfrm>
            <a:off x="271462" y="1315092"/>
            <a:ext cx="8601075" cy="4392201"/>
          </a:xfrm>
          <a:prstGeom prst="rect">
            <a:avLst/>
          </a:prstGeom>
        </p:spPr>
      </p:pic>
    </p:spTree>
    <p:extLst>
      <p:ext uri="{BB962C8B-B14F-4D97-AF65-F5344CB8AC3E}">
        <p14:creationId xmlns:p14="http://schemas.microsoft.com/office/powerpoint/2010/main" val="4228492086"/>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lang="en-GB" dirty="0"/>
              <a:t>Stakeholder Engagement in Action</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fontScale="92500"/>
          </a:bodyPr>
          <a:lstStyle/>
          <a:p>
            <a:endParaRPr lang="en-GB" sz="2800" dirty="0"/>
          </a:p>
          <a:p>
            <a:r>
              <a:rPr lang="en-GB" sz="2800" dirty="0"/>
              <a:t>Nestle takes stakeholder engagement seriously in creating shared value for itself and stakeholders</a:t>
            </a:r>
          </a:p>
          <a:p>
            <a:r>
              <a:rPr lang="en-GB" sz="2800" dirty="0"/>
              <a:t>Visit Nestle page:</a:t>
            </a:r>
          </a:p>
          <a:p>
            <a:r>
              <a:rPr lang="en-GB" sz="2800" b="1" dirty="0"/>
              <a:t>Stakeholder Engagement to Create Shared Value</a:t>
            </a:r>
          </a:p>
          <a:p>
            <a:r>
              <a:rPr lang="en-GB" sz="2800" dirty="0">
                <a:hlinkClick r:id="rId2"/>
              </a:rPr>
              <a:t>https://www.nestle.com/sustainability/responsible-business/stakeholder-engagement</a:t>
            </a:r>
            <a:endParaRPr lang="en-GB" sz="2800" dirty="0"/>
          </a:p>
          <a:p>
            <a:endParaRPr lang="en-GB" sz="2800" dirty="0"/>
          </a:p>
          <a:p>
            <a:r>
              <a:rPr lang="en-GB" sz="2800" dirty="0"/>
              <a:t>After reading the article, discuss……</a:t>
            </a:r>
          </a:p>
          <a:p>
            <a:endParaRPr lang="en-GB" sz="2800" dirty="0"/>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lang="en-GB" dirty="0">
                <a:solidFill>
                  <a:srgbClr val="FF0000"/>
                </a:solidFill>
              </a:rPr>
              <a:t>Stakeholder Engagement in Action</a:t>
            </a:r>
            <a:endParaRPr dirty="0">
              <a:solidFill>
                <a:srgbClr val="FF0000"/>
              </a:solidFill>
            </a:endParaRPr>
          </a:p>
        </p:txBody>
      </p:sp>
      <p:sp>
        <p:nvSpPr>
          <p:cNvPr id="278" name="Got to know each other…"/>
          <p:cNvSpPr txBox="1">
            <a:spLocks noGrp="1"/>
          </p:cNvSpPr>
          <p:nvPr>
            <p:ph type="body" idx="1"/>
          </p:nvPr>
        </p:nvSpPr>
        <p:spPr>
          <a:xfrm>
            <a:off x="457199" y="1243174"/>
            <a:ext cx="8512139" cy="4274060"/>
          </a:xfrm>
          <a:prstGeom prst="rect">
            <a:avLst/>
          </a:prstGeom>
        </p:spPr>
        <p:txBody>
          <a:bodyPr>
            <a:normAutofit/>
          </a:bodyPr>
          <a:lstStyle/>
          <a:p>
            <a:pPr marL="0" indent="0">
              <a:buNone/>
            </a:pPr>
            <a:r>
              <a:rPr lang="en-GB" sz="2800" dirty="0"/>
              <a:t>Answer the following questions:</a:t>
            </a:r>
          </a:p>
          <a:p>
            <a:pPr algn="just">
              <a:buFont typeface="Wingdings" panose="05000000000000000000" pitchFamily="2" charset="2"/>
              <a:buChar char="§"/>
            </a:pPr>
            <a:r>
              <a:rPr lang="en-GB" b="1" dirty="0"/>
              <a:t>Is Nestle engaging using moral, strategic and/or pragmatic stakeholder engagement approach, or</a:t>
            </a:r>
          </a:p>
          <a:p>
            <a:pPr algn="just">
              <a:buFont typeface="Wingdings" panose="05000000000000000000" pitchFamily="2" charset="2"/>
              <a:buChar char="§"/>
            </a:pPr>
            <a:r>
              <a:rPr lang="en-GB" b="1" dirty="0"/>
              <a:t>Is the company using all the three approaches in its dealings</a:t>
            </a:r>
          </a:p>
          <a:p>
            <a:pPr algn="just">
              <a:buFont typeface="Wingdings" panose="05000000000000000000" pitchFamily="2" charset="2"/>
              <a:buChar char="§"/>
            </a:pPr>
            <a:r>
              <a:rPr lang="en-GB" b="1" dirty="0"/>
              <a:t>Give reasons for your answer.</a:t>
            </a:r>
          </a:p>
          <a:p>
            <a:pPr algn="just">
              <a:buFont typeface="Wingdings" panose="05000000000000000000" pitchFamily="2" charset="2"/>
              <a:buChar char="§"/>
            </a:pPr>
            <a:r>
              <a:rPr lang="en-GB" b="1" dirty="0"/>
              <a:t>What are the benefits of stakeholder engagement to Nestle?</a:t>
            </a:r>
          </a:p>
          <a:p>
            <a:r>
              <a:rPr lang="en-GB" sz="2800" b="1" dirty="0">
                <a:solidFill>
                  <a:srgbClr val="FF0000"/>
                </a:solidFill>
              </a:rPr>
              <a:t>Time allocated for task completion: 20 – 30 minutes</a:t>
            </a:r>
          </a:p>
        </p:txBody>
      </p:sp>
    </p:spTree>
    <p:extLst>
      <p:ext uri="{BB962C8B-B14F-4D97-AF65-F5344CB8AC3E}">
        <p14:creationId xmlns:p14="http://schemas.microsoft.com/office/powerpoint/2010/main" val="570073140"/>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DCA48-9EF6-56A8-E293-3A989397E3D4}"/>
              </a:ext>
            </a:extLst>
          </p:cNvPr>
          <p:cNvSpPr>
            <a:spLocks noGrp="1"/>
          </p:cNvSpPr>
          <p:nvPr>
            <p:ph type="title"/>
          </p:nvPr>
        </p:nvSpPr>
        <p:spPr>
          <a:xfrm>
            <a:off x="457200" y="274638"/>
            <a:ext cx="8229600" cy="1143001"/>
          </a:xfrm>
        </p:spPr>
        <p:txBody>
          <a:bodyPr anchor="ctr">
            <a:normAutofit/>
          </a:bodyPr>
          <a:lstStyle/>
          <a:p>
            <a:r>
              <a:rPr lang="en-GB" b="1" dirty="0"/>
              <a:t>Individual Work – 10 minutes </a:t>
            </a:r>
            <a:br>
              <a:rPr lang="en-GB" b="1" dirty="0"/>
            </a:br>
            <a:r>
              <a:rPr lang="en-GB" b="1" dirty="0"/>
              <a:t>Ethical Dilemma</a:t>
            </a:r>
            <a:endParaRPr lang="en-GB" dirty="0"/>
          </a:p>
        </p:txBody>
      </p:sp>
      <p:sp>
        <p:nvSpPr>
          <p:cNvPr id="3" name="Text Placeholder 2">
            <a:extLst>
              <a:ext uri="{FF2B5EF4-FFF2-40B4-BE49-F238E27FC236}">
                <a16:creationId xmlns:a16="http://schemas.microsoft.com/office/drawing/2014/main" id="{B81D96CF-9B3E-F2C1-A5E2-96A4F22E8283}"/>
              </a:ext>
            </a:extLst>
          </p:cNvPr>
          <p:cNvSpPr>
            <a:spLocks noGrp="1"/>
          </p:cNvSpPr>
          <p:nvPr>
            <p:ph type="body" sz="half" idx="4294967295"/>
          </p:nvPr>
        </p:nvSpPr>
        <p:spPr>
          <a:xfrm>
            <a:off x="457200" y="1608139"/>
            <a:ext cx="3924300" cy="4352544"/>
          </a:xfr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chor="t">
            <a:normAutofit/>
          </a:bodyPr>
          <a:lstStyle/>
          <a:p>
            <a:pPr marL="0" indent="0" algn="ctr" defTabSz="914400" hangingPunct="0">
              <a:lnSpc>
                <a:spcPct val="90000"/>
              </a:lnSpc>
              <a:spcBef>
                <a:spcPts val="0"/>
              </a:spcBef>
              <a:spcAft>
                <a:spcPts val="600"/>
              </a:spcAft>
              <a:buSzTx/>
              <a:buNone/>
            </a:pPr>
            <a:br>
              <a:rPr kumimoji="0" lang="en-US" sz="2000" b="0" i="0" u="none" strike="noStrike" cap="none" spc="0" normalizeH="0" baseline="0">
                <a:ln>
                  <a:noFill/>
                </a:ln>
                <a:effectLst/>
                <a:uFillTx/>
              </a:rPr>
            </a:br>
            <a:r>
              <a:rPr kumimoji="0" lang="en-US" sz="2000" b="0" i="0" u="none" strike="noStrike" cap="none" spc="0" normalizeH="0" baseline="0">
                <a:ln>
                  <a:noFill/>
                </a:ln>
                <a:effectLst/>
                <a:uFillTx/>
              </a:rPr>
              <a:t>You are the project manager for a community development project. A key stakeholder, a local business owner, offers you a personal bribe to overlook zoning regulations that would benefit their business but harm the local environment. How do you approach this situation ethically, and what steps do you take to ensure other stakeholders are engaged appropriately?</a:t>
            </a:r>
          </a:p>
        </p:txBody>
      </p:sp>
      <p:pic>
        <p:nvPicPr>
          <p:cNvPr id="5" name="Picture 4" descr="A group of colorful question marks&#10;&#10;AI-generated content may be incorrect.">
            <a:extLst>
              <a:ext uri="{FF2B5EF4-FFF2-40B4-BE49-F238E27FC236}">
                <a16:creationId xmlns:a16="http://schemas.microsoft.com/office/drawing/2014/main" id="{21424F89-D374-DD21-8199-110F17D135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599" r="36362"/>
          <a:stretch>
            <a:fillRect/>
          </a:stretch>
        </p:blipFill>
        <p:spPr>
          <a:xfrm>
            <a:off x="4762500" y="1608139"/>
            <a:ext cx="3924300" cy="4352544"/>
          </a:xfrm>
          <a:prstGeom prst="rect">
            <a:avLst/>
          </a:prstGeom>
          <a:noFill/>
          <a:ln w="12700">
            <a:miter lim="400000"/>
          </a:ln>
        </p:spPr>
      </p:pic>
    </p:spTree>
    <p:extLst>
      <p:ext uri="{BB962C8B-B14F-4D97-AF65-F5344CB8AC3E}">
        <p14:creationId xmlns:p14="http://schemas.microsoft.com/office/powerpoint/2010/main" val="632774247"/>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 examined…</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endParaRPr lang="en-GB" sz="2800" dirty="0"/>
          </a:p>
          <a:p>
            <a:r>
              <a:rPr lang="en-GB" sz="2800" dirty="0"/>
              <a:t>What is stakeholder engagement?</a:t>
            </a:r>
          </a:p>
          <a:p>
            <a:r>
              <a:rPr lang="en-GB" sz="2800" dirty="0"/>
              <a:t>Ethical stakeholder engagement</a:t>
            </a:r>
          </a:p>
          <a:p>
            <a:r>
              <a:rPr lang="en-GB" sz="2800" dirty="0"/>
              <a:t>Strategic stakeholder engagement</a:t>
            </a:r>
          </a:p>
          <a:p>
            <a:r>
              <a:rPr lang="en-GB" sz="2800" dirty="0"/>
              <a:t>Pragmatic stakeholder engagement</a:t>
            </a:r>
          </a:p>
          <a:p>
            <a:r>
              <a:rPr lang="en-GB" sz="2800" dirty="0"/>
              <a:t>Processes of stakeholder engagement</a:t>
            </a:r>
          </a:p>
          <a:p>
            <a:r>
              <a:rPr lang="en-GB" sz="2800" dirty="0"/>
              <a:t>Benefits of engaging with stakeholders</a:t>
            </a:r>
          </a:p>
          <a:p>
            <a:r>
              <a:rPr lang="en-GB" sz="2800" dirty="0"/>
              <a:t>Growing Importance Stakeholders Engagement</a:t>
            </a:r>
          </a:p>
        </p:txBody>
      </p:sp>
    </p:spTree>
    <p:extLst>
      <p:ext uri="{BB962C8B-B14F-4D97-AF65-F5344CB8AC3E}">
        <p14:creationId xmlns:p14="http://schemas.microsoft.com/office/powerpoint/2010/main" val="3489585717"/>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4BCB8-AC30-0F13-283A-8FA99A1A73F0}"/>
              </a:ext>
            </a:extLst>
          </p:cNvPr>
          <p:cNvSpPr>
            <a:spLocks noGrp="1"/>
          </p:cNvSpPr>
          <p:nvPr>
            <p:ph type="title"/>
          </p:nvPr>
        </p:nvSpPr>
        <p:spPr>
          <a:xfrm>
            <a:off x="457200" y="2285999"/>
            <a:ext cx="8229600" cy="1143001"/>
          </a:xfrm>
        </p:spPr>
        <p:txBody>
          <a:bodyPr/>
          <a:lstStyle/>
          <a:p>
            <a:r>
              <a:rPr lang="en-GB" b="1" dirty="0"/>
              <a:t>ASSESSMENT SPECIFICATION REVIEW</a:t>
            </a:r>
          </a:p>
        </p:txBody>
      </p:sp>
    </p:spTree>
    <p:extLst>
      <p:ext uri="{BB962C8B-B14F-4D97-AF65-F5344CB8AC3E}">
        <p14:creationId xmlns:p14="http://schemas.microsoft.com/office/powerpoint/2010/main" val="637097822"/>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lang="en-GB" dirty="0"/>
              <a:t>Next…</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a:bodyPr>
          <a:lstStyle/>
          <a:p>
            <a:pPr marL="0" indent="0">
              <a:buNone/>
            </a:pPr>
            <a:r>
              <a:rPr lang="en-GB" sz="2800" dirty="0"/>
              <a:t>We will ……..</a:t>
            </a:r>
          </a:p>
          <a:p>
            <a:pPr marL="0" indent="0">
              <a:buNone/>
            </a:pPr>
            <a:endParaRPr lang="en-GB" sz="2800" dirty="0"/>
          </a:p>
          <a:p>
            <a:pPr algn="just">
              <a:lnSpc>
                <a:spcPct val="107000"/>
              </a:lnSpc>
              <a:spcAft>
                <a:spcPts val="800"/>
              </a:spcAft>
              <a:buFont typeface="Wingdings" panose="05000000000000000000" pitchFamily="2" charset="2"/>
              <a:buChar char="§"/>
            </a:pPr>
            <a:r>
              <a:rPr lang="en-GB" kern="0" dirty="0">
                <a:effectLst/>
                <a:ea typeface="Calibri" panose="020F0502020204030204" pitchFamily="34" charset="0"/>
                <a:cs typeface="TimesNewRomanPSMT"/>
              </a:rPr>
              <a:t>Seek to understand further stakeholder engagement as we examine stakeholder relationships and focus on their complexity and dynamic nature.</a:t>
            </a:r>
          </a:p>
          <a:p>
            <a:pPr algn="just">
              <a:lnSpc>
                <a:spcPct val="107000"/>
              </a:lnSpc>
              <a:spcAft>
                <a:spcPts val="800"/>
              </a:spcAft>
              <a:buFont typeface="Wingdings" panose="05000000000000000000" pitchFamily="2" charset="2"/>
              <a:buChar char="§"/>
            </a:pPr>
            <a:endParaRPr lang="en-GB" kern="0" dirty="0">
              <a:effectLst/>
              <a:ea typeface="Calibri" panose="020F0502020204030204" pitchFamily="34" charset="0"/>
              <a:cs typeface="TimesNewRomanPSMT"/>
            </a:endParaRPr>
          </a:p>
          <a:p>
            <a:pPr algn="just">
              <a:lnSpc>
                <a:spcPct val="107000"/>
              </a:lnSpc>
              <a:spcAft>
                <a:spcPts val="800"/>
              </a:spcAft>
              <a:buFont typeface="Wingdings" panose="05000000000000000000" pitchFamily="2" charset="2"/>
              <a:buChar char="§"/>
            </a:pPr>
            <a:r>
              <a:rPr lang="en-GB" dirty="0">
                <a:ea typeface="Calibri" panose="020F0502020204030204" pitchFamily="34" charset="0"/>
                <a:cs typeface="TimesNewRomanPSMT"/>
              </a:rPr>
              <a:t>It is vital to examine s</a:t>
            </a:r>
            <a:r>
              <a:rPr lang="en-GB" kern="0" dirty="0">
                <a:effectLst/>
                <a:ea typeface="Calibri" panose="020F0502020204030204" pitchFamily="34" charset="0"/>
                <a:cs typeface="TimesNewRomanPSMT"/>
              </a:rPr>
              <a:t>takeholder engagement as a relational process rather than as a transactional process.</a:t>
            </a:r>
            <a:endParaRPr lang="en-GB"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6493363"/>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71920"/>
            <a:ext cx="8229600" cy="770562"/>
          </a:xfrm>
          <a:prstGeom prst="rect">
            <a:avLst/>
          </a:prstGeom>
        </p:spPr>
        <p:txBody>
          <a:bodyPr>
            <a:normAutofit/>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616450"/>
            <a:ext cx="8522413" cy="4900784"/>
          </a:xfrm>
          <a:prstGeom prst="rect">
            <a:avLst/>
          </a:prstGeom>
        </p:spPr>
        <p:txBody>
          <a:bodyPr>
            <a:normAutofit fontScale="25000" lnSpcReduction="20000"/>
          </a:bodyPr>
          <a:lstStyle/>
          <a:p>
            <a:pPr marL="228885" indent="-228885" defTabSz="610361">
              <a:defRPr sz="2136"/>
            </a:pPr>
            <a:endParaRPr lang="en-GB" dirty="0"/>
          </a:p>
          <a:p>
            <a:pPr marL="228885" indent="-228885" defTabSz="610361">
              <a:defRPr sz="2136"/>
            </a:pPr>
            <a:endParaRPr lang="en-GB" i="1" dirty="0"/>
          </a:p>
          <a:p>
            <a:pPr>
              <a:lnSpc>
                <a:spcPct val="107000"/>
              </a:lnSpc>
              <a:spcAft>
                <a:spcPts val="800"/>
              </a:spcAft>
            </a:pPr>
            <a:r>
              <a:rPr lang="en-GB" sz="5600" kern="0" dirty="0">
                <a:solidFill>
                  <a:srgbClr val="000000"/>
                </a:solidFill>
                <a:effectLst/>
                <a:ea typeface="Calibri" panose="020F0502020204030204" pitchFamily="34" charset="0"/>
                <a:cs typeface="Myanmar Text" panose="020B0502040204020203" pitchFamily="34" charset="0"/>
              </a:rPr>
              <a:t>Aksoy, L, Banda, S., Harmeling, C., </a:t>
            </a:r>
            <a:r>
              <a:rPr lang="en-GB" sz="5600" kern="0" dirty="0" err="1">
                <a:solidFill>
                  <a:srgbClr val="000000"/>
                </a:solidFill>
                <a:effectLst/>
                <a:ea typeface="Calibri" panose="020F0502020204030204" pitchFamily="34" charset="0"/>
                <a:cs typeface="Myanmar Text" panose="020B0502040204020203" pitchFamily="34" charset="0"/>
              </a:rPr>
              <a:t>Keiningham</a:t>
            </a:r>
            <a:r>
              <a:rPr lang="en-GB" sz="5600" kern="0" dirty="0">
                <a:solidFill>
                  <a:srgbClr val="000000"/>
                </a:solidFill>
                <a:effectLst/>
                <a:ea typeface="Calibri" panose="020F0502020204030204" pitchFamily="34" charset="0"/>
                <a:cs typeface="Myanmar Text" panose="020B0502040204020203" pitchFamily="34" charset="0"/>
              </a:rPr>
              <a:t>, T., L., and </a:t>
            </a:r>
            <a:r>
              <a:rPr lang="en-GB" sz="5600" kern="0" dirty="0" err="1">
                <a:solidFill>
                  <a:srgbClr val="000000"/>
                </a:solidFill>
                <a:effectLst/>
                <a:ea typeface="Calibri" panose="020F0502020204030204" pitchFamily="34" charset="0"/>
                <a:cs typeface="Myanmar Text" panose="020B0502040204020203" pitchFamily="34" charset="0"/>
              </a:rPr>
              <a:t>Pansari</a:t>
            </a:r>
            <a:r>
              <a:rPr lang="en-GB" sz="5600" kern="0" dirty="0">
                <a:solidFill>
                  <a:srgbClr val="000000"/>
                </a:solidFill>
                <a:effectLst/>
                <a:ea typeface="Calibri" panose="020F0502020204030204" pitchFamily="34" charset="0"/>
                <a:cs typeface="Myanmar Text" panose="020B0502040204020203" pitchFamily="34" charset="0"/>
              </a:rPr>
              <a:t>, A., (2022). Marketing’s Role in Multi-Stakeholder Engagement, </a:t>
            </a:r>
            <a:r>
              <a:rPr lang="en-GB" sz="5600" kern="0" dirty="0">
                <a:effectLst/>
                <a:ea typeface="Calibri" panose="020F0502020204030204" pitchFamily="34" charset="0"/>
                <a:cs typeface="Myanmar Text" panose="020B0502040204020203" pitchFamily="34" charset="0"/>
              </a:rPr>
              <a:t>International Journal of Research in Marketing, Vol.39, </a:t>
            </a:r>
            <a:r>
              <a:rPr lang="en-GB" sz="5600" kern="0" dirty="0">
                <a:solidFill>
                  <a:srgbClr val="000000"/>
                </a:solidFill>
                <a:effectLst/>
                <a:ea typeface="Calibri" panose="020F0502020204030204" pitchFamily="34" charset="0"/>
                <a:cs typeface="Myanmar Text" panose="020B0502040204020203" pitchFamily="34" charset="0"/>
              </a:rPr>
              <a:t>PP. 445 -461</a:t>
            </a:r>
            <a:endParaRPr lang="en-GB" sz="5600" kern="100" dirty="0">
              <a:effectLst/>
              <a:ea typeface="Calibri" panose="020F0502020204030204" pitchFamily="34" charset="0"/>
              <a:cs typeface="Myanmar Text" panose="020B0502040204020203" pitchFamily="34" charset="0"/>
            </a:endParaRPr>
          </a:p>
          <a:p>
            <a:pPr>
              <a:lnSpc>
                <a:spcPct val="107000"/>
              </a:lnSpc>
              <a:spcAft>
                <a:spcPts val="800"/>
              </a:spcAft>
            </a:pPr>
            <a:r>
              <a:rPr lang="en-GB" sz="5600" kern="0" dirty="0">
                <a:effectLst/>
                <a:ea typeface="Calibri" panose="020F0502020204030204" pitchFamily="34" charset="0"/>
                <a:cs typeface="GillSans-Light"/>
              </a:rPr>
              <a:t>Davies, I., (2005). </a:t>
            </a:r>
            <a:r>
              <a:rPr lang="en-GB" sz="5600" i="1" kern="0" dirty="0">
                <a:effectLst/>
                <a:ea typeface="Calibri" panose="020F0502020204030204" pitchFamily="34" charset="0"/>
                <a:cs typeface="GillSans-LightItalic-TT"/>
              </a:rPr>
              <a:t>The Biggest Contract</a:t>
            </a:r>
            <a:r>
              <a:rPr lang="en-GB" sz="5600" kern="0" dirty="0">
                <a:effectLst/>
                <a:ea typeface="Calibri" panose="020F0502020204030204" pitchFamily="34" charset="0"/>
                <a:cs typeface="GillSans-Light"/>
              </a:rPr>
              <a:t>. The Economist</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5600" kern="0" dirty="0" err="1">
                <a:effectLst/>
                <a:ea typeface="Calibri" panose="020F0502020204030204" pitchFamily="34" charset="0"/>
                <a:cs typeface="TimesNewRomanPSMT"/>
              </a:rPr>
              <a:t>Dmytriyev</a:t>
            </a:r>
            <a:r>
              <a:rPr lang="en-GB" sz="5600" kern="0" dirty="0">
                <a:effectLst/>
                <a:ea typeface="Calibri" panose="020F0502020204030204" pitchFamily="34" charset="0"/>
                <a:cs typeface="TimesNewRomanPSMT"/>
              </a:rPr>
              <a:t>, S. D., Freeman, R. E., Kujala, J., &amp; Sachs, S. (2017). A pragmatist perspective on management scholarship and on stakeholder engagement in particular. In R. E. Freeman, J. Kujala &amp; S. Sachs (Eds.), </a:t>
            </a:r>
            <a:r>
              <a:rPr lang="en-GB" sz="5600" i="1" kern="0" dirty="0">
                <a:effectLst/>
                <a:ea typeface="Calibri" panose="020F0502020204030204" pitchFamily="34" charset="0"/>
                <a:cs typeface="TimesNewRomanPS-ItalicMT"/>
              </a:rPr>
              <a:t>Stakeholder engagement: Clinical research cases </a:t>
            </a:r>
            <a:r>
              <a:rPr lang="en-GB" sz="5600" kern="0" dirty="0">
                <a:effectLst/>
                <a:ea typeface="Calibri" panose="020F0502020204030204" pitchFamily="34" charset="0"/>
                <a:cs typeface="TimesNewRomanPSMT"/>
              </a:rPr>
              <a:t>(pp. 391–400). Springer.</a:t>
            </a:r>
            <a:endParaRPr lang="en-GB" sz="5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5600" kern="0" dirty="0">
                <a:effectLst/>
                <a:ea typeface="Calibri" panose="020F0502020204030204" pitchFamily="34" charset="0"/>
                <a:cs typeface="TimesNewRomanPSMT"/>
              </a:rPr>
              <a:t>Freeman, R. E. (1994). The politics of stakeholder theory: Some future directions. </a:t>
            </a:r>
            <a:r>
              <a:rPr lang="en-GB" sz="5600" i="1" kern="0" dirty="0">
                <a:effectLst/>
                <a:ea typeface="Calibri" panose="020F0502020204030204" pitchFamily="34" charset="0"/>
                <a:cs typeface="TimesNewRomanPS-ItalicMT"/>
              </a:rPr>
              <a:t>Business Ethics Quarterly</a:t>
            </a:r>
            <a:r>
              <a:rPr lang="en-GB" sz="5600" kern="0" dirty="0">
                <a:effectLst/>
                <a:ea typeface="Calibri" panose="020F0502020204030204" pitchFamily="34" charset="0"/>
                <a:cs typeface="TimesNewRomanPSMT"/>
              </a:rPr>
              <a:t>, </a:t>
            </a:r>
            <a:r>
              <a:rPr lang="en-GB" sz="5600" i="1" kern="0" dirty="0">
                <a:effectLst/>
                <a:ea typeface="Calibri" panose="020F0502020204030204" pitchFamily="34" charset="0"/>
                <a:cs typeface="TimesNewRomanPS-ItalicMT"/>
              </a:rPr>
              <a:t>4</a:t>
            </a:r>
            <a:r>
              <a:rPr lang="en-GB" sz="5600" kern="0" dirty="0">
                <a:effectLst/>
                <a:ea typeface="Calibri" panose="020F0502020204030204" pitchFamily="34" charset="0"/>
                <a:cs typeface="TimesNewRomanPSMT"/>
              </a:rPr>
              <a:t>, 409–421.</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5600" kern="0" dirty="0">
                <a:effectLst/>
                <a:ea typeface="Calibri" panose="020F0502020204030204" pitchFamily="34" charset="0"/>
                <a:cs typeface="TimesNewRomanPSMT"/>
              </a:rPr>
              <a:t>Freeman, R. E., Harrison, J. S., Wicks, A. C., Parmar, B., &amp; de Colle, S. (2010). </a:t>
            </a:r>
            <a:r>
              <a:rPr lang="en-GB" sz="5600" i="1" kern="0" dirty="0">
                <a:effectLst/>
                <a:ea typeface="Calibri" panose="020F0502020204030204" pitchFamily="34" charset="0"/>
                <a:cs typeface="TimesNewRomanPS-ItalicMT"/>
              </a:rPr>
              <a:t>Stakeholder theory: The state of the art</a:t>
            </a:r>
            <a:r>
              <a:rPr lang="en-GB" sz="5600" kern="0" dirty="0">
                <a:effectLst/>
                <a:ea typeface="Calibri" panose="020F0502020204030204" pitchFamily="34" charset="0"/>
                <a:cs typeface="TimesNewRomanPSMT"/>
              </a:rPr>
              <a:t>. Cambridge University Press.</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5600" kern="0" dirty="0">
                <a:effectLst/>
                <a:ea typeface="Calibri" panose="020F0502020204030204" pitchFamily="34" charset="0"/>
                <a:cs typeface="GillSans-Light"/>
              </a:rPr>
              <a:t>Jeffery, N., (2007). </a:t>
            </a:r>
            <a:r>
              <a:rPr lang="en-GB" sz="5600" i="1" kern="0" dirty="0">
                <a:effectLst/>
                <a:ea typeface="Calibri" panose="020F0502020204030204" pitchFamily="34" charset="0"/>
                <a:cs typeface="GillSans-LightItalic-TT"/>
              </a:rPr>
              <a:t>Towards a Customer Value Model for Stakeholder Engagement: Understanding the Added Value to Business. </a:t>
            </a:r>
            <a:r>
              <a:rPr lang="en-GB" sz="5600" kern="0" dirty="0">
                <a:effectLst/>
                <a:ea typeface="Calibri" panose="020F0502020204030204" pitchFamily="34" charset="0"/>
                <a:cs typeface="GillSans-Light"/>
              </a:rPr>
              <a:t>Cass Business School</a:t>
            </a:r>
          </a:p>
          <a:p>
            <a:pPr>
              <a:lnSpc>
                <a:spcPct val="107000"/>
              </a:lnSpc>
              <a:spcAft>
                <a:spcPts val="800"/>
              </a:spcAft>
            </a:pPr>
            <a:r>
              <a:rPr lang="en-GB" sz="5600" kern="0" dirty="0">
                <a:effectLst/>
                <a:ea typeface="Calibri" panose="020F0502020204030204" pitchFamily="34" charset="0"/>
                <a:cs typeface="Times New Roman" panose="02020603050405020304" pitchFamily="18" charset="0"/>
              </a:rPr>
              <a:t>Kujala, J., Sachs, S., Leinonen, H., Heikkinen, A., and Daniel Laude, D., (2022). Stakeholder Engagement: Past, Present, and Future, Business &amp; Society, Vol. 61(5), PP. 1136– 1196</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5600" kern="0" dirty="0">
                <a:effectLst/>
                <a:ea typeface="Calibri" panose="020F0502020204030204" pitchFamily="34" charset="0"/>
                <a:cs typeface="TimesNewRomanPSMT"/>
              </a:rPr>
              <a:t> Freeman, R. E., Kujala, J., &amp; Sachs, S. (2017). </a:t>
            </a:r>
            <a:r>
              <a:rPr lang="en-GB" sz="5600" i="1" kern="0" dirty="0">
                <a:effectLst/>
                <a:ea typeface="Calibri" panose="020F0502020204030204" pitchFamily="34" charset="0"/>
                <a:cs typeface="TimesNewRomanPS-ItalicMT"/>
              </a:rPr>
              <a:t>Stakeholder engagement: Clinical research cases</a:t>
            </a:r>
            <a:r>
              <a:rPr lang="en-GB" sz="5600" kern="0" dirty="0">
                <a:effectLst/>
                <a:ea typeface="Calibri" panose="020F0502020204030204" pitchFamily="34" charset="0"/>
                <a:cs typeface="TimesNewRomanPSMT"/>
              </a:rPr>
              <a:t>. Springer.</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5600" kern="0" dirty="0" err="1">
                <a:effectLst/>
                <a:ea typeface="Calibri" panose="020F0502020204030204" pitchFamily="34" charset="0"/>
                <a:cs typeface="TimesNewRomanPSMT"/>
              </a:rPr>
              <a:t>Voparil</a:t>
            </a:r>
            <a:r>
              <a:rPr lang="en-GB" sz="5600" kern="0" dirty="0">
                <a:effectLst/>
                <a:ea typeface="Calibri" panose="020F0502020204030204" pitchFamily="34" charset="0"/>
                <a:cs typeface="TimesNewRomanPSMT"/>
              </a:rPr>
              <a:t>, C. J. &amp; Bernstein, R. J. (Eds.). (2010). </a:t>
            </a:r>
            <a:r>
              <a:rPr lang="en-GB" sz="5600" i="1" kern="0" dirty="0">
                <a:effectLst/>
                <a:ea typeface="Calibri" panose="020F0502020204030204" pitchFamily="34" charset="0"/>
                <a:cs typeface="TimesNewRomanPS-ItalicMT"/>
              </a:rPr>
              <a:t>The Rorty reader </a:t>
            </a:r>
            <a:r>
              <a:rPr lang="en-GB" sz="5600" kern="0" dirty="0">
                <a:effectLst/>
                <a:ea typeface="Calibri" panose="020F0502020204030204" pitchFamily="34" charset="0"/>
                <a:cs typeface="TimesNewRomanPSMT"/>
              </a:rPr>
              <a:t>(Vol. 5). John Wiley.</a:t>
            </a:r>
            <a:endParaRPr lang="en-GB" sz="56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TimesNewRomanPSMT"/>
                <a:ea typeface="Calibri" panose="020F0502020204030204" pitchFamily="34" charset="0"/>
                <a:cs typeface="TimesNewRomanPSMT"/>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TimesNewRomanPSMT"/>
                <a:ea typeface="Calibri" panose="020F0502020204030204" pitchFamily="34" charset="0"/>
                <a:cs typeface="TimesNewRomanPSMT"/>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1828</TotalTime>
  <Words>2568</Words>
  <Application>Microsoft Office PowerPoint</Application>
  <PresentationFormat>On-screen Show (4:3)</PresentationFormat>
  <Paragraphs>230</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Myriad Pro</vt:lpstr>
      <vt:lpstr>TimesNewRomanPSMT</vt:lpstr>
      <vt:lpstr>Wingdings</vt:lpstr>
      <vt:lpstr>Calibri</vt:lpstr>
      <vt:lpstr>20140311PresentationUWTSDTemplate</vt:lpstr>
      <vt:lpstr>  BALM 5001  Understanding and Engaging Stakeholders  Week 2 – Stakeholder Engagement      </vt:lpstr>
      <vt:lpstr>Last Week (Week 1), ……</vt:lpstr>
      <vt:lpstr>This Week (i.e., Week 2), ……</vt:lpstr>
      <vt:lpstr>Who’s in the Room?</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Stakeholder Engagement</vt:lpstr>
      <vt:lpstr>Group Work – 10 minutes Strategic Stakeholder Engagement</vt:lpstr>
      <vt:lpstr>PowerPoint Presentation</vt:lpstr>
      <vt:lpstr>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Process flow of Stakeholder Engagement</vt:lpstr>
      <vt:lpstr>Stakeholder Engagement</vt:lpstr>
      <vt:lpstr>   Benefits of Engaging with Stakeholders</vt:lpstr>
      <vt:lpstr>   Benefits of Engaging with Stakeholders</vt:lpstr>
      <vt:lpstr>   Growing Importance Stakeholders Engagement</vt:lpstr>
      <vt:lpstr>   Growing Importance Stakeholders Engagement</vt:lpstr>
      <vt:lpstr>   Growing Importance Stakeholders Engagement</vt:lpstr>
      <vt:lpstr>   Growing Importance Stakeholders Engagement</vt:lpstr>
      <vt:lpstr>Stakeholder Engagement in Action</vt:lpstr>
      <vt:lpstr>Stakeholder Engagement in Action</vt:lpstr>
      <vt:lpstr>Individual Work – 10 minutes  Ethical Dilemma</vt:lpstr>
      <vt:lpstr>Summary…Today we have examined…</vt:lpstr>
      <vt:lpstr>ASSESSMENT SPECIFICATION REVIEW</vt:lpstr>
      <vt:lpstr>Next…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149</cp:revision>
  <dcterms:modified xsi:type="dcterms:W3CDTF">2025-09-20T09:36:44Z</dcterms:modified>
</cp:coreProperties>
</file>