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8288000" cy="10287000"/>
  <p:notesSz cx="6858000" cy="9144000"/>
  <p:embeddedFontLst>
    <p:embeddedFont>
      <p:font typeface="Calibri" panose="020F0502020204030204" pitchFamily="34" charset="0"/>
      <p:regular r:id="rId19"/>
      <p:bold r:id="rId20"/>
      <p:italic r:id="rId21"/>
      <p:boldItalic r:id="rId22"/>
    </p:embeddedFont>
    <p:embeddedFont>
      <p:font typeface="Canva Sans" panose="020B0604020202020204" charset="0"/>
      <p:regular r:id="rId23"/>
    </p:embeddedFont>
    <p:embeddedFont>
      <p:font typeface="Canva Sans Bold" panose="020B0604020202020204" charset="0"/>
      <p:regular r:id="rId24"/>
    </p:embeddedFont>
    <p:embeddedFont>
      <p:font typeface="Codec Pro Bold" panose="020B0604020202020204" charset="0"/>
      <p:regular r:id="rId25"/>
    </p:embeddedFont>
    <p:embeddedFont>
      <p:font typeface="Iffat" panose="020B0604020202020204" charset="0"/>
      <p:regular r:id="rId26"/>
    </p:embeddedFont>
    <p:embeddedFont>
      <p:font typeface="Nunito" pitchFamily="2" charset="0"/>
      <p:regular r:id="rId27"/>
      <p:bold r:id="rId28"/>
      <p:italic r:id="rId29"/>
      <p:boldItalic r:id="rId30"/>
    </p:embeddedFont>
    <p:embeddedFont>
      <p:font typeface="Open Sans" panose="020B0606030504020204" pitchFamily="34" charset="0"/>
      <p:regular r:id="rId31"/>
      <p:bold r:id="rId32"/>
      <p:italic r:id="rId33"/>
      <p:boldItalic r:id="rId34"/>
    </p:embeddedFont>
    <p:embeddedFont>
      <p:font typeface="Open Sans Bold" panose="020B0806030504020204" charset="0"/>
      <p:regular r:id="rId35"/>
    </p:embeddedFont>
    <p:embeddedFont>
      <p:font typeface="Open Sans Medium" panose="020B0604020202020204" charset="0"/>
      <p:regular r:id="rId36"/>
    </p:embeddedFont>
    <p:embeddedFont>
      <p:font typeface="Open Sauce Bold" panose="020B0604020202020204" charset="0"/>
      <p:regular r:id="rId37"/>
    </p:embeddedFont>
    <p:embeddedFont>
      <p:font typeface="Open Sauce Heavy" panose="020B0604020202020204" charset="0"/>
      <p:regular r:id="rId38"/>
    </p:embeddedFont>
    <p:embeddedFont>
      <p:font typeface="Poppins" panose="00000500000000000000" pitchFamily="2" charset="0"/>
      <p:regular r:id="rId39"/>
      <p:bold r:id="rId40"/>
      <p:italic r:id="rId41"/>
      <p:boldItalic r:id="rId42"/>
    </p:embeddedFont>
    <p:embeddedFont>
      <p:font typeface="Poppins Bold" panose="00000800000000000000" charset="0"/>
      <p:regular r:id="rId43"/>
    </p:embeddedFont>
    <p:embeddedFont>
      <p:font typeface="Poppins Medium" panose="00000600000000000000" pitchFamily="2" charset="0"/>
      <p:regular r:id="rId44"/>
      <p:italic r:id="rId45"/>
    </p:embeddedFont>
    <p:embeddedFont>
      <p:font typeface="Poppins Semi-Bold" panose="020B0604020202020204" charset="0"/>
      <p:regular r:id="rId46"/>
    </p:embeddedFont>
    <p:embeddedFont>
      <p:font typeface="Proxima Nova" panose="020B0604020202020204" charset="0"/>
      <p:regular r:id="rId47"/>
    </p:embeddedFont>
    <p:embeddedFont>
      <p:font typeface="Proxima Nova Bold" panose="020B0604020202020204" charset="0"/>
      <p:regular r:id="rId48"/>
    </p:embeddedFont>
    <p:embeddedFont>
      <p:font typeface="Telegraf" panose="020B0604020202020204" charset="0"/>
      <p:regular r:id="rId49"/>
    </p:embeddedFont>
    <p:embeddedFont>
      <p:font typeface="Telegraf Bold" panose="020B0604020202020204" charset="0"/>
      <p:regular r:id="rId5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76729" autoAdjust="0"/>
  </p:normalViewPr>
  <p:slideViewPr>
    <p:cSldViewPr>
      <p:cViewPr varScale="1">
        <p:scale>
          <a:sx n="44" d="100"/>
          <a:sy n="44" d="100"/>
        </p:scale>
        <p:origin x="1330" y="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8.fntdata"/><Relationship Id="rId39" Type="http://schemas.openxmlformats.org/officeDocument/2006/relationships/font" Target="fonts/font21.fntdata"/><Relationship Id="rId21" Type="http://schemas.openxmlformats.org/officeDocument/2006/relationships/font" Target="fonts/font3.fntdata"/><Relationship Id="rId34" Type="http://schemas.openxmlformats.org/officeDocument/2006/relationships/font" Target="fonts/font16.fntdata"/><Relationship Id="rId42" Type="http://schemas.openxmlformats.org/officeDocument/2006/relationships/font" Target="fonts/font24.fntdata"/><Relationship Id="rId47" Type="http://schemas.openxmlformats.org/officeDocument/2006/relationships/font" Target="fonts/font29.fntdata"/><Relationship Id="rId50" Type="http://schemas.openxmlformats.org/officeDocument/2006/relationships/font" Target="fonts/font32.fntdata"/><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font" Target="fonts/font11.fntdata"/><Relationship Id="rId11" Type="http://schemas.openxmlformats.org/officeDocument/2006/relationships/slide" Target="slides/slide10.xml"/><Relationship Id="rId24" Type="http://schemas.openxmlformats.org/officeDocument/2006/relationships/font" Target="fonts/font6.fntdata"/><Relationship Id="rId32" Type="http://schemas.openxmlformats.org/officeDocument/2006/relationships/font" Target="fonts/font14.fntdata"/><Relationship Id="rId37" Type="http://schemas.openxmlformats.org/officeDocument/2006/relationships/font" Target="fonts/font19.fntdata"/><Relationship Id="rId40" Type="http://schemas.openxmlformats.org/officeDocument/2006/relationships/font" Target="fonts/font22.fntdata"/><Relationship Id="rId45" Type="http://schemas.openxmlformats.org/officeDocument/2006/relationships/font" Target="fonts/font27.fntdata"/><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font" Target="fonts/font1.fntdata"/><Relationship Id="rId31" Type="http://schemas.openxmlformats.org/officeDocument/2006/relationships/font" Target="fonts/font13.fntdata"/><Relationship Id="rId44" Type="http://schemas.openxmlformats.org/officeDocument/2006/relationships/font" Target="fonts/font26.fntdata"/><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font" Target="fonts/font9.fntdata"/><Relationship Id="rId30" Type="http://schemas.openxmlformats.org/officeDocument/2006/relationships/font" Target="fonts/font12.fntdata"/><Relationship Id="rId35" Type="http://schemas.openxmlformats.org/officeDocument/2006/relationships/font" Target="fonts/font17.fntdata"/><Relationship Id="rId43" Type="http://schemas.openxmlformats.org/officeDocument/2006/relationships/font" Target="fonts/font25.fntdata"/><Relationship Id="rId48" Type="http://schemas.openxmlformats.org/officeDocument/2006/relationships/font" Target="fonts/font30.fntdata"/><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33" Type="http://schemas.openxmlformats.org/officeDocument/2006/relationships/font" Target="fonts/font15.fntdata"/><Relationship Id="rId38" Type="http://schemas.openxmlformats.org/officeDocument/2006/relationships/font" Target="fonts/font20.fntdata"/><Relationship Id="rId46" Type="http://schemas.openxmlformats.org/officeDocument/2006/relationships/font" Target="fonts/font28.fntdata"/><Relationship Id="rId20" Type="http://schemas.openxmlformats.org/officeDocument/2006/relationships/font" Target="fonts/font2.fntdata"/><Relationship Id="rId41" Type="http://schemas.openxmlformats.org/officeDocument/2006/relationships/font" Target="fonts/font23.fntdata"/><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font" Target="fonts/font10.fntdata"/><Relationship Id="rId36" Type="http://schemas.openxmlformats.org/officeDocument/2006/relationships/font" Target="fonts/font18.fntdata"/><Relationship Id="rId49" Type="http://schemas.openxmlformats.org/officeDocument/2006/relationships/font" Target="fonts/font3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1CC2D1-34AB-4506-845F-16D0ABB651DE}" type="datetimeFigureOut">
              <a:rPr lang="en-US" smtClean="0"/>
              <a:t>8/10/2026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DE15BA-057D-4213-93AB-52BC5636E617}" type="slidenum">
              <a:rPr lang="en-US" smtClean="0"/>
              <a:t>‹#›</a:t>
            </a:fld>
            <a:endParaRPr lang="en-US"/>
          </a:p>
        </p:txBody>
      </p:sp>
    </p:spTree>
    <p:extLst>
      <p:ext uri="{BB962C8B-B14F-4D97-AF65-F5344CB8AC3E}">
        <p14:creationId xmlns:p14="http://schemas.microsoft.com/office/powerpoint/2010/main" val="42894316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doi.org/10.2337/dc24-S009" TargetMode="External"/><Relationship Id="rId2" Type="http://schemas.openxmlformats.org/officeDocument/2006/relationships/slide" Target="../slides/slide16.xml"/><Relationship Id="rId1" Type="http://schemas.openxmlformats.org/officeDocument/2006/relationships/notesMaster" Target="../notesMasters/notesMaster1.xml"/><Relationship Id="rId6" Type="http://schemas.openxmlformats.org/officeDocument/2006/relationships/hyperlink" Target="https://doi.org/10.1186/s12913-024-12160-z?utm_source=chatgpt.com" TargetMode="External"/><Relationship Id="rId5" Type="http://schemas.openxmlformats.org/officeDocument/2006/relationships/hyperlink" Target="https://doi.org/10.2337/dc23-0800" TargetMode="External"/><Relationship Id="rId4" Type="http://schemas.openxmlformats.org/officeDocument/2006/relationships/hyperlink" Target="https://doi.org/10.1371/journal.pone.0297328"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Good morning/afternoon. This presentation is based on a fictional adult, with Type 2 Diabetes Mellitus and their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plan. It will explore the appropriate anatomy and physiology related to the regulation of blood glucose, and then discuss the physiological shifts that happen when someone has Type 2 diabetes. This presentation will then take into account the patient's risk factors, assessment requirements and individual care objectives, then discuss lifestyle management, medical treatment, monitoring, communication, ethical considerations and multidisciplinary support.</a:t>
            </a: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5EDE15BA-057D-4213-93AB-52BC5636E617}" type="slidenum">
              <a:rPr lang="en-US" smtClean="0"/>
              <a:t>1</a:t>
            </a:fld>
            <a:endParaRPr lang="en-US"/>
          </a:p>
        </p:txBody>
      </p:sp>
    </p:spTree>
    <p:extLst>
      <p:ext uri="{BB962C8B-B14F-4D97-AF65-F5344CB8AC3E}">
        <p14:creationId xmlns:p14="http://schemas.microsoft.com/office/powerpoint/2010/main" val="29785610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Type 2 Diabetes Mellitus is a chronic metabolic disorder </a:t>
            </a:r>
            <a:r>
              <a:rPr lang="en-US" sz="1200" kern="1200" dirty="0" err="1">
                <a:solidFill>
                  <a:schemeClr val="tx1"/>
                </a:solidFill>
                <a:effectLst/>
                <a:latin typeface="+mn-lt"/>
                <a:ea typeface="+mn-ea"/>
                <a:cs typeface="+mn-cs"/>
              </a:rPr>
              <a:t>characterised</a:t>
            </a:r>
            <a:r>
              <a:rPr lang="en-US" sz="1200" kern="1200" dirty="0">
                <a:solidFill>
                  <a:schemeClr val="tx1"/>
                </a:solidFill>
                <a:effectLst/>
                <a:latin typeface="+mn-lt"/>
                <a:ea typeface="+mn-ea"/>
                <a:cs typeface="+mn-cs"/>
              </a:rPr>
              <a:t> by improper use of insulin and, eventually, low levels of insulin. Insulin is one of the many hormones that play a role in keeping blood glucose in check. It makes the use of glucose in the body possible; it provides for storage and regulation of glucose. Insulin resistance is the term used to describe a decreased response to insulin in body tissues in Type 2 diabetes. At first, the pancreas can 'catch up' by making more insulin. As the function of the beta cells in the pancreas decreases, however, this may not be enough. This results in glucose not being </a:t>
            </a:r>
            <a:r>
              <a:rPr lang="en-US" sz="1200" kern="1200" dirty="0" err="1">
                <a:solidFill>
                  <a:schemeClr val="tx1"/>
                </a:solidFill>
                <a:effectLst/>
                <a:latin typeface="+mn-lt"/>
                <a:ea typeface="+mn-ea"/>
                <a:cs typeface="+mn-cs"/>
              </a:rPr>
              <a:t>metabolised</a:t>
            </a:r>
            <a:r>
              <a:rPr lang="en-US" sz="1200" kern="1200" dirty="0">
                <a:solidFill>
                  <a:schemeClr val="tx1"/>
                </a:solidFill>
                <a:effectLst/>
                <a:latin typeface="+mn-lt"/>
                <a:ea typeface="+mn-ea"/>
                <a:cs typeface="+mn-cs"/>
              </a:rPr>
              <a:t> and the condition of </a:t>
            </a:r>
            <a:r>
              <a:rPr lang="en-US" sz="1200" kern="1200" dirty="0" err="1">
                <a:solidFill>
                  <a:schemeClr val="tx1"/>
                </a:solidFill>
                <a:effectLst/>
                <a:latin typeface="+mn-lt"/>
                <a:ea typeface="+mn-ea"/>
                <a:cs typeface="+mn-cs"/>
              </a:rPr>
              <a:t>hyperglycaemia</a:t>
            </a:r>
            <a:r>
              <a:rPr lang="en-US" sz="1200" kern="1200" dirty="0">
                <a:solidFill>
                  <a:schemeClr val="tx1"/>
                </a:solidFill>
                <a:effectLst/>
                <a:latin typeface="+mn-lt"/>
                <a:ea typeface="+mn-ea"/>
                <a:cs typeface="+mn-cs"/>
              </a:rPr>
              <a:t>. Excessively high blood sugar may lead to damage to blood vessels and other organs. Management of Type 2 diabetes is more than just managing the level of glucose in the bloodstream; it also includes managing the lifestyle, cardiovascular risk, psychological state and preventing complications.</a:t>
            </a:r>
          </a:p>
          <a:p>
            <a:endParaRPr lang="en-US" dirty="0"/>
          </a:p>
        </p:txBody>
      </p:sp>
      <p:sp>
        <p:nvSpPr>
          <p:cNvPr id="4" name="Slide Number Placeholder 3"/>
          <p:cNvSpPr>
            <a:spLocks noGrp="1"/>
          </p:cNvSpPr>
          <p:nvPr>
            <p:ph type="sldNum" sz="quarter" idx="5"/>
          </p:nvPr>
        </p:nvSpPr>
        <p:spPr/>
        <p:txBody>
          <a:bodyPr/>
          <a:lstStyle/>
          <a:p>
            <a:fld id="{5EDE15BA-057D-4213-93AB-52BC5636E617}" type="slidenum">
              <a:rPr lang="en-US" smtClean="0"/>
              <a:t>2</a:t>
            </a:fld>
            <a:endParaRPr lang="en-US"/>
          </a:p>
        </p:txBody>
      </p:sp>
    </p:spTree>
    <p:extLst>
      <p:ext uri="{BB962C8B-B14F-4D97-AF65-F5344CB8AC3E}">
        <p14:creationId xmlns:p14="http://schemas.microsoft.com/office/powerpoint/2010/main" val="9471649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care plan is based on the case study of a fictional patient, Daniel Rahman. Daniel is a 52-year-old man who is an office-based administrator and recently diagnosed with Type 2 Diabetes. His body mass index is 31 kilograms per square </a:t>
            </a:r>
            <a:r>
              <a:rPr lang="en-US" sz="1200" kern="1200" dirty="0" err="1">
                <a:solidFill>
                  <a:schemeClr val="tx1"/>
                </a:solidFill>
                <a:effectLst/>
                <a:latin typeface="+mn-lt"/>
                <a:ea typeface="+mn-ea"/>
                <a:cs typeface="+mn-cs"/>
              </a:rPr>
              <a:t>metre</a:t>
            </a:r>
            <a:r>
              <a:rPr lang="en-US" sz="1200" kern="1200" dirty="0">
                <a:solidFill>
                  <a:schemeClr val="tx1"/>
                </a:solidFill>
                <a:effectLst/>
                <a:latin typeface="+mn-lt"/>
                <a:ea typeface="+mn-ea"/>
                <a:cs typeface="+mn-cs"/>
              </a:rPr>
              <a:t>, and he works mostly in a sedentary occupation. He eats lots of processed food and sugary beverages, and does not exercise much. Daniel says he feels thirsty, he urinates more, and he is very tired. He also has a fear of his diagnosis and a poor understanding of diabetes self-management. These features must be taken into account when formulating a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plan, as treatment must take into account the whole person and not just blood glucose. The approach to care should be based on his lifestyle, understanding, emotional well-being and individual preferences.</a:t>
            </a:r>
          </a:p>
          <a:p>
            <a:endParaRPr lang="en-US" dirty="0"/>
          </a:p>
        </p:txBody>
      </p:sp>
      <p:sp>
        <p:nvSpPr>
          <p:cNvPr id="4" name="Slide Number Placeholder 3"/>
          <p:cNvSpPr>
            <a:spLocks noGrp="1"/>
          </p:cNvSpPr>
          <p:nvPr>
            <p:ph type="sldNum" sz="quarter" idx="5"/>
          </p:nvPr>
        </p:nvSpPr>
        <p:spPr/>
        <p:txBody>
          <a:bodyPr/>
          <a:lstStyle/>
          <a:p>
            <a:fld id="{5EDE15BA-057D-4213-93AB-52BC5636E617}" type="slidenum">
              <a:rPr lang="en-US" smtClean="0"/>
              <a:t>3</a:t>
            </a:fld>
            <a:endParaRPr lang="en-US"/>
          </a:p>
        </p:txBody>
      </p:sp>
    </p:spTree>
    <p:extLst>
      <p:ext uri="{BB962C8B-B14F-4D97-AF65-F5344CB8AC3E}">
        <p14:creationId xmlns:p14="http://schemas.microsoft.com/office/powerpoint/2010/main" val="24853718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anatomical organ important in the control of blood glucose in this case is the pancreas. The pancreas contains clusters of cells called Islets of Langerhans, which are endocrine cells. Insulin is made by the beta cells in these islets. Once insulin is in the bloodstream, it binds to various tissues, such as skeletal muscle, liver and adipose tissue. Glucose </a:t>
            </a:r>
            <a:r>
              <a:rPr lang="en-US" sz="1200" kern="1200" dirty="0" err="1">
                <a:solidFill>
                  <a:schemeClr val="tx1"/>
                </a:solidFill>
                <a:effectLst/>
                <a:latin typeface="+mn-lt"/>
                <a:ea typeface="+mn-ea"/>
                <a:cs typeface="+mn-cs"/>
              </a:rPr>
              <a:t>utilisation</a:t>
            </a:r>
            <a:r>
              <a:rPr lang="en-US" sz="1200" kern="1200" dirty="0">
                <a:solidFill>
                  <a:schemeClr val="tx1"/>
                </a:solidFill>
                <a:effectLst/>
                <a:latin typeface="+mn-lt"/>
                <a:ea typeface="+mn-ea"/>
                <a:cs typeface="+mn-cs"/>
              </a:rPr>
              <a:t> in skeletal muscle is an important pathway, and glucose storage and metabolic regulation within the liver are important pathways. Besides, adipose tissue also plays a role in glucose and lipid metabolism. This is an example of how anatomy relates to function. The hormonal component is supplied by the pancreas and the beta cells, and the target tissues respond to insulin. It is, therefore, essential to describe such structures before giving an account of the changes that take place in Type 2 diabetes.</a:t>
            </a:r>
          </a:p>
          <a:p>
            <a:endParaRPr lang="en-US" dirty="0"/>
          </a:p>
        </p:txBody>
      </p:sp>
      <p:sp>
        <p:nvSpPr>
          <p:cNvPr id="4" name="Slide Number Placeholder 3"/>
          <p:cNvSpPr>
            <a:spLocks noGrp="1"/>
          </p:cNvSpPr>
          <p:nvPr>
            <p:ph type="sldNum" sz="quarter" idx="5"/>
          </p:nvPr>
        </p:nvSpPr>
        <p:spPr/>
        <p:txBody>
          <a:bodyPr/>
          <a:lstStyle/>
          <a:p>
            <a:fld id="{5EDE15BA-057D-4213-93AB-52BC5636E617}" type="slidenum">
              <a:rPr lang="en-US" smtClean="0"/>
              <a:t>4</a:t>
            </a:fld>
            <a:endParaRPr lang="en-US"/>
          </a:p>
        </p:txBody>
      </p:sp>
    </p:spTree>
    <p:extLst>
      <p:ext uri="{BB962C8B-B14F-4D97-AF65-F5344CB8AC3E}">
        <p14:creationId xmlns:p14="http://schemas.microsoft.com/office/powerpoint/2010/main" val="37080091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the normal physiologic state, maintenance of blood glucose is achieved by keeping it within a proper range by using homeostatic regulation. After eating food with carbohydrates, digestion results in the production of glucose, which is absorbed into the bloodstream. Higher blood glucose levels will be detected by the pancreatic beta cells, which will then produce insulin. This insulin then activates target tissues that take up and properly </a:t>
            </a:r>
            <a:r>
              <a:rPr lang="en-US" sz="1200" kern="1200" dirty="0" err="1">
                <a:solidFill>
                  <a:schemeClr val="tx1"/>
                </a:solidFill>
                <a:effectLst/>
                <a:latin typeface="+mn-lt"/>
                <a:ea typeface="+mn-ea"/>
                <a:cs typeface="+mn-cs"/>
              </a:rPr>
              <a:t>utilise</a:t>
            </a:r>
            <a:r>
              <a:rPr lang="en-US" sz="1200" kern="1200" dirty="0">
                <a:solidFill>
                  <a:schemeClr val="tx1"/>
                </a:solidFill>
                <a:effectLst/>
                <a:latin typeface="+mn-lt"/>
                <a:ea typeface="+mn-ea"/>
                <a:cs typeface="+mn-cs"/>
              </a:rPr>
              <a:t> and store glucose. The skeletal muscle can store and </a:t>
            </a:r>
            <a:r>
              <a:rPr lang="en-US" sz="1200" kern="1200" dirty="0" err="1">
                <a:solidFill>
                  <a:schemeClr val="tx1"/>
                </a:solidFill>
                <a:effectLst/>
                <a:latin typeface="+mn-lt"/>
                <a:ea typeface="+mn-ea"/>
                <a:cs typeface="+mn-cs"/>
              </a:rPr>
              <a:t>utilise</a:t>
            </a:r>
            <a:r>
              <a:rPr lang="en-US" sz="1200" kern="1200" dirty="0">
                <a:solidFill>
                  <a:schemeClr val="tx1"/>
                </a:solidFill>
                <a:effectLst/>
                <a:latin typeface="+mn-lt"/>
                <a:ea typeface="+mn-ea"/>
                <a:cs typeface="+mn-cs"/>
              </a:rPr>
              <a:t> glucose for energy; the liver can store and regulate glucose. When glucose is </a:t>
            </a:r>
            <a:r>
              <a:rPr lang="en-US" sz="1200" kern="1200" dirty="0" err="1">
                <a:solidFill>
                  <a:schemeClr val="tx1"/>
                </a:solidFill>
                <a:effectLst/>
                <a:latin typeface="+mn-lt"/>
                <a:ea typeface="+mn-ea"/>
                <a:cs typeface="+mn-cs"/>
              </a:rPr>
              <a:t>utilised</a:t>
            </a:r>
            <a:r>
              <a:rPr lang="en-US" sz="1200" kern="1200" dirty="0">
                <a:solidFill>
                  <a:schemeClr val="tx1"/>
                </a:solidFill>
                <a:effectLst/>
                <a:latin typeface="+mn-lt"/>
                <a:ea typeface="+mn-ea"/>
                <a:cs typeface="+mn-cs"/>
              </a:rPr>
              <a:t> or stored, blood glucose levels fall back to normal levels. Anatomy and physiology are being demonstrated in this process. The pancreas responds to insulin, and insulin-sensitive tissues respond to insulin secreted by the pancreas. This is a normal process which gives a good idea of what is happening abnormally in Type 2 Diabetes.</a:t>
            </a:r>
          </a:p>
          <a:p>
            <a:endParaRPr lang="en-US" dirty="0"/>
          </a:p>
        </p:txBody>
      </p:sp>
      <p:sp>
        <p:nvSpPr>
          <p:cNvPr id="4" name="Slide Number Placeholder 3"/>
          <p:cNvSpPr>
            <a:spLocks noGrp="1"/>
          </p:cNvSpPr>
          <p:nvPr>
            <p:ph type="sldNum" sz="quarter" idx="5"/>
          </p:nvPr>
        </p:nvSpPr>
        <p:spPr/>
        <p:txBody>
          <a:bodyPr/>
          <a:lstStyle/>
          <a:p>
            <a:fld id="{5EDE15BA-057D-4213-93AB-52BC5636E617}" type="slidenum">
              <a:rPr lang="en-US" smtClean="0"/>
              <a:t>5</a:t>
            </a:fld>
            <a:endParaRPr lang="en-US"/>
          </a:p>
        </p:txBody>
      </p:sp>
    </p:spTree>
    <p:extLst>
      <p:ext uri="{BB962C8B-B14F-4D97-AF65-F5344CB8AC3E}">
        <p14:creationId xmlns:p14="http://schemas.microsoft.com/office/powerpoint/2010/main" val="32084474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are very notable changes in normal glucose physiology in Type 2 Diabetes. Insulin resistance decreases insulin's ability to work, and as beta-cell function progresses, it may further compromise glucose control. This means that blood sugar levels do not drop and there is a constant blood sugar elevation, or </a:t>
            </a:r>
            <a:r>
              <a:rPr lang="en-US" sz="1200" kern="1200" dirty="0" err="1">
                <a:solidFill>
                  <a:schemeClr val="tx1"/>
                </a:solidFill>
                <a:effectLst/>
                <a:latin typeface="+mn-lt"/>
                <a:ea typeface="+mn-ea"/>
                <a:cs typeface="+mn-cs"/>
              </a:rPr>
              <a:t>hyperglycaemia</a:t>
            </a:r>
            <a:r>
              <a:rPr lang="en-US" sz="1200" kern="1200" dirty="0">
                <a:solidFill>
                  <a:schemeClr val="tx1"/>
                </a:solidFill>
                <a:effectLst/>
                <a:latin typeface="+mn-lt"/>
                <a:ea typeface="+mn-ea"/>
                <a:cs typeface="+mn-cs"/>
              </a:rPr>
              <a:t>. For Daniel, his high BMI and sedentary lifestyle are important factors to modify, in addition to clinical treatment. Problems with the heart, kidneys, nerves, eyes and feet may also occur from persistent </a:t>
            </a:r>
            <a:r>
              <a:rPr lang="en-US" sz="1200" kern="1200" dirty="0" err="1">
                <a:solidFill>
                  <a:schemeClr val="tx1"/>
                </a:solidFill>
                <a:effectLst/>
                <a:latin typeface="+mn-lt"/>
                <a:ea typeface="+mn-ea"/>
                <a:cs typeface="+mn-cs"/>
              </a:rPr>
              <a:t>hyperglycaemia</a:t>
            </a:r>
            <a:r>
              <a:rPr lang="en-US" sz="1200" kern="1200" dirty="0">
                <a:solidFill>
                  <a:schemeClr val="tx1"/>
                </a:solidFill>
                <a:effectLst/>
                <a:latin typeface="+mn-lt"/>
                <a:ea typeface="+mn-ea"/>
                <a:cs typeface="+mn-cs"/>
              </a:rPr>
              <a:t>, and a knowledge of pathophysiology is essential for the proper monitoring and prevention of these complications.</a:t>
            </a:r>
          </a:p>
          <a:p>
            <a:endParaRPr lang="en-US" dirty="0"/>
          </a:p>
        </p:txBody>
      </p:sp>
      <p:sp>
        <p:nvSpPr>
          <p:cNvPr id="4" name="Slide Number Placeholder 3"/>
          <p:cNvSpPr>
            <a:spLocks noGrp="1"/>
          </p:cNvSpPr>
          <p:nvPr>
            <p:ph type="sldNum" sz="quarter" idx="5"/>
          </p:nvPr>
        </p:nvSpPr>
        <p:spPr/>
        <p:txBody>
          <a:bodyPr/>
          <a:lstStyle/>
          <a:p>
            <a:fld id="{5EDE15BA-057D-4213-93AB-52BC5636E617}" type="slidenum">
              <a:rPr lang="en-US" smtClean="0"/>
              <a:t>6</a:t>
            </a:fld>
            <a:endParaRPr lang="en-US"/>
          </a:p>
        </p:txBody>
      </p:sp>
    </p:spTree>
    <p:extLst>
      <p:ext uri="{BB962C8B-B14F-4D97-AF65-F5344CB8AC3E}">
        <p14:creationId xmlns:p14="http://schemas.microsoft.com/office/powerpoint/2010/main" val="28722100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are non-modifiable and modifiable risk factors in Daniel's risk profile. His age would be considered a non-modifiable risk factor, and a family history, if he had one, would also be considered a non-modifiable risk factor. But there are a number of things about his life that could be different. He has a high BMI, sedentary work, as well as eating processed items and junk food. The above factors are important since lifestyle factors have the potential to impact metabolic health and cardiovascular risk. Hence, a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plan must not be one that labels Daniel as the problem but rather find opportunities for him to improve. It is also significant to evaluate blood pressure, cholesterol, heart weight and other cardiovascular risk factors since Type 2 Diabetes increases cardiovascular risk. The goal is not to “make” Daniel change his lifestyle, but to help him discover possible changes that he can actually implement in his life, based on his way of life, tastes and situation.</a:t>
            </a:r>
          </a:p>
          <a:p>
            <a:endParaRPr lang="en-US" dirty="0"/>
          </a:p>
        </p:txBody>
      </p:sp>
      <p:sp>
        <p:nvSpPr>
          <p:cNvPr id="4" name="Slide Number Placeholder 3"/>
          <p:cNvSpPr>
            <a:spLocks noGrp="1"/>
          </p:cNvSpPr>
          <p:nvPr>
            <p:ph type="sldNum" sz="quarter" idx="5"/>
          </p:nvPr>
        </p:nvSpPr>
        <p:spPr/>
        <p:txBody>
          <a:bodyPr/>
          <a:lstStyle/>
          <a:p>
            <a:fld id="{5EDE15BA-057D-4213-93AB-52BC5636E617}" type="slidenum">
              <a:rPr lang="en-US" smtClean="0"/>
              <a:t>7</a:t>
            </a:fld>
            <a:endParaRPr lang="en-US"/>
          </a:p>
        </p:txBody>
      </p:sp>
    </p:spTree>
    <p:extLst>
      <p:ext uri="{BB962C8B-B14F-4D97-AF65-F5344CB8AC3E}">
        <p14:creationId xmlns:p14="http://schemas.microsoft.com/office/powerpoint/2010/main" val="13496903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Daniel needs a comprehensive evaluation that takes into account his existing condition, as well as the likelihood of future problems. HbA1c is a useful test to monitor long-term blood sugar management. Insulin levels should also be measured, as cardiovascular risk is an important factor in Type 2 diabetes, as well as blood pressure and cholesterol. It is important to monitor kidney function as diabetes can have an impact on the health of the kidney. Assessing the feet is crucial because diabetes can lead to nerve and/or circulation issues, which can also lead to foot problems. Appropriate diabetic eye screening is also required to identify eye problems at an early stage. Last but not least, Daniel's mental health needs should be evaluated. His fear of a possible new diagnosis may impact his self-management confidence and skills. A comprehensive evaluation is therefore necessary to gain a holistic perspective of Daniel's health and identify interventions.</a:t>
            </a:r>
          </a:p>
          <a:p>
            <a:endParaRPr lang="en-US" dirty="0"/>
          </a:p>
        </p:txBody>
      </p:sp>
      <p:sp>
        <p:nvSpPr>
          <p:cNvPr id="4" name="Slide Number Placeholder 3"/>
          <p:cNvSpPr>
            <a:spLocks noGrp="1"/>
          </p:cNvSpPr>
          <p:nvPr>
            <p:ph type="sldNum" sz="quarter" idx="5"/>
          </p:nvPr>
        </p:nvSpPr>
        <p:spPr/>
        <p:txBody>
          <a:bodyPr/>
          <a:lstStyle/>
          <a:p>
            <a:fld id="{5EDE15BA-057D-4213-93AB-52BC5636E617}" type="slidenum">
              <a:rPr lang="en-US" smtClean="0"/>
              <a:t>8</a:t>
            </a:fld>
            <a:endParaRPr lang="en-US"/>
          </a:p>
        </p:txBody>
      </p:sp>
    </p:spTree>
    <p:extLst>
      <p:ext uri="{BB962C8B-B14F-4D97-AF65-F5344CB8AC3E}">
        <p14:creationId xmlns:p14="http://schemas.microsoft.com/office/powerpoint/2010/main" val="26494097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It is important for Daniel's goals of care to be co-created with him and not set by health professionals. His first step will be to develop a better knowledge of type 2 diabetes to help him to manage the condition confidently. Other objectives include </a:t>
            </a:r>
            <a:r>
              <a:rPr lang="en-US" sz="1200" kern="1200" dirty="0" err="1">
                <a:solidFill>
                  <a:schemeClr val="tx1"/>
                </a:solidFill>
                <a:effectLst/>
                <a:latin typeface="+mn-lt"/>
                <a:ea typeface="+mn-ea"/>
                <a:cs typeface="+mn-cs"/>
              </a:rPr>
              <a:t>optimising</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glycaemic</a:t>
            </a:r>
            <a:r>
              <a:rPr lang="en-US" sz="1200" kern="1200" dirty="0">
                <a:solidFill>
                  <a:schemeClr val="tx1"/>
                </a:solidFill>
                <a:effectLst/>
                <a:latin typeface="+mn-lt"/>
                <a:ea typeface="+mn-ea"/>
                <a:cs typeface="+mn-cs"/>
              </a:rPr>
              <a:t> control by using a suitable lifestyle and clinical intervention. The amount of physical activity should be slowly and realistically raised, depending on the sedentary job he has. It is important to make sustainable changes in the diet, rather than the extreme. Sensitively discuss weight management as well, as his BMI is raised. If Daniel is prescribed a medicine, he should be aware of the medicine and why it is being given, and adhere to it. Longer term goals are to decrease the risk of cardiovascular and diabetes complications. These goals are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as they look after Daniel's health but take account of what he likes/dislikes; his situation and his capacity to take part in his health care.</a:t>
            </a:r>
          </a:p>
          <a:p>
            <a:endParaRPr lang="en-US" dirty="0"/>
          </a:p>
        </p:txBody>
      </p:sp>
      <p:sp>
        <p:nvSpPr>
          <p:cNvPr id="4" name="Slide Number Placeholder 3"/>
          <p:cNvSpPr>
            <a:spLocks noGrp="1"/>
          </p:cNvSpPr>
          <p:nvPr>
            <p:ph type="sldNum" sz="quarter" idx="5"/>
          </p:nvPr>
        </p:nvSpPr>
        <p:spPr/>
        <p:txBody>
          <a:bodyPr/>
          <a:lstStyle/>
          <a:p>
            <a:fld id="{5EDE15BA-057D-4213-93AB-52BC5636E617}" type="slidenum">
              <a:rPr lang="en-US" smtClean="0"/>
              <a:t>9</a:t>
            </a:fld>
            <a:endParaRPr lang="en-US"/>
          </a:p>
        </p:txBody>
      </p:sp>
    </p:spTree>
    <p:extLst>
      <p:ext uri="{BB962C8B-B14F-4D97-AF65-F5344CB8AC3E}">
        <p14:creationId xmlns:p14="http://schemas.microsoft.com/office/powerpoint/2010/main" val="27747753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Our lifestyle management is a large component of Daniel's care plan. Dietary advice should be realistic and viable and not necessarily a narrow diet. Daniel can be encouraged to make healthy choices about eating balanced meals, consuming more </a:t>
            </a:r>
            <a:r>
              <a:rPr lang="en-US" sz="1200" kern="1200" dirty="0" err="1">
                <a:solidFill>
                  <a:schemeClr val="tx1"/>
                </a:solidFill>
                <a:effectLst/>
                <a:latin typeface="+mn-lt"/>
                <a:ea typeface="+mn-ea"/>
                <a:cs typeface="+mn-cs"/>
              </a:rPr>
              <a:t>fibre</a:t>
            </a:r>
            <a:r>
              <a:rPr lang="en-US" sz="1200" kern="1200" dirty="0">
                <a:solidFill>
                  <a:schemeClr val="tx1"/>
                </a:solidFill>
                <a:effectLst/>
                <a:latin typeface="+mn-lt"/>
                <a:ea typeface="+mn-ea"/>
                <a:cs typeface="+mn-cs"/>
              </a:rPr>
              <a:t>/foods and to think about the size of the portion he eats. Decreasing your intake of sugar-sweetened drinks and highly processed foods could also contribute to a healthier diet. Daniel's preferences, cultural and dietary practices and financial circumstances (where relevant) should be considered in giving advice. The amount of physical activity should also be slowly increased. Since Daniel's vocation is sitting, decreasing the amount of prolonged sitting could be a good place to begin. If he likes to walk, or some other activity, then that can be incorporated into his routine. Weight management needs to be done in a sensitive and </a:t>
            </a:r>
            <a:r>
              <a:rPr lang="en-US" sz="1200" kern="1200" dirty="0" err="1">
                <a:solidFill>
                  <a:schemeClr val="tx1"/>
                </a:solidFill>
                <a:effectLst/>
                <a:latin typeface="+mn-lt"/>
                <a:ea typeface="+mn-ea"/>
                <a:cs typeface="+mn-cs"/>
              </a:rPr>
              <a:t>non-judgemental</a:t>
            </a:r>
            <a:r>
              <a:rPr lang="en-US" sz="1200" kern="1200" dirty="0">
                <a:solidFill>
                  <a:schemeClr val="tx1"/>
                </a:solidFill>
                <a:effectLst/>
                <a:latin typeface="+mn-lt"/>
                <a:ea typeface="+mn-ea"/>
                <a:cs typeface="+mn-cs"/>
              </a:rPr>
              <a:t> way. The rationale behind lifestyle intervention is not just to get a quick weight loss, but to promote improvements in health and to maintain diabetes control over time.</a:t>
            </a:r>
          </a:p>
          <a:p>
            <a:endParaRPr lang="en-US" dirty="0"/>
          </a:p>
        </p:txBody>
      </p:sp>
      <p:sp>
        <p:nvSpPr>
          <p:cNvPr id="4" name="Slide Number Placeholder 3"/>
          <p:cNvSpPr>
            <a:spLocks noGrp="1"/>
          </p:cNvSpPr>
          <p:nvPr>
            <p:ph type="sldNum" sz="quarter" idx="5"/>
          </p:nvPr>
        </p:nvSpPr>
        <p:spPr/>
        <p:txBody>
          <a:bodyPr/>
          <a:lstStyle/>
          <a:p>
            <a:fld id="{5EDE15BA-057D-4213-93AB-52BC5636E617}" type="slidenum">
              <a:rPr lang="en-US" smtClean="0"/>
              <a:t>10</a:t>
            </a:fld>
            <a:endParaRPr lang="en-US"/>
          </a:p>
        </p:txBody>
      </p:sp>
    </p:spTree>
    <p:extLst>
      <p:ext uri="{BB962C8B-B14F-4D97-AF65-F5344CB8AC3E}">
        <p14:creationId xmlns:p14="http://schemas.microsoft.com/office/powerpoint/2010/main" val="23210129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Clinical management should be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to Daniel's clinical situation. Lifestyle changes are still significant, and for glucose control, medications may be necessary. The choice of treatment will depend on the </a:t>
            </a:r>
            <a:r>
              <a:rPr lang="en-US" sz="1200" kern="1200" dirty="0" err="1">
                <a:solidFill>
                  <a:schemeClr val="tx1"/>
                </a:solidFill>
                <a:effectLst/>
                <a:latin typeface="+mn-lt"/>
                <a:ea typeface="+mn-ea"/>
                <a:cs typeface="+mn-cs"/>
              </a:rPr>
              <a:t>glycaemic</a:t>
            </a:r>
            <a:r>
              <a:rPr lang="en-US" sz="1200" kern="1200" dirty="0">
                <a:solidFill>
                  <a:schemeClr val="tx1"/>
                </a:solidFill>
                <a:effectLst/>
                <a:latin typeface="+mn-lt"/>
                <a:ea typeface="+mn-ea"/>
                <a:cs typeface="+mn-cs"/>
              </a:rPr>
              <a:t> control, cardiovascular risk, kidney function, weight, co-morbidities, tolerability and preferences. Daniel should be informed of the benefits of medication, how it is to be used and potential adverse effects. Shared decision making and periodic reviews of treatment are key to the effectiveness, safety and suitability of treatment.</a:t>
            </a:r>
          </a:p>
          <a:p>
            <a:endParaRPr lang="en-US" dirty="0"/>
          </a:p>
        </p:txBody>
      </p:sp>
      <p:sp>
        <p:nvSpPr>
          <p:cNvPr id="4" name="Slide Number Placeholder 3"/>
          <p:cNvSpPr>
            <a:spLocks noGrp="1"/>
          </p:cNvSpPr>
          <p:nvPr>
            <p:ph type="sldNum" sz="quarter" idx="5"/>
          </p:nvPr>
        </p:nvSpPr>
        <p:spPr/>
        <p:txBody>
          <a:bodyPr/>
          <a:lstStyle/>
          <a:p>
            <a:fld id="{5EDE15BA-057D-4213-93AB-52BC5636E617}" type="slidenum">
              <a:rPr lang="en-US" smtClean="0"/>
              <a:t>11</a:t>
            </a:fld>
            <a:endParaRPr lang="en-US"/>
          </a:p>
        </p:txBody>
      </p:sp>
    </p:spTree>
    <p:extLst>
      <p:ext uri="{BB962C8B-B14F-4D97-AF65-F5344CB8AC3E}">
        <p14:creationId xmlns:p14="http://schemas.microsoft.com/office/powerpoint/2010/main" val="9328980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importance of maintaining a continuous monitor for the long-term management of diabetes. The </a:t>
            </a:r>
            <a:r>
              <a:rPr lang="en-US" sz="1200" kern="1200" dirty="0" err="1">
                <a:solidFill>
                  <a:schemeClr val="tx1"/>
                </a:solidFill>
                <a:effectLst/>
                <a:latin typeface="+mn-lt"/>
                <a:ea typeface="+mn-ea"/>
                <a:cs typeface="+mn-cs"/>
              </a:rPr>
              <a:t>glycaemic</a:t>
            </a:r>
            <a:r>
              <a:rPr lang="en-US" sz="1200" kern="1200" dirty="0">
                <a:solidFill>
                  <a:schemeClr val="tx1"/>
                </a:solidFill>
                <a:effectLst/>
                <a:latin typeface="+mn-lt"/>
                <a:ea typeface="+mn-ea"/>
                <a:cs typeface="+mn-cs"/>
              </a:rPr>
              <a:t> and cardiovascular risk are assessed using HbA1c, blood pressure and cholesterol and the kidney function, weight and BMI are used to evaluate the risk of complications and lifestyle. It's also crucial to have regular foot and eye exams. Review of medication adherence/medication side effects should be done. Also, his confidence, understanding, lifestyle development and psychological health and safety should be tracked to ensure that his care plan is applicable and responsive.</a:t>
            </a:r>
          </a:p>
          <a:p>
            <a:endParaRPr lang="en-US" dirty="0"/>
          </a:p>
        </p:txBody>
      </p:sp>
      <p:sp>
        <p:nvSpPr>
          <p:cNvPr id="4" name="Slide Number Placeholder 3"/>
          <p:cNvSpPr>
            <a:spLocks noGrp="1"/>
          </p:cNvSpPr>
          <p:nvPr>
            <p:ph type="sldNum" sz="quarter" idx="5"/>
          </p:nvPr>
        </p:nvSpPr>
        <p:spPr/>
        <p:txBody>
          <a:bodyPr/>
          <a:lstStyle/>
          <a:p>
            <a:fld id="{5EDE15BA-057D-4213-93AB-52BC5636E617}" type="slidenum">
              <a:rPr lang="en-US" smtClean="0"/>
              <a:t>12</a:t>
            </a:fld>
            <a:endParaRPr lang="en-US"/>
          </a:p>
        </p:txBody>
      </p:sp>
    </p:spTree>
    <p:extLst>
      <p:ext uri="{BB962C8B-B14F-4D97-AF65-F5344CB8AC3E}">
        <p14:creationId xmlns:p14="http://schemas.microsoft.com/office/powerpoint/2010/main" val="1312638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For Daniel's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to be effective, communication is a key priority. Healthcare professionals should speak clearly, in an easy-to-access and </a:t>
            </a:r>
            <a:r>
              <a:rPr lang="en-US" sz="1200" kern="1200" dirty="0" err="1">
                <a:solidFill>
                  <a:schemeClr val="tx1"/>
                </a:solidFill>
                <a:effectLst/>
                <a:latin typeface="+mn-lt"/>
                <a:ea typeface="+mn-ea"/>
                <a:cs typeface="+mn-cs"/>
              </a:rPr>
              <a:t>non-judgemental</a:t>
            </a:r>
            <a:r>
              <a:rPr lang="en-US" sz="1200" kern="1200" dirty="0">
                <a:solidFill>
                  <a:schemeClr val="tx1"/>
                </a:solidFill>
                <a:effectLst/>
                <a:latin typeface="+mn-lt"/>
                <a:ea typeface="+mn-ea"/>
                <a:cs typeface="+mn-cs"/>
              </a:rPr>
              <a:t> language, prompt questions and check for understanding. It is important to allow Daniel to make decisions about himself, in partnership with others. Ethical care should be good for wellbeing, not cause harm, be equitable (fair access to care) and be confidential. These principles ensure respectful communication and respect Daniel as an active participant in his condition's management and decision-making about his treatment.</a:t>
            </a:r>
          </a:p>
          <a:p>
            <a:endParaRPr lang="en-US" dirty="0"/>
          </a:p>
        </p:txBody>
      </p:sp>
      <p:sp>
        <p:nvSpPr>
          <p:cNvPr id="4" name="Slide Number Placeholder 3"/>
          <p:cNvSpPr>
            <a:spLocks noGrp="1"/>
          </p:cNvSpPr>
          <p:nvPr>
            <p:ph type="sldNum" sz="quarter" idx="5"/>
          </p:nvPr>
        </p:nvSpPr>
        <p:spPr/>
        <p:txBody>
          <a:bodyPr/>
          <a:lstStyle/>
          <a:p>
            <a:fld id="{5EDE15BA-057D-4213-93AB-52BC5636E617}" type="slidenum">
              <a:rPr lang="en-US" smtClean="0"/>
              <a:t>13</a:t>
            </a:fld>
            <a:endParaRPr lang="en-US"/>
          </a:p>
        </p:txBody>
      </p:sp>
    </p:spTree>
    <p:extLst>
      <p:ext uri="{BB962C8B-B14F-4D97-AF65-F5344CB8AC3E}">
        <p14:creationId xmlns:p14="http://schemas.microsoft.com/office/powerpoint/2010/main" val="10823730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Type 2 diabetes is a disease that needs to be managed by a group of health care professionals. The GP manages the clinical aspects of diabetes and the diabetes nurse manages diabetes education and self-management. A dietitian can offer individual diet advice and a pharmacist can help with taking medicines. It is important to prevent and monitor complications, with the assistance of podiatrists and eye-care professionals. Comprehensive care for people with diabetes is not just about blood sugar levels; effective teamwork, communication and patient involvement in the process ensure that it addresses diabetes in all its aspects.</a:t>
            </a:r>
          </a:p>
          <a:p>
            <a:endParaRPr lang="en-US" dirty="0"/>
          </a:p>
        </p:txBody>
      </p:sp>
      <p:sp>
        <p:nvSpPr>
          <p:cNvPr id="4" name="Slide Number Placeholder 3"/>
          <p:cNvSpPr>
            <a:spLocks noGrp="1"/>
          </p:cNvSpPr>
          <p:nvPr>
            <p:ph type="sldNum" sz="quarter" idx="5"/>
          </p:nvPr>
        </p:nvSpPr>
        <p:spPr/>
        <p:txBody>
          <a:bodyPr/>
          <a:lstStyle/>
          <a:p>
            <a:fld id="{5EDE15BA-057D-4213-93AB-52BC5636E617}" type="slidenum">
              <a:rPr lang="en-US" smtClean="0"/>
              <a:t>14</a:t>
            </a:fld>
            <a:endParaRPr lang="en-US"/>
          </a:p>
        </p:txBody>
      </p:sp>
    </p:spTree>
    <p:extLst>
      <p:ext uri="{BB962C8B-B14F-4D97-AF65-F5344CB8AC3E}">
        <p14:creationId xmlns:p14="http://schemas.microsoft.com/office/powerpoint/2010/main" val="15449014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Daniel's care needs to be given an integrated and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approach. This knowledge can help in appropriate management and lifestyle changes, and clinical treatment, along with regular monitoring, helps to minimise complications associated with Type 2 diabetes. Daniel's ability to manage himself needs to be nurtured and supported to build confidence and to make decisions based on his preferences. A multidisciplinary approach can tackle the various healthcare needs, thereby helping to enhance diabetes management, minimise future risks and ensure that Daniel remains independent, is well and living his life to the full.</a:t>
            </a:r>
          </a:p>
          <a:p>
            <a:endParaRPr lang="en-US" dirty="0"/>
          </a:p>
        </p:txBody>
      </p:sp>
      <p:sp>
        <p:nvSpPr>
          <p:cNvPr id="4" name="Slide Number Placeholder 3"/>
          <p:cNvSpPr>
            <a:spLocks noGrp="1"/>
          </p:cNvSpPr>
          <p:nvPr>
            <p:ph type="sldNum" sz="quarter" idx="5"/>
          </p:nvPr>
        </p:nvSpPr>
        <p:spPr/>
        <p:txBody>
          <a:bodyPr/>
          <a:lstStyle/>
          <a:p>
            <a:fld id="{5EDE15BA-057D-4213-93AB-52BC5636E617}" type="slidenum">
              <a:rPr lang="en-US" smtClean="0"/>
              <a:t>15</a:t>
            </a:fld>
            <a:endParaRPr lang="en-US"/>
          </a:p>
        </p:txBody>
      </p:sp>
    </p:spTree>
    <p:extLst>
      <p:ext uri="{BB962C8B-B14F-4D97-AF65-F5344CB8AC3E}">
        <p14:creationId xmlns:p14="http://schemas.microsoft.com/office/powerpoint/2010/main" val="31742010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ts val="2520"/>
              </a:lnSpc>
            </a:pPr>
            <a:r>
              <a:rPr lang="en-US" sz="1200" dirty="0">
                <a:solidFill>
                  <a:srgbClr val="000000"/>
                </a:solidFill>
                <a:latin typeface="Canva Sans"/>
                <a:ea typeface="Canva Sans"/>
                <a:cs typeface="Canva Sans"/>
                <a:sym typeface="Canva Sans"/>
              </a:rPr>
              <a:t>American Diabetes Association Professional Practice Committee (2024) ‘9. Pharmacologic approaches to glycemic treatment: Standards of Care in Diabetes—2024’, Diabetes Care, 47(Supplement 1), pp. S158–S178. </a:t>
            </a:r>
            <a:r>
              <a:rPr lang="en-US" sz="1200" u="sng" dirty="0">
                <a:solidFill>
                  <a:srgbClr val="000000"/>
                </a:solidFill>
                <a:latin typeface="Canva Sans"/>
                <a:ea typeface="Canva Sans"/>
                <a:cs typeface="Canva Sans"/>
                <a:sym typeface="Canva Sans"/>
                <a:hlinkClick r:id="rId3" tooltip="https://doi.org/10.2337/dc24-S009"/>
              </a:rPr>
              <a:t>https://doi.org/10.2337/dc24-S009</a:t>
            </a:r>
            <a:r>
              <a:rPr lang="en-US" sz="1200" dirty="0">
                <a:solidFill>
                  <a:srgbClr val="000000"/>
                </a:solidFill>
                <a:latin typeface="Canva Sans"/>
                <a:ea typeface="Canva Sans"/>
                <a:cs typeface="Canva Sans"/>
                <a:sym typeface="Canva Sans"/>
              </a:rPr>
              <a:t>. </a:t>
            </a:r>
          </a:p>
          <a:p>
            <a:pPr algn="just">
              <a:lnSpc>
                <a:spcPts val="2520"/>
              </a:lnSpc>
            </a:pPr>
            <a:r>
              <a:rPr lang="en-US" sz="1200" dirty="0" err="1">
                <a:solidFill>
                  <a:srgbClr val="000000"/>
                </a:solidFill>
                <a:latin typeface="Canva Sans"/>
                <a:ea typeface="Canva Sans"/>
                <a:cs typeface="Canva Sans"/>
                <a:sym typeface="Canva Sans"/>
              </a:rPr>
              <a:t>Butayeva</a:t>
            </a:r>
            <a:r>
              <a:rPr lang="en-US" sz="1200" dirty="0">
                <a:solidFill>
                  <a:srgbClr val="000000"/>
                </a:solidFill>
                <a:latin typeface="Canva Sans"/>
                <a:ea typeface="Canva Sans"/>
                <a:cs typeface="Canva Sans"/>
                <a:sym typeface="Canva Sans"/>
              </a:rPr>
              <a:t>, J., et al. (2023) ‘The impact of health literacy interventions on glycemic control and self-management outcomes among type 2 diabetes mellitus: A systematic review’, Journal of Diabetes. https://doi.org/10.1111/1753-0407.13436</a:t>
            </a:r>
          </a:p>
          <a:p>
            <a:pPr algn="just">
              <a:lnSpc>
                <a:spcPts val="2520"/>
              </a:lnSpc>
            </a:pPr>
            <a:r>
              <a:rPr lang="en-US" sz="1200" dirty="0">
                <a:solidFill>
                  <a:srgbClr val="000000"/>
                </a:solidFill>
                <a:latin typeface="Canva Sans"/>
                <a:ea typeface="Canva Sans"/>
                <a:cs typeface="Canva Sans"/>
                <a:sym typeface="Canva Sans"/>
              </a:rPr>
              <a:t>Chowdhury, H.A., Harrison, C.L., </a:t>
            </a:r>
            <a:r>
              <a:rPr lang="en-US" sz="1200" dirty="0" err="1">
                <a:solidFill>
                  <a:srgbClr val="000000"/>
                </a:solidFill>
                <a:latin typeface="Canva Sans"/>
                <a:ea typeface="Canva Sans"/>
                <a:cs typeface="Canva Sans"/>
                <a:sym typeface="Canva Sans"/>
              </a:rPr>
              <a:t>Siddiquea</a:t>
            </a:r>
            <a:r>
              <a:rPr lang="en-US" sz="1200" dirty="0">
                <a:solidFill>
                  <a:srgbClr val="000000"/>
                </a:solidFill>
                <a:latin typeface="Canva Sans"/>
                <a:ea typeface="Canva Sans"/>
                <a:cs typeface="Canva Sans"/>
                <a:sym typeface="Canva Sans"/>
              </a:rPr>
              <a:t>, B.N., Tissera, S., Afroz, A., Ali, L., </a:t>
            </a:r>
            <a:r>
              <a:rPr lang="en-US" sz="1200" dirty="0" err="1">
                <a:solidFill>
                  <a:srgbClr val="000000"/>
                </a:solidFill>
                <a:latin typeface="Canva Sans"/>
                <a:ea typeface="Canva Sans"/>
                <a:cs typeface="Canva Sans"/>
                <a:sym typeface="Canva Sans"/>
              </a:rPr>
              <a:t>Joham</a:t>
            </a:r>
            <a:r>
              <a:rPr lang="en-US" sz="1200" dirty="0">
                <a:solidFill>
                  <a:srgbClr val="000000"/>
                </a:solidFill>
                <a:latin typeface="Canva Sans"/>
                <a:ea typeface="Canva Sans"/>
                <a:cs typeface="Canva Sans"/>
                <a:sym typeface="Canva Sans"/>
              </a:rPr>
              <a:t>, A.E. and Billah, B. (2024) ‘The effectiveness of diabetes self-management education intervention on </a:t>
            </a:r>
            <a:r>
              <a:rPr lang="en-US" sz="1200" dirty="0" err="1">
                <a:solidFill>
                  <a:srgbClr val="000000"/>
                </a:solidFill>
                <a:latin typeface="Canva Sans"/>
                <a:ea typeface="Canva Sans"/>
                <a:cs typeface="Canva Sans"/>
                <a:sym typeface="Canva Sans"/>
              </a:rPr>
              <a:t>glycaemic</a:t>
            </a:r>
            <a:r>
              <a:rPr lang="en-US" sz="1200" dirty="0">
                <a:solidFill>
                  <a:srgbClr val="000000"/>
                </a:solidFill>
                <a:latin typeface="Canva Sans"/>
                <a:ea typeface="Canva Sans"/>
                <a:cs typeface="Canva Sans"/>
                <a:sym typeface="Canva Sans"/>
              </a:rPr>
              <a:t> control and cardiometabolic risk in adults with type 2 diabetes in low- and middle-income countries: A systematic review and meta-analysis’, PLOS ONE. </a:t>
            </a:r>
            <a:r>
              <a:rPr lang="en-US" sz="1200" u="sng" dirty="0">
                <a:solidFill>
                  <a:srgbClr val="000000"/>
                </a:solidFill>
                <a:latin typeface="Canva Sans"/>
                <a:ea typeface="Canva Sans"/>
                <a:cs typeface="Canva Sans"/>
                <a:sym typeface="Canva Sans"/>
                <a:hlinkClick r:id="rId4" tooltip="https://doi.org/10.1371/journal.pone.0297328"/>
              </a:rPr>
              <a:t>https://doi.org/10.1371/journal.pone.0297328</a:t>
            </a:r>
            <a:r>
              <a:rPr lang="en-US" sz="1200" dirty="0">
                <a:solidFill>
                  <a:srgbClr val="000000"/>
                </a:solidFill>
                <a:latin typeface="Canva Sans"/>
                <a:ea typeface="Canva Sans"/>
                <a:cs typeface="Canva Sans"/>
                <a:sym typeface="Canva Sans"/>
              </a:rPr>
              <a:t>. </a:t>
            </a:r>
          </a:p>
          <a:p>
            <a:pPr algn="just">
              <a:lnSpc>
                <a:spcPts val="2520"/>
              </a:lnSpc>
            </a:pPr>
            <a:r>
              <a:rPr lang="en-US" sz="1200" dirty="0">
                <a:solidFill>
                  <a:srgbClr val="000000"/>
                </a:solidFill>
                <a:latin typeface="Canva Sans"/>
                <a:ea typeface="Canva Sans"/>
                <a:cs typeface="Canva Sans"/>
                <a:sym typeface="Canva Sans"/>
              </a:rPr>
              <a:t>Gallardo-Gómez, D., Salazar-Martínez, E., Alfonso-Rosa, R.M., Ramos-</a:t>
            </a:r>
            <a:r>
              <a:rPr lang="en-US" sz="1200" dirty="0" err="1">
                <a:solidFill>
                  <a:srgbClr val="000000"/>
                </a:solidFill>
                <a:latin typeface="Canva Sans"/>
                <a:ea typeface="Canva Sans"/>
                <a:cs typeface="Canva Sans"/>
                <a:sym typeface="Canva Sans"/>
              </a:rPr>
              <a:t>Munell</a:t>
            </a:r>
            <a:r>
              <a:rPr lang="en-US" sz="1200" dirty="0">
                <a:solidFill>
                  <a:srgbClr val="000000"/>
                </a:solidFill>
                <a:latin typeface="Canva Sans"/>
                <a:ea typeface="Canva Sans"/>
                <a:cs typeface="Canva Sans"/>
                <a:sym typeface="Canva Sans"/>
              </a:rPr>
              <a:t>, J., Del Pozo-Cruz, J., Del Pozo Cruz, B. and Álvarez-Barbosa, F. (2024) ‘Optimal dose and type of physical activity to improve glycemic control in people diagnosed with type 2 diabetes: A systematic review and meta-analysis’, Diabetes Care, 47(2), pp. 295–303. </a:t>
            </a:r>
            <a:r>
              <a:rPr lang="en-US" sz="1200" u="sng" dirty="0">
                <a:solidFill>
                  <a:srgbClr val="000000"/>
                </a:solidFill>
                <a:latin typeface="Canva Sans"/>
                <a:ea typeface="Canva Sans"/>
                <a:cs typeface="Canva Sans"/>
                <a:sym typeface="Canva Sans"/>
                <a:hlinkClick r:id="rId5" tooltip="https://doi.org/10.2337/dc23-0800"/>
              </a:rPr>
              <a:t>https://doi.org/10.2337/dc23-0800</a:t>
            </a:r>
            <a:r>
              <a:rPr lang="en-US" sz="1200" dirty="0">
                <a:solidFill>
                  <a:srgbClr val="000000"/>
                </a:solidFill>
                <a:latin typeface="Canva Sans"/>
                <a:ea typeface="Canva Sans"/>
                <a:cs typeface="Canva Sans"/>
                <a:sym typeface="Canva Sans"/>
              </a:rPr>
              <a:t>. </a:t>
            </a:r>
          </a:p>
          <a:p>
            <a:pPr algn="just">
              <a:lnSpc>
                <a:spcPts val="2520"/>
              </a:lnSpc>
            </a:pPr>
            <a:r>
              <a:rPr lang="en-US" sz="1200" dirty="0">
                <a:solidFill>
                  <a:srgbClr val="000000"/>
                </a:solidFill>
                <a:latin typeface="Canva Sans"/>
                <a:ea typeface="Canva Sans"/>
                <a:cs typeface="Canva Sans"/>
                <a:sym typeface="Canva Sans"/>
              </a:rPr>
              <a:t>Geta, E.T., </a:t>
            </a:r>
            <a:r>
              <a:rPr lang="en-US" sz="1200" dirty="0" err="1">
                <a:solidFill>
                  <a:srgbClr val="000000"/>
                </a:solidFill>
                <a:latin typeface="Canva Sans"/>
                <a:ea typeface="Canva Sans"/>
                <a:cs typeface="Canva Sans"/>
                <a:sym typeface="Canva Sans"/>
              </a:rPr>
              <a:t>Terefa</a:t>
            </a:r>
            <a:r>
              <a:rPr lang="en-US" sz="1200" dirty="0">
                <a:solidFill>
                  <a:srgbClr val="000000"/>
                </a:solidFill>
                <a:latin typeface="Canva Sans"/>
                <a:ea typeface="Canva Sans"/>
                <a:cs typeface="Canva Sans"/>
                <a:sym typeface="Canva Sans"/>
              </a:rPr>
              <a:t>, D.R., Hailu, W.B., Olani, W., </a:t>
            </a:r>
            <a:r>
              <a:rPr lang="en-US" sz="1200" dirty="0" err="1">
                <a:solidFill>
                  <a:srgbClr val="000000"/>
                </a:solidFill>
                <a:latin typeface="Canva Sans"/>
                <a:ea typeface="Canva Sans"/>
                <a:cs typeface="Canva Sans"/>
                <a:sym typeface="Canva Sans"/>
              </a:rPr>
              <a:t>Merdassa</a:t>
            </a:r>
            <a:r>
              <a:rPr lang="en-US" sz="1200" dirty="0">
                <a:solidFill>
                  <a:srgbClr val="000000"/>
                </a:solidFill>
                <a:latin typeface="Canva Sans"/>
                <a:ea typeface="Canva Sans"/>
                <a:cs typeface="Canva Sans"/>
                <a:sym typeface="Canva Sans"/>
              </a:rPr>
              <a:t>, E., </a:t>
            </a:r>
            <a:r>
              <a:rPr lang="en-US" sz="1200" dirty="0" err="1">
                <a:solidFill>
                  <a:srgbClr val="000000"/>
                </a:solidFill>
                <a:latin typeface="Canva Sans"/>
                <a:ea typeface="Canva Sans"/>
                <a:cs typeface="Canva Sans"/>
                <a:sym typeface="Canva Sans"/>
              </a:rPr>
              <a:t>Dessalegn</a:t>
            </a:r>
            <a:r>
              <a:rPr lang="en-US" sz="1200" dirty="0">
                <a:solidFill>
                  <a:srgbClr val="000000"/>
                </a:solidFill>
                <a:latin typeface="Canva Sans"/>
                <a:ea typeface="Canva Sans"/>
                <a:cs typeface="Canva Sans"/>
                <a:sym typeface="Canva Sans"/>
              </a:rPr>
              <a:t>, M., </a:t>
            </a:r>
            <a:r>
              <a:rPr lang="en-US" sz="1200" dirty="0" err="1">
                <a:solidFill>
                  <a:srgbClr val="000000"/>
                </a:solidFill>
                <a:latin typeface="Canva Sans"/>
                <a:ea typeface="Canva Sans"/>
                <a:cs typeface="Canva Sans"/>
                <a:sym typeface="Canva Sans"/>
              </a:rPr>
              <a:t>Gelchu</a:t>
            </a:r>
            <a:r>
              <a:rPr lang="en-US" sz="1200" dirty="0">
                <a:solidFill>
                  <a:srgbClr val="000000"/>
                </a:solidFill>
                <a:latin typeface="Canva Sans"/>
                <a:ea typeface="Canva Sans"/>
                <a:cs typeface="Canva Sans"/>
                <a:sym typeface="Canva Sans"/>
              </a:rPr>
              <a:t>, M. and </a:t>
            </a:r>
            <a:r>
              <a:rPr lang="en-US" sz="1200" dirty="0" err="1">
                <a:solidFill>
                  <a:srgbClr val="000000"/>
                </a:solidFill>
                <a:latin typeface="Canva Sans"/>
                <a:ea typeface="Canva Sans"/>
                <a:cs typeface="Canva Sans"/>
                <a:sym typeface="Canva Sans"/>
              </a:rPr>
              <a:t>Diriba</a:t>
            </a:r>
            <a:r>
              <a:rPr lang="en-US" sz="1200" dirty="0">
                <a:solidFill>
                  <a:srgbClr val="000000"/>
                </a:solidFill>
                <a:latin typeface="Canva Sans"/>
                <a:ea typeface="Canva Sans"/>
                <a:cs typeface="Canva Sans"/>
                <a:sym typeface="Canva Sans"/>
              </a:rPr>
              <a:t>, D.C. (2024) ‘Effectiveness of shared decision-making for </a:t>
            </a:r>
            <a:r>
              <a:rPr lang="en-US" sz="1200" dirty="0" err="1">
                <a:solidFill>
                  <a:srgbClr val="000000"/>
                </a:solidFill>
                <a:latin typeface="Canva Sans"/>
                <a:ea typeface="Canva Sans"/>
                <a:cs typeface="Canva Sans"/>
                <a:sym typeface="Canva Sans"/>
              </a:rPr>
              <a:t>glycaemic</a:t>
            </a:r>
            <a:r>
              <a:rPr lang="en-US" sz="1200" dirty="0">
                <a:solidFill>
                  <a:srgbClr val="000000"/>
                </a:solidFill>
                <a:latin typeface="Canva Sans"/>
                <a:ea typeface="Canva Sans"/>
                <a:cs typeface="Canva Sans"/>
                <a:sym typeface="Canva Sans"/>
              </a:rPr>
              <a:t> control among type 2 diabetes mellitus adult patients: A systematic review and meta-analysis’, PLOS ONE, 19(7), e0306296. https://doi.org/10.1371/journal.pone.0306296. </a:t>
            </a:r>
          </a:p>
          <a:p>
            <a:pPr algn="just">
              <a:lnSpc>
                <a:spcPts val="2520"/>
              </a:lnSpc>
              <a:spcBef>
                <a:spcPct val="0"/>
              </a:spcBef>
            </a:pPr>
            <a:r>
              <a:rPr lang="en-US" sz="1200" dirty="0">
                <a:solidFill>
                  <a:srgbClr val="000000"/>
                </a:solidFill>
                <a:latin typeface="Canva Sans"/>
                <a:ea typeface="Canva Sans"/>
                <a:cs typeface="Canva Sans"/>
                <a:sym typeface="Canva Sans"/>
              </a:rPr>
              <a:t>Jia, J., Xue, Y., Zhang, Y.C., Hu, Y. and Liu, S. (2024) ‘The effects of resistance exercises interventions on quality of life and glycemic control in patients with type 2 diabetes: Systematic review and meta-analysis of randomized controlled trials’, Primary Care Diabetes, 18(2), pp. 119–125. https://doi.org/10.1016/j.pcd.2023.12.006. </a:t>
            </a:r>
          </a:p>
          <a:p>
            <a:pPr algn="just">
              <a:lnSpc>
                <a:spcPts val="2520"/>
              </a:lnSpc>
              <a:spcBef>
                <a:spcPct val="0"/>
              </a:spcBef>
            </a:pPr>
            <a:r>
              <a:rPr lang="en-US" sz="1200" dirty="0">
                <a:solidFill>
                  <a:srgbClr val="000000"/>
                </a:solidFill>
                <a:latin typeface="Canva Sans"/>
                <a:ea typeface="Canva Sans"/>
                <a:cs typeface="Canva Sans"/>
                <a:sym typeface="Canva Sans"/>
              </a:rPr>
              <a:t>Liu, F., Li, J., Li, X., Yang, Z., Wang, W., Zhao, L., Wu, T. and Huang, C. et al. (2024) ‘Efficacy of telemedicine intervention in the self-management of patients with type 2 diabetes: A systematic review and meta-analysis’, Frontiers in Public Health, 12, 1405770. https://doi.org/10.3389/fpubh.2024.1405770. </a:t>
            </a:r>
          </a:p>
          <a:p>
            <a:pPr algn="just">
              <a:lnSpc>
                <a:spcPts val="2520"/>
              </a:lnSpc>
              <a:spcBef>
                <a:spcPct val="0"/>
              </a:spcBef>
            </a:pPr>
            <a:r>
              <a:rPr lang="en-US" sz="1200" dirty="0" err="1">
                <a:solidFill>
                  <a:srgbClr val="000000"/>
                </a:solidFill>
                <a:latin typeface="Canva Sans"/>
                <a:ea typeface="Canva Sans"/>
                <a:cs typeface="Canva Sans"/>
                <a:sym typeface="Canva Sans"/>
              </a:rPr>
              <a:t>Peimani</a:t>
            </a:r>
            <a:r>
              <a:rPr lang="en-US" sz="1200" dirty="0">
                <a:solidFill>
                  <a:srgbClr val="000000"/>
                </a:solidFill>
                <a:latin typeface="Canva Sans"/>
                <a:ea typeface="Canva Sans"/>
                <a:cs typeface="Canva Sans"/>
                <a:sym typeface="Canva Sans"/>
              </a:rPr>
              <a:t>, M., Stewart, A.L., </a:t>
            </a:r>
            <a:r>
              <a:rPr lang="en-US" sz="1200" dirty="0" err="1">
                <a:solidFill>
                  <a:srgbClr val="000000"/>
                </a:solidFill>
                <a:latin typeface="Canva Sans"/>
                <a:ea typeface="Canva Sans"/>
                <a:cs typeface="Canva Sans"/>
                <a:sym typeface="Canva Sans"/>
              </a:rPr>
              <a:t>Garmaroudi</a:t>
            </a:r>
            <a:r>
              <a:rPr lang="en-US" sz="1200" dirty="0">
                <a:solidFill>
                  <a:srgbClr val="000000"/>
                </a:solidFill>
                <a:latin typeface="Canva Sans"/>
                <a:ea typeface="Canva Sans"/>
                <a:cs typeface="Canva Sans"/>
                <a:sym typeface="Canva Sans"/>
              </a:rPr>
              <a:t>, G. and Nasli-Esfahani, E. (2025) ‘Shared decision-making in type 2 diabetes: A systematic review of patients’ preferences and healthcare providers’ perspectives’, BMC Health Services Research, 25(1), 39. </a:t>
            </a:r>
            <a:r>
              <a:rPr lang="en-US" sz="1200" u="sng" dirty="0">
                <a:solidFill>
                  <a:srgbClr val="000000"/>
                </a:solidFill>
                <a:latin typeface="Canva Sans"/>
                <a:ea typeface="Canva Sans"/>
                <a:cs typeface="Canva Sans"/>
                <a:sym typeface="Canva Sans"/>
                <a:hlinkClick r:id="rId6" tooltip="https://doi.org/10.1186/s12913-024-12160-z?utm_source=chatgpt.com"/>
              </a:rPr>
              <a:t>https://doi.org/10.1186/s12913-024-12160-z</a:t>
            </a:r>
            <a:r>
              <a:rPr lang="en-US" sz="1200" dirty="0">
                <a:solidFill>
                  <a:srgbClr val="000000"/>
                </a:solidFill>
                <a:latin typeface="Canva Sans"/>
                <a:ea typeface="Canva Sans"/>
                <a:cs typeface="Canva Sans"/>
                <a:sym typeface="Canva Sans"/>
              </a:rPr>
              <a:t>. </a:t>
            </a:r>
          </a:p>
          <a:p>
            <a:pPr algn="just">
              <a:lnSpc>
                <a:spcPts val="2520"/>
              </a:lnSpc>
              <a:spcBef>
                <a:spcPct val="0"/>
              </a:spcBef>
            </a:pPr>
            <a:r>
              <a:rPr lang="en-US" sz="1200" dirty="0" err="1">
                <a:solidFill>
                  <a:srgbClr val="000000"/>
                </a:solidFill>
                <a:latin typeface="Canva Sans"/>
                <a:ea typeface="Canva Sans"/>
                <a:cs typeface="Canva Sans"/>
                <a:sym typeface="Canva Sans"/>
              </a:rPr>
              <a:t>Polsook</a:t>
            </a:r>
            <a:r>
              <a:rPr lang="en-US" sz="1200" dirty="0">
                <a:solidFill>
                  <a:srgbClr val="000000"/>
                </a:solidFill>
                <a:latin typeface="Canva Sans"/>
                <a:ea typeface="Canva Sans"/>
                <a:cs typeface="Canva Sans"/>
                <a:sym typeface="Canva Sans"/>
              </a:rPr>
              <a:t>, R., </a:t>
            </a:r>
            <a:r>
              <a:rPr lang="en-US" sz="1200" dirty="0" err="1">
                <a:solidFill>
                  <a:srgbClr val="000000"/>
                </a:solidFill>
                <a:latin typeface="Canva Sans"/>
                <a:ea typeface="Canva Sans"/>
                <a:cs typeface="Canva Sans"/>
                <a:sym typeface="Canva Sans"/>
              </a:rPr>
              <a:t>Aungsuroch</a:t>
            </a:r>
            <a:r>
              <a:rPr lang="en-US" sz="1200" dirty="0">
                <a:solidFill>
                  <a:srgbClr val="000000"/>
                </a:solidFill>
                <a:latin typeface="Canva Sans"/>
                <a:ea typeface="Canva Sans"/>
                <a:cs typeface="Canva Sans"/>
                <a:sym typeface="Canva Sans"/>
              </a:rPr>
              <a:t>, Y. and </a:t>
            </a:r>
            <a:r>
              <a:rPr lang="en-US" sz="1200" dirty="0" err="1">
                <a:solidFill>
                  <a:srgbClr val="000000"/>
                </a:solidFill>
                <a:latin typeface="Canva Sans"/>
                <a:ea typeface="Canva Sans"/>
                <a:cs typeface="Canva Sans"/>
                <a:sym typeface="Canva Sans"/>
              </a:rPr>
              <a:t>Thontham</a:t>
            </a:r>
            <a:r>
              <a:rPr lang="en-US" sz="1200" dirty="0">
                <a:solidFill>
                  <a:srgbClr val="000000"/>
                </a:solidFill>
                <a:latin typeface="Canva Sans"/>
                <a:ea typeface="Canva Sans"/>
                <a:cs typeface="Canva Sans"/>
                <a:sym typeface="Canva Sans"/>
              </a:rPr>
              <a:t>, A. (2024) ‘The effect of self-management intervention among type 2 diabetes: A systematic review and meta-analysis’, Worldviews on Evidence-Based Nursing, 21(1), pp. 59–67. https://doi.org/10.1111/wvn.12688. </a:t>
            </a:r>
          </a:p>
          <a:p>
            <a:pPr algn="just">
              <a:lnSpc>
                <a:spcPts val="2520"/>
              </a:lnSpc>
              <a:spcBef>
                <a:spcPct val="0"/>
              </a:spcBef>
            </a:pPr>
            <a:r>
              <a:rPr lang="en-US" sz="1200" dirty="0" err="1">
                <a:solidFill>
                  <a:srgbClr val="000000"/>
                </a:solidFill>
                <a:latin typeface="Canva Sans"/>
                <a:ea typeface="Canva Sans"/>
                <a:cs typeface="Canva Sans"/>
                <a:sym typeface="Canva Sans"/>
              </a:rPr>
              <a:t>Romadlon</a:t>
            </a:r>
            <a:r>
              <a:rPr lang="en-US" sz="1200" dirty="0">
                <a:solidFill>
                  <a:srgbClr val="000000"/>
                </a:solidFill>
                <a:latin typeface="Canva Sans"/>
                <a:ea typeface="Canva Sans"/>
                <a:cs typeface="Canva Sans"/>
                <a:sym typeface="Canva Sans"/>
              </a:rPr>
              <a:t>, D.S., Tu, Y.-K., Chen, Y.-C., Hasan, F., Kurniawan, R. and Chiu, H.-Y. (2024) ‘Comparative effects of diabetes self-management programs on type 2 diabetes clinical outcomes: A systematic review and network meta-analysis’, Diabetes/Metabolism Research and Reviews, 40, e3840. https://doi.org/10.1002/dmrr.3840. </a:t>
            </a:r>
          </a:p>
          <a:p>
            <a:pPr algn="just">
              <a:lnSpc>
                <a:spcPts val="2520"/>
              </a:lnSpc>
              <a:spcBef>
                <a:spcPct val="0"/>
              </a:spcBef>
            </a:pPr>
            <a:r>
              <a:rPr lang="en-US" sz="1200" dirty="0">
                <a:solidFill>
                  <a:srgbClr val="000000"/>
                </a:solidFill>
                <a:latin typeface="Canva Sans"/>
                <a:ea typeface="Canva Sans"/>
                <a:cs typeface="Canva Sans"/>
                <a:sym typeface="Canva Sans"/>
              </a:rPr>
              <a:t>Sattar, N., Presslie, C. and Rutter, M.K. (2024) ‘Cardiovascular and kidney risks in individuals with type 2 diabetes: Contemporary understanding with greater emphasis on excess adiposity’, Diabetes Care, 47(4), pp. 531–540. </a:t>
            </a:r>
          </a:p>
          <a:p>
            <a:pPr algn="just">
              <a:lnSpc>
                <a:spcPts val="2520"/>
              </a:lnSpc>
              <a:spcBef>
                <a:spcPct val="0"/>
              </a:spcBef>
            </a:pPr>
            <a:r>
              <a:rPr lang="en-US" sz="1200" dirty="0">
                <a:solidFill>
                  <a:srgbClr val="000000"/>
                </a:solidFill>
                <a:latin typeface="Canva Sans"/>
                <a:ea typeface="Canva Sans"/>
                <a:cs typeface="Canva Sans"/>
                <a:sym typeface="Canva Sans"/>
              </a:rPr>
              <a:t>Whiteley, C., Benton, F., </a:t>
            </a:r>
            <a:r>
              <a:rPr lang="en-US" sz="1200" dirty="0" err="1">
                <a:solidFill>
                  <a:srgbClr val="000000"/>
                </a:solidFill>
                <a:latin typeface="Canva Sans"/>
                <a:ea typeface="Canva Sans"/>
                <a:cs typeface="Canva Sans"/>
                <a:sym typeface="Canva Sans"/>
              </a:rPr>
              <a:t>Matwiejczyk</a:t>
            </a:r>
            <a:r>
              <a:rPr lang="en-US" sz="1200" dirty="0">
                <a:solidFill>
                  <a:srgbClr val="000000"/>
                </a:solidFill>
                <a:latin typeface="Canva Sans"/>
                <a:ea typeface="Canva Sans"/>
                <a:cs typeface="Canva Sans"/>
                <a:sym typeface="Canva Sans"/>
              </a:rPr>
              <a:t>, L. and Luscombe-Marsh, N. (2023) ‘Determining dietary patterns to recommend for type 2 diabetes: An umbrella review’, Nutrients, 15(4), 861. </a:t>
            </a:r>
            <a:r>
              <a:rPr lang="en-US" sz="1200">
                <a:solidFill>
                  <a:srgbClr val="000000"/>
                </a:solidFill>
                <a:latin typeface="Canva Sans"/>
                <a:ea typeface="Canva Sans"/>
                <a:cs typeface="Canva Sans"/>
                <a:sym typeface="Canva Sans"/>
              </a:rPr>
              <a:t>https://doi.org/10.3390/nu15040861. </a:t>
            </a:r>
          </a:p>
          <a:p>
            <a:endParaRPr lang="en-US"/>
          </a:p>
        </p:txBody>
      </p:sp>
      <p:sp>
        <p:nvSpPr>
          <p:cNvPr id="4" name="Slide Number Placeholder 3"/>
          <p:cNvSpPr>
            <a:spLocks noGrp="1"/>
          </p:cNvSpPr>
          <p:nvPr>
            <p:ph type="sldNum" sz="quarter" idx="5"/>
          </p:nvPr>
        </p:nvSpPr>
        <p:spPr/>
        <p:txBody>
          <a:bodyPr/>
          <a:lstStyle/>
          <a:p>
            <a:fld id="{5EDE15BA-057D-4213-93AB-52BC5636E617}" type="slidenum">
              <a:rPr lang="en-US" smtClean="0"/>
              <a:t>16</a:t>
            </a:fld>
            <a:endParaRPr lang="en-US"/>
          </a:p>
        </p:txBody>
      </p:sp>
    </p:spTree>
    <p:extLst>
      <p:ext uri="{BB962C8B-B14F-4D97-AF65-F5344CB8AC3E}">
        <p14:creationId xmlns:p14="http://schemas.microsoft.com/office/powerpoint/2010/main" val="28877608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8/10/2026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8/10/2026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8/10/2026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8/10/2026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8/10/2026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7.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3.png"/><Relationship Id="rId4" Type="http://schemas.openxmlformats.org/officeDocument/2006/relationships/notesSlide" Target="../notesSlides/notesSlide3.xml"/><Relationship Id="rId9"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1.png"/><Relationship Id="rId5" Type="http://schemas.openxmlformats.org/officeDocument/2006/relationships/image" Target="../media/image10.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14.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17.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0.png"/><Relationship Id="rId5" Type="http://schemas.openxmlformats.org/officeDocument/2006/relationships/image" Target="../media/image19.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1.png"/><Relationship Id="rId5" Type="http://schemas.openxmlformats.org/officeDocument/2006/relationships/image" Target="../media/image19.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2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8.png"/><Relationship Id="rId5" Type="http://schemas.openxmlformats.org/officeDocument/2006/relationships/image" Target="../media/image27.jpe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1111/1753-0407.13436" TargetMode="External"/><Relationship Id="rId13" Type="http://schemas.openxmlformats.org/officeDocument/2006/relationships/hyperlink" Target="https://doi.org/10.3389/fpubh.2024.1405770" TargetMode="External"/><Relationship Id="rId18"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hyperlink" Target="https://doi.org/10.2337/dc24-S009" TargetMode="External"/><Relationship Id="rId12" Type="http://schemas.openxmlformats.org/officeDocument/2006/relationships/hyperlink" Target="https://doi.org/10.1016/j.pcd.2023.12.006" TargetMode="External"/><Relationship Id="rId17" Type="http://schemas.openxmlformats.org/officeDocument/2006/relationships/hyperlink" Target="https://doi.org/10.3390/nu15040861" TargetMode="External"/><Relationship Id="rId2" Type="http://schemas.openxmlformats.org/officeDocument/2006/relationships/audio" Target="../media/media13.m4a"/><Relationship Id="rId16" Type="http://schemas.openxmlformats.org/officeDocument/2006/relationships/hyperlink" Target="https://doi.org/10.1002/dmrr.3840" TargetMode="External"/><Relationship Id="rId1" Type="http://schemas.microsoft.com/office/2007/relationships/media" Target="../media/media13.m4a"/><Relationship Id="rId6" Type="http://schemas.openxmlformats.org/officeDocument/2006/relationships/image" Target="../media/image24.png"/><Relationship Id="rId11" Type="http://schemas.openxmlformats.org/officeDocument/2006/relationships/hyperlink" Target="https://doi.org/10.1371/journal.pone.0306296" TargetMode="External"/><Relationship Id="rId5" Type="http://schemas.openxmlformats.org/officeDocument/2006/relationships/image" Target="../media/image23.png"/><Relationship Id="rId15" Type="http://schemas.openxmlformats.org/officeDocument/2006/relationships/hyperlink" Target="https://doi.org/10.1111/wvn.12688" TargetMode="External"/><Relationship Id="rId10" Type="http://schemas.openxmlformats.org/officeDocument/2006/relationships/hyperlink" Target="https://doi.org/10.2337/dc23-0800" TargetMode="External"/><Relationship Id="rId4" Type="http://schemas.openxmlformats.org/officeDocument/2006/relationships/notesSlide" Target="../notesSlides/notesSlide16.xml"/><Relationship Id="rId9" Type="http://schemas.openxmlformats.org/officeDocument/2006/relationships/hyperlink" Target="https://doi.org/10.1371/journal.pone.0297328" TargetMode="External"/><Relationship Id="rId14" Type="http://schemas.openxmlformats.org/officeDocument/2006/relationships/hyperlink" Target="https://doi.org/10.1186/s12913-024-12160-z?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648791" y="3868816"/>
            <a:ext cx="8936471" cy="8936471"/>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C4B74"/>
            </a:solidFill>
          </p:spPr>
        </p:sp>
        <p:sp>
          <p:nvSpPr>
            <p:cNvPr id="4" name="TextBox 4"/>
            <p:cNvSpPr txBox="1"/>
            <p:nvPr/>
          </p:nvSpPr>
          <p:spPr>
            <a:xfrm>
              <a:off x="76200" y="47625"/>
              <a:ext cx="660400" cy="688975"/>
            </a:xfrm>
            <a:prstGeom prst="rect">
              <a:avLst/>
            </a:prstGeom>
          </p:spPr>
          <p:txBody>
            <a:bodyPr lIns="50800" tIns="50800" rIns="50800" bIns="50800" rtlCol="0" anchor="ctr"/>
            <a:lstStyle/>
            <a:p>
              <a:pPr algn="ctr">
                <a:lnSpc>
                  <a:spcPts val="3000"/>
                </a:lnSpc>
              </a:pPr>
              <a:endParaRPr/>
            </a:p>
          </p:txBody>
        </p:sp>
      </p:grpSp>
      <p:sp>
        <p:nvSpPr>
          <p:cNvPr id="5" name="Freeform 5"/>
          <p:cNvSpPr/>
          <p:nvPr/>
        </p:nvSpPr>
        <p:spPr>
          <a:xfrm>
            <a:off x="7770939" y="2370528"/>
            <a:ext cx="10517061" cy="8229600"/>
          </a:xfrm>
          <a:custGeom>
            <a:avLst/>
            <a:gdLst/>
            <a:ahLst/>
            <a:cxnLst/>
            <a:rect l="l" t="t" r="r" b="b"/>
            <a:pathLst>
              <a:path w="10517061" h="8229600">
                <a:moveTo>
                  <a:pt x="0" y="0"/>
                </a:moveTo>
                <a:lnTo>
                  <a:pt x="10517061" y="0"/>
                </a:lnTo>
                <a:lnTo>
                  <a:pt x="10517061" y="8229600"/>
                </a:lnTo>
                <a:lnTo>
                  <a:pt x="0" y="8229600"/>
                </a:lnTo>
                <a:lnTo>
                  <a:pt x="0" y="0"/>
                </a:lnTo>
                <a:close/>
              </a:path>
            </a:pathLst>
          </a:custGeom>
          <a:blipFill>
            <a:blip r:embed="rId5"/>
            <a:stretch>
              <a:fillRect/>
            </a:stretch>
          </a:blipFill>
        </p:spPr>
      </p:sp>
      <p:grpSp>
        <p:nvGrpSpPr>
          <p:cNvPr id="6" name="Group 6"/>
          <p:cNvGrpSpPr/>
          <p:nvPr/>
        </p:nvGrpSpPr>
        <p:grpSpPr>
          <a:xfrm>
            <a:off x="2353404" y="-3390283"/>
            <a:ext cx="4418983" cy="4418983"/>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C4B74"/>
            </a:solidFill>
          </p:spPr>
        </p:sp>
        <p:sp>
          <p:nvSpPr>
            <p:cNvPr id="8" name="TextBox 8"/>
            <p:cNvSpPr txBox="1"/>
            <p:nvPr/>
          </p:nvSpPr>
          <p:spPr>
            <a:xfrm>
              <a:off x="76200" y="47625"/>
              <a:ext cx="660400" cy="688975"/>
            </a:xfrm>
            <a:prstGeom prst="rect">
              <a:avLst/>
            </a:prstGeom>
          </p:spPr>
          <p:txBody>
            <a:bodyPr lIns="50800" tIns="50800" rIns="50800" bIns="50800" rtlCol="0" anchor="ctr"/>
            <a:lstStyle/>
            <a:p>
              <a:pPr algn="ctr">
                <a:lnSpc>
                  <a:spcPts val="3000"/>
                </a:lnSpc>
              </a:pPr>
              <a:endParaRPr/>
            </a:p>
          </p:txBody>
        </p:sp>
      </p:grpSp>
      <p:sp>
        <p:nvSpPr>
          <p:cNvPr id="13" name="Freeform 13"/>
          <p:cNvSpPr/>
          <p:nvPr/>
        </p:nvSpPr>
        <p:spPr>
          <a:xfrm>
            <a:off x="4629458" y="8025056"/>
            <a:ext cx="2682469" cy="2052089"/>
          </a:xfrm>
          <a:custGeom>
            <a:avLst/>
            <a:gdLst/>
            <a:ahLst/>
            <a:cxnLst/>
            <a:rect l="l" t="t" r="r" b="b"/>
            <a:pathLst>
              <a:path w="2682469" h="2052089">
                <a:moveTo>
                  <a:pt x="0" y="0"/>
                </a:moveTo>
                <a:lnTo>
                  <a:pt x="2682468" y="0"/>
                </a:lnTo>
                <a:lnTo>
                  <a:pt x="2682468" y="2052089"/>
                </a:lnTo>
                <a:lnTo>
                  <a:pt x="0" y="2052089"/>
                </a:lnTo>
                <a:lnTo>
                  <a:pt x="0" y="0"/>
                </a:lnTo>
                <a:close/>
              </a:path>
            </a:pathLst>
          </a:custGeom>
          <a:blipFill>
            <a:blip r:embed="rId6"/>
            <a:stretch>
              <a:fillRect/>
            </a:stretch>
          </a:blipFill>
        </p:spPr>
      </p:sp>
      <p:sp>
        <p:nvSpPr>
          <p:cNvPr id="14" name="TextBox 14"/>
          <p:cNvSpPr txBox="1"/>
          <p:nvPr/>
        </p:nvSpPr>
        <p:spPr>
          <a:xfrm>
            <a:off x="1028700" y="6922061"/>
            <a:ext cx="4877248" cy="1192634"/>
          </a:xfrm>
          <a:prstGeom prst="rect">
            <a:avLst/>
          </a:prstGeom>
        </p:spPr>
        <p:txBody>
          <a:bodyPr lIns="0" tIns="0" rIns="0" bIns="0" rtlCol="0" anchor="t">
            <a:spAutoFit/>
          </a:bodyPr>
          <a:lstStyle/>
          <a:p>
            <a:pPr algn="l">
              <a:lnSpc>
                <a:spcPts val="3120"/>
              </a:lnSpc>
            </a:pPr>
            <a:r>
              <a:rPr lang="en-US" sz="3200" b="1" spc="-36" dirty="0">
                <a:solidFill>
                  <a:srgbClr val="2C4B74"/>
                </a:solidFill>
                <a:latin typeface="Telegraf"/>
                <a:ea typeface="Telegraf"/>
                <a:cs typeface="Telegraf"/>
                <a:sym typeface="Telegraf"/>
              </a:rPr>
              <a:t>Presented by:</a:t>
            </a:r>
          </a:p>
          <a:p>
            <a:pPr algn="l">
              <a:lnSpc>
                <a:spcPts val="3120"/>
              </a:lnSpc>
            </a:pPr>
            <a:r>
              <a:rPr lang="en-US" sz="2400" spc="-36" dirty="0">
                <a:solidFill>
                  <a:srgbClr val="2C4B74"/>
                </a:solidFill>
                <a:latin typeface="Telegraf"/>
                <a:ea typeface="Telegraf"/>
                <a:cs typeface="Telegraf"/>
                <a:sym typeface="Telegraf"/>
              </a:rPr>
              <a:t>Name: </a:t>
            </a:r>
            <a:r>
              <a:rPr lang="en-US" sz="2400" spc="-36" dirty="0" err="1">
                <a:solidFill>
                  <a:srgbClr val="2C4B74"/>
                </a:solidFill>
                <a:latin typeface="Telegraf"/>
                <a:ea typeface="Telegraf"/>
                <a:cs typeface="Telegraf"/>
                <a:sym typeface="Telegraf"/>
              </a:rPr>
              <a:t>Zawadi</a:t>
            </a:r>
            <a:r>
              <a:rPr lang="en-US" sz="2400" spc="-36" dirty="0">
                <a:solidFill>
                  <a:srgbClr val="2C4B74"/>
                </a:solidFill>
                <a:latin typeface="Telegraf"/>
                <a:ea typeface="Telegraf"/>
                <a:cs typeface="Telegraf"/>
                <a:sym typeface="Telegraf"/>
              </a:rPr>
              <a:t> </a:t>
            </a:r>
            <a:r>
              <a:rPr lang="en-US" sz="2400" spc="-36" dirty="0" err="1">
                <a:solidFill>
                  <a:srgbClr val="2C4B74"/>
                </a:solidFill>
                <a:latin typeface="Telegraf"/>
                <a:ea typeface="Telegraf"/>
                <a:cs typeface="Telegraf"/>
                <a:sym typeface="Telegraf"/>
              </a:rPr>
              <a:t>Nibigira</a:t>
            </a:r>
            <a:endParaRPr lang="en-US" sz="2400" spc="-36" dirty="0">
              <a:solidFill>
                <a:srgbClr val="2C4B74"/>
              </a:solidFill>
              <a:latin typeface="Telegraf"/>
              <a:ea typeface="Telegraf"/>
              <a:cs typeface="Telegraf"/>
              <a:sym typeface="Telegraf"/>
            </a:endParaRPr>
          </a:p>
          <a:p>
            <a:pPr marL="0" lvl="0" indent="0" algn="l">
              <a:lnSpc>
                <a:spcPts val="3120"/>
              </a:lnSpc>
            </a:pPr>
            <a:r>
              <a:rPr lang="en-US" sz="2400" spc="-36" dirty="0">
                <a:solidFill>
                  <a:srgbClr val="2C4B74"/>
                </a:solidFill>
                <a:latin typeface="Telegraf"/>
                <a:ea typeface="Telegraf"/>
                <a:cs typeface="Telegraf"/>
                <a:sym typeface="Telegraf"/>
              </a:rPr>
              <a:t>ID: 2435451</a:t>
            </a:r>
          </a:p>
        </p:txBody>
      </p:sp>
      <p:sp>
        <p:nvSpPr>
          <p:cNvPr id="15" name="TextBox 15"/>
          <p:cNvSpPr txBox="1"/>
          <p:nvPr/>
        </p:nvSpPr>
        <p:spPr>
          <a:xfrm>
            <a:off x="1028700" y="2153869"/>
            <a:ext cx="10425682" cy="2453025"/>
          </a:xfrm>
          <a:prstGeom prst="rect">
            <a:avLst/>
          </a:prstGeom>
        </p:spPr>
        <p:txBody>
          <a:bodyPr lIns="0" tIns="0" rIns="0" bIns="0" rtlCol="0" anchor="t">
            <a:spAutoFit/>
          </a:bodyPr>
          <a:lstStyle/>
          <a:p>
            <a:pPr marL="0" lvl="0" indent="0" algn="l">
              <a:lnSpc>
                <a:spcPts val="6200"/>
              </a:lnSpc>
            </a:pPr>
            <a:r>
              <a:rPr lang="en-US" sz="6200" b="1" spc="-217">
                <a:solidFill>
                  <a:srgbClr val="2C4B74"/>
                </a:solidFill>
                <a:latin typeface="Telegraf Bold"/>
                <a:ea typeface="Telegraf Bold"/>
                <a:cs typeface="Telegraf Bold"/>
                <a:sym typeface="Telegraf Bold"/>
              </a:rPr>
              <a:t>A Perso</a:t>
            </a:r>
            <a:r>
              <a:rPr lang="en-US" sz="6200" b="1" u="none" strike="noStrike" spc="-217">
                <a:solidFill>
                  <a:srgbClr val="2C4B74"/>
                </a:solidFill>
                <a:latin typeface="Telegraf Bold"/>
                <a:ea typeface="Telegraf Bold"/>
                <a:cs typeface="Telegraf Bold"/>
                <a:sym typeface="Telegraf Bold"/>
              </a:rPr>
              <a:t>n-Centred Care Plan for a Fictional Patient with Type 2 Diabetes Mellitus</a:t>
            </a:r>
          </a:p>
        </p:txBody>
      </p:sp>
      <p:sp>
        <p:nvSpPr>
          <p:cNvPr id="16" name="TextBox 16"/>
          <p:cNvSpPr txBox="1"/>
          <p:nvPr/>
        </p:nvSpPr>
        <p:spPr>
          <a:xfrm>
            <a:off x="1028700" y="4831625"/>
            <a:ext cx="6742239" cy="1037152"/>
          </a:xfrm>
          <a:prstGeom prst="rect">
            <a:avLst/>
          </a:prstGeom>
        </p:spPr>
        <p:txBody>
          <a:bodyPr lIns="0" tIns="0" rIns="0" bIns="0" rtlCol="0" anchor="t">
            <a:spAutoFit/>
          </a:bodyPr>
          <a:lstStyle/>
          <a:p>
            <a:pPr algn="l">
              <a:lnSpc>
                <a:spcPts val="4009"/>
              </a:lnSpc>
            </a:pPr>
            <a:r>
              <a:rPr lang="en-US" sz="3084" spc="-46" dirty="0">
                <a:solidFill>
                  <a:srgbClr val="2C4B74"/>
                </a:solidFill>
                <a:latin typeface="Telegraf"/>
                <a:ea typeface="Telegraf"/>
                <a:cs typeface="Telegraf"/>
                <a:sym typeface="Telegraf"/>
              </a:rPr>
              <a:t>Module: Introduction to Physiology</a:t>
            </a:r>
          </a:p>
          <a:p>
            <a:pPr marL="0" lvl="0" indent="0" algn="l">
              <a:lnSpc>
                <a:spcPts val="4009"/>
              </a:lnSpc>
            </a:pPr>
            <a:r>
              <a:rPr lang="en-US" sz="3084" spc="-46" dirty="0">
                <a:solidFill>
                  <a:srgbClr val="2C4B74"/>
                </a:solidFill>
                <a:latin typeface="Telegraf"/>
                <a:ea typeface="Telegraf"/>
                <a:cs typeface="Telegraf"/>
                <a:sym typeface="Telegraf"/>
              </a:rPr>
              <a:t>Module Code: BMHP5023</a:t>
            </a:r>
          </a:p>
        </p:txBody>
      </p:sp>
      <p:pic>
        <p:nvPicPr>
          <p:cNvPr id="9" name="Audio 8">
            <a:hlinkClick r:id="" action="ppaction://media"/>
            <a:extLst>
              <a:ext uri="{FF2B5EF4-FFF2-40B4-BE49-F238E27FC236}">
                <a16:creationId xmlns:a16="http://schemas.microsoft.com/office/drawing/2014/main" id="{3ED422CA-B109-4508-B48B-1767D981E7F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7648238" y="96472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3280"/>
    </mc:Choice>
    <mc:Fallback>
      <p:transition spd="slow" advTm="332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a:off x="272184" y="3468757"/>
            <a:ext cx="11922313" cy="5298940"/>
          </a:xfrm>
          <a:custGeom>
            <a:avLst/>
            <a:gdLst/>
            <a:ahLst/>
            <a:cxnLst/>
            <a:rect l="l" t="t" r="r" b="b"/>
            <a:pathLst>
              <a:path w="11922313" h="5298940">
                <a:moveTo>
                  <a:pt x="0" y="0"/>
                </a:moveTo>
                <a:lnTo>
                  <a:pt x="11922313" y="0"/>
                </a:lnTo>
                <a:lnTo>
                  <a:pt x="11922313" y="5298940"/>
                </a:lnTo>
                <a:lnTo>
                  <a:pt x="0" y="5298940"/>
                </a:lnTo>
                <a:lnTo>
                  <a:pt x="0" y="0"/>
                </a:lnTo>
                <a:close/>
              </a:path>
            </a:pathLst>
          </a:custGeom>
          <a:blipFill>
            <a:blip r:embed="rId5"/>
            <a:stretch>
              <a:fillRect t="-12497"/>
            </a:stretch>
          </a:blipFill>
        </p:spPr>
      </p:sp>
      <p:sp>
        <p:nvSpPr>
          <p:cNvPr id="5" name="TextBox 5"/>
          <p:cNvSpPr txBox="1"/>
          <p:nvPr/>
        </p:nvSpPr>
        <p:spPr>
          <a:xfrm>
            <a:off x="12194497" y="4563531"/>
            <a:ext cx="5401097" cy="3023668"/>
          </a:xfrm>
          <a:prstGeom prst="rect">
            <a:avLst/>
          </a:prstGeom>
        </p:spPr>
        <p:txBody>
          <a:bodyPr lIns="0" tIns="0" rIns="0" bIns="0" rtlCol="0" anchor="t">
            <a:spAutoFit/>
          </a:bodyPr>
          <a:lstStyle/>
          <a:p>
            <a:pPr marL="530674" lvl="1" indent="-265337" algn="l">
              <a:lnSpc>
                <a:spcPts val="3441"/>
              </a:lnSpc>
              <a:buFont typeface="Arial"/>
              <a:buChar char="•"/>
            </a:pPr>
            <a:r>
              <a:rPr lang="en-US" sz="2457" spc="-36">
                <a:solidFill>
                  <a:srgbClr val="2C4B74"/>
                </a:solidFill>
                <a:latin typeface="Telegraf"/>
                <a:ea typeface="Telegraf"/>
                <a:cs typeface="Telegraf"/>
                <a:sym typeface="Telegraf"/>
              </a:rPr>
              <a:t>Chronic metabolic condition</a:t>
            </a:r>
          </a:p>
          <a:p>
            <a:pPr marL="530674" lvl="1" indent="-265337" algn="l">
              <a:lnSpc>
                <a:spcPts val="3441"/>
              </a:lnSpc>
              <a:buFont typeface="Arial"/>
              <a:buChar char="•"/>
            </a:pPr>
            <a:r>
              <a:rPr lang="en-US" sz="2457" spc="-36">
                <a:solidFill>
                  <a:srgbClr val="2C4B74"/>
                </a:solidFill>
                <a:latin typeface="Telegraf"/>
                <a:ea typeface="Telegraf"/>
                <a:cs typeface="Telegraf"/>
                <a:sym typeface="Telegraf"/>
              </a:rPr>
              <a:t>Insulin resistance</a:t>
            </a:r>
          </a:p>
          <a:p>
            <a:pPr marL="530674" lvl="1" indent="-265337" algn="l">
              <a:lnSpc>
                <a:spcPts val="3441"/>
              </a:lnSpc>
              <a:buFont typeface="Arial"/>
              <a:buChar char="•"/>
            </a:pPr>
            <a:r>
              <a:rPr lang="en-US" sz="2457" spc="-36">
                <a:solidFill>
                  <a:srgbClr val="2C4B74"/>
                </a:solidFill>
                <a:latin typeface="Telegraf"/>
                <a:ea typeface="Telegraf"/>
                <a:cs typeface="Telegraf"/>
                <a:sym typeface="Telegraf"/>
              </a:rPr>
              <a:t>Reduced insulin effectiveness</a:t>
            </a:r>
          </a:p>
          <a:p>
            <a:pPr marL="530674" lvl="1" indent="-265337" algn="l">
              <a:lnSpc>
                <a:spcPts val="3441"/>
              </a:lnSpc>
              <a:buFont typeface="Arial"/>
              <a:buChar char="•"/>
            </a:pPr>
            <a:r>
              <a:rPr lang="en-US" sz="2457" spc="-36">
                <a:solidFill>
                  <a:srgbClr val="2C4B74"/>
                </a:solidFill>
                <a:latin typeface="Telegraf"/>
                <a:ea typeface="Telegraf"/>
                <a:cs typeface="Telegraf"/>
                <a:sym typeface="Telegraf"/>
              </a:rPr>
              <a:t>Progressive impairment of insulin production</a:t>
            </a:r>
          </a:p>
          <a:p>
            <a:pPr marL="530674" lvl="1" indent="-265337" algn="l">
              <a:lnSpc>
                <a:spcPts val="3441"/>
              </a:lnSpc>
              <a:buFont typeface="Arial"/>
              <a:buChar char="•"/>
            </a:pPr>
            <a:r>
              <a:rPr lang="en-US" sz="2457" spc="-36">
                <a:solidFill>
                  <a:srgbClr val="2C4B74"/>
                </a:solidFill>
                <a:latin typeface="Telegraf"/>
                <a:ea typeface="Telegraf"/>
                <a:cs typeface="Telegraf"/>
                <a:sym typeface="Telegraf"/>
              </a:rPr>
              <a:t>Elevated blood glucose</a:t>
            </a:r>
          </a:p>
          <a:p>
            <a:pPr marL="530674" lvl="1" indent="-265337" algn="l">
              <a:lnSpc>
                <a:spcPts val="3441"/>
              </a:lnSpc>
              <a:buFont typeface="Arial"/>
              <a:buChar char="•"/>
            </a:pPr>
            <a:r>
              <a:rPr lang="en-US" sz="2457" spc="-36">
                <a:solidFill>
                  <a:srgbClr val="2C4B74"/>
                </a:solidFill>
                <a:latin typeface="Telegraf"/>
                <a:ea typeface="Telegraf"/>
                <a:cs typeface="Telegraf"/>
                <a:sym typeface="Telegraf"/>
              </a:rPr>
              <a:t>Risk of long-term complications</a:t>
            </a:r>
          </a:p>
        </p:txBody>
      </p:sp>
      <p:sp>
        <p:nvSpPr>
          <p:cNvPr id="6" name="TextBox 6"/>
          <p:cNvSpPr txBox="1"/>
          <p:nvPr/>
        </p:nvSpPr>
        <p:spPr>
          <a:xfrm>
            <a:off x="751500" y="1566928"/>
            <a:ext cx="10202521" cy="1901829"/>
          </a:xfrm>
          <a:prstGeom prst="rect">
            <a:avLst/>
          </a:prstGeom>
        </p:spPr>
        <p:txBody>
          <a:bodyPr lIns="0" tIns="0" rIns="0" bIns="0" rtlCol="0" anchor="t">
            <a:spAutoFit/>
          </a:bodyPr>
          <a:lstStyle/>
          <a:p>
            <a:pPr marL="0" lvl="0" indent="0" algn="l">
              <a:lnSpc>
                <a:spcPts val="7000"/>
              </a:lnSpc>
            </a:pPr>
            <a:r>
              <a:rPr lang="en-US" sz="7000" spc="-210">
                <a:solidFill>
                  <a:srgbClr val="2C4B74"/>
                </a:solidFill>
                <a:latin typeface="Telegraf"/>
                <a:ea typeface="Telegraf"/>
                <a:cs typeface="Telegraf"/>
                <a:sym typeface="Telegraf"/>
              </a:rPr>
              <a:t>WHAT IS TYPE 2 DIABETES?</a:t>
            </a:r>
          </a:p>
        </p:txBody>
      </p:sp>
      <p:sp>
        <p:nvSpPr>
          <p:cNvPr id="7" name="TextBox 7"/>
          <p:cNvSpPr txBox="1"/>
          <p:nvPr/>
        </p:nvSpPr>
        <p:spPr>
          <a:xfrm>
            <a:off x="11956488" y="3402082"/>
            <a:ext cx="5639107" cy="1110615"/>
          </a:xfrm>
          <a:prstGeom prst="rect">
            <a:avLst/>
          </a:prstGeom>
        </p:spPr>
        <p:txBody>
          <a:bodyPr lIns="0" tIns="0" rIns="0" bIns="0" rtlCol="0" anchor="t">
            <a:spAutoFit/>
          </a:bodyPr>
          <a:lstStyle/>
          <a:p>
            <a:pPr algn="ctr">
              <a:lnSpc>
                <a:spcPts val="4289"/>
              </a:lnSpc>
              <a:spcBef>
                <a:spcPct val="0"/>
              </a:spcBef>
            </a:pPr>
            <a:r>
              <a:rPr lang="en-US" sz="3299" b="1" spc="-49">
                <a:solidFill>
                  <a:srgbClr val="2C4B74"/>
                </a:solidFill>
                <a:latin typeface="Telegraf Bold"/>
                <a:ea typeface="Telegraf Bold"/>
                <a:cs typeface="Telegraf Bold"/>
                <a:sym typeface="Telegraf Bold"/>
              </a:rPr>
              <a:t>Understanding Type 2 Diabetes Mellitus</a:t>
            </a:r>
          </a:p>
        </p:txBody>
      </p:sp>
      <p:sp>
        <p:nvSpPr>
          <p:cNvPr id="8" name="TextBox 8"/>
          <p:cNvSpPr txBox="1"/>
          <p:nvPr/>
        </p:nvSpPr>
        <p:spPr>
          <a:xfrm>
            <a:off x="1628890" y="9031117"/>
            <a:ext cx="16058921" cy="561975"/>
          </a:xfrm>
          <a:prstGeom prst="rect">
            <a:avLst/>
          </a:prstGeom>
        </p:spPr>
        <p:txBody>
          <a:bodyPr lIns="0" tIns="0" rIns="0" bIns="0" rtlCol="0" anchor="t">
            <a:spAutoFit/>
          </a:bodyPr>
          <a:lstStyle/>
          <a:p>
            <a:pPr algn="l">
              <a:lnSpc>
                <a:spcPts val="2160"/>
              </a:lnSpc>
              <a:spcBef>
                <a:spcPct val="0"/>
              </a:spcBef>
            </a:pPr>
            <a:r>
              <a:rPr lang="en-US" sz="1800" spc="-26">
                <a:solidFill>
                  <a:srgbClr val="2C4B74"/>
                </a:solidFill>
                <a:latin typeface="Telegraf"/>
                <a:ea typeface="Telegraf"/>
                <a:cs typeface="Telegraf"/>
                <a:sym typeface="Telegraf"/>
              </a:rPr>
              <a:t>(American Diabetes Association Professional Practice Committee, 2024)</a:t>
            </a:r>
          </a:p>
          <a:p>
            <a:pPr algn="l">
              <a:lnSpc>
                <a:spcPts val="2160"/>
              </a:lnSpc>
              <a:spcBef>
                <a:spcPct val="0"/>
              </a:spcBef>
            </a:pPr>
            <a:r>
              <a:rPr lang="en-US" sz="1800" spc="-26">
                <a:solidFill>
                  <a:srgbClr val="2C4B74"/>
                </a:solidFill>
                <a:latin typeface="Telegraf"/>
                <a:ea typeface="Telegraf"/>
                <a:cs typeface="Telegraf"/>
                <a:sym typeface="Telegraf"/>
              </a:rPr>
              <a:t>(Sattar et al., 2024).</a:t>
            </a:r>
          </a:p>
        </p:txBody>
      </p:sp>
      <p:pic>
        <p:nvPicPr>
          <p:cNvPr id="2" name="Audio 1">
            <a:hlinkClick r:id="" action="ppaction://media"/>
            <a:extLst>
              <a:ext uri="{FF2B5EF4-FFF2-40B4-BE49-F238E27FC236}">
                <a16:creationId xmlns:a16="http://schemas.microsoft.com/office/drawing/2014/main" id="{2281E267-BB66-492B-95FF-75D0378421B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648238" y="96472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11869"/>
    </mc:Choice>
    <mc:Fallback>
      <p:transition spd="slow" advTm="1118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3470160" y="-4182986"/>
            <a:ext cx="5585836" cy="5585836"/>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C4B74"/>
            </a:solidFill>
          </p:spPr>
        </p:sp>
        <p:sp>
          <p:nvSpPr>
            <p:cNvPr id="5" name="TextBox 5"/>
            <p:cNvSpPr txBox="1"/>
            <p:nvPr/>
          </p:nvSpPr>
          <p:spPr>
            <a:xfrm>
              <a:off x="76200" y="47625"/>
              <a:ext cx="660400" cy="688975"/>
            </a:xfrm>
            <a:prstGeom prst="rect">
              <a:avLst/>
            </a:prstGeom>
          </p:spPr>
          <p:txBody>
            <a:bodyPr lIns="50800" tIns="50800" rIns="50800" bIns="50800" rtlCol="0" anchor="ctr"/>
            <a:lstStyle/>
            <a:p>
              <a:pPr algn="ctr">
                <a:lnSpc>
                  <a:spcPts val="3000"/>
                </a:lnSpc>
              </a:pPr>
              <a:endParaRPr/>
            </a:p>
          </p:txBody>
        </p:sp>
      </p:grpSp>
      <p:sp>
        <p:nvSpPr>
          <p:cNvPr id="6" name="Freeform 6"/>
          <p:cNvSpPr/>
          <p:nvPr/>
        </p:nvSpPr>
        <p:spPr>
          <a:xfrm>
            <a:off x="2994843" y="600585"/>
            <a:ext cx="1200379" cy="198608"/>
          </a:xfrm>
          <a:custGeom>
            <a:avLst/>
            <a:gdLst/>
            <a:ahLst/>
            <a:cxnLst/>
            <a:rect l="l" t="t" r="r" b="b"/>
            <a:pathLst>
              <a:path w="1200379" h="198608">
                <a:moveTo>
                  <a:pt x="0" y="0"/>
                </a:moveTo>
                <a:lnTo>
                  <a:pt x="1200379" y="0"/>
                </a:lnTo>
                <a:lnTo>
                  <a:pt x="1200379" y="198609"/>
                </a:lnTo>
                <a:lnTo>
                  <a:pt x="0" y="19860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7" name="Freeform 7"/>
          <p:cNvSpPr/>
          <p:nvPr/>
        </p:nvSpPr>
        <p:spPr>
          <a:xfrm>
            <a:off x="16058921" y="9531083"/>
            <a:ext cx="1200379" cy="198608"/>
          </a:xfrm>
          <a:custGeom>
            <a:avLst/>
            <a:gdLst/>
            <a:ahLst/>
            <a:cxnLst/>
            <a:rect l="l" t="t" r="r" b="b"/>
            <a:pathLst>
              <a:path w="1200379" h="198608">
                <a:moveTo>
                  <a:pt x="0" y="0"/>
                </a:moveTo>
                <a:lnTo>
                  <a:pt x="1200379" y="0"/>
                </a:lnTo>
                <a:lnTo>
                  <a:pt x="1200379" y="198608"/>
                </a:lnTo>
                <a:lnTo>
                  <a:pt x="0" y="19860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9" name="Freeform 9"/>
          <p:cNvSpPr/>
          <p:nvPr/>
        </p:nvSpPr>
        <p:spPr>
          <a:xfrm>
            <a:off x="1038631" y="7308850"/>
            <a:ext cx="2154088" cy="1949450"/>
          </a:xfrm>
          <a:custGeom>
            <a:avLst/>
            <a:gdLst/>
            <a:ahLst/>
            <a:cxnLst/>
            <a:rect l="l" t="t" r="r" b="b"/>
            <a:pathLst>
              <a:path w="2154088" h="1949450">
                <a:moveTo>
                  <a:pt x="0" y="0"/>
                </a:moveTo>
                <a:lnTo>
                  <a:pt x="2154088" y="0"/>
                </a:lnTo>
                <a:lnTo>
                  <a:pt x="2154088" y="1949450"/>
                </a:lnTo>
                <a:lnTo>
                  <a:pt x="0" y="1949450"/>
                </a:lnTo>
                <a:lnTo>
                  <a:pt x="0" y="0"/>
                </a:lnTo>
                <a:close/>
              </a:path>
            </a:pathLst>
          </a:custGeom>
          <a:blipFill>
            <a:blip r:embed="rId7"/>
            <a:stretch>
              <a:fillRect/>
            </a:stretch>
          </a:blipFill>
        </p:spPr>
      </p:sp>
      <p:sp>
        <p:nvSpPr>
          <p:cNvPr id="10" name="Freeform 10"/>
          <p:cNvSpPr/>
          <p:nvPr/>
        </p:nvSpPr>
        <p:spPr>
          <a:xfrm>
            <a:off x="3626101" y="7308850"/>
            <a:ext cx="1700600" cy="2152658"/>
          </a:xfrm>
          <a:custGeom>
            <a:avLst/>
            <a:gdLst/>
            <a:ahLst/>
            <a:cxnLst/>
            <a:rect l="l" t="t" r="r" b="b"/>
            <a:pathLst>
              <a:path w="1700600" h="2152658">
                <a:moveTo>
                  <a:pt x="0" y="0"/>
                </a:moveTo>
                <a:lnTo>
                  <a:pt x="1700599" y="0"/>
                </a:lnTo>
                <a:lnTo>
                  <a:pt x="1700599" y="2152658"/>
                </a:lnTo>
                <a:lnTo>
                  <a:pt x="0" y="2152658"/>
                </a:lnTo>
                <a:lnTo>
                  <a:pt x="0" y="0"/>
                </a:lnTo>
                <a:close/>
              </a:path>
            </a:pathLst>
          </a:custGeom>
          <a:blipFill>
            <a:blip r:embed="rId8"/>
            <a:stretch>
              <a:fillRect/>
            </a:stretch>
          </a:blipFill>
        </p:spPr>
      </p:sp>
      <p:sp>
        <p:nvSpPr>
          <p:cNvPr id="12" name="Freeform 12"/>
          <p:cNvSpPr/>
          <p:nvPr/>
        </p:nvSpPr>
        <p:spPr>
          <a:xfrm>
            <a:off x="11344543" y="901520"/>
            <a:ext cx="4205845" cy="4498174"/>
          </a:xfrm>
          <a:custGeom>
            <a:avLst/>
            <a:gdLst/>
            <a:ahLst/>
            <a:cxnLst/>
            <a:rect l="l" t="t" r="r" b="b"/>
            <a:pathLst>
              <a:path w="4205845" h="4498174">
                <a:moveTo>
                  <a:pt x="0" y="0"/>
                </a:moveTo>
                <a:lnTo>
                  <a:pt x="4205845" y="0"/>
                </a:lnTo>
                <a:lnTo>
                  <a:pt x="4205845" y="4498174"/>
                </a:lnTo>
                <a:lnTo>
                  <a:pt x="0" y="4498174"/>
                </a:lnTo>
                <a:lnTo>
                  <a:pt x="0" y="0"/>
                </a:lnTo>
                <a:close/>
              </a:path>
            </a:pathLst>
          </a:custGeom>
          <a:blipFill>
            <a:blip r:embed="rId9"/>
            <a:stretch>
              <a:fillRect r="-61432" b="-375"/>
            </a:stretch>
          </a:blipFill>
        </p:spPr>
      </p:sp>
      <p:sp>
        <p:nvSpPr>
          <p:cNvPr id="13" name="TextBox 13"/>
          <p:cNvSpPr txBox="1"/>
          <p:nvPr/>
        </p:nvSpPr>
        <p:spPr>
          <a:xfrm>
            <a:off x="1028700" y="857250"/>
            <a:ext cx="10938522" cy="1384300"/>
          </a:xfrm>
          <a:prstGeom prst="rect">
            <a:avLst/>
          </a:prstGeom>
        </p:spPr>
        <p:txBody>
          <a:bodyPr lIns="0" tIns="0" rIns="0" bIns="0" rtlCol="0" anchor="t">
            <a:spAutoFit/>
          </a:bodyPr>
          <a:lstStyle/>
          <a:p>
            <a:pPr marL="0" lvl="0" indent="0" algn="l">
              <a:lnSpc>
                <a:spcPts val="10400"/>
              </a:lnSpc>
            </a:pPr>
            <a:r>
              <a:rPr lang="en-US" sz="8000" spc="-240">
                <a:solidFill>
                  <a:srgbClr val="2C4B74"/>
                </a:solidFill>
                <a:latin typeface="Telegraf"/>
                <a:ea typeface="Telegraf"/>
                <a:cs typeface="Telegraf"/>
                <a:sym typeface="Telegraf"/>
              </a:rPr>
              <a:t>Fictional Patient Profile</a:t>
            </a:r>
          </a:p>
        </p:txBody>
      </p:sp>
      <p:sp>
        <p:nvSpPr>
          <p:cNvPr id="14" name="TextBox 14"/>
          <p:cNvSpPr txBox="1"/>
          <p:nvPr/>
        </p:nvSpPr>
        <p:spPr>
          <a:xfrm>
            <a:off x="843900" y="2695577"/>
            <a:ext cx="8965601" cy="4060823"/>
          </a:xfrm>
          <a:prstGeom prst="rect">
            <a:avLst/>
          </a:prstGeom>
        </p:spPr>
        <p:txBody>
          <a:bodyPr lIns="0" tIns="0" rIns="0" bIns="0" rtlCol="0" anchor="t">
            <a:spAutoFit/>
          </a:bodyPr>
          <a:lstStyle/>
          <a:p>
            <a:pPr marL="620727" lvl="1" indent="-310363" algn="l">
              <a:lnSpc>
                <a:spcPts val="4025"/>
              </a:lnSpc>
              <a:buFont typeface="Arial"/>
              <a:buChar char="•"/>
            </a:pPr>
            <a:r>
              <a:rPr lang="en-US" sz="2875" spc="-43">
                <a:solidFill>
                  <a:srgbClr val="2C4B74"/>
                </a:solidFill>
                <a:latin typeface="Telegraf"/>
                <a:ea typeface="Telegraf"/>
                <a:cs typeface="Telegraf"/>
                <a:sym typeface="Telegraf"/>
              </a:rPr>
              <a:t>Da</a:t>
            </a:r>
            <a:r>
              <a:rPr lang="en-US" sz="2875" u="none" strike="noStrike" spc="-43">
                <a:solidFill>
                  <a:srgbClr val="2C4B74"/>
                </a:solidFill>
                <a:latin typeface="Telegraf"/>
                <a:ea typeface="Telegraf"/>
                <a:cs typeface="Telegraf"/>
                <a:sym typeface="Telegraf"/>
              </a:rPr>
              <a:t>niel Rahman</a:t>
            </a:r>
          </a:p>
          <a:p>
            <a:pPr marL="620727" lvl="1" indent="-310363" algn="l">
              <a:lnSpc>
                <a:spcPts val="4025"/>
              </a:lnSpc>
              <a:buFont typeface="Arial"/>
              <a:buChar char="•"/>
            </a:pPr>
            <a:r>
              <a:rPr lang="en-US" sz="2875" u="none" strike="noStrike" spc="-43">
                <a:solidFill>
                  <a:srgbClr val="2C4B74"/>
                </a:solidFill>
                <a:latin typeface="Telegraf"/>
                <a:ea typeface="Telegraf"/>
                <a:cs typeface="Telegraf"/>
                <a:sym typeface="Telegraf"/>
              </a:rPr>
              <a:t>Age: 52 years</a:t>
            </a:r>
          </a:p>
          <a:p>
            <a:pPr marL="620727" lvl="1" indent="-310363" algn="l">
              <a:lnSpc>
                <a:spcPts val="4025"/>
              </a:lnSpc>
              <a:buFont typeface="Arial"/>
              <a:buChar char="•"/>
            </a:pPr>
            <a:r>
              <a:rPr lang="en-US" sz="2875" u="none" strike="noStrike" spc="-43">
                <a:solidFill>
                  <a:srgbClr val="2C4B74"/>
                </a:solidFill>
                <a:latin typeface="Telegraf"/>
                <a:ea typeface="Telegraf"/>
                <a:cs typeface="Telegraf"/>
                <a:sym typeface="Telegraf"/>
              </a:rPr>
              <a:t>Male</a:t>
            </a:r>
          </a:p>
          <a:p>
            <a:pPr marL="620727" lvl="1" indent="-310363" algn="l">
              <a:lnSpc>
                <a:spcPts val="4025"/>
              </a:lnSpc>
              <a:buFont typeface="Arial"/>
              <a:buChar char="•"/>
            </a:pPr>
            <a:r>
              <a:rPr lang="en-US" sz="2875" u="none" strike="noStrike" spc="-43">
                <a:solidFill>
                  <a:srgbClr val="2C4B74"/>
                </a:solidFill>
                <a:latin typeface="Telegraf"/>
                <a:ea typeface="Telegraf"/>
                <a:cs typeface="Telegraf"/>
                <a:sym typeface="Telegraf"/>
              </a:rPr>
              <a:t>Office-based administrator</a:t>
            </a:r>
          </a:p>
          <a:p>
            <a:pPr marL="620727" lvl="1" indent="-310363" algn="l">
              <a:lnSpc>
                <a:spcPts val="4025"/>
              </a:lnSpc>
              <a:buFont typeface="Arial"/>
              <a:buChar char="•"/>
            </a:pPr>
            <a:r>
              <a:rPr lang="en-US" sz="2875" u="none" strike="noStrike" spc="-43">
                <a:solidFill>
                  <a:srgbClr val="2C4B74"/>
                </a:solidFill>
                <a:latin typeface="Telegraf"/>
                <a:ea typeface="Telegraf"/>
                <a:cs typeface="Telegraf"/>
                <a:sym typeface="Telegraf"/>
              </a:rPr>
              <a:t>Recently diagnosed with Type 2 diabetes</a:t>
            </a:r>
          </a:p>
          <a:p>
            <a:pPr marL="620727" lvl="1" indent="-310363" algn="l">
              <a:lnSpc>
                <a:spcPts val="4025"/>
              </a:lnSpc>
              <a:buFont typeface="Arial"/>
              <a:buChar char="•"/>
            </a:pPr>
            <a:r>
              <a:rPr lang="en-US" sz="2875" u="none" strike="noStrike" spc="-43">
                <a:solidFill>
                  <a:srgbClr val="2C4B74"/>
                </a:solidFill>
                <a:latin typeface="Telegraf"/>
                <a:ea typeface="Telegraf"/>
                <a:cs typeface="Telegraf"/>
                <a:sym typeface="Telegraf"/>
              </a:rPr>
              <a:t>BMI: 31 kg/m²</a:t>
            </a:r>
          </a:p>
          <a:p>
            <a:pPr marL="620727" lvl="1" indent="-310363" algn="l">
              <a:lnSpc>
                <a:spcPts val="4025"/>
              </a:lnSpc>
              <a:buFont typeface="Arial"/>
              <a:buChar char="•"/>
            </a:pPr>
            <a:r>
              <a:rPr lang="en-US" sz="2875" u="none" strike="noStrike" spc="-43">
                <a:solidFill>
                  <a:srgbClr val="2C4B74"/>
                </a:solidFill>
                <a:latin typeface="Telegraf"/>
                <a:ea typeface="Telegraf"/>
                <a:cs typeface="Telegraf"/>
                <a:sym typeface="Telegraf"/>
              </a:rPr>
              <a:t>Sedentary lifestyle</a:t>
            </a:r>
          </a:p>
          <a:p>
            <a:pPr marL="620727" lvl="1" indent="-310363" algn="l">
              <a:lnSpc>
                <a:spcPts val="4025"/>
              </a:lnSpc>
              <a:buFont typeface="Arial"/>
              <a:buChar char="•"/>
            </a:pPr>
            <a:r>
              <a:rPr lang="en-US" sz="2875" u="none" strike="noStrike" spc="-43">
                <a:solidFill>
                  <a:srgbClr val="2C4B74"/>
                </a:solidFill>
                <a:latin typeface="Telegraf"/>
                <a:ea typeface="Telegraf"/>
                <a:cs typeface="Telegraf"/>
                <a:sym typeface="Telegraf"/>
              </a:rPr>
              <a:t>High intake of processed foods and sugary drinks</a:t>
            </a:r>
          </a:p>
        </p:txBody>
      </p:sp>
      <p:sp>
        <p:nvSpPr>
          <p:cNvPr id="15" name="TextBox 15"/>
          <p:cNvSpPr txBox="1"/>
          <p:nvPr/>
        </p:nvSpPr>
        <p:spPr>
          <a:xfrm>
            <a:off x="10612828" y="5433586"/>
            <a:ext cx="6046283" cy="3939779"/>
          </a:xfrm>
          <a:prstGeom prst="rect">
            <a:avLst/>
          </a:prstGeom>
        </p:spPr>
        <p:txBody>
          <a:bodyPr lIns="0" tIns="0" rIns="0" bIns="0" rtlCol="0" anchor="t">
            <a:spAutoFit/>
          </a:bodyPr>
          <a:lstStyle/>
          <a:p>
            <a:pPr marL="0" lvl="0" indent="0" algn="ctr">
              <a:lnSpc>
                <a:spcPts val="5621"/>
              </a:lnSpc>
            </a:pPr>
            <a:r>
              <a:rPr lang="en-US" sz="4015" b="1" spc="-60" dirty="0">
                <a:solidFill>
                  <a:srgbClr val="2C4B74"/>
                </a:solidFill>
                <a:latin typeface="Telegraf Bold"/>
                <a:ea typeface="Telegraf Bold"/>
                <a:cs typeface="Telegraf Bold"/>
                <a:sym typeface="Telegraf Bold"/>
              </a:rPr>
              <a:t>Cur</a:t>
            </a:r>
            <a:r>
              <a:rPr lang="en-US" sz="4015" b="1" u="none" strike="noStrike" spc="-60" dirty="0">
                <a:solidFill>
                  <a:srgbClr val="2C4B74"/>
                </a:solidFill>
                <a:latin typeface="Telegraf Bold"/>
                <a:ea typeface="Telegraf Bold"/>
                <a:cs typeface="Telegraf Bold"/>
                <a:sym typeface="Telegraf Bold"/>
              </a:rPr>
              <a:t>rent concerns</a:t>
            </a:r>
          </a:p>
          <a:p>
            <a:pPr marL="457200" lvl="0" indent="-457200" algn="l">
              <a:lnSpc>
                <a:spcPts val="4221"/>
              </a:lnSpc>
              <a:buFont typeface="Arial" panose="020B0604020202020204" pitchFamily="34" charset="0"/>
              <a:buChar char="•"/>
            </a:pPr>
            <a:r>
              <a:rPr lang="en-US" sz="3015" u="none" strike="noStrike" spc="-45" dirty="0">
                <a:solidFill>
                  <a:srgbClr val="2C4B74"/>
                </a:solidFill>
                <a:latin typeface="Telegraf"/>
                <a:ea typeface="Telegraf"/>
                <a:cs typeface="Telegraf"/>
                <a:sym typeface="Telegraf"/>
              </a:rPr>
              <a:t>Increased thirst</a:t>
            </a:r>
          </a:p>
          <a:p>
            <a:pPr marL="457200" lvl="0" indent="-457200" algn="l">
              <a:lnSpc>
                <a:spcPts val="4221"/>
              </a:lnSpc>
              <a:buFont typeface="Arial" panose="020B0604020202020204" pitchFamily="34" charset="0"/>
              <a:buChar char="•"/>
            </a:pPr>
            <a:r>
              <a:rPr lang="en-US" sz="3015" u="none" strike="noStrike" spc="-45" dirty="0">
                <a:solidFill>
                  <a:srgbClr val="2C4B74"/>
                </a:solidFill>
                <a:latin typeface="Telegraf"/>
                <a:ea typeface="Telegraf"/>
                <a:cs typeface="Telegraf"/>
                <a:sym typeface="Telegraf"/>
              </a:rPr>
              <a:t>Frequent urination</a:t>
            </a:r>
          </a:p>
          <a:p>
            <a:pPr marL="457200" lvl="0" indent="-457200" algn="l">
              <a:lnSpc>
                <a:spcPts val="4221"/>
              </a:lnSpc>
              <a:buFont typeface="Arial" panose="020B0604020202020204" pitchFamily="34" charset="0"/>
              <a:buChar char="•"/>
            </a:pPr>
            <a:r>
              <a:rPr lang="en-US" sz="3015" u="none" strike="noStrike" spc="-45" dirty="0">
                <a:solidFill>
                  <a:srgbClr val="2C4B74"/>
                </a:solidFill>
                <a:latin typeface="Telegraf"/>
                <a:ea typeface="Telegraf"/>
                <a:cs typeface="Telegraf"/>
                <a:sym typeface="Telegraf"/>
              </a:rPr>
              <a:t>Fatigue</a:t>
            </a:r>
          </a:p>
          <a:p>
            <a:pPr marL="457200" lvl="0" indent="-457200" algn="l">
              <a:lnSpc>
                <a:spcPts val="4221"/>
              </a:lnSpc>
              <a:buFont typeface="Arial" panose="020B0604020202020204" pitchFamily="34" charset="0"/>
              <a:buChar char="•"/>
            </a:pPr>
            <a:r>
              <a:rPr lang="en-US" sz="3015" u="none" strike="noStrike" spc="-45" dirty="0">
                <a:solidFill>
                  <a:srgbClr val="2C4B74"/>
                </a:solidFill>
                <a:latin typeface="Telegraf"/>
                <a:ea typeface="Telegraf"/>
                <a:cs typeface="Telegraf"/>
                <a:sym typeface="Telegraf"/>
              </a:rPr>
              <a:t>Weight-management difficulty</a:t>
            </a:r>
          </a:p>
          <a:p>
            <a:pPr marL="457200" lvl="0" indent="-457200" algn="l">
              <a:lnSpc>
                <a:spcPts val="4221"/>
              </a:lnSpc>
              <a:buFont typeface="Arial" panose="020B0604020202020204" pitchFamily="34" charset="0"/>
              <a:buChar char="•"/>
            </a:pPr>
            <a:r>
              <a:rPr lang="en-US" sz="3015" u="none" strike="noStrike" spc="-45" dirty="0">
                <a:solidFill>
                  <a:srgbClr val="2C4B74"/>
                </a:solidFill>
                <a:latin typeface="Telegraf"/>
                <a:ea typeface="Telegraf"/>
                <a:cs typeface="Telegraf"/>
                <a:sym typeface="Telegraf"/>
              </a:rPr>
              <a:t>Anxiety</a:t>
            </a:r>
          </a:p>
          <a:p>
            <a:pPr marL="457200" lvl="0" indent="-457200" algn="l">
              <a:lnSpc>
                <a:spcPts val="4221"/>
              </a:lnSpc>
              <a:buFont typeface="Arial" panose="020B0604020202020204" pitchFamily="34" charset="0"/>
              <a:buChar char="•"/>
            </a:pPr>
            <a:r>
              <a:rPr lang="en-US" sz="3015" u="none" strike="noStrike" spc="-45" dirty="0">
                <a:solidFill>
                  <a:srgbClr val="2C4B74"/>
                </a:solidFill>
                <a:latin typeface="Telegraf"/>
                <a:ea typeface="Telegraf"/>
                <a:cs typeface="Telegraf"/>
                <a:sym typeface="Telegraf"/>
              </a:rPr>
              <a:t>Limited diabetes knowledge</a:t>
            </a:r>
          </a:p>
        </p:txBody>
      </p:sp>
      <p:sp>
        <p:nvSpPr>
          <p:cNvPr id="16" name="TextBox 16"/>
          <p:cNvSpPr txBox="1"/>
          <p:nvPr/>
        </p:nvSpPr>
        <p:spPr>
          <a:xfrm>
            <a:off x="7696200" y="9567766"/>
            <a:ext cx="7952583" cy="272510"/>
          </a:xfrm>
          <a:prstGeom prst="rect">
            <a:avLst/>
          </a:prstGeom>
        </p:spPr>
        <p:txBody>
          <a:bodyPr wrap="square" lIns="0" tIns="0" rIns="0" bIns="0" rtlCol="0" anchor="t">
            <a:spAutoFit/>
          </a:bodyPr>
          <a:lstStyle/>
          <a:p>
            <a:pPr algn="ctr">
              <a:lnSpc>
                <a:spcPts val="2160"/>
              </a:lnSpc>
              <a:spcBef>
                <a:spcPct val="0"/>
              </a:spcBef>
            </a:pPr>
            <a:r>
              <a:rPr lang="en-US" sz="1800" spc="-26" dirty="0">
                <a:solidFill>
                  <a:srgbClr val="2C4B74"/>
                </a:solidFill>
                <a:latin typeface="Telegraf"/>
                <a:ea typeface="Telegraf"/>
                <a:cs typeface="Telegraf"/>
                <a:sym typeface="Telegraf"/>
              </a:rPr>
              <a:t>(American Diabetes Association Professional Practice Committee, 2024)</a:t>
            </a:r>
          </a:p>
        </p:txBody>
      </p:sp>
      <p:pic>
        <p:nvPicPr>
          <p:cNvPr id="2" name="Audio 1">
            <a:hlinkClick r:id="" action="ppaction://media"/>
            <a:extLst>
              <a:ext uri="{FF2B5EF4-FFF2-40B4-BE49-F238E27FC236}">
                <a16:creationId xmlns:a16="http://schemas.microsoft.com/office/drawing/2014/main" id="{D4A4013C-EC4F-45CB-87A8-9E00FACB9BA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7648238" y="96472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9235"/>
    </mc:Choice>
    <mc:Fallback>
      <p:transition spd="slow" advTm="792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stretch>
              <a:fillRect t="-222" b="-222"/>
            </a:stretch>
          </a:blipFill>
        </p:spPr>
      </p:sp>
      <p:sp>
        <p:nvSpPr>
          <p:cNvPr id="3" name="Freeform 3"/>
          <p:cNvSpPr/>
          <p:nvPr/>
        </p:nvSpPr>
        <p:spPr>
          <a:xfrm>
            <a:off x="5329592" y="559902"/>
            <a:ext cx="12114508" cy="9167196"/>
          </a:xfrm>
          <a:custGeom>
            <a:avLst/>
            <a:gdLst/>
            <a:ahLst/>
            <a:cxnLst/>
            <a:rect l="l" t="t" r="r" b="b"/>
            <a:pathLst>
              <a:path w="12114508" h="9167196">
                <a:moveTo>
                  <a:pt x="0" y="0"/>
                </a:moveTo>
                <a:lnTo>
                  <a:pt x="12114508" y="0"/>
                </a:lnTo>
                <a:lnTo>
                  <a:pt x="12114508" y="9167196"/>
                </a:lnTo>
                <a:lnTo>
                  <a:pt x="0" y="9167196"/>
                </a:lnTo>
                <a:lnTo>
                  <a:pt x="0" y="0"/>
                </a:lnTo>
                <a:close/>
              </a:path>
            </a:pathLst>
          </a:custGeom>
          <a:blipFill>
            <a:blip r:embed="rId6"/>
            <a:stretch>
              <a:fillRect b="-7727"/>
            </a:stretch>
          </a:blipFill>
        </p:spPr>
      </p:sp>
      <p:sp>
        <p:nvSpPr>
          <p:cNvPr id="4" name="TextBox 4"/>
          <p:cNvSpPr txBox="1"/>
          <p:nvPr/>
        </p:nvSpPr>
        <p:spPr>
          <a:xfrm>
            <a:off x="723778" y="2408446"/>
            <a:ext cx="4605814" cy="5317708"/>
          </a:xfrm>
          <a:prstGeom prst="rect">
            <a:avLst/>
          </a:prstGeom>
        </p:spPr>
        <p:txBody>
          <a:bodyPr lIns="0" tIns="0" rIns="0" bIns="0" rtlCol="0" anchor="t">
            <a:spAutoFit/>
          </a:bodyPr>
          <a:lstStyle/>
          <a:p>
            <a:pPr algn="l">
              <a:lnSpc>
                <a:spcPts val="8288"/>
              </a:lnSpc>
            </a:pPr>
            <a:r>
              <a:rPr lang="en-US" sz="6425" b="1">
                <a:solidFill>
                  <a:srgbClr val="1A78D9"/>
                </a:solidFill>
                <a:latin typeface="Codec Pro Bold"/>
                <a:ea typeface="Codec Pro Bold"/>
                <a:cs typeface="Codec Pro Bold"/>
                <a:sym typeface="Codec Pro Bold"/>
              </a:rPr>
              <a:t>RELEVANT ANATOMY: PANCREAS AND INSULIN</a:t>
            </a:r>
          </a:p>
        </p:txBody>
      </p:sp>
      <p:sp>
        <p:nvSpPr>
          <p:cNvPr id="5" name="TextBox 5"/>
          <p:cNvSpPr txBox="1"/>
          <p:nvPr/>
        </p:nvSpPr>
        <p:spPr>
          <a:xfrm>
            <a:off x="5329592" y="9631848"/>
            <a:ext cx="7632799" cy="367665"/>
          </a:xfrm>
          <a:prstGeom prst="rect">
            <a:avLst/>
          </a:prstGeom>
        </p:spPr>
        <p:txBody>
          <a:bodyPr lIns="0" tIns="0" rIns="0" bIns="0" rtlCol="0" anchor="t">
            <a:spAutoFit/>
          </a:bodyPr>
          <a:lstStyle/>
          <a:p>
            <a:pPr algn="ctr">
              <a:lnSpc>
                <a:spcPts val="3240"/>
              </a:lnSpc>
              <a:spcBef>
                <a:spcPct val="0"/>
              </a:spcBef>
            </a:pPr>
            <a:r>
              <a:rPr lang="en-US" sz="1800">
                <a:solidFill>
                  <a:srgbClr val="1A78D9"/>
                </a:solidFill>
                <a:latin typeface="Open Sans"/>
                <a:ea typeface="Open Sans"/>
                <a:cs typeface="Open Sans"/>
                <a:sym typeface="Open Sans"/>
              </a:rPr>
              <a:t>(American Diabetes Association Professional Practice Committee, 2024).</a:t>
            </a:r>
          </a:p>
        </p:txBody>
      </p:sp>
      <p:pic>
        <p:nvPicPr>
          <p:cNvPr id="6" name="Audio 5">
            <a:hlinkClick r:id="" action="ppaction://media"/>
            <a:extLst>
              <a:ext uri="{FF2B5EF4-FFF2-40B4-BE49-F238E27FC236}">
                <a16:creationId xmlns:a16="http://schemas.microsoft.com/office/drawing/2014/main" id="{B44A4C4C-2B3D-4D82-A2E4-4C39BBE34A6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7648238" y="96472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83695"/>
    </mc:Choice>
    <mc:Fallback>
      <p:transition spd="slow" advTm="836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539215" y="1368962"/>
            <a:ext cx="6569296" cy="6569296"/>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8F2FC"/>
            </a:solidFill>
          </p:spPr>
        </p:sp>
        <p:sp>
          <p:nvSpPr>
            <p:cNvPr id="4" name="TextBox 4"/>
            <p:cNvSpPr txBox="1"/>
            <p:nvPr/>
          </p:nvSpPr>
          <p:spPr>
            <a:xfrm>
              <a:off x="76200" y="-9525"/>
              <a:ext cx="660400" cy="746125"/>
            </a:xfrm>
            <a:prstGeom prst="rect">
              <a:avLst/>
            </a:prstGeom>
          </p:spPr>
          <p:txBody>
            <a:bodyPr lIns="334388" tIns="334388" rIns="334388" bIns="334388" rtlCol="0" anchor="ctr"/>
            <a:lstStyle/>
            <a:p>
              <a:pPr algn="ctr">
                <a:lnSpc>
                  <a:spcPts val="3000"/>
                </a:lnSpc>
              </a:pPr>
              <a:endParaRPr/>
            </a:p>
          </p:txBody>
        </p:sp>
      </p:grpSp>
      <p:grpSp>
        <p:nvGrpSpPr>
          <p:cNvPr id="5" name="Group 5"/>
          <p:cNvGrpSpPr/>
          <p:nvPr/>
        </p:nvGrpSpPr>
        <p:grpSpPr>
          <a:xfrm>
            <a:off x="9144000" y="1596370"/>
            <a:ext cx="7321668" cy="7321668"/>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5"/>
              <a:stretch>
                <a:fillRect l="-25187" r="-25187"/>
              </a:stretch>
            </a:blipFill>
          </p:spPr>
        </p:sp>
      </p:grpSp>
      <p:sp>
        <p:nvSpPr>
          <p:cNvPr id="11" name="Freeform 11"/>
          <p:cNvSpPr/>
          <p:nvPr/>
        </p:nvSpPr>
        <p:spPr>
          <a:xfrm>
            <a:off x="1795970" y="7010778"/>
            <a:ext cx="3896387" cy="2591097"/>
          </a:xfrm>
          <a:custGeom>
            <a:avLst/>
            <a:gdLst/>
            <a:ahLst/>
            <a:cxnLst/>
            <a:rect l="l" t="t" r="r" b="b"/>
            <a:pathLst>
              <a:path w="3896387" h="2591097">
                <a:moveTo>
                  <a:pt x="0" y="0"/>
                </a:moveTo>
                <a:lnTo>
                  <a:pt x="3896387" y="0"/>
                </a:lnTo>
                <a:lnTo>
                  <a:pt x="3896387" y="2591097"/>
                </a:lnTo>
                <a:lnTo>
                  <a:pt x="0" y="2591097"/>
                </a:lnTo>
                <a:lnTo>
                  <a:pt x="0" y="0"/>
                </a:lnTo>
                <a:close/>
              </a:path>
            </a:pathLst>
          </a:custGeom>
          <a:blipFill>
            <a:blip r:embed="rId6"/>
            <a:stretch>
              <a:fillRect/>
            </a:stretch>
          </a:blipFill>
        </p:spPr>
      </p:sp>
      <p:sp>
        <p:nvSpPr>
          <p:cNvPr id="12" name="TextBox 12"/>
          <p:cNvSpPr txBox="1"/>
          <p:nvPr/>
        </p:nvSpPr>
        <p:spPr>
          <a:xfrm>
            <a:off x="1795970" y="818289"/>
            <a:ext cx="8575267" cy="1895475"/>
          </a:xfrm>
          <a:prstGeom prst="rect">
            <a:avLst/>
          </a:prstGeom>
        </p:spPr>
        <p:txBody>
          <a:bodyPr lIns="0" tIns="0" rIns="0" bIns="0" rtlCol="0" anchor="t">
            <a:spAutoFit/>
          </a:bodyPr>
          <a:lstStyle/>
          <a:p>
            <a:pPr algn="l">
              <a:lnSpc>
                <a:spcPts val="7200"/>
              </a:lnSpc>
            </a:pPr>
            <a:r>
              <a:rPr lang="en-US" sz="6000" b="1">
                <a:solidFill>
                  <a:srgbClr val="1A78D9"/>
                </a:solidFill>
                <a:latin typeface="Poppins Bold"/>
                <a:ea typeface="Poppins Bold"/>
                <a:cs typeface="Poppins Bold"/>
                <a:sym typeface="Poppins Bold"/>
              </a:rPr>
              <a:t>Normal Blood Glucose Regulation</a:t>
            </a:r>
          </a:p>
        </p:txBody>
      </p:sp>
      <p:sp>
        <p:nvSpPr>
          <p:cNvPr id="13" name="TextBox 13"/>
          <p:cNvSpPr txBox="1"/>
          <p:nvPr/>
        </p:nvSpPr>
        <p:spPr>
          <a:xfrm>
            <a:off x="1627992" y="2753261"/>
            <a:ext cx="8868974" cy="3913942"/>
          </a:xfrm>
          <a:prstGeom prst="rect">
            <a:avLst/>
          </a:prstGeom>
        </p:spPr>
        <p:txBody>
          <a:bodyPr lIns="0" tIns="0" rIns="0" bIns="0" rtlCol="0" anchor="t">
            <a:spAutoFit/>
          </a:bodyPr>
          <a:lstStyle/>
          <a:p>
            <a:pPr marL="531079" lvl="1" indent="-265539" algn="l">
              <a:lnSpc>
                <a:spcPts val="4476"/>
              </a:lnSpc>
              <a:buFont typeface="Arial"/>
              <a:buChar char="•"/>
            </a:pPr>
            <a:r>
              <a:rPr lang="en-US" sz="2459">
                <a:solidFill>
                  <a:srgbClr val="000000"/>
                </a:solidFill>
                <a:latin typeface="Poppins"/>
                <a:ea typeface="Poppins"/>
                <a:cs typeface="Poppins"/>
                <a:sym typeface="Poppins"/>
              </a:rPr>
              <a:t>Food provides carbohydrates</a:t>
            </a:r>
          </a:p>
          <a:p>
            <a:pPr marL="531079" lvl="1" indent="-265539" algn="l">
              <a:lnSpc>
                <a:spcPts val="4476"/>
              </a:lnSpc>
              <a:buFont typeface="Arial"/>
              <a:buChar char="•"/>
            </a:pPr>
            <a:r>
              <a:rPr lang="en-US" sz="2459">
                <a:solidFill>
                  <a:srgbClr val="000000"/>
                </a:solidFill>
                <a:latin typeface="Poppins"/>
                <a:ea typeface="Poppins"/>
                <a:cs typeface="Poppins"/>
                <a:sym typeface="Poppins"/>
              </a:rPr>
              <a:t>Digestion produces glucose</a:t>
            </a:r>
          </a:p>
          <a:p>
            <a:pPr marL="531079" lvl="1" indent="-265539" algn="l">
              <a:lnSpc>
                <a:spcPts val="4476"/>
              </a:lnSpc>
              <a:buFont typeface="Arial"/>
              <a:buChar char="•"/>
            </a:pPr>
            <a:r>
              <a:rPr lang="en-US" sz="2459">
                <a:solidFill>
                  <a:srgbClr val="000000"/>
                </a:solidFill>
                <a:latin typeface="Poppins"/>
                <a:ea typeface="Poppins"/>
                <a:cs typeface="Poppins"/>
                <a:sym typeface="Poppins"/>
              </a:rPr>
              <a:t>Blood glucose increases</a:t>
            </a:r>
          </a:p>
          <a:p>
            <a:pPr marL="531079" lvl="1" indent="-265539" algn="l">
              <a:lnSpc>
                <a:spcPts val="4476"/>
              </a:lnSpc>
              <a:buFont typeface="Arial"/>
              <a:buChar char="•"/>
            </a:pPr>
            <a:r>
              <a:rPr lang="en-US" sz="2459">
                <a:solidFill>
                  <a:srgbClr val="000000"/>
                </a:solidFill>
                <a:latin typeface="Poppins"/>
                <a:ea typeface="Poppins"/>
                <a:cs typeface="Poppins"/>
                <a:sym typeface="Poppins"/>
              </a:rPr>
              <a:t>β-cells release insulin</a:t>
            </a:r>
          </a:p>
          <a:p>
            <a:pPr marL="531079" lvl="1" indent="-265539" algn="l">
              <a:lnSpc>
                <a:spcPts val="4476"/>
              </a:lnSpc>
              <a:buFont typeface="Arial"/>
              <a:buChar char="•"/>
            </a:pPr>
            <a:r>
              <a:rPr lang="en-US" sz="2459">
                <a:solidFill>
                  <a:srgbClr val="000000"/>
                </a:solidFill>
                <a:latin typeface="Poppins"/>
                <a:ea typeface="Poppins"/>
                <a:cs typeface="Poppins"/>
                <a:sym typeface="Poppins"/>
              </a:rPr>
              <a:t>Insulin promotes glucose uptake</a:t>
            </a:r>
          </a:p>
          <a:p>
            <a:pPr marL="531079" lvl="1" indent="-265539" algn="l">
              <a:lnSpc>
                <a:spcPts val="4476"/>
              </a:lnSpc>
              <a:buFont typeface="Arial"/>
              <a:buChar char="•"/>
            </a:pPr>
            <a:r>
              <a:rPr lang="en-US" sz="2459">
                <a:solidFill>
                  <a:srgbClr val="000000"/>
                </a:solidFill>
                <a:latin typeface="Poppins"/>
                <a:ea typeface="Poppins"/>
                <a:cs typeface="Poppins"/>
                <a:sym typeface="Poppins"/>
              </a:rPr>
              <a:t>Glucose is used or stored</a:t>
            </a:r>
          </a:p>
          <a:p>
            <a:pPr marL="531079" lvl="1" indent="-265539" algn="l">
              <a:lnSpc>
                <a:spcPts val="4476"/>
              </a:lnSpc>
              <a:buFont typeface="Arial"/>
              <a:buChar char="•"/>
            </a:pPr>
            <a:r>
              <a:rPr lang="en-US" sz="2459">
                <a:solidFill>
                  <a:srgbClr val="000000"/>
                </a:solidFill>
                <a:latin typeface="Poppins"/>
                <a:ea typeface="Poppins"/>
                <a:cs typeface="Poppins"/>
                <a:sym typeface="Poppins"/>
              </a:rPr>
              <a:t>Blood glucose returns towards normal</a:t>
            </a:r>
          </a:p>
        </p:txBody>
      </p:sp>
      <p:sp>
        <p:nvSpPr>
          <p:cNvPr id="14" name="TextBox 14"/>
          <p:cNvSpPr txBox="1"/>
          <p:nvPr/>
        </p:nvSpPr>
        <p:spPr>
          <a:xfrm>
            <a:off x="9686479" y="9370418"/>
            <a:ext cx="7572821" cy="367665"/>
          </a:xfrm>
          <a:prstGeom prst="rect">
            <a:avLst/>
          </a:prstGeom>
        </p:spPr>
        <p:txBody>
          <a:bodyPr lIns="0" tIns="0" rIns="0" bIns="0" rtlCol="0" anchor="t">
            <a:spAutoFit/>
          </a:bodyPr>
          <a:lstStyle/>
          <a:p>
            <a:pPr algn="ctr">
              <a:lnSpc>
                <a:spcPts val="3240"/>
              </a:lnSpc>
              <a:spcBef>
                <a:spcPct val="0"/>
              </a:spcBef>
            </a:pPr>
            <a:r>
              <a:rPr lang="en-US" sz="1800">
                <a:solidFill>
                  <a:srgbClr val="000000"/>
                </a:solidFill>
                <a:latin typeface="Open Sans"/>
                <a:ea typeface="Open Sans"/>
                <a:cs typeface="Open Sans"/>
                <a:sym typeface="Open Sans"/>
              </a:rPr>
              <a:t>(American Diabetes Association Professional Practice Committee, 2024)</a:t>
            </a:r>
          </a:p>
        </p:txBody>
      </p:sp>
      <p:pic>
        <p:nvPicPr>
          <p:cNvPr id="7" name="Audio 6">
            <a:hlinkClick r:id="" action="ppaction://media"/>
            <a:extLst>
              <a:ext uri="{FF2B5EF4-FFF2-40B4-BE49-F238E27FC236}">
                <a16:creationId xmlns:a16="http://schemas.microsoft.com/office/drawing/2014/main" id="{4C5B4441-94B3-4CCF-A9ED-E871A91B4BE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7648238" y="96472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8997"/>
    </mc:Choice>
    <mc:Fallback>
      <p:transition spd="slow" advTm="389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reeform 5"/>
          <p:cNvSpPr/>
          <p:nvPr/>
        </p:nvSpPr>
        <p:spPr>
          <a:xfrm>
            <a:off x="1210515" y="5223744"/>
            <a:ext cx="15866971" cy="4514949"/>
          </a:xfrm>
          <a:custGeom>
            <a:avLst/>
            <a:gdLst/>
            <a:ahLst/>
            <a:cxnLst/>
            <a:rect l="l" t="t" r="r" b="b"/>
            <a:pathLst>
              <a:path w="15866971" h="4514949">
                <a:moveTo>
                  <a:pt x="0" y="0"/>
                </a:moveTo>
                <a:lnTo>
                  <a:pt x="15866970" y="0"/>
                </a:lnTo>
                <a:lnTo>
                  <a:pt x="15866970" y="4514949"/>
                </a:lnTo>
                <a:lnTo>
                  <a:pt x="0" y="4514949"/>
                </a:lnTo>
                <a:lnTo>
                  <a:pt x="0" y="0"/>
                </a:lnTo>
                <a:close/>
              </a:path>
            </a:pathLst>
          </a:custGeom>
          <a:blipFill>
            <a:blip r:embed="rId5"/>
            <a:stretch>
              <a:fillRect t="-8868" b="-12961"/>
            </a:stretch>
          </a:blipFill>
        </p:spPr>
      </p:sp>
      <p:sp>
        <p:nvSpPr>
          <p:cNvPr id="6" name="TextBox 6"/>
          <p:cNvSpPr txBox="1"/>
          <p:nvPr/>
        </p:nvSpPr>
        <p:spPr>
          <a:xfrm>
            <a:off x="898330" y="841249"/>
            <a:ext cx="9189977" cy="1895475"/>
          </a:xfrm>
          <a:prstGeom prst="rect">
            <a:avLst/>
          </a:prstGeom>
        </p:spPr>
        <p:txBody>
          <a:bodyPr lIns="0" tIns="0" rIns="0" bIns="0" rtlCol="0" anchor="t">
            <a:spAutoFit/>
          </a:bodyPr>
          <a:lstStyle/>
          <a:p>
            <a:pPr algn="just">
              <a:lnSpc>
                <a:spcPts val="7200"/>
              </a:lnSpc>
            </a:pPr>
            <a:r>
              <a:rPr lang="en-US" sz="6000" b="1">
                <a:solidFill>
                  <a:srgbClr val="004AAD"/>
                </a:solidFill>
                <a:latin typeface="Poppins Bold"/>
                <a:ea typeface="Poppins Bold"/>
                <a:cs typeface="Poppins Bold"/>
                <a:sym typeface="Poppins Bold"/>
              </a:rPr>
              <a:t>What Changes in Type 2 Diabetes?</a:t>
            </a:r>
          </a:p>
        </p:txBody>
      </p:sp>
      <p:sp>
        <p:nvSpPr>
          <p:cNvPr id="7" name="TextBox 7"/>
          <p:cNvSpPr txBox="1"/>
          <p:nvPr/>
        </p:nvSpPr>
        <p:spPr>
          <a:xfrm>
            <a:off x="7826946" y="2854382"/>
            <a:ext cx="4970711" cy="1784979"/>
          </a:xfrm>
          <a:prstGeom prst="rect">
            <a:avLst/>
          </a:prstGeom>
        </p:spPr>
        <p:txBody>
          <a:bodyPr lIns="0" tIns="0" rIns="0" bIns="0" rtlCol="0" anchor="t">
            <a:spAutoFit/>
          </a:bodyPr>
          <a:lstStyle/>
          <a:p>
            <a:pPr algn="l">
              <a:lnSpc>
                <a:spcPts val="4860"/>
              </a:lnSpc>
            </a:pPr>
            <a:r>
              <a:rPr lang="en-US" sz="2700">
                <a:solidFill>
                  <a:srgbClr val="000000"/>
                </a:solidFill>
                <a:latin typeface="Open Sans"/>
                <a:ea typeface="Open Sans"/>
                <a:cs typeface="Open Sans"/>
                <a:sym typeface="Open Sans"/>
              </a:rPr>
              <a:t>• Progressive β-cell dysfunction</a:t>
            </a:r>
          </a:p>
          <a:p>
            <a:pPr algn="l">
              <a:lnSpc>
                <a:spcPts val="4860"/>
              </a:lnSpc>
            </a:pPr>
            <a:r>
              <a:rPr lang="en-US" sz="2700">
                <a:solidFill>
                  <a:srgbClr val="000000"/>
                </a:solidFill>
                <a:latin typeface="Open Sans"/>
                <a:ea typeface="Open Sans"/>
                <a:cs typeface="Open Sans"/>
                <a:sym typeface="Open Sans"/>
              </a:rPr>
              <a:t>• Impaired glucose regulation</a:t>
            </a:r>
          </a:p>
          <a:p>
            <a:pPr algn="l">
              <a:lnSpc>
                <a:spcPts val="4860"/>
              </a:lnSpc>
            </a:pPr>
            <a:r>
              <a:rPr lang="en-US" sz="2700">
                <a:solidFill>
                  <a:srgbClr val="000000"/>
                </a:solidFill>
                <a:latin typeface="Open Sans"/>
                <a:ea typeface="Open Sans"/>
                <a:cs typeface="Open Sans"/>
                <a:sym typeface="Open Sans"/>
              </a:rPr>
              <a:t>• Persistent hyperglycaemia</a:t>
            </a:r>
          </a:p>
        </p:txBody>
      </p:sp>
      <p:sp>
        <p:nvSpPr>
          <p:cNvPr id="8" name="TextBox 8"/>
          <p:cNvSpPr txBox="1"/>
          <p:nvPr/>
        </p:nvSpPr>
        <p:spPr>
          <a:xfrm>
            <a:off x="990600" y="2781300"/>
            <a:ext cx="6473634" cy="2513509"/>
          </a:xfrm>
          <a:prstGeom prst="rect">
            <a:avLst/>
          </a:prstGeom>
        </p:spPr>
        <p:txBody>
          <a:bodyPr wrap="square" lIns="0" tIns="0" rIns="0" bIns="0" rtlCol="0" anchor="t">
            <a:spAutoFit/>
          </a:bodyPr>
          <a:lstStyle/>
          <a:p>
            <a:pPr algn="l">
              <a:lnSpc>
                <a:spcPts val="4860"/>
              </a:lnSpc>
            </a:pPr>
            <a:r>
              <a:rPr lang="en-US" sz="2700" dirty="0">
                <a:solidFill>
                  <a:srgbClr val="000000"/>
                </a:solidFill>
                <a:latin typeface="Open Sans"/>
                <a:ea typeface="Open Sans"/>
                <a:cs typeface="Open Sans"/>
                <a:sym typeface="Open Sans"/>
              </a:rPr>
              <a:t>• Insulin resistance develops</a:t>
            </a:r>
          </a:p>
          <a:p>
            <a:pPr algn="l">
              <a:lnSpc>
                <a:spcPts val="4860"/>
              </a:lnSpc>
            </a:pPr>
            <a:r>
              <a:rPr lang="en-US" sz="2700" dirty="0">
                <a:solidFill>
                  <a:srgbClr val="000000"/>
                </a:solidFill>
                <a:latin typeface="Open Sans"/>
                <a:ea typeface="Open Sans"/>
                <a:cs typeface="Open Sans"/>
                <a:sym typeface="Open Sans"/>
              </a:rPr>
              <a:t>• Reduced cellular response to insulin</a:t>
            </a:r>
          </a:p>
          <a:p>
            <a:pPr algn="l">
              <a:lnSpc>
                <a:spcPts val="4860"/>
              </a:lnSpc>
            </a:pPr>
            <a:r>
              <a:rPr lang="en-US" sz="2700" dirty="0">
                <a:solidFill>
                  <a:srgbClr val="000000"/>
                </a:solidFill>
                <a:latin typeface="Open Sans"/>
                <a:ea typeface="Open Sans"/>
                <a:cs typeface="Open Sans"/>
                <a:sym typeface="Open Sans"/>
              </a:rPr>
              <a:t>• Initial compensatory insulin production</a:t>
            </a:r>
          </a:p>
        </p:txBody>
      </p:sp>
      <p:sp>
        <p:nvSpPr>
          <p:cNvPr id="9" name="TextBox 9"/>
          <p:cNvSpPr txBox="1"/>
          <p:nvPr/>
        </p:nvSpPr>
        <p:spPr>
          <a:xfrm>
            <a:off x="13140556" y="2854382"/>
            <a:ext cx="4576762" cy="565779"/>
          </a:xfrm>
          <a:prstGeom prst="rect">
            <a:avLst/>
          </a:prstGeom>
        </p:spPr>
        <p:txBody>
          <a:bodyPr lIns="0" tIns="0" rIns="0" bIns="0" rtlCol="0" anchor="t">
            <a:spAutoFit/>
          </a:bodyPr>
          <a:lstStyle/>
          <a:p>
            <a:pPr algn="l">
              <a:lnSpc>
                <a:spcPts val="4860"/>
              </a:lnSpc>
            </a:pPr>
            <a:r>
              <a:rPr lang="en-US" sz="2700">
                <a:solidFill>
                  <a:srgbClr val="000000"/>
                </a:solidFill>
                <a:latin typeface="Open Sans"/>
                <a:ea typeface="Open Sans"/>
                <a:cs typeface="Open Sans"/>
                <a:sym typeface="Open Sans"/>
              </a:rPr>
              <a:t>• Increased complication risk</a:t>
            </a:r>
          </a:p>
        </p:txBody>
      </p:sp>
      <p:sp>
        <p:nvSpPr>
          <p:cNvPr id="10" name="TextBox 10"/>
          <p:cNvSpPr txBox="1"/>
          <p:nvPr/>
        </p:nvSpPr>
        <p:spPr>
          <a:xfrm>
            <a:off x="7534775" y="9728835"/>
            <a:ext cx="9542711" cy="367665"/>
          </a:xfrm>
          <a:prstGeom prst="rect">
            <a:avLst/>
          </a:prstGeom>
        </p:spPr>
        <p:txBody>
          <a:bodyPr lIns="0" tIns="0" rIns="0" bIns="0" rtlCol="0" anchor="t">
            <a:spAutoFit/>
          </a:bodyPr>
          <a:lstStyle/>
          <a:p>
            <a:pPr algn="ctr">
              <a:lnSpc>
                <a:spcPts val="3240"/>
              </a:lnSpc>
              <a:spcBef>
                <a:spcPct val="0"/>
              </a:spcBef>
            </a:pPr>
            <a:r>
              <a:rPr lang="en-US" sz="1800" dirty="0">
                <a:solidFill>
                  <a:srgbClr val="000000"/>
                </a:solidFill>
                <a:latin typeface="Open Sans"/>
                <a:ea typeface="Open Sans"/>
                <a:cs typeface="Open Sans"/>
                <a:sym typeface="Open Sans"/>
              </a:rPr>
              <a:t>(American Diabetes Association Professional Practice Committee, 2024; </a:t>
            </a:r>
            <a:r>
              <a:rPr lang="en-US" sz="1800" dirty="0" err="1">
                <a:solidFill>
                  <a:srgbClr val="000000"/>
                </a:solidFill>
                <a:latin typeface="Open Sans"/>
                <a:ea typeface="Open Sans"/>
                <a:cs typeface="Open Sans"/>
                <a:sym typeface="Open Sans"/>
              </a:rPr>
              <a:t>Sattar</a:t>
            </a:r>
            <a:r>
              <a:rPr lang="en-US" sz="1800" dirty="0">
                <a:solidFill>
                  <a:srgbClr val="000000"/>
                </a:solidFill>
                <a:latin typeface="Open Sans"/>
                <a:ea typeface="Open Sans"/>
                <a:cs typeface="Open Sans"/>
                <a:sym typeface="Open Sans"/>
              </a:rPr>
              <a:t> et al., 2024)</a:t>
            </a:r>
          </a:p>
        </p:txBody>
      </p:sp>
      <p:pic>
        <p:nvPicPr>
          <p:cNvPr id="2" name="Audio 1">
            <a:hlinkClick r:id="" action="ppaction://media"/>
            <a:extLst>
              <a:ext uri="{FF2B5EF4-FFF2-40B4-BE49-F238E27FC236}">
                <a16:creationId xmlns:a16="http://schemas.microsoft.com/office/drawing/2014/main" id="{0DAB7DE1-0D1D-4A17-A90F-12EACEC790C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648238" y="96472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85887"/>
    </mc:Choice>
    <mc:Fallback>
      <p:transition spd="slow" advTm="858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sp>
      <p:sp>
        <p:nvSpPr>
          <p:cNvPr id="8" name="TextBox 8"/>
          <p:cNvSpPr txBox="1"/>
          <p:nvPr/>
        </p:nvSpPr>
        <p:spPr>
          <a:xfrm>
            <a:off x="2559214" y="2804642"/>
            <a:ext cx="9124011" cy="5422731"/>
          </a:xfrm>
          <a:prstGeom prst="rect">
            <a:avLst/>
          </a:prstGeom>
        </p:spPr>
        <p:txBody>
          <a:bodyPr lIns="0" tIns="0" rIns="0" bIns="0" rtlCol="0" anchor="t">
            <a:spAutoFit/>
          </a:bodyPr>
          <a:lstStyle/>
          <a:p>
            <a:pPr algn="l">
              <a:lnSpc>
                <a:spcPts val="6219"/>
              </a:lnSpc>
            </a:pPr>
            <a:r>
              <a:rPr lang="en-US" sz="3680">
                <a:solidFill>
                  <a:srgbClr val="026263"/>
                </a:solidFill>
                <a:latin typeface="Iffat"/>
                <a:ea typeface="Iffat"/>
                <a:cs typeface="Iffat"/>
                <a:sym typeface="Iffat"/>
              </a:rPr>
              <a:t>• Non-modifiable: age</a:t>
            </a:r>
          </a:p>
          <a:p>
            <a:pPr algn="l">
              <a:lnSpc>
                <a:spcPts val="6219"/>
              </a:lnSpc>
            </a:pPr>
            <a:r>
              <a:rPr lang="en-US" sz="3680">
                <a:solidFill>
                  <a:srgbClr val="026263"/>
                </a:solidFill>
                <a:latin typeface="Iffat"/>
                <a:ea typeface="Iffat"/>
                <a:cs typeface="Iffat"/>
                <a:sym typeface="Iffat"/>
              </a:rPr>
              <a:t>• Non-modifiable: possible family history</a:t>
            </a:r>
          </a:p>
          <a:p>
            <a:pPr algn="l">
              <a:lnSpc>
                <a:spcPts val="6219"/>
              </a:lnSpc>
            </a:pPr>
            <a:r>
              <a:rPr lang="en-US" sz="3680">
                <a:solidFill>
                  <a:srgbClr val="026263"/>
                </a:solidFill>
                <a:latin typeface="Iffat"/>
                <a:ea typeface="Iffat"/>
                <a:cs typeface="Iffat"/>
                <a:sym typeface="Iffat"/>
              </a:rPr>
              <a:t>• Modifiable: elevated BMI</a:t>
            </a:r>
          </a:p>
          <a:p>
            <a:pPr algn="l">
              <a:lnSpc>
                <a:spcPts val="6219"/>
              </a:lnSpc>
            </a:pPr>
            <a:r>
              <a:rPr lang="en-US" sz="3680">
                <a:solidFill>
                  <a:srgbClr val="026263"/>
                </a:solidFill>
                <a:latin typeface="Iffat"/>
                <a:ea typeface="Iffat"/>
                <a:cs typeface="Iffat"/>
                <a:sym typeface="Iffat"/>
              </a:rPr>
              <a:t>• Modifiable: physical inactivity</a:t>
            </a:r>
          </a:p>
          <a:p>
            <a:pPr algn="l">
              <a:lnSpc>
                <a:spcPts val="6219"/>
              </a:lnSpc>
            </a:pPr>
            <a:r>
              <a:rPr lang="en-US" sz="3680">
                <a:solidFill>
                  <a:srgbClr val="026263"/>
                </a:solidFill>
                <a:latin typeface="Iffat"/>
                <a:ea typeface="Iffat"/>
                <a:cs typeface="Iffat"/>
                <a:sym typeface="Iffat"/>
              </a:rPr>
              <a:t>• Modifiable: dietary pattern</a:t>
            </a:r>
          </a:p>
          <a:p>
            <a:pPr algn="l">
              <a:lnSpc>
                <a:spcPts val="6219"/>
              </a:lnSpc>
            </a:pPr>
            <a:r>
              <a:rPr lang="en-US" sz="3680">
                <a:solidFill>
                  <a:srgbClr val="026263"/>
                </a:solidFill>
                <a:latin typeface="Iffat"/>
                <a:ea typeface="Iffat"/>
                <a:cs typeface="Iffat"/>
                <a:sym typeface="Iffat"/>
              </a:rPr>
              <a:t>• Cardiovascular risk factors</a:t>
            </a:r>
          </a:p>
          <a:p>
            <a:pPr algn="l">
              <a:lnSpc>
                <a:spcPts val="6219"/>
              </a:lnSpc>
            </a:pPr>
            <a:r>
              <a:rPr lang="en-US" sz="3680">
                <a:solidFill>
                  <a:srgbClr val="026263"/>
                </a:solidFill>
                <a:latin typeface="Iffat"/>
                <a:ea typeface="Iffat"/>
                <a:cs typeface="Iffat"/>
                <a:sym typeface="Iffat"/>
              </a:rPr>
              <a:t>• Sedentary occupation</a:t>
            </a:r>
          </a:p>
        </p:txBody>
      </p:sp>
      <p:grpSp>
        <p:nvGrpSpPr>
          <p:cNvPr id="9" name="Group 9"/>
          <p:cNvGrpSpPr/>
          <p:nvPr/>
        </p:nvGrpSpPr>
        <p:grpSpPr>
          <a:xfrm>
            <a:off x="9939851" y="3069709"/>
            <a:ext cx="6176740" cy="4407897"/>
            <a:chOff x="0" y="0"/>
            <a:chExt cx="1626796" cy="1160928"/>
          </a:xfrm>
        </p:grpSpPr>
        <p:sp>
          <p:nvSpPr>
            <p:cNvPr id="10" name="Freeform 10"/>
            <p:cNvSpPr/>
            <p:nvPr/>
          </p:nvSpPr>
          <p:spPr>
            <a:xfrm>
              <a:off x="0" y="0"/>
              <a:ext cx="1626796" cy="1160928"/>
            </a:xfrm>
            <a:custGeom>
              <a:avLst/>
              <a:gdLst/>
              <a:ahLst/>
              <a:cxnLst/>
              <a:rect l="l" t="t" r="r" b="b"/>
              <a:pathLst>
                <a:path w="1626796" h="1160928">
                  <a:moveTo>
                    <a:pt x="63923" y="0"/>
                  </a:moveTo>
                  <a:lnTo>
                    <a:pt x="1562873" y="0"/>
                  </a:lnTo>
                  <a:cubicBezTo>
                    <a:pt x="1579826" y="0"/>
                    <a:pt x="1596085" y="6735"/>
                    <a:pt x="1608073" y="18723"/>
                  </a:cubicBezTo>
                  <a:cubicBezTo>
                    <a:pt x="1620061" y="30711"/>
                    <a:pt x="1626796" y="46970"/>
                    <a:pt x="1626796" y="63923"/>
                  </a:cubicBezTo>
                  <a:lnTo>
                    <a:pt x="1626796" y="1097004"/>
                  </a:lnTo>
                  <a:cubicBezTo>
                    <a:pt x="1626796" y="1132308"/>
                    <a:pt x="1598176" y="1160928"/>
                    <a:pt x="1562873" y="1160928"/>
                  </a:cubicBezTo>
                  <a:lnTo>
                    <a:pt x="63923" y="1160928"/>
                  </a:lnTo>
                  <a:cubicBezTo>
                    <a:pt x="28619" y="1160928"/>
                    <a:pt x="0" y="1132308"/>
                    <a:pt x="0" y="1097004"/>
                  </a:cubicBezTo>
                  <a:lnTo>
                    <a:pt x="0" y="63923"/>
                  </a:lnTo>
                  <a:cubicBezTo>
                    <a:pt x="0" y="28619"/>
                    <a:pt x="28619" y="0"/>
                    <a:pt x="63923" y="0"/>
                  </a:cubicBezTo>
                  <a:close/>
                </a:path>
              </a:pathLst>
            </a:custGeom>
            <a:solidFill>
              <a:srgbClr val="267B74"/>
            </a:solidFill>
          </p:spPr>
        </p:sp>
        <p:sp>
          <p:nvSpPr>
            <p:cNvPr id="11" name="TextBox 11"/>
            <p:cNvSpPr txBox="1"/>
            <p:nvPr/>
          </p:nvSpPr>
          <p:spPr>
            <a:xfrm>
              <a:off x="0" y="-85725"/>
              <a:ext cx="1626796" cy="1246653"/>
            </a:xfrm>
            <a:prstGeom prst="rect">
              <a:avLst/>
            </a:prstGeom>
          </p:spPr>
          <p:txBody>
            <a:bodyPr lIns="50800" tIns="50800" rIns="50800" bIns="50800" rtlCol="0" anchor="ctr"/>
            <a:lstStyle/>
            <a:p>
              <a:pPr algn="ctr">
                <a:lnSpc>
                  <a:spcPts val="3000"/>
                </a:lnSpc>
              </a:pPr>
              <a:endParaRPr/>
            </a:p>
          </p:txBody>
        </p:sp>
      </p:grpSp>
      <p:sp>
        <p:nvSpPr>
          <p:cNvPr id="12" name="Freeform 12"/>
          <p:cNvSpPr/>
          <p:nvPr/>
        </p:nvSpPr>
        <p:spPr>
          <a:xfrm>
            <a:off x="15416521" y="7938314"/>
            <a:ext cx="2281783" cy="1928107"/>
          </a:xfrm>
          <a:custGeom>
            <a:avLst/>
            <a:gdLst/>
            <a:ahLst/>
            <a:cxnLst/>
            <a:rect l="l" t="t" r="r" b="b"/>
            <a:pathLst>
              <a:path w="2281783" h="1928107">
                <a:moveTo>
                  <a:pt x="0" y="0"/>
                </a:moveTo>
                <a:lnTo>
                  <a:pt x="2281783" y="0"/>
                </a:lnTo>
                <a:lnTo>
                  <a:pt x="2281783" y="1928107"/>
                </a:lnTo>
                <a:lnTo>
                  <a:pt x="0" y="1928107"/>
                </a:lnTo>
                <a:lnTo>
                  <a:pt x="0" y="0"/>
                </a:lnTo>
                <a:close/>
              </a:path>
            </a:pathLst>
          </a:custGeom>
          <a:blipFill>
            <a:blip r:embed="rId4"/>
            <a:stretch>
              <a:fillRect/>
            </a:stretch>
          </a:blipFill>
        </p:spPr>
      </p:sp>
      <p:sp>
        <p:nvSpPr>
          <p:cNvPr id="14" name="TextBox 14"/>
          <p:cNvSpPr txBox="1"/>
          <p:nvPr/>
        </p:nvSpPr>
        <p:spPr>
          <a:xfrm>
            <a:off x="2528236" y="876300"/>
            <a:ext cx="13937823" cy="1382128"/>
          </a:xfrm>
          <a:prstGeom prst="rect">
            <a:avLst/>
          </a:prstGeom>
        </p:spPr>
        <p:txBody>
          <a:bodyPr lIns="0" tIns="0" rIns="0" bIns="0" rtlCol="0" anchor="t">
            <a:spAutoFit/>
          </a:bodyPr>
          <a:lstStyle/>
          <a:p>
            <a:pPr algn="ctr">
              <a:lnSpc>
                <a:spcPts val="11296"/>
              </a:lnSpc>
            </a:pPr>
            <a:r>
              <a:rPr lang="en-US" sz="8069" b="1">
                <a:solidFill>
                  <a:srgbClr val="026263"/>
                </a:solidFill>
                <a:latin typeface="Open Sans Bold"/>
                <a:ea typeface="Open Sans Bold"/>
                <a:cs typeface="Open Sans Bold"/>
                <a:sym typeface="Open Sans Bold"/>
              </a:rPr>
              <a:t>DANIEL'S RISK FACTORS</a:t>
            </a:r>
          </a:p>
        </p:txBody>
      </p:sp>
      <p:sp>
        <p:nvSpPr>
          <p:cNvPr id="15" name="TextBox 15"/>
          <p:cNvSpPr txBox="1"/>
          <p:nvPr/>
        </p:nvSpPr>
        <p:spPr>
          <a:xfrm>
            <a:off x="9939851" y="3979335"/>
            <a:ext cx="5959748" cy="3054295"/>
          </a:xfrm>
          <a:prstGeom prst="rect">
            <a:avLst/>
          </a:prstGeom>
        </p:spPr>
        <p:txBody>
          <a:bodyPr lIns="0" tIns="0" rIns="0" bIns="0" rtlCol="0" anchor="t">
            <a:spAutoFit/>
          </a:bodyPr>
          <a:lstStyle/>
          <a:p>
            <a:pPr marL="737815" lvl="1" indent="-368907" algn="l">
              <a:lnSpc>
                <a:spcPts val="6151"/>
              </a:lnSpc>
              <a:buFont typeface="Arial"/>
              <a:buChar char="•"/>
            </a:pPr>
            <a:r>
              <a:rPr lang="en-US" sz="3417">
                <a:solidFill>
                  <a:srgbClr val="E8F2FC"/>
                </a:solidFill>
                <a:latin typeface="Open Sans"/>
                <a:ea typeface="Open Sans"/>
                <a:cs typeface="Open Sans"/>
                <a:sym typeface="Open Sans"/>
              </a:rPr>
              <a:t>Avoid blame</a:t>
            </a:r>
          </a:p>
          <a:p>
            <a:pPr marL="737815" lvl="1" indent="-368907" algn="l">
              <a:lnSpc>
                <a:spcPts val="6151"/>
              </a:lnSpc>
              <a:buFont typeface="Arial"/>
              <a:buChar char="•"/>
            </a:pPr>
            <a:r>
              <a:rPr lang="en-US" sz="3417">
                <a:solidFill>
                  <a:srgbClr val="E8F2FC"/>
                </a:solidFill>
                <a:latin typeface="Open Sans"/>
                <a:ea typeface="Open Sans"/>
                <a:cs typeface="Open Sans"/>
                <a:sym typeface="Open Sans"/>
              </a:rPr>
              <a:t>Identify realistic changes</a:t>
            </a:r>
          </a:p>
          <a:p>
            <a:pPr marL="737815" lvl="1" indent="-368907" algn="l">
              <a:lnSpc>
                <a:spcPts val="6151"/>
              </a:lnSpc>
              <a:buFont typeface="Arial"/>
              <a:buChar char="•"/>
            </a:pPr>
            <a:r>
              <a:rPr lang="en-US" sz="3417">
                <a:solidFill>
                  <a:srgbClr val="E8F2FC"/>
                </a:solidFill>
                <a:latin typeface="Open Sans"/>
                <a:ea typeface="Open Sans"/>
                <a:cs typeface="Open Sans"/>
                <a:sym typeface="Open Sans"/>
              </a:rPr>
              <a:t>Assess cardiovascular risk</a:t>
            </a:r>
          </a:p>
          <a:p>
            <a:pPr marL="737815" lvl="1" indent="-368907" algn="l">
              <a:lnSpc>
                <a:spcPts val="6151"/>
              </a:lnSpc>
              <a:buFont typeface="Arial"/>
              <a:buChar char="•"/>
            </a:pPr>
            <a:r>
              <a:rPr lang="en-US" sz="3417">
                <a:solidFill>
                  <a:srgbClr val="E8F2FC"/>
                </a:solidFill>
                <a:latin typeface="Open Sans"/>
                <a:ea typeface="Open Sans"/>
                <a:cs typeface="Open Sans"/>
                <a:sym typeface="Open Sans"/>
              </a:rPr>
              <a:t>Agree achievable goals</a:t>
            </a:r>
          </a:p>
        </p:txBody>
      </p:sp>
      <p:sp>
        <p:nvSpPr>
          <p:cNvPr id="16" name="TextBox 16"/>
          <p:cNvSpPr txBox="1"/>
          <p:nvPr/>
        </p:nvSpPr>
        <p:spPr>
          <a:xfrm>
            <a:off x="11664472" y="3130868"/>
            <a:ext cx="3127549" cy="817245"/>
          </a:xfrm>
          <a:prstGeom prst="rect">
            <a:avLst/>
          </a:prstGeom>
        </p:spPr>
        <p:txBody>
          <a:bodyPr lIns="0" tIns="0" rIns="0" bIns="0" rtlCol="0" anchor="t">
            <a:spAutoFit/>
          </a:bodyPr>
          <a:lstStyle/>
          <a:p>
            <a:pPr algn="l">
              <a:lnSpc>
                <a:spcPts val="7020"/>
              </a:lnSpc>
            </a:pPr>
            <a:r>
              <a:rPr lang="en-US" sz="3900" b="1">
                <a:solidFill>
                  <a:srgbClr val="E8F2FC"/>
                </a:solidFill>
                <a:latin typeface="Open Sans Bold"/>
                <a:ea typeface="Open Sans Bold"/>
                <a:cs typeface="Open Sans Bold"/>
                <a:sym typeface="Open Sans Bold"/>
              </a:rPr>
              <a:t>Care Priority</a:t>
            </a:r>
          </a:p>
        </p:txBody>
      </p:sp>
      <p:sp>
        <p:nvSpPr>
          <p:cNvPr id="17" name="TextBox 17"/>
          <p:cNvSpPr txBox="1"/>
          <p:nvPr/>
        </p:nvSpPr>
        <p:spPr>
          <a:xfrm>
            <a:off x="13028221" y="9026843"/>
            <a:ext cx="1985516" cy="367665"/>
          </a:xfrm>
          <a:prstGeom prst="rect">
            <a:avLst/>
          </a:prstGeom>
        </p:spPr>
        <p:txBody>
          <a:bodyPr lIns="0" tIns="0" rIns="0" bIns="0" rtlCol="0" anchor="t">
            <a:spAutoFit/>
          </a:bodyPr>
          <a:lstStyle/>
          <a:p>
            <a:pPr algn="ctr">
              <a:lnSpc>
                <a:spcPts val="3240"/>
              </a:lnSpc>
              <a:spcBef>
                <a:spcPct val="0"/>
              </a:spcBef>
            </a:pPr>
            <a:r>
              <a:rPr lang="en-US" sz="1800">
                <a:solidFill>
                  <a:srgbClr val="000000"/>
                </a:solidFill>
                <a:latin typeface="Open Sans"/>
                <a:ea typeface="Open Sans"/>
                <a:cs typeface="Open Sans"/>
                <a:sym typeface="Open Sans"/>
              </a:rPr>
              <a:t>(Sattar et al., 2024)</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a:off x="7566048" y="1028700"/>
            <a:ext cx="9322076" cy="9322076"/>
          </a:xfrm>
          <a:custGeom>
            <a:avLst/>
            <a:gdLst/>
            <a:ahLst/>
            <a:cxnLst/>
            <a:rect l="l" t="t" r="r" b="b"/>
            <a:pathLst>
              <a:path w="9322076" h="9322076">
                <a:moveTo>
                  <a:pt x="0" y="0"/>
                </a:moveTo>
                <a:lnTo>
                  <a:pt x="9322076" y="0"/>
                </a:lnTo>
                <a:lnTo>
                  <a:pt x="9322076" y="9322076"/>
                </a:lnTo>
                <a:lnTo>
                  <a:pt x="0" y="9322076"/>
                </a:lnTo>
                <a:lnTo>
                  <a:pt x="0" y="0"/>
                </a:lnTo>
                <a:close/>
              </a:path>
            </a:pathLst>
          </a:custGeom>
          <a:blipFill>
            <a:blip r:embed="rId5"/>
            <a:stretch>
              <a:fillRect/>
            </a:stretch>
          </a:blipFill>
        </p:spPr>
      </p:sp>
      <p:sp>
        <p:nvSpPr>
          <p:cNvPr id="5" name="TextBox 5"/>
          <p:cNvSpPr txBox="1"/>
          <p:nvPr/>
        </p:nvSpPr>
        <p:spPr>
          <a:xfrm>
            <a:off x="1940654" y="952500"/>
            <a:ext cx="15770353" cy="2358225"/>
          </a:xfrm>
          <a:prstGeom prst="rect">
            <a:avLst/>
          </a:prstGeom>
        </p:spPr>
        <p:txBody>
          <a:bodyPr lIns="0" tIns="0" rIns="0" bIns="0" rtlCol="0" anchor="t">
            <a:spAutoFit/>
          </a:bodyPr>
          <a:lstStyle/>
          <a:p>
            <a:pPr algn="l">
              <a:lnSpc>
                <a:spcPts val="9026"/>
              </a:lnSpc>
            </a:pPr>
            <a:r>
              <a:rPr lang="en-US" sz="7521" b="1">
                <a:solidFill>
                  <a:srgbClr val="267B74"/>
                </a:solidFill>
                <a:latin typeface="Poppins Medium"/>
                <a:ea typeface="Poppins Medium"/>
                <a:cs typeface="Poppins Medium"/>
                <a:sym typeface="Poppins Medium"/>
              </a:rPr>
              <a:t>Holistic Patien</a:t>
            </a:r>
          </a:p>
          <a:p>
            <a:pPr algn="l">
              <a:lnSpc>
                <a:spcPts val="9026"/>
              </a:lnSpc>
            </a:pPr>
            <a:r>
              <a:rPr lang="en-US" sz="7521" b="1">
                <a:solidFill>
                  <a:srgbClr val="267B74"/>
                </a:solidFill>
                <a:latin typeface="Poppins Medium"/>
                <a:ea typeface="Poppins Medium"/>
                <a:cs typeface="Poppins Medium"/>
                <a:sym typeface="Poppins Medium"/>
              </a:rPr>
              <a:t>Assessment</a:t>
            </a:r>
          </a:p>
        </p:txBody>
      </p:sp>
      <p:sp>
        <p:nvSpPr>
          <p:cNvPr id="6" name="TextBox 6"/>
          <p:cNvSpPr txBox="1"/>
          <p:nvPr/>
        </p:nvSpPr>
        <p:spPr>
          <a:xfrm>
            <a:off x="2104153" y="3263100"/>
            <a:ext cx="9761206" cy="5164544"/>
          </a:xfrm>
          <a:prstGeom prst="rect">
            <a:avLst/>
          </a:prstGeom>
        </p:spPr>
        <p:txBody>
          <a:bodyPr lIns="0" tIns="0" rIns="0" bIns="0" rtlCol="0" anchor="t">
            <a:spAutoFit/>
          </a:bodyPr>
          <a:lstStyle/>
          <a:p>
            <a:pPr algn="l">
              <a:lnSpc>
                <a:spcPts val="5162"/>
              </a:lnSpc>
            </a:pPr>
            <a:r>
              <a:rPr lang="en-US" sz="2868">
                <a:solidFill>
                  <a:srgbClr val="507D82"/>
                </a:solidFill>
                <a:latin typeface="Nunito"/>
                <a:ea typeface="Nunito"/>
                <a:cs typeface="Nunito"/>
                <a:sym typeface="Nunito"/>
              </a:rPr>
              <a:t>• HbA1c</a:t>
            </a:r>
          </a:p>
          <a:p>
            <a:pPr algn="l">
              <a:lnSpc>
                <a:spcPts val="5162"/>
              </a:lnSpc>
            </a:pPr>
            <a:r>
              <a:rPr lang="en-US" sz="2868">
                <a:solidFill>
                  <a:srgbClr val="507D82"/>
                </a:solidFill>
                <a:latin typeface="Nunito"/>
                <a:ea typeface="Nunito"/>
                <a:cs typeface="Nunito"/>
                <a:sym typeface="Nunito"/>
              </a:rPr>
              <a:t>• Blood pressure</a:t>
            </a:r>
          </a:p>
          <a:p>
            <a:pPr algn="l">
              <a:lnSpc>
                <a:spcPts val="5162"/>
              </a:lnSpc>
            </a:pPr>
            <a:r>
              <a:rPr lang="en-US" sz="2868">
                <a:solidFill>
                  <a:srgbClr val="507D82"/>
                </a:solidFill>
                <a:latin typeface="Nunito"/>
                <a:ea typeface="Nunito"/>
                <a:cs typeface="Nunito"/>
                <a:sym typeface="Nunito"/>
              </a:rPr>
              <a:t>• Weight and BMI</a:t>
            </a:r>
          </a:p>
          <a:p>
            <a:pPr algn="l">
              <a:lnSpc>
                <a:spcPts val="5162"/>
              </a:lnSpc>
            </a:pPr>
            <a:r>
              <a:rPr lang="en-US" sz="2868">
                <a:solidFill>
                  <a:srgbClr val="507D82"/>
                </a:solidFill>
                <a:latin typeface="Nunito"/>
                <a:ea typeface="Nunito"/>
                <a:cs typeface="Nunito"/>
                <a:sym typeface="Nunito"/>
              </a:rPr>
              <a:t>• Cholesterol</a:t>
            </a:r>
          </a:p>
          <a:p>
            <a:pPr algn="l">
              <a:lnSpc>
                <a:spcPts val="5162"/>
              </a:lnSpc>
            </a:pPr>
            <a:r>
              <a:rPr lang="en-US" sz="2868">
                <a:solidFill>
                  <a:srgbClr val="507D82"/>
                </a:solidFill>
                <a:latin typeface="Nunito"/>
                <a:ea typeface="Nunito"/>
                <a:cs typeface="Nunito"/>
                <a:sym typeface="Nunito"/>
              </a:rPr>
              <a:t>• Kidney function</a:t>
            </a:r>
          </a:p>
          <a:p>
            <a:pPr algn="l">
              <a:lnSpc>
                <a:spcPts val="5162"/>
              </a:lnSpc>
            </a:pPr>
            <a:r>
              <a:rPr lang="en-US" sz="2868">
                <a:solidFill>
                  <a:srgbClr val="507D82"/>
                </a:solidFill>
                <a:latin typeface="Nunito"/>
                <a:ea typeface="Nunito"/>
                <a:cs typeface="Nunito"/>
                <a:sym typeface="Nunito"/>
              </a:rPr>
              <a:t>• Foot assessment</a:t>
            </a:r>
          </a:p>
          <a:p>
            <a:pPr algn="l">
              <a:lnSpc>
                <a:spcPts val="5162"/>
              </a:lnSpc>
            </a:pPr>
            <a:r>
              <a:rPr lang="en-US" sz="2868">
                <a:solidFill>
                  <a:srgbClr val="507D82"/>
                </a:solidFill>
                <a:latin typeface="Nunito"/>
                <a:ea typeface="Nunito"/>
                <a:cs typeface="Nunito"/>
                <a:sym typeface="Nunito"/>
              </a:rPr>
              <a:t>• Eye screening</a:t>
            </a:r>
          </a:p>
          <a:p>
            <a:pPr algn="l">
              <a:lnSpc>
                <a:spcPts val="5162"/>
              </a:lnSpc>
            </a:pPr>
            <a:r>
              <a:rPr lang="en-US" sz="2868">
                <a:solidFill>
                  <a:srgbClr val="507D82"/>
                </a:solidFill>
                <a:latin typeface="Nunito"/>
                <a:ea typeface="Nunito"/>
                <a:cs typeface="Nunito"/>
                <a:sym typeface="Nunito"/>
              </a:rPr>
              <a:t>• Psychological wellbeing</a:t>
            </a:r>
          </a:p>
        </p:txBody>
      </p:sp>
      <p:sp>
        <p:nvSpPr>
          <p:cNvPr id="7" name="TextBox 7"/>
          <p:cNvSpPr txBox="1"/>
          <p:nvPr/>
        </p:nvSpPr>
        <p:spPr>
          <a:xfrm>
            <a:off x="751558" y="9509123"/>
            <a:ext cx="9542711" cy="367665"/>
          </a:xfrm>
          <a:prstGeom prst="rect">
            <a:avLst/>
          </a:prstGeom>
        </p:spPr>
        <p:txBody>
          <a:bodyPr lIns="0" tIns="0" rIns="0" bIns="0" rtlCol="0" anchor="t">
            <a:spAutoFit/>
          </a:bodyPr>
          <a:lstStyle/>
          <a:p>
            <a:pPr algn="ctr">
              <a:lnSpc>
                <a:spcPts val="3240"/>
              </a:lnSpc>
              <a:spcBef>
                <a:spcPct val="0"/>
              </a:spcBef>
            </a:pPr>
            <a:r>
              <a:rPr lang="en-US" sz="1800">
                <a:solidFill>
                  <a:srgbClr val="000000"/>
                </a:solidFill>
                <a:latin typeface="Open Sans"/>
                <a:ea typeface="Open Sans"/>
                <a:cs typeface="Open Sans"/>
                <a:sym typeface="Open Sans"/>
              </a:rPr>
              <a:t>(American Diabetes Association Professional Practice Committee, 2024; Sattar et al., 2024)</a:t>
            </a:r>
          </a:p>
        </p:txBody>
      </p:sp>
      <p:pic>
        <p:nvPicPr>
          <p:cNvPr id="2" name="Audio 1">
            <a:hlinkClick r:id="" action="ppaction://media"/>
            <a:extLst>
              <a:ext uri="{FF2B5EF4-FFF2-40B4-BE49-F238E27FC236}">
                <a16:creationId xmlns:a16="http://schemas.microsoft.com/office/drawing/2014/main" id="{774C0992-FCE7-4129-8F73-CB43CC28E1F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648238" y="96472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4059"/>
    </mc:Choice>
    <mc:Fallback>
      <p:transition spd="slow" advTm="640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51558" y="3617403"/>
            <a:ext cx="7945300" cy="4496337"/>
            <a:chOff x="0" y="0"/>
            <a:chExt cx="2092589" cy="1184220"/>
          </a:xfrm>
        </p:grpSpPr>
        <p:sp>
          <p:nvSpPr>
            <p:cNvPr id="3" name="Freeform 3"/>
            <p:cNvSpPr/>
            <p:nvPr/>
          </p:nvSpPr>
          <p:spPr>
            <a:xfrm>
              <a:off x="0" y="0"/>
              <a:ext cx="2092589" cy="1184220"/>
            </a:xfrm>
            <a:custGeom>
              <a:avLst/>
              <a:gdLst/>
              <a:ahLst/>
              <a:cxnLst/>
              <a:rect l="l" t="t" r="r" b="b"/>
              <a:pathLst>
                <a:path w="2092589" h="1184220">
                  <a:moveTo>
                    <a:pt x="19488" y="0"/>
                  </a:moveTo>
                  <a:lnTo>
                    <a:pt x="2073101" y="0"/>
                  </a:lnTo>
                  <a:cubicBezTo>
                    <a:pt x="2083864" y="0"/>
                    <a:pt x="2092589" y="8725"/>
                    <a:pt x="2092589" y="19488"/>
                  </a:cubicBezTo>
                  <a:lnTo>
                    <a:pt x="2092589" y="1164732"/>
                  </a:lnTo>
                  <a:cubicBezTo>
                    <a:pt x="2092589" y="1175495"/>
                    <a:pt x="2083864" y="1184220"/>
                    <a:pt x="2073101" y="1184220"/>
                  </a:cubicBezTo>
                  <a:lnTo>
                    <a:pt x="19488" y="1184220"/>
                  </a:lnTo>
                  <a:cubicBezTo>
                    <a:pt x="8725" y="1184220"/>
                    <a:pt x="0" y="1175495"/>
                    <a:pt x="0" y="1164732"/>
                  </a:cubicBezTo>
                  <a:lnTo>
                    <a:pt x="0" y="19488"/>
                  </a:lnTo>
                  <a:cubicBezTo>
                    <a:pt x="0" y="8725"/>
                    <a:pt x="8725" y="0"/>
                    <a:pt x="19488" y="0"/>
                  </a:cubicBezTo>
                  <a:close/>
                </a:path>
              </a:pathLst>
            </a:custGeom>
            <a:solidFill>
              <a:srgbClr val="B7E4EA"/>
            </a:solidFill>
          </p:spPr>
        </p:sp>
        <p:sp>
          <p:nvSpPr>
            <p:cNvPr id="4" name="TextBox 4"/>
            <p:cNvSpPr txBox="1"/>
            <p:nvPr/>
          </p:nvSpPr>
          <p:spPr>
            <a:xfrm>
              <a:off x="0" y="-123825"/>
              <a:ext cx="2092589" cy="1308045"/>
            </a:xfrm>
            <a:prstGeom prst="rect">
              <a:avLst/>
            </a:prstGeom>
          </p:spPr>
          <p:txBody>
            <a:bodyPr lIns="50800" tIns="50800" rIns="50800" bIns="50800" rtlCol="0" anchor="ctr"/>
            <a:lstStyle/>
            <a:p>
              <a:pPr algn="ctr">
                <a:lnSpc>
                  <a:spcPts val="3240"/>
                </a:lnSpc>
              </a:pPr>
              <a:endParaRPr/>
            </a:p>
          </p:txBody>
        </p:sp>
      </p:grpSp>
      <p:grpSp>
        <p:nvGrpSpPr>
          <p:cNvPr id="7" name="Group 7"/>
          <p:cNvGrpSpPr/>
          <p:nvPr/>
        </p:nvGrpSpPr>
        <p:grpSpPr>
          <a:xfrm>
            <a:off x="13040593" y="6371287"/>
            <a:ext cx="88347" cy="1010814"/>
            <a:chOff x="0" y="0"/>
            <a:chExt cx="23268" cy="266223"/>
          </a:xfrm>
        </p:grpSpPr>
        <p:sp>
          <p:nvSpPr>
            <p:cNvPr id="8" name="Freeform 8"/>
            <p:cNvSpPr/>
            <p:nvPr/>
          </p:nvSpPr>
          <p:spPr>
            <a:xfrm>
              <a:off x="0" y="0"/>
              <a:ext cx="23268" cy="266223"/>
            </a:xfrm>
            <a:custGeom>
              <a:avLst/>
              <a:gdLst/>
              <a:ahLst/>
              <a:cxnLst/>
              <a:rect l="l" t="t" r="r" b="b"/>
              <a:pathLst>
                <a:path w="23268" h="266223">
                  <a:moveTo>
                    <a:pt x="0" y="0"/>
                  </a:moveTo>
                  <a:lnTo>
                    <a:pt x="23268" y="0"/>
                  </a:lnTo>
                  <a:lnTo>
                    <a:pt x="23268" y="266223"/>
                  </a:lnTo>
                  <a:lnTo>
                    <a:pt x="0" y="266223"/>
                  </a:lnTo>
                  <a:close/>
                </a:path>
              </a:pathLst>
            </a:custGeom>
            <a:solidFill>
              <a:srgbClr val="B7E4EA"/>
            </a:solidFill>
          </p:spPr>
        </p:sp>
        <p:sp>
          <p:nvSpPr>
            <p:cNvPr id="9" name="TextBox 9"/>
            <p:cNvSpPr txBox="1"/>
            <p:nvPr/>
          </p:nvSpPr>
          <p:spPr>
            <a:xfrm>
              <a:off x="0" y="-19050"/>
              <a:ext cx="23268" cy="285273"/>
            </a:xfrm>
            <a:prstGeom prst="rect">
              <a:avLst/>
            </a:prstGeom>
          </p:spPr>
          <p:txBody>
            <a:bodyPr lIns="50800" tIns="50800" rIns="50800" bIns="50800" rtlCol="0" anchor="ctr"/>
            <a:lstStyle/>
            <a:p>
              <a:pPr algn="ctr">
                <a:lnSpc>
                  <a:spcPts val="2520"/>
                </a:lnSpc>
              </a:pPr>
              <a:endParaRPr/>
            </a:p>
          </p:txBody>
        </p:sp>
      </p:grpSp>
      <p:grpSp>
        <p:nvGrpSpPr>
          <p:cNvPr id="10" name="Group 10"/>
          <p:cNvGrpSpPr/>
          <p:nvPr/>
        </p:nvGrpSpPr>
        <p:grpSpPr>
          <a:xfrm>
            <a:off x="17259300" y="8865973"/>
            <a:ext cx="88347" cy="1010814"/>
            <a:chOff x="0" y="0"/>
            <a:chExt cx="23268" cy="266223"/>
          </a:xfrm>
        </p:grpSpPr>
        <p:sp>
          <p:nvSpPr>
            <p:cNvPr id="11" name="Freeform 11"/>
            <p:cNvSpPr/>
            <p:nvPr/>
          </p:nvSpPr>
          <p:spPr>
            <a:xfrm>
              <a:off x="0" y="0"/>
              <a:ext cx="23268" cy="266223"/>
            </a:xfrm>
            <a:custGeom>
              <a:avLst/>
              <a:gdLst/>
              <a:ahLst/>
              <a:cxnLst/>
              <a:rect l="l" t="t" r="r" b="b"/>
              <a:pathLst>
                <a:path w="23268" h="266223">
                  <a:moveTo>
                    <a:pt x="0" y="0"/>
                  </a:moveTo>
                  <a:lnTo>
                    <a:pt x="23268" y="0"/>
                  </a:lnTo>
                  <a:lnTo>
                    <a:pt x="23268" y="266223"/>
                  </a:lnTo>
                  <a:lnTo>
                    <a:pt x="0" y="266223"/>
                  </a:lnTo>
                  <a:close/>
                </a:path>
              </a:pathLst>
            </a:custGeom>
            <a:solidFill>
              <a:srgbClr val="B7E4EA"/>
            </a:solidFill>
          </p:spPr>
        </p:sp>
        <p:sp>
          <p:nvSpPr>
            <p:cNvPr id="12" name="TextBox 12"/>
            <p:cNvSpPr txBox="1"/>
            <p:nvPr/>
          </p:nvSpPr>
          <p:spPr>
            <a:xfrm>
              <a:off x="0" y="-19050"/>
              <a:ext cx="23268" cy="285273"/>
            </a:xfrm>
            <a:prstGeom prst="rect">
              <a:avLst/>
            </a:prstGeom>
          </p:spPr>
          <p:txBody>
            <a:bodyPr lIns="50800" tIns="50800" rIns="50800" bIns="50800" rtlCol="0" anchor="ctr"/>
            <a:lstStyle/>
            <a:p>
              <a:pPr algn="ctr">
                <a:lnSpc>
                  <a:spcPts val="2520"/>
                </a:lnSpc>
              </a:pPr>
              <a:endParaRPr/>
            </a:p>
          </p:txBody>
        </p:sp>
      </p:grpSp>
      <p:sp>
        <p:nvSpPr>
          <p:cNvPr id="13" name="Freeform 13"/>
          <p:cNvSpPr/>
          <p:nvPr/>
        </p:nvSpPr>
        <p:spPr>
          <a:xfrm>
            <a:off x="8636548" y="2768858"/>
            <a:ext cx="9360968" cy="6193427"/>
          </a:xfrm>
          <a:custGeom>
            <a:avLst/>
            <a:gdLst/>
            <a:ahLst/>
            <a:cxnLst/>
            <a:rect l="l" t="t" r="r" b="b"/>
            <a:pathLst>
              <a:path w="9360968" h="6193427">
                <a:moveTo>
                  <a:pt x="0" y="0"/>
                </a:moveTo>
                <a:lnTo>
                  <a:pt x="9360968" y="0"/>
                </a:lnTo>
                <a:lnTo>
                  <a:pt x="9360968" y="6193427"/>
                </a:lnTo>
                <a:lnTo>
                  <a:pt x="0" y="6193427"/>
                </a:lnTo>
                <a:lnTo>
                  <a:pt x="0" y="0"/>
                </a:lnTo>
                <a:close/>
              </a:path>
            </a:pathLst>
          </a:custGeom>
          <a:blipFill>
            <a:blip r:embed="rId3"/>
            <a:stretch>
              <a:fillRect t="-25362" b="-10331"/>
            </a:stretch>
          </a:blipFill>
        </p:spPr>
      </p:sp>
      <p:sp>
        <p:nvSpPr>
          <p:cNvPr id="14" name="TextBox 14"/>
          <p:cNvSpPr txBox="1"/>
          <p:nvPr/>
        </p:nvSpPr>
        <p:spPr>
          <a:xfrm>
            <a:off x="1028700" y="942975"/>
            <a:ext cx="10400643" cy="2422953"/>
          </a:xfrm>
          <a:prstGeom prst="rect">
            <a:avLst/>
          </a:prstGeom>
        </p:spPr>
        <p:txBody>
          <a:bodyPr lIns="0" tIns="0" rIns="0" bIns="0" rtlCol="0" anchor="t">
            <a:spAutoFit/>
          </a:bodyPr>
          <a:lstStyle/>
          <a:p>
            <a:pPr algn="l">
              <a:lnSpc>
                <a:spcPts val="9254"/>
              </a:lnSpc>
            </a:pPr>
            <a:r>
              <a:rPr lang="en-US" sz="7711" b="1">
                <a:solidFill>
                  <a:srgbClr val="262626"/>
                </a:solidFill>
                <a:latin typeface="Poppins Medium"/>
                <a:ea typeface="Poppins Medium"/>
                <a:cs typeface="Poppins Medium"/>
                <a:sym typeface="Poppins Medium"/>
              </a:rPr>
              <a:t>Person-Centred Care Goals</a:t>
            </a:r>
          </a:p>
        </p:txBody>
      </p:sp>
      <p:sp>
        <p:nvSpPr>
          <p:cNvPr id="15" name="TextBox 15"/>
          <p:cNvSpPr txBox="1"/>
          <p:nvPr/>
        </p:nvSpPr>
        <p:spPr>
          <a:xfrm>
            <a:off x="1028700" y="3745463"/>
            <a:ext cx="12288332" cy="3959308"/>
          </a:xfrm>
          <a:prstGeom prst="rect">
            <a:avLst/>
          </a:prstGeom>
        </p:spPr>
        <p:txBody>
          <a:bodyPr lIns="0" tIns="0" rIns="0" bIns="0" rtlCol="0" anchor="t">
            <a:spAutoFit/>
          </a:bodyPr>
          <a:lstStyle/>
          <a:p>
            <a:pPr algn="l">
              <a:lnSpc>
                <a:spcPts val="4558"/>
              </a:lnSpc>
            </a:pPr>
            <a:r>
              <a:rPr lang="en-US" sz="2903" b="1">
                <a:solidFill>
                  <a:srgbClr val="000000"/>
                </a:solidFill>
                <a:latin typeface="Open Sans Medium"/>
                <a:ea typeface="Open Sans Medium"/>
                <a:cs typeface="Open Sans Medium"/>
                <a:sym typeface="Open Sans Medium"/>
              </a:rPr>
              <a:t>• Improve diabetes knowledge</a:t>
            </a:r>
          </a:p>
          <a:p>
            <a:pPr algn="l">
              <a:lnSpc>
                <a:spcPts val="4558"/>
              </a:lnSpc>
            </a:pPr>
            <a:r>
              <a:rPr lang="en-US" sz="2903" b="1">
                <a:solidFill>
                  <a:srgbClr val="000000"/>
                </a:solidFill>
                <a:latin typeface="Open Sans Medium"/>
                <a:ea typeface="Open Sans Medium"/>
                <a:cs typeface="Open Sans Medium"/>
                <a:sym typeface="Open Sans Medium"/>
              </a:rPr>
              <a:t>• Improve glycaemic control</a:t>
            </a:r>
          </a:p>
          <a:p>
            <a:pPr algn="l">
              <a:lnSpc>
                <a:spcPts val="4558"/>
              </a:lnSpc>
            </a:pPr>
            <a:r>
              <a:rPr lang="en-US" sz="2903" b="1">
                <a:solidFill>
                  <a:srgbClr val="000000"/>
                </a:solidFill>
                <a:latin typeface="Open Sans Medium"/>
                <a:ea typeface="Open Sans Medium"/>
                <a:cs typeface="Open Sans Medium"/>
                <a:sym typeface="Open Sans Medium"/>
              </a:rPr>
              <a:t>• Increase physical activity</a:t>
            </a:r>
          </a:p>
          <a:p>
            <a:pPr algn="l">
              <a:lnSpc>
                <a:spcPts val="4558"/>
              </a:lnSpc>
            </a:pPr>
            <a:r>
              <a:rPr lang="en-US" sz="2903" b="1">
                <a:solidFill>
                  <a:srgbClr val="000000"/>
                </a:solidFill>
                <a:latin typeface="Open Sans Medium"/>
                <a:ea typeface="Open Sans Medium"/>
                <a:cs typeface="Open Sans Medium"/>
                <a:sym typeface="Open Sans Medium"/>
              </a:rPr>
              <a:t>• Improve dietary habits</a:t>
            </a:r>
          </a:p>
          <a:p>
            <a:pPr algn="l">
              <a:lnSpc>
                <a:spcPts val="4558"/>
              </a:lnSpc>
            </a:pPr>
            <a:r>
              <a:rPr lang="en-US" sz="2903" b="1">
                <a:solidFill>
                  <a:srgbClr val="000000"/>
                </a:solidFill>
                <a:latin typeface="Open Sans Medium"/>
                <a:ea typeface="Open Sans Medium"/>
                <a:cs typeface="Open Sans Medium"/>
                <a:sym typeface="Open Sans Medium"/>
              </a:rPr>
              <a:t>• Support healthy weight management</a:t>
            </a:r>
          </a:p>
          <a:p>
            <a:pPr algn="l">
              <a:lnSpc>
                <a:spcPts val="4558"/>
              </a:lnSpc>
            </a:pPr>
            <a:r>
              <a:rPr lang="en-US" sz="2903" b="1">
                <a:solidFill>
                  <a:srgbClr val="000000"/>
                </a:solidFill>
                <a:latin typeface="Open Sans Medium"/>
                <a:ea typeface="Open Sans Medium"/>
                <a:cs typeface="Open Sans Medium"/>
                <a:sym typeface="Open Sans Medium"/>
              </a:rPr>
              <a:t>• Encourage medication adherence</a:t>
            </a:r>
          </a:p>
          <a:p>
            <a:pPr algn="l">
              <a:lnSpc>
                <a:spcPts val="4558"/>
              </a:lnSpc>
            </a:pPr>
            <a:r>
              <a:rPr lang="en-US" sz="2903" b="1">
                <a:solidFill>
                  <a:srgbClr val="000000"/>
                </a:solidFill>
                <a:latin typeface="Open Sans Medium"/>
                <a:ea typeface="Open Sans Medium"/>
                <a:cs typeface="Open Sans Medium"/>
                <a:sym typeface="Open Sans Medium"/>
              </a:rPr>
              <a:t>• Prevent long-term complications</a:t>
            </a:r>
          </a:p>
        </p:txBody>
      </p:sp>
      <p:sp>
        <p:nvSpPr>
          <p:cNvPr id="16" name="TextBox 16"/>
          <p:cNvSpPr txBox="1"/>
          <p:nvPr/>
        </p:nvSpPr>
        <p:spPr>
          <a:xfrm>
            <a:off x="2104153" y="9163050"/>
            <a:ext cx="4023717" cy="367665"/>
          </a:xfrm>
          <a:prstGeom prst="rect">
            <a:avLst/>
          </a:prstGeom>
        </p:spPr>
        <p:txBody>
          <a:bodyPr lIns="0" tIns="0" rIns="0" bIns="0" rtlCol="0" anchor="t">
            <a:spAutoFit/>
          </a:bodyPr>
          <a:lstStyle/>
          <a:p>
            <a:pPr algn="ctr">
              <a:lnSpc>
                <a:spcPts val="3240"/>
              </a:lnSpc>
              <a:spcBef>
                <a:spcPct val="0"/>
              </a:spcBef>
            </a:pPr>
            <a:r>
              <a:rPr lang="en-US" sz="1800">
                <a:solidFill>
                  <a:srgbClr val="000000"/>
                </a:solidFill>
                <a:latin typeface="Open Sans"/>
                <a:ea typeface="Open Sans"/>
                <a:cs typeface="Open Sans"/>
                <a:sym typeface="Open Sans"/>
              </a:rPr>
              <a:t>(Polsook et al., 2024; Geta et al., 2024)</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stretch>
              <a:fillRect t="-11888" b="-11888"/>
            </a:stretch>
          </a:blipFill>
        </p:spPr>
      </p:sp>
      <p:grpSp>
        <p:nvGrpSpPr>
          <p:cNvPr id="3" name="Group 3"/>
          <p:cNvGrpSpPr/>
          <p:nvPr/>
        </p:nvGrpSpPr>
        <p:grpSpPr>
          <a:xfrm>
            <a:off x="-375272" y="9897583"/>
            <a:ext cx="19038545" cy="389417"/>
            <a:chOff x="0" y="0"/>
            <a:chExt cx="5014267" cy="102563"/>
          </a:xfrm>
        </p:grpSpPr>
        <p:sp>
          <p:nvSpPr>
            <p:cNvPr id="4" name="Freeform 4"/>
            <p:cNvSpPr/>
            <p:nvPr/>
          </p:nvSpPr>
          <p:spPr>
            <a:xfrm>
              <a:off x="0" y="0"/>
              <a:ext cx="5014267" cy="102563"/>
            </a:xfrm>
            <a:custGeom>
              <a:avLst/>
              <a:gdLst/>
              <a:ahLst/>
              <a:cxnLst/>
              <a:rect l="l" t="t" r="r" b="b"/>
              <a:pathLst>
                <a:path w="5014267" h="102563">
                  <a:moveTo>
                    <a:pt x="0" y="0"/>
                  </a:moveTo>
                  <a:lnTo>
                    <a:pt x="5014267" y="0"/>
                  </a:lnTo>
                  <a:lnTo>
                    <a:pt x="5014267" y="102563"/>
                  </a:lnTo>
                  <a:lnTo>
                    <a:pt x="0" y="102563"/>
                  </a:lnTo>
                  <a:close/>
                </a:path>
              </a:pathLst>
            </a:custGeom>
            <a:solidFill>
              <a:srgbClr val="BEDFFF"/>
            </a:solidFill>
          </p:spPr>
        </p:sp>
        <p:sp>
          <p:nvSpPr>
            <p:cNvPr id="5" name="TextBox 5"/>
            <p:cNvSpPr txBox="1"/>
            <p:nvPr/>
          </p:nvSpPr>
          <p:spPr>
            <a:xfrm>
              <a:off x="0" y="-38100"/>
              <a:ext cx="5014267" cy="140663"/>
            </a:xfrm>
            <a:prstGeom prst="rect">
              <a:avLst/>
            </a:prstGeom>
          </p:spPr>
          <p:txBody>
            <a:bodyPr lIns="50800" tIns="50800" rIns="50800" bIns="50800" rtlCol="0" anchor="ctr"/>
            <a:lstStyle/>
            <a:p>
              <a:pPr algn="ctr">
                <a:lnSpc>
                  <a:spcPts val="2659"/>
                </a:lnSpc>
                <a:spcBef>
                  <a:spcPct val="0"/>
                </a:spcBef>
              </a:pPr>
              <a:endParaRPr/>
            </a:p>
          </p:txBody>
        </p:sp>
      </p:grpSp>
      <p:sp>
        <p:nvSpPr>
          <p:cNvPr id="6" name="Freeform 6"/>
          <p:cNvSpPr/>
          <p:nvPr/>
        </p:nvSpPr>
        <p:spPr>
          <a:xfrm>
            <a:off x="6456114" y="3342536"/>
            <a:ext cx="11831886" cy="5532768"/>
          </a:xfrm>
          <a:custGeom>
            <a:avLst/>
            <a:gdLst/>
            <a:ahLst/>
            <a:cxnLst/>
            <a:rect l="l" t="t" r="r" b="b"/>
            <a:pathLst>
              <a:path w="11831886" h="5532768">
                <a:moveTo>
                  <a:pt x="0" y="0"/>
                </a:moveTo>
                <a:lnTo>
                  <a:pt x="11831886" y="0"/>
                </a:lnTo>
                <a:lnTo>
                  <a:pt x="11831886" y="5532768"/>
                </a:lnTo>
                <a:lnTo>
                  <a:pt x="0" y="5532768"/>
                </a:lnTo>
                <a:lnTo>
                  <a:pt x="0" y="0"/>
                </a:lnTo>
                <a:close/>
              </a:path>
            </a:pathLst>
          </a:custGeom>
          <a:blipFill>
            <a:blip r:embed="rId6"/>
            <a:stretch>
              <a:fillRect b="-9866"/>
            </a:stretch>
          </a:blipFill>
        </p:spPr>
      </p:sp>
      <p:sp>
        <p:nvSpPr>
          <p:cNvPr id="7" name="TextBox 7"/>
          <p:cNvSpPr txBox="1"/>
          <p:nvPr/>
        </p:nvSpPr>
        <p:spPr>
          <a:xfrm>
            <a:off x="1028700" y="1114425"/>
            <a:ext cx="12356950" cy="2384891"/>
          </a:xfrm>
          <a:prstGeom prst="rect">
            <a:avLst/>
          </a:prstGeom>
        </p:spPr>
        <p:txBody>
          <a:bodyPr lIns="0" tIns="0" rIns="0" bIns="0" rtlCol="0" anchor="t">
            <a:spAutoFit/>
          </a:bodyPr>
          <a:lstStyle/>
          <a:p>
            <a:pPr algn="l">
              <a:lnSpc>
                <a:spcPts val="9339"/>
              </a:lnSpc>
            </a:pPr>
            <a:r>
              <a:rPr lang="en-US" sz="8490" b="1">
                <a:solidFill>
                  <a:srgbClr val="14528C"/>
                </a:solidFill>
                <a:latin typeface="Proxima Nova Bold"/>
                <a:ea typeface="Proxima Nova Bold"/>
                <a:cs typeface="Proxima Nova Bold"/>
                <a:sym typeface="Proxima Nova Bold"/>
              </a:rPr>
              <a:t>Lifestyle and Dietary Management</a:t>
            </a:r>
          </a:p>
        </p:txBody>
      </p:sp>
      <p:sp>
        <p:nvSpPr>
          <p:cNvPr id="8" name="TextBox 8"/>
          <p:cNvSpPr txBox="1"/>
          <p:nvPr/>
        </p:nvSpPr>
        <p:spPr>
          <a:xfrm>
            <a:off x="1028700" y="3663252"/>
            <a:ext cx="7019272" cy="5273167"/>
          </a:xfrm>
          <a:prstGeom prst="rect">
            <a:avLst/>
          </a:prstGeom>
        </p:spPr>
        <p:txBody>
          <a:bodyPr lIns="0" tIns="0" rIns="0" bIns="0" rtlCol="0" anchor="t">
            <a:spAutoFit/>
          </a:bodyPr>
          <a:lstStyle/>
          <a:p>
            <a:pPr algn="l">
              <a:lnSpc>
                <a:spcPts val="5264"/>
              </a:lnSpc>
            </a:pPr>
            <a:r>
              <a:rPr lang="en-US" sz="2800">
                <a:solidFill>
                  <a:srgbClr val="000000"/>
                </a:solidFill>
                <a:latin typeface="Proxima Nova"/>
                <a:ea typeface="Proxima Nova"/>
                <a:cs typeface="Proxima Nova"/>
                <a:sym typeface="Proxima Nova"/>
              </a:rPr>
              <a:t>• Balanced meals</a:t>
            </a:r>
          </a:p>
          <a:p>
            <a:pPr algn="l">
              <a:lnSpc>
                <a:spcPts val="5264"/>
              </a:lnSpc>
            </a:pPr>
            <a:r>
              <a:rPr lang="en-US" sz="2800">
                <a:solidFill>
                  <a:srgbClr val="000000"/>
                </a:solidFill>
                <a:latin typeface="Proxima Nova"/>
                <a:ea typeface="Proxima Nova"/>
                <a:cs typeface="Proxima Nova"/>
                <a:sym typeface="Proxima Nova"/>
              </a:rPr>
              <a:t>• More fibre-rich foods</a:t>
            </a:r>
          </a:p>
          <a:p>
            <a:pPr marL="0" lvl="0" indent="0" algn="l">
              <a:lnSpc>
                <a:spcPts val="5264"/>
              </a:lnSpc>
            </a:pPr>
            <a:r>
              <a:rPr lang="en-US" sz="2800">
                <a:solidFill>
                  <a:srgbClr val="000000"/>
                </a:solidFill>
                <a:latin typeface="Proxima Nova"/>
                <a:ea typeface="Proxima Nova"/>
                <a:cs typeface="Proxima Nova"/>
                <a:sym typeface="Proxima Nova"/>
              </a:rPr>
              <a:t>• Appropriate port</a:t>
            </a:r>
            <a:r>
              <a:rPr lang="en-US" sz="2800" u="none" strike="noStrike">
                <a:solidFill>
                  <a:srgbClr val="000000"/>
                </a:solidFill>
                <a:latin typeface="Proxima Nova"/>
                <a:ea typeface="Proxima Nova"/>
                <a:cs typeface="Proxima Nova"/>
                <a:sym typeface="Proxima Nova"/>
              </a:rPr>
              <a:t>ion sizes</a:t>
            </a:r>
          </a:p>
          <a:p>
            <a:pPr marL="0" lvl="0" indent="0" algn="l">
              <a:lnSpc>
                <a:spcPts val="5264"/>
              </a:lnSpc>
            </a:pPr>
            <a:r>
              <a:rPr lang="en-US" sz="2800" u="none" strike="noStrike">
                <a:solidFill>
                  <a:srgbClr val="000000"/>
                </a:solidFill>
                <a:latin typeface="Proxima Nova"/>
                <a:ea typeface="Proxima Nova"/>
                <a:cs typeface="Proxima Nova"/>
                <a:sym typeface="Proxima Nova"/>
              </a:rPr>
              <a:t>• Reduce sugary drinks</a:t>
            </a:r>
          </a:p>
          <a:p>
            <a:pPr marL="0" lvl="0" indent="0" algn="l">
              <a:lnSpc>
                <a:spcPts val="5264"/>
              </a:lnSpc>
            </a:pPr>
            <a:r>
              <a:rPr lang="en-US" sz="2800" u="none" strike="noStrike">
                <a:solidFill>
                  <a:srgbClr val="000000"/>
                </a:solidFill>
                <a:latin typeface="Proxima Nova"/>
                <a:ea typeface="Proxima Nova"/>
                <a:cs typeface="Proxima Nova"/>
                <a:sym typeface="Proxima Nova"/>
              </a:rPr>
              <a:t>• Reduce highly processed foods</a:t>
            </a:r>
          </a:p>
          <a:p>
            <a:pPr marL="0" lvl="0" indent="0" algn="l">
              <a:lnSpc>
                <a:spcPts val="5264"/>
              </a:lnSpc>
            </a:pPr>
            <a:r>
              <a:rPr lang="en-US" sz="2800" u="none" strike="noStrike">
                <a:solidFill>
                  <a:srgbClr val="000000"/>
                </a:solidFill>
                <a:latin typeface="Proxima Nova"/>
                <a:ea typeface="Proxima Nova"/>
                <a:cs typeface="Proxima Nova"/>
                <a:sym typeface="Proxima Nova"/>
              </a:rPr>
              <a:t>• Gradually increase physical activity</a:t>
            </a:r>
          </a:p>
          <a:p>
            <a:pPr marL="0" lvl="0" indent="0" algn="l">
              <a:lnSpc>
                <a:spcPts val="5264"/>
              </a:lnSpc>
            </a:pPr>
            <a:r>
              <a:rPr lang="en-US" sz="2800" u="none" strike="noStrike">
                <a:solidFill>
                  <a:srgbClr val="000000"/>
                </a:solidFill>
                <a:latin typeface="Proxima Nova"/>
                <a:ea typeface="Proxima Nova"/>
                <a:cs typeface="Proxima Nova"/>
                <a:sym typeface="Proxima Nova"/>
              </a:rPr>
              <a:t>• Reduce prolonged sitting</a:t>
            </a:r>
          </a:p>
          <a:p>
            <a:pPr marL="0" lvl="0" indent="0" algn="l">
              <a:lnSpc>
                <a:spcPts val="5264"/>
              </a:lnSpc>
            </a:pPr>
            <a:r>
              <a:rPr lang="en-US" sz="2800" u="none" strike="noStrike">
                <a:solidFill>
                  <a:srgbClr val="000000"/>
                </a:solidFill>
                <a:latin typeface="Proxima Nova"/>
                <a:ea typeface="Proxima Nova"/>
                <a:cs typeface="Proxima Nova"/>
                <a:sym typeface="Proxima Nova"/>
              </a:rPr>
              <a:t>• Develop sustainable routines</a:t>
            </a:r>
          </a:p>
        </p:txBody>
      </p:sp>
      <p:sp>
        <p:nvSpPr>
          <p:cNvPr id="9" name="TextBox 9"/>
          <p:cNvSpPr txBox="1"/>
          <p:nvPr/>
        </p:nvSpPr>
        <p:spPr>
          <a:xfrm>
            <a:off x="11520636" y="9239250"/>
            <a:ext cx="5738664" cy="285750"/>
          </a:xfrm>
          <a:prstGeom prst="rect">
            <a:avLst/>
          </a:prstGeom>
        </p:spPr>
        <p:txBody>
          <a:bodyPr lIns="0" tIns="0" rIns="0" bIns="0" rtlCol="0" anchor="t">
            <a:spAutoFit/>
          </a:bodyPr>
          <a:lstStyle/>
          <a:p>
            <a:pPr algn="ctr">
              <a:lnSpc>
                <a:spcPts val="2160"/>
              </a:lnSpc>
              <a:spcBef>
                <a:spcPct val="0"/>
              </a:spcBef>
            </a:pPr>
            <a:r>
              <a:rPr lang="en-US" sz="1800">
                <a:solidFill>
                  <a:srgbClr val="000000"/>
                </a:solidFill>
                <a:latin typeface="Poppins"/>
                <a:ea typeface="Poppins"/>
                <a:cs typeface="Poppins"/>
                <a:sym typeface="Poppins"/>
              </a:rPr>
              <a:t>(Whiteley et al., 2023; Gallardo-Gómez et al., 2024)</a:t>
            </a:r>
          </a:p>
        </p:txBody>
      </p:sp>
      <p:pic>
        <p:nvPicPr>
          <p:cNvPr id="10" name="Audio 9">
            <a:hlinkClick r:id="" action="ppaction://media"/>
            <a:extLst>
              <a:ext uri="{FF2B5EF4-FFF2-40B4-BE49-F238E27FC236}">
                <a16:creationId xmlns:a16="http://schemas.microsoft.com/office/drawing/2014/main" id="{4F1555EB-EC98-46BC-9737-54C692D1F82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7648238" y="96472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81130"/>
    </mc:Choice>
    <mc:Fallback>
      <p:transition spd="slow" advTm="811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stretch>
              <a:fillRect t="-11888" b="-11888"/>
            </a:stretch>
          </a:blipFill>
        </p:spPr>
      </p:sp>
      <p:grpSp>
        <p:nvGrpSpPr>
          <p:cNvPr id="3" name="Group 3"/>
          <p:cNvGrpSpPr/>
          <p:nvPr/>
        </p:nvGrpSpPr>
        <p:grpSpPr>
          <a:xfrm>
            <a:off x="1028700" y="3183434"/>
            <a:ext cx="7894964" cy="5318496"/>
            <a:chOff x="0" y="0"/>
            <a:chExt cx="10010329" cy="6743526"/>
          </a:xfrm>
        </p:grpSpPr>
        <p:sp>
          <p:nvSpPr>
            <p:cNvPr id="4" name="Freeform 4"/>
            <p:cNvSpPr/>
            <p:nvPr/>
          </p:nvSpPr>
          <p:spPr>
            <a:xfrm>
              <a:off x="0" y="0"/>
              <a:ext cx="10010329" cy="6743526"/>
            </a:xfrm>
            <a:custGeom>
              <a:avLst/>
              <a:gdLst/>
              <a:ahLst/>
              <a:cxnLst/>
              <a:rect l="l" t="t" r="r" b="b"/>
              <a:pathLst>
                <a:path w="10010329" h="6743526">
                  <a:moveTo>
                    <a:pt x="0" y="0"/>
                  </a:moveTo>
                  <a:lnTo>
                    <a:pt x="10010329" y="0"/>
                  </a:lnTo>
                  <a:lnTo>
                    <a:pt x="10010329" y="6743526"/>
                  </a:lnTo>
                  <a:lnTo>
                    <a:pt x="0" y="6743526"/>
                  </a:lnTo>
                  <a:close/>
                </a:path>
              </a:pathLst>
            </a:custGeom>
            <a:solidFill>
              <a:srgbClr val="BEDFFF"/>
            </a:solidFill>
            <a:ln cap="sq">
              <a:noFill/>
              <a:prstDash val="solid"/>
              <a:miter/>
            </a:ln>
          </p:spPr>
        </p:sp>
        <p:sp>
          <p:nvSpPr>
            <p:cNvPr id="5" name="TextBox 5"/>
            <p:cNvSpPr txBox="1"/>
            <p:nvPr/>
          </p:nvSpPr>
          <p:spPr>
            <a:xfrm>
              <a:off x="0" y="-38100"/>
              <a:ext cx="10010329" cy="6781626"/>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6" name="Freeform 6"/>
          <p:cNvSpPr/>
          <p:nvPr/>
        </p:nvSpPr>
        <p:spPr>
          <a:xfrm>
            <a:off x="8923664" y="2484252"/>
            <a:ext cx="10075289" cy="6716860"/>
          </a:xfrm>
          <a:custGeom>
            <a:avLst/>
            <a:gdLst/>
            <a:ahLst/>
            <a:cxnLst/>
            <a:rect l="l" t="t" r="r" b="b"/>
            <a:pathLst>
              <a:path w="10075289" h="6716860">
                <a:moveTo>
                  <a:pt x="0" y="0"/>
                </a:moveTo>
                <a:lnTo>
                  <a:pt x="10075290" y="0"/>
                </a:lnTo>
                <a:lnTo>
                  <a:pt x="10075290" y="6716860"/>
                </a:lnTo>
                <a:lnTo>
                  <a:pt x="0" y="6716860"/>
                </a:lnTo>
                <a:lnTo>
                  <a:pt x="0" y="0"/>
                </a:lnTo>
                <a:close/>
              </a:path>
            </a:pathLst>
          </a:custGeom>
          <a:blipFill>
            <a:blip r:embed="rId6"/>
            <a:stretch>
              <a:fillRect/>
            </a:stretch>
          </a:blipFill>
        </p:spPr>
      </p:sp>
      <p:sp>
        <p:nvSpPr>
          <p:cNvPr id="7" name="TextBox 7"/>
          <p:cNvSpPr txBox="1"/>
          <p:nvPr/>
        </p:nvSpPr>
        <p:spPr>
          <a:xfrm>
            <a:off x="3483031" y="652451"/>
            <a:ext cx="11321937" cy="1377974"/>
          </a:xfrm>
          <a:prstGeom prst="rect">
            <a:avLst/>
          </a:prstGeom>
        </p:spPr>
        <p:txBody>
          <a:bodyPr lIns="0" tIns="0" rIns="0" bIns="0" rtlCol="0" anchor="t">
            <a:spAutoFit/>
          </a:bodyPr>
          <a:lstStyle/>
          <a:p>
            <a:pPr algn="l">
              <a:lnSpc>
                <a:spcPts val="10923"/>
              </a:lnSpc>
            </a:pPr>
            <a:r>
              <a:rPr lang="en-US" sz="9102" b="1">
                <a:solidFill>
                  <a:srgbClr val="14528C"/>
                </a:solidFill>
                <a:latin typeface="Proxima Nova Bold"/>
                <a:ea typeface="Proxima Nova Bold"/>
                <a:cs typeface="Proxima Nova Bold"/>
                <a:sym typeface="Proxima Nova Bold"/>
              </a:rPr>
              <a:t>Medical Management</a:t>
            </a:r>
          </a:p>
        </p:txBody>
      </p:sp>
      <p:sp>
        <p:nvSpPr>
          <p:cNvPr id="8" name="TextBox 8"/>
          <p:cNvSpPr txBox="1"/>
          <p:nvPr/>
        </p:nvSpPr>
        <p:spPr>
          <a:xfrm>
            <a:off x="1304672" y="3185919"/>
            <a:ext cx="7618992" cy="5058412"/>
          </a:xfrm>
          <a:prstGeom prst="rect">
            <a:avLst/>
          </a:prstGeom>
        </p:spPr>
        <p:txBody>
          <a:bodyPr lIns="0" tIns="0" rIns="0" bIns="0" rtlCol="0" anchor="t">
            <a:spAutoFit/>
          </a:bodyPr>
          <a:lstStyle/>
          <a:p>
            <a:pPr marL="0" lvl="0" indent="0" algn="l">
              <a:lnSpc>
                <a:spcPts val="5799"/>
              </a:lnSpc>
            </a:pPr>
            <a:r>
              <a:rPr lang="en-US" sz="2899" spc="57">
                <a:solidFill>
                  <a:srgbClr val="000000"/>
                </a:solidFill>
                <a:latin typeface="Proxima Nova"/>
                <a:ea typeface="Proxima Nova"/>
                <a:cs typeface="Proxima Nova"/>
                <a:sym typeface="Proxima Nova"/>
              </a:rPr>
              <a:t>• Lif</a:t>
            </a:r>
            <a:r>
              <a:rPr lang="en-US" sz="2899" u="none" strike="noStrike" spc="57">
                <a:solidFill>
                  <a:srgbClr val="000000"/>
                </a:solidFill>
                <a:latin typeface="Proxima Nova"/>
                <a:ea typeface="Proxima Nova"/>
                <a:cs typeface="Proxima Nova"/>
                <a:sym typeface="Proxima Nova"/>
              </a:rPr>
              <a:t>estyle intervention</a:t>
            </a:r>
          </a:p>
          <a:p>
            <a:pPr marL="0" lvl="0" indent="0" algn="l">
              <a:lnSpc>
                <a:spcPts val="5799"/>
              </a:lnSpc>
            </a:pPr>
            <a:r>
              <a:rPr lang="en-US" sz="2899" u="none" strike="noStrike" spc="57">
                <a:solidFill>
                  <a:srgbClr val="000000"/>
                </a:solidFill>
                <a:latin typeface="Proxima Nova"/>
                <a:ea typeface="Proxima Nova"/>
                <a:cs typeface="Proxima Nova"/>
                <a:sym typeface="Proxima Nova"/>
              </a:rPr>
              <a:t>• Individualised glucose-lowering treatment</a:t>
            </a:r>
          </a:p>
          <a:p>
            <a:pPr marL="0" lvl="0" indent="0" algn="l">
              <a:lnSpc>
                <a:spcPts val="5799"/>
              </a:lnSpc>
            </a:pPr>
            <a:r>
              <a:rPr lang="en-US" sz="2899" u="none" strike="noStrike" spc="57">
                <a:solidFill>
                  <a:srgbClr val="000000"/>
                </a:solidFill>
                <a:latin typeface="Proxima Nova"/>
                <a:ea typeface="Proxima Nova"/>
                <a:cs typeface="Proxima Nova"/>
                <a:sym typeface="Proxima Nova"/>
              </a:rPr>
              <a:t>• Consider cardiovascular risk</a:t>
            </a:r>
          </a:p>
          <a:p>
            <a:pPr marL="0" lvl="0" indent="0" algn="l">
              <a:lnSpc>
                <a:spcPts val="5799"/>
              </a:lnSpc>
            </a:pPr>
            <a:r>
              <a:rPr lang="en-US" sz="2899" u="none" strike="noStrike" spc="57">
                <a:solidFill>
                  <a:srgbClr val="000000"/>
                </a:solidFill>
                <a:latin typeface="Proxima Nova"/>
                <a:ea typeface="Proxima Nova"/>
                <a:cs typeface="Proxima Nova"/>
                <a:sym typeface="Proxima Nova"/>
              </a:rPr>
              <a:t>• Consider kidney function</a:t>
            </a:r>
          </a:p>
          <a:p>
            <a:pPr marL="0" lvl="0" indent="0" algn="l">
              <a:lnSpc>
                <a:spcPts val="5799"/>
              </a:lnSpc>
            </a:pPr>
            <a:r>
              <a:rPr lang="en-US" sz="2899" u="none" strike="noStrike" spc="57">
                <a:solidFill>
                  <a:srgbClr val="000000"/>
                </a:solidFill>
                <a:latin typeface="Proxima Nova"/>
                <a:ea typeface="Proxima Nova"/>
                <a:cs typeface="Proxima Nova"/>
                <a:sym typeface="Proxima Nova"/>
              </a:rPr>
              <a:t>• Consider weight and comorbidities</a:t>
            </a:r>
          </a:p>
          <a:p>
            <a:pPr marL="0" lvl="0" indent="0" algn="l">
              <a:lnSpc>
                <a:spcPts val="5799"/>
              </a:lnSpc>
            </a:pPr>
            <a:r>
              <a:rPr lang="en-US" sz="2899" u="none" strike="noStrike" spc="57">
                <a:solidFill>
                  <a:srgbClr val="000000"/>
                </a:solidFill>
                <a:latin typeface="Proxima Nova"/>
                <a:ea typeface="Proxima Nova"/>
                <a:cs typeface="Proxima Nova"/>
                <a:sym typeface="Proxima Nova"/>
              </a:rPr>
              <a:t>• Shared decision-making</a:t>
            </a:r>
          </a:p>
          <a:p>
            <a:pPr marL="0" lvl="0" indent="0" algn="l">
              <a:lnSpc>
                <a:spcPts val="5799"/>
              </a:lnSpc>
            </a:pPr>
            <a:r>
              <a:rPr lang="en-US" sz="2899" u="none" strike="noStrike" spc="57">
                <a:solidFill>
                  <a:srgbClr val="000000"/>
                </a:solidFill>
                <a:latin typeface="Proxima Nova"/>
                <a:ea typeface="Proxima Nova"/>
                <a:cs typeface="Proxima Nova"/>
                <a:sym typeface="Proxima Nova"/>
              </a:rPr>
              <a:t>• Review treatment effectiveness</a:t>
            </a:r>
          </a:p>
        </p:txBody>
      </p:sp>
      <p:sp>
        <p:nvSpPr>
          <p:cNvPr id="9" name="TextBox 9"/>
          <p:cNvSpPr txBox="1"/>
          <p:nvPr/>
        </p:nvSpPr>
        <p:spPr>
          <a:xfrm>
            <a:off x="1173496" y="9229724"/>
            <a:ext cx="8961103" cy="300082"/>
          </a:xfrm>
          <a:prstGeom prst="rect">
            <a:avLst/>
          </a:prstGeom>
        </p:spPr>
        <p:txBody>
          <a:bodyPr wrap="square" lIns="0" tIns="0" rIns="0" bIns="0" rtlCol="0" anchor="t">
            <a:spAutoFit/>
          </a:bodyPr>
          <a:lstStyle/>
          <a:p>
            <a:pPr>
              <a:lnSpc>
                <a:spcPts val="2520"/>
              </a:lnSpc>
              <a:spcBef>
                <a:spcPct val="0"/>
              </a:spcBef>
            </a:pPr>
            <a:r>
              <a:rPr lang="en-US" sz="1800" dirty="0">
                <a:solidFill>
                  <a:srgbClr val="000000"/>
                </a:solidFill>
                <a:latin typeface="Canva Sans"/>
                <a:ea typeface="Canva Sans"/>
                <a:cs typeface="Canva Sans"/>
                <a:sym typeface="Canva Sans"/>
              </a:rPr>
              <a:t>(American Diabetes Association Professional Practice Committee, 2024)</a:t>
            </a:r>
          </a:p>
        </p:txBody>
      </p:sp>
      <p:pic>
        <p:nvPicPr>
          <p:cNvPr id="10" name="Audio 9">
            <a:hlinkClick r:id="" action="ppaction://media"/>
            <a:extLst>
              <a:ext uri="{FF2B5EF4-FFF2-40B4-BE49-F238E27FC236}">
                <a16:creationId xmlns:a16="http://schemas.microsoft.com/office/drawing/2014/main" id="{44161BA4-3E4B-4BAD-AF0B-D916F492363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7648238" y="96472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1752"/>
    </mc:Choice>
    <mc:Fallback>
      <p:transition spd="slow" advTm="517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EF6F7"/>
        </a:solidFill>
        <a:effectLst/>
      </p:bgPr>
    </p:bg>
    <p:spTree>
      <p:nvGrpSpPr>
        <p:cNvPr id="1" name=""/>
        <p:cNvGrpSpPr/>
        <p:nvPr/>
      </p:nvGrpSpPr>
      <p:grpSpPr>
        <a:xfrm>
          <a:off x="0" y="0"/>
          <a:ext cx="0" cy="0"/>
          <a:chOff x="0" y="0"/>
          <a:chExt cx="0" cy="0"/>
        </a:xfrm>
      </p:grpSpPr>
      <p:sp>
        <p:nvSpPr>
          <p:cNvPr id="2" name="Freeform 2"/>
          <p:cNvSpPr/>
          <p:nvPr/>
        </p:nvSpPr>
        <p:spPr>
          <a:xfrm>
            <a:off x="6509821" y="0"/>
            <a:ext cx="11500978" cy="10004503"/>
          </a:xfrm>
          <a:custGeom>
            <a:avLst/>
            <a:gdLst/>
            <a:ahLst/>
            <a:cxnLst/>
            <a:rect l="l" t="t" r="r" b="b"/>
            <a:pathLst>
              <a:path w="11500978" h="10004503">
                <a:moveTo>
                  <a:pt x="0" y="0"/>
                </a:moveTo>
                <a:lnTo>
                  <a:pt x="11500979" y="0"/>
                </a:lnTo>
                <a:lnTo>
                  <a:pt x="11500979" y="10004503"/>
                </a:lnTo>
                <a:lnTo>
                  <a:pt x="0" y="10004503"/>
                </a:lnTo>
                <a:lnTo>
                  <a:pt x="0" y="0"/>
                </a:lnTo>
                <a:close/>
              </a:path>
            </a:pathLst>
          </a:custGeom>
          <a:blipFill>
            <a:blip r:embed="rId5"/>
            <a:stretch>
              <a:fillRect b="-6016"/>
            </a:stretch>
          </a:blipFill>
        </p:spPr>
      </p:sp>
      <p:sp>
        <p:nvSpPr>
          <p:cNvPr id="3" name="TextBox 3"/>
          <p:cNvSpPr txBox="1"/>
          <p:nvPr/>
        </p:nvSpPr>
        <p:spPr>
          <a:xfrm>
            <a:off x="1336387" y="1328318"/>
            <a:ext cx="8143522" cy="2012401"/>
          </a:xfrm>
          <a:prstGeom prst="rect">
            <a:avLst/>
          </a:prstGeom>
        </p:spPr>
        <p:txBody>
          <a:bodyPr lIns="0" tIns="0" rIns="0" bIns="0" rtlCol="0" anchor="t">
            <a:spAutoFit/>
          </a:bodyPr>
          <a:lstStyle/>
          <a:p>
            <a:pPr marL="0" lvl="0" indent="0" algn="l">
              <a:lnSpc>
                <a:spcPts val="7636"/>
              </a:lnSpc>
              <a:spcBef>
                <a:spcPct val="0"/>
              </a:spcBef>
            </a:pPr>
            <a:r>
              <a:rPr lang="en-US" sz="7006" b="1">
                <a:solidFill>
                  <a:srgbClr val="235784"/>
                </a:solidFill>
                <a:latin typeface="Poppins Semi-Bold"/>
                <a:ea typeface="Poppins Semi-Bold"/>
                <a:cs typeface="Poppins Semi-Bold"/>
                <a:sym typeface="Poppins Semi-Bold"/>
              </a:rPr>
              <a:t>Monitoring and Follow-up</a:t>
            </a:r>
          </a:p>
        </p:txBody>
      </p:sp>
      <p:sp>
        <p:nvSpPr>
          <p:cNvPr id="4" name="TextBox 4"/>
          <p:cNvSpPr txBox="1"/>
          <p:nvPr/>
        </p:nvSpPr>
        <p:spPr>
          <a:xfrm>
            <a:off x="1336387" y="3481624"/>
            <a:ext cx="5820817" cy="5417900"/>
          </a:xfrm>
          <a:prstGeom prst="rect">
            <a:avLst/>
          </a:prstGeom>
        </p:spPr>
        <p:txBody>
          <a:bodyPr lIns="0" tIns="0" rIns="0" bIns="0" rtlCol="0" anchor="t">
            <a:spAutoFit/>
          </a:bodyPr>
          <a:lstStyle/>
          <a:p>
            <a:pPr algn="l">
              <a:lnSpc>
                <a:spcPts val="5350"/>
              </a:lnSpc>
            </a:pPr>
            <a:r>
              <a:rPr lang="en-US" sz="3821">
                <a:solidFill>
                  <a:srgbClr val="235784"/>
                </a:solidFill>
                <a:latin typeface="Poppins"/>
                <a:ea typeface="Poppins"/>
                <a:cs typeface="Poppins"/>
                <a:sym typeface="Poppins"/>
              </a:rPr>
              <a:t>• HbA1c</a:t>
            </a:r>
          </a:p>
          <a:p>
            <a:pPr algn="l">
              <a:lnSpc>
                <a:spcPts val="5350"/>
              </a:lnSpc>
            </a:pPr>
            <a:r>
              <a:rPr lang="en-US" sz="3821">
                <a:solidFill>
                  <a:srgbClr val="235784"/>
                </a:solidFill>
                <a:latin typeface="Poppins"/>
                <a:ea typeface="Poppins"/>
                <a:cs typeface="Poppins"/>
                <a:sym typeface="Poppins"/>
              </a:rPr>
              <a:t>• Blood pressure</a:t>
            </a:r>
          </a:p>
          <a:p>
            <a:pPr algn="l">
              <a:lnSpc>
                <a:spcPts val="5350"/>
              </a:lnSpc>
            </a:pPr>
            <a:r>
              <a:rPr lang="en-US" sz="3821">
                <a:solidFill>
                  <a:srgbClr val="235784"/>
                </a:solidFill>
                <a:latin typeface="Poppins"/>
                <a:ea typeface="Poppins"/>
                <a:cs typeface="Poppins"/>
                <a:sym typeface="Poppins"/>
              </a:rPr>
              <a:t>• Cholesterol</a:t>
            </a:r>
          </a:p>
          <a:p>
            <a:pPr algn="l">
              <a:lnSpc>
                <a:spcPts val="5350"/>
              </a:lnSpc>
            </a:pPr>
            <a:r>
              <a:rPr lang="en-US" sz="3821">
                <a:solidFill>
                  <a:srgbClr val="235784"/>
                </a:solidFill>
                <a:latin typeface="Poppins"/>
                <a:ea typeface="Poppins"/>
                <a:cs typeface="Poppins"/>
                <a:sym typeface="Poppins"/>
              </a:rPr>
              <a:t>• Kidney function</a:t>
            </a:r>
          </a:p>
          <a:p>
            <a:pPr algn="l">
              <a:lnSpc>
                <a:spcPts val="5350"/>
              </a:lnSpc>
            </a:pPr>
            <a:r>
              <a:rPr lang="en-US" sz="3821">
                <a:solidFill>
                  <a:srgbClr val="235784"/>
                </a:solidFill>
                <a:latin typeface="Poppins"/>
                <a:ea typeface="Poppins"/>
                <a:cs typeface="Poppins"/>
                <a:sym typeface="Poppins"/>
              </a:rPr>
              <a:t>• Weight/BMI</a:t>
            </a:r>
          </a:p>
          <a:p>
            <a:pPr algn="l">
              <a:lnSpc>
                <a:spcPts val="5350"/>
              </a:lnSpc>
            </a:pPr>
            <a:r>
              <a:rPr lang="en-US" sz="3821">
                <a:solidFill>
                  <a:srgbClr val="235784"/>
                </a:solidFill>
                <a:latin typeface="Poppins"/>
                <a:ea typeface="Poppins"/>
                <a:cs typeface="Poppins"/>
                <a:sym typeface="Poppins"/>
              </a:rPr>
              <a:t>• Foot health</a:t>
            </a:r>
          </a:p>
          <a:p>
            <a:pPr algn="l">
              <a:lnSpc>
                <a:spcPts val="5350"/>
              </a:lnSpc>
            </a:pPr>
            <a:r>
              <a:rPr lang="en-US" sz="3821">
                <a:solidFill>
                  <a:srgbClr val="235784"/>
                </a:solidFill>
                <a:latin typeface="Poppins"/>
                <a:ea typeface="Poppins"/>
                <a:cs typeface="Poppins"/>
                <a:sym typeface="Poppins"/>
              </a:rPr>
              <a:t>• Eye health</a:t>
            </a:r>
          </a:p>
          <a:p>
            <a:pPr algn="l">
              <a:lnSpc>
                <a:spcPts val="5350"/>
              </a:lnSpc>
            </a:pPr>
            <a:r>
              <a:rPr lang="en-US" sz="3821">
                <a:solidFill>
                  <a:srgbClr val="235784"/>
                </a:solidFill>
                <a:latin typeface="Poppins"/>
                <a:ea typeface="Poppins"/>
                <a:cs typeface="Poppins"/>
                <a:sym typeface="Poppins"/>
              </a:rPr>
              <a:t>• Medication adherence</a:t>
            </a:r>
          </a:p>
        </p:txBody>
      </p:sp>
      <p:sp>
        <p:nvSpPr>
          <p:cNvPr id="5" name="TextBox 5"/>
          <p:cNvSpPr txBox="1"/>
          <p:nvPr/>
        </p:nvSpPr>
        <p:spPr>
          <a:xfrm>
            <a:off x="609600" y="9697086"/>
            <a:ext cx="8870309" cy="312714"/>
          </a:xfrm>
          <a:prstGeom prst="rect">
            <a:avLst/>
          </a:prstGeom>
        </p:spPr>
        <p:txBody>
          <a:bodyPr wrap="square" lIns="0" tIns="0" rIns="0" bIns="0" rtlCol="0" anchor="t">
            <a:spAutoFit/>
          </a:bodyPr>
          <a:lstStyle/>
          <a:p>
            <a:pPr algn="ctr">
              <a:lnSpc>
                <a:spcPts val="2659"/>
              </a:lnSpc>
              <a:spcBef>
                <a:spcPct val="0"/>
              </a:spcBef>
            </a:pPr>
            <a:r>
              <a:rPr lang="en-US" sz="1600" dirty="0">
                <a:solidFill>
                  <a:srgbClr val="235784"/>
                </a:solidFill>
                <a:latin typeface="Canva Sans"/>
                <a:ea typeface="Canva Sans"/>
                <a:cs typeface="Canva Sans"/>
                <a:sym typeface="Canva Sans"/>
              </a:rPr>
              <a:t>(American Diabetes Association Professional Practice Committee, 2024; Sattar et al., 2024)</a:t>
            </a:r>
          </a:p>
        </p:txBody>
      </p:sp>
      <p:pic>
        <p:nvPicPr>
          <p:cNvPr id="6" name="Audio 5">
            <a:hlinkClick r:id="" action="ppaction://media"/>
            <a:extLst>
              <a:ext uri="{FF2B5EF4-FFF2-40B4-BE49-F238E27FC236}">
                <a16:creationId xmlns:a16="http://schemas.microsoft.com/office/drawing/2014/main" id="{ECC05406-21FE-4B42-958E-D0205148B44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648238" y="96472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0000"/>
    </mc:Choice>
    <mc:Fallback>
      <p:transition spd="slow" advTm="20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17422" t="-710" r="-8865" b="-48871"/>
            </a:stretch>
          </a:blipFill>
        </p:spPr>
      </p:sp>
      <p:sp>
        <p:nvSpPr>
          <p:cNvPr id="3" name="Freeform 3"/>
          <p:cNvSpPr/>
          <p:nvPr/>
        </p:nvSpPr>
        <p:spPr>
          <a:xfrm rot="10103974">
            <a:off x="12936600" y="-5117898"/>
            <a:ext cx="9965377" cy="9354997"/>
          </a:xfrm>
          <a:custGeom>
            <a:avLst/>
            <a:gdLst/>
            <a:ahLst/>
            <a:cxnLst/>
            <a:rect l="l" t="t" r="r" b="b"/>
            <a:pathLst>
              <a:path w="9965377" h="9354997">
                <a:moveTo>
                  <a:pt x="0" y="0"/>
                </a:moveTo>
                <a:lnTo>
                  <a:pt x="9965377" y="0"/>
                </a:lnTo>
                <a:lnTo>
                  <a:pt x="9965377" y="9354997"/>
                </a:lnTo>
                <a:lnTo>
                  <a:pt x="0" y="9354997"/>
                </a:lnTo>
                <a:lnTo>
                  <a:pt x="0" y="0"/>
                </a:lnTo>
                <a:close/>
              </a:path>
            </a:pathLst>
          </a:custGeom>
          <a:blipFill>
            <a:blip r:embed="rId4">
              <a:alphaModFix amt="63000"/>
            </a:blip>
            <a:stretch>
              <a:fillRect/>
            </a:stretch>
          </a:blipFill>
        </p:spPr>
      </p:sp>
      <p:sp>
        <p:nvSpPr>
          <p:cNvPr id="4" name="Freeform 4"/>
          <p:cNvSpPr/>
          <p:nvPr/>
        </p:nvSpPr>
        <p:spPr>
          <a:xfrm rot="10103974">
            <a:off x="-6748117" y="4580801"/>
            <a:ext cx="9965377" cy="9354997"/>
          </a:xfrm>
          <a:custGeom>
            <a:avLst/>
            <a:gdLst/>
            <a:ahLst/>
            <a:cxnLst/>
            <a:rect l="l" t="t" r="r" b="b"/>
            <a:pathLst>
              <a:path w="9965377" h="9354997">
                <a:moveTo>
                  <a:pt x="0" y="0"/>
                </a:moveTo>
                <a:lnTo>
                  <a:pt x="9965377" y="0"/>
                </a:lnTo>
                <a:lnTo>
                  <a:pt x="9965377" y="9354998"/>
                </a:lnTo>
                <a:lnTo>
                  <a:pt x="0" y="9354998"/>
                </a:lnTo>
                <a:lnTo>
                  <a:pt x="0" y="0"/>
                </a:lnTo>
                <a:close/>
              </a:path>
            </a:pathLst>
          </a:custGeom>
          <a:blipFill>
            <a:blip r:embed="rId4">
              <a:alphaModFix amt="63000"/>
            </a:blip>
            <a:stretch>
              <a:fillRect/>
            </a:stretch>
          </a:blipFill>
        </p:spPr>
      </p:sp>
      <p:sp>
        <p:nvSpPr>
          <p:cNvPr id="7" name="TextBox 7"/>
          <p:cNvSpPr txBox="1"/>
          <p:nvPr/>
        </p:nvSpPr>
        <p:spPr>
          <a:xfrm>
            <a:off x="1613901" y="933450"/>
            <a:ext cx="11069102" cy="1793083"/>
          </a:xfrm>
          <a:prstGeom prst="rect">
            <a:avLst/>
          </a:prstGeom>
        </p:spPr>
        <p:txBody>
          <a:bodyPr lIns="0" tIns="0" rIns="0" bIns="0" rtlCol="0" anchor="t">
            <a:spAutoFit/>
          </a:bodyPr>
          <a:lstStyle/>
          <a:p>
            <a:pPr algn="l">
              <a:lnSpc>
                <a:spcPts val="7218"/>
              </a:lnSpc>
              <a:spcBef>
                <a:spcPct val="0"/>
              </a:spcBef>
            </a:pPr>
            <a:r>
              <a:rPr lang="en-US" sz="5156" b="1">
                <a:solidFill>
                  <a:srgbClr val="026263"/>
                </a:solidFill>
                <a:latin typeface="Canva Sans Bold"/>
                <a:ea typeface="Canva Sans Bold"/>
                <a:cs typeface="Canva Sans Bold"/>
                <a:sym typeface="Canva Sans Bold"/>
              </a:rPr>
              <a:t>Communication and Ethical Considerations</a:t>
            </a:r>
          </a:p>
        </p:txBody>
      </p:sp>
      <p:sp>
        <p:nvSpPr>
          <p:cNvPr id="8" name="TextBox 8"/>
          <p:cNvSpPr txBox="1"/>
          <p:nvPr/>
        </p:nvSpPr>
        <p:spPr>
          <a:xfrm>
            <a:off x="4800600" y="2891940"/>
            <a:ext cx="8534400" cy="6027291"/>
          </a:xfrm>
          <a:prstGeom prst="rect">
            <a:avLst/>
          </a:prstGeom>
        </p:spPr>
        <p:txBody>
          <a:bodyPr wrap="square" lIns="0" tIns="0" rIns="0" bIns="0" rtlCol="0" anchor="t">
            <a:spAutoFit/>
          </a:bodyPr>
          <a:lstStyle/>
          <a:p>
            <a:pPr algn="l">
              <a:lnSpc>
                <a:spcPts val="4705"/>
              </a:lnSpc>
              <a:spcBef>
                <a:spcPct val="0"/>
              </a:spcBef>
            </a:pPr>
            <a:r>
              <a:rPr lang="en-US" sz="3360" dirty="0">
                <a:solidFill>
                  <a:srgbClr val="026263"/>
                </a:solidFill>
                <a:latin typeface="Canva Sans"/>
                <a:ea typeface="Canva Sans"/>
                <a:cs typeface="Canva Sans"/>
                <a:sym typeface="Canva Sans"/>
              </a:rPr>
              <a:t>• Clear and accessible information</a:t>
            </a:r>
          </a:p>
          <a:p>
            <a:pPr algn="l">
              <a:lnSpc>
                <a:spcPts val="4705"/>
              </a:lnSpc>
              <a:spcBef>
                <a:spcPct val="0"/>
              </a:spcBef>
            </a:pPr>
            <a:r>
              <a:rPr lang="en-US" sz="3360" dirty="0">
                <a:solidFill>
                  <a:srgbClr val="026263"/>
                </a:solidFill>
                <a:latin typeface="Canva Sans"/>
                <a:ea typeface="Canva Sans"/>
                <a:cs typeface="Canva Sans"/>
                <a:sym typeface="Canva Sans"/>
              </a:rPr>
              <a:t>• Non-</a:t>
            </a:r>
            <a:r>
              <a:rPr lang="en-US" sz="3360" dirty="0" err="1">
                <a:solidFill>
                  <a:srgbClr val="026263"/>
                </a:solidFill>
                <a:latin typeface="Canva Sans"/>
                <a:ea typeface="Canva Sans"/>
                <a:cs typeface="Canva Sans"/>
                <a:sym typeface="Canva Sans"/>
              </a:rPr>
              <a:t>judgemental</a:t>
            </a:r>
            <a:r>
              <a:rPr lang="en-US" sz="3360" dirty="0">
                <a:solidFill>
                  <a:srgbClr val="026263"/>
                </a:solidFill>
                <a:latin typeface="Canva Sans"/>
                <a:ea typeface="Canva Sans"/>
                <a:cs typeface="Canva Sans"/>
                <a:sym typeface="Canva Sans"/>
              </a:rPr>
              <a:t> approach</a:t>
            </a:r>
          </a:p>
          <a:p>
            <a:pPr algn="l">
              <a:lnSpc>
                <a:spcPts val="4705"/>
              </a:lnSpc>
              <a:spcBef>
                <a:spcPct val="0"/>
              </a:spcBef>
            </a:pPr>
            <a:r>
              <a:rPr lang="en-US" sz="3360" dirty="0">
                <a:solidFill>
                  <a:srgbClr val="026263"/>
                </a:solidFill>
                <a:latin typeface="Canva Sans"/>
                <a:ea typeface="Canva Sans"/>
                <a:cs typeface="Canva Sans"/>
                <a:sym typeface="Canva Sans"/>
              </a:rPr>
              <a:t>• Active listening</a:t>
            </a:r>
          </a:p>
          <a:p>
            <a:pPr algn="l">
              <a:lnSpc>
                <a:spcPts val="4705"/>
              </a:lnSpc>
              <a:spcBef>
                <a:spcPct val="0"/>
              </a:spcBef>
            </a:pPr>
            <a:r>
              <a:rPr lang="en-US" sz="3360" dirty="0">
                <a:solidFill>
                  <a:srgbClr val="026263"/>
                </a:solidFill>
                <a:latin typeface="Canva Sans"/>
                <a:ea typeface="Canva Sans"/>
                <a:cs typeface="Canva Sans"/>
                <a:sym typeface="Canva Sans"/>
              </a:rPr>
              <a:t>• Check understanding</a:t>
            </a:r>
          </a:p>
          <a:p>
            <a:pPr algn="l">
              <a:lnSpc>
                <a:spcPts val="4705"/>
              </a:lnSpc>
              <a:spcBef>
                <a:spcPct val="0"/>
              </a:spcBef>
            </a:pPr>
            <a:r>
              <a:rPr lang="en-US" sz="3360" dirty="0">
                <a:solidFill>
                  <a:srgbClr val="026263"/>
                </a:solidFill>
                <a:latin typeface="Canva Sans"/>
                <a:ea typeface="Canva Sans"/>
                <a:cs typeface="Canva Sans"/>
                <a:sym typeface="Canva Sans"/>
              </a:rPr>
              <a:t>• Shared decision-making</a:t>
            </a:r>
          </a:p>
          <a:p>
            <a:pPr algn="l">
              <a:lnSpc>
                <a:spcPts val="4705"/>
              </a:lnSpc>
              <a:spcBef>
                <a:spcPct val="0"/>
              </a:spcBef>
            </a:pPr>
            <a:r>
              <a:rPr lang="en-US" sz="3360" dirty="0">
                <a:solidFill>
                  <a:srgbClr val="026263"/>
                </a:solidFill>
                <a:latin typeface="Canva Sans"/>
                <a:ea typeface="Canva Sans"/>
                <a:cs typeface="Canva Sans"/>
                <a:sym typeface="Canva Sans"/>
              </a:rPr>
              <a:t>• Autonomy</a:t>
            </a:r>
          </a:p>
          <a:p>
            <a:pPr algn="l">
              <a:lnSpc>
                <a:spcPts val="4705"/>
              </a:lnSpc>
              <a:spcBef>
                <a:spcPct val="0"/>
              </a:spcBef>
            </a:pPr>
            <a:r>
              <a:rPr lang="en-US" sz="3360" dirty="0">
                <a:solidFill>
                  <a:srgbClr val="026263"/>
                </a:solidFill>
                <a:latin typeface="Canva Sans"/>
                <a:ea typeface="Canva Sans"/>
                <a:cs typeface="Canva Sans"/>
                <a:sym typeface="Canva Sans"/>
              </a:rPr>
              <a:t>• Beneficence</a:t>
            </a:r>
          </a:p>
          <a:p>
            <a:pPr algn="l">
              <a:lnSpc>
                <a:spcPts val="4705"/>
              </a:lnSpc>
              <a:spcBef>
                <a:spcPct val="0"/>
              </a:spcBef>
            </a:pPr>
            <a:r>
              <a:rPr lang="en-US" sz="3360" dirty="0">
                <a:solidFill>
                  <a:srgbClr val="026263"/>
                </a:solidFill>
                <a:latin typeface="Canva Sans"/>
                <a:ea typeface="Canva Sans"/>
                <a:cs typeface="Canva Sans"/>
                <a:sym typeface="Canva Sans"/>
              </a:rPr>
              <a:t>• Non-maleficence</a:t>
            </a:r>
          </a:p>
          <a:p>
            <a:pPr algn="l">
              <a:lnSpc>
                <a:spcPts val="4705"/>
              </a:lnSpc>
              <a:spcBef>
                <a:spcPct val="0"/>
              </a:spcBef>
            </a:pPr>
            <a:r>
              <a:rPr lang="en-US" sz="3360" dirty="0">
                <a:solidFill>
                  <a:srgbClr val="026263"/>
                </a:solidFill>
                <a:latin typeface="Canva Sans"/>
                <a:ea typeface="Canva Sans"/>
                <a:cs typeface="Canva Sans"/>
                <a:sym typeface="Canva Sans"/>
              </a:rPr>
              <a:t>• Justice</a:t>
            </a:r>
          </a:p>
          <a:p>
            <a:pPr algn="l">
              <a:lnSpc>
                <a:spcPts val="4705"/>
              </a:lnSpc>
              <a:spcBef>
                <a:spcPct val="0"/>
              </a:spcBef>
            </a:pPr>
            <a:r>
              <a:rPr lang="en-US" sz="3360" dirty="0">
                <a:solidFill>
                  <a:srgbClr val="026263"/>
                </a:solidFill>
                <a:latin typeface="Canva Sans"/>
                <a:ea typeface="Canva Sans"/>
                <a:cs typeface="Canva Sans"/>
                <a:sym typeface="Canva Sans"/>
              </a:rPr>
              <a:t>• Confidentiality</a:t>
            </a:r>
          </a:p>
        </p:txBody>
      </p:sp>
      <p:sp>
        <p:nvSpPr>
          <p:cNvPr id="9" name="TextBox 9"/>
          <p:cNvSpPr txBox="1"/>
          <p:nvPr/>
        </p:nvSpPr>
        <p:spPr>
          <a:xfrm>
            <a:off x="1915816" y="9720023"/>
            <a:ext cx="4572744" cy="323215"/>
          </a:xfrm>
          <a:prstGeom prst="rect">
            <a:avLst/>
          </a:prstGeom>
        </p:spPr>
        <p:txBody>
          <a:bodyPr lIns="0" tIns="0" rIns="0" bIns="0" rtlCol="0" anchor="t">
            <a:spAutoFit/>
          </a:bodyPr>
          <a:lstStyle/>
          <a:p>
            <a:pPr algn="ctr">
              <a:lnSpc>
                <a:spcPts val="2659"/>
              </a:lnSpc>
              <a:spcBef>
                <a:spcPct val="0"/>
              </a:spcBef>
            </a:pPr>
            <a:r>
              <a:rPr lang="en-US" sz="1899" dirty="0">
                <a:solidFill>
                  <a:srgbClr val="026263"/>
                </a:solidFill>
                <a:latin typeface="Canva Sans"/>
                <a:ea typeface="Canva Sans"/>
                <a:cs typeface="Canva Sans"/>
                <a:sym typeface="Canva Sans"/>
              </a:rPr>
              <a:t>(Geta et al., 2024; </a:t>
            </a:r>
            <a:r>
              <a:rPr lang="en-US" sz="1899" dirty="0" err="1">
                <a:solidFill>
                  <a:srgbClr val="026263"/>
                </a:solidFill>
                <a:latin typeface="Canva Sans"/>
                <a:ea typeface="Canva Sans"/>
                <a:cs typeface="Canva Sans"/>
                <a:sym typeface="Canva Sans"/>
              </a:rPr>
              <a:t>Butayeva</a:t>
            </a:r>
            <a:r>
              <a:rPr lang="en-US" sz="1899" dirty="0">
                <a:solidFill>
                  <a:srgbClr val="026263"/>
                </a:solidFill>
                <a:latin typeface="Canva Sans"/>
                <a:ea typeface="Canva Sans"/>
                <a:cs typeface="Canva Sans"/>
                <a:sym typeface="Canva Sans"/>
              </a:rPr>
              <a:t> et al., 2023)</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600768" y="-3014032"/>
            <a:ext cx="6202026" cy="6202026"/>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19050" cap="sq">
              <a:gradFill>
                <a:gsLst>
                  <a:gs pos="0">
                    <a:srgbClr val="FFFFFF">
                      <a:alpha val="0"/>
                    </a:srgbClr>
                  </a:gs>
                  <a:gs pos="100000">
                    <a:srgbClr val="5AE0EF">
                      <a:alpha val="100000"/>
                    </a:srgbClr>
                  </a:gs>
                </a:gsLst>
                <a:lin ang="0"/>
              </a:gradFill>
              <a:prstDash val="solid"/>
              <a:miter/>
            </a:ln>
          </p:spPr>
        </p:sp>
        <p:sp>
          <p:nvSpPr>
            <p:cNvPr id="4" name="TextBox 4"/>
            <p:cNvSpPr txBox="1"/>
            <p:nvPr/>
          </p:nvSpPr>
          <p:spPr>
            <a:xfrm>
              <a:off x="76200" y="28575"/>
              <a:ext cx="660400" cy="708025"/>
            </a:xfrm>
            <a:prstGeom prst="rect">
              <a:avLst/>
            </a:prstGeom>
          </p:spPr>
          <p:txBody>
            <a:bodyPr lIns="50800" tIns="50800" rIns="50800" bIns="50800" rtlCol="0" anchor="ctr"/>
            <a:lstStyle/>
            <a:p>
              <a:pPr algn="ctr">
                <a:lnSpc>
                  <a:spcPts val="2640"/>
                </a:lnSpc>
              </a:pPr>
              <a:endParaRPr/>
            </a:p>
          </p:txBody>
        </p:sp>
      </p:grpSp>
      <p:grpSp>
        <p:nvGrpSpPr>
          <p:cNvPr id="5" name="Group 5"/>
          <p:cNvGrpSpPr/>
          <p:nvPr/>
        </p:nvGrpSpPr>
        <p:grpSpPr>
          <a:xfrm>
            <a:off x="5423653" y="-2191146"/>
            <a:ext cx="4556255" cy="455625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19050" cap="sq">
              <a:gradFill>
                <a:gsLst>
                  <a:gs pos="0">
                    <a:srgbClr val="FFFFFF">
                      <a:alpha val="0"/>
                    </a:srgbClr>
                  </a:gs>
                  <a:gs pos="100000">
                    <a:srgbClr val="5AE0EF">
                      <a:alpha val="100000"/>
                    </a:srgbClr>
                  </a:gs>
                </a:gsLst>
                <a:lin ang="0"/>
              </a:gradFill>
              <a:prstDash val="solid"/>
              <a:miter/>
            </a:ln>
          </p:spPr>
        </p:sp>
        <p:sp>
          <p:nvSpPr>
            <p:cNvPr id="7" name="TextBox 7"/>
            <p:cNvSpPr txBox="1"/>
            <p:nvPr/>
          </p:nvSpPr>
          <p:spPr>
            <a:xfrm>
              <a:off x="76200" y="28575"/>
              <a:ext cx="660400" cy="708025"/>
            </a:xfrm>
            <a:prstGeom prst="rect">
              <a:avLst/>
            </a:prstGeom>
          </p:spPr>
          <p:txBody>
            <a:bodyPr lIns="50800" tIns="50800" rIns="50800" bIns="50800" rtlCol="0" anchor="ctr"/>
            <a:lstStyle/>
            <a:p>
              <a:pPr algn="ctr">
                <a:lnSpc>
                  <a:spcPts val="2640"/>
                </a:lnSpc>
              </a:pPr>
              <a:endParaRPr/>
            </a:p>
          </p:txBody>
        </p:sp>
      </p:grpSp>
      <p:grpSp>
        <p:nvGrpSpPr>
          <p:cNvPr id="8" name="Group 8"/>
          <p:cNvGrpSpPr/>
          <p:nvPr/>
        </p:nvGrpSpPr>
        <p:grpSpPr>
          <a:xfrm>
            <a:off x="6066915" y="-1547885"/>
            <a:ext cx="3269732" cy="3269732"/>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FFFFFF">
                    <a:alpha val="0"/>
                  </a:srgbClr>
                </a:gs>
                <a:gs pos="100000">
                  <a:srgbClr val="1783B2">
                    <a:alpha val="44500"/>
                  </a:srgbClr>
                </a:gs>
              </a:gsLst>
              <a:lin ang="0"/>
            </a:gradFill>
          </p:spPr>
        </p:sp>
        <p:sp>
          <p:nvSpPr>
            <p:cNvPr id="10" name="TextBox 10"/>
            <p:cNvSpPr txBox="1"/>
            <p:nvPr/>
          </p:nvSpPr>
          <p:spPr>
            <a:xfrm>
              <a:off x="76200" y="28575"/>
              <a:ext cx="660400" cy="708025"/>
            </a:xfrm>
            <a:prstGeom prst="rect">
              <a:avLst/>
            </a:prstGeom>
          </p:spPr>
          <p:txBody>
            <a:bodyPr lIns="50800" tIns="50800" rIns="50800" bIns="50800" rtlCol="0" anchor="ctr"/>
            <a:lstStyle/>
            <a:p>
              <a:pPr algn="ctr">
                <a:lnSpc>
                  <a:spcPts val="2640"/>
                </a:lnSpc>
              </a:pPr>
              <a:endParaRPr/>
            </a:p>
          </p:txBody>
        </p:sp>
      </p:grpSp>
      <p:grpSp>
        <p:nvGrpSpPr>
          <p:cNvPr id="11" name="Group 11"/>
          <p:cNvGrpSpPr/>
          <p:nvPr/>
        </p:nvGrpSpPr>
        <p:grpSpPr>
          <a:xfrm>
            <a:off x="7035055" y="-666726"/>
            <a:ext cx="1333452" cy="1333452"/>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FFFFFF">
                    <a:alpha val="0"/>
                  </a:srgbClr>
                </a:gs>
                <a:gs pos="100000">
                  <a:srgbClr val="1783B2">
                    <a:alpha val="44500"/>
                  </a:srgbClr>
                </a:gs>
              </a:gsLst>
              <a:lin ang="0"/>
            </a:gradFill>
          </p:spPr>
        </p:sp>
        <p:sp>
          <p:nvSpPr>
            <p:cNvPr id="13" name="TextBox 13"/>
            <p:cNvSpPr txBox="1"/>
            <p:nvPr/>
          </p:nvSpPr>
          <p:spPr>
            <a:xfrm>
              <a:off x="76200" y="28575"/>
              <a:ext cx="660400" cy="708025"/>
            </a:xfrm>
            <a:prstGeom prst="rect">
              <a:avLst/>
            </a:prstGeom>
          </p:spPr>
          <p:txBody>
            <a:bodyPr lIns="50800" tIns="50800" rIns="50800" bIns="50800" rtlCol="0" anchor="ctr"/>
            <a:lstStyle/>
            <a:p>
              <a:pPr algn="ctr">
                <a:lnSpc>
                  <a:spcPts val="2640"/>
                </a:lnSpc>
              </a:pPr>
              <a:endParaRPr/>
            </a:p>
          </p:txBody>
        </p:sp>
      </p:grpSp>
      <p:grpSp>
        <p:nvGrpSpPr>
          <p:cNvPr id="14" name="Group 14"/>
          <p:cNvGrpSpPr/>
          <p:nvPr/>
        </p:nvGrpSpPr>
        <p:grpSpPr>
          <a:xfrm>
            <a:off x="7428126" y="-330805"/>
            <a:ext cx="661609" cy="661609"/>
            <a:chOff x="0" y="0"/>
            <a:chExt cx="812800" cy="812800"/>
          </a:xfrm>
        </p:grpSpPr>
        <p:sp>
          <p:nvSpPr>
            <p:cNvPr id="15" name="Freeform 15"/>
            <p:cNvSpPr/>
            <p:nvPr/>
          </p:nvSpPr>
          <p:spPr>
            <a:xfrm>
              <a:off x="0" y="0"/>
              <a:ext cx="812800" cy="812800"/>
            </a:xfrm>
            <a:custGeom>
              <a:avLst/>
              <a:gdLst/>
              <a:ahLst/>
              <a:cxnLst/>
              <a:rect l="l" t="t" r="r" b="b"/>
              <a:pathLst>
                <a:path w="812800" h="812800">
                  <a:moveTo>
                    <a:pt x="558800" y="0"/>
                  </a:moveTo>
                  <a:lnTo>
                    <a:pt x="254000" y="0"/>
                  </a:lnTo>
                  <a:lnTo>
                    <a:pt x="254000" y="254000"/>
                  </a:lnTo>
                  <a:lnTo>
                    <a:pt x="0" y="254000"/>
                  </a:lnTo>
                  <a:lnTo>
                    <a:pt x="0" y="558800"/>
                  </a:lnTo>
                  <a:lnTo>
                    <a:pt x="254000" y="558800"/>
                  </a:lnTo>
                  <a:lnTo>
                    <a:pt x="254000" y="812800"/>
                  </a:lnTo>
                  <a:lnTo>
                    <a:pt x="558800" y="812800"/>
                  </a:lnTo>
                  <a:lnTo>
                    <a:pt x="558800" y="558800"/>
                  </a:lnTo>
                  <a:lnTo>
                    <a:pt x="812800" y="558800"/>
                  </a:lnTo>
                  <a:lnTo>
                    <a:pt x="812800" y="254000"/>
                  </a:lnTo>
                  <a:lnTo>
                    <a:pt x="558800" y="254000"/>
                  </a:lnTo>
                  <a:lnTo>
                    <a:pt x="558800" y="0"/>
                  </a:lnTo>
                  <a:close/>
                </a:path>
              </a:pathLst>
            </a:custGeom>
            <a:solidFill>
              <a:srgbClr val="FFFFFF">
                <a:alpha val="87843"/>
              </a:srgbClr>
            </a:solidFill>
          </p:spPr>
        </p:sp>
        <p:sp>
          <p:nvSpPr>
            <p:cNvPr id="16" name="TextBox 16"/>
            <p:cNvSpPr txBox="1"/>
            <p:nvPr/>
          </p:nvSpPr>
          <p:spPr>
            <a:xfrm>
              <a:off x="190500" y="142875"/>
              <a:ext cx="431800" cy="479425"/>
            </a:xfrm>
            <a:prstGeom prst="rect">
              <a:avLst/>
            </a:prstGeom>
          </p:spPr>
          <p:txBody>
            <a:bodyPr lIns="50800" tIns="50800" rIns="50800" bIns="50800" rtlCol="0" anchor="ctr"/>
            <a:lstStyle/>
            <a:p>
              <a:pPr algn="ctr">
                <a:lnSpc>
                  <a:spcPts val="2640"/>
                </a:lnSpc>
              </a:pPr>
              <a:endParaRPr/>
            </a:p>
          </p:txBody>
        </p:sp>
      </p:grpSp>
      <p:grpSp>
        <p:nvGrpSpPr>
          <p:cNvPr id="17" name="Group 17"/>
          <p:cNvGrpSpPr/>
          <p:nvPr/>
        </p:nvGrpSpPr>
        <p:grpSpPr>
          <a:xfrm>
            <a:off x="16684678" y="8813715"/>
            <a:ext cx="889170" cy="889170"/>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FFFFFF">
                    <a:alpha val="0"/>
                  </a:srgbClr>
                </a:gs>
                <a:gs pos="100000">
                  <a:srgbClr val="5AE0EF">
                    <a:alpha val="100000"/>
                  </a:srgbClr>
                </a:gs>
              </a:gsLst>
              <a:lin ang="0"/>
            </a:gradFill>
          </p:spPr>
        </p:sp>
        <p:sp>
          <p:nvSpPr>
            <p:cNvPr id="19" name="TextBox 19"/>
            <p:cNvSpPr txBox="1"/>
            <p:nvPr/>
          </p:nvSpPr>
          <p:spPr>
            <a:xfrm>
              <a:off x="76200" y="28575"/>
              <a:ext cx="660400" cy="708025"/>
            </a:xfrm>
            <a:prstGeom prst="rect">
              <a:avLst/>
            </a:prstGeom>
          </p:spPr>
          <p:txBody>
            <a:bodyPr lIns="50800" tIns="50800" rIns="50800" bIns="50800" rtlCol="0" anchor="ctr"/>
            <a:lstStyle/>
            <a:p>
              <a:pPr algn="ctr">
                <a:lnSpc>
                  <a:spcPts val="2640"/>
                </a:lnSpc>
              </a:pPr>
              <a:endParaRPr/>
            </a:p>
          </p:txBody>
        </p:sp>
      </p:grpSp>
      <p:grpSp>
        <p:nvGrpSpPr>
          <p:cNvPr id="20" name="Group 20"/>
          <p:cNvGrpSpPr/>
          <p:nvPr/>
        </p:nvGrpSpPr>
        <p:grpSpPr>
          <a:xfrm>
            <a:off x="16954492" y="9070314"/>
            <a:ext cx="349544" cy="349544"/>
            <a:chOff x="0" y="0"/>
            <a:chExt cx="812800" cy="812800"/>
          </a:xfrm>
        </p:grpSpPr>
        <p:sp>
          <p:nvSpPr>
            <p:cNvPr id="21" name="Freeform 21"/>
            <p:cNvSpPr/>
            <p:nvPr/>
          </p:nvSpPr>
          <p:spPr>
            <a:xfrm>
              <a:off x="0" y="0"/>
              <a:ext cx="812800" cy="812800"/>
            </a:xfrm>
            <a:custGeom>
              <a:avLst/>
              <a:gdLst/>
              <a:ahLst/>
              <a:cxnLst/>
              <a:rect l="l" t="t" r="r" b="b"/>
              <a:pathLst>
                <a:path w="812800" h="812800">
                  <a:moveTo>
                    <a:pt x="558800" y="0"/>
                  </a:moveTo>
                  <a:lnTo>
                    <a:pt x="254000" y="0"/>
                  </a:lnTo>
                  <a:lnTo>
                    <a:pt x="254000" y="254000"/>
                  </a:lnTo>
                  <a:lnTo>
                    <a:pt x="0" y="254000"/>
                  </a:lnTo>
                  <a:lnTo>
                    <a:pt x="0" y="558800"/>
                  </a:lnTo>
                  <a:lnTo>
                    <a:pt x="254000" y="558800"/>
                  </a:lnTo>
                  <a:lnTo>
                    <a:pt x="254000" y="812800"/>
                  </a:lnTo>
                  <a:lnTo>
                    <a:pt x="558800" y="812800"/>
                  </a:lnTo>
                  <a:lnTo>
                    <a:pt x="558800" y="558800"/>
                  </a:lnTo>
                  <a:lnTo>
                    <a:pt x="812800" y="558800"/>
                  </a:lnTo>
                  <a:lnTo>
                    <a:pt x="812800" y="254000"/>
                  </a:lnTo>
                  <a:lnTo>
                    <a:pt x="558800" y="254000"/>
                  </a:lnTo>
                  <a:lnTo>
                    <a:pt x="558800" y="0"/>
                  </a:lnTo>
                  <a:close/>
                </a:path>
              </a:pathLst>
            </a:custGeom>
            <a:solidFill>
              <a:srgbClr val="FFFFFF">
                <a:alpha val="87843"/>
              </a:srgbClr>
            </a:solidFill>
          </p:spPr>
        </p:sp>
        <p:sp>
          <p:nvSpPr>
            <p:cNvPr id="22" name="TextBox 22"/>
            <p:cNvSpPr txBox="1"/>
            <p:nvPr/>
          </p:nvSpPr>
          <p:spPr>
            <a:xfrm>
              <a:off x="190500" y="142875"/>
              <a:ext cx="431800" cy="479425"/>
            </a:xfrm>
            <a:prstGeom prst="rect">
              <a:avLst/>
            </a:prstGeom>
          </p:spPr>
          <p:txBody>
            <a:bodyPr lIns="50800" tIns="50800" rIns="50800" bIns="50800" rtlCol="0" anchor="ctr"/>
            <a:lstStyle/>
            <a:p>
              <a:pPr algn="ctr">
                <a:lnSpc>
                  <a:spcPts val="2640"/>
                </a:lnSpc>
              </a:pPr>
              <a:endParaRPr/>
            </a:p>
          </p:txBody>
        </p:sp>
      </p:grpSp>
      <p:grpSp>
        <p:nvGrpSpPr>
          <p:cNvPr id="23" name="Group 23"/>
          <p:cNvGrpSpPr/>
          <p:nvPr/>
        </p:nvGrpSpPr>
        <p:grpSpPr>
          <a:xfrm>
            <a:off x="1470799" y="4289938"/>
            <a:ext cx="7197053" cy="1484036"/>
            <a:chOff x="0" y="0"/>
            <a:chExt cx="1970897" cy="406400"/>
          </a:xfrm>
        </p:grpSpPr>
        <p:sp>
          <p:nvSpPr>
            <p:cNvPr id="24" name="Freeform 24"/>
            <p:cNvSpPr/>
            <p:nvPr/>
          </p:nvSpPr>
          <p:spPr>
            <a:xfrm>
              <a:off x="0" y="0"/>
              <a:ext cx="1970897" cy="406400"/>
            </a:xfrm>
            <a:custGeom>
              <a:avLst/>
              <a:gdLst/>
              <a:ahLst/>
              <a:cxnLst/>
              <a:rect l="l" t="t" r="r" b="b"/>
              <a:pathLst>
                <a:path w="1970897" h="406400">
                  <a:moveTo>
                    <a:pt x="1767697" y="0"/>
                  </a:moveTo>
                  <a:cubicBezTo>
                    <a:pt x="1879921" y="0"/>
                    <a:pt x="1970897" y="90976"/>
                    <a:pt x="1970897" y="203200"/>
                  </a:cubicBezTo>
                  <a:cubicBezTo>
                    <a:pt x="1970897" y="315424"/>
                    <a:pt x="1879921" y="406400"/>
                    <a:pt x="1767697" y="406400"/>
                  </a:cubicBezTo>
                  <a:lnTo>
                    <a:pt x="203200" y="406400"/>
                  </a:lnTo>
                  <a:cubicBezTo>
                    <a:pt x="90976" y="406400"/>
                    <a:pt x="0" y="315424"/>
                    <a:pt x="0" y="203200"/>
                  </a:cubicBezTo>
                  <a:cubicBezTo>
                    <a:pt x="0" y="90976"/>
                    <a:pt x="90976" y="0"/>
                    <a:pt x="203200" y="0"/>
                  </a:cubicBezTo>
                  <a:close/>
                </a:path>
              </a:pathLst>
            </a:custGeom>
            <a:ln w="28575" cap="sq">
              <a:gradFill>
                <a:gsLst>
                  <a:gs pos="0">
                    <a:srgbClr val="1783B2">
                      <a:alpha val="100000"/>
                    </a:srgbClr>
                  </a:gs>
                  <a:gs pos="100000">
                    <a:srgbClr val="19E0ED">
                      <a:alpha val="100000"/>
                    </a:srgbClr>
                  </a:gs>
                </a:gsLst>
                <a:lin ang="0"/>
              </a:gradFill>
              <a:prstDash val="solid"/>
              <a:miter/>
            </a:ln>
          </p:spPr>
        </p:sp>
        <p:sp>
          <p:nvSpPr>
            <p:cNvPr id="25" name="TextBox 25"/>
            <p:cNvSpPr txBox="1"/>
            <p:nvPr/>
          </p:nvSpPr>
          <p:spPr>
            <a:xfrm>
              <a:off x="0" y="-38100"/>
              <a:ext cx="1970897" cy="444500"/>
            </a:xfrm>
            <a:prstGeom prst="rect">
              <a:avLst/>
            </a:prstGeom>
          </p:spPr>
          <p:txBody>
            <a:bodyPr lIns="50800" tIns="50800" rIns="50800" bIns="50800" rtlCol="0" anchor="ctr"/>
            <a:lstStyle/>
            <a:p>
              <a:pPr algn="ctr">
                <a:lnSpc>
                  <a:spcPts val="2659"/>
                </a:lnSpc>
              </a:pPr>
              <a:endParaRPr/>
            </a:p>
          </p:txBody>
        </p:sp>
      </p:grpSp>
      <p:grpSp>
        <p:nvGrpSpPr>
          <p:cNvPr id="26" name="Group 26"/>
          <p:cNvGrpSpPr/>
          <p:nvPr/>
        </p:nvGrpSpPr>
        <p:grpSpPr>
          <a:xfrm>
            <a:off x="1470799" y="5979714"/>
            <a:ext cx="7197053" cy="1484036"/>
            <a:chOff x="0" y="0"/>
            <a:chExt cx="1970897" cy="406400"/>
          </a:xfrm>
        </p:grpSpPr>
        <p:sp>
          <p:nvSpPr>
            <p:cNvPr id="27" name="Freeform 27"/>
            <p:cNvSpPr/>
            <p:nvPr/>
          </p:nvSpPr>
          <p:spPr>
            <a:xfrm>
              <a:off x="0" y="0"/>
              <a:ext cx="1970897" cy="406400"/>
            </a:xfrm>
            <a:custGeom>
              <a:avLst/>
              <a:gdLst/>
              <a:ahLst/>
              <a:cxnLst/>
              <a:rect l="l" t="t" r="r" b="b"/>
              <a:pathLst>
                <a:path w="1970897" h="406400">
                  <a:moveTo>
                    <a:pt x="1767697" y="0"/>
                  </a:moveTo>
                  <a:cubicBezTo>
                    <a:pt x="1879921" y="0"/>
                    <a:pt x="1970897" y="90976"/>
                    <a:pt x="1970897" y="203200"/>
                  </a:cubicBezTo>
                  <a:cubicBezTo>
                    <a:pt x="1970897" y="315424"/>
                    <a:pt x="1879921" y="406400"/>
                    <a:pt x="1767697" y="406400"/>
                  </a:cubicBezTo>
                  <a:lnTo>
                    <a:pt x="203200" y="406400"/>
                  </a:lnTo>
                  <a:cubicBezTo>
                    <a:pt x="90976" y="406400"/>
                    <a:pt x="0" y="315424"/>
                    <a:pt x="0" y="203200"/>
                  </a:cubicBezTo>
                  <a:cubicBezTo>
                    <a:pt x="0" y="90976"/>
                    <a:pt x="90976" y="0"/>
                    <a:pt x="203200" y="0"/>
                  </a:cubicBezTo>
                  <a:close/>
                </a:path>
              </a:pathLst>
            </a:custGeom>
            <a:ln w="28575" cap="sq">
              <a:gradFill>
                <a:gsLst>
                  <a:gs pos="0">
                    <a:srgbClr val="1783B2">
                      <a:alpha val="100000"/>
                    </a:srgbClr>
                  </a:gs>
                  <a:gs pos="100000">
                    <a:srgbClr val="19E0ED">
                      <a:alpha val="100000"/>
                    </a:srgbClr>
                  </a:gs>
                </a:gsLst>
                <a:lin ang="0"/>
              </a:gradFill>
              <a:prstDash val="solid"/>
              <a:miter/>
            </a:ln>
          </p:spPr>
        </p:sp>
        <p:sp>
          <p:nvSpPr>
            <p:cNvPr id="28" name="TextBox 28"/>
            <p:cNvSpPr txBox="1"/>
            <p:nvPr/>
          </p:nvSpPr>
          <p:spPr>
            <a:xfrm>
              <a:off x="0" y="-38100"/>
              <a:ext cx="1970897" cy="444500"/>
            </a:xfrm>
            <a:prstGeom prst="rect">
              <a:avLst/>
            </a:prstGeom>
          </p:spPr>
          <p:txBody>
            <a:bodyPr lIns="50800" tIns="50800" rIns="50800" bIns="50800" rtlCol="0" anchor="ctr"/>
            <a:lstStyle/>
            <a:p>
              <a:pPr algn="ctr">
                <a:lnSpc>
                  <a:spcPts val="2659"/>
                </a:lnSpc>
              </a:pPr>
              <a:endParaRPr/>
            </a:p>
          </p:txBody>
        </p:sp>
      </p:grpSp>
      <p:grpSp>
        <p:nvGrpSpPr>
          <p:cNvPr id="29" name="Group 29"/>
          <p:cNvGrpSpPr/>
          <p:nvPr/>
        </p:nvGrpSpPr>
        <p:grpSpPr>
          <a:xfrm>
            <a:off x="1932628" y="4604944"/>
            <a:ext cx="854024" cy="854024"/>
            <a:chOff x="0" y="0"/>
            <a:chExt cx="406400" cy="406400"/>
          </a:xfrm>
        </p:grpSpPr>
        <p:sp>
          <p:nvSpPr>
            <p:cNvPr id="30" name="Freeform 30"/>
            <p:cNvSpPr/>
            <p:nvPr/>
          </p:nvSpPr>
          <p:spPr>
            <a:xfrm>
              <a:off x="0" y="0"/>
              <a:ext cx="406400" cy="406400"/>
            </a:xfrm>
            <a:custGeom>
              <a:avLst/>
              <a:gdLst/>
              <a:ahLst/>
              <a:cxnLst/>
              <a:rect l="l" t="t" r="r" b="b"/>
              <a:pathLst>
                <a:path w="406400" h="406400">
                  <a:moveTo>
                    <a:pt x="203200" y="0"/>
                  </a:moveTo>
                  <a:cubicBezTo>
                    <a:pt x="315424" y="0"/>
                    <a:pt x="406400" y="90976"/>
                    <a:pt x="406400" y="203200"/>
                  </a:cubicBezTo>
                  <a:cubicBezTo>
                    <a:pt x="406400" y="315424"/>
                    <a:pt x="315424" y="406400"/>
                    <a:pt x="203200" y="406400"/>
                  </a:cubicBezTo>
                  <a:lnTo>
                    <a:pt x="203200" y="406400"/>
                  </a:lnTo>
                  <a:cubicBezTo>
                    <a:pt x="90976" y="406400"/>
                    <a:pt x="0" y="315424"/>
                    <a:pt x="0" y="203200"/>
                  </a:cubicBezTo>
                  <a:cubicBezTo>
                    <a:pt x="0" y="90976"/>
                    <a:pt x="90976" y="0"/>
                    <a:pt x="203200" y="0"/>
                  </a:cubicBezTo>
                  <a:close/>
                </a:path>
              </a:pathLst>
            </a:custGeom>
            <a:gradFill rotWithShape="1">
              <a:gsLst>
                <a:gs pos="0">
                  <a:srgbClr val="1783B2">
                    <a:alpha val="100000"/>
                  </a:srgbClr>
                </a:gs>
                <a:gs pos="100000">
                  <a:srgbClr val="19E0ED">
                    <a:alpha val="100000"/>
                  </a:srgbClr>
                </a:gs>
              </a:gsLst>
              <a:lin ang="0"/>
            </a:gradFill>
          </p:spPr>
        </p:sp>
        <p:sp>
          <p:nvSpPr>
            <p:cNvPr id="31" name="TextBox 31"/>
            <p:cNvSpPr txBox="1"/>
            <p:nvPr/>
          </p:nvSpPr>
          <p:spPr>
            <a:xfrm>
              <a:off x="0" y="-38100"/>
              <a:ext cx="406400" cy="444500"/>
            </a:xfrm>
            <a:prstGeom prst="rect">
              <a:avLst/>
            </a:prstGeom>
          </p:spPr>
          <p:txBody>
            <a:bodyPr lIns="50800" tIns="50800" rIns="50800" bIns="50800" rtlCol="0" anchor="ctr"/>
            <a:lstStyle/>
            <a:p>
              <a:pPr algn="ctr">
                <a:lnSpc>
                  <a:spcPts val="2659"/>
                </a:lnSpc>
              </a:pPr>
              <a:endParaRPr/>
            </a:p>
          </p:txBody>
        </p:sp>
      </p:grpSp>
      <p:grpSp>
        <p:nvGrpSpPr>
          <p:cNvPr id="32" name="Group 32"/>
          <p:cNvGrpSpPr/>
          <p:nvPr/>
        </p:nvGrpSpPr>
        <p:grpSpPr>
          <a:xfrm>
            <a:off x="1932628" y="6294719"/>
            <a:ext cx="854024" cy="854024"/>
            <a:chOff x="0" y="0"/>
            <a:chExt cx="406400" cy="406400"/>
          </a:xfrm>
        </p:grpSpPr>
        <p:sp>
          <p:nvSpPr>
            <p:cNvPr id="33" name="Freeform 33"/>
            <p:cNvSpPr/>
            <p:nvPr/>
          </p:nvSpPr>
          <p:spPr>
            <a:xfrm>
              <a:off x="0" y="0"/>
              <a:ext cx="406400" cy="406400"/>
            </a:xfrm>
            <a:custGeom>
              <a:avLst/>
              <a:gdLst/>
              <a:ahLst/>
              <a:cxnLst/>
              <a:rect l="l" t="t" r="r" b="b"/>
              <a:pathLst>
                <a:path w="406400" h="406400">
                  <a:moveTo>
                    <a:pt x="203200" y="0"/>
                  </a:moveTo>
                  <a:cubicBezTo>
                    <a:pt x="315424" y="0"/>
                    <a:pt x="406400" y="90976"/>
                    <a:pt x="406400" y="203200"/>
                  </a:cubicBezTo>
                  <a:cubicBezTo>
                    <a:pt x="406400" y="315424"/>
                    <a:pt x="315424" y="406400"/>
                    <a:pt x="203200" y="406400"/>
                  </a:cubicBezTo>
                  <a:lnTo>
                    <a:pt x="203200" y="406400"/>
                  </a:lnTo>
                  <a:cubicBezTo>
                    <a:pt x="90976" y="406400"/>
                    <a:pt x="0" y="315424"/>
                    <a:pt x="0" y="203200"/>
                  </a:cubicBezTo>
                  <a:cubicBezTo>
                    <a:pt x="0" y="90976"/>
                    <a:pt x="90976" y="0"/>
                    <a:pt x="203200" y="0"/>
                  </a:cubicBezTo>
                  <a:close/>
                </a:path>
              </a:pathLst>
            </a:custGeom>
            <a:gradFill rotWithShape="1">
              <a:gsLst>
                <a:gs pos="0">
                  <a:srgbClr val="1783B2">
                    <a:alpha val="100000"/>
                  </a:srgbClr>
                </a:gs>
                <a:gs pos="100000">
                  <a:srgbClr val="19E0ED">
                    <a:alpha val="100000"/>
                  </a:srgbClr>
                </a:gs>
              </a:gsLst>
              <a:lin ang="0"/>
            </a:gradFill>
          </p:spPr>
        </p:sp>
        <p:sp>
          <p:nvSpPr>
            <p:cNvPr id="34" name="TextBox 34"/>
            <p:cNvSpPr txBox="1"/>
            <p:nvPr/>
          </p:nvSpPr>
          <p:spPr>
            <a:xfrm>
              <a:off x="0" y="-38100"/>
              <a:ext cx="406400" cy="444500"/>
            </a:xfrm>
            <a:prstGeom prst="rect">
              <a:avLst/>
            </a:prstGeom>
          </p:spPr>
          <p:txBody>
            <a:bodyPr lIns="50800" tIns="50800" rIns="50800" bIns="50800" rtlCol="0" anchor="ctr"/>
            <a:lstStyle/>
            <a:p>
              <a:pPr algn="ctr">
                <a:lnSpc>
                  <a:spcPts val="2659"/>
                </a:lnSpc>
              </a:pPr>
              <a:endParaRPr/>
            </a:p>
          </p:txBody>
        </p:sp>
      </p:grpSp>
      <p:grpSp>
        <p:nvGrpSpPr>
          <p:cNvPr id="36" name="Group 36"/>
          <p:cNvGrpSpPr/>
          <p:nvPr/>
        </p:nvGrpSpPr>
        <p:grpSpPr>
          <a:xfrm>
            <a:off x="1470799" y="7669489"/>
            <a:ext cx="7197053" cy="1484036"/>
            <a:chOff x="0" y="0"/>
            <a:chExt cx="1970897" cy="406400"/>
          </a:xfrm>
        </p:grpSpPr>
        <p:sp>
          <p:nvSpPr>
            <p:cNvPr id="37" name="Freeform 37"/>
            <p:cNvSpPr/>
            <p:nvPr/>
          </p:nvSpPr>
          <p:spPr>
            <a:xfrm>
              <a:off x="0" y="0"/>
              <a:ext cx="1970897" cy="406400"/>
            </a:xfrm>
            <a:custGeom>
              <a:avLst/>
              <a:gdLst/>
              <a:ahLst/>
              <a:cxnLst/>
              <a:rect l="l" t="t" r="r" b="b"/>
              <a:pathLst>
                <a:path w="1970897" h="406400">
                  <a:moveTo>
                    <a:pt x="1767697" y="0"/>
                  </a:moveTo>
                  <a:cubicBezTo>
                    <a:pt x="1879921" y="0"/>
                    <a:pt x="1970897" y="90976"/>
                    <a:pt x="1970897" y="203200"/>
                  </a:cubicBezTo>
                  <a:cubicBezTo>
                    <a:pt x="1970897" y="315424"/>
                    <a:pt x="1879921" y="406400"/>
                    <a:pt x="1767697" y="406400"/>
                  </a:cubicBezTo>
                  <a:lnTo>
                    <a:pt x="203200" y="406400"/>
                  </a:lnTo>
                  <a:cubicBezTo>
                    <a:pt x="90976" y="406400"/>
                    <a:pt x="0" y="315424"/>
                    <a:pt x="0" y="203200"/>
                  </a:cubicBezTo>
                  <a:cubicBezTo>
                    <a:pt x="0" y="90976"/>
                    <a:pt x="90976" y="0"/>
                    <a:pt x="203200" y="0"/>
                  </a:cubicBezTo>
                  <a:close/>
                </a:path>
              </a:pathLst>
            </a:custGeom>
            <a:ln w="28575" cap="sq">
              <a:gradFill>
                <a:gsLst>
                  <a:gs pos="0">
                    <a:srgbClr val="1783B2">
                      <a:alpha val="100000"/>
                    </a:srgbClr>
                  </a:gs>
                  <a:gs pos="100000">
                    <a:srgbClr val="19E0ED">
                      <a:alpha val="100000"/>
                    </a:srgbClr>
                  </a:gs>
                </a:gsLst>
                <a:lin ang="0"/>
              </a:gradFill>
              <a:prstDash val="solid"/>
              <a:miter/>
            </a:ln>
          </p:spPr>
        </p:sp>
        <p:sp>
          <p:nvSpPr>
            <p:cNvPr id="38" name="TextBox 38"/>
            <p:cNvSpPr txBox="1"/>
            <p:nvPr/>
          </p:nvSpPr>
          <p:spPr>
            <a:xfrm>
              <a:off x="0" y="-38100"/>
              <a:ext cx="1970897" cy="444500"/>
            </a:xfrm>
            <a:prstGeom prst="rect">
              <a:avLst/>
            </a:prstGeom>
          </p:spPr>
          <p:txBody>
            <a:bodyPr lIns="50800" tIns="50800" rIns="50800" bIns="50800" rtlCol="0" anchor="ctr"/>
            <a:lstStyle/>
            <a:p>
              <a:pPr algn="ctr">
                <a:lnSpc>
                  <a:spcPts val="2659"/>
                </a:lnSpc>
              </a:pPr>
              <a:endParaRPr/>
            </a:p>
          </p:txBody>
        </p:sp>
      </p:grpSp>
      <p:grpSp>
        <p:nvGrpSpPr>
          <p:cNvPr id="39" name="Group 39"/>
          <p:cNvGrpSpPr/>
          <p:nvPr/>
        </p:nvGrpSpPr>
        <p:grpSpPr>
          <a:xfrm>
            <a:off x="1932628" y="7984495"/>
            <a:ext cx="854024" cy="854024"/>
            <a:chOff x="0" y="0"/>
            <a:chExt cx="406400" cy="406400"/>
          </a:xfrm>
        </p:grpSpPr>
        <p:sp>
          <p:nvSpPr>
            <p:cNvPr id="40" name="Freeform 40"/>
            <p:cNvSpPr/>
            <p:nvPr/>
          </p:nvSpPr>
          <p:spPr>
            <a:xfrm>
              <a:off x="0" y="0"/>
              <a:ext cx="406400" cy="406400"/>
            </a:xfrm>
            <a:custGeom>
              <a:avLst/>
              <a:gdLst/>
              <a:ahLst/>
              <a:cxnLst/>
              <a:rect l="l" t="t" r="r" b="b"/>
              <a:pathLst>
                <a:path w="406400" h="406400">
                  <a:moveTo>
                    <a:pt x="203200" y="0"/>
                  </a:moveTo>
                  <a:cubicBezTo>
                    <a:pt x="315424" y="0"/>
                    <a:pt x="406400" y="90976"/>
                    <a:pt x="406400" y="203200"/>
                  </a:cubicBezTo>
                  <a:cubicBezTo>
                    <a:pt x="406400" y="315424"/>
                    <a:pt x="315424" y="406400"/>
                    <a:pt x="203200" y="406400"/>
                  </a:cubicBezTo>
                  <a:lnTo>
                    <a:pt x="203200" y="406400"/>
                  </a:lnTo>
                  <a:cubicBezTo>
                    <a:pt x="90976" y="406400"/>
                    <a:pt x="0" y="315424"/>
                    <a:pt x="0" y="203200"/>
                  </a:cubicBezTo>
                  <a:cubicBezTo>
                    <a:pt x="0" y="90976"/>
                    <a:pt x="90976" y="0"/>
                    <a:pt x="203200" y="0"/>
                  </a:cubicBezTo>
                  <a:close/>
                </a:path>
              </a:pathLst>
            </a:custGeom>
            <a:gradFill rotWithShape="1">
              <a:gsLst>
                <a:gs pos="0">
                  <a:srgbClr val="1783B2">
                    <a:alpha val="100000"/>
                  </a:srgbClr>
                </a:gs>
                <a:gs pos="100000">
                  <a:srgbClr val="19E0ED">
                    <a:alpha val="100000"/>
                  </a:srgbClr>
                </a:gs>
              </a:gsLst>
              <a:lin ang="0"/>
            </a:gradFill>
          </p:spPr>
        </p:sp>
        <p:sp>
          <p:nvSpPr>
            <p:cNvPr id="41" name="TextBox 41"/>
            <p:cNvSpPr txBox="1"/>
            <p:nvPr/>
          </p:nvSpPr>
          <p:spPr>
            <a:xfrm>
              <a:off x="0" y="-38100"/>
              <a:ext cx="406400" cy="444500"/>
            </a:xfrm>
            <a:prstGeom prst="rect">
              <a:avLst/>
            </a:prstGeom>
          </p:spPr>
          <p:txBody>
            <a:bodyPr lIns="50800" tIns="50800" rIns="50800" bIns="50800" rtlCol="0" anchor="ctr"/>
            <a:lstStyle/>
            <a:p>
              <a:pPr algn="ctr">
                <a:lnSpc>
                  <a:spcPts val="2659"/>
                </a:lnSpc>
              </a:pPr>
              <a:endParaRPr/>
            </a:p>
          </p:txBody>
        </p:sp>
      </p:grpSp>
      <p:sp>
        <p:nvSpPr>
          <p:cNvPr id="42" name="Freeform 42"/>
          <p:cNvSpPr/>
          <p:nvPr/>
        </p:nvSpPr>
        <p:spPr>
          <a:xfrm>
            <a:off x="2212518" y="4878903"/>
            <a:ext cx="294245" cy="306107"/>
          </a:xfrm>
          <a:custGeom>
            <a:avLst/>
            <a:gdLst/>
            <a:ahLst/>
            <a:cxnLst/>
            <a:rect l="l" t="t" r="r" b="b"/>
            <a:pathLst>
              <a:path w="294245" h="306107">
                <a:moveTo>
                  <a:pt x="0" y="0"/>
                </a:moveTo>
                <a:lnTo>
                  <a:pt x="294245" y="0"/>
                </a:lnTo>
                <a:lnTo>
                  <a:pt x="294245" y="306106"/>
                </a:lnTo>
                <a:lnTo>
                  <a:pt x="0" y="30610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43" name="Freeform 43"/>
          <p:cNvSpPr/>
          <p:nvPr/>
        </p:nvSpPr>
        <p:spPr>
          <a:xfrm>
            <a:off x="2212518" y="6568678"/>
            <a:ext cx="294245" cy="306107"/>
          </a:xfrm>
          <a:custGeom>
            <a:avLst/>
            <a:gdLst/>
            <a:ahLst/>
            <a:cxnLst/>
            <a:rect l="l" t="t" r="r" b="b"/>
            <a:pathLst>
              <a:path w="294245" h="306107">
                <a:moveTo>
                  <a:pt x="0" y="0"/>
                </a:moveTo>
                <a:lnTo>
                  <a:pt x="294245" y="0"/>
                </a:lnTo>
                <a:lnTo>
                  <a:pt x="294245" y="306107"/>
                </a:lnTo>
                <a:lnTo>
                  <a:pt x="0" y="30610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44" name="TextBox 44"/>
          <p:cNvSpPr txBox="1"/>
          <p:nvPr/>
        </p:nvSpPr>
        <p:spPr>
          <a:xfrm>
            <a:off x="1524313" y="1654464"/>
            <a:ext cx="9307217" cy="2387824"/>
          </a:xfrm>
          <a:prstGeom prst="rect">
            <a:avLst/>
          </a:prstGeom>
        </p:spPr>
        <p:txBody>
          <a:bodyPr lIns="0" tIns="0" rIns="0" bIns="0" rtlCol="0" anchor="t">
            <a:spAutoFit/>
          </a:bodyPr>
          <a:lstStyle/>
          <a:p>
            <a:pPr algn="l">
              <a:lnSpc>
                <a:spcPts val="9310"/>
              </a:lnSpc>
            </a:pPr>
            <a:r>
              <a:rPr lang="en-US" sz="8239" b="1">
                <a:solidFill>
                  <a:srgbClr val="1783B2"/>
                </a:solidFill>
                <a:latin typeface="Open Sauce Heavy"/>
                <a:ea typeface="Open Sauce Heavy"/>
                <a:cs typeface="Open Sauce Heavy"/>
                <a:sym typeface="Open Sauce Heavy"/>
              </a:rPr>
              <a:t>Multidisciplinary Care</a:t>
            </a:r>
          </a:p>
        </p:txBody>
      </p:sp>
      <p:sp>
        <p:nvSpPr>
          <p:cNvPr id="45" name="TextBox 45"/>
          <p:cNvSpPr txBox="1"/>
          <p:nvPr/>
        </p:nvSpPr>
        <p:spPr>
          <a:xfrm>
            <a:off x="2947227" y="4566844"/>
            <a:ext cx="4174338" cy="892124"/>
          </a:xfrm>
          <a:prstGeom prst="rect">
            <a:avLst/>
          </a:prstGeom>
        </p:spPr>
        <p:txBody>
          <a:bodyPr lIns="0" tIns="0" rIns="0" bIns="0" rtlCol="0" anchor="t">
            <a:spAutoFit/>
          </a:bodyPr>
          <a:lstStyle/>
          <a:p>
            <a:pPr algn="l">
              <a:lnSpc>
                <a:spcPts val="3687"/>
              </a:lnSpc>
              <a:spcBef>
                <a:spcPct val="0"/>
              </a:spcBef>
            </a:pPr>
            <a:r>
              <a:rPr lang="en-US" sz="2634" b="1">
                <a:solidFill>
                  <a:srgbClr val="1783B2"/>
                </a:solidFill>
                <a:latin typeface="Open Sauce Bold"/>
                <a:ea typeface="Open Sauce Bold"/>
                <a:cs typeface="Open Sauce Bold"/>
                <a:sym typeface="Open Sauce Bold"/>
              </a:rPr>
              <a:t>GP – overall clinical management</a:t>
            </a:r>
          </a:p>
        </p:txBody>
      </p:sp>
      <p:sp>
        <p:nvSpPr>
          <p:cNvPr id="46" name="TextBox 46"/>
          <p:cNvSpPr txBox="1"/>
          <p:nvPr/>
        </p:nvSpPr>
        <p:spPr>
          <a:xfrm>
            <a:off x="2947227" y="6256619"/>
            <a:ext cx="5400256" cy="892124"/>
          </a:xfrm>
          <a:prstGeom prst="rect">
            <a:avLst/>
          </a:prstGeom>
        </p:spPr>
        <p:txBody>
          <a:bodyPr lIns="0" tIns="0" rIns="0" bIns="0" rtlCol="0" anchor="t">
            <a:spAutoFit/>
          </a:bodyPr>
          <a:lstStyle/>
          <a:p>
            <a:pPr algn="l">
              <a:lnSpc>
                <a:spcPts val="3687"/>
              </a:lnSpc>
              <a:spcBef>
                <a:spcPct val="0"/>
              </a:spcBef>
            </a:pPr>
            <a:r>
              <a:rPr lang="en-US" sz="2634" b="1">
                <a:solidFill>
                  <a:srgbClr val="1783B2"/>
                </a:solidFill>
                <a:latin typeface="Open Sauce Bold"/>
                <a:ea typeface="Open Sauce Bold"/>
                <a:cs typeface="Open Sauce Bold"/>
                <a:sym typeface="Open Sauce Bold"/>
              </a:rPr>
              <a:t>Diabetes nurse – education and self-management</a:t>
            </a:r>
          </a:p>
        </p:txBody>
      </p:sp>
      <p:sp>
        <p:nvSpPr>
          <p:cNvPr id="47" name="TextBox 47"/>
          <p:cNvSpPr txBox="1"/>
          <p:nvPr/>
        </p:nvSpPr>
        <p:spPr>
          <a:xfrm>
            <a:off x="2947227" y="7946395"/>
            <a:ext cx="4778413" cy="892124"/>
          </a:xfrm>
          <a:prstGeom prst="rect">
            <a:avLst/>
          </a:prstGeom>
        </p:spPr>
        <p:txBody>
          <a:bodyPr lIns="0" tIns="0" rIns="0" bIns="0" rtlCol="0" anchor="t">
            <a:spAutoFit/>
          </a:bodyPr>
          <a:lstStyle/>
          <a:p>
            <a:pPr algn="l">
              <a:lnSpc>
                <a:spcPts val="3687"/>
              </a:lnSpc>
              <a:spcBef>
                <a:spcPct val="0"/>
              </a:spcBef>
            </a:pPr>
            <a:r>
              <a:rPr lang="en-US" sz="2634" b="1">
                <a:solidFill>
                  <a:srgbClr val="1783B2"/>
                </a:solidFill>
                <a:latin typeface="Open Sauce Bold"/>
                <a:ea typeface="Open Sauce Bold"/>
                <a:cs typeface="Open Sauce Bold"/>
                <a:sym typeface="Open Sauce Bold"/>
              </a:rPr>
              <a:t>Dietitian – individualised nutrition support</a:t>
            </a:r>
          </a:p>
        </p:txBody>
      </p:sp>
      <p:sp>
        <p:nvSpPr>
          <p:cNvPr id="48" name="Freeform 48"/>
          <p:cNvSpPr/>
          <p:nvPr/>
        </p:nvSpPr>
        <p:spPr>
          <a:xfrm>
            <a:off x="2212518" y="8258454"/>
            <a:ext cx="294245" cy="306107"/>
          </a:xfrm>
          <a:custGeom>
            <a:avLst/>
            <a:gdLst/>
            <a:ahLst/>
            <a:cxnLst/>
            <a:rect l="l" t="t" r="r" b="b"/>
            <a:pathLst>
              <a:path w="294245" h="306107">
                <a:moveTo>
                  <a:pt x="0" y="0"/>
                </a:moveTo>
                <a:lnTo>
                  <a:pt x="294245" y="0"/>
                </a:lnTo>
                <a:lnTo>
                  <a:pt x="294245" y="306106"/>
                </a:lnTo>
                <a:lnTo>
                  <a:pt x="0" y="30610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grpSp>
        <p:nvGrpSpPr>
          <p:cNvPr id="49" name="Group 49"/>
          <p:cNvGrpSpPr/>
          <p:nvPr/>
        </p:nvGrpSpPr>
        <p:grpSpPr>
          <a:xfrm>
            <a:off x="9320172" y="4289938"/>
            <a:ext cx="7197053" cy="1484036"/>
            <a:chOff x="0" y="0"/>
            <a:chExt cx="1970897" cy="406400"/>
          </a:xfrm>
        </p:grpSpPr>
        <p:sp>
          <p:nvSpPr>
            <p:cNvPr id="50" name="Freeform 50"/>
            <p:cNvSpPr/>
            <p:nvPr/>
          </p:nvSpPr>
          <p:spPr>
            <a:xfrm>
              <a:off x="0" y="0"/>
              <a:ext cx="1970897" cy="406400"/>
            </a:xfrm>
            <a:custGeom>
              <a:avLst/>
              <a:gdLst/>
              <a:ahLst/>
              <a:cxnLst/>
              <a:rect l="l" t="t" r="r" b="b"/>
              <a:pathLst>
                <a:path w="1970897" h="406400">
                  <a:moveTo>
                    <a:pt x="1767697" y="0"/>
                  </a:moveTo>
                  <a:cubicBezTo>
                    <a:pt x="1879921" y="0"/>
                    <a:pt x="1970897" y="90976"/>
                    <a:pt x="1970897" y="203200"/>
                  </a:cubicBezTo>
                  <a:cubicBezTo>
                    <a:pt x="1970897" y="315424"/>
                    <a:pt x="1879921" y="406400"/>
                    <a:pt x="1767697" y="406400"/>
                  </a:cubicBezTo>
                  <a:lnTo>
                    <a:pt x="203200" y="406400"/>
                  </a:lnTo>
                  <a:cubicBezTo>
                    <a:pt x="90976" y="406400"/>
                    <a:pt x="0" y="315424"/>
                    <a:pt x="0" y="203200"/>
                  </a:cubicBezTo>
                  <a:cubicBezTo>
                    <a:pt x="0" y="90976"/>
                    <a:pt x="90976" y="0"/>
                    <a:pt x="203200" y="0"/>
                  </a:cubicBezTo>
                  <a:close/>
                </a:path>
              </a:pathLst>
            </a:custGeom>
            <a:ln w="28575" cap="sq">
              <a:gradFill>
                <a:gsLst>
                  <a:gs pos="0">
                    <a:srgbClr val="1783B2">
                      <a:alpha val="100000"/>
                    </a:srgbClr>
                  </a:gs>
                  <a:gs pos="100000">
                    <a:srgbClr val="19E0ED">
                      <a:alpha val="100000"/>
                    </a:srgbClr>
                  </a:gs>
                </a:gsLst>
                <a:lin ang="0"/>
              </a:gradFill>
              <a:prstDash val="solid"/>
              <a:miter/>
            </a:ln>
          </p:spPr>
        </p:sp>
        <p:sp>
          <p:nvSpPr>
            <p:cNvPr id="51" name="TextBox 51"/>
            <p:cNvSpPr txBox="1"/>
            <p:nvPr/>
          </p:nvSpPr>
          <p:spPr>
            <a:xfrm>
              <a:off x="0" y="-38100"/>
              <a:ext cx="1970897" cy="444500"/>
            </a:xfrm>
            <a:prstGeom prst="rect">
              <a:avLst/>
            </a:prstGeom>
          </p:spPr>
          <p:txBody>
            <a:bodyPr lIns="50800" tIns="50800" rIns="50800" bIns="50800" rtlCol="0" anchor="ctr"/>
            <a:lstStyle/>
            <a:p>
              <a:pPr algn="ctr">
                <a:lnSpc>
                  <a:spcPts val="2659"/>
                </a:lnSpc>
              </a:pPr>
              <a:endParaRPr/>
            </a:p>
          </p:txBody>
        </p:sp>
      </p:grpSp>
      <p:grpSp>
        <p:nvGrpSpPr>
          <p:cNvPr id="52" name="Group 52"/>
          <p:cNvGrpSpPr/>
          <p:nvPr/>
        </p:nvGrpSpPr>
        <p:grpSpPr>
          <a:xfrm>
            <a:off x="9782002" y="4604944"/>
            <a:ext cx="854024" cy="854024"/>
            <a:chOff x="0" y="0"/>
            <a:chExt cx="406400" cy="406400"/>
          </a:xfrm>
        </p:grpSpPr>
        <p:sp>
          <p:nvSpPr>
            <p:cNvPr id="53" name="Freeform 53"/>
            <p:cNvSpPr/>
            <p:nvPr/>
          </p:nvSpPr>
          <p:spPr>
            <a:xfrm>
              <a:off x="0" y="0"/>
              <a:ext cx="406400" cy="406400"/>
            </a:xfrm>
            <a:custGeom>
              <a:avLst/>
              <a:gdLst/>
              <a:ahLst/>
              <a:cxnLst/>
              <a:rect l="l" t="t" r="r" b="b"/>
              <a:pathLst>
                <a:path w="406400" h="406400">
                  <a:moveTo>
                    <a:pt x="203200" y="0"/>
                  </a:moveTo>
                  <a:cubicBezTo>
                    <a:pt x="315424" y="0"/>
                    <a:pt x="406400" y="90976"/>
                    <a:pt x="406400" y="203200"/>
                  </a:cubicBezTo>
                  <a:cubicBezTo>
                    <a:pt x="406400" y="315424"/>
                    <a:pt x="315424" y="406400"/>
                    <a:pt x="203200" y="406400"/>
                  </a:cubicBezTo>
                  <a:lnTo>
                    <a:pt x="203200" y="406400"/>
                  </a:lnTo>
                  <a:cubicBezTo>
                    <a:pt x="90976" y="406400"/>
                    <a:pt x="0" y="315424"/>
                    <a:pt x="0" y="203200"/>
                  </a:cubicBezTo>
                  <a:cubicBezTo>
                    <a:pt x="0" y="90976"/>
                    <a:pt x="90976" y="0"/>
                    <a:pt x="203200" y="0"/>
                  </a:cubicBezTo>
                  <a:close/>
                </a:path>
              </a:pathLst>
            </a:custGeom>
            <a:gradFill rotWithShape="1">
              <a:gsLst>
                <a:gs pos="0">
                  <a:srgbClr val="1783B2">
                    <a:alpha val="100000"/>
                  </a:srgbClr>
                </a:gs>
                <a:gs pos="100000">
                  <a:srgbClr val="19E0ED">
                    <a:alpha val="100000"/>
                  </a:srgbClr>
                </a:gs>
              </a:gsLst>
              <a:lin ang="0"/>
            </a:gradFill>
          </p:spPr>
        </p:sp>
        <p:sp>
          <p:nvSpPr>
            <p:cNvPr id="54" name="TextBox 54"/>
            <p:cNvSpPr txBox="1"/>
            <p:nvPr/>
          </p:nvSpPr>
          <p:spPr>
            <a:xfrm>
              <a:off x="0" y="-38100"/>
              <a:ext cx="406400" cy="444500"/>
            </a:xfrm>
            <a:prstGeom prst="rect">
              <a:avLst/>
            </a:prstGeom>
          </p:spPr>
          <p:txBody>
            <a:bodyPr lIns="50800" tIns="50800" rIns="50800" bIns="50800" rtlCol="0" anchor="ctr"/>
            <a:lstStyle/>
            <a:p>
              <a:pPr algn="ctr">
                <a:lnSpc>
                  <a:spcPts val="2659"/>
                </a:lnSpc>
              </a:pPr>
              <a:endParaRPr/>
            </a:p>
          </p:txBody>
        </p:sp>
      </p:grpSp>
      <p:sp>
        <p:nvSpPr>
          <p:cNvPr id="55" name="TextBox 55"/>
          <p:cNvSpPr txBox="1"/>
          <p:nvPr/>
        </p:nvSpPr>
        <p:spPr>
          <a:xfrm>
            <a:off x="10796600" y="4566844"/>
            <a:ext cx="4778413" cy="892124"/>
          </a:xfrm>
          <a:prstGeom prst="rect">
            <a:avLst/>
          </a:prstGeom>
        </p:spPr>
        <p:txBody>
          <a:bodyPr lIns="0" tIns="0" rIns="0" bIns="0" rtlCol="0" anchor="t">
            <a:spAutoFit/>
          </a:bodyPr>
          <a:lstStyle/>
          <a:p>
            <a:pPr algn="l">
              <a:lnSpc>
                <a:spcPts val="3687"/>
              </a:lnSpc>
              <a:spcBef>
                <a:spcPct val="0"/>
              </a:spcBef>
            </a:pPr>
            <a:r>
              <a:rPr lang="en-US" sz="2634" b="1">
                <a:solidFill>
                  <a:srgbClr val="1783B2"/>
                </a:solidFill>
                <a:latin typeface="Open Sauce Bold"/>
                <a:ea typeface="Open Sauce Bold"/>
                <a:cs typeface="Open Sauce Bold"/>
                <a:sym typeface="Open Sauce Bold"/>
              </a:rPr>
              <a:t>Pharmacist – medication support</a:t>
            </a:r>
          </a:p>
        </p:txBody>
      </p:sp>
      <p:sp>
        <p:nvSpPr>
          <p:cNvPr id="56" name="Freeform 56"/>
          <p:cNvSpPr/>
          <p:nvPr/>
        </p:nvSpPr>
        <p:spPr>
          <a:xfrm>
            <a:off x="10061891" y="4878903"/>
            <a:ext cx="294245" cy="306107"/>
          </a:xfrm>
          <a:custGeom>
            <a:avLst/>
            <a:gdLst/>
            <a:ahLst/>
            <a:cxnLst/>
            <a:rect l="l" t="t" r="r" b="b"/>
            <a:pathLst>
              <a:path w="294245" h="306107">
                <a:moveTo>
                  <a:pt x="0" y="0"/>
                </a:moveTo>
                <a:lnTo>
                  <a:pt x="294245" y="0"/>
                </a:lnTo>
                <a:lnTo>
                  <a:pt x="294245" y="306106"/>
                </a:lnTo>
                <a:lnTo>
                  <a:pt x="0" y="30610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grpSp>
        <p:nvGrpSpPr>
          <p:cNvPr id="58" name="Group 58"/>
          <p:cNvGrpSpPr/>
          <p:nvPr/>
        </p:nvGrpSpPr>
        <p:grpSpPr>
          <a:xfrm>
            <a:off x="9355102" y="6020334"/>
            <a:ext cx="7197053" cy="1484036"/>
            <a:chOff x="0" y="0"/>
            <a:chExt cx="1970897" cy="406400"/>
          </a:xfrm>
        </p:grpSpPr>
        <p:sp>
          <p:nvSpPr>
            <p:cNvPr id="59" name="Freeform 59"/>
            <p:cNvSpPr/>
            <p:nvPr/>
          </p:nvSpPr>
          <p:spPr>
            <a:xfrm>
              <a:off x="0" y="0"/>
              <a:ext cx="1970897" cy="406400"/>
            </a:xfrm>
            <a:custGeom>
              <a:avLst/>
              <a:gdLst/>
              <a:ahLst/>
              <a:cxnLst/>
              <a:rect l="l" t="t" r="r" b="b"/>
              <a:pathLst>
                <a:path w="1970897" h="406400">
                  <a:moveTo>
                    <a:pt x="1767697" y="0"/>
                  </a:moveTo>
                  <a:cubicBezTo>
                    <a:pt x="1879921" y="0"/>
                    <a:pt x="1970897" y="90976"/>
                    <a:pt x="1970897" y="203200"/>
                  </a:cubicBezTo>
                  <a:cubicBezTo>
                    <a:pt x="1970897" y="315424"/>
                    <a:pt x="1879921" y="406400"/>
                    <a:pt x="1767697" y="406400"/>
                  </a:cubicBezTo>
                  <a:lnTo>
                    <a:pt x="203200" y="406400"/>
                  </a:lnTo>
                  <a:cubicBezTo>
                    <a:pt x="90976" y="406400"/>
                    <a:pt x="0" y="315424"/>
                    <a:pt x="0" y="203200"/>
                  </a:cubicBezTo>
                  <a:cubicBezTo>
                    <a:pt x="0" y="90976"/>
                    <a:pt x="90976" y="0"/>
                    <a:pt x="203200" y="0"/>
                  </a:cubicBezTo>
                  <a:close/>
                </a:path>
              </a:pathLst>
            </a:custGeom>
            <a:ln w="28575" cap="sq">
              <a:gradFill>
                <a:gsLst>
                  <a:gs pos="0">
                    <a:srgbClr val="1783B2">
                      <a:alpha val="100000"/>
                    </a:srgbClr>
                  </a:gs>
                  <a:gs pos="100000">
                    <a:srgbClr val="19E0ED">
                      <a:alpha val="100000"/>
                    </a:srgbClr>
                  </a:gs>
                </a:gsLst>
                <a:lin ang="0"/>
              </a:gradFill>
              <a:prstDash val="solid"/>
              <a:miter/>
            </a:ln>
          </p:spPr>
        </p:sp>
        <p:sp>
          <p:nvSpPr>
            <p:cNvPr id="60" name="TextBox 60"/>
            <p:cNvSpPr txBox="1"/>
            <p:nvPr/>
          </p:nvSpPr>
          <p:spPr>
            <a:xfrm>
              <a:off x="0" y="-38100"/>
              <a:ext cx="1970897" cy="444500"/>
            </a:xfrm>
            <a:prstGeom prst="rect">
              <a:avLst/>
            </a:prstGeom>
          </p:spPr>
          <p:txBody>
            <a:bodyPr lIns="50800" tIns="50800" rIns="50800" bIns="50800" rtlCol="0" anchor="ctr"/>
            <a:lstStyle/>
            <a:p>
              <a:pPr algn="ctr">
                <a:lnSpc>
                  <a:spcPts val="2659"/>
                </a:lnSpc>
              </a:pPr>
              <a:endParaRPr/>
            </a:p>
          </p:txBody>
        </p:sp>
      </p:grpSp>
      <p:grpSp>
        <p:nvGrpSpPr>
          <p:cNvPr id="61" name="Group 61"/>
          <p:cNvGrpSpPr/>
          <p:nvPr/>
        </p:nvGrpSpPr>
        <p:grpSpPr>
          <a:xfrm>
            <a:off x="9816932" y="6710690"/>
            <a:ext cx="854024" cy="854024"/>
            <a:chOff x="0" y="0"/>
            <a:chExt cx="406400" cy="406400"/>
          </a:xfrm>
        </p:grpSpPr>
        <p:sp>
          <p:nvSpPr>
            <p:cNvPr id="62" name="Freeform 62"/>
            <p:cNvSpPr/>
            <p:nvPr/>
          </p:nvSpPr>
          <p:spPr>
            <a:xfrm>
              <a:off x="0" y="0"/>
              <a:ext cx="406400" cy="406400"/>
            </a:xfrm>
            <a:custGeom>
              <a:avLst/>
              <a:gdLst/>
              <a:ahLst/>
              <a:cxnLst/>
              <a:rect l="l" t="t" r="r" b="b"/>
              <a:pathLst>
                <a:path w="406400" h="406400">
                  <a:moveTo>
                    <a:pt x="203200" y="0"/>
                  </a:moveTo>
                  <a:cubicBezTo>
                    <a:pt x="315424" y="0"/>
                    <a:pt x="406400" y="90976"/>
                    <a:pt x="406400" y="203200"/>
                  </a:cubicBezTo>
                  <a:cubicBezTo>
                    <a:pt x="406400" y="315424"/>
                    <a:pt x="315424" y="406400"/>
                    <a:pt x="203200" y="406400"/>
                  </a:cubicBezTo>
                  <a:lnTo>
                    <a:pt x="203200" y="406400"/>
                  </a:lnTo>
                  <a:cubicBezTo>
                    <a:pt x="90976" y="406400"/>
                    <a:pt x="0" y="315424"/>
                    <a:pt x="0" y="203200"/>
                  </a:cubicBezTo>
                  <a:cubicBezTo>
                    <a:pt x="0" y="90976"/>
                    <a:pt x="90976" y="0"/>
                    <a:pt x="203200" y="0"/>
                  </a:cubicBezTo>
                  <a:close/>
                </a:path>
              </a:pathLst>
            </a:custGeom>
            <a:gradFill rotWithShape="1">
              <a:gsLst>
                <a:gs pos="0">
                  <a:srgbClr val="1783B2">
                    <a:alpha val="100000"/>
                  </a:srgbClr>
                </a:gs>
                <a:gs pos="100000">
                  <a:srgbClr val="19E0ED">
                    <a:alpha val="100000"/>
                  </a:srgbClr>
                </a:gs>
              </a:gsLst>
              <a:lin ang="0"/>
            </a:gradFill>
          </p:spPr>
        </p:sp>
        <p:sp>
          <p:nvSpPr>
            <p:cNvPr id="63" name="TextBox 63"/>
            <p:cNvSpPr txBox="1"/>
            <p:nvPr/>
          </p:nvSpPr>
          <p:spPr>
            <a:xfrm>
              <a:off x="0" y="-38100"/>
              <a:ext cx="406400" cy="444500"/>
            </a:xfrm>
            <a:prstGeom prst="rect">
              <a:avLst/>
            </a:prstGeom>
          </p:spPr>
          <p:txBody>
            <a:bodyPr lIns="50800" tIns="50800" rIns="50800" bIns="50800" rtlCol="0" anchor="ctr"/>
            <a:lstStyle/>
            <a:p>
              <a:pPr algn="ctr">
                <a:lnSpc>
                  <a:spcPts val="2659"/>
                </a:lnSpc>
              </a:pPr>
              <a:endParaRPr/>
            </a:p>
          </p:txBody>
        </p:sp>
      </p:grpSp>
      <p:sp>
        <p:nvSpPr>
          <p:cNvPr id="64" name="TextBox 64"/>
          <p:cNvSpPr txBox="1"/>
          <p:nvPr/>
        </p:nvSpPr>
        <p:spPr>
          <a:xfrm>
            <a:off x="10831530" y="6297240"/>
            <a:ext cx="4778413" cy="892124"/>
          </a:xfrm>
          <a:prstGeom prst="rect">
            <a:avLst/>
          </a:prstGeom>
        </p:spPr>
        <p:txBody>
          <a:bodyPr lIns="0" tIns="0" rIns="0" bIns="0" rtlCol="0" anchor="t">
            <a:spAutoFit/>
          </a:bodyPr>
          <a:lstStyle/>
          <a:p>
            <a:pPr algn="l">
              <a:lnSpc>
                <a:spcPts val="3687"/>
              </a:lnSpc>
              <a:spcBef>
                <a:spcPct val="0"/>
              </a:spcBef>
            </a:pPr>
            <a:r>
              <a:rPr lang="en-US" sz="2634" b="1">
                <a:solidFill>
                  <a:srgbClr val="1783B2"/>
                </a:solidFill>
                <a:latin typeface="Open Sauce Bold"/>
                <a:ea typeface="Open Sauce Bold"/>
                <a:cs typeface="Open Sauce Bold"/>
                <a:sym typeface="Open Sauce Bold"/>
              </a:rPr>
              <a:t>Podiatrist – foot assessment and prevention</a:t>
            </a:r>
          </a:p>
        </p:txBody>
      </p:sp>
      <p:sp>
        <p:nvSpPr>
          <p:cNvPr id="65" name="Freeform 65"/>
          <p:cNvSpPr/>
          <p:nvPr/>
        </p:nvSpPr>
        <p:spPr>
          <a:xfrm>
            <a:off x="10096821" y="6984649"/>
            <a:ext cx="294245" cy="306107"/>
          </a:xfrm>
          <a:custGeom>
            <a:avLst/>
            <a:gdLst/>
            <a:ahLst/>
            <a:cxnLst/>
            <a:rect l="l" t="t" r="r" b="b"/>
            <a:pathLst>
              <a:path w="294245" h="306107">
                <a:moveTo>
                  <a:pt x="0" y="0"/>
                </a:moveTo>
                <a:lnTo>
                  <a:pt x="294245" y="0"/>
                </a:lnTo>
                <a:lnTo>
                  <a:pt x="294245" y="306106"/>
                </a:lnTo>
                <a:lnTo>
                  <a:pt x="0" y="30610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grpSp>
        <p:nvGrpSpPr>
          <p:cNvPr id="66" name="Group 66"/>
          <p:cNvGrpSpPr/>
          <p:nvPr/>
        </p:nvGrpSpPr>
        <p:grpSpPr>
          <a:xfrm>
            <a:off x="9320172" y="7713920"/>
            <a:ext cx="7197053" cy="1484036"/>
            <a:chOff x="0" y="0"/>
            <a:chExt cx="1970897" cy="406400"/>
          </a:xfrm>
        </p:grpSpPr>
        <p:sp>
          <p:nvSpPr>
            <p:cNvPr id="67" name="Freeform 67"/>
            <p:cNvSpPr/>
            <p:nvPr/>
          </p:nvSpPr>
          <p:spPr>
            <a:xfrm>
              <a:off x="0" y="0"/>
              <a:ext cx="1970897" cy="406400"/>
            </a:xfrm>
            <a:custGeom>
              <a:avLst/>
              <a:gdLst/>
              <a:ahLst/>
              <a:cxnLst/>
              <a:rect l="l" t="t" r="r" b="b"/>
              <a:pathLst>
                <a:path w="1970897" h="406400">
                  <a:moveTo>
                    <a:pt x="1767697" y="0"/>
                  </a:moveTo>
                  <a:cubicBezTo>
                    <a:pt x="1879921" y="0"/>
                    <a:pt x="1970897" y="90976"/>
                    <a:pt x="1970897" y="203200"/>
                  </a:cubicBezTo>
                  <a:cubicBezTo>
                    <a:pt x="1970897" y="315424"/>
                    <a:pt x="1879921" y="406400"/>
                    <a:pt x="1767697" y="406400"/>
                  </a:cubicBezTo>
                  <a:lnTo>
                    <a:pt x="203200" y="406400"/>
                  </a:lnTo>
                  <a:cubicBezTo>
                    <a:pt x="90976" y="406400"/>
                    <a:pt x="0" y="315424"/>
                    <a:pt x="0" y="203200"/>
                  </a:cubicBezTo>
                  <a:cubicBezTo>
                    <a:pt x="0" y="90976"/>
                    <a:pt x="90976" y="0"/>
                    <a:pt x="203200" y="0"/>
                  </a:cubicBezTo>
                  <a:close/>
                </a:path>
              </a:pathLst>
            </a:custGeom>
            <a:ln w="28575" cap="sq">
              <a:gradFill>
                <a:gsLst>
                  <a:gs pos="0">
                    <a:srgbClr val="1783B2">
                      <a:alpha val="100000"/>
                    </a:srgbClr>
                  </a:gs>
                  <a:gs pos="100000">
                    <a:srgbClr val="19E0ED">
                      <a:alpha val="100000"/>
                    </a:srgbClr>
                  </a:gs>
                </a:gsLst>
                <a:lin ang="0"/>
              </a:gradFill>
              <a:prstDash val="solid"/>
              <a:miter/>
            </a:ln>
          </p:spPr>
        </p:sp>
        <p:sp>
          <p:nvSpPr>
            <p:cNvPr id="68" name="TextBox 68"/>
            <p:cNvSpPr txBox="1"/>
            <p:nvPr/>
          </p:nvSpPr>
          <p:spPr>
            <a:xfrm>
              <a:off x="0" y="-38100"/>
              <a:ext cx="1970897" cy="444500"/>
            </a:xfrm>
            <a:prstGeom prst="rect">
              <a:avLst/>
            </a:prstGeom>
          </p:spPr>
          <p:txBody>
            <a:bodyPr lIns="50800" tIns="50800" rIns="50800" bIns="50800" rtlCol="0" anchor="ctr"/>
            <a:lstStyle/>
            <a:p>
              <a:pPr algn="ctr">
                <a:lnSpc>
                  <a:spcPts val="2659"/>
                </a:lnSpc>
              </a:pPr>
              <a:endParaRPr/>
            </a:p>
          </p:txBody>
        </p:sp>
      </p:grpSp>
      <p:grpSp>
        <p:nvGrpSpPr>
          <p:cNvPr id="69" name="Group 69"/>
          <p:cNvGrpSpPr/>
          <p:nvPr/>
        </p:nvGrpSpPr>
        <p:grpSpPr>
          <a:xfrm>
            <a:off x="9782002" y="8404276"/>
            <a:ext cx="854024" cy="854024"/>
            <a:chOff x="0" y="0"/>
            <a:chExt cx="406400" cy="406400"/>
          </a:xfrm>
        </p:grpSpPr>
        <p:sp>
          <p:nvSpPr>
            <p:cNvPr id="70" name="Freeform 70"/>
            <p:cNvSpPr/>
            <p:nvPr/>
          </p:nvSpPr>
          <p:spPr>
            <a:xfrm>
              <a:off x="0" y="0"/>
              <a:ext cx="406400" cy="406400"/>
            </a:xfrm>
            <a:custGeom>
              <a:avLst/>
              <a:gdLst/>
              <a:ahLst/>
              <a:cxnLst/>
              <a:rect l="l" t="t" r="r" b="b"/>
              <a:pathLst>
                <a:path w="406400" h="406400">
                  <a:moveTo>
                    <a:pt x="203200" y="0"/>
                  </a:moveTo>
                  <a:cubicBezTo>
                    <a:pt x="315424" y="0"/>
                    <a:pt x="406400" y="90976"/>
                    <a:pt x="406400" y="203200"/>
                  </a:cubicBezTo>
                  <a:cubicBezTo>
                    <a:pt x="406400" y="315424"/>
                    <a:pt x="315424" y="406400"/>
                    <a:pt x="203200" y="406400"/>
                  </a:cubicBezTo>
                  <a:lnTo>
                    <a:pt x="203200" y="406400"/>
                  </a:lnTo>
                  <a:cubicBezTo>
                    <a:pt x="90976" y="406400"/>
                    <a:pt x="0" y="315424"/>
                    <a:pt x="0" y="203200"/>
                  </a:cubicBezTo>
                  <a:cubicBezTo>
                    <a:pt x="0" y="90976"/>
                    <a:pt x="90976" y="0"/>
                    <a:pt x="203200" y="0"/>
                  </a:cubicBezTo>
                  <a:close/>
                </a:path>
              </a:pathLst>
            </a:custGeom>
            <a:gradFill rotWithShape="1">
              <a:gsLst>
                <a:gs pos="0">
                  <a:srgbClr val="1783B2">
                    <a:alpha val="100000"/>
                  </a:srgbClr>
                </a:gs>
                <a:gs pos="100000">
                  <a:srgbClr val="19E0ED">
                    <a:alpha val="100000"/>
                  </a:srgbClr>
                </a:gs>
              </a:gsLst>
              <a:lin ang="0"/>
            </a:gradFill>
          </p:spPr>
        </p:sp>
        <p:sp>
          <p:nvSpPr>
            <p:cNvPr id="71" name="TextBox 71"/>
            <p:cNvSpPr txBox="1"/>
            <p:nvPr/>
          </p:nvSpPr>
          <p:spPr>
            <a:xfrm>
              <a:off x="0" y="-38100"/>
              <a:ext cx="406400" cy="444500"/>
            </a:xfrm>
            <a:prstGeom prst="rect">
              <a:avLst/>
            </a:prstGeom>
          </p:spPr>
          <p:txBody>
            <a:bodyPr lIns="50800" tIns="50800" rIns="50800" bIns="50800" rtlCol="0" anchor="ctr"/>
            <a:lstStyle/>
            <a:p>
              <a:pPr algn="ctr">
                <a:lnSpc>
                  <a:spcPts val="2659"/>
                </a:lnSpc>
              </a:pPr>
              <a:endParaRPr/>
            </a:p>
          </p:txBody>
        </p:sp>
      </p:grpSp>
      <p:sp>
        <p:nvSpPr>
          <p:cNvPr id="72" name="TextBox 72"/>
          <p:cNvSpPr txBox="1"/>
          <p:nvPr/>
        </p:nvSpPr>
        <p:spPr>
          <a:xfrm>
            <a:off x="10796600" y="7990826"/>
            <a:ext cx="4778413" cy="892124"/>
          </a:xfrm>
          <a:prstGeom prst="rect">
            <a:avLst/>
          </a:prstGeom>
        </p:spPr>
        <p:txBody>
          <a:bodyPr lIns="0" tIns="0" rIns="0" bIns="0" rtlCol="0" anchor="t">
            <a:spAutoFit/>
          </a:bodyPr>
          <a:lstStyle/>
          <a:p>
            <a:pPr algn="l">
              <a:lnSpc>
                <a:spcPts val="3687"/>
              </a:lnSpc>
              <a:spcBef>
                <a:spcPct val="0"/>
              </a:spcBef>
            </a:pPr>
            <a:r>
              <a:rPr lang="en-US" sz="2634" b="1">
                <a:solidFill>
                  <a:srgbClr val="1783B2"/>
                </a:solidFill>
                <a:latin typeface="Open Sauce Bold"/>
                <a:ea typeface="Open Sauce Bold"/>
                <a:cs typeface="Open Sauce Bold"/>
                <a:sym typeface="Open Sauce Bold"/>
              </a:rPr>
              <a:t>Eye-care professional – diabetic eye screening</a:t>
            </a:r>
          </a:p>
        </p:txBody>
      </p:sp>
      <p:sp>
        <p:nvSpPr>
          <p:cNvPr id="73" name="Freeform 73"/>
          <p:cNvSpPr/>
          <p:nvPr/>
        </p:nvSpPr>
        <p:spPr>
          <a:xfrm>
            <a:off x="10194414" y="7801401"/>
            <a:ext cx="294245" cy="306107"/>
          </a:xfrm>
          <a:custGeom>
            <a:avLst/>
            <a:gdLst/>
            <a:ahLst/>
            <a:cxnLst/>
            <a:rect l="l" t="t" r="r" b="b"/>
            <a:pathLst>
              <a:path w="294245" h="306107">
                <a:moveTo>
                  <a:pt x="0" y="0"/>
                </a:moveTo>
                <a:lnTo>
                  <a:pt x="294245" y="0"/>
                </a:lnTo>
                <a:lnTo>
                  <a:pt x="294245" y="306106"/>
                </a:lnTo>
                <a:lnTo>
                  <a:pt x="0" y="30610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grpSp>
        <p:nvGrpSpPr>
          <p:cNvPr id="74" name="Group 74"/>
          <p:cNvGrpSpPr/>
          <p:nvPr/>
        </p:nvGrpSpPr>
        <p:grpSpPr>
          <a:xfrm>
            <a:off x="11463000" y="1028700"/>
            <a:ext cx="5089155" cy="2564511"/>
            <a:chOff x="0" y="0"/>
            <a:chExt cx="1340358" cy="675513"/>
          </a:xfrm>
        </p:grpSpPr>
        <p:sp>
          <p:nvSpPr>
            <p:cNvPr id="75" name="Freeform 75"/>
            <p:cNvSpPr/>
            <p:nvPr/>
          </p:nvSpPr>
          <p:spPr>
            <a:xfrm>
              <a:off x="0" y="0"/>
              <a:ext cx="1340358" cy="675513"/>
            </a:xfrm>
            <a:custGeom>
              <a:avLst/>
              <a:gdLst/>
              <a:ahLst/>
              <a:cxnLst/>
              <a:rect l="l" t="t" r="r" b="b"/>
              <a:pathLst>
                <a:path w="1340358" h="675513">
                  <a:moveTo>
                    <a:pt x="1340358" y="114094"/>
                  </a:moveTo>
                  <a:lnTo>
                    <a:pt x="1340358" y="561419"/>
                  </a:lnTo>
                  <a:cubicBezTo>
                    <a:pt x="1340358" y="624431"/>
                    <a:pt x="1289276" y="675513"/>
                    <a:pt x="1226264" y="675513"/>
                  </a:cubicBezTo>
                  <a:lnTo>
                    <a:pt x="114094" y="675513"/>
                  </a:lnTo>
                  <a:cubicBezTo>
                    <a:pt x="51082" y="675513"/>
                    <a:pt x="0" y="624431"/>
                    <a:pt x="0" y="561419"/>
                  </a:cubicBezTo>
                  <a:lnTo>
                    <a:pt x="0" y="114094"/>
                  </a:lnTo>
                  <a:cubicBezTo>
                    <a:pt x="0" y="51082"/>
                    <a:pt x="51082" y="0"/>
                    <a:pt x="114094" y="0"/>
                  </a:cubicBezTo>
                  <a:lnTo>
                    <a:pt x="1226264" y="0"/>
                  </a:lnTo>
                  <a:cubicBezTo>
                    <a:pt x="1256523" y="0"/>
                    <a:pt x="1285544" y="12021"/>
                    <a:pt x="1306941" y="33417"/>
                  </a:cubicBezTo>
                  <a:cubicBezTo>
                    <a:pt x="1328337" y="54814"/>
                    <a:pt x="1340358" y="83835"/>
                    <a:pt x="1340358" y="114094"/>
                  </a:cubicBezTo>
                  <a:close/>
                </a:path>
              </a:pathLst>
            </a:custGeom>
            <a:solidFill>
              <a:srgbClr val="B7E4EA"/>
            </a:solidFill>
          </p:spPr>
        </p:sp>
        <p:sp>
          <p:nvSpPr>
            <p:cNvPr id="76" name="TextBox 76"/>
            <p:cNvSpPr txBox="1"/>
            <p:nvPr/>
          </p:nvSpPr>
          <p:spPr>
            <a:xfrm>
              <a:off x="0" y="-123825"/>
              <a:ext cx="1340358" cy="799338"/>
            </a:xfrm>
            <a:prstGeom prst="rect">
              <a:avLst/>
            </a:prstGeom>
          </p:spPr>
          <p:txBody>
            <a:bodyPr lIns="50800" tIns="50800" rIns="50800" bIns="50800" rtlCol="0" anchor="ctr"/>
            <a:lstStyle/>
            <a:p>
              <a:pPr algn="ctr">
                <a:lnSpc>
                  <a:spcPts val="3240"/>
                </a:lnSpc>
              </a:pPr>
              <a:endParaRPr/>
            </a:p>
          </p:txBody>
        </p:sp>
      </p:grpSp>
      <p:sp>
        <p:nvSpPr>
          <p:cNvPr id="77" name="TextBox 77"/>
          <p:cNvSpPr txBox="1"/>
          <p:nvPr/>
        </p:nvSpPr>
        <p:spPr>
          <a:xfrm>
            <a:off x="11734800" y="1108708"/>
            <a:ext cx="4328160" cy="2205992"/>
          </a:xfrm>
          <a:prstGeom prst="rect">
            <a:avLst/>
          </a:prstGeom>
        </p:spPr>
        <p:txBody>
          <a:bodyPr wrap="square" lIns="0" tIns="0" rIns="0" bIns="0" rtlCol="0" anchor="t">
            <a:spAutoFit/>
          </a:bodyPr>
          <a:lstStyle/>
          <a:p>
            <a:pPr algn="ctr">
              <a:lnSpc>
                <a:spcPts val="3359"/>
              </a:lnSpc>
            </a:pPr>
            <a:r>
              <a:rPr lang="en-US" sz="1999" b="1" dirty="0">
                <a:solidFill>
                  <a:srgbClr val="000000"/>
                </a:solidFill>
                <a:latin typeface="Canva Sans Bold"/>
                <a:ea typeface="Canva Sans Bold"/>
                <a:cs typeface="Canva Sans Bold"/>
                <a:sym typeface="Canva Sans Bold"/>
              </a:rPr>
              <a:t>Team approach</a:t>
            </a:r>
          </a:p>
          <a:p>
            <a:pPr marL="431799" lvl="1" indent="-215899" algn="l">
              <a:lnSpc>
                <a:spcPts val="3359"/>
              </a:lnSpc>
              <a:buFont typeface="Arial"/>
              <a:buChar char="•"/>
            </a:pPr>
            <a:r>
              <a:rPr lang="en-US" sz="1999" dirty="0">
                <a:solidFill>
                  <a:srgbClr val="000000"/>
                </a:solidFill>
                <a:latin typeface="Canva Sans"/>
                <a:ea typeface="Canva Sans"/>
                <a:cs typeface="Canva Sans"/>
                <a:sym typeface="Canva Sans"/>
              </a:rPr>
              <a:t>Coordinated communication</a:t>
            </a:r>
          </a:p>
          <a:p>
            <a:pPr marL="431799" lvl="1" indent="-215899" algn="l">
              <a:lnSpc>
                <a:spcPts val="3359"/>
              </a:lnSpc>
              <a:buFont typeface="Arial"/>
              <a:buChar char="•"/>
            </a:pPr>
            <a:r>
              <a:rPr lang="en-US" sz="1999" dirty="0">
                <a:solidFill>
                  <a:srgbClr val="000000"/>
                </a:solidFill>
                <a:latin typeface="Canva Sans"/>
                <a:ea typeface="Canva Sans"/>
                <a:cs typeface="Canva Sans"/>
                <a:sym typeface="Canva Sans"/>
              </a:rPr>
              <a:t>Shared goals</a:t>
            </a:r>
          </a:p>
          <a:p>
            <a:pPr marL="431799" lvl="1" indent="-215899" algn="l">
              <a:lnSpc>
                <a:spcPts val="3359"/>
              </a:lnSpc>
              <a:buFont typeface="Arial"/>
              <a:buChar char="•"/>
            </a:pPr>
            <a:r>
              <a:rPr lang="en-US" sz="1999" dirty="0">
                <a:solidFill>
                  <a:srgbClr val="000000"/>
                </a:solidFill>
                <a:latin typeface="Canva Sans"/>
                <a:ea typeface="Canva Sans"/>
                <a:cs typeface="Canva Sans"/>
                <a:sym typeface="Canva Sans"/>
              </a:rPr>
              <a:t>Daniel involved in decisions</a:t>
            </a:r>
          </a:p>
          <a:p>
            <a:pPr marL="431799" lvl="1" indent="-215899" algn="l">
              <a:lnSpc>
                <a:spcPts val="3359"/>
              </a:lnSpc>
              <a:buFont typeface="Arial"/>
              <a:buChar char="•"/>
            </a:pPr>
            <a:r>
              <a:rPr lang="en-US" sz="1999" dirty="0">
                <a:solidFill>
                  <a:srgbClr val="000000"/>
                </a:solidFill>
                <a:latin typeface="Canva Sans"/>
                <a:ea typeface="Canva Sans"/>
                <a:cs typeface="Canva Sans"/>
                <a:sym typeface="Canva Sans"/>
              </a:rPr>
              <a:t>Prevention + self-management</a:t>
            </a:r>
          </a:p>
        </p:txBody>
      </p:sp>
      <p:sp>
        <p:nvSpPr>
          <p:cNvPr id="78" name="TextBox 78"/>
          <p:cNvSpPr txBox="1"/>
          <p:nvPr/>
        </p:nvSpPr>
        <p:spPr>
          <a:xfrm>
            <a:off x="1654512" y="9418254"/>
            <a:ext cx="5467052" cy="323215"/>
          </a:xfrm>
          <a:prstGeom prst="rect">
            <a:avLst/>
          </a:prstGeom>
        </p:spPr>
        <p:txBody>
          <a:bodyPr lIns="0" tIns="0" rIns="0" bIns="0" rtlCol="0" anchor="t">
            <a:spAutoFit/>
          </a:bodyPr>
          <a:lstStyle/>
          <a:p>
            <a:pPr algn="ctr">
              <a:lnSpc>
                <a:spcPts val="2659"/>
              </a:lnSpc>
              <a:spcBef>
                <a:spcPct val="0"/>
              </a:spcBef>
            </a:pPr>
            <a:r>
              <a:rPr lang="en-US" sz="1899">
                <a:solidFill>
                  <a:srgbClr val="000000"/>
                </a:solidFill>
                <a:latin typeface="Canva Sans"/>
                <a:ea typeface="Canva Sans"/>
                <a:cs typeface="Canva Sans"/>
                <a:sym typeface="Canva Sans"/>
              </a:rPr>
              <a:t>(Chowdhury et al., 2024; Romadlon et al., 2024)</a:t>
            </a:r>
          </a:p>
        </p:txBody>
      </p:sp>
      <p:pic>
        <p:nvPicPr>
          <p:cNvPr id="35" name="Audio 34">
            <a:hlinkClick r:id="" action="ppaction://media"/>
            <a:extLst>
              <a:ext uri="{FF2B5EF4-FFF2-40B4-BE49-F238E27FC236}">
                <a16:creationId xmlns:a16="http://schemas.microsoft.com/office/drawing/2014/main" id="{B394587A-A658-4851-AC04-B28F0C0271E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7648238" y="96472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9120"/>
    </mc:Choice>
    <mc:Fallback>
      <p:transition spd="slow" advTm="591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3413165" y="-3014032"/>
            <a:ext cx="6202026" cy="6202026"/>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19050" cap="sq">
              <a:gradFill>
                <a:gsLst>
                  <a:gs pos="0">
                    <a:srgbClr val="FFFFFF">
                      <a:alpha val="0"/>
                    </a:srgbClr>
                  </a:gs>
                  <a:gs pos="100000">
                    <a:srgbClr val="5AE0EF">
                      <a:alpha val="100000"/>
                    </a:srgbClr>
                  </a:gs>
                </a:gsLst>
                <a:lin ang="0"/>
              </a:gradFill>
              <a:prstDash val="solid"/>
              <a:miter/>
            </a:ln>
          </p:spPr>
        </p:sp>
        <p:sp>
          <p:nvSpPr>
            <p:cNvPr id="4" name="TextBox 4"/>
            <p:cNvSpPr txBox="1"/>
            <p:nvPr/>
          </p:nvSpPr>
          <p:spPr>
            <a:xfrm>
              <a:off x="76200" y="28575"/>
              <a:ext cx="660400" cy="708025"/>
            </a:xfrm>
            <a:prstGeom prst="rect">
              <a:avLst/>
            </a:prstGeom>
          </p:spPr>
          <p:txBody>
            <a:bodyPr lIns="50800" tIns="50800" rIns="50800" bIns="50800" rtlCol="0" anchor="ctr"/>
            <a:lstStyle/>
            <a:p>
              <a:pPr algn="ctr">
                <a:lnSpc>
                  <a:spcPts val="2640"/>
                </a:lnSpc>
              </a:pPr>
              <a:endParaRPr/>
            </a:p>
          </p:txBody>
        </p:sp>
      </p:grpSp>
      <p:grpSp>
        <p:nvGrpSpPr>
          <p:cNvPr id="5" name="Group 5"/>
          <p:cNvGrpSpPr/>
          <p:nvPr/>
        </p:nvGrpSpPr>
        <p:grpSpPr>
          <a:xfrm>
            <a:off x="14236050" y="-2191146"/>
            <a:ext cx="4556255" cy="455625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19050" cap="sq">
              <a:gradFill>
                <a:gsLst>
                  <a:gs pos="0">
                    <a:srgbClr val="FFFFFF">
                      <a:alpha val="0"/>
                    </a:srgbClr>
                  </a:gs>
                  <a:gs pos="100000">
                    <a:srgbClr val="5AE0EF">
                      <a:alpha val="100000"/>
                    </a:srgbClr>
                  </a:gs>
                </a:gsLst>
                <a:lin ang="0"/>
              </a:gradFill>
              <a:prstDash val="solid"/>
              <a:miter/>
            </a:ln>
          </p:spPr>
        </p:sp>
        <p:sp>
          <p:nvSpPr>
            <p:cNvPr id="7" name="TextBox 7"/>
            <p:cNvSpPr txBox="1"/>
            <p:nvPr/>
          </p:nvSpPr>
          <p:spPr>
            <a:xfrm>
              <a:off x="76200" y="28575"/>
              <a:ext cx="660400" cy="708025"/>
            </a:xfrm>
            <a:prstGeom prst="rect">
              <a:avLst/>
            </a:prstGeom>
          </p:spPr>
          <p:txBody>
            <a:bodyPr lIns="50800" tIns="50800" rIns="50800" bIns="50800" rtlCol="0" anchor="ctr"/>
            <a:lstStyle/>
            <a:p>
              <a:pPr algn="ctr">
                <a:lnSpc>
                  <a:spcPts val="2640"/>
                </a:lnSpc>
              </a:pPr>
              <a:endParaRPr/>
            </a:p>
          </p:txBody>
        </p:sp>
      </p:grpSp>
      <p:grpSp>
        <p:nvGrpSpPr>
          <p:cNvPr id="8" name="Group 8"/>
          <p:cNvGrpSpPr/>
          <p:nvPr/>
        </p:nvGrpSpPr>
        <p:grpSpPr>
          <a:xfrm>
            <a:off x="14879311" y="-1547885"/>
            <a:ext cx="3269732" cy="3269732"/>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FFFFFF">
                    <a:alpha val="0"/>
                  </a:srgbClr>
                </a:gs>
                <a:gs pos="100000">
                  <a:srgbClr val="1783B2">
                    <a:alpha val="44500"/>
                  </a:srgbClr>
                </a:gs>
              </a:gsLst>
              <a:lin ang="0"/>
            </a:gradFill>
          </p:spPr>
        </p:sp>
        <p:sp>
          <p:nvSpPr>
            <p:cNvPr id="10" name="TextBox 10"/>
            <p:cNvSpPr txBox="1"/>
            <p:nvPr/>
          </p:nvSpPr>
          <p:spPr>
            <a:xfrm>
              <a:off x="76200" y="28575"/>
              <a:ext cx="660400" cy="708025"/>
            </a:xfrm>
            <a:prstGeom prst="rect">
              <a:avLst/>
            </a:prstGeom>
          </p:spPr>
          <p:txBody>
            <a:bodyPr lIns="50800" tIns="50800" rIns="50800" bIns="50800" rtlCol="0" anchor="ctr"/>
            <a:lstStyle/>
            <a:p>
              <a:pPr algn="ctr">
                <a:lnSpc>
                  <a:spcPts val="2640"/>
                </a:lnSpc>
              </a:pPr>
              <a:endParaRPr/>
            </a:p>
          </p:txBody>
        </p:sp>
      </p:grpSp>
      <p:grpSp>
        <p:nvGrpSpPr>
          <p:cNvPr id="11" name="Group 11"/>
          <p:cNvGrpSpPr/>
          <p:nvPr/>
        </p:nvGrpSpPr>
        <p:grpSpPr>
          <a:xfrm>
            <a:off x="15847452" y="-666726"/>
            <a:ext cx="1333452" cy="1333452"/>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FFFFFF">
                    <a:alpha val="0"/>
                  </a:srgbClr>
                </a:gs>
                <a:gs pos="100000">
                  <a:srgbClr val="1783B2">
                    <a:alpha val="44500"/>
                  </a:srgbClr>
                </a:gs>
              </a:gsLst>
              <a:lin ang="0"/>
            </a:gradFill>
          </p:spPr>
        </p:sp>
        <p:sp>
          <p:nvSpPr>
            <p:cNvPr id="13" name="TextBox 13"/>
            <p:cNvSpPr txBox="1"/>
            <p:nvPr/>
          </p:nvSpPr>
          <p:spPr>
            <a:xfrm>
              <a:off x="76200" y="28575"/>
              <a:ext cx="660400" cy="708025"/>
            </a:xfrm>
            <a:prstGeom prst="rect">
              <a:avLst/>
            </a:prstGeom>
          </p:spPr>
          <p:txBody>
            <a:bodyPr lIns="50800" tIns="50800" rIns="50800" bIns="50800" rtlCol="0" anchor="ctr"/>
            <a:lstStyle/>
            <a:p>
              <a:pPr algn="ctr">
                <a:lnSpc>
                  <a:spcPts val="2640"/>
                </a:lnSpc>
              </a:pPr>
              <a:endParaRPr/>
            </a:p>
          </p:txBody>
        </p:sp>
      </p:grpSp>
      <p:grpSp>
        <p:nvGrpSpPr>
          <p:cNvPr id="14" name="Group 14"/>
          <p:cNvGrpSpPr/>
          <p:nvPr/>
        </p:nvGrpSpPr>
        <p:grpSpPr>
          <a:xfrm>
            <a:off x="16240523" y="-330805"/>
            <a:ext cx="661609" cy="661609"/>
            <a:chOff x="0" y="0"/>
            <a:chExt cx="812800" cy="812800"/>
          </a:xfrm>
        </p:grpSpPr>
        <p:sp>
          <p:nvSpPr>
            <p:cNvPr id="15" name="Freeform 15"/>
            <p:cNvSpPr/>
            <p:nvPr/>
          </p:nvSpPr>
          <p:spPr>
            <a:xfrm>
              <a:off x="0" y="0"/>
              <a:ext cx="812800" cy="812800"/>
            </a:xfrm>
            <a:custGeom>
              <a:avLst/>
              <a:gdLst/>
              <a:ahLst/>
              <a:cxnLst/>
              <a:rect l="l" t="t" r="r" b="b"/>
              <a:pathLst>
                <a:path w="812800" h="812800">
                  <a:moveTo>
                    <a:pt x="558800" y="0"/>
                  </a:moveTo>
                  <a:lnTo>
                    <a:pt x="254000" y="0"/>
                  </a:lnTo>
                  <a:lnTo>
                    <a:pt x="254000" y="254000"/>
                  </a:lnTo>
                  <a:lnTo>
                    <a:pt x="0" y="254000"/>
                  </a:lnTo>
                  <a:lnTo>
                    <a:pt x="0" y="558800"/>
                  </a:lnTo>
                  <a:lnTo>
                    <a:pt x="254000" y="558800"/>
                  </a:lnTo>
                  <a:lnTo>
                    <a:pt x="254000" y="812800"/>
                  </a:lnTo>
                  <a:lnTo>
                    <a:pt x="558800" y="812800"/>
                  </a:lnTo>
                  <a:lnTo>
                    <a:pt x="558800" y="558800"/>
                  </a:lnTo>
                  <a:lnTo>
                    <a:pt x="812800" y="558800"/>
                  </a:lnTo>
                  <a:lnTo>
                    <a:pt x="812800" y="254000"/>
                  </a:lnTo>
                  <a:lnTo>
                    <a:pt x="558800" y="254000"/>
                  </a:lnTo>
                  <a:lnTo>
                    <a:pt x="558800" y="0"/>
                  </a:lnTo>
                  <a:close/>
                </a:path>
              </a:pathLst>
            </a:custGeom>
            <a:solidFill>
              <a:srgbClr val="FFFFFF">
                <a:alpha val="87843"/>
              </a:srgbClr>
            </a:solidFill>
          </p:spPr>
        </p:sp>
        <p:sp>
          <p:nvSpPr>
            <p:cNvPr id="16" name="TextBox 16"/>
            <p:cNvSpPr txBox="1"/>
            <p:nvPr/>
          </p:nvSpPr>
          <p:spPr>
            <a:xfrm>
              <a:off x="190500" y="142875"/>
              <a:ext cx="431800" cy="479425"/>
            </a:xfrm>
            <a:prstGeom prst="rect">
              <a:avLst/>
            </a:prstGeom>
          </p:spPr>
          <p:txBody>
            <a:bodyPr lIns="50800" tIns="50800" rIns="50800" bIns="50800" rtlCol="0" anchor="ctr"/>
            <a:lstStyle/>
            <a:p>
              <a:pPr algn="ctr">
                <a:lnSpc>
                  <a:spcPts val="2640"/>
                </a:lnSpc>
              </a:pPr>
              <a:endParaRPr/>
            </a:p>
          </p:txBody>
        </p:sp>
      </p:grpSp>
      <p:grpSp>
        <p:nvGrpSpPr>
          <p:cNvPr id="17" name="Group 17"/>
          <p:cNvGrpSpPr/>
          <p:nvPr/>
        </p:nvGrpSpPr>
        <p:grpSpPr>
          <a:xfrm>
            <a:off x="9435476" y="1028700"/>
            <a:ext cx="7249202" cy="3117833"/>
            <a:chOff x="0" y="0"/>
            <a:chExt cx="1123091" cy="483034"/>
          </a:xfrm>
        </p:grpSpPr>
        <p:sp>
          <p:nvSpPr>
            <p:cNvPr id="18" name="Freeform 18"/>
            <p:cNvSpPr/>
            <p:nvPr/>
          </p:nvSpPr>
          <p:spPr>
            <a:xfrm>
              <a:off x="0" y="0"/>
              <a:ext cx="1123091" cy="483034"/>
            </a:xfrm>
            <a:custGeom>
              <a:avLst/>
              <a:gdLst/>
              <a:ahLst/>
              <a:cxnLst/>
              <a:rect l="l" t="t" r="r" b="b"/>
              <a:pathLst>
                <a:path w="1123091" h="483034">
                  <a:moveTo>
                    <a:pt x="42719" y="0"/>
                  </a:moveTo>
                  <a:lnTo>
                    <a:pt x="1080372" y="0"/>
                  </a:lnTo>
                  <a:cubicBezTo>
                    <a:pt x="1091702" y="0"/>
                    <a:pt x="1102568" y="4501"/>
                    <a:pt x="1110579" y="12512"/>
                  </a:cubicBezTo>
                  <a:cubicBezTo>
                    <a:pt x="1118590" y="20523"/>
                    <a:pt x="1123091" y="31389"/>
                    <a:pt x="1123091" y="42719"/>
                  </a:cubicBezTo>
                  <a:lnTo>
                    <a:pt x="1123091" y="440315"/>
                  </a:lnTo>
                  <a:cubicBezTo>
                    <a:pt x="1123091" y="463908"/>
                    <a:pt x="1103965" y="483034"/>
                    <a:pt x="1080372" y="483034"/>
                  </a:cubicBezTo>
                  <a:lnTo>
                    <a:pt x="42719" y="483034"/>
                  </a:lnTo>
                  <a:cubicBezTo>
                    <a:pt x="31389" y="483034"/>
                    <a:pt x="20523" y="478533"/>
                    <a:pt x="12512" y="470522"/>
                  </a:cubicBezTo>
                  <a:cubicBezTo>
                    <a:pt x="4501" y="462511"/>
                    <a:pt x="0" y="451645"/>
                    <a:pt x="0" y="440315"/>
                  </a:cubicBezTo>
                  <a:lnTo>
                    <a:pt x="0" y="42719"/>
                  </a:lnTo>
                  <a:cubicBezTo>
                    <a:pt x="0" y="31389"/>
                    <a:pt x="4501" y="20523"/>
                    <a:pt x="12512" y="12512"/>
                  </a:cubicBezTo>
                  <a:cubicBezTo>
                    <a:pt x="20523" y="4501"/>
                    <a:pt x="31389" y="0"/>
                    <a:pt x="42719" y="0"/>
                  </a:cubicBezTo>
                  <a:close/>
                </a:path>
              </a:pathLst>
            </a:custGeom>
            <a:blipFill>
              <a:blip r:embed="rId5"/>
              <a:stretch>
                <a:fillRect t="-27454" b="-27454"/>
              </a:stretch>
            </a:blipFill>
            <a:ln w="95250" cap="rnd">
              <a:gradFill>
                <a:gsLst>
                  <a:gs pos="0">
                    <a:srgbClr val="FFFFFF">
                      <a:alpha val="0"/>
                    </a:srgbClr>
                  </a:gs>
                  <a:gs pos="100000">
                    <a:srgbClr val="5AE0EF">
                      <a:alpha val="100000"/>
                    </a:srgbClr>
                  </a:gs>
                </a:gsLst>
                <a:lin ang="0"/>
              </a:gradFill>
              <a:prstDash val="solid"/>
              <a:round/>
            </a:ln>
          </p:spPr>
        </p:sp>
      </p:grpSp>
      <p:sp>
        <p:nvSpPr>
          <p:cNvPr id="19" name="Freeform 19"/>
          <p:cNvSpPr/>
          <p:nvPr/>
        </p:nvSpPr>
        <p:spPr>
          <a:xfrm>
            <a:off x="8783915" y="4054769"/>
            <a:ext cx="9168438" cy="5583699"/>
          </a:xfrm>
          <a:custGeom>
            <a:avLst/>
            <a:gdLst/>
            <a:ahLst/>
            <a:cxnLst/>
            <a:rect l="l" t="t" r="r" b="b"/>
            <a:pathLst>
              <a:path w="9168438" h="5583699">
                <a:moveTo>
                  <a:pt x="0" y="0"/>
                </a:moveTo>
                <a:lnTo>
                  <a:pt x="9168438" y="0"/>
                </a:lnTo>
                <a:lnTo>
                  <a:pt x="9168438" y="5583699"/>
                </a:lnTo>
                <a:lnTo>
                  <a:pt x="0" y="5583699"/>
                </a:lnTo>
                <a:lnTo>
                  <a:pt x="0" y="0"/>
                </a:lnTo>
                <a:close/>
              </a:path>
            </a:pathLst>
          </a:custGeom>
          <a:blipFill>
            <a:blip r:embed="rId6"/>
            <a:stretch>
              <a:fillRect b="-6730"/>
            </a:stretch>
          </a:blipFill>
        </p:spPr>
      </p:sp>
      <p:sp>
        <p:nvSpPr>
          <p:cNvPr id="20" name="TextBox 20"/>
          <p:cNvSpPr txBox="1"/>
          <p:nvPr/>
        </p:nvSpPr>
        <p:spPr>
          <a:xfrm>
            <a:off x="1603322" y="1397290"/>
            <a:ext cx="7249202" cy="1190326"/>
          </a:xfrm>
          <a:prstGeom prst="rect">
            <a:avLst/>
          </a:prstGeom>
        </p:spPr>
        <p:txBody>
          <a:bodyPr lIns="0" tIns="0" rIns="0" bIns="0" rtlCol="0" anchor="t">
            <a:spAutoFit/>
          </a:bodyPr>
          <a:lstStyle/>
          <a:p>
            <a:pPr algn="l">
              <a:lnSpc>
                <a:spcPts val="9748"/>
              </a:lnSpc>
              <a:spcBef>
                <a:spcPct val="0"/>
              </a:spcBef>
            </a:pPr>
            <a:r>
              <a:rPr lang="en-US" sz="6962" b="1">
                <a:solidFill>
                  <a:srgbClr val="1783B2"/>
                </a:solidFill>
                <a:latin typeface="Open Sauce Heavy"/>
                <a:ea typeface="Open Sauce Heavy"/>
                <a:cs typeface="Open Sauce Heavy"/>
                <a:sym typeface="Open Sauce Heavy"/>
              </a:rPr>
              <a:t>Conclusion</a:t>
            </a:r>
          </a:p>
        </p:txBody>
      </p:sp>
      <p:sp>
        <p:nvSpPr>
          <p:cNvPr id="21" name="TextBox 21"/>
          <p:cNvSpPr txBox="1"/>
          <p:nvPr/>
        </p:nvSpPr>
        <p:spPr>
          <a:xfrm>
            <a:off x="1682047" y="2668415"/>
            <a:ext cx="7462093" cy="5940508"/>
          </a:xfrm>
          <a:prstGeom prst="rect">
            <a:avLst/>
          </a:prstGeom>
        </p:spPr>
        <p:txBody>
          <a:bodyPr lIns="0" tIns="0" rIns="0" bIns="0" rtlCol="0" anchor="t">
            <a:spAutoFit/>
          </a:bodyPr>
          <a:lstStyle/>
          <a:p>
            <a:pPr algn="l">
              <a:lnSpc>
                <a:spcPts val="5946"/>
              </a:lnSpc>
            </a:pPr>
            <a:r>
              <a:rPr lang="en-US" sz="2872">
                <a:solidFill>
                  <a:srgbClr val="1783B2"/>
                </a:solidFill>
                <a:latin typeface="Canva Sans"/>
                <a:ea typeface="Canva Sans"/>
                <a:cs typeface="Canva Sans"/>
                <a:sym typeface="Canva Sans"/>
              </a:rPr>
              <a:t>• Understand underlying physiology</a:t>
            </a:r>
          </a:p>
          <a:p>
            <a:pPr algn="l">
              <a:lnSpc>
                <a:spcPts val="5946"/>
              </a:lnSpc>
            </a:pPr>
            <a:r>
              <a:rPr lang="en-US" sz="2872">
                <a:solidFill>
                  <a:srgbClr val="1783B2"/>
                </a:solidFill>
                <a:latin typeface="Canva Sans"/>
                <a:ea typeface="Canva Sans"/>
                <a:cs typeface="Canva Sans"/>
                <a:sym typeface="Canva Sans"/>
              </a:rPr>
              <a:t>• Address modifiable risk factors</a:t>
            </a:r>
          </a:p>
          <a:p>
            <a:pPr algn="l">
              <a:lnSpc>
                <a:spcPts val="5946"/>
              </a:lnSpc>
            </a:pPr>
            <a:r>
              <a:rPr lang="en-US" sz="2872">
                <a:solidFill>
                  <a:srgbClr val="1783B2"/>
                </a:solidFill>
                <a:latin typeface="Canva Sans"/>
                <a:ea typeface="Canva Sans"/>
                <a:cs typeface="Canva Sans"/>
                <a:sym typeface="Canva Sans"/>
              </a:rPr>
              <a:t>• Promote healthy lifestyle changes</a:t>
            </a:r>
          </a:p>
          <a:p>
            <a:pPr algn="l">
              <a:lnSpc>
                <a:spcPts val="5946"/>
              </a:lnSpc>
            </a:pPr>
            <a:r>
              <a:rPr lang="en-US" sz="2872">
                <a:solidFill>
                  <a:srgbClr val="1783B2"/>
                </a:solidFill>
                <a:latin typeface="Canva Sans"/>
                <a:ea typeface="Canva Sans"/>
                <a:cs typeface="Canva Sans"/>
                <a:sym typeface="Canva Sans"/>
              </a:rPr>
              <a:t>• Provide appropriate clinical management</a:t>
            </a:r>
          </a:p>
          <a:p>
            <a:pPr algn="l">
              <a:lnSpc>
                <a:spcPts val="5946"/>
              </a:lnSpc>
            </a:pPr>
            <a:r>
              <a:rPr lang="en-US" sz="2872">
                <a:solidFill>
                  <a:srgbClr val="1783B2"/>
                </a:solidFill>
                <a:latin typeface="Canva Sans"/>
                <a:ea typeface="Canva Sans"/>
                <a:cs typeface="Canva Sans"/>
                <a:sym typeface="Canva Sans"/>
              </a:rPr>
              <a:t>• Monitor for complications</a:t>
            </a:r>
          </a:p>
          <a:p>
            <a:pPr algn="l">
              <a:lnSpc>
                <a:spcPts val="5946"/>
              </a:lnSpc>
            </a:pPr>
            <a:r>
              <a:rPr lang="en-US" sz="2872">
                <a:solidFill>
                  <a:srgbClr val="1783B2"/>
                </a:solidFill>
                <a:latin typeface="Canva Sans"/>
                <a:ea typeface="Canva Sans"/>
                <a:cs typeface="Canva Sans"/>
                <a:sym typeface="Canva Sans"/>
              </a:rPr>
              <a:t>• Support self-management</a:t>
            </a:r>
          </a:p>
          <a:p>
            <a:pPr algn="l">
              <a:lnSpc>
                <a:spcPts val="5946"/>
              </a:lnSpc>
            </a:pPr>
            <a:r>
              <a:rPr lang="en-US" sz="2872">
                <a:solidFill>
                  <a:srgbClr val="1783B2"/>
                </a:solidFill>
                <a:latin typeface="Canva Sans"/>
                <a:ea typeface="Canva Sans"/>
                <a:cs typeface="Canva Sans"/>
                <a:sym typeface="Canva Sans"/>
              </a:rPr>
              <a:t>• Use person-centred communication</a:t>
            </a:r>
          </a:p>
          <a:p>
            <a:pPr algn="l">
              <a:lnSpc>
                <a:spcPts val="5946"/>
              </a:lnSpc>
            </a:pPr>
            <a:r>
              <a:rPr lang="en-US" sz="2872">
                <a:solidFill>
                  <a:srgbClr val="1783B2"/>
                </a:solidFill>
                <a:latin typeface="Canva Sans"/>
                <a:ea typeface="Canva Sans"/>
                <a:cs typeface="Canva Sans"/>
                <a:sym typeface="Canva Sans"/>
              </a:rPr>
              <a:t>• Maintain quality of life</a:t>
            </a:r>
          </a:p>
        </p:txBody>
      </p:sp>
      <p:pic>
        <p:nvPicPr>
          <p:cNvPr id="22" name="Audio 21">
            <a:hlinkClick r:id="" action="ppaction://media"/>
            <a:extLst>
              <a:ext uri="{FF2B5EF4-FFF2-40B4-BE49-F238E27FC236}">
                <a16:creationId xmlns:a16="http://schemas.microsoft.com/office/drawing/2014/main" id="{20CF7BE0-EB2B-40A0-B373-2439E39147A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7648238" y="96472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1352"/>
    </mc:Choice>
    <mc:Fallback>
      <p:transition spd="slow" advTm="313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stretch>
              <a:fillRect l="-17422" t="-710" r="-8865" b="-48871"/>
            </a:stretch>
          </a:blipFill>
        </p:spPr>
      </p:sp>
      <p:sp>
        <p:nvSpPr>
          <p:cNvPr id="3" name="Freeform 3"/>
          <p:cNvSpPr/>
          <p:nvPr/>
        </p:nvSpPr>
        <p:spPr>
          <a:xfrm rot="10103974">
            <a:off x="12936600" y="-5117898"/>
            <a:ext cx="9965377" cy="9354997"/>
          </a:xfrm>
          <a:custGeom>
            <a:avLst/>
            <a:gdLst/>
            <a:ahLst/>
            <a:cxnLst/>
            <a:rect l="l" t="t" r="r" b="b"/>
            <a:pathLst>
              <a:path w="9965377" h="9354997">
                <a:moveTo>
                  <a:pt x="0" y="0"/>
                </a:moveTo>
                <a:lnTo>
                  <a:pt x="9965377" y="0"/>
                </a:lnTo>
                <a:lnTo>
                  <a:pt x="9965377" y="9354997"/>
                </a:lnTo>
                <a:lnTo>
                  <a:pt x="0" y="9354997"/>
                </a:lnTo>
                <a:lnTo>
                  <a:pt x="0" y="0"/>
                </a:lnTo>
                <a:close/>
              </a:path>
            </a:pathLst>
          </a:custGeom>
          <a:blipFill>
            <a:blip r:embed="rId6">
              <a:alphaModFix amt="63000"/>
            </a:blip>
            <a:stretch>
              <a:fillRect/>
            </a:stretch>
          </a:blipFill>
        </p:spPr>
      </p:sp>
      <p:sp>
        <p:nvSpPr>
          <p:cNvPr id="4" name="Freeform 4"/>
          <p:cNvSpPr/>
          <p:nvPr/>
        </p:nvSpPr>
        <p:spPr>
          <a:xfrm rot="10103974">
            <a:off x="-6748117" y="4580801"/>
            <a:ext cx="9965377" cy="9354997"/>
          </a:xfrm>
          <a:custGeom>
            <a:avLst/>
            <a:gdLst/>
            <a:ahLst/>
            <a:cxnLst/>
            <a:rect l="l" t="t" r="r" b="b"/>
            <a:pathLst>
              <a:path w="9965377" h="9354997">
                <a:moveTo>
                  <a:pt x="0" y="0"/>
                </a:moveTo>
                <a:lnTo>
                  <a:pt x="9965377" y="0"/>
                </a:lnTo>
                <a:lnTo>
                  <a:pt x="9965377" y="9354998"/>
                </a:lnTo>
                <a:lnTo>
                  <a:pt x="0" y="9354998"/>
                </a:lnTo>
                <a:lnTo>
                  <a:pt x="0" y="0"/>
                </a:lnTo>
                <a:close/>
              </a:path>
            </a:pathLst>
          </a:custGeom>
          <a:blipFill>
            <a:blip r:embed="rId6">
              <a:alphaModFix amt="63000"/>
            </a:blip>
            <a:stretch>
              <a:fillRect/>
            </a:stretch>
          </a:blipFill>
        </p:spPr>
      </p:sp>
      <p:sp>
        <p:nvSpPr>
          <p:cNvPr id="5" name="TextBox 5"/>
          <p:cNvSpPr txBox="1"/>
          <p:nvPr/>
        </p:nvSpPr>
        <p:spPr>
          <a:xfrm>
            <a:off x="514350" y="1028700"/>
            <a:ext cx="17259300" cy="9297417"/>
          </a:xfrm>
          <a:prstGeom prst="rect">
            <a:avLst/>
          </a:prstGeom>
        </p:spPr>
        <p:txBody>
          <a:bodyPr lIns="0" tIns="0" rIns="0" bIns="0" rtlCol="0" anchor="t">
            <a:spAutoFit/>
          </a:bodyPr>
          <a:lstStyle/>
          <a:p>
            <a:pPr algn="just">
              <a:lnSpc>
                <a:spcPts val="2520"/>
              </a:lnSpc>
            </a:pPr>
            <a:r>
              <a:rPr lang="en-US" sz="1800" dirty="0">
                <a:solidFill>
                  <a:srgbClr val="000000"/>
                </a:solidFill>
                <a:latin typeface="Canva Sans"/>
                <a:ea typeface="Canva Sans"/>
                <a:cs typeface="Canva Sans"/>
                <a:sym typeface="Canva Sans"/>
              </a:rPr>
              <a:t>American Diabetes Association Professional Practice Committee (2024) ‘9. Pharmacologic approaches to glycemic treatment: Standards of Care in Diabetes—2024’, Diabetes Care, 47(Supplement 1), pp. S158–S178. </a:t>
            </a:r>
            <a:r>
              <a:rPr lang="en-US" sz="1800" u="sng" dirty="0">
                <a:solidFill>
                  <a:srgbClr val="000000"/>
                </a:solidFill>
                <a:latin typeface="Canva Sans"/>
                <a:ea typeface="Canva Sans"/>
                <a:cs typeface="Canva Sans"/>
                <a:sym typeface="Canva Sans"/>
                <a:hlinkClick r:id="rId7" tooltip="https://doi.org/10.2337/dc24-S009"/>
              </a:rPr>
              <a:t>https://doi.org/10.2337/dc24-S009</a:t>
            </a:r>
            <a:r>
              <a:rPr lang="en-US" sz="1800" dirty="0">
                <a:solidFill>
                  <a:srgbClr val="000000"/>
                </a:solidFill>
                <a:latin typeface="Canva Sans"/>
                <a:ea typeface="Canva Sans"/>
                <a:cs typeface="Canva Sans"/>
                <a:sym typeface="Canva Sans"/>
              </a:rPr>
              <a:t>. </a:t>
            </a:r>
          </a:p>
          <a:p>
            <a:pPr algn="just">
              <a:lnSpc>
                <a:spcPts val="2520"/>
              </a:lnSpc>
            </a:pPr>
            <a:r>
              <a:rPr lang="en-US" sz="1800" dirty="0" err="1">
                <a:solidFill>
                  <a:srgbClr val="000000"/>
                </a:solidFill>
                <a:latin typeface="Canva Sans"/>
                <a:ea typeface="Canva Sans"/>
                <a:cs typeface="Canva Sans"/>
                <a:sym typeface="Canva Sans"/>
              </a:rPr>
              <a:t>Butayeva</a:t>
            </a:r>
            <a:r>
              <a:rPr lang="en-US" sz="1800" dirty="0">
                <a:solidFill>
                  <a:srgbClr val="000000"/>
                </a:solidFill>
                <a:latin typeface="Canva Sans"/>
                <a:ea typeface="Canva Sans"/>
                <a:cs typeface="Canva Sans"/>
                <a:sym typeface="Canva Sans"/>
              </a:rPr>
              <a:t>, J., et al. (2023) ‘The impact of health literacy interventions on glycemic control and self-management outcomes among type 2 diabetes mellitus: A systematic review’, Journal of Diabetes. </a:t>
            </a:r>
            <a:r>
              <a:rPr lang="en-US" sz="1800" dirty="0">
                <a:solidFill>
                  <a:srgbClr val="000000"/>
                </a:solidFill>
                <a:latin typeface="Canva Sans"/>
                <a:ea typeface="Canva Sans"/>
                <a:cs typeface="Canva Sans"/>
                <a:sym typeface="Canva Sans"/>
                <a:hlinkClick r:id="rId8"/>
              </a:rPr>
              <a:t>https://doi.org/10.1111/1753-0407.13436</a:t>
            </a:r>
            <a:r>
              <a:rPr lang="en-US" sz="1800" dirty="0">
                <a:solidFill>
                  <a:srgbClr val="000000"/>
                </a:solidFill>
                <a:latin typeface="Canva Sans"/>
                <a:ea typeface="Canva Sans"/>
                <a:cs typeface="Canva Sans"/>
                <a:sym typeface="Canva Sans"/>
              </a:rPr>
              <a:t> </a:t>
            </a:r>
          </a:p>
          <a:p>
            <a:pPr algn="just">
              <a:lnSpc>
                <a:spcPts val="2520"/>
              </a:lnSpc>
            </a:pPr>
            <a:r>
              <a:rPr lang="en-US" sz="1800" dirty="0">
                <a:solidFill>
                  <a:srgbClr val="000000"/>
                </a:solidFill>
                <a:latin typeface="Canva Sans"/>
                <a:ea typeface="Canva Sans"/>
                <a:cs typeface="Canva Sans"/>
                <a:sym typeface="Canva Sans"/>
              </a:rPr>
              <a:t>Chowdhury, H.A., Harrison, C.L., </a:t>
            </a:r>
            <a:r>
              <a:rPr lang="en-US" sz="1800" dirty="0" err="1">
                <a:solidFill>
                  <a:srgbClr val="000000"/>
                </a:solidFill>
                <a:latin typeface="Canva Sans"/>
                <a:ea typeface="Canva Sans"/>
                <a:cs typeface="Canva Sans"/>
                <a:sym typeface="Canva Sans"/>
              </a:rPr>
              <a:t>Siddiquea</a:t>
            </a:r>
            <a:r>
              <a:rPr lang="en-US" sz="1800" dirty="0">
                <a:solidFill>
                  <a:srgbClr val="000000"/>
                </a:solidFill>
                <a:latin typeface="Canva Sans"/>
                <a:ea typeface="Canva Sans"/>
                <a:cs typeface="Canva Sans"/>
                <a:sym typeface="Canva Sans"/>
              </a:rPr>
              <a:t>, B.N., Tissera, S., Afroz, A., Ali, L., </a:t>
            </a:r>
            <a:r>
              <a:rPr lang="en-US" sz="1800" dirty="0" err="1">
                <a:solidFill>
                  <a:srgbClr val="000000"/>
                </a:solidFill>
                <a:latin typeface="Canva Sans"/>
                <a:ea typeface="Canva Sans"/>
                <a:cs typeface="Canva Sans"/>
                <a:sym typeface="Canva Sans"/>
              </a:rPr>
              <a:t>Joham</a:t>
            </a:r>
            <a:r>
              <a:rPr lang="en-US" sz="1800" dirty="0">
                <a:solidFill>
                  <a:srgbClr val="000000"/>
                </a:solidFill>
                <a:latin typeface="Canva Sans"/>
                <a:ea typeface="Canva Sans"/>
                <a:cs typeface="Canva Sans"/>
                <a:sym typeface="Canva Sans"/>
              </a:rPr>
              <a:t>, A.E. and Billah, B. (2024) ‘The effectiveness of diabetes self-management education intervention on </a:t>
            </a:r>
            <a:r>
              <a:rPr lang="en-US" sz="1800" dirty="0" err="1">
                <a:solidFill>
                  <a:srgbClr val="000000"/>
                </a:solidFill>
                <a:latin typeface="Canva Sans"/>
                <a:ea typeface="Canva Sans"/>
                <a:cs typeface="Canva Sans"/>
                <a:sym typeface="Canva Sans"/>
              </a:rPr>
              <a:t>glycaemic</a:t>
            </a:r>
            <a:r>
              <a:rPr lang="en-US" sz="1800" dirty="0">
                <a:solidFill>
                  <a:srgbClr val="000000"/>
                </a:solidFill>
                <a:latin typeface="Canva Sans"/>
                <a:ea typeface="Canva Sans"/>
                <a:cs typeface="Canva Sans"/>
                <a:sym typeface="Canva Sans"/>
              </a:rPr>
              <a:t> control and cardiometabolic risk in adults with type 2 diabetes in low- and middle-income countries: A systematic review and meta-analysis’, PLOS ONE. </a:t>
            </a:r>
            <a:r>
              <a:rPr lang="en-US" sz="1800" u="sng" dirty="0">
                <a:solidFill>
                  <a:srgbClr val="000000"/>
                </a:solidFill>
                <a:latin typeface="Canva Sans"/>
                <a:ea typeface="Canva Sans"/>
                <a:cs typeface="Canva Sans"/>
                <a:sym typeface="Canva Sans"/>
                <a:hlinkClick r:id="rId9" tooltip="https://doi.org/10.1371/journal.pone.0297328"/>
              </a:rPr>
              <a:t>https://doi.org/10.1371/journal.pone.0297328</a:t>
            </a:r>
            <a:r>
              <a:rPr lang="en-US" sz="1800" dirty="0">
                <a:solidFill>
                  <a:srgbClr val="000000"/>
                </a:solidFill>
                <a:latin typeface="Canva Sans"/>
                <a:ea typeface="Canva Sans"/>
                <a:cs typeface="Canva Sans"/>
                <a:sym typeface="Canva Sans"/>
              </a:rPr>
              <a:t>. </a:t>
            </a:r>
          </a:p>
          <a:p>
            <a:pPr algn="just">
              <a:lnSpc>
                <a:spcPts val="2520"/>
              </a:lnSpc>
            </a:pPr>
            <a:r>
              <a:rPr lang="en-US" sz="1800" dirty="0">
                <a:solidFill>
                  <a:srgbClr val="000000"/>
                </a:solidFill>
                <a:latin typeface="Canva Sans"/>
                <a:ea typeface="Canva Sans"/>
                <a:cs typeface="Canva Sans"/>
                <a:sym typeface="Canva Sans"/>
              </a:rPr>
              <a:t>Gallardo-Gómez, D., Salazar-Martínez, E., Alfonso-Rosa, R.M., Ramos-</a:t>
            </a:r>
            <a:r>
              <a:rPr lang="en-US" sz="1800" dirty="0" err="1">
                <a:solidFill>
                  <a:srgbClr val="000000"/>
                </a:solidFill>
                <a:latin typeface="Canva Sans"/>
                <a:ea typeface="Canva Sans"/>
                <a:cs typeface="Canva Sans"/>
                <a:sym typeface="Canva Sans"/>
              </a:rPr>
              <a:t>Munell</a:t>
            </a:r>
            <a:r>
              <a:rPr lang="en-US" sz="1800" dirty="0">
                <a:solidFill>
                  <a:srgbClr val="000000"/>
                </a:solidFill>
                <a:latin typeface="Canva Sans"/>
                <a:ea typeface="Canva Sans"/>
                <a:cs typeface="Canva Sans"/>
                <a:sym typeface="Canva Sans"/>
              </a:rPr>
              <a:t>, J., Del Pozo-Cruz, J., Del Pozo Cruz, B. and Álvarez-Barbosa, F. (2024) ‘Optimal dose and type of physical activity to improve glycemic control in people diagnosed with type 2 diabetes: A systematic review and meta-analysis’, Diabetes Care, 47(2), pp. 295–303. </a:t>
            </a:r>
            <a:r>
              <a:rPr lang="en-US" sz="1800" u="sng" dirty="0">
                <a:solidFill>
                  <a:srgbClr val="000000"/>
                </a:solidFill>
                <a:latin typeface="Canva Sans"/>
                <a:ea typeface="Canva Sans"/>
                <a:cs typeface="Canva Sans"/>
                <a:sym typeface="Canva Sans"/>
                <a:hlinkClick r:id="rId10" tooltip="https://doi.org/10.2337/dc23-0800"/>
              </a:rPr>
              <a:t>https://doi.org/10.2337/dc23-0800</a:t>
            </a:r>
            <a:r>
              <a:rPr lang="en-US" sz="1800" dirty="0">
                <a:solidFill>
                  <a:srgbClr val="000000"/>
                </a:solidFill>
                <a:latin typeface="Canva Sans"/>
                <a:ea typeface="Canva Sans"/>
                <a:cs typeface="Canva Sans"/>
                <a:sym typeface="Canva Sans"/>
              </a:rPr>
              <a:t>. </a:t>
            </a:r>
          </a:p>
          <a:p>
            <a:pPr algn="just">
              <a:lnSpc>
                <a:spcPts val="2520"/>
              </a:lnSpc>
            </a:pPr>
            <a:r>
              <a:rPr lang="en-US" sz="1800" dirty="0">
                <a:solidFill>
                  <a:srgbClr val="000000"/>
                </a:solidFill>
                <a:latin typeface="Canva Sans"/>
                <a:ea typeface="Canva Sans"/>
                <a:cs typeface="Canva Sans"/>
                <a:sym typeface="Canva Sans"/>
              </a:rPr>
              <a:t>Geta, E.T., </a:t>
            </a:r>
            <a:r>
              <a:rPr lang="en-US" sz="1800" dirty="0" err="1">
                <a:solidFill>
                  <a:srgbClr val="000000"/>
                </a:solidFill>
                <a:latin typeface="Canva Sans"/>
                <a:ea typeface="Canva Sans"/>
                <a:cs typeface="Canva Sans"/>
                <a:sym typeface="Canva Sans"/>
              </a:rPr>
              <a:t>Terefa</a:t>
            </a:r>
            <a:r>
              <a:rPr lang="en-US" sz="1800" dirty="0">
                <a:solidFill>
                  <a:srgbClr val="000000"/>
                </a:solidFill>
                <a:latin typeface="Canva Sans"/>
                <a:ea typeface="Canva Sans"/>
                <a:cs typeface="Canva Sans"/>
                <a:sym typeface="Canva Sans"/>
              </a:rPr>
              <a:t>, D.R., Hailu, W.B., Olani, W., </a:t>
            </a:r>
            <a:r>
              <a:rPr lang="en-US" sz="1800" dirty="0" err="1">
                <a:solidFill>
                  <a:srgbClr val="000000"/>
                </a:solidFill>
                <a:latin typeface="Canva Sans"/>
                <a:ea typeface="Canva Sans"/>
                <a:cs typeface="Canva Sans"/>
                <a:sym typeface="Canva Sans"/>
              </a:rPr>
              <a:t>Merdassa</a:t>
            </a:r>
            <a:r>
              <a:rPr lang="en-US" sz="1800" dirty="0">
                <a:solidFill>
                  <a:srgbClr val="000000"/>
                </a:solidFill>
                <a:latin typeface="Canva Sans"/>
                <a:ea typeface="Canva Sans"/>
                <a:cs typeface="Canva Sans"/>
                <a:sym typeface="Canva Sans"/>
              </a:rPr>
              <a:t>, E., </a:t>
            </a:r>
            <a:r>
              <a:rPr lang="en-US" sz="1800" dirty="0" err="1">
                <a:solidFill>
                  <a:srgbClr val="000000"/>
                </a:solidFill>
                <a:latin typeface="Canva Sans"/>
                <a:ea typeface="Canva Sans"/>
                <a:cs typeface="Canva Sans"/>
                <a:sym typeface="Canva Sans"/>
              </a:rPr>
              <a:t>Dessalegn</a:t>
            </a:r>
            <a:r>
              <a:rPr lang="en-US" sz="1800" dirty="0">
                <a:solidFill>
                  <a:srgbClr val="000000"/>
                </a:solidFill>
                <a:latin typeface="Canva Sans"/>
                <a:ea typeface="Canva Sans"/>
                <a:cs typeface="Canva Sans"/>
                <a:sym typeface="Canva Sans"/>
              </a:rPr>
              <a:t>, M., </a:t>
            </a:r>
            <a:r>
              <a:rPr lang="en-US" sz="1800" dirty="0" err="1">
                <a:solidFill>
                  <a:srgbClr val="000000"/>
                </a:solidFill>
                <a:latin typeface="Canva Sans"/>
                <a:ea typeface="Canva Sans"/>
                <a:cs typeface="Canva Sans"/>
                <a:sym typeface="Canva Sans"/>
              </a:rPr>
              <a:t>Gelchu</a:t>
            </a:r>
            <a:r>
              <a:rPr lang="en-US" sz="1800" dirty="0">
                <a:solidFill>
                  <a:srgbClr val="000000"/>
                </a:solidFill>
                <a:latin typeface="Canva Sans"/>
                <a:ea typeface="Canva Sans"/>
                <a:cs typeface="Canva Sans"/>
                <a:sym typeface="Canva Sans"/>
              </a:rPr>
              <a:t>, M. and </a:t>
            </a:r>
            <a:r>
              <a:rPr lang="en-US" sz="1800" dirty="0" err="1">
                <a:solidFill>
                  <a:srgbClr val="000000"/>
                </a:solidFill>
                <a:latin typeface="Canva Sans"/>
                <a:ea typeface="Canva Sans"/>
                <a:cs typeface="Canva Sans"/>
                <a:sym typeface="Canva Sans"/>
              </a:rPr>
              <a:t>Diriba</a:t>
            </a:r>
            <a:r>
              <a:rPr lang="en-US" sz="1800" dirty="0">
                <a:solidFill>
                  <a:srgbClr val="000000"/>
                </a:solidFill>
                <a:latin typeface="Canva Sans"/>
                <a:ea typeface="Canva Sans"/>
                <a:cs typeface="Canva Sans"/>
                <a:sym typeface="Canva Sans"/>
              </a:rPr>
              <a:t>, D.C. (2024) ‘Effectiveness of shared decision-making for </a:t>
            </a:r>
            <a:r>
              <a:rPr lang="en-US" sz="1800" dirty="0" err="1">
                <a:solidFill>
                  <a:srgbClr val="000000"/>
                </a:solidFill>
                <a:latin typeface="Canva Sans"/>
                <a:ea typeface="Canva Sans"/>
                <a:cs typeface="Canva Sans"/>
                <a:sym typeface="Canva Sans"/>
              </a:rPr>
              <a:t>glycaemic</a:t>
            </a:r>
            <a:r>
              <a:rPr lang="en-US" sz="1800" dirty="0">
                <a:solidFill>
                  <a:srgbClr val="000000"/>
                </a:solidFill>
                <a:latin typeface="Canva Sans"/>
                <a:ea typeface="Canva Sans"/>
                <a:cs typeface="Canva Sans"/>
                <a:sym typeface="Canva Sans"/>
              </a:rPr>
              <a:t> control among type 2 diabetes mellitus adult patients: A systematic review and meta-analysis’, PLOS ONE, 19(7), e0306296. </a:t>
            </a:r>
            <a:r>
              <a:rPr lang="en-US" sz="1800" dirty="0">
                <a:solidFill>
                  <a:srgbClr val="000000"/>
                </a:solidFill>
                <a:latin typeface="Canva Sans"/>
                <a:ea typeface="Canva Sans"/>
                <a:cs typeface="Canva Sans"/>
                <a:sym typeface="Canva Sans"/>
                <a:hlinkClick r:id="rId11"/>
              </a:rPr>
              <a:t>https://doi.org/10.1371/journal.pone.0306296</a:t>
            </a:r>
            <a:r>
              <a:rPr lang="en-US" sz="1800" dirty="0">
                <a:solidFill>
                  <a:srgbClr val="000000"/>
                </a:solidFill>
                <a:latin typeface="Canva Sans"/>
                <a:ea typeface="Canva Sans"/>
                <a:cs typeface="Canva Sans"/>
                <a:sym typeface="Canva Sans"/>
              </a:rPr>
              <a:t>. </a:t>
            </a:r>
          </a:p>
          <a:p>
            <a:pPr algn="just">
              <a:lnSpc>
                <a:spcPts val="2520"/>
              </a:lnSpc>
              <a:spcBef>
                <a:spcPct val="0"/>
              </a:spcBef>
            </a:pPr>
            <a:r>
              <a:rPr lang="en-US" sz="1800" dirty="0">
                <a:solidFill>
                  <a:srgbClr val="000000"/>
                </a:solidFill>
                <a:latin typeface="Canva Sans"/>
                <a:ea typeface="Canva Sans"/>
                <a:cs typeface="Canva Sans"/>
                <a:sym typeface="Canva Sans"/>
              </a:rPr>
              <a:t>Jia, J., Xue, Y., Zhang, Y.C., Hu, Y. and Liu, S. (2024) ‘The effects of resistance exercises interventions on quality of life and glycemic control in patients with type 2 diabetes: Systematic review and meta-analysis of randomized controlled trials’, Primary Care Diabetes, 18(2), pp. 119–125. </a:t>
            </a:r>
            <a:r>
              <a:rPr lang="en-US" sz="1800" dirty="0">
                <a:solidFill>
                  <a:srgbClr val="000000"/>
                </a:solidFill>
                <a:latin typeface="Canva Sans"/>
                <a:ea typeface="Canva Sans"/>
                <a:cs typeface="Canva Sans"/>
                <a:sym typeface="Canva Sans"/>
                <a:hlinkClick r:id="rId12"/>
              </a:rPr>
              <a:t>https://doi.org/10.1016/j.pcd.2023.12.006</a:t>
            </a:r>
            <a:r>
              <a:rPr lang="en-US" sz="1800" dirty="0">
                <a:solidFill>
                  <a:srgbClr val="000000"/>
                </a:solidFill>
                <a:latin typeface="Canva Sans"/>
                <a:ea typeface="Canva Sans"/>
                <a:cs typeface="Canva Sans"/>
                <a:sym typeface="Canva Sans"/>
              </a:rPr>
              <a:t>. </a:t>
            </a:r>
          </a:p>
          <a:p>
            <a:pPr algn="just">
              <a:lnSpc>
                <a:spcPts val="2520"/>
              </a:lnSpc>
              <a:spcBef>
                <a:spcPct val="0"/>
              </a:spcBef>
            </a:pPr>
            <a:r>
              <a:rPr lang="en-US" sz="1800" dirty="0">
                <a:solidFill>
                  <a:srgbClr val="000000"/>
                </a:solidFill>
                <a:latin typeface="Canva Sans"/>
                <a:ea typeface="Canva Sans"/>
                <a:cs typeface="Canva Sans"/>
                <a:sym typeface="Canva Sans"/>
              </a:rPr>
              <a:t>Liu, F., Li, J., Li, X., Yang, Z., Wang, W., Zhao, L., Wu, T. and Huang, C. et al. (2024) ‘Efficacy of telemedicine intervention in the self-management of patients with type 2 diabetes: A systematic review and meta-analysis’, Frontiers in Public Health, 12, 1405770. </a:t>
            </a:r>
            <a:r>
              <a:rPr lang="en-US" sz="1800" dirty="0">
                <a:solidFill>
                  <a:srgbClr val="000000"/>
                </a:solidFill>
                <a:latin typeface="Canva Sans"/>
                <a:ea typeface="Canva Sans"/>
                <a:cs typeface="Canva Sans"/>
                <a:sym typeface="Canva Sans"/>
                <a:hlinkClick r:id="rId13"/>
              </a:rPr>
              <a:t>https://doi.org/10.3389/fpubh.2024.1405770</a:t>
            </a:r>
            <a:r>
              <a:rPr lang="en-US" sz="1800" dirty="0">
                <a:solidFill>
                  <a:srgbClr val="000000"/>
                </a:solidFill>
                <a:latin typeface="Canva Sans"/>
                <a:ea typeface="Canva Sans"/>
                <a:cs typeface="Canva Sans"/>
                <a:sym typeface="Canva Sans"/>
              </a:rPr>
              <a:t>. </a:t>
            </a:r>
          </a:p>
          <a:p>
            <a:pPr algn="just">
              <a:lnSpc>
                <a:spcPts val="2520"/>
              </a:lnSpc>
              <a:spcBef>
                <a:spcPct val="0"/>
              </a:spcBef>
            </a:pPr>
            <a:r>
              <a:rPr lang="en-US" sz="1800" dirty="0" err="1">
                <a:solidFill>
                  <a:srgbClr val="000000"/>
                </a:solidFill>
                <a:latin typeface="Canva Sans"/>
                <a:ea typeface="Canva Sans"/>
                <a:cs typeface="Canva Sans"/>
                <a:sym typeface="Canva Sans"/>
              </a:rPr>
              <a:t>Peimani</a:t>
            </a:r>
            <a:r>
              <a:rPr lang="en-US" sz="1800" dirty="0">
                <a:solidFill>
                  <a:srgbClr val="000000"/>
                </a:solidFill>
                <a:latin typeface="Canva Sans"/>
                <a:ea typeface="Canva Sans"/>
                <a:cs typeface="Canva Sans"/>
                <a:sym typeface="Canva Sans"/>
              </a:rPr>
              <a:t>, M., Stewart, A.L., </a:t>
            </a:r>
            <a:r>
              <a:rPr lang="en-US" sz="1800" dirty="0" err="1">
                <a:solidFill>
                  <a:srgbClr val="000000"/>
                </a:solidFill>
                <a:latin typeface="Canva Sans"/>
                <a:ea typeface="Canva Sans"/>
                <a:cs typeface="Canva Sans"/>
                <a:sym typeface="Canva Sans"/>
              </a:rPr>
              <a:t>Garmaroudi</a:t>
            </a:r>
            <a:r>
              <a:rPr lang="en-US" sz="1800" dirty="0">
                <a:solidFill>
                  <a:srgbClr val="000000"/>
                </a:solidFill>
                <a:latin typeface="Canva Sans"/>
                <a:ea typeface="Canva Sans"/>
                <a:cs typeface="Canva Sans"/>
                <a:sym typeface="Canva Sans"/>
              </a:rPr>
              <a:t>, G. and Nasli-Esfahani, E. (2025) ‘Shared decision-making in type 2 diabetes: A systematic review of patients’ preferences and healthcare providers’ perspectives’, BMC Health Services Research, 25(1), 39. </a:t>
            </a:r>
            <a:r>
              <a:rPr lang="en-US" sz="1800" u="sng" dirty="0">
                <a:solidFill>
                  <a:srgbClr val="000000"/>
                </a:solidFill>
                <a:latin typeface="Canva Sans"/>
                <a:ea typeface="Canva Sans"/>
                <a:cs typeface="Canva Sans"/>
                <a:sym typeface="Canva Sans"/>
                <a:hlinkClick r:id="rId14" tooltip="https://doi.org/10.1186/s12913-024-12160-z?utm_source=chatgpt.com"/>
              </a:rPr>
              <a:t>https://doi.org/10.1186/s12913-024-12160-z</a:t>
            </a:r>
            <a:r>
              <a:rPr lang="en-US" sz="1800" dirty="0">
                <a:solidFill>
                  <a:srgbClr val="000000"/>
                </a:solidFill>
                <a:latin typeface="Canva Sans"/>
                <a:ea typeface="Canva Sans"/>
                <a:cs typeface="Canva Sans"/>
                <a:sym typeface="Canva Sans"/>
              </a:rPr>
              <a:t>. </a:t>
            </a:r>
          </a:p>
          <a:p>
            <a:pPr algn="just">
              <a:lnSpc>
                <a:spcPts val="2520"/>
              </a:lnSpc>
              <a:spcBef>
                <a:spcPct val="0"/>
              </a:spcBef>
            </a:pPr>
            <a:r>
              <a:rPr lang="en-US" sz="1800" dirty="0" err="1">
                <a:solidFill>
                  <a:srgbClr val="000000"/>
                </a:solidFill>
                <a:latin typeface="Canva Sans"/>
                <a:ea typeface="Canva Sans"/>
                <a:cs typeface="Canva Sans"/>
                <a:sym typeface="Canva Sans"/>
              </a:rPr>
              <a:t>Polsook</a:t>
            </a:r>
            <a:r>
              <a:rPr lang="en-US" sz="1800" dirty="0">
                <a:solidFill>
                  <a:srgbClr val="000000"/>
                </a:solidFill>
                <a:latin typeface="Canva Sans"/>
                <a:ea typeface="Canva Sans"/>
                <a:cs typeface="Canva Sans"/>
                <a:sym typeface="Canva Sans"/>
              </a:rPr>
              <a:t>, R., </a:t>
            </a:r>
            <a:r>
              <a:rPr lang="en-US" sz="1800" dirty="0" err="1">
                <a:solidFill>
                  <a:srgbClr val="000000"/>
                </a:solidFill>
                <a:latin typeface="Canva Sans"/>
                <a:ea typeface="Canva Sans"/>
                <a:cs typeface="Canva Sans"/>
                <a:sym typeface="Canva Sans"/>
              </a:rPr>
              <a:t>Aungsuroch</a:t>
            </a:r>
            <a:r>
              <a:rPr lang="en-US" sz="1800" dirty="0">
                <a:solidFill>
                  <a:srgbClr val="000000"/>
                </a:solidFill>
                <a:latin typeface="Canva Sans"/>
                <a:ea typeface="Canva Sans"/>
                <a:cs typeface="Canva Sans"/>
                <a:sym typeface="Canva Sans"/>
              </a:rPr>
              <a:t>, Y. and </a:t>
            </a:r>
            <a:r>
              <a:rPr lang="en-US" sz="1800" dirty="0" err="1">
                <a:solidFill>
                  <a:srgbClr val="000000"/>
                </a:solidFill>
                <a:latin typeface="Canva Sans"/>
                <a:ea typeface="Canva Sans"/>
                <a:cs typeface="Canva Sans"/>
                <a:sym typeface="Canva Sans"/>
              </a:rPr>
              <a:t>Thontham</a:t>
            </a:r>
            <a:r>
              <a:rPr lang="en-US" sz="1800" dirty="0">
                <a:solidFill>
                  <a:srgbClr val="000000"/>
                </a:solidFill>
                <a:latin typeface="Canva Sans"/>
                <a:ea typeface="Canva Sans"/>
                <a:cs typeface="Canva Sans"/>
                <a:sym typeface="Canva Sans"/>
              </a:rPr>
              <a:t>, A. (2024) ‘The effect of self-management intervention among type 2 diabetes: A systematic review and meta-analysis’, Worldviews on Evidence-Based Nursing, 21(1), pp. 59–67. </a:t>
            </a:r>
            <a:r>
              <a:rPr lang="en-US" sz="1800" dirty="0">
                <a:solidFill>
                  <a:srgbClr val="000000"/>
                </a:solidFill>
                <a:latin typeface="Canva Sans"/>
                <a:ea typeface="Canva Sans"/>
                <a:cs typeface="Canva Sans"/>
                <a:sym typeface="Canva Sans"/>
                <a:hlinkClick r:id="rId15"/>
              </a:rPr>
              <a:t>https://doi.org/10.1111/wvn.12688</a:t>
            </a:r>
            <a:r>
              <a:rPr lang="en-US" sz="1800" dirty="0">
                <a:solidFill>
                  <a:srgbClr val="000000"/>
                </a:solidFill>
                <a:latin typeface="Canva Sans"/>
                <a:ea typeface="Canva Sans"/>
                <a:cs typeface="Canva Sans"/>
                <a:sym typeface="Canva Sans"/>
              </a:rPr>
              <a:t>.  </a:t>
            </a:r>
          </a:p>
          <a:p>
            <a:pPr algn="just">
              <a:lnSpc>
                <a:spcPts val="2520"/>
              </a:lnSpc>
              <a:spcBef>
                <a:spcPct val="0"/>
              </a:spcBef>
            </a:pPr>
            <a:r>
              <a:rPr lang="en-US" sz="1800" dirty="0" err="1">
                <a:solidFill>
                  <a:srgbClr val="000000"/>
                </a:solidFill>
                <a:latin typeface="Canva Sans"/>
                <a:ea typeface="Canva Sans"/>
                <a:cs typeface="Canva Sans"/>
                <a:sym typeface="Canva Sans"/>
              </a:rPr>
              <a:t>Romadlon</a:t>
            </a:r>
            <a:r>
              <a:rPr lang="en-US" sz="1800" dirty="0">
                <a:solidFill>
                  <a:srgbClr val="000000"/>
                </a:solidFill>
                <a:latin typeface="Canva Sans"/>
                <a:ea typeface="Canva Sans"/>
                <a:cs typeface="Canva Sans"/>
                <a:sym typeface="Canva Sans"/>
              </a:rPr>
              <a:t>, D.S., Tu, Y.-K., Chen, Y.-C., Hasan, F., Kurniawan, R. and Chiu, H.-Y. (2024) ‘Comparative effects of diabetes self-management programs on type 2 diabetes clinical outcomes: A systematic review and network meta-analysis’, Diabetes/Metabolism Research and Reviews, 40, e3840. </a:t>
            </a:r>
            <a:r>
              <a:rPr lang="en-US" sz="1800" dirty="0">
                <a:solidFill>
                  <a:srgbClr val="000000"/>
                </a:solidFill>
                <a:latin typeface="Canva Sans"/>
                <a:ea typeface="Canva Sans"/>
                <a:cs typeface="Canva Sans"/>
                <a:sym typeface="Canva Sans"/>
                <a:hlinkClick r:id="rId16"/>
              </a:rPr>
              <a:t>https://doi.org/10.1002/dmrr.3840</a:t>
            </a:r>
            <a:r>
              <a:rPr lang="en-US" sz="1800" dirty="0">
                <a:solidFill>
                  <a:srgbClr val="000000"/>
                </a:solidFill>
                <a:latin typeface="Canva Sans"/>
                <a:ea typeface="Canva Sans"/>
                <a:cs typeface="Canva Sans"/>
                <a:sym typeface="Canva Sans"/>
              </a:rPr>
              <a:t>. </a:t>
            </a:r>
          </a:p>
          <a:p>
            <a:pPr algn="just">
              <a:lnSpc>
                <a:spcPts val="2520"/>
              </a:lnSpc>
              <a:spcBef>
                <a:spcPct val="0"/>
              </a:spcBef>
            </a:pPr>
            <a:r>
              <a:rPr lang="en-US" sz="1800" dirty="0">
                <a:solidFill>
                  <a:srgbClr val="000000"/>
                </a:solidFill>
                <a:latin typeface="Canva Sans"/>
                <a:ea typeface="Canva Sans"/>
                <a:cs typeface="Canva Sans"/>
                <a:sym typeface="Canva Sans"/>
              </a:rPr>
              <a:t>Sattar, N., Presslie, C. and Rutter, M.K. (2024) ‘Cardiovascular and kidney risks in individuals with type 2 diabetes: Contemporary understanding with greater emphasis on excess adiposity’, Diabetes Care, 47(4), pp. 531–540</a:t>
            </a:r>
            <a:r>
              <a:rPr lang="en-US" dirty="0">
                <a:solidFill>
                  <a:srgbClr val="000000"/>
                </a:solidFill>
                <a:latin typeface="Canva Sans"/>
                <a:ea typeface="Canva Sans"/>
                <a:cs typeface="Canva Sans"/>
                <a:sym typeface="Canva Sans"/>
              </a:rPr>
              <a:t>  </a:t>
            </a:r>
            <a:endParaRPr lang="en-US" sz="1800" dirty="0">
              <a:solidFill>
                <a:srgbClr val="000000"/>
              </a:solidFill>
              <a:latin typeface="Canva Sans"/>
              <a:ea typeface="Canva Sans"/>
              <a:cs typeface="Canva Sans"/>
              <a:sym typeface="Canva Sans"/>
            </a:endParaRPr>
          </a:p>
          <a:p>
            <a:pPr algn="just">
              <a:lnSpc>
                <a:spcPts val="2520"/>
              </a:lnSpc>
              <a:spcBef>
                <a:spcPct val="0"/>
              </a:spcBef>
            </a:pPr>
            <a:r>
              <a:rPr lang="en-US" sz="1800" dirty="0">
                <a:solidFill>
                  <a:srgbClr val="000000"/>
                </a:solidFill>
                <a:latin typeface="Canva Sans"/>
                <a:ea typeface="Canva Sans"/>
                <a:cs typeface="Canva Sans"/>
                <a:sym typeface="Canva Sans"/>
              </a:rPr>
              <a:t>Whiteley, C., Benton, F., </a:t>
            </a:r>
            <a:r>
              <a:rPr lang="en-US" sz="1800" dirty="0" err="1">
                <a:solidFill>
                  <a:srgbClr val="000000"/>
                </a:solidFill>
                <a:latin typeface="Canva Sans"/>
                <a:ea typeface="Canva Sans"/>
                <a:cs typeface="Canva Sans"/>
                <a:sym typeface="Canva Sans"/>
              </a:rPr>
              <a:t>Matwiejczyk</a:t>
            </a:r>
            <a:r>
              <a:rPr lang="en-US" sz="1800" dirty="0">
                <a:solidFill>
                  <a:srgbClr val="000000"/>
                </a:solidFill>
                <a:latin typeface="Canva Sans"/>
                <a:ea typeface="Canva Sans"/>
                <a:cs typeface="Canva Sans"/>
                <a:sym typeface="Canva Sans"/>
              </a:rPr>
              <a:t>, L. and Luscombe-Marsh, N. (2023) ‘Determining dietary patterns to recommend for type 2 diabetes: An umbrella review’, Nutrients, 15(4), 861. </a:t>
            </a:r>
            <a:r>
              <a:rPr lang="en-US" sz="1800" dirty="0">
                <a:solidFill>
                  <a:srgbClr val="000000"/>
                </a:solidFill>
                <a:latin typeface="Canva Sans"/>
                <a:ea typeface="Canva Sans"/>
                <a:cs typeface="Canva Sans"/>
                <a:sym typeface="Canva Sans"/>
                <a:hlinkClick r:id="rId17"/>
              </a:rPr>
              <a:t>https://doi.org/10.3390/nu15040861</a:t>
            </a:r>
            <a:r>
              <a:rPr lang="en-US" sz="1800" dirty="0">
                <a:solidFill>
                  <a:srgbClr val="000000"/>
                </a:solidFill>
                <a:latin typeface="Canva Sans"/>
                <a:ea typeface="Canva Sans"/>
                <a:cs typeface="Canva Sans"/>
                <a:sym typeface="Canva Sans"/>
              </a:rPr>
              <a:t>. </a:t>
            </a:r>
          </a:p>
        </p:txBody>
      </p:sp>
      <p:sp>
        <p:nvSpPr>
          <p:cNvPr id="6" name="TextBox 5"/>
          <p:cNvSpPr txBox="1"/>
          <p:nvPr/>
        </p:nvSpPr>
        <p:spPr>
          <a:xfrm>
            <a:off x="5486400" y="160407"/>
            <a:ext cx="7315200" cy="707886"/>
          </a:xfrm>
          <a:prstGeom prst="rect">
            <a:avLst/>
          </a:prstGeom>
          <a:noFill/>
        </p:spPr>
        <p:txBody>
          <a:bodyPr wrap="square" rtlCol="0">
            <a:spAutoFit/>
          </a:bodyPr>
          <a:lstStyle/>
          <a:p>
            <a:pPr algn="ctr"/>
            <a:r>
              <a:rPr lang="en-US" sz="4000" b="1" dirty="0"/>
              <a:t>References</a:t>
            </a:r>
          </a:p>
        </p:txBody>
      </p:sp>
      <p:pic>
        <p:nvPicPr>
          <p:cNvPr id="7" name="Audio 6">
            <a:hlinkClick r:id="" action="ppaction://media"/>
            <a:extLst>
              <a:ext uri="{FF2B5EF4-FFF2-40B4-BE49-F238E27FC236}">
                <a16:creationId xmlns:a16="http://schemas.microsoft.com/office/drawing/2014/main" id="{0100298E-7CCD-4AA6-A6CE-516C07D58906}"/>
              </a:ext>
            </a:extLst>
          </p:cNvPr>
          <p:cNvPicPr>
            <a:picLocks noChangeAspect="1"/>
          </p:cNvPicPr>
          <p:nvPr>
            <a:audioFile r:link="rId2"/>
            <p:extLst>
              <p:ext uri="{DAA4B4D4-6D71-4841-9C94-3DE7FCFB9230}">
                <p14:media xmlns:p14="http://schemas.microsoft.com/office/powerpoint/2010/main" r:embed="rId1"/>
              </p:ext>
            </p:extLst>
          </p:nvPr>
        </p:nvPicPr>
        <p:blipFill>
          <a:blip r:embed="rId18"/>
          <a:stretch>
            <a:fillRect/>
          </a:stretch>
        </p:blipFill>
        <p:spPr>
          <a:xfrm>
            <a:off x="17648238" y="96472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7801"/>
    </mc:Choice>
    <mc:Fallback>
      <p:transition spd="slow" advTm="278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4378</Words>
  <Application>Microsoft Office PowerPoint</Application>
  <PresentationFormat>Custom</PresentationFormat>
  <Paragraphs>207</Paragraphs>
  <Slides>16</Slides>
  <Notes>16</Notes>
  <HiddenSlides>0</HiddenSlides>
  <MMClips>13</MMClips>
  <ScaleCrop>false</ScaleCrop>
  <HeadingPairs>
    <vt:vector size="6" baseType="variant">
      <vt:variant>
        <vt:lpstr>Fonts Used</vt:lpstr>
      </vt:variant>
      <vt:variant>
        <vt:i4>20</vt:i4>
      </vt:variant>
      <vt:variant>
        <vt:lpstr>Theme</vt:lpstr>
      </vt:variant>
      <vt:variant>
        <vt:i4>1</vt:i4>
      </vt:variant>
      <vt:variant>
        <vt:lpstr>Slide Titles</vt:lpstr>
      </vt:variant>
      <vt:variant>
        <vt:i4>16</vt:i4>
      </vt:variant>
    </vt:vector>
  </HeadingPairs>
  <TitlesOfParts>
    <vt:vector size="37" baseType="lpstr">
      <vt:lpstr>Canva Sans</vt:lpstr>
      <vt:lpstr>Telegraf</vt:lpstr>
      <vt:lpstr>Arial</vt:lpstr>
      <vt:lpstr>Poppins</vt:lpstr>
      <vt:lpstr>Poppins Medium</vt:lpstr>
      <vt:lpstr>Open Sans</vt:lpstr>
      <vt:lpstr>Nunito</vt:lpstr>
      <vt:lpstr>Open Sauce Bold</vt:lpstr>
      <vt:lpstr>Open Sans Medium</vt:lpstr>
      <vt:lpstr>Proxima Nova</vt:lpstr>
      <vt:lpstr>Codec Pro Bold</vt:lpstr>
      <vt:lpstr>Open Sans Bold</vt:lpstr>
      <vt:lpstr>Iffat</vt:lpstr>
      <vt:lpstr>Telegraf Bold</vt:lpstr>
      <vt:lpstr>Poppins Bold</vt:lpstr>
      <vt:lpstr>Calibri</vt:lpstr>
      <vt:lpstr>Canva Sans Bold</vt:lpstr>
      <vt:lpstr>Proxima Nova Bold</vt:lpstr>
      <vt:lpstr>Open Sauce Heavy</vt:lpstr>
      <vt:lpstr>Poppins Semi-Bold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2026-08-08T13:53:50Z</dcterms:created>
  <dcterms:modified xsi:type="dcterms:W3CDTF">2026-08-10T11:48:03Z</dcterms:modified>
  <dc:identifier/>
</cp:coreProperties>
</file>