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61" r:id="rId4"/>
    <p:sldId id="262" r:id="rId5"/>
    <p:sldId id="263"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750403-569B-4C62-A233-75B7D8566463}" v="62" dt="2026-01-12T06:42:25.9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609" autoAdjust="0"/>
  </p:normalViewPr>
  <p:slideViewPr>
    <p:cSldViewPr snapToGrid="0">
      <p:cViewPr varScale="1">
        <p:scale>
          <a:sx n="75" d="100"/>
          <a:sy n="75" d="100"/>
        </p:scale>
        <p:origin x="270" y="294"/>
      </p:cViewPr>
      <p:guideLst/>
    </p:cSldViewPr>
  </p:slideViewPr>
  <p:notesTextViewPr>
    <p:cViewPr>
      <p:scale>
        <a:sx n="1" d="1"/>
        <a:sy n="1" d="1"/>
      </p:scale>
      <p:origin x="0" y="-57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 Morgan (2218940)" userId="3d056735-30a3-4fce-ba59-f5d79205b9f6" providerId="ADAL" clId="{6861E858-97E7-4BC2-9BB1-99A515138D66}"/>
    <pc:docChg chg="undo redo custSel addSld delSld modSld sldOrd">
      <pc:chgData name="Jon Morgan (2218940)" userId="3d056735-30a3-4fce-ba59-f5d79205b9f6" providerId="ADAL" clId="{6861E858-97E7-4BC2-9BB1-99A515138D66}" dt="2026-01-12T06:48:57.372" v="6341" actId="20577"/>
      <pc:docMkLst>
        <pc:docMk/>
      </pc:docMkLst>
      <pc:sldChg chg="addSp delSp modSp new mod">
        <pc:chgData name="Jon Morgan (2218940)" userId="3d056735-30a3-4fce-ba59-f5d79205b9f6" providerId="ADAL" clId="{6861E858-97E7-4BC2-9BB1-99A515138D66}" dt="2026-01-10T00:49:52.981" v="471" actId="20577"/>
        <pc:sldMkLst>
          <pc:docMk/>
          <pc:sldMk cId="2127248723" sldId="256"/>
        </pc:sldMkLst>
        <pc:spChg chg="add mod">
          <ac:chgData name="Jon Morgan (2218940)" userId="3d056735-30a3-4fce-ba59-f5d79205b9f6" providerId="ADAL" clId="{6861E858-97E7-4BC2-9BB1-99A515138D66}" dt="2026-01-10T00:49:52.981" v="471" actId="20577"/>
          <ac:spMkLst>
            <pc:docMk/>
            <pc:sldMk cId="2127248723" sldId="256"/>
            <ac:spMk id="2" creationId="{13C81661-F331-1E9C-6AE0-6B560B4A0F0D}"/>
          </ac:spMkLst>
        </pc:spChg>
        <pc:picChg chg="add mod">
          <ac:chgData name="Jon Morgan (2218940)" userId="3d056735-30a3-4fce-ba59-f5d79205b9f6" providerId="ADAL" clId="{6861E858-97E7-4BC2-9BB1-99A515138D66}" dt="2026-01-09T18:03:28.288" v="6" actId="14100"/>
          <ac:picMkLst>
            <pc:docMk/>
            <pc:sldMk cId="2127248723" sldId="256"/>
            <ac:picMk id="5" creationId="{0A74E21E-82C0-A147-FD20-AA7E1406DE47}"/>
          </ac:picMkLst>
        </pc:picChg>
      </pc:sldChg>
      <pc:sldChg chg="addSp delSp modSp new mod">
        <pc:chgData name="Jon Morgan (2218940)" userId="3d056735-30a3-4fce-ba59-f5d79205b9f6" providerId="ADAL" clId="{6861E858-97E7-4BC2-9BB1-99A515138D66}" dt="2026-01-10T21:20:07.949" v="1602" actId="6549"/>
        <pc:sldMkLst>
          <pc:docMk/>
          <pc:sldMk cId="3627990292" sldId="257"/>
        </pc:sldMkLst>
        <pc:spChg chg="add mod">
          <ac:chgData name="Jon Morgan (2218940)" userId="3d056735-30a3-4fce-ba59-f5d79205b9f6" providerId="ADAL" clId="{6861E858-97E7-4BC2-9BB1-99A515138D66}" dt="2026-01-10T00:55:42.706" v="485" actId="1076"/>
          <ac:spMkLst>
            <pc:docMk/>
            <pc:sldMk cId="3627990292" sldId="257"/>
            <ac:spMk id="2" creationId="{BFED10BA-3572-3BCB-66A9-E884D6F27914}"/>
          </ac:spMkLst>
        </pc:spChg>
        <pc:spChg chg="add mod">
          <ac:chgData name="Jon Morgan (2218940)" userId="3d056735-30a3-4fce-ba59-f5d79205b9f6" providerId="ADAL" clId="{6861E858-97E7-4BC2-9BB1-99A515138D66}" dt="2026-01-10T21:18:44.125" v="1573" actId="6549"/>
          <ac:spMkLst>
            <pc:docMk/>
            <pc:sldMk cId="3627990292" sldId="257"/>
            <ac:spMk id="3" creationId="{ED4D35B1-DA33-398D-93C3-78A6B7DA4EE8}"/>
          </ac:spMkLst>
        </pc:spChg>
        <pc:spChg chg="add mod">
          <ac:chgData name="Jon Morgan (2218940)" userId="3d056735-30a3-4fce-ba59-f5d79205b9f6" providerId="ADAL" clId="{6861E858-97E7-4BC2-9BB1-99A515138D66}" dt="2026-01-10T21:20:07.949" v="1602" actId="6549"/>
          <ac:spMkLst>
            <pc:docMk/>
            <pc:sldMk cId="3627990292" sldId="257"/>
            <ac:spMk id="4" creationId="{474B4F77-7549-A074-67E8-1AF46B4A2C9F}"/>
          </ac:spMkLst>
        </pc:spChg>
        <pc:spChg chg="add mod">
          <ac:chgData name="Jon Morgan (2218940)" userId="3d056735-30a3-4fce-ba59-f5d79205b9f6" providerId="ADAL" clId="{6861E858-97E7-4BC2-9BB1-99A515138D66}" dt="2026-01-10T21:17:25.748" v="1572" actId="1076"/>
          <ac:spMkLst>
            <pc:docMk/>
            <pc:sldMk cId="3627990292" sldId="257"/>
            <ac:spMk id="5" creationId="{C010E3F7-5470-5AD1-57A5-3158E0160AFE}"/>
          </ac:spMkLst>
        </pc:spChg>
        <pc:spChg chg="add mod">
          <ac:chgData name="Jon Morgan (2218940)" userId="3d056735-30a3-4fce-ba59-f5d79205b9f6" providerId="ADAL" clId="{6861E858-97E7-4BC2-9BB1-99A515138D66}" dt="2026-01-10T19:08:21.755" v="1389" actId="20577"/>
          <ac:spMkLst>
            <pc:docMk/>
            <pc:sldMk cId="3627990292" sldId="257"/>
            <ac:spMk id="6" creationId="{920B90A6-E7BD-FF93-2CA0-B17167C2F443}"/>
          </ac:spMkLst>
        </pc:spChg>
        <pc:spChg chg="add mod">
          <ac:chgData name="Jon Morgan (2218940)" userId="3d056735-30a3-4fce-ba59-f5d79205b9f6" providerId="ADAL" clId="{6861E858-97E7-4BC2-9BB1-99A515138D66}" dt="2026-01-10T19:07:46.949" v="1387" actId="20577"/>
          <ac:spMkLst>
            <pc:docMk/>
            <pc:sldMk cId="3627990292" sldId="257"/>
            <ac:spMk id="9" creationId="{873828BD-21FC-A886-F023-7B77DB0C1FC6}"/>
          </ac:spMkLst>
        </pc:spChg>
        <pc:spChg chg="add mod">
          <ac:chgData name="Jon Morgan (2218940)" userId="3d056735-30a3-4fce-ba59-f5d79205b9f6" providerId="ADAL" clId="{6861E858-97E7-4BC2-9BB1-99A515138D66}" dt="2026-01-10T21:16:10.773" v="1571" actId="6549"/>
          <ac:spMkLst>
            <pc:docMk/>
            <pc:sldMk cId="3627990292" sldId="257"/>
            <ac:spMk id="12" creationId="{DD7EF546-9DC9-9969-A3D9-816831CD8120}"/>
          </ac:spMkLst>
        </pc:spChg>
      </pc:sldChg>
      <pc:sldChg chg="addSp delSp modSp add mod modNotesTx">
        <pc:chgData name="Jon Morgan (2218940)" userId="3d056735-30a3-4fce-ba59-f5d79205b9f6" providerId="ADAL" clId="{6861E858-97E7-4BC2-9BB1-99A515138D66}" dt="2026-01-12T06:48:57.372" v="6341" actId="20577"/>
        <pc:sldMkLst>
          <pc:docMk/>
          <pc:sldMk cId="1464948265" sldId="261"/>
        </pc:sldMkLst>
        <pc:spChg chg="mod">
          <ac:chgData name="Jon Morgan (2218940)" userId="3d056735-30a3-4fce-ba59-f5d79205b9f6" providerId="ADAL" clId="{6861E858-97E7-4BC2-9BB1-99A515138D66}" dt="2026-01-10T00:57:33.957" v="520" actId="20577"/>
          <ac:spMkLst>
            <pc:docMk/>
            <pc:sldMk cId="1464948265" sldId="261"/>
            <ac:spMk id="2" creationId="{BA3C9010-A411-E413-58E9-1AFF0A1FD283}"/>
          </ac:spMkLst>
        </pc:spChg>
        <pc:spChg chg="add mod">
          <ac:chgData name="Jon Morgan (2218940)" userId="3d056735-30a3-4fce-ba59-f5d79205b9f6" providerId="ADAL" clId="{6861E858-97E7-4BC2-9BB1-99A515138D66}" dt="2026-01-11T16:23:07.986" v="3352" actId="20577"/>
          <ac:spMkLst>
            <pc:docMk/>
            <pc:sldMk cId="1464948265" sldId="261"/>
            <ac:spMk id="3" creationId="{0B69B428-224C-DDF8-D1A9-E9D898AB13FF}"/>
          </ac:spMkLst>
        </pc:spChg>
        <pc:spChg chg="add mod">
          <ac:chgData name="Jon Morgan (2218940)" userId="3d056735-30a3-4fce-ba59-f5d79205b9f6" providerId="ADAL" clId="{6861E858-97E7-4BC2-9BB1-99A515138D66}" dt="2026-01-11T16:19:38.460" v="3318" actId="404"/>
          <ac:spMkLst>
            <pc:docMk/>
            <pc:sldMk cId="1464948265" sldId="261"/>
            <ac:spMk id="5" creationId="{04CF3878-1CE4-DC3F-0587-6C830ECBDB5D}"/>
          </ac:spMkLst>
        </pc:spChg>
        <pc:graphicFrameChg chg="add mod modGraphic">
          <ac:chgData name="Jon Morgan (2218940)" userId="3d056735-30a3-4fce-ba59-f5d79205b9f6" providerId="ADAL" clId="{6861E858-97E7-4BC2-9BB1-99A515138D66}" dt="2026-01-12T02:41:27.732" v="5005" actId="255"/>
          <ac:graphicFrameMkLst>
            <pc:docMk/>
            <pc:sldMk cId="1464948265" sldId="261"/>
            <ac:graphicFrameMk id="4" creationId="{42C3DB9D-BB2A-EC1B-33B1-E3383F02E5B6}"/>
          </ac:graphicFrameMkLst>
        </pc:graphicFrameChg>
      </pc:sldChg>
      <pc:sldChg chg="addSp delSp modSp add mod modNotesTx">
        <pc:chgData name="Jon Morgan (2218940)" userId="3d056735-30a3-4fce-ba59-f5d79205b9f6" providerId="ADAL" clId="{6861E858-97E7-4BC2-9BB1-99A515138D66}" dt="2026-01-11T21:00:05.868" v="5001" actId="20577"/>
        <pc:sldMkLst>
          <pc:docMk/>
          <pc:sldMk cId="221819322" sldId="262"/>
        </pc:sldMkLst>
        <pc:spChg chg="mod">
          <ac:chgData name="Jon Morgan (2218940)" userId="3d056735-30a3-4fce-ba59-f5d79205b9f6" providerId="ADAL" clId="{6861E858-97E7-4BC2-9BB1-99A515138D66}" dt="2026-01-10T01:04:01.285" v="534" actId="20577"/>
          <ac:spMkLst>
            <pc:docMk/>
            <pc:sldMk cId="221819322" sldId="262"/>
            <ac:spMk id="2" creationId="{54D48FF8-EA80-E2BD-B9A8-FB4B3B0AE0B5}"/>
          </ac:spMkLst>
        </pc:spChg>
        <pc:spChg chg="add mod">
          <ac:chgData name="Jon Morgan (2218940)" userId="3d056735-30a3-4fce-ba59-f5d79205b9f6" providerId="ADAL" clId="{6861E858-97E7-4BC2-9BB1-99A515138D66}" dt="2026-01-11T20:59:24.652" v="4953" actId="20577"/>
          <ac:spMkLst>
            <pc:docMk/>
            <pc:sldMk cId="221819322" sldId="262"/>
            <ac:spMk id="5" creationId="{7CF508E7-CEF5-46A5-BF79-F5937563EB02}"/>
          </ac:spMkLst>
        </pc:spChg>
        <pc:spChg chg="add del mod">
          <ac:chgData name="Jon Morgan (2218940)" userId="3d056735-30a3-4fce-ba59-f5d79205b9f6" providerId="ADAL" clId="{6861E858-97E7-4BC2-9BB1-99A515138D66}" dt="2026-01-11T18:07:31.546" v="4059" actId="478"/>
          <ac:spMkLst>
            <pc:docMk/>
            <pc:sldMk cId="221819322" sldId="262"/>
            <ac:spMk id="8" creationId="{E33F50E2-4749-298D-120C-09FDB6139A76}"/>
          </ac:spMkLst>
        </pc:spChg>
        <pc:spChg chg="add mod">
          <ac:chgData name="Jon Morgan (2218940)" userId="3d056735-30a3-4fce-ba59-f5d79205b9f6" providerId="ADAL" clId="{6861E858-97E7-4BC2-9BB1-99A515138D66}" dt="2026-01-11T21:00:05.868" v="5001" actId="20577"/>
          <ac:spMkLst>
            <pc:docMk/>
            <pc:sldMk cId="221819322" sldId="262"/>
            <ac:spMk id="9" creationId="{D92D1F13-60B4-EC5B-915A-61F32542C22B}"/>
          </ac:spMkLst>
        </pc:spChg>
        <pc:spChg chg="add mod">
          <ac:chgData name="Jon Morgan (2218940)" userId="3d056735-30a3-4fce-ba59-f5d79205b9f6" providerId="ADAL" clId="{6861E858-97E7-4BC2-9BB1-99A515138D66}" dt="2026-01-11T18:40:56.505" v="4735" actId="1076"/>
          <ac:spMkLst>
            <pc:docMk/>
            <pc:sldMk cId="221819322" sldId="262"/>
            <ac:spMk id="12" creationId="{F9F86A22-25DE-2FBC-872A-9275891ED74E}"/>
          </ac:spMkLst>
        </pc:spChg>
        <pc:spChg chg="add mod">
          <ac:chgData name="Jon Morgan (2218940)" userId="3d056735-30a3-4fce-ba59-f5d79205b9f6" providerId="ADAL" clId="{6861E858-97E7-4BC2-9BB1-99A515138D66}" dt="2026-01-11T18:54:06.213" v="4944"/>
          <ac:spMkLst>
            <pc:docMk/>
            <pc:sldMk cId="221819322" sldId="262"/>
            <ac:spMk id="13" creationId="{FE7FE154-24DC-24BC-1450-26CA11CC1838}"/>
          </ac:spMkLst>
        </pc:spChg>
        <pc:picChg chg="add del mod">
          <ac:chgData name="Jon Morgan (2218940)" userId="3d056735-30a3-4fce-ba59-f5d79205b9f6" providerId="ADAL" clId="{6861E858-97E7-4BC2-9BB1-99A515138D66}" dt="2026-01-11T17:10:35.186" v="3492" actId="478"/>
          <ac:picMkLst>
            <pc:docMk/>
            <pc:sldMk cId="221819322" sldId="262"/>
            <ac:picMk id="4" creationId="{A42BD74D-1155-D3C2-1E77-D2C357688B04}"/>
          </ac:picMkLst>
        </pc:picChg>
        <pc:picChg chg="add mod">
          <ac:chgData name="Jon Morgan (2218940)" userId="3d056735-30a3-4fce-ba59-f5d79205b9f6" providerId="ADAL" clId="{6861E858-97E7-4BC2-9BB1-99A515138D66}" dt="2026-01-11T18:38:13.373" v="4708" actId="1076"/>
          <ac:picMkLst>
            <pc:docMk/>
            <pc:sldMk cId="221819322" sldId="262"/>
            <ac:picMk id="7" creationId="{EFF3755F-4595-8621-109D-E36697B14390}"/>
          </ac:picMkLst>
        </pc:picChg>
        <pc:picChg chg="add del">
          <ac:chgData name="Jon Morgan (2218940)" userId="3d056735-30a3-4fce-ba59-f5d79205b9f6" providerId="ADAL" clId="{6861E858-97E7-4BC2-9BB1-99A515138D66}" dt="2026-01-11T18:30:40.130" v="4525" actId="478"/>
          <ac:picMkLst>
            <pc:docMk/>
            <pc:sldMk cId="221819322" sldId="262"/>
            <ac:picMk id="11" creationId="{26E1E2B1-F541-3591-93D0-FFA18C5940C4}"/>
          </ac:picMkLst>
        </pc:picChg>
      </pc:sldChg>
      <pc:sldChg chg="addSp delSp modSp add mod modNotesTx">
        <pc:chgData name="Jon Morgan (2218940)" userId="3d056735-30a3-4fce-ba59-f5d79205b9f6" providerId="ADAL" clId="{6861E858-97E7-4BC2-9BB1-99A515138D66}" dt="2026-01-12T06:48:02.653" v="6321" actId="1076"/>
        <pc:sldMkLst>
          <pc:docMk/>
          <pc:sldMk cId="4194581995" sldId="263"/>
        </pc:sldMkLst>
        <pc:spChg chg="mod">
          <ac:chgData name="Jon Morgan (2218940)" userId="3d056735-30a3-4fce-ba59-f5d79205b9f6" providerId="ADAL" clId="{6861E858-97E7-4BC2-9BB1-99A515138D66}" dt="2026-01-10T01:04:34.525" v="554" actId="20577"/>
          <ac:spMkLst>
            <pc:docMk/>
            <pc:sldMk cId="4194581995" sldId="263"/>
            <ac:spMk id="2" creationId="{84EE5B6C-9AB0-A5E5-F2C6-954F159FFCC0}"/>
          </ac:spMkLst>
        </pc:spChg>
        <pc:spChg chg="add del mod">
          <ac:chgData name="Jon Morgan (2218940)" userId="3d056735-30a3-4fce-ba59-f5d79205b9f6" providerId="ADAL" clId="{6861E858-97E7-4BC2-9BB1-99A515138D66}" dt="2026-01-12T06:39:22.606" v="6211" actId="478"/>
          <ac:spMkLst>
            <pc:docMk/>
            <pc:sldMk cId="4194581995" sldId="263"/>
            <ac:spMk id="4" creationId="{BF60BF2D-B42A-EC95-6C9F-95BD1A5DCFFD}"/>
          </ac:spMkLst>
        </pc:spChg>
        <pc:spChg chg="add mod">
          <ac:chgData name="Jon Morgan (2218940)" userId="3d056735-30a3-4fce-ba59-f5d79205b9f6" providerId="ADAL" clId="{6861E858-97E7-4BC2-9BB1-99A515138D66}" dt="2026-01-12T06:46:56.953" v="6319" actId="20577"/>
          <ac:spMkLst>
            <pc:docMk/>
            <pc:sldMk cId="4194581995" sldId="263"/>
            <ac:spMk id="5" creationId="{BF60BF2D-B42A-EC95-6C9F-95BD1A5DCFFD}"/>
          </ac:spMkLst>
        </pc:spChg>
        <pc:spChg chg="add del mod">
          <ac:chgData name="Jon Morgan (2218940)" userId="3d056735-30a3-4fce-ba59-f5d79205b9f6" providerId="ADAL" clId="{6861E858-97E7-4BC2-9BB1-99A515138D66}" dt="2026-01-12T06:41:54.228" v="6246" actId="478"/>
          <ac:spMkLst>
            <pc:docMk/>
            <pc:sldMk cId="4194581995" sldId="263"/>
            <ac:spMk id="6" creationId="{3870AC18-6ED8-1179-3B85-C3622B53BD0D}"/>
          </ac:spMkLst>
        </pc:spChg>
        <pc:graphicFrameChg chg="add mod modGraphic">
          <ac:chgData name="Jon Morgan (2218940)" userId="3d056735-30a3-4fce-ba59-f5d79205b9f6" providerId="ADAL" clId="{6861E858-97E7-4BC2-9BB1-99A515138D66}" dt="2026-01-12T06:48:02.653" v="6321" actId="1076"/>
          <ac:graphicFrameMkLst>
            <pc:docMk/>
            <pc:sldMk cId="4194581995" sldId="263"/>
            <ac:graphicFrameMk id="3" creationId="{71E78522-E98D-215E-C0D9-E16E65AF3424}"/>
          </ac:graphicFrameMkLst>
        </pc:graphicFrameChg>
      </pc:sldChg>
      <pc:sldChg chg="addSp delSp modSp new del mod">
        <pc:chgData name="Jon Morgan (2218940)" userId="3d056735-30a3-4fce-ba59-f5d79205b9f6" providerId="ADAL" clId="{6861E858-97E7-4BC2-9BB1-99A515138D66}" dt="2026-01-12T06:47:01.017" v="6320" actId="2696"/>
        <pc:sldMkLst>
          <pc:docMk/>
          <pc:sldMk cId="2038886406" sldId="264"/>
        </pc:sldMkLst>
        <pc:spChg chg="add del mod">
          <ac:chgData name="Jon Morgan (2218940)" userId="3d056735-30a3-4fce-ba59-f5d79205b9f6" providerId="ADAL" clId="{6861E858-97E7-4BC2-9BB1-99A515138D66}" dt="2026-01-12T06:39:52.376" v="6216" actId="21"/>
          <ac:spMkLst>
            <pc:docMk/>
            <pc:sldMk cId="2038886406" sldId="264"/>
            <ac:spMk id="2" creationId="{BF60BF2D-B42A-EC95-6C9F-95BD1A5DCFFD}"/>
          </ac:spMkLst>
        </pc:spChg>
        <pc:spChg chg="add del mod">
          <ac:chgData name="Jon Morgan (2218940)" userId="3d056735-30a3-4fce-ba59-f5d79205b9f6" providerId="ADAL" clId="{6861E858-97E7-4BC2-9BB1-99A515138D66}" dt="2026-01-12T06:40:29.216" v="6224" actId="21"/>
          <ac:spMkLst>
            <pc:docMk/>
            <pc:sldMk cId="2038886406" sldId="264"/>
            <ac:spMk id="3" creationId="{3870AC18-6ED8-1179-3B85-C3622B53BD0D}"/>
          </ac:spMkLst>
        </pc:spChg>
        <pc:spChg chg="add del mod">
          <ac:chgData name="Jon Morgan (2218940)" userId="3d056735-30a3-4fce-ba59-f5d79205b9f6" providerId="ADAL" clId="{6861E858-97E7-4BC2-9BB1-99A515138D66}" dt="2026-01-12T06:41:59.660" v="6247" actId="478"/>
          <ac:spMkLst>
            <pc:docMk/>
            <pc:sldMk cId="2038886406" sldId="264"/>
            <ac:spMk id="4" creationId="{0FDD3079-7432-3D16-482B-99456E320BC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61155A-6C71-479C-B3CB-9E95A049E4B0}" type="datetimeFigureOut">
              <a:rPr lang="en-GB" smtClean="0"/>
              <a:t>12/01/2026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4FEA02-D782-4AA5-B2B6-953B66D7FA74}" type="slidenum">
              <a:rPr lang="en-GB" smtClean="0"/>
              <a:t>‹#›</a:t>
            </a:fld>
            <a:endParaRPr lang="en-GB"/>
          </a:p>
        </p:txBody>
      </p:sp>
    </p:spTree>
    <p:extLst>
      <p:ext uri="{BB962C8B-B14F-4D97-AF65-F5344CB8AC3E}">
        <p14:creationId xmlns:p14="http://schemas.microsoft.com/office/powerpoint/2010/main" val="2489078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Severity</a:t>
            </a:r>
          </a:p>
          <a:p>
            <a:pPr marL="228600" indent="-228600">
              <a:buAutoNum type="arabicPeriod"/>
            </a:pPr>
            <a:r>
              <a:rPr lang="en-GB" dirty="0"/>
              <a:t>Nessus identified multiple critical missing security updates on the domain controller, significantly increasing the risk of remote code execution or privilege escalation on a core system that underpins the entire domain.</a:t>
            </a:r>
          </a:p>
          <a:p>
            <a:pPr marL="0" indent="0">
              <a:buNone/>
            </a:pPr>
            <a:endParaRPr lang="en-GB" dirty="0"/>
          </a:p>
          <a:p>
            <a:pPr marL="0" indent="0">
              <a:buNone/>
            </a:pPr>
            <a:r>
              <a:rPr lang="en-GB" dirty="0"/>
              <a:t>DEMONSTRATE (Nessus report for S-DC)</a:t>
            </a:r>
          </a:p>
          <a:p>
            <a:endParaRPr lang="en-GB" dirty="0"/>
          </a:p>
          <a:p>
            <a:r>
              <a:rPr lang="en-GB" dirty="0"/>
              <a:t>2. The domain controller was found to have its host-based firewall disabled and advanced anti-malware protection </a:t>
            </a:r>
            <a:r>
              <a:rPr lang="en-GB"/>
              <a:t>features disabled, </a:t>
            </a:r>
            <a:r>
              <a:rPr lang="en-GB" dirty="0"/>
              <a:t>removing key layers of defence on a core infrastructure server and significantly increasing the likelihood and impact of compromise.</a:t>
            </a:r>
          </a:p>
          <a:p>
            <a:endParaRPr lang="en-GB" dirty="0"/>
          </a:p>
          <a:p>
            <a:r>
              <a:rPr lang="en-GB" dirty="0"/>
              <a:t>(PS – Get-</a:t>
            </a:r>
            <a:r>
              <a:rPr lang="en-GB" dirty="0" err="1"/>
              <a:t>NetFirewallProfile</a:t>
            </a:r>
            <a:r>
              <a:rPr lang="en-GB" dirty="0"/>
              <a:t>)</a:t>
            </a:r>
          </a:p>
          <a:p>
            <a:endParaRPr lang="en-GB" dirty="0"/>
          </a:p>
          <a:p>
            <a:r>
              <a:rPr lang="en-GB" dirty="0"/>
              <a:t>Medium Severity</a:t>
            </a:r>
          </a:p>
          <a:p>
            <a:r>
              <a:rPr lang="en-GB" dirty="0"/>
              <a:t>3. The inter-network link intended to represent a VPN-protected connection was unencrypted and unprotected, exposing management and infrastructure traffic and increasing the risk of interception or lateral movement between network segments.</a:t>
            </a:r>
          </a:p>
          <a:p>
            <a:endParaRPr lang="en-GB" dirty="0"/>
          </a:p>
          <a:p>
            <a:r>
              <a:rPr lang="en-GB" dirty="0"/>
              <a:t>DEMONSTRATE</a:t>
            </a:r>
          </a:p>
          <a:p>
            <a:endParaRPr lang="en-GB" dirty="0"/>
          </a:p>
          <a:p>
            <a:r>
              <a:rPr lang="en-GB" dirty="0"/>
              <a:t>4. Infrastructure services were found to support deprecated TLS versions and ciphers, and uses a misconfigured or untrusted certificate, weakening encrypted communications and increasing the risk of downgrade or interception attacks.</a:t>
            </a:r>
          </a:p>
          <a:p>
            <a:endParaRPr lang="en-GB" dirty="0"/>
          </a:p>
          <a:p>
            <a:r>
              <a:rPr lang="en-GB" dirty="0"/>
              <a:t>(Show Nessus report for S-DC.  ONLY If asked, run Nmap: </a:t>
            </a:r>
            <a:r>
              <a:rPr lang="en-GB" dirty="0" err="1"/>
              <a:t>nmap</a:t>
            </a:r>
            <a:r>
              <a:rPr lang="en-GB" dirty="0"/>
              <a:t> --script </a:t>
            </a:r>
            <a:r>
              <a:rPr lang="en-GB" dirty="0" err="1"/>
              <a:t>ssl</a:t>
            </a:r>
            <a:r>
              <a:rPr lang="en-GB" dirty="0"/>
              <a:t>-</a:t>
            </a:r>
            <a:r>
              <a:rPr lang="en-GB" dirty="0" err="1"/>
              <a:t>enum</a:t>
            </a:r>
            <a:r>
              <a:rPr lang="en-GB" dirty="0"/>
              <a:t>-ciphers -p 443 192.168.1.1)</a:t>
            </a:r>
          </a:p>
          <a:p>
            <a:endParaRPr lang="en-GB" dirty="0"/>
          </a:p>
          <a:p>
            <a:r>
              <a:rPr lang="en-GB" dirty="0"/>
              <a:t>Low Severity</a:t>
            </a:r>
          </a:p>
          <a:p>
            <a:r>
              <a:rPr lang="en-GB" dirty="0"/>
              <a:t>5. On the Windows 10 client, SMB signing was enabled but not enforced, which does not immediately allow compromise but increases the risk of downgrade or relay attacks during lateral movement scenarios.</a:t>
            </a:r>
          </a:p>
          <a:p>
            <a:endParaRPr lang="en-GB" dirty="0"/>
          </a:p>
          <a:p>
            <a:r>
              <a:rPr lang="en-GB" dirty="0"/>
              <a:t>DEMONSTRATE (</a:t>
            </a:r>
            <a:r>
              <a:rPr lang="en-GB" dirty="0" err="1"/>
              <a:t>nmap</a:t>
            </a:r>
            <a:r>
              <a:rPr lang="en-GB" dirty="0"/>
              <a:t> -n -</a:t>
            </a:r>
            <a:r>
              <a:rPr lang="en-GB" dirty="0" err="1"/>
              <a:t>Pn</a:t>
            </a:r>
            <a:r>
              <a:rPr lang="en-GB" dirty="0"/>
              <a:t> -p 445 --script smb-security-mode,smb2-security-mode 192.168.1.10)</a:t>
            </a:r>
          </a:p>
          <a:p>
            <a:endParaRPr lang="en-GB" dirty="0"/>
          </a:p>
          <a:p>
            <a:r>
              <a:rPr lang="en-GB" dirty="0"/>
              <a:t>6. The boundary host exposes SSH on its internal interface with no source IP restrictions enforced by the host-based firewall, which does not directly allow compromise but increases the risk of internal brute-force or credential-based attacks against a critical management service. </a:t>
            </a:r>
          </a:p>
          <a:p>
            <a:endParaRPr lang="en-GB" dirty="0"/>
          </a:p>
          <a:p>
            <a:r>
              <a:rPr lang="en-GB" dirty="0"/>
              <a:t>(</a:t>
            </a:r>
            <a:r>
              <a:rPr lang="en-GB" dirty="0" err="1"/>
              <a:t>sudo</a:t>
            </a:r>
            <a:r>
              <a:rPr lang="en-GB" dirty="0"/>
              <a:t> </a:t>
            </a:r>
            <a:r>
              <a:rPr lang="en-GB" dirty="0" err="1"/>
              <a:t>ufw</a:t>
            </a:r>
            <a:r>
              <a:rPr lang="en-GB" dirty="0"/>
              <a:t> status verbose, </a:t>
            </a:r>
            <a:r>
              <a:rPr lang="en-GB" dirty="0" err="1"/>
              <a:t>sudo</a:t>
            </a:r>
            <a:r>
              <a:rPr lang="en-GB" dirty="0"/>
              <a:t> ss –</a:t>
            </a:r>
            <a:r>
              <a:rPr lang="en-GB" dirty="0" err="1"/>
              <a:t>tulpn</a:t>
            </a:r>
            <a:r>
              <a:rPr lang="en-GB" dirty="0"/>
              <a:t> | grep ssh)</a:t>
            </a:r>
          </a:p>
        </p:txBody>
      </p:sp>
      <p:sp>
        <p:nvSpPr>
          <p:cNvPr id="4" name="Slide Number Placeholder 3"/>
          <p:cNvSpPr>
            <a:spLocks noGrp="1"/>
          </p:cNvSpPr>
          <p:nvPr>
            <p:ph type="sldNum" sz="quarter" idx="5"/>
          </p:nvPr>
        </p:nvSpPr>
        <p:spPr/>
        <p:txBody>
          <a:bodyPr/>
          <a:lstStyle/>
          <a:p>
            <a:fld id="{644FEA02-D782-4AA5-B2B6-953B66D7FA74}" type="slidenum">
              <a:rPr lang="en-GB" smtClean="0"/>
              <a:t>3</a:t>
            </a:fld>
            <a:endParaRPr lang="en-GB"/>
          </a:p>
        </p:txBody>
      </p:sp>
    </p:spTree>
    <p:extLst>
      <p:ext uri="{BB962C8B-B14F-4D97-AF65-F5344CB8AC3E}">
        <p14:creationId xmlns:p14="http://schemas.microsoft.com/office/powerpoint/2010/main" val="1948148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Command issued to run Hydra: hydra -l </a:t>
            </a:r>
            <a:r>
              <a:rPr lang="en-GB" dirty="0" err="1"/>
              <a:t>londonlogin</a:t>
            </a:r>
            <a:r>
              <a:rPr lang="en-GB" dirty="0"/>
              <a:t> -P ssh_demo_passwords.txt ssh://192.168.2.1 -t 2 -V</a:t>
            </a:r>
          </a:p>
        </p:txBody>
      </p:sp>
      <p:sp>
        <p:nvSpPr>
          <p:cNvPr id="4" name="Slide Number Placeholder 3"/>
          <p:cNvSpPr>
            <a:spLocks noGrp="1"/>
          </p:cNvSpPr>
          <p:nvPr>
            <p:ph type="sldNum" sz="quarter" idx="5"/>
          </p:nvPr>
        </p:nvSpPr>
        <p:spPr/>
        <p:txBody>
          <a:bodyPr/>
          <a:lstStyle/>
          <a:p>
            <a:fld id="{644FEA02-D782-4AA5-B2B6-953B66D7FA74}" type="slidenum">
              <a:rPr lang="en-GB" smtClean="0"/>
              <a:t>4</a:t>
            </a:fld>
            <a:endParaRPr lang="en-GB"/>
          </a:p>
        </p:txBody>
      </p:sp>
    </p:spTree>
    <p:extLst>
      <p:ext uri="{BB962C8B-B14F-4D97-AF65-F5344CB8AC3E}">
        <p14:creationId xmlns:p14="http://schemas.microsoft.com/office/powerpoint/2010/main" val="16107603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Running OpenVPN, if needed</a:t>
            </a:r>
          </a:p>
          <a:p>
            <a:r>
              <a:rPr lang="en-GB" dirty="0"/>
              <a:t>S-DC - .\openvpn.exe --config "C:\Program Files\OpenVPN\config\</a:t>
            </a:r>
            <a:r>
              <a:rPr lang="en-GB" dirty="0" err="1"/>
              <a:t>server.ovpn</a:t>
            </a:r>
            <a:r>
              <a:rPr lang="en-GB" dirty="0"/>
              <a:t>“</a:t>
            </a:r>
          </a:p>
          <a:p>
            <a:r>
              <a:rPr lang="en-GB" dirty="0"/>
              <a:t>L-CD – </a:t>
            </a:r>
            <a:r>
              <a:rPr lang="en-GB" dirty="0" err="1"/>
              <a:t>sudo</a:t>
            </a:r>
            <a:r>
              <a:rPr lang="en-GB" dirty="0"/>
              <a:t> </a:t>
            </a:r>
            <a:r>
              <a:rPr lang="en-GB" dirty="0" err="1"/>
              <a:t>openvpn</a:t>
            </a:r>
            <a:r>
              <a:rPr lang="en-GB" dirty="0"/>
              <a:t> –config /etc/</a:t>
            </a:r>
            <a:r>
              <a:rPr lang="en-GB" dirty="0" err="1"/>
              <a:t>openvpn</a:t>
            </a:r>
            <a:r>
              <a:rPr lang="en-GB" dirty="0"/>
              <a:t>/</a:t>
            </a:r>
            <a:r>
              <a:rPr lang="en-GB" dirty="0" err="1"/>
              <a:t>client.conf</a:t>
            </a:r>
            <a:endParaRPr lang="en-GB" dirty="0"/>
          </a:p>
        </p:txBody>
      </p:sp>
      <p:sp>
        <p:nvSpPr>
          <p:cNvPr id="4" name="Slide Number Placeholder 3"/>
          <p:cNvSpPr>
            <a:spLocks noGrp="1"/>
          </p:cNvSpPr>
          <p:nvPr>
            <p:ph type="sldNum" sz="quarter" idx="5"/>
          </p:nvPr>
        </p:nvSpPr>
        <p:spPr/>
        <p:txBody>
          <a:bodyPr/>
          <a:lstStyle/>
          <a:p>
            <a:fld id="{644FEA02-D782-4AA5-B2B6-953B66D7FA74}" type="slidenum">
              <a:rPr lang="en-GB" smtClean="0"/>
              <a:t>5</a:t>
            </a:fld>
            <a:endParaRPr lang="en-GB"/>
          </a:p>
        </p:txBody>
      </p:sp>
    </p:spTree>
    <p:extLst>
      <p:ext uri="{BB962C8B-B14F-4D97-AF65-F5344CB8AC3E}">
        <p14:creationId xmlns:p14="http://schemas.microsoft.com/office/powerpoint/2010/main" val="3494221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34B94-8480-C3D5-5BA7-333B12413F3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4D2C8E-77B0-D9FA-FC59-11505CCE6E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676FBE-8E12-9660-228D-8169011FD594}"/>
              </a:ext>
            </a:extLst>
          </p:cNvPr>
          <p:cNvSpPr>
            <a:spLocks noGrp="1"/>
          </p:cNvSpPr>
          <p:nvPr>
            <p:ph type="dt" sz="half" idx="10"/>
          </p:nvPr>
        </p:nvSpPr>
        <p:spPr/>
        <p:txBody>
          <a:bodyPr/>
          <a:lstStyle/>
          <a:p>
            <a:fld id="{A930F689-A232-4CEB-BAE6-1F1010CB3ADB}" type="datetimeFigureOut">
              <a:rPr lang="en-GB" smtClean="0"/>
              <a:t>12/01/2026</a:t>
            </a:fld>
            <a:endParaRPr lang="en-GB"/>
          </a:p>
        </p:txBody>
      </p:sp>
      <p:sp>
        <p:nvSpPr>
          <p:cNvPr id="5" name="Footer Placeholder 4">
            <a:extLst>
              <a:ext uri="{FF2B5EF4-FFF2-40B4-BE49-F238E27FC236}">
                <a16:creationId xmlns:a16="http://schemas.microsoft.com/office/drawing/2014/main" id="{872D9CC2-801E-712E-3D91-1297A68A6C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1374A-E68F-BD37-6786-DC2F99F95585}"/>
              </a:ext>
            </a:extLst>
          </p:cNvPr>
          <p:cNvSpPr>
            <a:spLocks noGrp="1"/>
          </p:cNvSpPr>
          <p:nvPr>
            <p:ph type="sldNum" sz="quarter" idx="12"/>
          </p:nvPr>
        </p:nvSpPr>
        <p:spPr/>
        <p:txBody>
          <a:bodyPr/>
          <a:lstStyle/>
          <a:p>
            <a:fld id="{7EC2C717-9EC0-4333-99B7-1A4645ED0979}" type="slidenum">
              <a:rPr lang="en-GB" smtClean="0"/>
              <a:t>‹#›</a:t>
            </a:fld>
            <a:endParaRPr lang="en-GB"/>
          </a:p>
        </p:txBody>
      </p:sp>
    </p:spTree>
    <p:extLst>
      <p:ext uri="{BB962C8B-B14F-4D97-AF65-F5344CB8AC3E}">
        <p14:creationId xmlns:p14="http://schemas.microsoft.com/office/powerpoint/2010/main" val="928669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5A889-DF5F-DE1C-35CD-33D8B8976A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55DD2B-EE8A-7A27-42EB-94DF181A6A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5F5890-F7B5-0AFD-9CD3-0094A765E70A}"/>
              </a:ext>
            </a:extLst>
          </p:cNvPr>
          <p:cNvSpPr>
            <a:spLocks noGrp="1"/>
          </p:cNvSpPr>
          <p:nvPr>
            <p:ph type="dt" sz="half" idx="10"/>
          </p:nvPr>
        </p:nvSpPr>
        <p:spPr/>
        <p:txBody>
          <a:bodyPr/>
          <a:lstStyle/>
          <a:p>
            <a:fld id="{A930F689-A232-4CEB-BAE6-1F1010CB3ADB}" type="datetimeFigureOut">
              <a:rPr lang="en-GB" smtClean="0"/>
              <a:t>12/01/2026</a:t>
            </a:fld>
            <a:endParaRPr lang="en-GB"/>
          </a:p>
        </p:txBody>
      </p:sp>
      <p:sp>
        <p:nvSpPr>
          <p:cNvPr id="5" name="Footer Placeholder 4">
            <a:extLst>
              <a:ext uri="{FF2B5EF4-FFF2-40B4-BE49-F238E27FC236}">
                <a16:creationId xmlns:a16="http://schemas.microsoft.com/office/drawing/2014/main" id="{899DAF3A-AF5B-1C66-2A26-984AEAD1CF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6A2DC5-A29D-ADC8-0DB1-3E4882B6B80C}"/>
              </a:ext>
            </a:extLst>
          </p:cNvPr>
          <p:cNvSpPr>
            <a:spLocks noGrp="1"/>
          </p:cNvSpPr>
          <p:nvPr>
            <p:ph type="sldNum" sz="quarter" idx="12"/>
          </p:nvPr>
        </p:nvSpPr>
        <p:spPr/>
        <p:txBody>
          <a:bodyPr/>
          <a:lstStyle/>
          <a:p>
            <a:fld id="{7EC2C717-9EC0-4333-99B7-1A4645ED0979}" type="slidenum">
              <a:rPr lang="en-GB" smtClean="0"/>
              <a:t>‹#›</a:t>
            </a:fld>
            <a:endParaRPr lang="en-GB"/>
          </a:p>
        </p:txBody>
      </p:sp>
    </p:spTree>
    <p:extLst>
      <p:ext uri="{BB962C8B-B14F-4D97-AF65-F5344CB8AC3E}">
        <p14:creationId xmlns:p14="http://schemas.microsoft.com/office/powerpoint/2010/main" val="2592930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CDA06-773C-10A2-81F5-30D88B435B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835FC8-24CB-CF0F-E7A1-AC1EC6E820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AF4578-F908-A690-8AA2-E8CC588F9D8D}"/>
              </a:ext>
            </a:extLst>
          </p:cNvPr>
          <p:cNvSpPr>
            <a:spLocks noGrp="1"/>
          </p:cNvSpPr>
          <p:nvPr>
            <p:ph type="dt" sz="half" idx="10"/>
          </p:nvPr>
        </p:nvSpPr>
        <p:spPr/>
        <p:txBody>
          <a:bodyPr/>
          <a:lstStyle/>
          <a:p>
            <a:fld id="{A930F689-A232-4CEB-BAE6-1F1010CB3ADB}" type="datetimeFigureOut">
              <a:rPr lang="en-GB" smtClean="0"/>
              <a:t>12/01/2026</a:t>
            </a:fld>
            <a:endParaRPr lang="en-GB"/>
          </a:p>
        </p:txBody>
      </p:sp>
      <p:sp>
        <p:nvSpPr>
          <p:cNvPr id="5" name="Footer Placeholder 4">
            <a:extLst>
              <a:ext uri="{FF2B5EF4-FFF2-40B4-BE49-F238E27FC236}">
                <a16:creationId xmlns:a16="http://schemas.microsoft.com/office/drawing/2014/main" id="{F770A317-26B4-6BF7-DA1C-8D8EE815D8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C1A7D-D8F5-3814-6F0F-6D5E39A2020C}"/>
              </a:ext>
            </a:extLst>
          </p:cNvPr>
          <p:cNvSpPr>
            <a:spLocks noGrp="1"/>
          </p:cNvSpPr>
          <p:nvPr>
            <p:ph type="sldNum" sz="quarter" idx="12"/>
          </p:nvPr>
        </p:nvSpPr>
        <p:spPr/>
        <p:txBody>
          <a:bodyPr/>
          <a:lstStyle/>
          <a:p>
            <a:fld id="{7EC2C717-9EC0-4333-99B7-1A4645ED0979}" type="slidenum">
              <a:rPr lang="en-GB" smtClean="0"/>
              <a:t>‹#›</a:t>
            </a:fld>
            <a:endParaRPr lang="en-GB"/>
          </a:p>
        </p:txBody>
      </p:sp>
    </p:spTree>
    <p:extLst>
      <p:ext uri="{BB962C8B-B14F-4D97-AF65-F5344CB8AC3E}">
        <p14:creationId xmlns:p14="http://schemas.microsoft.com/office/powerpoint/2010/main" val="2417062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4BC56-FBB9-FD66-4E09-7BA077CBD4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321D2E-4DDB-3FFF-C0CD-42C2AAF912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C720A9-7E6B-53EF-A1FB-79491BA617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FF5B85-F6E0-29FD-F8EA-DBB41E20A905}"/>
              </a:ext>
            </a:extLst>
          </p:cNvPr>
          <p:cNvSpPr>
            <a:spLocks noGrp="1"/>
          </p:cNvSpPr>
          <p:nvPr>
            <p:ph type="dt" sz="half" idx="10"/>
          </p:nvPr>
        </p:nvSpPr>
        <p:spPr/>
        <p:txBody>
          <a:bodyPr/>
          <a:lstStyle/>
          <a:p>
            <a:fld id="{A930F689-A232-4CEB-BAE6-1F1010CB3ADB}" type="datetimeFigureOut">
              <a:rPr lang="en-GB" smtClean="0"/>
              <a:t>12/01/2026</a:t>
            </a:fld>
            <a:endParaRPr lang="en-GB"/>
          </a:p>
        </p:txBody>
      </p:sp>
      <p:sp>
        <p:nvSpPr>
          <p:cNvPr id="6" name="Footer Placeholder 5">
            <a:extLst>
              <a:ext uri="{FF2B5EF4-FFF2-40B4-BE49-F238E27FC236}">
                <a16:creationId xmlns:a16="http://schemas.microsoft.com/office/drawing/2014/main" id="{24AF37E9-3856-7B7C-532C-7B54E2F137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E31CFF-7892-DF17-140D-29458AA5A2CF}"/>
              </a:ext>
            </a:extLst>
          </p:cNvPr>
          <p:cNvSpPr>
            <a:spLocks noGrp="1"/>
          </p:cNvSpPr>
          <p:nvPr>
            <p:ph type="sldNum" sz="quarter" idx="12"/>
          </p:nvPr>
        </p:nvSpPr>
        <p:spPr/>
        <p:txBody>
          <a:bodyPr/>
          <a:lstStyle/>
          <a:p>
            <a:fld id="{7EC2C717-9EC0-4333-99B7-1A4645ED0979}" type="slidenum">
              <a:rPr lang="en-GB" smtClean="0"/>
              <a:t>‹#›</a:t>
            </a:fld>
            <a:endParaRPr lang="en-GB"/>
          </a:p>
        </p:txBody>
      </p:sp>
    </p:spTree>
    <p:extLst>
      <p:ext uri="{BB962C8B-B14F-4D97-AF65-F5344CB8AC3E}">
        <p14:creationId xmlns:p14="http://schemas.microsoft.com/office/powerpoint/2010/main" val="405053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4919F-F389-9038-1600-167A3FC04F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C49015-0EA4-054E-8A13-465B8006D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C3D7EB-35E9-7CF8-3A49-8326021B50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6961FD-00EB-F876-AA0F-540FF9C268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A2AE92-F9D4-D018-060E-E7C6115C57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C5D0A4-6F44-0D5D-5B72-CD536F653A3B}"/>
              </a:ext>
            </a:extLst>
          </p:cNvPr>
          <p:cNvSpPr>
            <a:spLocks noGrp="1"/>
          </p:cNvSpPr>
          <p:nvPr>
            <p:ph type="dt" sz="half" idx="10"/>
          </p:nvPr>
        </p:nvSpPr>
        <p:spPr/>
        <p:txBody>
          <a:bodyPr/>
          <a:lstStyle/>
          <a:p>
            <a:fld id="{A930F689-A232-4CEB-BAE6-1F1010CB3ADB}" type="datetimeFigureOut">
              <a:rPr lang="en-GB" smtClean="0"/>
              <a:t>12/01/2026</a:t>
            </a:fld>
            <a:endParaRPr lang="en-GB"/>
          </a:p>
        </p:txBody>
      </p:sp>
      <p:sp>
        <p:nvSpPr>
          <p:cNvPr id="8" name="Footer Placeholder 7">
            <a:extLst>
              <a:ext uri="{FF2B5EF4-FFF2-40B4-BE49-F238E27FC236}">
                <a16:creationId xmlns:a16="http://schemas.microsoft.com/office/drawing/2014/main" id="{5E428D0A-008C-F124-7D89-3100234698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9223B1-4A22-FA50-6156-3104CC7FB4AC}"/>
              </a:ext>
            </a:extLst>
          </p:cNvPr>
          <p:cNvSpPr>
            <a:spLocks noGrp="1"/>
          </p:cNvSpPr>
          <p:nvPr>
            <p:ph type="sldNum" sz="quarter" idx="12"/>
          </p:nvPr>
        </p:nvSpPr>
        <p:spPr/>
        <p:txBody>
          <a:bodyPr/>
          <a:lstStyle/>
          <a:p>
            <a:fld id="{7EC2C717-9EC0-4333-99B7-1A4645ED0979}" type="slidenum">
              <a:rPr lang="en-GB" smtClean="0"/>
              <a:t>‹#›</a:t>
            </a:fld>
            <a:endParaRPr lang="en-GB"/>
          </a:p>
        </p:txBody>
      </p:sp>
    </p:spTree>
    <p:extLst>
      <p:ext uri="{BB962C8B-B14F-4D97-AF65-F5344CB8AC3E}">
        <p14:creationId xmlns:p14="http://schemas.microsoft.com/office/powerpoint/2010/main" val="3315530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077DD-78C0-E8D8-A74F-D714D6AB18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007C76-61C5-9368-74EF-A83B3C674461}"/>
              </a:ext>
            </a:extLst>
          </p:cNvPr>
          <p:cNvSpPr>
            <a:spLocks noGrp="1"/>
          </p:cNvSpPr>
          <p:nvPr>
            <p:ph type="dt" sz="half" idx="10"/>
          </p:nvPr>
        </p:nvSpPr>
        <p:spPr/>
        <p:txBody>
          <a:bodyPr/>
          <a:lstStyle/>
          <a:p>
            <a:fld id="{A930F689-A232-4CEB-BAE6-1F1010CB3ADB}" type="datetimeFigureOut">
              <a:rPr lang="en-GB" smtClean="0"/>
              <a:t>12/01/2026</a:t>
            </a:fld>
            <a:endParaRPr lang="en-GB"/>
          </a:p>
        </p:txBody>
      </p:sp>
      <p:sp>
        <p:nvSpPr>
          <p:cNvPr id="4" name="Footer Placeholder 3">
            <a:extLst>
              <a:ext uri="{FF2B5EF4-FFF2-40B4-BE49-F238E27FC236}">
                <a16:creationId xmlns:a16="http://schemas.microsoft.com/office/drawing/2014/main" id="{51A4D23F-CB52-5407-C3CC-0D86567355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DDECEC-DE2C-7ED2-1672-243587B9CD14}"/>
              </a:ext>
            </a:extLst>
          </p:cNvPr>
          <p:cNvSpPr>
            <a:spLocks noGrp="1"/>
          </p:cNvSpPr>
          <p:nvPr>
            <p:ph type="sldNum" sz="quarter" idx="12"/>
          </p:nvPr>
        </p:nvSpPr>
        <p:spPr/>
        <p:txBody>
          <a:bodyPr/>
          <a:lstStyle/>
          <a:p>
            <a:fld id="{7EC2C717-9EC0-4333-99B7-1A4645ED0979}" type="slidenum">
              <a:rPr lang="en-GB" smtClean="0"/>
              <a:t>‹#›</a:t>
            </a:fld>
            <a:endParaRPr lang="en-GB"/>
          </a:p>
        </p:txBody>
      </p:sp>
    </p:spTree>
    <p:extLst>
      <p:ext uri="{BB962C8B-B14F-4D97-AF65-F5344CB8AC3E}">
        <p14:creationId xmlns:p14="http://schemas.microsoft.com/office/powerpoint/2010/main" val="482113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C2BD1A-DE7B-D9BB-6D2A-FAEEB0E238A8}"/>
              </a:ext>
            </a:extLst>
          </p:cNvPr>
          <p:cNvSpPr>
            <a:spLocks noGrp="1"/>
          </p:cNvSpPr>
          <p:nvPr>
            <p:ph type="dt" sz="half" idx="10"/>
          </p:nvPr>
        </p:nvSpPr>
        <p:spPr/>
        <p:txBody>
          <a:bodyPr/>
          <a:lstStyle/>
          <a:p>
            <a:fld id="{A930F689-A232-4CEB-BAE6-1F1010CB3ADB}" type="datetimeFigureOut">
              <a:rPr lang="en-GB" smtClean="0"/>
              <a:t>12/01/2026</a:t>
            </a:fld>
            <a:endParaRPr lang="en-GB"/>
          </a:p>
        </p:txBody>
      </p:sp>
      <p:sp>
        <p:nvSpPr>
          <p:cNvPr id="3" name="Footer Placeholder 2">
            <a:extLst>
              <a:ext uri="{FF2B5EF4-FFF2-40B4-BE49-F238E27FC236}">
                <a16:creationId xmlns:a16="http://schemas.microsoft.com/office/drawing/2014/main" id="{007BE9A1-7F47-3B74-5DAC-FF444564E6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B4EBEC-7738-4BBD-F306-8A59C497F1BE}"/>
              </a:ext>
            </a:extLst>
          </p:cNvPr>
          <p:cNvSpPr>
            <a:spLocks noGrp="1"/>
          </p:cNvSpPr>
          <p:nvPr>
            <p:ph type="sldNum" sz="quarter" idx="12"/>
          </p:nvPr>
        </p:nvSpPr>
        <p:spPr/>
        <p:txBody>
          <a:bodyPr/>
          <a:lstStyle/>
          <a:p>
            <a:fld id="{7EC2C717-9EC0-4333-99B7-1A4645ED0979}" type="slidenum">
              <a:rPr lang="en-GB" smtClean="0"/>
              <a:t>‹#›</a:t>
            </a:fld>
            <a:endParaRPr lang="en-GB"/>
          </a:p>
        </p:txBody>
      </p:sp>
    </p:spTree>
    <p:extLst>
      <p:ext uri="{BB962C8B-B14F-4D97-AF65-F5344CB8AC3E}">
        <p14:creationId xmlns:p14="http://schemas.microsoft.com/office/powerpoint/2010/main" val="2240573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8E2F5-E9FE-BEB5-8EB7-97FFFF6638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F9469C-45F0-B96E-A2E6-BADF44F3DD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8885AC-B50D-65BE-E13E-D0CB6AFF7F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495D04-2BD2-40FE-364D-C66C86C59EB0}"/>
              </a:ext>
            </a:extLst>
          </p:cNvPr>
          <p:cNvSpPr>
            <a:spLocks noGrp="1"/>
          </p:cNvSpPr>
          <p:nvPr>
            <p:ph type="dt" sz="half" idx="10"/>
          </p:nvPr>
        </p:nvSpPr>
        <p:spPr/>
        <p:txBody>
          <a:bodyPr/>
          <a:lstStyle/>
          <a:p>
            <a:fld id="{A930F689-A232-4CEB-BAE6-1F1010CB3ADB}" type="datetimeFigureOut">
              <a:rPr lang="en-GB" smtClean="0"/>
              <a:t>12/01/2026</a:t>
            </a:fld>
            <a:endParaRPr lang="en-GB"/>
          </a:p>
        </p:txBody>
      </p:sp>
      <p:sp>
        <p:nvSpPr>
          <p:cNvPr id="6" name="Footer Placeholder 5">
            <a:extLst>
              <a:ext uri="{FF2B5EF4-FFF2-40B4-BE49-F238E27FC236}">
                <a16:creationId xmlns:a16="http://schemas.microsoft.com/office/drawing/2014/main" id="{7D63BA3B-6697-D5B6-2B62-87BC3FDB5D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197D86-66CE-EB30-C68A-B993E5350687}"/>
              </a:ext>
            </a:extLst>
          </p:cNvPr>
          <p:cNvSpPr>
            <a:spLocks noGrp="1"/>
          </p:cNvSpPr>
          <p:nvPr>
            <p:ph type="sldNum" sz="quarter" idx="12"/>
          </p:nvPr>
        </p:nvSpPr>
        <p:spPr/>
        <p:txBody>
          <a:bodyPr/>
          <a:lstStyle/>
          <a:p>
            <a:fld id="{7EC2C717-9EC0-4333-99B7-1A4645ED0979}" type="slidenum">
              <a:rPr lang="en-GB" smtClean="0"/>
              <a:t>‹#›</a:t>
            </a:fld>
            <a:endParaRPr lang="en-GB"/>
          </a:p>
        </p:txBody>
      </p:sp>
    </p:spTree>
    <p:extLst>
      <p:ext uri="{BB962C8B-B14F-4D97-AF65-F5344CB8AC3E}">
        <p14:creationId xmlns:p14="http://schemas.microsoft.com/office/powerpoint/2010/main" val="3919482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24FB7-377F-4708-28A6-1266250300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69B50E1-1B54-91DC-FEA1-CEF80C7A54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B35F3E-041B-B04F-F368-539869EC76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133071-1A6E-5191-DC5D-50BB1F72A123}"/>
              </a:ext>
            </a:extLst>
          </p:cNvPr>
          <p:cNvSpPr>
            <a:spLocks noGrp="1"/>
          </p:cNvSpPr>
          <p:nvPr>
            <p:ph type="dt" sz="half" idx="10"/>
          </p:nvPr>
        </p:nvSpPr>
        <p:spPr/>
        <p:txBody>
          <a:bodyPr/>
          <a:lstStyle/>
          <a:p>
            <a:fld id="{A930F689-A232-4CEB-BAE6-1F1010CB3ADB}" type="datetimeFigureOut">
              <a:rPr lang="en-GB" smtClean="0"/>
              <a:t>12/01/2026</a:t>
            </a:fld>
            <a:endParaRPr lang="en-GB"/>
          </a:p>
        </p:txBody>
      </p:sp>
      <p:sp>
        <p:nvSpPr>
          <p:cNvPr id="6" name="Footer Placeholder 5">
            <a:extLst>
              <a:ext uri="{FF2B5EF4-FFF2-40B4-BE49-F238E27FC236}">
                <a16:creationId xmlns:a16="http://schemas.microsoft.com/office/drawing/2014/main" id="{AB95BA30-BDD5-D403-399D-466900A16C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4711EA-FAE3-46C2-C4F8-6C53DF27657D}"/>
              </a:ext>
            </a:extLst>
          </p:cNvPr>
          <p:cNvSpPr>
            <a:spLocks noGrp="1"/>
          </p:cNvSpPr>
          <p:nvPr>
            <p:ph type="sldNum" sz="quarter" idx="12"/>
          </p:nvPr>
        </p:nvSpPr>
        <p:spPr/>
        <p:txBody>
          <a:bodyPr/>
          <a:lstStyle/>
          <a:p>
            <a:fld id="{7EC2C717-9EC0-4333-99B7-1A4645ED0979}" type="slidenum">
              <a:rPr lang="en-GB" smtClean="0"/>
              <a:t>‹#›</a:t>
            </a:fld>
            <a:endParaRPr lang="en-GB"/>
          </a:p>
        </p:txBody>
      </p:sp>
    </p:spTree>
    <p:extLst>
      <p:ext uri="{BB962C8B-B14F-4D97-AF65-F5344CB8AC3E}">
        <p14:creationId xmlns:p14="http://schemas.microsoft.com/office/powerpoint/2010/main" val="2175924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D8A92-612B-C8DD-1FF0-97D9F55996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114CBF-5E97-AAC6-C181-EE9659CDFE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D3F13B-0BFF-3523-B831-9E1FCCA28C5E}"/>
              </a:ext>
            </a:extLst>
          </p:cNvPr>
          <p:cNvSpPr>
            <a:spLocks noGrp="1"/>
          </p:cNvSpPr>
          <p:nvPr>
            <p:ph type="dt" sz="half" idx="10"/>
          </p:nvPr>
        </p:nvSpPr>
        <p:spPr/>
        <p:txBody>
          <a:bodyPr/>
          <a:lstStyle/>
          <a:p>
            <a:fld id="{A930F689-A232-4CEB-BAE6-1F1010CB3ADB}" type="datetimeFigureOut">
              <a:rPr lang="en-GB" smtClean="0"/>
              <a:t>12/01/2026</a:t>
            </a:fld>
            <a:endParaRPr lang="en-GB"/>
          </a:p>
        </p:txBody>
      </p:sp>
      <p:sp>
        <p:nvSpPr>
          <p:cNvPr id="5" name="Footer Placeholder 4">
            <a:extLst>
              <a:ext uri="{FF2B5EF4-FFF2-40B4-BE49-F238E27FC236}">
                <a16:creationId xmlns:a16="http://schemas.microsoft.com/office/drawing/2014/main" id="{AFCFC491-127B-98C5-37C3-520CC444C5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482C9C-E133-31AB-3EA0-8BC977CF402A}"/>
              </a:ext>
            </a:extLst>
          </p:cNvPr>
          <p:cNvSpPr>
            <a:spLocks noGrp="1"/>
          </p:cNvSpPr>
          <p:nvPr>
            <p:ph type="sldNum" sz="quarter" idx="12"/>
          </p:nvPr>
        </p:nvSpPr>
        <p:spPr/>
        <p:txBody>
          <a:bodyPr/>
          <a:lstStyle/>
          <a:p>
            <a:fld id="{7EC2C717-9EC0-4333-99B7-1A4645ED0979}" type="slidenum">
              <a:rPr lang="en-GB" smtClean="0"/>
              <a:t>‹#›</a:t>
            </a:fld>
            <a:endParaRPr lang="en-GB"/>
          </a:p>
        </p:txBody>
      </p:sp>
    </p:spTree>
    <p:extLst>
      <p:ext uri="{BB962C8B-B14F-4D97-AF65-F5344CB8AC3E}">
        <p14:creationId xmlns:p14="http://schemas.microsoft.com/office/powerpoint/2010/main" val="820026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029BA2-BAA2-D6DA-D3E0-6CCD049095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548F7D-724B-92D3-60DB-FD1173D868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7D8F9-7A41-E241-42E5-A4C2CF467969}"/>
              </a:ext>
            </a:extLst>
          </p:cNvPr>
          <p:cNvSpPr>
            <a:spLocks noGrp="1"/>
          </p:cNvSpPr>
          <p:nvPr>
            <p:ph type="dt" sz="half" idx="10"/>
          </p:nvPr>
        </p:nvSpPr>
        <p:spPr/>
        <p:txBody>
          <a:bodyPr/>
          <a:lstStyle/>
          <a:p>
            <a:fld id="{A930F689-A232-4CEB-BAE6-1F1010CB3ADB}" type="datetimeFigureOut">
              <a:rPr lang="en-GB" smtClean="0"/>
              <a:t>12/01/2026</a:t>
            </a:fld>
            <a:endParaRPr lang="en-GB"/>
          </a:p>
        </p:txBody>
      </p:sp>
      <p:sp>
        <p:nvSpPr>
          <p:cNvPr id="5" name="Footer Placeholder 4">
            <a:extLst>
              <a:ext uri="{FF2B5EF4-FFF2-40B4-BE49-F238E27FC236}">
                <a16:creationId xmlns:a16="http://schemas.microsoft.com/office/drawing/2014/main" id="{D45C30AE-855E-A6BC-D391-E8C4E56B32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02E04-A187-BAF4-5706-09A1F7F1F99E}"/>
              </a:ext>
            </a:extLst>
          </p:cNvPr>
          <p:cNvSpPr>
            <a:spLocks noGrp="1"/>
          </p:cNvSpPr>
          <p:nvPr>
            <p:ph type="sldNum" sz="quarter" idx="12"/>
          </p:nvPr>
        </p:nvSpPr>
        <p:spPr/>
        <p:txBody>
          <a:bodyPr/>
          <a:lstStyle/>
          <a:p>
            <a:fld id="{7EC2C717-9EC0-4333-99B7-1A4645ED0979}" type="slidenum">
              <a:rPr lang="en-GB" smtClean="0"/>
              <a:t>‹#›</a:t>
            </a:fld>
            <a:endParaRPr lang="en-GB"/>
          </a:p>
        </p:txBody>
      </p:sp>
    </p:spTree>
    <p:extLst>
      <p:ext uri="{BB962C8B-B14F-4D97-AF65-F5344CB8AC3E}">
        <p14:creationId xmlns:p14="http://schemas.microsoft.com/office/powerpoint/2010/main" val="2211960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0BE921-3FAA-4E70-4C81-62D892160F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12A811-5A9C-4264-77A0-D93EFB3CF9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AF0F1C-41B3-BAAF-F0AB-8D7F994C24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930F689-A232-4CEB-BAE6-1F1010CB3ADB}" type="datetimeFigureOut">
              <a:rPr lang="en-GB" smtClean="0"/>
              <a:t>12/01/2026</a:t>
            </a:fld>
            <a:endParaRPr lang="en-GB"/>
          </a:p>
        </p:txBody>
      </p:sp>
      <p:sp>
        <p:nvSpPr>
          <p:cNvPr id="5" name="Footer Placeholder 4">
            <a:extLst>
              <a:ext uri="{FF2B5EF4-FFF2-40B4-BE49-F238E27FC236}">
                <a16:creationId xmlns:a16="http://schemas.microsoft.com/office/drawing/2014/main" id="{CBC40E81-6EE1-4B7A-A508-B82FE9ECA7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3A61670-586F-7EA9-78F1-B9A8B64E3A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EC2C717-9EC0-4333-99B7-1A4645ED0979}" type="slidenum">
              <a:rPr lang="en-GB" smtClean="0"/>
              <a:t>‹#›</a:t>
            </a:fld>
            <a:endParaRPr lang="en-GB"/>
          </a:p>
        </p:txBody>
      </p:sp>
    </p:spTree>
    <p:extLst>
      <p:ext uri="{BB962C8B-B14F-4D97-AF65-F5344CB8AC3E}">
        <p14:creationId xmlns:p14="http://schemas.microsoft.com/office/powerpoint/2010/main" val="41931661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 program&#10;&#10;AI-generated content may be incorrect.">
            <a:extLst>
              <a:ext uri="{FF2B5EF4-FFF2-40B4-BE49-F238E27FC236}">
                <a16:creationId xmlns:a16="http://schemas.microsoft.com/office/drawing/2014/main" id="{0A74E21E-82C0-A147-FD20-AA7E1406DE47}"/>
              </a:ext>
            </a:extLst>
          </p:cNvPr>
          <p:cNvPicPr>
            <a:picLocks noChangeAspect="1"/>
          </p:cNvPicPr>
          <p:nvPr/>
        </p:nvPicPr>
        <p:blipFill>
          <a:blip r:embed="rId2"/>
          <a:stretch>
            <a:fillRect/>
          </a:stretch>
        </p:blipFill>
        <p:spPr>
          <a:xfrm>
            <a:off x="2765587" y="576196"/>
            <a:ext cx="7333487" cy="6281803"/>
          </a:xfrm>
          <a:prstGeom prst="rect">
            <a:avLst/>
          </a:prstGeom>
        </p:spPr>
      </p:pic>
      <p:sp>
        <p:nvSpPr>
          <p:cNvPr id="2" name="TextBox 1">
            <a:extLst>
              <a:ext uri="{FF2B5EF4-FFF2-40B4-BE49-F238E27FC236}">
                <a16:creationId xmlns:a16="http://schemas.microsoft.com/office/drawing/2014/main" id="{13C81661-F331-1E9C-6AE0-6B560B4A0F0D}"/>
              </a:ext>
            </a:extLst>
          </p:cNvPr>
          <p:cNvSpPr txBox="1"/>
          <p:nvPr/>
        </p:nvSpPr>
        <p:spPr>
          <a:xfrm>
            <a:off x="300789" y="168442"/>
            <a:ext cx="5795211" cy="369332"/>
          </a:xfrm>
          <a:prstGeom prst="rect">
            <a:avLst/>
          </a:prstGeom>
          <a:noFill/>
        </p:spPr>
        <p:txBody>
          <a:bodyPr wrap="square" rtlCol="0">
            <a:spAutoFit/>
          </a:bodyPr>
          <a:lstStyle/>
          <a:p>
            <a:r>
              <a:rPr lang="en-GB" dirty="0"/>
              <a:t>Security OS (Kali) – connectivity tests across the lab.</a:t>
            </a:r>
          </a:p>
        </p:txBody>
      </p:sp>
    </p:spTree>
    <p:extLst>
      <p:ext uri="{BB962C8B-B14F-4D97-AF65-F5344CB8AC3E}">
        <p14:creationId xmlns:p14="http://schemas.microsoft.com/office/powerpoint/2010/main" val="2127248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ED10BA-3572-3BCB-66A9-E884D6F27914}"/>
              </a:ext>
            </a:extLst>
          </p:cNvPr>
          <p:cNvSpPr txBox="1"/>
          <p:nvPr/>
        </p:nvSpPr>
        <p:spPr>
          <a:xfrm>
            <a:off x="0" y="0"/>
            <a:ext cx="3311236" cy="369332"/>
          </a:xfrm>
          <a:prstGeom prst="rect">
            <a:avLst/>
          </a:prstGeom>
          <a:noFill/>
        </p:spPr>
        <p:txBody>
          <a:bodyPr wrap="square" rtlCol="0">
            <a:spAutoFit/>
          </a:bodyPr>
          <a:lstStyle/>
          <a:p>
            <a:r>
              <a:rPr lang="en-GB" dirty="0"/>
              <a:t>Information Gathering</a:t>
            </a:r>
          </a:p>
        </p:txBody>
      </p:sp>
      <p:sp>
        <p:nvSpPr>
          <p:cNvPr id="3" name="TextBox 2">
            <a:extLst>
              <a:ext uri="{FF2B5EF4-FFF2-40B4-BE49-F238E27FC236}">
                <a16:creationId xmlns:a16="http://schemas.microsoft.com/office/drawing/2014/main" id="{ED4D35B1-DA33-398D-93C3-78A6B7DA4EE8}"/>
              </a:ext>
            </a:extLst>
          </p:cNvPr>
          <p:cNvSpPr txBox="1"/>
          <p:nvPr/>
        </p:nvSpPr>
        <p:spPr>
          <a:xfrm>
            <a:off x="-1" y="369332"/>
            <a:ext cx="11242962" cy="369332"/>
          </a:xfrm>
          <a:prstGeom prst="rect">
            <a:avLst/>
          </a:prstGeom>
          <a:noFill/>
        </p:spPr>
        <p:txBody>
          <a:bodyPr wrap="square" rtlCol="0">
            <a:spAutoFit/>
          </a:bodyPr>
          <a:lstStyle/>
          <a:p>
            <a:r>
              <a:rPr lang="en-GB" dirty="0"/>
              <a:t>Scenario: White-Box Testing – we have foreknowledge of network ranges, topology, hosts and credentials</a:t>
            </a:r>
          </a:p>
        </p:txBody>
      </p:sp>
      <p:sp>
        <p:nvSpPr>
          <p:cNvPr id="4" name="TextBox 3">
            <a:extLst>
              <a:ext uri="{FF2B5EF4-FFF2-40B4-BE49-F238E27FC236}">
                <a16:creationId xmlns:a16="http://schemas.microsoft.com/office/drawing/2014/main" id="{474B4F77-7549-A074-67E8-1AF46B4A2C9F}"/>
              </a:ext>
            </a:extLst>
          </p:cNvPr>
          <p:cNvSpPr txBox="1"/>
          <p:nvPr/>
        </p:nvSpPr>
        <p:spPr>
          <a:xfrm>
            <a:off x="-2" y="738664"/>
            <a:ext cx="12191999" cy="1077218"/>
          </a:xfrm>
          <a:prstGeom prst="rect">
            <a:avLst/>
          </a:prstGeom>
          <a:noFill/>
        </p:spPr>
        <p:txBody>
          <a:bodyPr wrap="square" rtlCol="0">
            <a:spAutoFit/>
          </a:bodyPr>
          <a:lstStyle/>
          <a:p>
            <a:r>
              <a:rPr lang="en-GB" sz="1600" i="1" dirty="0"/>
              <a:t>This scenario reduces the need for </a:t>
            </a:r>
            <a:r>
              <a:rPr lang="en-GB" sz="1600" i="1" dirty="0" err="1"/>
              <a:t>footprinting</a:t>
            </a:r>
            <a:r>
              <a:rPr lang="en-GB" sz="1600" i="1" dirty="0"/>
              <a:t> aimed at asset discovery. However, technical reconnaissance remains critical to identify undocumented services, fingerprint running applications, assess configurations, and uncover real‑world attack surfaces such as open ports and service versions.  Tools (such as Nmap and Nessus) were used to support this process. Additionally, direct access to the hosts to examine their state and configuration was informative also.</a:t>
            </a:r>
          </a:p>
        </p:txBody>
      </p:sp>
      <p:sp>
        <p:nvSpPr>
          <p:cNvPr id="5" name="TextBox 4">
            <a:extLst>
              <a:ext uri="{FF2B5EF4-FFF2-40B4-BE49-F238E27FC236}">
                <a16:creationId xmlns:a16="http://schemas.microsoft.com/office/drawing/2014/main" id="{C010E3F7-5470-5AD1-57A5-3158E0160AFE}"/>
              </a:ext>
            </a:extLst>
          </p:cNvPr>
          <p:cNvSpPr txBox="1"/>
          <p:nvPr/>
        </p:nvSpPr>
        <p:spPr>
          <a:xfrm>
            <a:off x="322348" y="6550223"/>
            <a:ext cx="12191999" cy="307777"/>
          </a:xfrm>
          <a:prstGeom prst="rect">
            <a:avLst/>
          </a:prstGeom>
          <a:noFill/>
        </p:spPr>
        <p:txBody>
          <a:bodyPr wrap="square" rtlCol="0">
            <a:spAutoFit/>
          </a:bodyPr>
          <a:lstStyle/>
          <a:p>
            <a:r>
              <a:rPr lang="en-GB" sz="1400" dirty="0"/>
              <a:t>Information gathering confirmed the real attack surface, exposed undocumented services, and provided verified targets for vulnerability assessment.</a:t>
            </a:r>
          </a:p>
        </p:txBody>
      </p:sp>
      <p:sp>
        <p:nvSpPr>
          <p:cNvPr id="6" name="TextBox 5">
            <a:extLst>
              <a:ext uri="{FF2B5EF4-FFF2-40B4-BE49-F238E27FC236}">
                <a16:creationId xmlns:a16="http://schemas.microsoft.com/office/drawing/2014/main" id="{920B90A6-E7BD-FF93-2CA0-B17167C2F443}"/>
              </a:ext>
            </a:extLst>
          </p:cNvPr>
          <p:cNvSpPr txBox="1"/>
          <p:nvPr/>
        </p:nvSpPr>
        <p:spPr>
          <a:xfrm>
            <a:off x="-2" y="1815882"/>
            <a:ext cx="12192002" cy="1754326"/>
          </a:xfrm>
          <a:prstGeom prst="rect">
            <a:avLst/>
          </a:prstGeom>
          <a:noFill/>
        </p:spPr>
        <p:txBody>
          <a:bodyPr wrap="square" rtlCol="0">
            <a:spAutoFit/>
          </a:bodyPr>
          <a:lstStyle/>
          <a:p>
            <a:r>
              <a:rPr lang="en-GB" b="1" dirty="0"/>
              <a:t>S-DC1 – Windows Server 2022</a:t>
            </a:r>
            <a:r>
              <a:rPr lang="en-GB" dirty="0"/>
              <a:t>, dual-homed between internal and external transit networks, with over 40 listening services identified across both interfaces, including legacy services such as QOTD. Core infrastructure and application roles were confirmed via live service enumeration (AD DS, DNS, File/Print, RDS, IIS, FTP, WDS). No VPN services were active at the time of testing, leaving the transit network effectively unprotected. Host-based firewalling and anti-malware were disabled, FTP permitted anonymous authentication, and patching had never been performed, significantly increasing risk exposure due to misconfiguration.</a:t>
            </a:r>
          </a:p>
        </p:txBody>
      </p:sp>
      <p:sp>
        <p:nvSpPr>
          <p:cNvPr id="9" name="TextBox 8">
            <a:extLst>
              <a:ext uri="{FF2B5EF4-FFF2-40B4-BE49-F238E27FC236}">
                <a16:creationId xmlns:a16="http://schemas.microsoft.com/office/drawing/2014/main" id="{873828BD-21FC-A886-F023-7B77DB0C1FC6}"/>
              </a:ext>
            </a:extLst>
          </p:cNvPr>
          <p:cNvSpPr txBox="1"/>
          <p:nvPr/>
        </p:nvSpPr>
        <p:spPr>
          <a:xfrm>
            <a:off x="0" y="3570208"/>
            <a:ext cx="12192002" cy="1200329"/>
          </a:xfrm>
          <a:prstGeom prst="rect">
            <a:avLst/>
          </a:prstGeom>
          <a:noFill/>
        </p:spPr>
        <p:txBody>
          <a:bodyPr wrap="square" rtlCol="0">
            <a:spAutoFit/>
          </a:bodyPr>
          <a:lstStyle/>
          <a:p>
            <a:r>
              <a:rPr lang="en-GB" b="1" dirty="0"/>
              <a:t>L-CD – Debian 13 Server</a:t>
            </a:r>
            <a:r>
              <a:rPr lang="en-GB" dirty="0"/>
              <a:t>, dual-homed between internal and transit networks. Network and authenticated reconnaissance confirmed a highly restricted attack surface, with a host-based firewall enforcing a default-deny policy and permitting only SSH access across both interfaces. All other ports were filtered. No VPN or tunnelling services were active at the time of testing, leaving SSH as the primary externally and internally reachable management interface.</a:t>
            </a:r>
          </a:p>
        </p:txBody>
      </p:sp>
      <p:sp>
        <p:nvSpPr>
          <p:cNvPr id="12" name="TextBox 11">
            <a:extLst>
              <a:ext uri="{FF2B5EF4-FFF2-40B4-BE49-F238E27FC236}">
                <a16:creationId xmlns:a16="http://schemas.microsoft.com/office/drawing/2014/main" id="{DD7EF546-9DC9-9969-A3D9-816831CD8120}"/>
              </a:ext>
            </a:extLst>
          </p:cNvPr>
          <p:cNvSpPr txBox="1"/>
          <p:nvPr/>
        </p:nvSpPr>
        <p:spPr>
          <a:xfrm>
            <a:off x="0" y="4770537"/>
            <a:ext cx="12192002" cy="1477328"/>
          </a:xfrm>
          <a:prstGeom prst="rect">
            <a:avLst/>
          </a:prstGeom>
          <a:noFill/>
        </p:spPr>
        <p:txBody>
          <a:bodyPr wrap="square" rtlCol="0">
            <a:spAutoFit/>
          </a:bodyPr>
          <a:lstStyle/>
          <a:p>
            <a:r>
              <a:rPr lang="en-GB" b="1" dirty="0"/>
              <a:t>ClientS1 – Windows 10 22H2 workstation</a:t>
            </a:r>
            <a:r>
              <a:rPr lang="en-GB" dirty="0"/>
              <a:t>, on the same internal network as S-DC. Service enumeration identified limited exposure, primarily core Windows networking services (RPC, NetBIOS, SMB). Remote Desktop was not exposed. UAC, Host-based firewalling and anti-malware all disabled. SMB signing was enabled but not enforced. Compared to infrastructure hosts, the attack surface was significantly smaller, though the system remains a potential entry point for lateral movement within the network.</a:t>
            </a:r>
          </a:p>
        </p:txBody>
      </p:sp>
    </p:spTree>
    <p:extLst>
      <p:ext uri="{BB962C8B-B14F-4D97-AF65-F5344CB8AC3E}">
        <p14:creationId xmlns:p14="http://schemas.microsoft.com/office/powerpoint/2010/main" val="3627990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5AC30-7F0A-10DE-83FC-D1629F94F4A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A3C9010-A411-E413-58E9-1AFF0A1FD283}"/>
              </a:ext>
            </a:extLst>
          </p:cNvPr>
          <p:cNvSpPr txBox="1"/>
          <p:nvPr/>
        </p:nvSpPr>
        <p:spPr>
          <a:xfrm>
            <a:off x="0" y="0"/>
            <a:ext cx="3311236" cy="369332"/>
          </a:xfrm>
          <a:prstGeom prst="rect">
            <a:avLst/>
          </a:prstGeom>
          <a:noFill/>
        </p:spPr>
        <p:txBody>
          <a:bodyPr wrap="square" rtlCol="0">
            <a:spAutoFit/>
          </a:bodyPr>
          <a:lstStyle/>
          <a:p>
            <a:r>
              <a:rPr lang="en-GB" dirty="0"/>
              <a:t>Vulnerability Assessment</a:t>
            </a:r>
          </a:p>
        </p:txBody>
      </p:sp>
      <p:sp>
        <p:nvSpPr>
          <p:cNvPr id="3" name="TextBox 2">
            <a:extLst>
              <a:ext uri="{FF2B5EF4-FFF2-40B4-BE49-F238E27FC236}">
                <a16:creationId xmlns:a16="http://schemas.microsoft.com/office/drawing/2014/main" id="{0B69B428-224C-DDF8-D1A9-E9D898AB13FF}"/>
              </a:ext>
            </a:extLst>
          </p:cNvPr>
          <p:cNvSpPr txBox="1"/>
          <p:nvPr/>
        </p:nvSpPr>
        <p:spPr>
          <a:xfrm>
            <a:off x="0" y="467360"/>
            <a:ext cx="12192000" cy="1077218"/>
          </a:xfrm>
          <a:prstGeom prst="rect">
            <a:avLst/>
          </a:prstGeom>
          <a:noFill/>
        </p:spPr>
        <p:txBody>
          <a:bodyPr wrap="square" rtlCol="0">
            <a:spAutoFit/>
          </a:bodyPr>
          <a:lstStyle/>
          <a:p>
            <a:r>
              <a:rPr lang="en-GB" sz="1600" i="1" dirty="0"/>
              <a:t>Vulnerabilities were identified through analysis of the service exposure, configuration state, and security posture observed during the information gathering phase. Automated vulnerability assessment was also performed using </a:t>
            </a:r>
            <a:r>
              <a:rPr lang="en-GB" sz="1600" i="1" dirty="0" err="1"/>
              <a:t>Tenable’s</a:t>
            </a:r>
            <a:r>
              <a:rPr lang="en-GB" sz="1600" i="1" dirty="0"/>
              <a:t> Nessus Essentials Plus, with credentialed scanning enabled where appropriate. Additional findings were validated through use of Nmap and manual configuration inspection.</a:t>
            </a:r>
          </a:p>
        </p:txBody>
      </p:sp>
      <p:graphicFrame>
        <p:nvGraphicFramePr>
          <p:cNvPr id="4" name="Table 3">
            <a:extLst>
              <a:ext uri="{FF2B5EF4-FFF2-40B4-BE49-F238E27FC236}">
                <a16:creationId xmlns:a16="http://schemas.microsoft.com/office/drawing/2014/main" id="{42C3DB9D-BB2A-EC1B-33B1-E3383F02E5B6}"/>
              </a:ext>
            </a:extLst>
          </p:cNvPr>
          <p:cNvGraphicFramePr>
            <a:graphicFrameLocks noGrp="1"/>
          </p:cNvGraphicFramePr>
          <p:nvPr>
            <p:extLst>
              <p:ext uri="{D42A27DB-BD31-4B8C-83A1-F6EECF244321}">
                <p14:modId xmlns:p14="http://schemas.microsoft.com/office/powerpoint/2010/main" val="1891256163"/>
              </p:ext>
            </p:extLst>
          </p:nvPr>
        </p:nvGraphicFramePr>
        <p:xfrm>
          <a:off x="406400" y="1642606"/>
          <a:ext cx="11379200" cy="4427995"/>
        </p:xfrm>
        <a:graphic>
          <a:graphicData uri="http://schemas.openxmlformats.org/drawingml/2006/table">
            <a:tbl>
              <a:tblPr firstRow="1" bandRow="1">
                <a:tableStyleId>{5C22544A-7EE6-4342-B048-85BDC9FD1C3A}</a:tableStyleId>
              </a:tblPr>
              <a:tblGrid>
                <a:gridCol w="1315720">
                  <a:extLst>
                    <a:ext uri="{9D8B030D-6E8A-4147-A177-3AD203B41FA5}">
                      <a16:colId xmlns:a16="http://schemas.microsoft.com/office/drawing/2014/main" val="1124328272"/>
                    </a:ext>
                  </a:extLst>
                </a:gridCol>
                <a:gridCol w="4665980">
                  <a:extLst>
                    <a:ext uri="{9D8B030D-6E8A-4147-A177-3AD203B41FA5}">
                      <a16:colId xmlns:a16="http://schemas.microsoft.com/office/drawing/2014/main" val="2181717849"/>
                    </a:ext>
                  </a:extLst>
                </a:gridCol>
                <a:gridCol w="1600200">
                  <a:extLst>
                    <a:ext uri="{9D8B030D-6E8A-4147-A177-3AD203B41FA5}">
                      <a16:colId xmlns:a16="http://schemas.microsoft.com/office/drawing/2014/main" val="4251777522"/>
                    </a:ext>
                  </a:extLst>
                </a:gridCol>
                <a:gridCol w="3797300">
                  <a:extLst>
                    <a:ext uri="{9D8B030D-6E8A-4147-A177-3AD203B41FA5}">
                      <a16:colId xmlns:a16="http://schemas.microsoft.com/office/drawing/2014/main" val="2315932993"/>
                    </a:ext>
                  </a:extLst>
                </a:gridCol>
              </a:tblGrid>
              <a:tr h="473415">
                <a:tc>
                  <a:txBody>
                    <a:bodyPr/>
                    <a:lstStyle/>
                    <a:p>
                      <a:r>
                        <a:rPr lang="en-GB" sz="1600" dirty="0"/>
                        <a:t>Severity</a:t>
                      </a:r>
                    </a:p>
                  </a:txBody>
                  <a:tcPr/>
                </a:tc>
                <a:tc>
                  <a:txBody>
                    <a:bodyPr/>
                    <a:lstStyle/>
                    <a:p>
                      <a:r>
                        <a:rPr lang="en-GB" sz="1600" dirty="0"/>
                        <a:t>Vulnerability</a:t>
                      </a:r>
                    </a:p>
                  </a:txBody>
                  <a:tcPr/>
                </a:tc>
                <a:tc>
                  <a:txBody>
                    <a:bodyPr/>
                    <a:lstStyle/>
                    <a:p>
                      <a:r>
                        <a:rPr lang="en-GB" sz="1600" dirty="0"/>
                        <a:t>Host</a:t>
                      </a:r>
                    </a:p>
                  </a:txBody>
                  <a:tcPr/>
                </a:tc>
                <a:tc>
                  <a:txBody>
                    <a:bodyPr/>
                    <a:lstStyle/>
                    <a:p>
                      <a:r>
                        <a:rPr lang="en-GB" sz="1600" dirty="0"/>
                        <a:t>Evidence / Tool</a:t>
                      </a:r>
                    </a:p>
                  </a:txBody>
                  <a:tcPr/>
                </a:tc>
                <a:extLst>
                  <a:ext uri="{0D108BD9-81ED-4DB2-BD59-A6C34878D82A}">
                    <a16:rowId xmlns:a16="http://schemas.microsoft.com/office/drawing/2014/main" val="1555031723"/>
                  </a:ext>
                </a:extLst>
              </a:tr>
              <a:tr h="650750">
                <a:tc>
                  <a:txBody>
                    <a:bodyPr/>
                    <a:lstStyle/>
                    <a:p>
                      <a:r>
                        <a:rPr lang="en-GB" sz="1600" dirty="0"/>
                        <a:t>HIGH</a:t>
                      </a:r>
                    </a:p>
                  </a:txBody>
                  <a:tcPr/>
                </a:tc>
                <a:tc>
                  <a:txBody>
                    <a:bodyPr/>
                    <a:lstStyle/>
                    <a:p>
                      <a:r>
                        <a:rPr lang="en-GB" sz="1600" dirty="0"/>
                        <a:t>Missing critical security updates on core infrastructure server (Domain Controller)</a:t>
                      </a:r>
                    </a:p>
                  </a:txBody>
                  <a:tcPr/>
                </a:tc>
                <a:tc>
                  <a:txBody>
                    <a:bodyPr/>
                    <a:lstStyle/>
                    <a:p>
                      <a:r>
                        <a:rPr lang="en-GB" sz="1600" dirty="0"/>
                        <a:t>S-DC</a:t>
                      </a:r>
                    </a:p>
                  </a:txBody>
                  <a:tcPr/>
                </a:tc>
                <a:tc>
                  <a:txBody>
                    <a:bodyPr/>
                    <a:lstStyle/>
                    <a:p>
                      <a:r>
                        <a:rPr lang="en-GB" sz="1600" dirty="0"/>
                        <a:t>Nessus – Multiple CVSS 10.0 MS Bulletins listed</a:t>
                      </a:r>
                    </a:p>
                  </a:txBody>
                  <a:tcPr/>
                </a:tc>
                <a:extLst>
                  <a:ext uri="{0D108BD9-81ED-4DB2-BD59-A6C34878D82A}">
                    <a16:rowId xmlns:a16="http://schemas.microsoft.com/office/drawing/2014/main" val="1237704854"/>
                  </a:ext>
                </a:extLst>
              </a:tr>
              <a:tr h="993250">
                <a:tc>
                  <a:txBody>
                    <a:bodyPr/>
                    <a:lstStyle/>
                    <a:p>
                      <a:r>
                        <a:rPr lang="en-GB" sz="1600" dirty="0"/>
                        <a:t>HIGH</a:t>
                      </a:r>
                    </a:p>
                  </a:txBody>
                  <a:tcPr/>
                </a:tc>
                <a:tc>
                  <a:txBody>
                    <a:bodyPr/>
                    <a:lstStyle/>
                    <a:p>
                      <a:r>
                        <a:rPr lang="en-GB" sz="1600" dirty="0"/>
                        <a:t>Host-based Firewall disabled and anti-malware functionality reduced on core infrastructure server</a:t>
                      </a:r>
                      <a:r>
                        <a:rPr lang="en-GB" sz="1600" kern="1200" dirty="0">
                          <a:solidFill>
                            <a:schemeClr val="dk1"/>
                          </a:solidFill>
                          <a:effectLst/>
                          <a:latin typeface="+mn-lt"/>
                          <a:ea typeface="+mn-ea"/>
                          <a:cs typeface="+mn-cs"/>
                        </a:rPr>
                        <a:t> (Domain Controller)</a:t>
                      </a:r>
                      <a:endParaRPr lang="en-GB" sz="1600" dirty="0"/>
                    </a:p>
                  </a:txBody>
                  <a:tcPr/>
                </a:tc>
                <a:tc>
                  <a:txBody>
                    <a:bodyPr/>
                    <a:lstStyle/>
                    <a:p>
                      <a:r>
                        <a:rPr lang="en-GB" sz="1600" dirty="0"/>
                        <a:t>S-DC</a:t>
                      </a:r>
                    </a:p>
                  </a:txBody>
                  <a:tcPr/>
                </a:tc>
                <a:tc>
                  <a:txBody>
                    <a:bodyPr/>
                    <a:lstStyle/>
                    <a:p>
                      <a:r>
                        <a:rPr lang="en-GB" sz="1600" dirty="0"/>
                        <a:t>Manual Observation</a:t>
                      </a:r>
                    </a:p>
                  </a:txBody>
                  <a:tcPr/>
                </a:tc>
                <a:extLst>
                  <a:ext uri="{0D108BD9-81ED-4DB2-BD59-A6C34878D82A}">
                    <a16:rowId xmlns:a16="http://schemas.microsoft.com/office/drawing/2014/main" val="2217902519"/>
                  </a:ext>
                </a:extLst>
              </a:tr>
              <a:tr h="650750">
                <a:tc>
                  <a:txBody>
                    <a:bodyPr/>
                    <a:lstStyle/>
                    <a:p>
                      <a:r>
                        <a:rPr lang="en-GB" sz="1600" dirty="0"/>
                        <a:t>MEDIUM</a:t>
                      </a:r>
                    </a:p>
                  </a:txBody>
                  <a:tcPr/>
                </a:tc>
                <a:tc>
                  <a:txBody>
                    <a:bodyPr/>
                    <a:lstStyle/>
                    <a:p>
                      <a:r>
                        <a:rPr lang="en-GB" sz="1600" dirty="0"/>
                        <a:t>Unprotected transit network – VPN not implemented</a:t>
                      </a:r>
                    </a:p>
                  </a:txBody>
                  <a:tcPr/>
                </a:tc>
                <a:tc>
                  <a:txBody>
                    <a:bodyPr/>
                    <a:lstStyle/>
                    <a:p>
                      <a:r>
                        <a:rPr lang="en-GB" sz="1600" dirty="0"/>
                        <a:t>S-DC / L-CD</a:t>
                      </a:r>
                    </a:p>
                  </a:txBody>
                  <a:tcPr/>
                </a:tc>
                <a:tc>
                  <a:txBody>
                    <a:bodyPr/>
                    <a:lstStyle/>
                    <a:p>
                      <a:r>
                        <a:rPr lang="en-GB" sz="1600" dirty="0"/>
                        <a:t>Manual Observation / Nmap</a:t>
                      </a:r>
                    </a:p>
                  </a:txBody>
                  <a:tcPr/>
                </a:tc>
                <a:extLst>
                  <a:ext uri="{0D108BD9-81ED-4DB2-BD59-A6C34878D82A}">
                    <a16:rowId xmlns:a16="http://schemas.microsoft.com/office/drawing/2014/main" val="870560371"/>
                  </a:ext>
                </a:extLst>
              </a:tr>
              <a:tr h="504540">
                <a:tc>
                  <a:txBody>
                    <a:bodyPr/>
                    <a:lstStyle/>
                    <a:p>
                      <a:r>
                        <a:rPr lang="en-GB" sz="1600" dirty="0"/>
                        <a:t>MEDIUM</a:t>
                      </a:r>
                    </a:p>
                  </a:txBody>
                  <a:tcPr/>
                </a:tc>
                <a:tc>
                  <a:txBody>
                    <a:bodyPr/>
                    <a:lstStyle/>
                    <a:p>
                      <a:r>
                        <a:rPr lang="en-GB" sz="1600" dirty="0"/>
                        <a:t>Insecure TLS/SSL configuration on services</a:t>
                      </a:r>
                    </a:p>
                  </a:txBody>
                  <a:tcPr/>
                </a:tc>
                <a:tc>
                  <a:txBody>
                    <a:bodyPr/>
                    <a:lstStyle/>
                    <a:p>
                      <a:r>
                        <a:rPr lang="en-GB" sz="1600" dirty="0"/>
                        <a:t>S-DC</a:t>
                      </a:r>
                    </a:p>
                  </a:txBody>
                  <a:tcPr/>
                </a:tc>
                <a:tc>
                  <a:txBody>
                    <a:bodyPr/>
                    <a:lstStyle/>
                    <a:p>
                      <a:r>
                        <a:rPr lang="en-GB" sz="1600" dirty="0"/>
                        <a:t>Nessus</a:t>
                      </a:r>
                    </a:p>
                  </a:txBody>
                  <a:tcPr/>
                </a:tc>
                <a:extLst>
                  <a:ext uri="{0D108BD9-81ED-4DB2-BD59-A6C34878D82A}">
                    <a16:rowId xmlns:a16="http://schemas.microsoft.com/office/drawing/2014/main" val="2277011961"/>
                  </a:ext>
                </a:extLst>
              </a:tr>
              <a:tr h="504540">
                <a:tc>
                  <a:txBody>
                    <a:bodyPr/>
                    <a:lstStyle/>
                    <a:p>
                      <a:r>
                        <a:rPr lang="en-GB" sz="1600" dirty="0"/>
                        <a:t>LOW</a:t>
                      </a:r>
                    </a:p>
                  </a:txBody>
                  <a:tcPr/>
                </a:tc>
                <a:tc>
                  <a:txBody>
                    <a:bodyPr/>
                    <a:lstStyle/>
                    <a:p>
                      <a:r>
                        <a:rPr lang="en-GB" sz="1600" dirty="0"/>
                        <a:t>SMB signing enabled but not enforced</a:t>
                      </a:r>
                    </a:p>
                  </a:txBody>
                  <a:tcPr/>
                </a:tc>
                <a:tc>
                  <a:txBody>
                    <a:bodyPr/>
                    <a:lstStyle/>
                    <a:p>
                      <a:r>
                        <a:rPr lang="en-GB" sz="1600" dirty="0"/>
                        <a:t>ClientS1</a:t>
                      </a:r>
                    </a:p>
                  </a:txBody>
                  <a:tcPr/>
                </a:tc>
                <a:tc>
                  <a:txBody>
                    <a:bodyPr/>
                    <a:lstStyle/>
                    <a:p>
                      <a:r>
                        <a:rPr lang="en-GB" sz="1600" dirty="0"/>
                        <a:t>Nessus / Nmap</a:t>
                      </a:r>
                    </a:p>
                  </a:txBody>
                  <a:tcPr/>
                </a:tc>
                <a:extLst>
                  <a:ext uri="{0D108BD9-81ED-4DB2-BD59-A6C34878D82A}">
                    <a16:rowId xmlns:a16="http://schemas.microsoft.com/office/drawing/2014/main" val="3885694155"/>
                  </a:ext>
                </a:extLst>
              </a:tr>
              <a:tr h="650750">
                <a:tc>
                  <a:txBody>
                    <a:bodyPr/>
                    <a:lstStyle/>
                    <a:p>
                      <a:r>
                        <a:rPr lang="en-GB" sz="1600" dirty="0"/>
                        <a:t>LOW</a:t>
                      </a:r>
                    </a:p>
                  </a:txBody>
                  <a:tcPr/>
                </a:tc>
                <a:tc>
                  <a:txBody>
                    <a:bodyPr/>
                    <a:lstStyle/>
                    <a:p>
                      <a:r>
                        <a:rPr lang="en-GB" sz="1600" dirty="0"/>
                        <a:t>SSH exposed on internal interface without source IP restrictions</a:t>
                      </a:r>
                    </a:p>
                  </a:txBody>
                  <a:tcPr/>
                </a:tc>
                <a:tc>
                  <a:txBody>
                    <a:bodyPr/>
                    <a:lstStyle/>
                    <a:p>
                      <a:r>
                        <a:rPr lang="en-GB" sz="1600" dirty="0"/>
                        <a:t>L-CD</a:t>
                      </a:r>
                    </a:p>
                  </a:txBody>
                  <a:tcPr/>
                </a:tc>
                <a:tc>
                  <a:txBody>
                    <a:bodyPr/>
                    <a:lstStyle/>
                    <a:p>
                      <a:r>
                        <a:rPr lang="en-GB" sz="1600" dirty="0"/>
                        <a:t>Nessus / Manual observation</a:t>
                      </a:r>
                    </a:p>
                  </a:txBody>
                  <a:tcPr/>
                </a:tc>
                <a:extLst>
                  <a:ext uri="{0D108BD9-81ED-4DB2-BD59-A6C34878D82A}">
                    <a16:rowId xmlns:a16="http://schemas.microsoft.com/office/drawing/2014/main" val="2192753208"/>
                  </a:ext>
                </a:extLst>
              </a:tr>
            </a:tbl>
          </a:graphicData>
        </a:graphic>
      </p:graphicFrame>
      <p:sp>
        <p:nvSpPr>
          <p:cNvPr id="5" name="TextBox 4">
            <a:extLst>
              <a:ext uri="{FF2B5EF4-FFF2-40B4-BE49-F238E27FC236}">
                <a16:creationId xmlns:a16="http://schemas.microsoft.com/office/drawing/2014/main" id="{04CF3878-1CE4-DC3F-0587-6C830ECBDB5D}"/>
              </a:ext>
            </a:extLst>
          </p:cNvPr>
          <p:cNvSpPr txBox="1"/>
          <p:nvPr/>
        </p:nvSpPr>
        <p:spPr>
          <a:xfrm>
            <a:off x="0" y="6488668"/>
            <a:ext cx="12192000" cy="338554"/>
          </a:xfrm>
          <a:prstGeom prst="rect">
            <a:avLst/>
          </a:prstGeom>
          <a:noFill/>
        </p:spPr>
        <p:txBody>
          <a:bodyPr wrap="square" rtlCol="0">
            <a:spAutoFit/>
          </a:bodyPr>
          <a:lstStyle/>
          <a:p>
            <a:pPr algn="ctr"/>
            <a:r>
              <a:rPr lang="en-GB" sz="1600" dirty="0"/>
              <a:t>Severity categorisation reflects contextual risk assessment rather than tool-reported severity alone.</a:t>
            </a:r>
          </a:p>
        </p:txBody>
      </p:sp>
    </p:spTree>
    <p:extLst>
      <p:ext uri="{BB962C8B-B14F-4D97-AF65-F5344CB8AC3E}">
        <p14:creationId xmlns:p14="http://schemas.microsoft.com/office/powerpoint/2010/main" val="1464948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11ECC-586A-E025-C426-86DB2C4CBF7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4D48FF8-EA80-E2BD-B9A8-FB4B3B0AE0B5}"/>
              </a:ext>
            </a:extLst>
          </p:cNvPr>
          <p:cNvSpPr txBox="1"/>
          <p:nvPr/>
        </p:nvSpPr>
        <p:spPr>
          <a:xfrm>
            <a:off x="0" y="0"/>
            <a:ext cx="3311236" cy="369332"/>
          </a:xfrm>
          <a:prstGeom prst="rect">
            <a:avLst/>
          </a:prstGeom>
          <a:noFill/>
        </p:spPr>
        <p:txBody>
          <a:bodyPr wrap="square" rtlCol="0">
            <a:spAutoFit/>
          </a:bodyPr>
          <a:lstStyle/>
          <a:p>
            <a:r>
              <a:rPr lang="en-GB" dirty="0"/>
              <a:t>Exploitation</a:t>
            </a:r>
          </a:p>
        </p:txBody>
      </p:sp>
      <p:sp>
        <p:nvSpPr>
          <p:cNvPr id="5" name="TextBox 4">
            <a:extLst>
              <a:ext uri="{FF2B5EF4-FFF2-40B4-BE49-F238E27FC236}">
                <a16:creationId xmlns:a16="http://schemas.microsoft.com/office/drawing/2014/main" id="{7CF508E7-CEF5-46A5-BF79-F5937563EB02}"/>
              </a:ext>
            </a:extLst>
          </p:cNvPr>
          <p:cNvSpPr txBox="1"/>
          <p:nvPr/>
        </p:nvSpPr>
        <p:spPr>
          <a:xfrm>
            <a:off x="0" y="369332"/>
            <a:ext cx="12192000" cy="1631216"/>
          </a:xfrm>
          <a:prstGeom prst="rect">
            <a:avLst/>
          </a:prstGeom>
          <a:noFill/>
        </p:spPr>
        <p:txBody>
          <a:bodyPr wrap="square" rtlCol="0">
            <a:spAutoFit/>
          </a:bodyPr>
          <a:lstStyle/>
          <a:p>
            <a:r>
              <a:rPr lang="en-GB" sz="1600" dirty="0"/>
              <a:t>A controlled brute-force password attack was demonstrated against a previously identified vulnerability (SSH). This exploitation assumes an internal attacker scenario, such as a compromised workstation or misuse of legitimate employee access, with the target username either inferred during reconnaissance or known to an insider.</a:t>
            </a:r>
          </a:p>
          <a:p>
            <a:endParaRPr lang="en-GB" sz="1600" i="1" dirty="0"/>
          </a:p>
          <a:p>
            <a:r>
              <a:rPr lang="en-GB" sz="1600" dirty="0"/>
              <a:t>Kali Linux was used with the Hydra tool to perform a targeted brute-force attack using a small password list to demonstrate the risk posed by weak credentials.</a:t>
            </a:r>
            <a:endParaRPr lang="en-GB" sz="1600" i="1" dirty="0"/>
          </a:p>
        </p:txBody>
      </p:sp>
      <p:pic>
        <p:nvPicPr>
          <p:cNvPr id="7" name="Picture 6">
            <a:extLst>
              <a:ext uri="{FF2B5EF4-FFF2-40B4-BE49-F238E27FC236}">
                <a16:creationId xmlns:a16="http://schemas.microsoft.com/office/drawing/2014/main" id="{EFF3755F-4595-8621-109D-E36697B14390}"/>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22121" y="2006860"/>
            <a:ext cx="11547755" cy="933152"/>
          </a:xfrm>
          <a:prstGeom prst="rect">
            <a:avLst/>
          </a:prstGeom>
        </p:spPr>
      </p:pic>
      <p:sp>
        <p:nvSpPr>
          <p:cNvPr id="9" name="TextBox 8">
            <a:extLst>
              <a:ext uri="{FF2B5EF4-FFF2-40B4-BE49-F238E27FC236}">
                <a16:creationId xmlns:a16="http://schemas.microsoft.com/office/drawing/2014/main" id="{D92D1F13-60B4-EC5B-915A-61F32542C22B}"/>
              </a:ext>
            </a:extLst>
          </p:cNvPr>
          <p:cNvSpPr txBox="1"/>
          <p:nvPr/>
        </p:nvSpPr>
        <p:spPr>
          <a:xfrm>
            <a:off x="0" y="2940012"/>
            <a:ext cx="12192000" cy="1077218"/>
          </a:xfrm>
          <a:prstGeom prst="rect">
            <a:avLst/>
          </a:prstGeom>
          <a:noFill/>
        </p:spPr>
        <p:txBody>
          <a:bodyPr wrap="square" rtlCol="0">
            <a:spAutoFit/>
          </a:bodyPr>
          <a:lstStyle/>
          <a:p>
            <a:r>
              <a:rPr lang="en-GB" sz="1600" dirty="0"/>
              <a:t>Attempts to attack the service via the transit-facing (“Internet”) interface were blocked by host-based firewall controls enforcing a default deny routed policy, demonstrating effective perimeter filtering despite the service listening on </a:t>
            </a:r>
            <a:r>
              <a:rPr lang="en-GB" sz="1600"/>
              <a:t>all interfaces. </a:t>
            </a:r>
            <a:r>
              <a:rPr lang="en-GB" sz="1600" dirty="0"/>
              <a:t>However, the internally sourced brute-force attack successfully identified valid credentials, resulting in unauthorised access to the target system. This shows that weak password selection combined with internal service exposure can lead to compromise even where perimeter controls are effective.</a:t>
            </a:r>
          </a:p>
        </p:txBody>
      </p:sp>
      <p:sp>
        <p:nvSpPr>
          <p:cNvPr id="12" name="TextBox 11">
            <a:extLst>
              <a:ext uri="{FF2B5EF4-FFF2-40B4-BE49-F238E27FC236}">
                <a16:creationId xmlns:a16="http://schemas.microsoft.com/office/drawing/2014/main" id="{F9F86A22-25DE-2FBC-872A-9275891ED74E}"/>
              </a:ext>
            </a:extLst>
          </p:cNvPr>
          <p:cNvSpPr txBox="1"/>
          <p:nvPr/>
        </p:nvSpPr>
        <p:spPr>
          <a:xfrm>
            <a:off x="-2" y="4017230"/>
            <a:ext cx="3311236" cy="369332"/>
          </a:xfrm>
          <a:prstGeom prst="rect">
            <a:avLst/>
          </a:prstGeom>
          <a:noFill/>
        </p:spPr>
        <p:txBody>
          <a:bodyPr wrap="square" rtlCol="0">
            <a:spAutoFit/>
          </a:bodyPr>
          <a:lstStyle/>
          <a:p>
            <a:r>
              <a:rPr lang="en-GB" dirty="0"/>
              <a:t>Post-Exploitation</a:t>
            </a:r>
          </a:p>
        </p:txBody>
      </p:sp>
      <p:sp>
        <p:nvSpPr>
          <p:cNvPr id="13" name="TextBox 12">
            <a:extLst>
              <a:ext uri="{FF2B5EF4-FFF2-40B4-BE49-F238E27FC236}">
                <a16:creationId xmlns:a16="http://schemas.microsoft.com/office/drawing/2014/main" id="{FE7FE154-24DC-24BC-1450-26CA11CC1838}"/>
              </a:ext>
            </a:extLst>
          </p:cNvPr>
          <p:cNvSpPr txBox="1"/>
          <p:nvPr/>
        </p:nvSpPr>
        <p:spPr>
          <a:xfrm>
            <a:off x="-2" y="4386562"/>
            <a:ext cx="12191999" cy="1569660"/>
          </a:xfrm>
          <a:prstGeom prst="rect">
            <a:avLst/>
          </a:prstGeom>
          <a:noFill/>
        </p:spPr>
        <p:txBody>
          <a:bodyPr wrap="square" rtlCol="0">
            <a:spAutoFit/>
          </a:bodyPr>
          <a:lstStyle/>
          <a:p>
            <a:r>
              <a:rPr lang="en-GB" sz="1600" dirty="0"/>
              <a:t>The compromised account was assessed and found to have full administrative </a:t>
            </a:r>
            <a:r>
              <a:rPr lang="en-GB" sz="1600" dirty="0" err="1"/>
              <a:t>sudo</a:t>
            </a:r>
            <a:r>
              <a:rPr lang="en-GB" sz="1600" dirty="0"/>
              <a:t> privileges, significantly increasing the potential impact of the compromise.</a:t>
            </a:r>
          </a:p>
          <a:p>
            <a:endParaRPr lang="en-GB" sz="1600" dirty="0">
              <a:effectLst/>
            </a:endParaRPr>
          </a:p>
          <a:p>
            <a:r>
              <a:rPr lang="en-GB" sz="1600" dirty="0"/>
              <a:t>With unrestricted </a:t>
            </a:r>
            <a:r>
              <a:rPr lang="en-GB" sz="1600" dirty="0" err="1"/>
              <a:t>sudo</a:t>
            </a:r>
            <a:r>
              <a:rPr lang="en-GB" sz="1600" dirty="0"/>
              <a:t> privileges, an attacker could maintain persistent access and further compromise the environment, including lateral movement to other systems or data. Access persistence and detection evasion techniques were not implemented to avoid altering the system state beyond what was required for demonstration. </a:t>
            </a:r>
            <a:endParaRPr lang="en-GB" sz="1600" dirty="0">
              <a:effectLst/>
            </a:endParaRPr>
          </a:p>
        </p:txBody>
      </p:sp>
    </p:spTree>
    <p:extLst>
      <p:ext uri="{BB962C8B-B14F-4D97-AF65-F5344CB8AC3E}">
        <p14:creationId xmlns:p14="http://schemas.microsoft.com/office/powerpoint/2010/main" val="221819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FE406F-B60F-F0EB-ED3D-42429F2513B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4EE5B6C-9AB0-A5E5-F2C6-954F159FFCC0}"/>
              </a:ext>
            </a:extLst>
          </p:cNvPr>
          <p:cNvSpPr txBox="1"/>
          <p:nvPr/>
        </p:nvSpPr>
        <p:spPr>
          <a:xfrm>
            <a:off x="0" y="0"/>
            <a:ext cx="3311236" cy="369332"/>
          </a:xfrm>
          <a:prstGeom prst="rect">
            <a:avLst/>
          </a:prstGeom>
          <a:noFill/>
        </p:spPr>
        <p:txBody>
          <a:bodyPr wrap="square" rtlCol="0">
            <a:spAutoFit/>
          </a:bodyPr>
          <a:lstStyle/>
          <a:p>
            <a:r>
              <a:rPr lang="en-GB" dirty="0"/>
              <a:t>Security Measures</a:t>
            </a:r>
          </a:p>
        </p:txBody>
      </p:sp>
      <p:graphicFrame>
        <p:nvGraphicFramePr>
          <p:cNvPr id="3" name="Table 2">
            <a:extLst>
              <a:ext uri="{FF2B5EF4-FFF2-40B4-BE49-F238E27FC236}">
                <a16:creationId xmlns:a16="http://schemas.microsoft.com/office/drawing/2014/main" id="{71E78522-E98D-215E-C0D9-E16E65AF3424}"/>
              </a:ext>
            </a:extLst>
          </p:cNvPr>
          <p:cNvGraphicFramePr>
            <a:graphicFrameLocks noGrp="1"/>
          </p:cNvGraphicFramePr>
          <p:nvPr>
            <p:extLst>
              <p:ext uri="{D42A27DB-BD31-4B8C-83A1-F6EECF244321}">
                <p14:modId xmlns:p14="http://schemas.microsoft.com/office/powerpoint/2010/main" val="2606515679"/>
              </p:ext>
            </p:extLst>
          </p:nvPr>
        </p:nvGraphicFramePr>
        <p:xfrm>
          <a:off x="0" y="462278"/>
          <a:ext cx="12192000" cy="5070574"/>
        </p:xfrm>
        <a:graphic>
          <a:graphicData uri="http://schemas.openxmlformats.org/drawingml/2006/table">
            <a:tbl>
              <a:tblPr firstRow="1" bandRow="1">
                <a:tableStyleId>{5C22544A-7EE6-4342-B048-85BDC9FD1C3A}</a:tableStyleId>
              </a:tblPr>
              <a:tblGrid>
                <a:gridCol w="4279900">
                  <a:extLst>
                    <a:ext uri="{9D8B030D-6E8A-4147-A177-3AD203B41FA5}">
                      <a16:colId xmlns:a16="http://schemas.microsoft.com/office/drawing/2014/main" val="2181717849"/>
                    </a:ext>
                  </a:extLst>
                </a:gridCol>
                <a:gridCol w="1016000">
                  <a:extLst>
                    <a:ext uri="{9D8B030D-6E8A-4147-A177-3AD203B41FA5}">
                      <a16:colId xmlns:a16="http://schemas.microsoft.com/office/drawing/2014/main" val="4251777522"/>
                    </a:ext>
                  </a:extLst>
                </a:gridCol>
                <a:gridCol w="6896100">
                  <a:extLst>
                    <a:ext uri="{9D8B030D-6E8A-4147-A177-3AD203B41FA5}">
                      <a16:colId xmlns:a16="http://schemas.microsoft.com/office/drawing/2014/main" val="2315932993"/>
                    </a:ext>
                  </a:extLst>
                </a:gridCol>
              </a:tblGrid>
              <a:tr h="451888">
                <a:tc>
                  <a:txBody>
                    <a:bodyPr/>
                    <a:lstStyle/>
                    <a:p>
                      <a:r>
                        <a:rPr lang="en-GB" sz="1600" dirty="0"/>
                        <a:t>Vulnerability</a:t>
                      </a:r>
                    </a:p>
                  </a:txBody>
                  <a:tcPr/>
                </a:tc>
                <a:tc>
                  <a:txBody>
                    <a:bodyPr/>
                    <a:lstStyle/>
                    <a:p>
                      <a:r>
                        <a:rPr lang="en-GB" sz="1600" dirty="0"/>
                        <a:t>Host</a:t>
                      </a:r>
                    </a:p>
                  </a:txBody>
                  <a:tcPr/>
                </a:tc>
                <a:tc>
                  <a:txBody>
                    <a:bodyPr/>
                    <a:lstStyle/>
                    <a:p>
                      <a:r>
                        <a:rPr lang="en-GB" sz="1600" dirty="0"/>
                        <a:t>Remediation / Mitigation</a:t>
                      </a:r>
                    </a:p>
                  </a:txBody>
                  <a:tcPr/>
                </a:tc>
                <a:extLst>
                  <a:ext uri="{0D108BD9-81ED-4DB2-BD59-A6C34878D82A}">
                    <a16:rowId xmlns:a16="http://schemas.microsoft.com/office/drawing/2014/main" val="1555031723"/>
                  </a:ext>
                </a:extLst>
              </a:tr>
              <a:tr h="628301">
                <a:tc>
                  <a:txBody>
                    <a:bodyPr/>
                    <a:lstStyle/>
                    <a:p>
                      <a:r>
                        <a:rPr lang="en-GB" sz="1600" dirty="0"/>
                        <a:t>Missing critical security updates on core infrastructure server (Domain Controller)</a:t>
                      </a:r>
                    </a:p>
                  </a:txBody>
                  <a:tcPr/>
                </a:tc>
                <a:tc>
                  <a:txBody>
                    <a:bodyPr/>
                    <a:lstStyle/>
                    <a:p>
                      <a:r>
                        <a:rPr lang="en-GB" sz="1600" dirty="0"/>
                        <a:t>S-DC</a:t>
                      </a:r>
                    </a:p>
                  </a:txBody>
                  <a:tcPr/>
                </a:tc>
                <a:tc>
                  <a:txBody>
                    <a:bodyPr/>
                    <a:lstStyle/>
                    <a:p>
                      <a:r>
                        <a:rPr lang="en-GB" sz="1600" dirty="0"/>
                        <a:t>Installed outstanding Windows Updates and updated 3</a:t>
                      </a:r>
                      <a:r>
                        <a:rPr lang="en-GB" sz="1600" baseline="30000" dirty="0"/>
                        <a:t>rd</a:t>
                      </a:r>
                      <a:r>
                        <a:rPr lang="en-GB" sz="1600" dirty="0"/>
                        <a:t> party software, reducing CVE exposure</a:t>
                      </a:r>
                    </a:p>
                  </a:txBody>
                  <a:tcPr/>
                </a:tc>
                <a:extLst>
                  <a:ext uri="{0D108BD9-81ED-4DB2-BD59-A6C34878D82A}">
                    <a16:rowId xmlns:a16="http://schemas.microsoft.com/office/drawing/2014/main" val="1237704854"/>
                  </a:ext>
                </a:extLst>
              </a:tr>
              <a:tr h="948085">
                <a:tc>
                  <a:txBody>
                    <a:bodyPr/>
                    <a:lstStyle/>
                    <a:p>
                      <a:r>
                        <a:rPr lang="en-GB" sz="1600" dirty="0"/>
                        <a:t>Host-based Firewall disabled and anti-malware functionality reduced on core infrastructure server</a:t>
                      </a:r>
                      <a:r>
                        <a:rPr lang="en-GB" sz="1600" kern="1200" dirty="0">
                          <a:solidFill>
                            <a:schemeClr val="dk1"/>
                          </a:solidFill>
                          <a:effectLst/>
                          <a:latin typeface="+mn-lt"/>
                          <a:ea typeface="+mn-ea"/>
                          <a:cs typeface="+mn-cs"/>
                        </a:rPr>
                        <a:t> (Domain Controller)</a:t>
                      </a:r>
                      <a:endParaRPr lang="en-GB" sz="1600" dirty="0"/>
                    </a:p>
                  </a:txBody>
                  <a:tcPr/>
                </a:tc>
                <a:tc>
                  <a:txBody>
                    <a:bodyPr/>
                    <a:lstStyle/>
                    <a:p>
                      <a:r>
                        <a:rPr lang="en-GB" sz="1600" dirty="0"/>
                        <a:t>S-DC</a:t>
                      </a:r>
                    </a:p>
                  </a:txBody>
                  <a:tcPr/>
                </a:tc>
                <a:tc>
                  <a:txBody>
                    <a:bodyPr/>
                    <a:lstStyle/>
                    <a:p>
                      <a:r>
                        <a:rPr lang="en-GB" sz="1600" dirty="0"/>
                        <a:t>Firewall re-enabled and appropriately configured via new Domain Group Policy Object (GPO), manually enabled the disabled anti-malware features</a:t>
                      </a:r>
                    </a:p>
                  </a:txBody>
                  <a:tcPr/>
                </a:tc>
                <a:extLst>
                  <a:ext uri="{0D108BD9-81ED-4DB2-BD59-A6C34878D82A}">
                    <a16:rowId xmlns:a16="http://schemas.microsoft.com/office/drawing/2014/main" val="2217902519"/>
                  </a:ext>
                </a:extLst>
              </a:tr>
              <a:tr h="892849">
                <a:tc>
                  <a:txBody>
                    <a:bodyPr/>
                    <a:lstStyle/>
                    <a:p>
                      <a:r>
                        <a:rPr lang="en-GB" sz="1600" dirty="0"/>
                        <a:t>Unprotected transit network – VPN not implemented</a:t>
                      </a:r>
                    </a:p>
                  </a:txBody>
                  <a:tcPr/>
                </a:tc>
                <a:tc>
                  <a:txBody>
                    <a:bodyPr/>
                    <a:lstStyle/>
                    <a:p>
                      <a:r>
                        <a:rPr lang="en-GB" sz="1600" dirty="0"/>
                        <a:t>S-DC / L-CD</a:t>
                      </a:r>
                    </a:p>
                  </a:txBody>
                  <a:tcPr/>
                </a:tc>
                <a:tc>
                  <a:txBody>
                    <a:bodyPr/>
                    <a:lstStyle/>
                    <a:p>
                      <a:r>
                        <a:rPr lang="en-GB" sz="1600" dirty="0"/>
                        <a:t>Implemented encrypted site-to-site traffic over the ‘internet’ through the configuration of a Virtual Private Network (VPN), protecting it from interception / inspection</a:t>
                      </a:r>
                    </a:p>
                  </a:txBody>
                  <a:tcPr/>
                </a:tc>
                <a:extLst>
                  <a:ext uri="{0D108BD9-81ED-4DB2-BD59-A6C34878D82A}">
                    <a16:rowId xmlns:a16="http://schemas.microsoft.com/office/drawing/2014/main" val="870560371"/>
                  </a:ext>
                </a:extLst>
              </a:tr>
              <a:tr h="892849">
                <a:tc>
                  <a:txBody>
                    <a:bodyPr/>
                    <a:lstStyle/>
                    <a:p>
                      <a:r>
                        <a:rPr lang="en-GB" sz="1600" dirty="0"/>
                        <a:t>Insecure TLS/SSL configuration on services</a:t>
                      </a:r>
                    </a:p>
                  </a:txBody>
                  <a:tcPr/>
                </a:tc>
                <a:tc>
                  <a:txBody>
                    <a:bodyPr/>
                    <a:lstStyle/>
                    <a:p>
                      <a:r>
                        <a:rPr lang="en-GB" sz="1600" dirty="0"/>
                        <a:t>S-DC</a:t>
                      </a:r>
                    </a:p>
                  </a:txBody>
                  <a:tcPr/>
                </a:tc>
                <a:tc>
                  <a:txBody>
                    <a:bodyPr/>
                    <a:lstStyle/>
                    <a:p>
                      <a:r>
                        <a:rPr lang="en-GB" sz="1600" dirty="0"/>
                        <a:t>Inappropriate services have been disabled, and all outstanding updates applied, both contributing to eliminating exposure via weak protocols or ciphers</a:t>
                      </a:r>
                    </a:p>
                  </a:txBody>
                  <a:tcPr/>
                </a:tc>
                <a:extLst>
                  <a:ext uri="{0D108BD9-81ED-4DB2-BD59-A6C34878D82A}">
                    <a16:rowId xmlns:a16="http://schemas.microsoft.com/office/drawing/2014/main" val="2277011961"/>
                  </a:ext>
                </a:extLst>
              </a:tr>
              <a:tr h="628301">
                <a:tc>
                  <a:txBody>
                    <a:bodyPr/>
                    <a:lstStyle/>
                    <a:p>
                      <a:r>
                        <a:rPr lang="en-GB" sz="1600" dirty="0"/>
                        <a:t>SMB signing enabled but not enforced</a:t>
                      </a:r>
                    </a:p>
                  </a:txBody>
                  <a:tcPr/>
                </a:tc>
                <a:tc>
                  <a:txBody>
                    <a:bodyPr/>
                    <a:lstStyle/>
                    <a:p>
                      <a:r>
                        <a:rPr lang="en-GB" sz="1600" dirty="0"/>
                        <a:t>ClientS1</a:t>
                      </a:r>
                    </a:p>
                  </a:txBody>
                  <a:tcPr/>
                </a:tc>
                <a:tc>
                  <a:txBody>
                    <a:bodyPr/>
                    <a:lstStyle/>
                    <a:p>
                      <a:r>
                        <a:rPr lang="en-GB" sz="1600" dirty="0"/>
                        <a:t>SMB Signing enforced via new Domain Group Policy Object (GPO), preventing SMB relay and MITM attacks</a:t>
                      </a:r>
                    </a:p>
                  </a:txBody>
                  <a:tcPr/>
                </a:tc>
                <a:extLst>
                  <a:ext uri="{0D108BD9-81ED-4DB2-BD59-A6C34878D82A}">
                    <a16:rowId xmlns:a16="http://schemas.microsoft.com/office/drawing/2014/main" val="3885694155"/>
                  </a:ext>
                </a:extLst>
              </a:tr>
              <a:tr h="628301">
                <a:tc>
                  <a:txBody>
                    <a:bodyPr/>
                    <a:lstStyle/>
                    <a:p>
                      <a:r>
                        <a:rPr lang="en-GB" sz="1600" dirty="0"/>
                        <a:t>SSH exposed on internal interface without source IP restrictions</a:t>
                      </a:r>
                    </a:p>
                  </a:txBody>
                  <a:tcPr/>
                </a:tc>
                <a:tc>
                  <a:txBody>
                    <a:bodyPr/>
                    <a:lstStyle/>
                    <a:p>
                      <a:r>
                        <a:rPr lang="en-GB" sz="1600" dirty="0"/>
                        <a:t>L-CD</a:t>
                      </a:r>
                    </a:p>
                  </a:txBody>
                  <a:tcPr/>
                </a:tc>
                <a:tc>
                  <a:txBody>
                    <a:bodyPr/>
                    <a:lstStyle/>
                    <a:p>
                      <a:r>
                        <a:rPr lang="en-GB" sz="1600" dirty="0"/>
                        <a:t>Updated host-based firewall to restrict SSH access by source IP address.</a:t>
                      </a:r>
                    </a:p>
                  </a:txBody>
                  <a:tcPr/>
                </a:tc>
                <a:extLst>
                  <a:ext uri="{0D108BD9-81ED-4DB2-BD59-A6C34878D82A}">
                    <a16:rowId xmlns:a16="http://schemas.microsoft.com/office/drawing/2014/main" val="2192753208"/>
                  </a:ext>
                </a:extLst>
              </a:tr>
            </a:tbl>
          </a:graphicData>
        </a:graphic>
      </p:graphicFrame>
      <p:sp>
        <p:nvSpPr>
          <p:cNvPr id="5" name="TextBox 3">
            <a:extLst>
              <a:ext uri="{FF2B5EF4-FFF2-40B4-BE49-F238E27FC236}">
                <a16:creationId xmlns:a16="http://schemas.microsoft.com/office/drawing/2014/main" id="{BF60BF2D-B42A-EC95-6C9F-95BD1A5DCFFD}"/>
              </a:ext>
            </a:extLst>
          </p:cNvPr>
          <p:cNvSpPr txBox="1"/>
          <p:nvPr/>
        </p:nvSpPr>
        <p:spPr>
          <a:xfrm>
            <a:off x="0" y="5625799"/>
            <a:ext cx="12192000" cy="830997"/>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t>Additional hardening was undertaken across the environment, including the removal of unnecessary roles and legacy services, the restoration and tightening of default Group Policy settings, secure reconfiguration of DNS and DHCP, and correction of time synchronisation. These changes reduced the overall attack surface and improved configuration consistency across all hosts.</a:t>
            </a:r>
          </a:p>
        </p:txBody>
      </p:sp>
    </p:spTree>
    <p:extLst>
      <p:ext uri="{BB962C8B-B14F-4D97-AF65-F5344CB8AC3E}">
        <p14:creationId xmlns:p14="http://schemas.microsoft.com/office/powerpoint/2010/main" val="41945819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1189</TotalTime>
  <Words>1389</Words>
  <Application>Microsoft Office PowerPoint</Application>
  <PresentationFormat>Widescreen</PresentationFormat>
  <Paragraphs>104</Paragraphs>
  <Slides>5</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 Morgan (2218940)</dc:creator>
  <cp:lastModifiedBy>Jon Morgan (2218940)</cp:lastModifiedBy>
  <cp:revision>1</cp:revision>
  <dcterms:created xsi:type="dcterms:W3CDTF">2026-01-09T17:44:59Z</dcterms:created>
  <dcterms:modified xsi:type="dcterms:W3CDTF">2026-01-12T06:49:03Z</dcterms:modified>
</cp:coreProperties>
</file>