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E3D0A-F078-4795-8B51-CC151CC5689C}" v="2" dt="2023-02-07T20:07:09.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leda hayder" userId="064d74b6cf4fa13d" providerId="LiveId" clId="{0DDE3D0A-F078-4795-8B51-CC151CC5689C}"/>
    <pc:docChg chg="custSel modSld">
      <pc:chgData name="khaleda hayder" userId="064d74b6cf4fa13d" providerId="LiveId" clId="{0DDE3D0A-F078-4795-8B51-CC151CC5689C}" dt="2023-02-07T20:22:31.985" v="28" actId="5793"/>
      <pc:docMkLst>
        <pc:docMk/>
      </pc:docMkLst>
      <pc:sldChg chg="modSp mod">
        <pc:chgData name="khaleda hayder" userId="064d74b6cf4fa13d" providerId="LiveId" clId="{0DDE3D0A-F078-4795-8B51-CC151CC5689C}" dt="2023-02-07T20:22:31.985" v="28" actId="5793"/>
        <pc:sldMkLst>
          <pc:docMk/>
          <pc:sldMk cId="3659048976" sldId="258"/>
        </pc:sldMkLst>
        <pc:spChg chg="mod">
          <ac:chgData name="khaleda hayder" userId="064d74b6cf4fa13d" providerId="LiveId" clId="{0DDE3D0A-F078-4795-8B51-CC151CC5689C}" dt="2023-02-07T20:22:31.985" v="28" actId="5793"/>
          <ac:spMkLst>
            <pc:docMk/>
            <pc:sldMk cId="3659048976" sldId="258"/>
            <ac:spMk id="11" creationId="{E260C2C9-34C9-F136-F70B-357792F8A39C}"/>
          </ac:spMkLst>
        </pc:spChg>
      </pc:sldChg>
      <pc:sldChg chg="addSp delSp modSp mod">
        <pc:chgData name="khaleda hayder" userId="064d74b6cf4fa13d" providerId="LiveId" clId="{0DDE3D0A-F078-4795-8B51-CC151CC5689C}" dt="2023-02-07T20:18:23.783" v="23" actId="20577"/>
        <pc:sldMkLst>
          <pc:docMk/>
          <pc:sldMk cId="3232555228" sldId="261"/>
        </pc:sldMkLst>
        <pc:spChg chg="add mod">
          <ac:chgData name="khaleda hayder" userId="064d74b6cf4fa13d" providerId="LiveId" clId="{0DDE3D0A-F078-4795-8B51-CC151CC5689C}" dt="2023-02-07T20:07:34.509" v="21" actId="1076"/>
          <ac:spMkLst>
            <pc:docMk/>
            <pc:sldMk cId="3232555228" sldId="261"/>
            <ac:spMk id="3" creationId="{11F53EC9-0C79-AD6C-B104-C5CF9A47BAC8}"/>
          </ac:spMkLst>
        </pc:spChg>
        <pc:spChg chg="mod">
          <ac:chgData name="khaleda hayder" userId="064d74b6cf4fa13d" providerId="LiveId" clId="{0DDE3D0A-F078-4795-8B51-CC151CC5689C}" dt="2023-02-07T20:18:23.783" v="23" actId="20577"/>
          <ac:spMkLst>
            <pc:docMk/>
            <pc:sldMk cId="3232555228" sldId="261"/>
            <ac:spMk id="7" creationId="{B7A54286-4A8D-3800-A8B7-8F36538FB635}"/>
          </ac:spMkLst>
        </pc:spChg>
        <pc:picChg chg="add mod">
          <ac:chgData name="khaleda hayder" userId="064d74b6cf4fa13d" providerId="LiveId" clId="{0DDE3D0A-F078-4795-8B51-CC151CC5689C}" dt="2023-02-07T20:06:33.661" v="2" actId="1076"/>
          <ac:picMkLst>
            <pc:docMk/>
            <pc:sldMk cId="3232555228" sldId="261"/>
            <ac:picMk id="2" creationId="{DD2A54A1-F539-112C-92BE-873EAA882D93}"/>
          </ac:picMkLst>
        </pc:picChg>
        <pc:picChg chg="del">
          <ac:chgData name="khaleda hayder" userId="064d74b6cf4fa13d" providerId="LiveId" clId="{0DDE3D0A-F078-4795-8B51-CC151CC5689C}" dt="2023-02-07T20:06:25.167" v="0" actId="478"/>
          <ac:picMkLst>
            <pc:docMk/>
            <pc:sldMk cId="3232555228" sldId="261"/>
            <ac:picMk id="9" creationId="{BE1E58A4-3450-62F8-CECE-CC99A689A510}"/>
          </ac:picMkLst>
        </pc:picChg>
        <pc:picChg chg="del">
          <ac:chgData name="khaleda hayder" userId="064d74b6cf4fa13d" providerId="LiveId" clId="{0DDE3D0A-F078-4795-8B51-CC151CC5689C}" dt="2023-02-07T20:07:03.095" v="3" actId="478"/>
          <ac:picMkLst>
            <pc:docMk/>
            <pc:sldMk cId="3232555228" sldId="261"/>
            <ac:picMk id="11" creationId="{B73F54E2-A09A-5129-7A1A-12BE453F3A24}"/>
          </ac:picMkLst>
        </pc:picChg>
      </pc:sldChg>
      <pc:sldChg chg="modSp mod">
        <pc:chgData name="khaleda hayder" userId="064d74b6cf4fa13d" providerId="LiveId" clId="{0DDE3D0A-F078-4795-8B51-CC151CC5689C}" dt="2023-02-07T20:19:46.165" v="25" actId="20577"/>
        <pc:sldMkLst>
          <pc:docMk/>
          <pc:sldMk cId="2305351593" sldId="262"/>
        </pc:sldMkLst>
        <pc:spChg chg="mod">
          <ac:chgData name="khaleda hayder" userId="064d74b6cf4fa13d" providerId="LiveId" clId="{0DDE3D0A-F078-4795-8B51-CC151CC5689C}" dt="2023-02-07T20:19:46.165" v="25" actId="20577"/>
          <ac:spMkLst>
            <pc:docMk/>
            <pc:sldMk cId="2305351593" sldId="262"/>
            <ac:spMk id="3" creationId="{5C749509-BFBC-6E38-AC59-03520D97E37A}"/>
          </ac:spMkLst>
        </pc:spChg>
      </pc:sldChg>
      <pc:sldChg chg="modSp mod">
        <pc:chgData name="khaleda hayder" userId="064d74b6cf4fa13d" providerId="LiveId" clId="{0DDE3D0A-F078-4795-8B51-CC151CC5689C}" dt="2023-02-07T20:20:16.086" v="27" actId="20577"/>
        <pc:sldMkLst>
          <pc:docMk/>
          <pc:sldMk cId="2466849694" sldId="264"/>
        </pc:sldMkLst>
        <pc:spChg chg="mod">
          <ac:chgData name="khaleda hayder" userId="064d74b6cf4fa13d" providerId="LiveId" clId="{0DDE3D0A-F078-4795-8B51-CC151CC5689C}" dt="2023-02-07T20:20:16.086" v="27" actId="20577"/>
          <ac:spMkLst>
            <pc:docMk/>
            <pc:sldMk cId="2466849694" sldId="264"/>
            <ac:spMk id="3" creationId="{868257A8-7071-EB1D-7C10-C7BDA38B883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2/7/2023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2/7/2023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2/7/2023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2/7/2023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2/7/2023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2/7/2023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2/7/2023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2/7/2023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2/7/2023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2/7/2023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2/7/2023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2/7/2023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bmp"/><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bmp"/><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bmp"/><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bmp"/><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bmp"/><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bmp"/><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AAB1-3265-1E79-B082-5CDFF7BF174E}"/>
              </a:ext>
            </a:extLst>
          </p:cNvPr>
          <p:cNvSpPr>
            <a:spLocks noGrp="1"/>
          </p:cNvSpPr>
          <p:nvPr>
            <p:ph type="ctrTitle"/>
          </p:nvPr>
        </p:nvSpPr>
        <p:spPr/>
        <p:txBody>
          <a:bodyPr/>
          <a:lstStyle/>
          <a:p>
            <a:r>
              <a:rPr lang="en-GB" sz="2400" b="1" dirty="0"/>
              <a:t>Hospitality &amp; Guest Service of Ritz Carlton</a:t>
            </a:r>
            <a:br>
              <a:rPr lang="en-GB" sz="2400" b="1" dirty="0"/>
            </a:br>
            <a:r>
              <a:rPr lang="en-GB" sz="2400" b="1" dirty="0"/>
              <a:t>Student Name :  khaleda hayder</a:t>
            </a:r>
            <a:br>
              <a:rPr lang="en-GB" sz="2400" b="1" dirty="0"/>
            </a:br>
            <a:r>
              <a:rPr lang="en-GB" sz="2400" b="1" dirty="0"/>
              <a:t>Student ID: 2214476</a:t>
            </a:r>
            <a:br>
              <a:rPr lang="en-GB" sz="2400" b="1" dirty="0"/>
            </a:br>
            <a:r>
              <a:rPr lang="en-GB" sz="2400" b="1" dirty="0"/>
              <a:t>Module: Hospitality and guest service management BMIH4003</a:t>
            </a:r>
            <a:br>
              <a:rPr lang="en-GB" sz="2400" b="1" dirty="0"/>
            </a:br>
            <a:r>
              <a:rPr lang="en-GB" sz="2400" b="1" dirty="0"/>
              <a:t>Lecturer Name: Lisa Bassler</a:t>
            </a:r>
          </a:p>
        </p:txBody>
      </p:sp>
      <p:sp>
        <p:nvSpPr>
          <p:cNvPr id="3" name="Subtitle 2">
            <a:extLst>
              <a:ext uri="{FF2B5EF4-FFF2-40B4-BE49-F238E27FC236}">
                <a16:creationId xmlns:a16="http://schemas.microsoft.com/office/drawing/2014/main" id="{2F93C9EE-C75F-8DA7-1BD1-3B2425373374}"/>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49475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F455E0-3E2A-4117-A141-26609C664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1" name="Rectangle 10">
            <a:extLst>
              <a:ext uri="{FF2B5EF4-FFF2-40B4-BE49-F238E27FC236}">
                <a16:creationId xmlns:a16="http://schemas.microsoft.com/office/drawing/2014/main" id="{EA80814C-0EE3-49C5-B824-51C7941DA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3" name="Rectangle 1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9" name="Rectangle 1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F3784CB7-A4C4-D52D-B9B0-1EB2B259B0AC}"/>
              </a:ext>
            </a:extLst>
          </p:cNvPr>
          <p:cNvSpPr>
            <a:spLocks noGrp="1"/>
          </p:cNvSpPr>
          <p:nvPr>
            <p:ph type="title"/>
          </p:nvPr>
        </p:nvSpPr>
        <p:spPr>
          <a:xfrm>
            <a:off x="3844616" y="881210"/>
            <a:ext cx="7417925" cy="1517035"/>
          </a:xfrm>
        </p:spPr>
        <p:txBody>
          <a:bodyPr vert="horz" lIns="91440" tIns="45720" rIns="91440" bIns="45720" rtlCol="0" anchor="ctr">
            <a:normAutofit/>
          </a:bodyPr>
          <a:lstStyle/>
          <a:p>
            <a:r>
              <a:rPr lang="en-US" sz="4800" dirty="0">
                <a:solidFill>
                  <a:schemeClr val="tx1">
                    <a:lumMod val="75000"/>
                    <a:lumOff val="25000"/>
                  </a:schemeClr>
                </a:solidFill>
              </a:rPr>
              <a:t>Table Of Content</a:t>
            </a:r>
          </a:p>
        </p:txBody>
      </p:sp>
      <p:sp>
        <p:nvSpPr>
          <p:cNvPr id="4" name="Text Placeholder 3">
            <a:extLst>
              <a:ext uri="{FF2B5EF4-FFF2-40B4-BE49-F238E27FC236}">
                <a16:creationId xmlns:a16="http://schemas.microsoft.com/office/drawing/2014/main" id="{6C871B28-1C21-A179-22E2-6577577A5C61}"/>
              </a:ext>
            </a:extLst>
          </p:cNvPr>
          <p:cNvSpPr>
            <a:spLocks noGrp="1"/>
          </p:cNvSpPr>
          <p:nvPr>
            <p:ph type="body" sz="half" idx="2"/>
          </p:nvPr>
        </p:nvSpPr>
        <p:spPr>
          <a:xfrm>
            <a:off x="3844616" y="2751338"/>
            <a:ext cx="7245103" cy="3131777"/>
          </a:xfrm>
        </p:spPr>
        <p:txBody>
          <a:bodyPr vert="horz" lIns="91440" tIns="45720" rIns="91440" bIns="45720" rtlCol="0">
            <a:normAutofit/>
          </a:bodyPr>
          <a:lstStyle/>
          <a:p>
            <a:pPr indent="-182880">
              <a:lnSpc>
                <a:spcPct val="100000"/>
              </a:lnSpc>
              <a:buFont typeface="Arial" pitchFamily="34" charset="0"/>
              <a:buChar char="•"/>
            </a:pPr>
            <a:r>
              <a:rPr lang="en-GB" dirty="0">
                <a:solidFill>
                  <a:schemeClr val="tx1">
                    <a:lumMod val="75000"/>
                    <a:lumOff val="25000"/>
                  </a:schemeClr>
                </a:solidFill>
              </a:rPr>
              <a:t>About  Ritz Carlton	……………………………………… 03</a:t>
            </a:r>
          </a:p>
          <a:p>
            <a:pPr indent="-182880">
              <a:lnSpc>
                <a:spcPct val="100000"/>
              </a:lnSpc>
              <a:buFont typeface="Arial" pitchFamily="34" charset="0"/>
              <a:buChar char="•"/>
            </a:pPr>
            <a:r>
              <a:rPr lang="en-GB" dirty="0">
                <a:solidFill>
                  <a:schemeClr val="tx1">
                    <a:lumMod val="75000"/>
                    <a:lumOff val="25000"/>
                  </a:schemeClr>
                </a:solidFill>
              </a:rPr>
              <a:t>Targeted Audiences	 ………………………………………	04</a:t>
            </a:r>
          </a:p>
          <a:p>
            <a:pPr indent="-182880">
              <a:lnSpc>
                <a:spcPct val="100000"/>
              </a:lnSpc>
              <a:buFont typeface="Arial" pitchFamily="34" charset="0"/>
              <a:buChar char="•"/>
            </a:pPr>
            <a:r>
              <a:rPr lang="en-GB" dirty="0">
                <a:solidFill>
                  <a:schemeClr val="tx1">
                    <a:lumMod val="75000"/>
                    <a:lumOff val="25000"/>
                  </a:schemeClr>
                </a:solidFill>
              </a:rPr>
              <a:t>Nature, Scope and Role of Guest Service, and facilities ………. 05</a:t>
            </a:r>
          </a:p>
          <a:p>
            <a:pPr indent="-182880">
              <a:lnSpc>
                <a:spcPct val="100000"/>
              </a:lnSpc>
              <a:buFont typeface="Arial" pitchFamily="34" charset="0"/>
              <a:buChar char="•"/>
            </a:pPr>
            <a:r>
              <a:rPr lang="en-GB" dirty="0">
                <a:solidFill>
                  <a:schemeClr val="tx1">
                    <a:lumMod val="75000"/>
                    <a:lumOff val="25000"/>
                  </a:schemeClr>
                </a:solidFill>
              </a:rPr>
              <a:t>Why Guest Services Needed ……………………………………	06</a:t>
            </a:r>
          </a:p>
          <a:p>
            <a:pPr indent="-182880">
              <a:lnSpc>
                <a:spcPct val="100000"/>
              </a:lnSpc>
              <a:buFont typeface="Arial" pitchFamily="34" charset="0"/>
              <a:buChar char="•"/>
            </a:pPr>
            <a:r>
              <a:rPr lang="en-GB" dirty="0">
                <a:solidFill>
                  <a:schemeClr val="tx1">
                    <a:lumMod val="75000"/>
                    <a:lumOff val="25000"/>
                  </a:schemeClr>
                </a:solidFill>
              </a:rPr>
              <a:t>Importance of hospitality …………………………………………	07</a:t>
            </a:r>
          </a:p>
          <a:p>
            <a:pPr indent="-182880">
              <a:lnSpc>
                <a:spcPct val="100000"/>
              </a:lnSpc>
              <a:buFont typeface="Arial" pitchFamily="34" charset="0"/>
              <a:buChar char="•"/>
            </a:pPr>
            <a:r>
              <a:rPr lang="en-GB" dirty="0">
                <a:solidFill>
                  <a:schemeClr val="tx1">
                    <a:lumMod val="75000"/>
                    <a:lumOff val="25000"/>
                  </a:schemeClr>
                </a:solidFill>
              </a:rPr>
              <a:t>How Ritz Carlton meet/exceed guest expectations ……………	08</a:t>
            </a:r>
          </a:p>
          <a:p>
            <a:pPr indent="-182880">
              <a:lnSpc>
                <a:spcPct val="100000"/>
              </a:lnSpc>
              <a:buFont typeface="Arial" pitchFamily="34" charset="0"/>
              <a:buChar char="•"/>
            </a:pPr>
            <a:r>
              <a:rPr lang="en-GB" dirty="0">
                <a:solidFill>
                  <a:schemeClr val="tx1">
                    <a:lumMod val="75000"/>
                    <a:lumOff val="25000"/>
                  </a:schemeClr>
                </a:solidFill>
              </a:rPr>
              <a:t>Conclusion …………………………………………………………	09</a:t>
            </a:r>
          </a:p>
          <a:p>
            <a:pPr indent="-182880">
              <a:lnSpc>
                <a:spcPct val="100000"/>
              </a:lnSpc>
              <a:buFont typeface="Arial" pitchFamily="34" charset="0"/>
              <a:buChar char="•"/>
            </a:pPr>
            <a:r>
              <a:rPr lang="en-GB" dirty="0">
                <a:solidFill>
                  <a:schemeClr val="tx1">
                    <a:lumMod val="75000"/>
                    <a:lumOff val="25000"/>
                  </a:schemeClr>
                </a:solidFill>
              </a:rPr>
              <a:t>References ………………………………………………………..	10</a:t>
            </a:r>
            <a:endParaRPr lang="en-US" dirty="0">
              <a:solidFill>
                <a:schemeClr val="tx1">
                  <a:lumMod val="75000"/>
                  <a:lumOff val="25000"/>
                </a:schemeClr>
              </a:solidFill>
            </a:endParaRPr>
          </a:p>
        </p:txBody>
      </p:sp>
    </p:spTree>
    <p:extLst>
      <p:ext uri="{BB962C8B-B14F-4D97-AF65-F5344CB8AC3E}">
        <p14:creationId xmlns:p14="http://schemas.microsoft.com/office/powerpoint/2010/main" val="1167656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6" name="Rectangle 26">
            <a:extLst>
              <a:ext uri="{FF2B5EF4-FFF2-40B4-BE49-F238E27FC236}">
                <a16:creationId xmlns:a16="http://schemas.microsoft.com/office/drawing/2014/main" id="{36491AF2-F637-4458-8B7A-BF788BA75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8">
            <a:extLst>
              <a:ext uri="{FF2B5EF4-FFF2-40B4-BE49-F238E27FC236}">
                <a16:creationId xmlns:a16="http://schemas.microsoft.com/office/drawing/2014/main" id="{694E5FC1-7299-4180-BC75-631D0C2BD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tx1"/>
          </a:solidFill>
          <a:ln w="6350" cap="flat" cmpd="sng" algn="ctr">
            <a:solidFill>
              <a:schemeClr val="tx1">
                <a:lumMod val="75000"/>
              </a:schemeClr>
            </a:solidFill>
            <a:prstDash val="solid"/>
          </a:ln>
          <a:effectLst>
            <a:softEdge rad="0"/>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8" name="Rectangle 30">
            <a:extLst>
              <a:ext uri="{FF2B5EF4-FFF2-40B4-BE49-F238E27FC236}">
                <a16:creationId xmlns:a16="http://schemas.microsoft.com/office/drawing/2014/main" id="{27D770CB-6E46-4B1E-9B06-FD55FF2B9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6571" y="415055"/>
            <a:ext cx="5336217" cy="6058223"/>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01150806-1492-B37B-5DD7-049E6942E523}"/>
              </a:ext>
            </a:extLst>
          </p:cNvPr>
          <p:cNvSpPr>
            <a:spLocks noGrp="1"/>
          </p:cNvSpPr>
          <p:nvPr>
            <p:ph type="title"/>
          </p:nvPr>
        </p:nvSpPr>
        <p:spPr>
          <a:xfrm>
            <a:off x="737486" y="797965"/>
            <a:ext cx="4602152" cy="1718225"/>
          </a:xfrm>
        </p:spPr>
        <p:txBody>
          <a:bodyPr>
            <a:normAutofit/>
          </a:bodyPr>
          <a:lstStyle/>
          <a:p>
            <a:r>
              <a:rPr lang="en-GB" dirty="0"/>
              <a:t>About Ritz Carlton</a:t>
            </a:r>
          </a:p>
        </p:txBody>
      </p:sp>
      <p:sp>
        <p:nvSpPr>
          <p:cNvPr id="11" name="Content Placeholder 10">
            <a:extLst>
              <a:ext uri="{FF2B5EF4-FFF2-40B4-BE49-F238E27FC236}">
                <a16:creationId xmlns:a16="http://schemas.microsoft.com/office/drawing/2014/main" id="{E260C2C9-34C9-F136-F70B-357792F8A39C}"/>
              </a:ext>
            </a:extLst>
          </p:cNvPr>
          <p:cNvSpPr>
            <a:spLocks noGrp="1"/>
          </p:cNvSpPr>
          <p:nvPr>
            <p:ph idx="1"/>
          </p:nvPr>
        </p:nvSpPr>
        <p:spPr>
          <a:xfrm>
            <a:off x="737486" y="2538919"/>
            <a:ext cx="4602152" cy="3596880"/>
          </a:xfrm>
        </p:spPr>
        <p:txBody>
          <a:bodyPr>
            <a:normAutofit/>
          </a:bodyPr>
          <a:lstStyle/>
          <a:p>
            <a:pPr marL="0" indent="0">
              <a:buNone/>
            </a:pPr>
            <a:r>
              <a:rPr lang="en-GB" dirty="0"/>
              <a:t> Some notable locations of Ritz Carlton  include,</a:t>
            </a:r>
          </a:p>
          <a:p>
            <a:r>
              <a:rPr lang="en-GB" dirty="0"/>
              <a:t>The Ritz-Carlton, Central Park in New York City, </a:t>
            </a:r>
          </a:p>
          <a:p>
            <a:r>
              <a:rPr lang="en-GB" dirty="0"/>
              <a:t>The Ritz-Carlton, Bachelor Gulch in Colorado, and </a:t>
            </a:r>
          </a:p>
          <a:p>
            <a:r>
              <a:rPr lang="en-GB" dirty="0"/>
              <a:t>The Ritz-Carlton, Tokyo.</a:t>
            </a:r>
            <a:endParaRPr lang="en-US" dirty="0"/>
          </a:p>
        </p:txBody>
      </p:sp>
      <p:sp>
        <p:nvSpPr>
          <p:cNvPr id="39" name="Rectangle 32">
            <a:extLst>
              <a:ext uri="{FF2B5EF4-FFF2-40B4-BE49-F238E27FC236}">
                <a16:creationId xmlns:a16="http://schemas.microsoft.com/office/drawing/2014/main" id="{3C1F5257-35BE-473F-AD7A-B99A8363B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6A0DAA8-E9CE-456D-A6BF-3F046C566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1CC9BAB-77E0-82B6-45A7-425954E98F2B}"/>
              </a:ext>
            </a:extLst>
          </p:cNvPr>
          <p:cNvPicPr>
            <a:picLocks noChangeAspect="1"/>
          </p:cNvPicPr>
          <p:nvPr/>
        </p:nvPicPr>
        <p:blipFill rotWithShape="1">
          <a:blip r:embed="rId2"/>
          <a:srcRect t="130" r="3" b="3"/>
          <a:stretch/>
        </p:blipFill>
        <p:spPr>
          <a:xfrm>
            <a:off x="8245165" y="3209731"/>
            <a:ext cx="3716680" cy="3396343"/>
          </a:xfrm>
          <a:prstGeom prst="rect">
            <a:avLst/>
          </a:prstGeom>
        </p:spPr>
      </p:pic>
      <p:pic>
        <p:nvPicPr>
          <p:cNvPr id="5" name="Content Placeholder 4">
            <a:extLst>
              <a:ext uri="{FF2B5EF4-FFF2-40B4-BE49-F238E27FC236}">
                <a16:creationId xmlns:a16="http://schemas.microsoft.com/office/drawing/2014/main" id="{31F890E2-9A11-B6B3-802E-62F26CC7B79E}"/>
              </a:ext>
            </a:extLst>
          </p:cNvPr>
          <p:cNvPicPr>
            <a:picLocks noChangeAspect="1"/>
          </p:cNvPicPr>
          <p:nvPr/>
        </p:nvPicPr>
        <p:blipFill rotWithShape="1">
          <a:blip r:embed="rId3"/>
          <a:srcRect r="-4" b="71"/>
          <a:stretch/>
        </p:blipFill>
        <p:spPr>
          <a:xfrm>
            <a:off x="6009410" y="141581"/>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pic>
        <p:nvPicPr>
          <p:cNvPr id="6" name="Picture 5" descr="A tall building with many windows&#10;&#10;Description automatically generated with low confidence">
            <a:extLst>
              <a:ext uri="{FF2B5EF4-FFF2-40B4-BE49-F238E27FC236}">
                <a16:creationId xmlns:a16="http://schemas.microsoft.com/office/drawing/2014/main" id="{273BC2C5-9803-889B-87E0-E22E23938169}"/>
              </a:ext>
            </a:extLst>
          </p:cNvPr>
          <p:cNvPicPr>
            <a:picLocks noChangeAspect="1"/>
          </p:cNvPicPr>
          <p:nvPr/>
        </p:nvPicPr>
        <p:blipFill rotWithShape="1">
          <a:blip r:embed="rId4"/>
          <a:srcRect r="916" b="-3"/>
          <a:stretch/>
        </p:blipFill>
        <p:spPr>
          <a:xfrm>
            <a:off x="10115771" y="211920"/>
            <a:ext cx="1846073" cy="2780881"/>
          </a:xfrm>
          <a:prstGeom prst="rect">
            <a:avLst/>
          </a:prstGeom>
        </p:spPr>
      </p:pic>
      <p:sp>
        <p:nvSpPr>
          <p:cNvPr id="9" name="TextBox 8">
            <a:extLst>
              <a:ext uri="{FF2B5EF4-FFF2-40B4-BE49-F238E27FC236}">
                <a16:creationId xmlns:a16="http://schemas.microsoft.com/office/drawing/2014/main" id="{4F27DBC9-0350-463F-1C10-301B4D0FC66D}"/>
              </a:ext>
            </a:extLst>
          </p:cNvPr>
          <p:cNvSpPr txBox="1"/>
          <p:nvPr/>
        </p:nvSpPr>
        <p:spPr>
          <a:xfrm>
            <a:off x="8068901" y="5951133"/>
            <a:ext cx="4229268" cy="369332"/>
          </a:xfrm>
          <a:prstGeom prst="rect">
            <a:avLst/>
          </a:prstGeom>
          <a:noFill/>
        </p:spPr>
        <p:txBody>
          <a:bodyPr wrap="square">
            <a:spAutoFit/>
          </a:bodyPr>
          <a:lstStyle/>
          <a:p>
            <a:r>
              <a:rPr lang="en-GB" dirty="0"/>
              <a:t>Colorado -Source: jetsetmag.com</a:t>
            </a:r>
          </a:p>
        </p:txBody>
      </p:sp>
      <p:sp>
        <p:nvSpPr>
          <p:cNvPr id="12" name="TextBox 11">
            <a:extLst>
              <a:ext uri="{FF2B5EF4-FFF2-40B4-BE49-F238E27FC236}">
                <a16:creationId xmlns:a16="http://schemas.microsoft.com/office/drawing/2014/main" id="{7A248AF9-C8B6-6326-D260-E193663992BF}"/>
              </a:ext>
            </a:extLst>
          </p:cNvPr>
          <p:cNvSpPr txBox="1"/>
          <p:nvPr/>
        </p:nvSpPr>
        <p:spPr>
          <a:xfrm rot="5400000">
            <a:off x="9944074" y="1755024"/>
            <a:ext cx="3433345" cy="646331"/>
          </a:xfrm>
          <a:prstGeom prst="rect">
            <a:avLst/>
          </a:prstGeom>
          <a:noFill/>
        </p:spPr>
        <p:txBody>
          <a:bodyPr wrap="square">
            <a:spAutoFit/>
          </a:bodyPr>
          <a:lstStyle/>
          <a:p>
            <a:r>
              <a:rPr lang="en-GB" dirty="0"/>
              <a:t>Tokyo- </a:t>
            </a:r>
            <a:r>
              <a:rPr lang="en-GB" dirty="0" err="1"/>
              <a:t>Source:destinology.com</a:t>
            </a:r>
            <a:endParaRPr lang="en-GB" dirty="0"/>
          </a:p>
        </p:txBody>
      </p:sp>
      <p:sp>
        <p:nvSpPr>
          <p:cNvPr id="15" name="TextBox 14">
            <a:extLst>
              <a:ext uri="{FF2B5EF4-FFF2-40B4-BE49-F238E27FC236}">
                <a16:creationId xmlns:a16="http://schemas.microsoft.com/office/drawing/2014/main" id="{D4B0EED8-C701-400F-A46A-0E2603112281}"/>
              </a:ext>
            </a:extLst>
          </p:cNvPr>
          <p:cNvSpPr txBox="1"/>
          <p:nvPr/>
        </p:nvSpPr>
        <p:spPr>
          <a:xfrm>
            <a:off x="5993601" y="352869"/>
            <a:ext cx="3950144" cy="646331"/>
          </a:xfrm>
          <a:prstGeom prst="rect">
            <a:avLst/>
          </a:prstGeom>
          <a:noFill/>
        </p:spPr>
        <p:txBody>
          <a:bodyPr wrap="square">
            <a:spAutoFit/>
          </a:bodyPr>
          <a:lstStyle/>
          <a:p>
            <a:r>
              <a:rPr lang="en-GB" dirty="0"/>
              <a:t>New York -Source: LoveHoliday.com</a:t>
            </a:r>
          </a:p>
        </p:txBody>
      </p:sp>
    </p:spTree>
    <p:extLst>
      <p:ext uri="{BB962C8B-B14F-4D97-AF65-F5344CB8AC3E}">
        <p14:creationId xmlns:p14="http://schemas.microsoft.com/office/powerpoint/2010/main" val="365904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05B8FDA5-05F7-AF8D-5F1C-4B0C69CDED99}"/>
              </a:ext>
            </a:extLst>
          </p:cNvPr>
          <p:cNvSpPr>
            <a:spLocks noGrp="1"/>
          </p:cNvSpPr>
          <p:nvPr>
            <p:ph type="title"/>
          </p:nvPr>
        </p:nvSpPr>
        <p:spPr>
          <a:xfrm>
            <a:off x="3844616" y="584892"/>
            <a:ext cx="7417925" cy="1517035"/>
          </a:xfrm>
        </p:spPr>
        <p:txBody>
          <a:bodyPr>
            <a:normAutofit/>
          </a:bodyPr>
          <a:lstStyle/>
          <a:p>
            <a:r>
              <a:rPr lang="en-GB" sz="3600" dirty="0">
                <a:solidFill>
                  <a:schemeClr val="tx1">
                    <a:lumMod val="75000"/>
                    <a:lumOff val="25000"/>
                  </a:schemeClr>
                </a:solidFill>
              </a:rPr>
              <a:t>Targeted Audiences</a:t>
            </a:r>
          </a:p>
        </p:txBody>
      </p:sp>
      <p:pic>
        <p:nvPicPr>
          <p:cNvPr id="4" name="Content Placeholder 3">
            <a:extLst>
              <a:ext uri="{FF2B5EF4-FFF2-40B4-BE49-F238E27FC236}">
                <a16:creationId xmlns:a16="http://schemas.microsoft.com/office/drawing/2014/main" id="{0D98DFE3-8D67-57BF-3F20-F01C84FA8D59}"/>
              </a:ext>
            </a:extLst>
          </p:cNvPr>
          <p:cNvPicPr>
            <a:picLocks noGrp="1" noChangeAspect="1"/>
          </p:cNvPicPr>
          <p:nvPr>
            <p:ph idx="1"/>
          </p:nvPr>
        </p:nvPicPr>
        <p:blipFill>
          <a:blip r:embed="rId3"/>
          <a:stretch>
            <a:fillRect/>
          </a:stretch>
        </p:blipFill>
        <p:spPr>
          <a:xfrm>
            <a:off x="6572953" y="1933577"/>
            <a:ext cx="4689588" cy="3130550"/>
          </a:xfrm>
          <a:prstGeom prst="rect">
            <a:avLst/>
          </a:prstGeom>
        </p:spPr>
      </p:pic>
      <p:sp>
        <p:nvSpPr>
          <p:cNvPr id="6" name="TextBox 5">
            <a:extLst>
              <a:ext uri="{FF2B5EF4-FFF2-40B4-BE49-F238E27FC236}">
                <a16:creationId xmlns:a16="http://schemas.microsoft.com/office/drawing/2014/main" id="{CB664A1C-E6E6-3BAB-5E6C-07B2DF00AC77}"/>
              </a:ext>
            </a:extLst>
          </p:cNvPr>
          <p:cNvSpPr txBox="1"/>
          <p:nvPr/>
        </p:nvSpPr>
        <p:spPr>
          <a:xfrm>
            <a:off x="3543541" y="2266520"/>
            <a:ext cx="2794007" cy="3416320"/>
          </a:xfrm>
          <a:prstGeom prst="rect">
            <a:avLst/>
          </a:prstGeom>
          <a:noFill/>
        </p:spPr>
        <p:txBody>
          <a:bodyPr wrap="square">
            <a:spAutoFit/>
          </a:bodyPr>
          <a:lstStyle/>
          <a:p>
            <a:r>
              <a:rPr lang="en-GB" dirty="0"/>
              <a:t>Ritz Carlton mainly targeted business executives, celebrities, national and international athletes, leisure travellers, corporates, and the upper and upper middle class. Also, they applied different strategies in different countries.</a:t>
            </a:r>
          </a:p>
        </p:txBody>
      </p:sp>
      <p:pic>
        <p:nvPicPr>
          <p:cNvPr id="7" name="Picture 6">
            <a:extLst>
              <a:ext uri="{FF2B5EF4-FFF2-40B4-BE49-F238E27FC236}">
                <a16:creationId xmlns:a16="http://schemas.microsoft.com/office/drawing/2014/main" id="{29D03A13-8F6E-68D5-EB88-E6824886AFB1}"/>
              </a:ext>
            </a:extLst>
          </p:cNvPr>
          <p:cNvPicPr>
            <a:picLocks noChangeAspect="1"/>
          </p:cNvPicPr>
          <p:nvPr/>
        </p:nvPicPr>
        <p:blipFill>
          <a:blip r:embed="rId4"/>
          <a:stretch>
            <a:fillRect/>
          </a:stretch>
        </p:blipFill>
        <p:spPr>
          <a:xfrm>
            <a:off x="8146427" y="5228720"/>
            <a:ext cx="1707028" cy="512108"/>
          </a:xfrm>
          <a:prstGeom prst="rect">
            <a:avLst/>
          </a:prstGeom>
        </p:spPr>
      </p:pic>
    </p:spTree>
    <p:extLst>
      <p:ext uri="{BB962C8B-B14F-4D97-AF65-F5344CB8AC3E}">
        <p14:creationId xmlns:p14="http://schemas.microsoft.com/office/powerpoint/2010/main" val="371637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pic>
        <p:nvPicPr>
          <p:cNvPr id="4" name="Picture 3">
            <a:extLst>
              <a:ext uri="{FF2B5EF4-FFF2-40B4-BE49-F238E27FC236}">
                <a16:creationId xmlns:a16="http://schemas.microsoft.com/office/drawing/2014/main" id="{6A702E18-13E9-9A33-8EB2-0EEFFCBF859E}"/>
              </a:ext>
            </a:extLst>
          </p:cNvPr>
          <p:cNvPicPr>
            <a:picLocks noChangeAspect="1"/>
          </p:cNvPicPr>
          <p:nvPr/>
        </p:nvPicPr>
        <p:blipFill>
          <a:blip r:embed="rId3"/>
          <a:stretch>
            <a:fillRect/>
          </a:stretch>
        </p:blipFill>
        <p:spPr>
          <a:xfrm>
            <a:off x="3681067" y="988126"/>
            <a:ext cx="2969009" cy="1499746"/>
          </a:xfrm>
          <a:prstGeom prst="rect">
            <a:avLst/>
          </a:prstGeom>
        </p:spPr>
      </p:pic>
      <p:sp>
        <p:nvSpPr>
          <p:cNvPr id="3" name="Content Placeholder 2">
            <a:extLst>
              <a:ext uri="{FF2B5EF4-FFF2-40B4-BE49-F238E27FC236}">
                <a16:creationId xmlns:a16="http://schemas.microsoft.com/office/drawing/2014/main" id="{F8902F2E-26CC-0E3F-358D-29B48FAC8AAF}"/>
              </a:ext>
            </a:extLst>
          </p:cNvPr>
          <p:cNvSpPr>
            <a:spLocks noGrp="1"/>
          </p:cNvSpPr>
          <p:nvPr>
            <p:ph idx="1"/>
          </p:nvPr>
        </p:nvSpPr>
        <p:spPr>
          <a:xfrm>
            <a:off x="3844617" y="2626840"/>
            <a:ext cx="3456516" cy="3131777"/>
          </a:xfrm>
        </p:spPr>
        <p:txBody>
          <a:bodyPr>
            <a:normAutofit fontScale="92500" lnSpcReduction="10000"/>
          </a:bodyPr>
          <a:lstStyle/>
          <a:p>
            <a:r>
              <a:rPr lang="en-GB" dirty="0">
                <a:solidFill>
                  <a:schemeClr val="tx1">
                    <a:lumMod val="75000"/>
                    <a:lumOff val="25000"/>
                  </a:schemeClr>
                </a:solidFill>
              </a:rPr>
              <a:t>The nature of guest services and facilities is to provide exceptional and personalized service to guests.</a:t>
            </a:r>
          </a:p>
          <a:p>
            <a:r>
              <a:rPr lang="en-GB" dirty="0">
                <a:solidFill>
                  <a:schemeClr val="tx1">
                    <a:lumMod val="75000"/>
                    <a:lumOff val="25000"/>
                  </a:schemeClr>
                </a:solidFill>
              </a:rPr>
              <a:t>The scope of guest services and facilities includes a wide range of amenities and services.</a:t>
            </a:r>
          </a:p>
          <a:p>
            <a:r>
              <a:rPr lang="en-GB" dirty="0">
                <a:solidFill>
                  <a:schemeClr val="tx1">
                    <a:lumMod val="75000"/>
                    <a:lumOff val="25000"/>
                  </a:schemeClr>
                </a:solidFill>
              </a:rPr>
              <a:t>The role of guest services and facilities is to enhance the guest experience.</a:t>
            </a:r>
          </a:p>
          <a:p>
            <a:endParaRPr lang="en-GB" dirty="0">
              <a:solidFill>
                <a:schemeClr val="tx1">
                  <a:lumMod val="75000"/>
                  <a:lumOff val="25000"/>
                </a:schemeClr>
              </a:solidFill>
            </a:endParaRPr>
          </a:p>
        </p:txBody>
      </p:sp>
      <p:pic>
        <p:nvPicPr>
          <p:cNvPr id="5" name="Picture 4">
            <a:extLst>
              <a:ext uri="{FF2B5EF4-FFF2-40B4-BE49-F238E27FC236}">
                <a16:creationId xmlns:a16="http://schemas.microsoft.com/office/drawing/2014/main" id="{299EB774-DEA0-F896-9737-A4B448CA9427}"/>
              </a:ext>
            </a:extLst>
          </p:cNvPr>
          <p:cNvPicPr>
            <a:picLocks noChangeAspect="1"/>
          </p:cNvPicPr>
          <p:nvPr/>
        </p:nvPicPr>
        <p:blipFill>
          <a:blip r:embed="rId4"/>
          <a:stretch>
            <a:fillRect/>
          </a:stretch>
        </p:blipFill>
        <p:spPr>
          <a:xfrm>
            <a:off x="7122226" y="730105"/>
            <a:ext cx="4408482" cy="4590686"/>
          </a:xfrm>
          <a:prstGeom prst="rect">
            <a:avLst/>
          </a:prstGeom>
        </p:spPr>
      </p:pic>
      <p:pic>
        <p:nvPicPr>
          <p:cNvPr id="6" name="Picture 5">
            <a:extLst>
              <a:ext uri="{FF2B5EF4-FFF2-40B4-BE49-F238E27FC236}">
                <a16:creationId xmlns:a16="http://schemas.microsoft.com/office/drawing/2014/main" id="{9E638E47-BF7A-C31B-C857-8A95E4C43CE0}"/>
              </a:ext>
            </a:extLst>
          </p:cNvPr>
          <p:cNvPicPr>
            <a:picLocks noChangeAspect="1"/>
          </p:cNvPicPr>
          <p:nvPr/>
        </p:nvPicPr>
        <p:blipFill>
          <a:blip r:embed="rId5"/>
          <a:stretch>
            <a:fillRect/>
          </a:stretch>
        </p:blipFill>
        <p:spPr>
          <a:xfrm>
            <a:off x="8562406" y="4781228"/>
            <a:ext cx="1707028" cy="512108"/>
          </a:xfrm>
          <a:prstGeom prst="rect">
            <a:avLst/>
          </a:prstGeom>
        </p:spPr>
      </p:pic>
    </p:spTree>
    <p:extLst>
      <p:ext uri="{BB962C8B-B14F-4D97-AF65-F5344CB8AC3E}">
        <p14:creationId xmlns:p14="http://schemas.microsoft.com/office/powerpoint/2010/main" val="1791716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pic>
        <p:nvPicPr>
          <p:cNvPr id="5" name="Picture 4">
            <a:extLst>
              <a:ext uri="{FF2B5EF4-FFF2-40B4-BE49-F238E27FC236}">
                <a16:creationId xmlns:a16="http://schemas.microsoft.com/office/drawing/2014/main" id="{B1F84A60-8719-F410-6FD8-E86B9D9A12DB}"/>
              </a:ext>
            </a:extLst>
          </p:cNvPr>
          <p:cNvPicPr>
            <a:picLocks noChangeAspect="1"/>
          </p:cNvPicPr>
          <p:nvPr/>
        </p:nvPicPr>
        <p:blipFill>
          <a:blip r:embed="rId3"/>
          <a:stretch>
            <a:fillRect/>
          </a:stretch>
        </p:blipFill>
        <p:spPr>
          <a:xfrm>
            <a:off x="3844615" y="770971"/>
            <a:ext cx="3042168" cy="1737511"/>
          </a:xfrm>
          <a:prstGeom prst="rect">
            <a:avLst/>
          </a:prstGeom>
        </p:spPr>
      </p:pic>
      <p:sp>
        <p:nvSpPr>
          <p:cNvPr id="7" name="TextBox 6">
            <a:extLst>
              <a:ext uri="{FF2B5EF4-FFF2-40B4-BE49-F238E27FC236}">
                <a16:creationId xmlns:a16="http://schemas.microsoft.com/office/drawing/2014/main" id="{B7A54286-4A8D-3800-A8B7-8F36538FB635}"/>
              </a:ext>
            </a:extLst>
          </p:cNvPr>
          <p:cNvSpPr txBox="1"/>
          <p:nvPr/>
        </p:nvSpPr>
        <p:spPr>
          <a:xfrm>
            <a:off x="3844614" y="2391508"/>
            <a:ext cx="3514317" cy="3693319"/>
          </a:xfrm>
          <a:prstGeom prst="rect">
            <a:avLst/>
          </a:prstGeom>
          <a:noFill/>
        </p:spPr>
        <p:txBody>
          <a:bodyPr wrap="square">
            <a:spAutoFit/>
          </a:bodyPr>
          <a:lstStyle/>
          <a:p>
            <a:r>
              <a:rPr lang="en-GB" dirty="0"/>
              <a:t>To provide a high-quality, personalised guest experience.</a:t>
            </a:r>
          </a:p>
          <a:p>
            <a:r>
              <a:rPr lang="en-GB" dirty="0"/>
              <a:t>To play a critical role in ensuring guest satisfaction and loyalty.</a:t>
            </a:r>
          </a:p>
          <a:p>
            <a:r>
              <a:rPr lang="en-GB" dirty="0"/>
              <a:t>To include a variety of amenities and services.</a:t>
            </a:r>
          </a:p>
          <a:p>
            <a:r>
              <a:rPr lang="en-GB" dirty="0"/>
              <a:t>To set the hotel apart from competitors.</a:t>
            </a:r>
          </a:p>
          <a:p>
            <a:r>
              <a:rPr lang="en-GB" dirty="0"/>
              <a:t>To help also anticipate and meet individual guests' unique needs and requests.</a:t>
            </a:r>
          </a:p>
        </p:txBody>
      </p:sp>
      <p:pic>
        <p:nvPicPr>
          <p:cNvPr id="2" name="Picture 1">
            <a:extLst>
              <a:ext uri="{FF2B5EF4-FFF2-40B4-BE49-F238E27FC236}">
                <a16:creationId xmlns:a16="http://schemas.microsoft.com/office/drawing/2014/main" id="{DD2A54A1-F539-112C-92BE-873EAA882D93}"/>
              </a:ext>
            </a:extLst>
          </p:cNvPr>
          <p:cNvPicPr>
            <a:picLocks noChangeAspect="1"/>
          </p:cNvPicPr>
          <p:nvPr/>
        </p:nvPicPr>
        <p:blipFill>
          <a:blip r:embed="rId4"/>
          <a:stretch>
            <a:fillRect/>
          </a:stretch>
        </p:blipFill>
        <p:spPr>
          <a:xfrm>
            <a:off x="6886783" y="735209"/>
            <a:ext cx="4514850" cy="2762250"/>
          </a:xfrm>
          <a:prstGeom prst="rect">
            <a:avLst/>
          </a:prstGeom>
        </p:spPr>
      </p:pic>
      <p:sp>
        <p:nvSpPr>
          <p:cNvPr id="3" name="TextBox 2">
            <a:extLst>
              <a:ext uri="{FF2B5EF4-FFF2-40B4-BE49-F238E27FC236}">
                <a16:creationId xmlns:a16="http://schemas.microsoft.com/office/drawing/2014/main" id="{11F53EC9-0C79-AD6C-B104-C5CF9A47BAC8}"/>
              </a:ext>
            </a:extLst>
          </p:cNvPr>
          <p:cNvSpPr txBox="1"/>
          <p:nvPr/>
        </p:nvSpPr>
        <p:spPr>
          <a:xfrm flipH="1">
            <a:off x="8229263" y="3868835"/>
            <a:ext cx="2471652" cy="369332"/>
          </a:xfrm>
          <a:prstGeom prst="rect">
            <a:avLst/>
          </a:prstGeom>
          <a:noFill/>
        </p:spPr>
        <p:txBody>
          <a:bodyPr wrap="square" rtlCol="0">
            <a:spAutoFit/>
          </a:bodyPr>
          <a:lstStyle/>
          <a:p>
            <a:r>
              <a:rPr lang="en-GB" dirty="0"/>
              <a:t>Source- Google</a:t>
            </a:r>
          </a:p>
        </p:txBody>
      </p:sp>
    </p:spTree>
    <p:extLst>
      <p:ext uri="{BB962C8B-B14F-4D97-AF65-F5344CB8AC3E}">
        <p14:creationId xmlns:p14="http://schemas.microsoft.com/office/powerpoint/2010/main" val="3232555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FB140675-6DB1-E7AC-4273-6440B03F7750}"/>
              </a:ext>
            </a:extLst>
          </p:cNvPr>
          <p:cNvSpPr>
            <a:spLocks noGrp="1"/>
          </p:cNvSpPr>
          <p:nvPr>
            <p:ph type="title"/>
          </p:nvPr>
        </p:nvSpPr>
        <p:spPr>
          <a:xfrm>
            <a:off x="3844617" y="881211"/>
            <a:ext cx="3259568" cy="1288432"/>
          </a:xfrm>
        </p:spPr>
        <p:txBody>
          <a:bodyPr>
            <a:normAutofit/>
          </a:bodyPr>
          <a:lstStyle/>
          <a:p>
            <a:r>
              <a:rPr lang="en-GB" sz="3200" dirty="0">
                <a:solidFill>
                  <a:schemeClr val="tx1">
                    <a:lumMod val="75000"/>
                    <a:lumOff val="25000"/>
                  </a:schemeClr>
                </a:solidFill>
              </a:rPr>
              <a:t>Importance of hospitality</a:t>
            </a:r>
          </a:p>
        </p:txBody>
      </p:sp>
      <p:sp>
        <p:nvSpPr>
          <p:cNvPr id="3" name="Content Placeholder 2">
            <a:extLst>
              <a:ext uri="{FF2B5EF4-FFF2-40B4-BE49-F238E27FC236}">
                <a16:creationId xmlns:a16="http://schemas.microsoft.com/office/drawing/2014/main" id="{5C749509-BFBC-6E38-AC59-03520D97E37A}"/>
              </a:ext>
            </a:extLst>
          </p:cNvPr>
          <p:cNvSpPr>
            <a:spLocks noGrp="1"/>
          </p:cNvSpPr>
          <p:nvPr>
            <p:ph idx="1"/>
          </p:nvPr>
        </p:nvSpPr>
        <p:spPr>
          <a:xfrm>
            <a:off x="3506992" y="2169643"/>
            <a:ext cx="3597193" cy="3609367"/>
          </a:xfrm>
        </p:spPr>
        <p:txBody>
          <a:bodyPr>
            <a:normAutofit fontScale="92500"/>
          </a:bodyPr>
          <a:lstStyle/>
          <a:p>
            <a:r>
              <a:rPr lang="en-GB" dirty="0">
                <a:solidFill>
                  <a:schemeClr val="tx1">
                    <a:lumMod val="75000"/>
                    <a:lumOff val="25000"/>
                  </a:schemeClr>
                </a:solidFill>
              </a:rPr>
              <a:t>Personalised service, attention to detail, and a welcoming and comfortable atmosphere.</a:t>
            </a:r>
          </a:p>
          <a:p>
            <a:r>
              <a:rPr lang="en-GB" dirty="0">
                <a:solidFill>
                  <a:schemeClr val="tx1">
                    <a:lumMod val="75000"/>
                    <a:lumOff val="25000"/>
                  </a:schemeClr>
                </a:solidFill>
              </a:rPr>
              <a:t>Excellent hospitality differentiates Ritz Carlton from other luxury hotels.</a:t>
            </a:r>
          </a:p>
          <a:p>
            <a:r>
              <a:rPr lang="en-GB" dirty="0">
                <a:solidFill>
                  <a:schemeClr val="tx1">
                    <a:lumMod val="75000"/>
                    <a:lumOff val="25000"/>
                  </a:schemeClr>
                </a:solidFill>
              </a:rPr>
              <a:t>A critical factor in ensuring guest satisfaction and loyalty.</a:t>
            </a:r>
          </a:p>
          <a:p>
            <a:r>
              <a:rPr lang="en-GB" dirty="0">
                <a:solidFill>
                  <a:schemeClr val="tx1">
                    <a:lumMod val="75000"/>
                    <a:lumOff val="25000"/>
                  </a:schemeClr>
                </a:solidFill>
              </a:rPr>
              <a:t>A strong culture of hospitality reflects its employee training and customer service standards.</a:t>
            </a:r>
          </a:p>
          <a:p>
            <a:endParaRPr lang="en-GB" dirty="0">
              <a:solidFill>
                <a:schemeClr val="tx1">
                  <a:lumMod val="75000"/>
                  <a:lumOff val="25000"/>
                </a:schemeClr>
              </a:solidFill>
            </a:endParaRPr>
          </a:p>
        </p:txBody>
      </p:sp>
      <p:pic>
        <p:nvPicPr>
          <p:cNvPr id="4" name="Picture 3">
            <a:extLst>
              <a:ext uri="{FF2B5EF4-FFF2-40B4-BE49-F238E27FC236}">
                <a16:creationId xmlns:a16="http://schemas.microsoft.com/office/drawing/2014/main" id="{46A38047-D753-1A17-FD7B-AEF9650F3E30}"/>
              </a:ext>
            </a:extLst>
          </p:cNvPr>
          <p:cNvPicPr>
            <a:picLocks noChangeAspect="1"/>
          </p:cNvPicPr>
          <p:nvPr/>
        </p:nvPicPr>
        <p:blipFill>
          <a:blip r:embed="rId3"/>
          <a:stretch>
            <a:fillRect/>
          </a:stretch>
        </p:blipFill>
        <p:spPr>
          <a:xfrm>
            <a:off x="6991643" y="1190239"/>
            <a:ext cx="4579604" cy="3084285"/>
          </a:xfrm>
          <a:prstGeom prst="rect">
            <a:avLst/>
          </a:prstGeom>
        </p:spPr>
      </p:pic>
      <p:pic>
        <p:nvPicPr>
          <p:cNvPr id="5" name="Picture 4">
            <a:extLst>
              <a:ext uri="{FF2B5EF4-FFF2-40B4-BE49-F238E27FC236}">
                <a16:creationId xmlns:a16="http://schemas.microsoft.com/office/drawing/2014/main" id="{967E6CFF-7D5B-4055-5179-5EB48B66E5DA}"/>
              </a:ext>
            </a:extLst>
          </p:cNvPr>
          <p:cNvPicPr>
            <a:picLocks noChangeAspect="1"/>
          </p:cNvPicPr>
          <p:nvPr/>
        </p:nvPicPr>
        <p:blipFill>
          <a:blip r:embed="rId4"/>
          <a:stretch>
            <a:fillRect/>
          </a:stretch>
        </p:blipFill>
        <p:spPr>
          <a:xfrm>
            <a:off x="8224837" y="4397684"/>
            <a:ext cx="1707028" cy="512108"/>
          </a:xfrm>
          <a:prstGeom prst="rect">
            <a:avLst/>
          </a:prstGeom>
        </p:spPr>
      </p:pic>
    </p:spTree>
    <p:extLst>
      <p:ext uri="{BB962C8B-B14F-4D97-AF65-F5344CB8AC3E}">
        <p14:creationId xmlns:p14="http://schemas.microsoft.com/office/powerpoint/2010/main" val="2305351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B1042410-28AD-284C-FFCF-B38468D47997}"/>
              </a:ext>
            </a:extLst>
          </p:cNvPr>
          <p:cNvSpPr>
            <a:spLocks noGrp="1"/>
          </p:cNvSpPr>
          <p:nvPr>
            <p:ph type="title"/>
          </p:nvPr>
        </p:nvSpPr>
        <p:spPr>
          <a:xfrm>
            <a:off x="3844617" y="881210"/>
            <a:ext cx="3118892" cy="1745630"/>
          </a:xfrm>
        </p:spPr>
        <p:txBody>
          <a:bodyPr>
            <a:normAutofit fontScale="90000"/>
          </a:bodyPr>
          <a:lstStyle/>
          <a:p>
            <a:r>
              <a:rPr lang="en-GB" sz="3200" dirty="0">
                <a:solidFill>
                  <a:schemeClr val="tx1">
                    <a:lumMod val="75000"/>
                    <a:lumOff val="25000"/>
                  </a:schemeClr>
                </a:solidFill>
              </a:rPr>
              <a:t>How Ritz Carlton meet/exceed guest expectations</a:t>
            </a:r>
          </a:p>
        </p:txBody>
      </p:sp>
      <p:sp>
        <p:nvSpPr>
          <p:cNvPr id="3" name="Content Placeholder 2">
            <a:extLst>
              <a:ext uri="{FF2B5EF4-FFF2-40B4-BE49-F238E27FC236}">
                <a16:creationId xmlns:a16="http://schemas.microsoft.com/office/drawing/2014/main" id="{3032E8EE-BE3C-A2E4-35B4-400C02E75FBB}"/>
              </a:ext>
            </a:extLst>
          </p:cNvPr>
          <p:cNvSpPr>
            <a:spLocks noGrp="1"/>
          </p:cNvSpPr>
          <p:nvPr>
            <p:ph idx="1"/>
          </p:nvPr>
        </p:nvSpPr>
        <p:spPr>
          <a:xfrm>
            <a:off x="3844616" y="2626841"/>
            <a:ext cx="3118893" cy="2958034"/>
          </a:xfrm>
        </p:spPr>
        <p:txBody>
          <a:bodyPr>
            <a:normAutofit fontScale="92500" lnSpcReduction="10000"/>
          </a:bodyPr>
          <a:lstStyle/>
          <a:p>
            <a:r>
              <a:rPr lang="en-GB" dirty="0">
                <a:solidFill>
                  <a:schemeClr val="tx1">
                    <a:lumMod val="75000"/>
                    <a:lumOff val="25000"/>
                  </a:schemeClr>
                </a:solidFill>
              </a:rPr>
              <a:t>Experiencing the latest technology fulfils the maximum expectations of the guest. Make the guest special as they think they didn't waste their money as it is appropriately utilized. Sometimes some guests demand something, and hotels try to fulfil their demands quickly. </a:t>
            </a:r>
          </a:p>
          <a:p>
            <a:endParaRPr lang="en-GB" dirty="0">
              <a:solidFill>
                <a:schemeClr val="tx1">
                  <a:lumMod val="75000"/>
                  <a:lumOff val="25000"/>
                </a:schemeClr>
              </a:solidFill>
            </a:endParaRPr>
          </a:p>
        </p:txBody>
      </p:sp>
      <p:pic>
        <p:nvPicPr>
          <p:cNvPr id="4" name="Picture 3">
            <a:extLst>
              <a:ext uri="{FF2B5EF4-FFF2-40B4-BE49-F238E27FC236}">
                <a16:creationId xmlns:a16="http://schemas.microsoft.com/office/drawing/2014/main" id="{C54E0368-6AE5-1EEB-2FAD-6D63BB674988}"/>
              </a:ext>
            </a:extLst>
          </p:cNvPr>
          <p:cNvPicPr>
            <a:picLocks noChangeAspect="1"/>
          </p:cNvPicPr>
          <p:nvPr/>
        </p:nvPicPr>
        <p:blipFill>
          <a:blip r:embed="rId3"/>
          <a:stretch>
            <a:fillRect/>
          </a:stretch>
        </p:blipFill>
        <p:spPr>
          <a:xfrm>
            <a:off x="6963509" y="919224"/>
            <a:ext cx="4442959" cy="2958034"/>
          </a:xfrm>
          <a:prstGeom prst="rect">
            <a:avLst/>
          </a:prstGeom>
        </p:spPr>
      </p:pic>
      <p:pic>
        <p:nvPicPr>
          <p:cNvPr id="5" name="Picture 4">
            <a:extLst>
              <a:ext uri="{FF2B5EF4-FFF2-40B4-BE49-F238E27FC236}">
                <a16:creationId xmlns:a16="http://schemas.microsoft.com/office/drawing/2014/main" id="{913A94CE-E476-EDAB-72CA-60206FB2F340}"/>
              </a:ext>
            </a:extLst>
          </p:cNvPr>
          <p:cNvPicPr>
            <a:picLocks noChangeAspect="1"/>
          </p:cNvPicPr>
          <p:nvPr/>
        </p:nvPicPr>
        <p:blipFill>
          <a:blip r:embed="rId4"/>
          <a:stretch>
            <a:fillRect/>
          </a:stretch>
        </p:blipFill>
        <p:spPr>
          <a:xfrm>
            <a:off x="8109247" y="3962904"/>
            <a:ext cx="1713124" cy="512108"/>
          </a:xfrm>
          <a:prstGeom prst="rect">
            <a:avLst/>
          </a:prstGeom>
        </p:spPr>
      </p:pic>
    </p:spTree>
    <p:extLst>
      <p:ext uri="{BB962C8B-B14F-4D97-AF65-F5344CB8AC3E}">
        <p14:creationId xmlns:p14="http://schemas.microsoft.com/office/powerpoint/2010/main" val="3446619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8A317F75-7766-51DC-715F-21EE6E799543}"/>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868257A8-7071-EB1D-7C10-C7BDA38B8836}"/>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The Ritz Carlton's guest services and facilities are tailored to provide exceptional, personalised service to guests. They include amenities such as a concierge, room service, housekeeping, transportation, and more. These services and facilities are intended to enhance the guest experience and set the hotel apart from competitors.</a:t>
            </a:r>
          </a:p>
          <a:p>
            <a:pPr marL="0" indent="0">
              <a:buNone/>
            </a:pPr>
            <a:endParaRPr lang="en-GB" dirty="0">
              <a:solidFill>
                <a:schemeClr val="tx1">
                  <a:lumMod val="75000"/>
                  <a:lumOff val="25000"/>
                </a:schemeClr>
              </a:solidFill>
            </a:endParaRPr>
          </a:p>
        </p:txBody>
      </p:sp>
    </p:spTree>
    <p:extLst>
      <p:ext uri="{BB962C8B-B14F-4D97-AF65-F5344CB8AC3E}">
        <p14:creationId xmlns:p14="http://schemas.microsoft.com/office/powerpoint/2010/main" val="2466849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25967135-5167-8529-9EEE-97D0179A28CA}"/>
              </a:ext>
            </a:extLst>
          </p:cNvPr>
          <p:cNvSpPr>
            <a:spLocks noGrp="1"/>
          </p:cNvSpPr>
          <p:nvPr>
            <p:ph type="title"/>
          </p:nvPr>
        </p:nvSpPr>
        <p:spPr>
          <a:xfrm>
            <a:off x="573409" y="568575"/>
            <a:ext cx="3765200" cy="5457366"/>
          </a:xfrm>
        </p:spPr>
        <p:txBody>
          <a:bodyPr>
            <a:normAutofit/>
          </a:bodyPr>
          <a:lstStyle/>
          <a:p>
            <a:pPr algn="ctr"/>
            <a:r>
              <a:rPr lang="en-GB" sz="4400" dirty="0">
                <a:solidFill>
                  <a:schemeClr val="bg1"/>
                </a:solidFill>
              </a:rPr>
              <a:t>Reference</a:t>
            </a:r>
            <a:br>
              <a:rPr lang="en-GB" sz="4400" dirty="0">
                <a:solidFill>
                  <a:schemeClr val="bg1"/>
                </a:solidFill>
              </a:rPr>
            </a:br>
            <a:endParaRPr lang="en-GB" sz="4400" dirty="0">
              <a:solidFill>
                <a:schemeClr val="bg1"/>
              </a:solidFill>
            </a:endParaRPr>
          </a:p>
        </p:txBody>
      </p:sp>
      <p:sp>
        <p:nvSpPr>
          <p:cNvPr id="21" name="Content Placeholder 2">
            <a:extLst>
              <a:ext uri="{FF2B5EF4-FFF2-40B4-BE49-F238E27FC236}">
                <a16:creationId xmlns:a16="http://schemas.microsoft.com/office/drawing/2014/main" id="{BA19E268-BB41-FA98-4D20-AAAFCF01B43B}"/>
              </a:ext>
            </a:extLst>
          </p:cNvPr>
          <p:cNvSpPr>
            <a:spLocks noGrp="1"/>
          </p:cNvSpPr>
          <p:nvPr>
            <p:ph idx="1"/>
          </p:nvPr>
        </p:nvSpPr>
        <p:spPr>
          <a:xfrm>
            <a:off x="5478124" y="559477"/>
            <a:ext cx="5647076" cy="5475563"/>
          </a:xfrm>
        </p:spPr>
        <p:txBody>
          <a:bodyPr anchor="ctr">
            <a:normAutofit/>
          </a:bodyPr>
          <a:lstStyle/>
          <a:p>
            <a:pPr>
              <a:lnSpc>
                <a:spcPct val="90000"/>
              </a:lnSpc>
            </a:pPr>
            <a:r>
              <a:rPr lang="en-GB" sz="1000"/>
              <a:t>Digital Persuasion (2013) Digital Persuasion in Action Rule 2: How Ritz-Carlton Uses Social Media as the Fuel to Build Relationships Online and Offline [Blog] 11 November, Available at: https://www.3blmedia.com/news/digital-persuasion-action-rule-2-how-ritz-carlton-uses-social-media-fuel-build-relationships (Accessed: 25 January 2023)</a:t>
            </a:r>
          </a:p>
          <a:p>
            <a:pPr>
              <a:lnSpc>
                <a:spcPct val="90000"/>
              </a:lnSpc>
            </a:pPr>
            <a:r>
              <a:rPr lang="en-GB" sz="1000" err="1"/>
              <a:t>Estis</a:t>
            </a:r>
            <a:r>
              <a:rPr lang="en-GB" sz="1000"/>
              <a:t> R. (2012) How Ritz-Carlton Delivers Amazing Customer Service [Blog] 13 November, Available at: https://ryanestis.com/sales-performance/how-ritz-carlton-delivers-amazing-customer-service/ (Accessed: 25 January 2023)</a:t>
            </a:r>
          </a:p>
          <a:p>
            <a:pPr>
              <a:lnSpc>
                <a:spcPct val="90000"/>
              </a:lnSpc>
            </a:pPr>
            <a:r>
              <a:rPr lang="en-GB" sz="1000" err="1"/>
              <a:t>Gilon</a:t>
            </a:r>
            <a:r>
              <a:rPr lang="en-GB" sz="1000"/>
              <a:t> (2020) Why is hospitality important in businesses? [Blog] 8 August, Available at: https://www.glion.edu/magazine/hospitality-important-businesses/ (Accessed: 25 December  2023)</a:t>
            </a:r>
          </a:p>
          <a:p>
            <a:pPr>
              <a:lnSpc>
                <a:spcPct val="90000"/>
              </a:lnSpc>
            </a:pPr>
            <a:r>
              <a:rPr lang="en-GB" sz="1000"/>
              <a:t>Hemp P. (2002) My Week as a Room-Service Waiter at the Ritz [Blog] June, Available at: https://hbr.org/2002/06/my-week-as-a-room-service-waiter-at-the-ritz (Accessed: 25 January 2023)</a:t>
            </a:r>
          </a:p>
          <a:p>
            <a:pPr>
              <a:lnSpc>
                <a:spcPct val="90000"/>
              </a:lnSpc>
            </a:pPr>
            <a:r>
              <a:rPr lang="en-GB" sz="1000" err="1"/>
              <a:t>Lloydbottom</a:t>
            </a:r>
            <a:r>
              <a:rPr lang="en-GB" sz="1000"/>
              <a:t> M. (2021) Outstanding Service Case Study: Ritz Carlton Hotels [Blog] November 1, Available at: https://www.ignitepracticemanagement.com/blog/outstanding-service-case-study-ritz-carlton-hotels/ (Accessed: 25 January 2023)</a:t>
            </a:r>
          </a:p>
          <a:p>
            <a:pPr>
              <a:lnSpc>
                <a:spcPct val="90000"/>
              </a:lnSpc>
            </a:pPr>
            <a:r>
              <a:rPr lang="en-GB" sz="1000"/>
              <a:t>Morin C. (2019) How the Ritz-Carlton Creates a 5 Star Customer Experience [Blog] 13 December, Available at: https://crm.org/articles/ritz-carlton-gold-standards (Accessed: 25 December 2023)</a:t>
            </a:r>
          </a:p>
          <a:p>
            <a:pPr>
              <a:lnSpc>
                <a:spcPct val="90000"/>
              </a:lnSpc>
            </a:pPr>
            <a:r>
              <a:rPr lang="en-GB" sz="1000" err="1"/>
              <a:t>Swarbrooke</a:t>
            </a:r>
            <a:r>
              <a:rPr lang="en-GB" sz="1000"/>
              <a:t> J &amp; Horner S. (2011) Consumer Behaviour in Tourism 2nd Ed. Oxford, Butterworth.</a:t>
            </a:r>
          </a:p>
          <a:p>
            <a:pPr>
              <a:lnSpc>
                <a:spcPct val="90000"/>
              </a:lnSpc>
            </a:pPr>
            <a:r>
              <a:rPr lang="en-GB" sz="1000" err="1"/>
              <a:t>Valenti</a:t>
            </a:r>
            <a:r>
              <a:rPr lang="en-GB" sz="1000"/>
              <a:t> A. (2020) Pro Tip Blog: The Ritz Carlton St. Thomas [Blog] 6 August, Available at: https://www.ourismantravel.com/blog/pro-tip-blog-the-ritz-carlton-st-thomas/ (Accessed: 25 January 2023)</a:t>
            </a:r>
          </a:p>
          <a:p>
            <a:pPr>
              <a:lnSpc>
                <a:spcPct val="90000"/>
              </a:lnSpc>
            </a:pPr>
            <a:r>
              <a:rPr lang="en-GB" sz="1000" err="1"/>
              <a:t>Vallen</a:t>
            </a:r>
            <a:r>
              <a:rPr lang="en-GB" sz="1000"/>
              <a:t>. G.K $ </a:t>
            </a:r>
            <a:r>
              <a:rPr lang="en-GB" sz="1000" err="1"/>
              <a:t>Vallen</a:t>
            </a:r>
            <a:r>
              <a:rPr lang="en-GB" sz="1000"/>
              <a:t>, Jerome J. (2014) Check-out managing Hotel Operations ninth Edition: </a:t>
            </a:r>
            <a:r>
              <a:rPr lang="en-GB" sz="1000" err="1"/>
              <a:t>pearson</a:t>
            </a:r>
            <a:r>
              <a:rPr lang="en-GB" sz="1000"/>
              <a:t> new international.</a:t>
            </a:r>
          </a:p>
          <a:p>
            <a:pPr>
              <a:lnSpc>
                <a:spcPct val="90000"/>
              </a:lnSpc>
            </a:pPr>
            <a:r>
              <a:rPr lang="en-GB" sz="1000"/>
              <a:t>Wan A. (2015) The Ritz-Carlton: Ladies and Gentlemen Serving Ladies and Gentlemen [Blog] 8 December, Available at: https://d3.harvard.edu/platform-rctom/submission/the-ritz-carlton-ladies-and-gentlemen-serving-ladies-and-gentlemen/ (Accessed: 25 January 2023)</a:t>
            </a:r>
          </a:p>
          <a:p>
            <a:pPr>
              <a:lnSpc>
                <a:spcPct val="90000"/>
              </a:lnSpc>
            </a:pPr>
            <a:endParaRPr lang="en-GB" sz="1000"/>
          </a:p>
        </p:txBody>
      </p:sp>
    </p:spTree>
    <p:extLst>
      <p:ext uri="{BB962C8B-B14F-4D97-AF65-F5344CB8AC3E}">
        <p14:creationId xmlns:p14="http://schemas.microsoft.com/office/powerpoint/2010/main" val="85955361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06FF3823-BBAD-4D28-B6DB-E416E2409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0E20F056-0FFD-4EE9-BDCB-8963C7F8B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45" name="Rectangle 44">
            <a:extLst>
              <a:ext uri="{FF2B5EF4-FFF2-40B4-BE49-F238E27FC236}">
                <a16:creationId xmlns:a16="http://schemas.microsoft.com/office/drawing/2014/main" id="{87507ED7-71D7-4B95-8D4F-7B3E18623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grpSp>
        <p:nvGrpSpPr>
          <p:cNvPr id="47" name="Group 46">
            <a:extLst>
              <a:ext uri="{FF2B5EF4-FFF2-40B4-BE49-F238E27FC236}">
                <a16:creationId xmlns:a16="http://schemas.microsoft.com/office/drawing/2014/main" id="{AA38E6D2-F0D9-4B69-ABEB-EB70412E8C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2227748" cy="731520"/>
            <a:chOff x="4828372" y="1267730"/>
            <a:chExt cx="2227748" cy="731520"/>
          </a:xfrm>
        </p:grpSpPr>
        <p:sp>
          <p:nvSpPr>
            <p:cNvPr id="48" name="Rectangle 47">
              <a:extLst>
                <a:ext uri="{FF2B5EF4-FFF2-40B4-BE49-F238E27FC236}">
                  <a16:creationId xmlns:a16="http://schemas.microsoft.com/office/drawing/2014/main" id="{025EA075-7728-48F3-B18E-92389160D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9" name="Group 48">
              <a:extLst>
                <a:ext uri="{FF2B5EF4-FFF2-40B4-BE49-F238E27FC236}">
                  <a16:creationId xmlns:a16="http://schemas.microsoft.com/office/drawing/2014/main" id="{1115E6AD-1E2A-40FE-B424-56271D8A89F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0" name="Straight Connector 49">
                <a:extLst>
                  <a:ext uri="{FF2B5EF4-FFF2-40B4-BE49-F238E27FC236}">
                    <a16:creationId xmlns:a16="http://schemas.microsoft.com/office/drawing/2014/main" id="{D2CFBBA0-D70F-4068-8385-B020EA21AA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963F62F-FFD6-43CD-BE0D-00770BB97C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75688F4-0BFA-49D0-92B0-84CBE5508B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grpSp>
      <p:sp>
        <p:nvSpPr>
          <p:cNvPr id="54" name="Rectangle 53">
            <a:extLst>
              <a:ext uri="{FF2B5EF4-FFF2-40B4-BE49-F238E27FC236}">
                <a16:creationId xmlns:a16="http://schemas.microsoft.com/office/drawing/2014/main" id="{17099D40-1A08-4673-875D-E69976FF6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546A2FE-84CF-45A6-9FA7-4DFA9A194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2">
                  <a:shade val="45000"/>
                  <a:satMod val="135000"/>
                </a:schemeClr>
                <a:prstClr val="white"/>
              </a:duotone>
            </a:blip>
            <a:srcRect/>
            <a:tile tx="-215900" ty="-120650" sx="94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id="{F85002DA-15DC-4AD2-A3DF-440348C8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75873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C49C9793-CA6F-415C-B3ED-905E9BFC0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sp>
      <p:sp>
        <p:nvSpPr>
          <p:cNvPr id="62" name="Rectangle 61">
            <a:extLst>
              <a:ext uri="{FF2B5EF4-FFF2-40B4-BE49-F238E27FC236}">
                <a16:creationId xmlns:a16="http://schemas.microsoft.com/office/drawing/2014/main" id="{362F5248-9F4C-4769-8CD1-D321F0FC1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751"/>
            <a:ext cx="3813048" cy="5239730"/>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1EA542A8-3928-12AF-4DE2-5059E66D0435}"/>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cap="all" spc="-100">
                <a:effectLst>
                  <a:outerShdw blurRad="38100" dist="12700" dir="2700000" algn="tl" rotWithShape="0">
                    <a:prstClr val="black">
                      <a:alpha val="40000"/>
                    </a:prstClr>
                  </a:outerShdw>
                </a:effectLst>
              </a:rPr>
              <a:t>THANK YOU</a:t>
            </a:r>
            <a:br>
              <a:rPr lang="en-US" cap="all" spc="-100">
                <a:effectLst>
                  <a:outerShdw blurRad="38100" dist="12700" dir="2700000" algn="tl" rotWithShape="0">
                    <a:prstClr val="black">
                      <a:alpha val="40000"/>
                    </a:prstClr>
                  </a:outerShdw>
                </a:effectLst>
              </a:rPr>
            </a:br>
            <a:endParaRPr lang="en-US" cap="all" spc="-100">
              <a:effectLst>
                <a:outerShdw blurRad="38100" dist="12700" dir="2700000" algn="tl" rotWithShape="0">
                  <a:prstClr val="black">
                    <a:alpha val="40000"/>
                  </a:prstClr>
                </a:outerShdw>
              </a:effectLst>
            </a:endParaRPr>
          </a:p>
        </p:txBody>
      </p:sp>
      <p:pic>
        <p:nvPicPr>
          <p:cNvPr id="4" name="Content Placeholder 3" descr="Icon&#10;&#10;Description automatically generated">
            <a:extLst>
              <a:ext uri="{FF2B5EF4-FFF2-40B4-BE49-F238E27FC236}">
                <a16:creationId xmlns:a16="http://schemas.microsoft.com/office/drawing/2014/main" id="{69286647-B380-BC8A-52BA-7E84C6634FC5}"/>
              </a:ext>
            </a:extLst>
          </p:cNvPr>
          <p:cNvPicPr>
            <a:picLocks noChangeAspect="1"/>
          </p:cNvPicPr>
          <p:nvPr/>
        </p:nvPicPr>
        <p:blipFill rotWithShape="1">
          <a:blip r:embed="rId3"/>
          <a:srcRect l="985" r="892" b="5"/>
          <a:stretch/>
        </p:blipFill>
        <p:spPr>
          <a:xfrm>
            <a:off x="643192" y="645106"/>
            <a:ext cx="5451627" cy="5564663"/>
          </a:xfrm>
          <a:prstGeom prst="rect">
            <a:avLst/>
          </a:prstGeom>
        </p:spPr>
      </p:pic>
      <p:sp>
        <p:nvSpPr>
          <p:cNvPr id="64" name="Rectangle 63">
            <a:extLst>
              <a:ext uri="{FF2B5EF4-FFF2-40B4-BE49-F238E27FC236}">
                <a16:creationId xmlns:a16="http://schemas.microsoft.com/office/drawing/2014/main" id="{055CC182-326D-4217-8127-37D0C95EC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66" name="Straight Connector 65">
            <a:extLst>
              <a:ext uri="{FF2B5EF4-FFF2-40B4-BE49-F238E27FC236}">
                <a16:creationId xmlns:a16="http://schemas.microsoft.com/office/drawing/2014/main" id="{8A8175A8-DF7D-49B1-BB49-D2AE894EB1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EFED17B-338D-4E8B-9004-C529A5F574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C4FB6D9-E383-46C0-AE7E-123A43B461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26101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Savon</Template>
  <TotalTime>81</TotalTime>
  <Words>842</Words>
  <Application>Microsoft Office PowerPoint</Application>
  <PresentationFormat>Widescreen</PresentationFormat>
  <Paragraphs>50</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Savon</vt:lpstr>
      <vt:lpstr>Hospitality &amp; Guest Service of Ritz Carlton Student Name :  khaleda hayder Student ID: 2214476 Module: Hospitality and guest service management BMIH4003 Lecturer Name: Lisa Bassler</vt:lpstr>
      <vt:lpstr>Table Of Content</vt:lpstr>
      <vt:lpstr>About Ritz Carlton</vt:lpstr>
      <vt:lpstr>Targeted Audiences</vt:lpstr>
      <vt:lpstr>PowerPoint Presentation</vt:lpstr>
      <vt:lpstr>PowerPoint Presentation</vt:lpstr>
      <vt:lpstr>Importance of hospitality</vt:lpstr>
      <vt:lpstr>How Ritz Carlton meet/exceed guest expectations</vt:lpstr>
      <vt:lpstr>Conclusion</vt:lpstr>
      <vt:lpstr>Reference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 of Ritz Carlton Student Name :  khaleda hayder Student ID: 2214476 Module: Hospitality and guest service management BMIH4003 Lecturer Name: Lisa Bassler</dc:title>
  <dc:creator>khaleda hayder</dc:creator>
  <cp:lastModifiedBy>khaleda hayder</cp:lastModifiedBy>
  <cp:revision>1</cp:revision>
  <dcterms:created xsi:type="dcterms:W3CDTF">2023-02-06T22:09:40Z</dcterms:created>
  <dcterms:modified xsi:type="dcterms:W3CDTF">2023-02-07T20:22:40Z</dcterms:modified>
</cp:coreProperties>
</file>