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8"/>
  </p:handoutMasterIdLst>
  <p:sldIdLst>
    <p:sldId id="268" r:id="rId2"/>
    <p:sldId id="277" r:id="rId3"/>
    <p:sldId id="269" r:id="rId4"/>
    <p:sldId id="270" r:id="rId5"/>
    <p:sldId id="271" r:id="rId6"/>
    <p:sldId id="272" r:id="rId7"/>
    <p:sldId id="273" r:id="rId8"/>
    <p:sldId id="279" r:id="rId9"/>
    <p:sldId id="281" r:id="rId10"/>
    <p:sldId id="278" r:id="rId11"/>
    <p:sldId id="280" r:id="rId12"/>
    <p:sldId id="258" r:id="rId13"/>
    <p:sldId id="259" r:id="rId14"/>
    <p:sldId id="274" r:id="rId15"/>
    <p:sldId id="260" r:id="rId16"/>
    <p:sldId id="275" r:id="rId17"/>
  </p:sldIdLst>
  <p:sldSz cx="9144000" cy="6858000" type="screen4x3"/>
  <p:notesSz cx="6851650" cy="97472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AD82"/>
    <a:srgbClr val="DDBC87"/>
    <a:srgbClr val="E6CAAE"/>
    <a:srgbClr val="CC0000"/>
    <a:srgbClr val="CC955E"/>
    <a:srgbClr val="D3A373"/>
    <a:srgbClr val="C3AF5B"/>
    <a:srgbClr val="DBB38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-1446" y="-96"/>
      </p:cViewPr>
      <p:guideLst>
        <p:guide orient="horz" pos="2152"/>
        <p:guide orient="horz" pos="38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6862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7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3025" y="0"/>
            <a:ext cx="296862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8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59888"/>
            <a:ext cx="2968625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9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3025" y="9259888"/>
            <a:ext cx="2968625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87A870BA-FA59-4AE2-8F08-29F05A34F6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2063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 eaLnBrk="0" hangingPunct="0">
              <a:defRPr/>
            </a:pPr>
            <a:r>
              <a:rPr lang="en-GB" sz="800">
                <a:latin typeface="Arial" charset="0"/>
                <a:cs typeface="Times New Roman" charset="0"/>
              </a:rPr>
              <a:t>Peter Atrill and Eddie McLaney, </a:t>
            </a:r>
            <a:r>
              <a:rPr lang="en-GB" sz="800" i="1">
                <a:latin typeface="Arial" charset="0"/>
                <a:cs typeface="Times New Roman" charset="0"/>
              </a:rPr>
              <a:t>Accounting and Finance for  Non-Specialists</a:t>
            </a:r>
            <a:r>
              <a:rPr lang="en-GB" sz="800">
                <a:latin typeface="Arial" charset="0"/>
                <a:cs typeface="Times New Roman" charset="0"/>
              </a:rPr>
              <a:t>, 6</a:t>
            </a:r>
            <a:r>
              <a:rPr lang="en-GB" sz="800" baseline="30000">
                <a:latin typeface="Arial" charset="0"/>
                <a:cs typeface="Times New Roman" charset="0"/>
              </a:rPr>
              <a:t>th</a:t>
            </a:r>
            <a:r>
              <a:rPr lang="en-GB" sz="800">
                <a:latin typeface="Arial" charset="0"/>
                <a:cs typeface="Times New Roman" charset="0"/>
              </a:rPr>
              <a:t> Edition, © Pearson Education Limited 2008</a:t>
            </a:r>
            <a:r>
              <a:rPr lang="en-US" sz="800">
                <a:latin typeface="Arial" charset="0"/>
              </a:rPr>
              <a:t> </a:t>
            </a:r>
            <a:endParaRPr lang="en-GB" sz="800">
              <a:latin typeface="Arial" charset="0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ctr" eaLnBrk="0" hangingPunct="0">
              <a:defRPr/>
            </a:pPr>
            <a:r>
              <a:rPr lang="en-GB" sz="800">
                <a:latin typeface="Arial" charset="0"/>
              </a:rPr>
              <a:t>Slide 11.</a:t>
            </a:r>
            <a:fld id="{AB54CBBF-6531-4D68-A0F5-B1558A936212}" type="slidenum">
              <a:rPr lang="en-GB" sz="800">
                <a:latin typeface="Arial" charset="0"/>
              </a:rPr>
              <a:pPr algn="ctr" eaLnBrk="0" hangingPunct="0">
                <a:defRPr/>
              </a:pPr>
              <a:t>‹#›</a:t>
            </a:fld>
            <a:endParaRPr lang="en-GB" sz="800">
              <a:latin typeface="Times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855663" y="266700"/>
            <a:ext cx="7432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latin typeface="Arial" charset="0"/>
              </a:rPr>
              <a:t> Chapter 11	   </a:t>
            </a:r>
            <a:r>
              <a:rPr lang="en-GB" b="1">
                <a:solidFill>
                  <a:srgbClr val="CC0000"/>
                </a:solidFill>
                <a:latin typeface="Arial" charset="0"/>
              </a:rPr>
              <a:t>Financing the business</a:t>
            </a:r>
            <a:endParaRPr lang="en-GB">
              <a:latin typeface="Arial" charset="0"/>
            </a:endParaRPr>
          </a:p>
        </p:txBody>
      </p:sp>
      <p:grpSp>
        <p:nvGrpSpPr>
          <p:cNvPr id="2051" name="Group 22"/>
          <p:cNvGrpSpPr>
            <a:grpSpLocks/>
          </p:cNvGrpSpPr>
          <p:nvPr/>
        </p:nvGrpSpPr>
        <p:grpSpPr bwMode="auto">
          <a:xfrm>
            <a:off x="1162050" y="766763"/>
            <a:ext cx="6816725" cy="5721350"/>
            <a:chOff x="1220" y="475"/>
            <a:chExt cx="4294" cy="3604"/>
          </a:xfrm>
        </p:grpSpPr>
        <p:sp>
          <p:nvSpPr>
            <p:cNvPr id="2052" name="AutoShape 3"/>
            <p:cNvSpPr>
              <a:spLocks noChangeArrowheads="1"/>
            </p:cNvSpPr>
            <p:nvPr/>
          </p:nvSpPr>
          <p:spPr bwMode="auto">
            <a:xfrm>
              <a:off x="1319" y="475"/>
              <a:ext cx="4189" cy="3215"/>
            </a:xfrm>
            <a:prstGeom prst="roundRect">
              <a:avLst>
                <a:gd name="adj" fmla="val 8056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3" name="Text Box 4"/>
            <p:cNvSpPr txBox="1">
              <a:spLocks noChangeArrowheads="1"/>
            </p:cNvSpPr>
            <p:nvPr/>
          </p:nvSpPr>
          <p:spPr bwMode="auto">
            <a:xfrm>
              <a:off x="1409" y="592"/>
              <a:ext cx="183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800" b="1">
                  <a:latin typeface="Arial" charset="0"/>
                </a:rPr>
                <a:t>LEARNING OUTCOMES</a:t>
              </a:r>
            </a:p>
          </p:txBody>
        </p:sp>
        <p:sp>
          <p:nvSpPr>
            <p:cNvPr id="2054" name="Text Box 5"/>
            <p:cNvSpPr txBox="1">
              <a:spLocks noChangeArrowheads="1"/>
            </p:cNvSpPr>
            <p:nvPr/>
          </p:nvSpPr>
          <p:spPr bwMode="auto">
            <a:xfrm>
              <a:off x="3136" y="867"/>
              <a:ext cx="233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800" b="1" i="1">
                  <a:solidFill>
                    <a:srgbClr val="CC0000"/>
                  </a:solidFill>
                  <a:latin typeface="Arial" charset="0"/>
                </a:rPr>
                <a:t>You should be able to</a:t>
              </a:r>
            </a:p>
          </p:txBody>
        </p:sp>
        <p:sp>
          <p:nvSpPr>
            <p:cNvPr id="2055" name="AutoShape 6"/>
            <p:cNvSpPr>
              <a:spLocks noChangeArrowheads="1"/>
            </p:cNvSpPr>
            <p:nvPr/>
          </p:nvSpPr>
          <p:spPr bwMode="auto">
            <a:xfrm>
              <a:off x="1688" y="1916"/>
              <a:ext cx="3826" cy="627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6" name="AutoShape 8"/>
            <p:cNvSpPr>
              <a:spLocks noChangeArrowheads="1"/>
            </p:cNvSpPr>
            <p:nvPr/>
          </p:nvSpPr>
          <p:spPr bwMode="auto">
            <a:xfrm>
              <a:off x="1687" y="1152"/>
              <a:ext cx="3820" cy="627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7" name="Text Box 9"/>
            <p:cNvSpPr txBox="1">
              <a:spLocks noChangeArrowheads="1"/>
            </p:cNvSpPr>
            <p:nvPr/>
          </p:nvSpPr>
          <p:spPr bwMode="auto">
            <a:xfrm>
              <a:off x="1754" y="1212"/>
              <a:ext cx="3611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identify the main sources of finance available to a business and explain the advantages and disadvantages of each source;</a:t>
              </a:r>
            </a:p>
          </p:txBody>
        </p:sp>
        <p:sp>
          <p:nvSpPr>
            <p:cNvPr id="2058" name="AutoShape 10"/>
            <p:cNvSpPr>
              <a:spLocks noChangeArrowheads="1"/>
            </p:cNvSpPr>
            <p:nvPr/>
          </p:nvSpPr>
          <p:spPr bwMode="auto">
            <a:xfrm>
              <a:off x="1220" y="1150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59" name="AutoShape 11"/>
            <p:cNvSpPr>
              <a:spLocks noChangeArrowheads="1"/>
            </p:cNvSpPr>
            <p:nvPr/>
          </p:nvSpPr>
          <p:spPr bwMode="auto">
            <a:xfrm>
              <a:off x="1220" y="1917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0" name="AutoShape 12"/>
            <p:cNvSpPr>
              <a:spLocks noChangeArrowheads="1"/>
            </p:cNvSpPr>
            <p:nvPr/>
          </p:nvSpPr>
          <p:spPr bwMode="auto">
            <a:xfrm>
              <a:off x="1688" y="3452"/>
              <a:ext cx="3825" cy="627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61" name="Text Box 13"/>
            <p:cNvSpPr txBox="1">
              <a:spLocks noChangeArrowheads="1"/>
            </p:cNvSpPr>
            <p:nvPr/>
          </p:nvSpPr>
          <p:spPr bwMode="auto">
            <a:xfrm>
              <a:off x="2040" y="2071"/>
              <a:ext cx="3042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outline the ways in which share capital may be issued;</a:t>
              </a:r>
            </a:p>
          </p:txBody>
        </p:sp>
        <p:sp>
          <p:nvSpPr>
            <p:cNvPr id="2062" name="AutoShape 14"/>
            <p:cNvSpPr>
              <a:spLocks noChangeArrowheads="1"/>
            </p:cNvSpPr>
            <p:nvPr/>
          </p:nvSpPr>
          <p:spPr bwMode="auto">
            <a:xfrm>
              <a:off x="1679" y="2688"/>
              <a:ext cx="3829" cy="627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63" name="Text Box 15"/>
            <p:cNvSpPr txBox="1">
              <a:spLocks noChangeArrowheads="1"/>
            </p:cNvSpPr>
            <p:nvPr/>
          </p:nvSpPr>
          <p:spPr bwMode="auto">
            <a:xfrm>
              <a:off x="1762" y="3607"/>
              <a:ext cx="361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discuss the ways in which smaller businesses may seek to raise finance.</a:t>
              </a:r>
            </a:p>
          </p:txBody>
        </p:sp>
        <p:sp>
          <p:nvSpPr>
            <p:cNvPr id="2064" name="AutoShape 16"/>
            <p:cNvSpPr>
              <a:spLocks noChangeArrowheads="1"/>
            </p:cNvSpPr>
            <p:nvPr/>
          </p:nvSpPr>
          <p:spPr bwMode="auto">
            <a:xfrm>
              <a:off x="1220" y="2686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5" name="AutoShape 17"/>
            <p:cNvSpPr>
              <a:spLocks noChangeArrowheads="1"/>
            </p:cNvSpPr>
            <p:nvPr/>
          </p:nvSpPr>
          <p:spPr bwMode="auto">
            <a:xfrm>
              <a:off x="1220" y="3453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6" name="Text Box 7"/>
            <p:cNvSpPr txBox="1">
              <a:spLocks noChangeArrowheads="1"/>
            </p:cNvSpPr>
            <p:nvPr/>
          </p:nvSpPr>
          <p:spPr bwMode="auto">
            <a:xfrm>
              <a:off x="1771" y="2915"/>
              <a:ext cx="35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explain the role and nature of the Stock Exchange;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4"/>
          <p:cNvSpPr txBox="1">
            <a:spLocks noChangeArrowheads="1"/>
          </p:cNvSpPr>
          <p:nvPr/>
        </p:nvSpPr>
        <p:spPr bwMode="auto">
          <a:xfrm>
            <a:off x="1023938" y="2667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Major internal sources of finance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3075" name="Group 25"/>
          <p:cNvGrpSpPr>
            <a:grpSpLocks/>
          </p:cNvGrpSpPr>
          <p:nvPr/>
        </p:nvGrpSpPr>
        <p:grpSpPr bwMode="auto">
          <a:xfrm>
            <a:off x="1336675" y="1041400"/>
            <a:ext cx="6469063" cy="4775200"/>
            <a:chOff x="794" y="696"/>
            <a:chExt cx="4075" cy="3008"/>
          </a:xfrm>
        </p:grpSpPr>
        <p:sp>
          <p:nvSpPr>
            <p:cNvPr id="3076" name="AutoShape 6"/>
            <p:cNvSpPr>
              <a:spLocks noChangeArrowheads="1"/>
            </p:cNvSpPr>
            <p:nvPr/>
          </p:nvSpPr>
          <p:spPr bwMode="auto">
            <a:xfrm>
              <a:off x="2511" y="1374"/>
              <a:ext cx="796" cy="2330"/>
            </a:xfrm>
            <a:prstGeom prst="cube">
              <a:avLst>
                <a:gd name="adj" fmla="val 1557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7" name="Text Box 7"/>
            <p:cNvSpPr txBox="1">
              <a:spLocks noChangeArrowheads="1"/>
            </p:cNvSpPr>
            <p:nvPr/>
          </p:nvSpPr>
          <p:spPr bwMode="auto">
            <a:xfrm>
              <a:off x="2481" y="2230"/>
              <a:ext cx="77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Total internal finance</a:t>
              </a:r>
            </a:p>
          </p:txBody>
        </p:sp>
        <p:sp>
          <p:nvSpPr>
            <p:cNvPr id="3078" name="AutoShape 8"/>
            <p:cNvSpPr>
              <a:spLocks noChangeArrowheads="1"/>
            </p:cNvSpPr>
            <p:nvPr/>
          </p:nvSpPr>
          <p:spPr bwMode="auto">
            <a:xfrm>
              <a:off x="982" y="696"/>
              <a:ext cx="1235" cy="2796"/>
            </a:xfrm>
            <a:prstGeom prst="roundRect">
              <a:avLst>
                <a:gd name="adj" fmla="val 14639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9" name="AutoShape 9"/>
            <p:cNvSpPr>
              <a:spLocks noChangeArrowheads="1"/>
            </p:cNvSpPr>
            <p:nvPr/>
          </p:nvSpPr>
          <p:spPr bwMode="auto">
            <a:xfrm>
              <a:off x="870" y="1350"/>
              <a:ext cx="1339" cy="698"/>
            </a:xfrm>
            <a:prstGeom prst="cube">
              <a:avLst>
                <a:gd name="adj" fmla="val 1432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0" name="AutoShape 10"/>
            <p:cNvSpPr>
              <a:spLocks noChangeArrowheads="1"/>
            </p:cNvSpPr>
            <p:nvPr/>
          </p:nvSpPr>
          <p:spPr bwMode="auto">
            <a:xfrm>
              <a:off x="870" y="2994"/>
              <a:ext cx="1339" cy="698"/>
            </a:xfrm>
            <a:prstGeom prst="cube">
              <a:avLst>
                <a:gd name="adj" fmla="val 1432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1" name="Text Box 11"/>
            <p:cNvSpPr txBox="1">
              <a:spLocks noChangeArrowheads="1"/>
            </p:cNvSpPr>
            <p:nvPr/>
          </p:nvSpPr>
          <p:spPr bwMode="auto">
            <a:xfrm>
              <a:off x="794" y="3179"/>
              <a:ext cx="1418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Tighter </a:t>
              </a:r>
              <a:br>
                <a:rPr lang="en-GB" sz="1800" b="1">
                  <a:latin typeface="Arial" charset="0"/>
                </a:rPr>
              </a:br>
              <a:r>
                <a:rPr lang="en-GB" sz="1800" b="1">
                  <a:latin typeface="Arial" charset="0"/>
                </a:rPr>
                <a:t>credit control</a:t>
              </a:r>
            </a:p>
          </p:txBody>
        </p:sp>
        <p:sp>
          <p:nvSpPr>
            <p:cNvPr id="3082" name="AutoShape 12"/>
            <p:cNvSpPr>
              <a:spLocks noChangeArrowheads="1"/>
            </p:cNvSpPr>
            <p:nvPr/>
          </p:nvSpPr>
          <p:spPr bwMode="auto">
            <a:xfrm>
              <a:off x="870" y="2178"/>
              <a:ext cx="1339" cy="698"/>
            </a:xfrm>
            <a:prstGeom prst="cube">
              <a:avLst>
                <a:gd name="adj" fmla="val 1432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3" name="Text Box 13"/>
            <p:cNvSpPr txBox="1">
              <a:spLocks noChangeArrowheads="1"/>
            </p:cNvSpPr>
            <p:nvPr/>
          </p:nvSpPr>
          <p:spPr bwMode="auto">
            <a:xfrm>
              <a:off x="872" y="2280"/>
              <a:ext cx="1274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Delayed payment to trade payables</a:t>
              </a:r>
            </a:p>
          </p:txBody>
        </p:sp>
        <p:sp>
          <p:nvSpPr>
            <p:cNvPr id="3084" name="AutoShape 14"/>
            <p:cNvSpPr>
              <a:spLocks noChangeArrowheads="1"/>
            </p:cNvSpPr>
            <p:nvPr/>
          </p:nvSpPr>
          <p:spPr bwMode="auto">
            <a:xfrm rot="5400000">
              <a:off x="2191" y="1552"/>
              <a:ext cx="290" cy="357"/>
            </a:xfrm>
            <a:prstGeom prst="upArrow">
              <a:avLst>
                <a:gd name="adj1" fmla="val 50000"/>
                <a:gd name="adj2" fmla="val 3077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5" name="AutoShape 15"/>
            <p:cNvSpPr>
              <a:spLocks noChangeArrowheads="1"/>
            </p:cNvSpPr>
            <p:nvPr/>
          </p:nvSpPr>
          <p:spPr bwMode="auto">
            <a:xfrm>
              <a:off x="3634" y="708"/>
              <a:ext cx="1235" cy="1272"/>
            </a:xfrm>
            <a:prstGeom prst="roundRect">
              <a:avLst>
                <a:gd name="adj" fmla="val 12713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6" name="AutoShape 16"/>
            <p:cNvSpPr>
              <a:spLocks noChangeArrowheads="1"/>
            </p:cNvSpPr>
            <p:nvPr/>
          </p:nvSpPr>
          <p:spPr bwMode="auto">
            <a:xfrm rot="16200000" flipH="1">
              <a:off x="3265" y="1556"/>
              <a:ext cx="291" cy="341"/>
            </a:xfrm>
            <a:prstGeom prst="upArrow">
              <a:avLst>
                <a:gd name="adj1" fmla="val 49833"/>
                <a:gd name="adj2" fmla="val 4054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7" name="AutoShape 17"/>
            <p:cNvSpPr>
              <a:spLocks noChangeArrowheads="1"/>
            </p:cNvSpPr>
            <p:nvPr/>
          </p:nvSpPr>
          <p:spPr bwMode="auto">
            <a:xfrm>
              <a:off x="3530" y="1366"/>
              <a:ext cx="1339" cy="698"/>
            </a:xfrm>
            <a:prstGeom prst="cube">
              <a:avLst>
                <a:gd name="adj" fmla="val 1432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8" name="Text Box 18"/>
            <p:cNvSpPr txBox="1">
              <a:spLocks noChangeArrowheads="1"/>
            </p:cNvSpPr>
            <p:nvPr/>
          </p:nvSpPr>
          <p:spPr bwMode="auto">
            <a:xfrm>
              <a:off x="1054" y="1457"/>
              <a:ext cx="900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Reduced inventories levels</a:t>
              </a:r>
            </a:p>
          </p:txBody>
        </p:sp>
        <p:sp>
          <p:nvSpPr>
            <p:cNvPr id="3089" name="AutoShape 19"/>
            <p:cNvSpPr>
              <a:spLocks noChangeArrowheads="1"/>
            </p:cNvSpPr>
            <p:nvPr/>
          </p:nvSpPr>
          <p:spPr bwMode="auto">
            <a:xfrm rot="5400000">
              <a:off x="2183" y="2360"/>
              <a:ext cx="290" cy="357"/>
            </a:xfrm>
            <a:prstGeom prst="upArrow">
              <a:avLst>
                <a:gd name="adj1" fmla="val 50000"/>
                <a:gd name="adj2" fmla="val 3077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0" name="AutoShape 20"/>
            <p:cNvSpPr>
              <a:spLocks noChangeArrowheads="1"/>
            </p:cNvSpPr>
            <p:nvPr/>
          </p:nvSpPr>
          <p:spPr bwMode="auto">
            <a:xfrm rot="5400000">
              <a:off x="2183" y="3176"/>
              <a:ext cx="290" cy="357"/>
            </a:xfrm>
            <a:prstGeom prst="upArrow">
              <a:avLst>
                <a:gd name="adj1" fmla="val 50000"/>
                <a:gd name="adj2" fmla="val 3077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1" name="Text Box 21"/>
            <p:cNvSpPr txBox="1">
              <a:spLocks noChangeArrowheads="1"/>
            </p:cNvSpPr>
            <p:nvPr/>
          </p:nvSpPr>
          <p:spPr bwMode="auto">
            <a:xfrm>
              <a:off x="3661" y="754"/>
              <a:ext cx="118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CC0000"/>
                  </a:solidFill>
                  <a:latin typeface="Arial" charset="0"/>
                </a:rPr>
                <a:t>Long term</a:t>
              </a:r>
            </a:p>
          </p:txBody>
        </p:sp>
        <p:sp>
          <p:nvSpPr>
            <p:cNvPr id="3092" name="Text Box 22"/>
            <p:cNvSpPr txBox="1">
              <a:spLocks noChangeArrowheads="1"/>
            </p:cNvSpPr>
            <p:nvPr/>
          </p:nvSpPr>
          <p:spPr bwMode="auto">
            <a:xfrm>
              <a:off x="1077" y="754"/>
              <a:ext cx="108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CC0000"/>
                  </a:solidFill>
                  <a:latin typeface="Arial" charset="0"/>
                </a:rPr>
                <a:t>Short term</a:t>
              </a:r>
            </a:p>
          </p:txBody>
        </p:sp>
        <p:sp>
          <p:nvSpPr>
            <p:cNvPr id="3093" name="Text Box 23"/>
            <p:cNvSpPr txBox="1">
              <a:spLocks noChangeArrowheads="1"/>
            </p:cNvSpPr>
            <p:nvPr/>
          </p:nvSpPr>
          <p:spPr bwMode="auto">
            <a:xfrm>
              <a:off x="3562" y="1544"/>
              <a:ext cx="1176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Retained </a:t>
              </a:r>
              <a:br>
                <a:rPr lang="en-GB" sz="1800" b="1">
                  <a:latin typeface="Arial" charset="0"/>
                </a:rPr>
              </a:br>
              <a:r>
                <a:rPr lang="en-GB" sz="1800" b="1">
                  <a:latin typeface="Arial" charset="0"/>
                </a:rPr>
                <a:t>profits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026"/>
          <p:cNvSpPr txBox="1">
            <a:spLocks noChangeArrowheads="1"/>
          </p:cNvSpPr>
          <p:nvPr/>
        </p:nvSpPr>
        <p:spPr bwMode="auto">
          <a:xfrm>
            <a:off x="1023938" y="2667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major external sources of finance</a:t>
            </a:r>
            <a:endParaRPr lang="en-GB">
              <a:latin typeface="Arial" charset="0"/>
            </a:endParaRPr>
          </a:p>
        </p:txBody>
      </p:sp>
      <p:grpSp>
        <p:nvGrpSpPr>
          <p:cNvPr id="4099" name="Group 1101"/>
          <p:cNvGrpSpPr>
            <a:grpSpLocks/>
          </p:cNvGrpSpPr>
          <p:nvPr/>
        </p:nvGrpSpPr>
        <p:grpSpPr bwMode="auto">
          <a:xfrm>
            <a:off x="1808163" y="839788"/>
            <a:ext cx="5516562" cy="5481637"/>
            <a:chOff x="1235" y="505"/>
            <a:chExt cx="3475" cy="3453"/>
          </a:xfrm>
        </p:grpSpPr>
        <p:sp>
          <p:nvSpPr>
            <p:cNvPr id="4100" name="AutoShape 1068"/>
            <p:cNvSpPr>
              <a:spLocks noChangeArrowheads="1"/>
            </p:cNvSpPr>
            <p:nvPr/>
          </p:nvSpPr>
          <p:spPr bwMode="auto">
            <a:xfrm>
              <a:off x="1255" y="505"/>
              <a:ext cx="1045" cy="463"/>
            </a:xfrm>
            <a:prstGeom prst="cube">
              <a:avLst>
                <a:gd name="adj" fmla="val 13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1" name="Text Box 1069"/>
            <p:cNvSpPr txBox="1">
              <a:spLocks noChangeArrowheads="1"/>
            </p:cNvSpPr>
            <p:nvPr/>
          </p:nvSpPr>
          <p:spPr bwMode="auto">
            <a:xfrm>
              <a:off x="1235" y="570"/>
              <a:ext cx="98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Ordinary shares</a:t>
              </a:r>
            </a:p>
          </p:txBody>
        </p:sp>
        <p:sp>
          <p:nvSpPr>
            <p:cNvPr id="4102" name="AutoShape 1070"/>
            <p:cNvSpPr>
              <a:spLocks noChangeArrowheads="1"/>
            </p:cNvSpPr>
            <p:nvPr/>
          </p:nvSpPr>
          <p:spPr bwMode="auto">
            <a:xfrm>
              <a:off x="2256" y="649"/>
              <a:ext cx="362" cy="202"/>
            </a:xfrm>
            <a:prstGeom prst="leftArrow">
              <a:avLst>
                <a:gd name="adj1" fmla="val 50000"/>
                <a:gd name="adj2" fmla="val 5807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3" name="AutoShape 1071"/>
            <p:cNvSpPr>
              <a:spLocks noChangeArrowheads="1"/>
            </p:cNvSpPr>
            <p:nvPr/>
          </p:nvSpPr>
          <p:spPr bwMode="auto">
            <a:xfrm>
              <a:off x="1261" y="2929"/>
              <a:ext cx="1027" cy="450"/>
            </a:xfrm>
            <a:prstGeom prst="cube">
              <a:avLst>
                <a:gd name="adj" fmla="val 13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4" name="Text Box 1072"/>
            <p:cNvSpPr txBox="1">
              <a:spLocks noChangeArrowheads="1"/>
            </p:cNvSpPr>
            <p:nvPr/>
          </p:nvSpPr>
          <p:spPr bwMode="auto">
            <a:xfrm>
              <a:off x="1279" y="2982"/>
              <a:ext cx="903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Bank overdraft</a:t>
              </a:r>
            </a:p>
          </p:txBody>
        </p:sp>
        <p:sp>
          <p:nvSpPr>
            <p:cNvPr id="4105" name="AutoShape 1073"/>
            <p:cNvSpPr>
              <a:spLocks noChangeArrowheads="1"/>
            </p:cNvSpPr>
            <p:nvPr/>
          </p:nvSpPr>
          <p:spPr bwMode="auto">
            <a:xfrm>
              <a:off x="1276" y="3508"/>
              <a:ext cx="1002" cy="450"/>
            </a:xfrm>
            <a:prstGeom prst="cube">
              <a:avLst>
                <a:gd name="adj" fmla="val 13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6" name="Text Box 1074"/>
            <p:cNvSpPr txBox="1">
              <a:spLocks noChangeArrowheads="1"/>
            </p:cNvSpPr>
            <p:nvPr/>
          </p:nvSpPr>
          <p:spPr bwMode="auto">
            <a:xfrm>
              <a:off x="1304" y="3550"/>
              <a:ext cx="877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Debt factoring</a:t>
              </a:r>
            </a:p>
          </p:txBody>
        </p:sp>
        <p:sp>
          <p:nvSpPr>
            <p:cNvPr id="4107" name="AutoShape 1075"/>
            <p:cNvSpPr>
              <a:spLocks noChangeArrowheads="1"/>
            </p:cNvSpPr>
            <p:nvPr/>
          </p:nvSpPr>
          <p:spPr bwMode="auto">
            <a:xfrm>
              <a:off x="2226" y="3633"/>
              <a:ext cx="362" cy="202"/>
            </a:xfrm>
            <a:prstGeom prst="leftArrow">
              <a:avLst>
                <a:gd name="adj1" fmla="val 50000"/>
                <a:gd name="adj2" fmla="val 5807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8" name="AutoShape 1076"/>
            <p:cNvSpPr>
              <a:spLocks noChangeArrowheads="1"/>
            </p:cNvSpPr>
            <p:nvPr/>
          </p:nvSpPr>
          <p:spPr bwMode="auto">
            <a:xfrm>
              <a:off x="2239" y="3062"/>
              <a:ext cx="363" cy="202"/>
            </a:xfrm>
            <a:prstGeom prst="leftArrow">
              <a:avLst>
                <a:gd name="adj1" fmla="val 50000"/>
                <a:gd name="adj2" fmla="val 5823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9" name="AutoShape 1078"/>
            <p:cNvSpPr>
              <a:spLocks noChangeArrowheads="1"/>
            </p:cNvSpPr>
            <p:nvPr/>
          </p:nvSpPr>
          <p:spPr bwMode="auto">
            <a:xfrm>
              <a:off x="1260" y="1082"/>
              <a:ext cx="1045" cy="463"/>
            </a:xfrm>
            <a:prstGeom prst="cube">
              <a:avLst>
                <a:gd name="adj" fmla="val 13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0" name="Text Box 1079"/>
            <p:cNvSpPr txBox="1">
              <a:spLocks noChangeArrowheads="1"/>
            </p:cNvSpPr>
            <p:nvPr/>
          </p:nvSpPr>
          <p:spPr bwMode="auto">
            <a:xfrm>
              <a:off x="1272" y="1139"/>
              <a:ext cx="98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Preference shares</a:t>
              </a:r>
            </a:p>
          </p:txBody>
        </p:sp>
        <p:sp>
          <p:nvSpPr>
            <p:cNvPr id="4111" name="AutoShape 1080"/>
            <p:cNvSpPr>
              <a:spLocks noChangeArrowheads="1"/>
            </p:cNvSpPr>
            <p:nvPr/>
          </p:nvSpPr>
          <p:spPr bwMode="auto">
            <a:xfrm>
              <a:off x="1267" y="1661"/>
              <a:ext cx="1029" cy="463"/>
            </a:xfrm>
            <a:prstGeom prst="cube">
              <a:avLst>
                <a:gd name="adj" fmla="val 13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2" name="Text Box 1081"/>
            <p:cNvSpPr txBox="1">
              <a:spLocks noChangeArrowheads="1"/>
            </p:cNvSpPr>
            <p:nvPr/>
          </p:nvSpPr>
          <p:spPr bwMode="auto">
            <a:xfrm>
              <a:off x="1243" y="1801"/>
              <a:ext cx="103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Loans</a:t>
              </a:r>
            </a:p>
          </p:txBody>
        </p:sp>
        <p:sp>
          <p:nvSpPr>
            <p:cNvPr id="4113" name="AutoShape 1082"/>
            <p:cNvSpPr>
              <a:spLocks noChangeArrowheads="1"/>
            </p:cNvSpPr>
            <p:nvPr/>
          </p:nvSpPr>
          <p:spPr bwMode="auto">
            <a:xfrm>
              <a:off x="2261" y="1232"/>
              <a:ext cx="362" cy="202"/>
            </a:xfrm>
            <a:prstGeom prst="leftArrow">
              <a:avLst>
                <a:gd name="adj1" fmla="val 50000"/>
                <a:gd name="adj2" fmla="val 5807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4" name="AutoShape 1083"/>
            <p:cNvSpPr>
              <a:spLocks noChangeArrowheads="1"/>
            </p:cNvSpPr>
            <p:nvPr/>
          </p:nvSpPr>
          <p:spPr bwMode="auto">
            <a:xfrm>
              <a:off x="2241" y="1799"/>
              <a:ext cx="362" cy="202"/>
            </a:xfrm>
            <a:prstGeom prst="leftArrow">
              <a:avLst>
                <a:gd name="adj1" fmla="val 50000"/>
                <a:gd name="adj2" fmla="val 5807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5" name="AutoShape 1084"/>
            <p:cNvSpPr>
              <a:spLocks noChangeArrowheads="1"/>
            </p:cNvSpPr>
            <p:nvPr/>
          </p:nvSpPr>
          <p:spPr bwMode="auto">
            <a:xfrm>
              <a:off x="1264" y="2260"/>
              <a:ext cx="3404" cy="513"/>
            </a:xfrm>
            <a:prstGeom prst="cube">
              <a:avLst>
                <a:gd name="adj" fmla="val 129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6" name="AutoShape 1085"/>
            <p:cNvSpPr>
              <a:spLocks noChangeArrowheads="1"/>
            </p:cNvSpPr>
            <p:nvPr/>
          </p:nvSpPr>
          <p:spPr bwMode="auto">
            <a:xfrm>
              <a:off x="2462" y="2931"/>
              <a:ext cx="917" cy="1026"/>
            </a:xfrm>
            <a:prstGeom prst="cube">
              <a:avLst>
                <a:gd name="adj" fmla="val 1277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7" name="AutoShape 1086"/>
            <p:cNvSpPr>
              <a:spLocks noChangeArrowheads="1"/>
            </p:cNvSpPr>
            <p:nvPr/>
          </p:nvSpPr>
          <p:spPr bwMode="auto">
            <a:xfrm>
              <a:off x="3630" y="2929"/>
              <a:ext cx="1045" cy="450"/>
            </a:xfrm>
            <a:prstGeom prst="cube">
              <a:avLst>
                <a:gd name="adj" fmla="val 13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8" name="AutoShape 1087"/>
            <p:cNvSpPr>
              <a:spLocks noChangeArrowheads="1"/>
            </p:cNvSpPr>
            <p:nvPr/>
          </p:nvSpPr>
          <p:spPr bwMode="auto">
            <a:xfrm>
              <a:off x="2502" y="511"/>
              <a:ext cx="917" cy="1602"/>
            </a:xfrm>
            <a:prstGeom prst="cube">
              <a:avLst>
                <a:gd name="adj" fmla="val 1277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9" name="AutoShape 1088"/>
            <p:cNvSpPr>
              <a:spLocks noChangeArrowheads="1"/>
            </p:cNvSpPr>
            <p:nvPr/>
          </p:nvSpPr>
          <p:spPr bwMode="auto">
            <a:xfrm>
              <a:off x="3653" y="512"/>
              <a:ext cx="1011" cy="450"/>
            </a:xfrm>
            <a:prstGeom prst="cube">
              <a:avLst>
                <a:gd name="adj" fmla="val 13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20" name="AutoShape 1089"/>
            <p:cNvSpPr>
              <a:spLocks noChangeArrowheads="1"/>
            </p:cNvSpPr>
            <p:nvPr/>
          </p:nvSpPr>
          <p:spPr bwMode="auto">
            <a:xfrm>
              <a:off x="3657" y="1091"/>
              <a:ext cx="1011" cy="450"/>
            </a:xfrm>
            <a:prstGeom prst="cube">
              <a:avLst>
                <a:gd name="adj" fmla="val 13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21" name="Text Box 1090"/>
            <p:cNvSpPr txBox="1">
              <a:spLocks noChangeArrowheads="1"/>
            </p:cNvSpPr>
            <p:nvPr/>
          </p:nvSpPr>
          <p:spPr bwMode="auto">
            <a:xfrm>
              <a:off x="2041" y="2440"/>
              <a:ext cx="172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Total finance</a:t>
              </a:r>
            </a:p>
          </p:txBody>
        </p:sp>
        <p:sp>
          <p:nvSpPr>
            <p:cNvPr id="4122" name="Text Box 1091"/>
            <p:cNvSpPr txBox="1">
              <a:spLocks noChangeArrowheads="1"/>
            </p:cNvSpPr>
            <p:nvPr/>
          </p:nvSpPr>
          <p:spPr bwMode="auto">
            <a:xfrm>
              <a:off x="2428" y="1107"/>
              <a:ext cx="98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Long</a:t>
              </a:r>
              <a:br>
                <a:rPr lang="en-GB" sz="2000" b="1">
                  <a:solidFill>
                    <a:srgbClr val="FFCC99"/>
                  </a:solidFill>
                  <a:latin typeface="Arial" charset="0"/>
                </a:rPr>
              </a:b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term</a:t>
              </a:r>
            </a:p>
          </p:txBody>
        </p:sp>
        <p:sp>
          <p:nvSpPr>
            <p:cNvPr id="4123" name="Text Box 1092"/>
            <p:cNvSpPr txBox="1">
              <a:spLocks noChangeArrowheads="1"/>
            </p:cNvSpPr>
            <p:nvPr/>
          </p:nvSpPr>
          <p:spPr bwMode="auto">
            <a:xfrm>
              <a:off x="2389" y="3304"/>
              <a:ext cx="98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Short</a:t>
              </a:r>
              <a:br>
                <a:rPr lang="en-GB" sz="2000" b="1">
                  <a:solidFill>
                    <a:srgbClr val="FFCC99"/>
                  </a:solidFill>
                  <a:latin typeface="Arial" charset="0"/>
                </a:rPr>
              </a:b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term</a:t>
              </a:r>
            </a:p>
          </p:txBody>
        </p:sp>
        <p:sp>
          <p:nvSpPr>
            <p:cNvPr id="4124" name="Text Box 1093"/>
            <p:cNvSpPr txBox="1">
              <a:spLocks noChangeArrowheads="1"/>
            </p:cNvSpPr>
            <p:nvPr/>
          </p:nvSpPr>
          <p:spPr bwMode="auto">
            <a:xfrm>
              <a:off x="3615" y="648"/>
              <a:ext cx="106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Leases</a:t>
              </a:r>
            </a:p>
          </p:txBody>
        </p:sp>
        <p:sp>
          <p:nvSpPr>
            <p:cNvPr id="4125" name="Text Box 1094"/>
            <p:cNvSpPr txBox="1">
              <a:spLocks noChangeArrowheads="1"/>
            </p:cNvSpPr>
            <p:nvPr/>
          </p:nvSpPr>
          <p:spPr bwMode="auto">
            <a:xfrm>
              <a:off x="3555" y="1152"/>
              <a:ext cx="1155" cy="3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Hire purchase agreements</a:t>
              </a:r>
            </a:p>
          </p:txBody>
        </p:sp>
        <p:sp>
          <p:nvSpPr>
            <p:cNvPr id="4126" name="Text Box 1095"/>
            <p:cNvSpPr txBox="1">
              <a:spLocks noChangeArrowheads="1"/>
            </p:cNvSpPr>
            <p:nvPr/>
          </p:nvSpPr>
          <p:spPr bwMode="auto">
            <a:xfrm>
              <a:off x="3584" y="2975"/>
              <a:ext cx="1078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Invoice discounting</a:t>
              </a:r>
            </a:p>
          </p:txBody>
        </p:sp>
        <p:sp>
          <p:nvSpPr>
            <p:cNvPr id="4127" name="AutoShape 1096"/>
            <p:cNvSpPr>
              <a:spLocks noChangeArrowheads="1"/>
            </p:cNvSpPr>
            <p:nvPr/>
          </p:nvSpPr>
          <p:spPr bwMode="auto">
            <a:xfrm flipV="1">
              <a:off x="2736" y="2775"/>
              <a:ext cx="348" cy="225"/>
            </a:xfrm>
            <a:prstGeom prst="upArrow">
              <a:avLst>
                <a:gd name="adj1" fmla="val 51370"/>
                <a:gd name="adj2" fmla="val 4188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28" name="AutoShape 1097"/>
            <p:cNvSpPr>
              <a:spLocks noChangeArrowheads="1"/>
            </p:cNvSpPr>
            <p:nvPr/>
          </p:nvSpPr>
          <p:spPr bwMode="auto">
            <a:xfrm>
              <a:off x="3321" y="3062"/>
              <a:ext cx="307" cy="202"/>
            </a:xfrm>
            <a:prstGeom prst="rightArrow">
              <a:avLst>
                <a:gd name="adj1" fmla="val 50000"/>
                <a:gd name="adj2" fmla="val 5120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29" name="AutoShape 1098"/>
            <p:cNvSpPr>
              <a:spLocks noChangeArrowheads="1"/>
            </p:cNvSpPr>
            <p:nvPr/>
          </p:nvSpPr>
          <p:spPr bwMode="auto">
            <a:xfrm>
              <a:off x="3352" y="653"/>
              <a:ext cx="308" cy="202"/>
            </a:xfrm>
            <a:prstGeom prst="rightArrow">
              <a:avLst>
                <a:gd name="adj1" fmla="val 50000"/>
                <a:gd name="adj2" fmla="val 5137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30" name="AutoShape 1099"/>
            <p:cNvSpPr>
              <a:spLocks noChangeArrowheads="1"/>
            </p:cNvSpPr>
            <p:nvPr/>
          </p:nvSpPr>
          <p:spPr bwMode="auto">
            <a:xfrm>
              <a:off x="3352" y="1230"/>
              <a:ext cx="308" cy="202"/>
            </a:xfrm>
            <a:prstGeom prst="rightArrow">
              <a:avLst>
                <a:gd name="adj1" fmla="val 50000"/>
                <a:gd name="adj2" fmla="val 5137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31" name="AutoShape 1100"/>
            <p:cNvSpPr>
              <a:spLocks noChangeArrowheads="1"/>
            </p:cNvSpPr>
            <p:nvPr/>
          </p:nvSpPr>
          <p:spPr bwMode="auto">
            <a:xfrm>
              <a:off x="2728" y="2110"/>
              <a:ext cx="348" cy="191"/>
            </a:xfrm>
            <a:prstGeom prst="upArrow">
              <a:avLst>
                <a:gd name="adj1" fmla="val 51370"/>
                <a:gd name="adj2" fmla="val 4188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19"/>
          <p:cNvGrpSpPr>
            <a:grpSpLocks/>
          </p:cNvGrpSpPr>
          <p:nvPr/>
        </p:nvGrpSpPr>
        <p:grpSpPr bwMode="auto">
          <a:xfrm>
            <a:off x="1687513" y="1181100"/>
            <a:ext cx="5757862" cy="4495800"/>
            <a:chOff x="1151" y="776"/>
            <a:chExt cx="3627" cy="2832"/>
          </a:xfrm>
        </p:grpSpPr>
        <p:sp>
          <p:nvSpPr>
            <p:cNvPr id="5124" name="AutoShape 4"/>
            <p:cNvSpPr>
              <a:spLocks noChangeArrowheads="1"/>
            </p:cNvSpPr>
            <p:nvPr/>
          </p:nvSpPr>
          <p:spPr bwMode="auto">
            <a:xfrm>
              <a:off x="1190" y="776"/>
              <a:ext cx="550" cy="2832"/>
            </a:xfrm>
            <a:prstGeom prst="cube">
              <a:avLst>
                <a:gd name="adj" fmla="val 138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5" name="Text Box 5"/>
            <p:cNvSpPr txBox="1">
              <a:spLocks noChangeArrowheads="1"/>
            </p:cNvSpPr>
            <p:nvPr/>
          </p:nvSpPr>
          <p:spPr bwMode="auto">
            <a:xfrm>
              <a:off x="1151" y="966"/>
              <a:ext cx="575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Return</a:t>
              </a:r>
            </a:p>
          </p:txBody>
        </p:sp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>
              <a:off x="1660" y="3206"/>
              <a:ext cx="3118" cy="402"/>
            </a:xfrm>
            <a:prstGeom prst="cube">
              <a:avLst>
                <a:gd name="adj" fmla="val 1915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7" name="Text Box 7"/>
            <p:cNvSpPr txBox="1">
              <a:spLocks noChangeArrowheads="1"/>
            </p:cNvSpPr>
            <p:nvPr/>
          </p:nvSpPr>
          <p:spPr bwMode="auto">
            <a:xfrm>
              <a:off x="4146" y="3364"/>
              <a:ext cx="574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Risk</a:t>
              </a:r>
            </a:p>
          </p:txBody>
        </p:sp>
        <p:sp>
          <p:nvSpPr>
            <p:cNvPr id="5128" name="AutoShape 8"/>
            <p:cNvSpPr>
              <a:spLocks noChangeArrowheads="1"/>
            </p:cNvSpPr>
            <p:nvPr/>
          </p:nvSpPr>
          <p:spPr bwMode="auto">
            <a:xfrm>
              <a:off x="2172" y="1615"/>
              <a:ext cx="590" cy="1677"/>
            </a:xfrm>
            <a:prstGeom prst="cube">
              <a:avLst>
                <a:gd name="adj" fmla="val 138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9" name="AutoShape 9"/>
            <p:cNvSpPr>
              <a:spLocks noChangeArrowheads="1"/>
            </p:cNvSpPr>
            <p:nvPr/>
          </p:nvSpPr>
          <p:spPr bwMode="auto">
            <a:xfrm>
              <a:off x="2972" y="1400"/>
              <a:ext cx="590" cy="1887"/>
            </a:xfrm>
            <a:prstGeom prst="cube">
              <a:avLst>
                <a:gd name="adj" fmla="val 138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0" name="AutoShape 10"/>
            <p:cNvSpPr>
              <a:spLocks noChangeArrowheads="1"/>
            </p:cNvSpPr>
            <p:nvPr/>
          </p:nvSpPr>
          <p:spPr bwMode="auto">
            <a:xfrm>
              <a:off x="3795" y="1180"/>
              <a:ext cx="590" cy="2107"/>
            </a:xfrm>
            <a:prstGeom prst="cube">
              <a:avLst>
                <a:gd name="adj" fmla="val 138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1" name="Text Box 11"/>
            <p:cNvSpPr txBox="1">
              <a:spLocks noChangeArrowheads="1"/>
            </p:cNvSpPr>
            <p:nvPr/>
          </p:nvSpPr>
          <p:spPr bwMode="auto">
            <a:xfrm rot="-5400000">
              <a:off x="2104" y="1922"/>
              <a:ext cx="67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Loan capital</a:t>
              </a:r>
            </a:p>
          </p:txBody>
        </p:sp>
        <p:sp>
          <p:nvSpPr>
            <p:cNvPr id="5132" name="Text Box 12"/>
            <p:cNvSpPr txBox="1">
              <a:spLocks noChangeArrowheads="1"/>
            </p:cNvSpPr>
            <p:nvPr/>
          </p:nvSpPr>
          <p:spPr bwMode="auto">
            <a:xfrm rot="-5400000">
              <a:off x="2796" y="1887"/>
              <a:ext cx="907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Preference shares</a:t>
              </a:r>
            </a:p>
          </p:txBody>
        </p:sp>
        <p:sp>
          <p:nvSpPr>
            <p:cNvPr id="5133" name="Text Box 13"/>
            <p:cNvSpPr txBox="1">
              <a:spLocks noChangeArrowheads="1"/>
            </p:cNvSpPr>
            <p:nvPr/>
          </p:nvSpPr>
          <p:spPr bwMode="auto">
            <a:xfrm rot="-5400000">
              <a:off x="3675" y="1593"/>
              <a:ext cx="803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Ordinary shares</a:t>
              </a:r>
            </a:p>
          </p:txBody>
        </p:sp>
        <p:sp>
          <p:nvSpPr>
            <p:cNvPr id="5134" name="Line 14"/>
            <p:cNvSpPr>
              <a:spLocks noChangeShapeType="1"/>
            </p:cNvSpPr>
            <p:nvPr/>
          </p:nvSpPr>
          <p:spPr bwMode="auto">
            <a:xfrm flipV="1">
              <a:off x="1698" y="1103"/>
              <a:ext cx="2966" cy="795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5" name="AutoShape 15"/>
            <p:cNvSpPr>
              <a:spLocks noChangeArrowheads="1"/>
            </p:cNvSpPr>
            <p:nvPr/>
          </p:nvSpPr>
          <p:spPr bwMode="auto">
            <a:xfrm rot="5558357">
              <a:off x="2355" y="1390"/>
              <a:ext cx="174" cy="566"/>
            </a:xfrm>
            <a:prstGeom prst="rtTriangle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6" name="AutoShape 16"/>
            <p:cNvSpPr>
              <a:spLocks noChangeArrowheads="1"/>
            </p:cNvSpPr>
            <p:nvPr/>
          </p:nvSpPr>
          <p:spPr bwMode="auto">
            <a:xfrm rot="5558357">
              <a:off x="3165" y="1168"/>
              <a:ext cx="174" cy="566"/>
            </a:xfrm>
            <a:prstGeom prst="rtTriangle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7" name="AutoShape 17"/>
            <p:cNvSpPr>
              <a:spLocks noChangeArrowheads="1"/>
            </p:cNvSpPr>
            <p:nvPr/>
          </p:nvSpPr>
          <p:spPr bwMode="auto">
            <a:xfrm rot="5558357">
              <a:off x="3987" y="952"/>
              <a:ext cx="174" cy="566"/>
            </a:xfrm>
            <a:prstGeom prst="rtTriangle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5123" name="Text Box 18"/>
          <p:cNvSpPr txBox="1">
            <a:spLocks noChangeArrowheads="1"/>
          </p:cNvSpPr>
          <p:nvPr/>
        </p:nvSpPr>
        <p:spPr bwMode="auto">
          <a:xfrm>
            <a:off x="827088" y="266700"/>
            <a:ext cx="7486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risk/return characteristics of long-term capital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254000" y="266700"/>
            <a:ext cx="8629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Loan covenants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6147" name="Group 20"/>
          <p:cNvGrpSpPr>
            <a:grpSpLocks/>
          </p:cNvGrpSpPr>
          <p:nvPr/>
        </p:nvGrpSpPr>
        <p:grpSpPr bwMode="auto">
          <a:xfrm>
            <a:off x="1781175" y="1054100"/>
            <a:ext cx="5584825" cy="4756150"/>
            <a:chOff x="1106" y="640"/>
            <a:chExt cx="3518" cy="2996"/>
          </a:xfrm>
        </p:grpSpPr>
        <p:sp>
          <p:nvSpPr>
            <p:cNvPr id="6148" name="AutoShape 4"/>
            <p:cNvSpPr>
              <a:spLocks noChangeArrowheads="1"/>
            </p:cNvSpPr>
            <p:nvPr/>
          </p:nvSpPr>
          <p:spPr bwMode="auto">
            <a:xfrm>
              <a:off x="1192" y="640"/>
              <a:ext cx="3432" cy="2916"/>
            </a:xfrm>
            <a:prstGeom prst="roundRect">
              <a:avLst>
                <a:gd name="adj" fmla="val 11019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49" name="AutoShape 11"/>
            <p:cNvSpPr>
              <a:spLocks noChangeArrowheads="1"/>
            </p:cNvSpPr>
            <p:nvPr/>
          </p:nvSpPr>
          <p:spPr bwMode="auto">
            <a:xfrm>
              <a:off x="1106" y="2589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0" name="AutoShape 12"/>
            <p:cNvSpPr>
              <a:spLocks noChangeArrowheads="1"/>
            </p:cNvSpPr>
            <p:nvPr/>
          </p:nvSpPr>
          <p:spPr bwMode="auto">
            <a:xfrm>
              <a:off x="1106" y="1973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1" name="AutoShape 13"/>
            <p:cNvSpPr>
              <a:spLocks noChangeArrowheads="1"/>
            </p:cNvSpPr>
            <p:nvPr/>
          </p:nvSpPr>
          <p:spPr bwMode="auto">
            <a:xfrm>
              <a:off x="1106" y="135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2" name="Text Box 14"/>
            <p:cNvSpPr txBox="1">
              <a:spLocks noChangeArrowheads="1"/>
            </p:cNvSpPr>
            <p:nvPr/>
          </p:nvSpPr>
          <p:spPr bwMode="auto">
            <a:xfrm>
              <a:off x="1711" y="726"/>
              <a:ext cx="2757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May deal with matters such as the following:</a:t>
              </a:r>
            </a:p>
          </p:txBody>
        </p:sp>
        <p:grpSp>
          <p:nvGrpSpPr>
            <p:cNvPr id="6153" name="Group 19"/>
            <p:cNvGrpSpPr>
              <a:grpSpLocks/>
            </p:cNvGrpSpPr>
            <p:nvPr/>
          </p:nvGrpSpPr>
          <p:grpSpPr bwMode="auto">
            <a:xfrm>
              <a:off x="1690" y="1348"/>
              <a:ext cx="2932" cy="2288"/>
              <a:chOff x="1602" y="1452"/>
              <a:chExt cx="3276" cy="2288"/>
            </a:xfrm>
          </p:grpSpPr>
          <p:sp>
            <p:nvSpPr>
              <p:cNvPr id="6155" name="AutoShape 5"/>
              <p:cNvSpPr>
                <a:spLocks noChangeArrowheads="1"/>
              </p:cNvSpPr>
              <p:nvPr/>
            </p:nvSpPr>
            <p:spPr bwMode="auto">
              <a:xfrm>
                <a:off x="1660" y="1452"/>
                <a:ext cx="3217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56" name="AutoShape 6"/>
              <p:cNvSpPr>
                <a:spLocks noChangeArrowheads="1"/>
              </p:cNvSpPr>
              <p:nvPr/>
            </p:nvSpPr>
            <p:spPr bwMode="auto">
              <a:xfrm>
                <a:off x="1660" y="2070"/>
                <a:ext cx="3217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57" name="Text Box 7"/>
              <p:cNvSpPr txBox="1">
                <a:spLocks noChangeArrowheads="1"/>
              </p:cNvSpPr>
              <p:nvPr/>
            </p:nvSpPr>
            <p:spPr bwMode="auto">
              <a:xfrm>
                <a:off x="1602" y="2208"/>
                <a:ext cx="3205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Other loans</a:t>
                </a:r>
              </a:p>
            </p:txBody>
          </p:sp>
          <p:sp>
            <p:nvSpPr>
              <p:cNvPr id="6158" name="AutoShape 8"/>
              <p:cNvSpPr>
                <a:spLocks noChangeArrowheads="1"/>
              </p:cNvSpPr>
              <p:nvPr/>
            </p:nvSpPr>
            <p:spPr bwMode="auto">
              <a:xfrm>
                <a:off x="1660" y="2689"/>
                <a:ext cx="3218" cy="463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59" name="Text Box 9"/>
              <p:cNvSpPr txBox="1">
                <a:spLocks noChangeArrowheads="1"/>
              </p:cNvSpPr>
              <p:nvPr/>
            </p:nvSpPr>
            <p:spPr bwMode="auto">
              <a:xfrm>
                <a:off x="1639" y="2822"/>
                <a:ext cx="3101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Dividend payments</a:t>
                </a:r>
              </a:p>
            </p:txBody>
          </p:sp>
          <p:sp>
            <p:nvSpPr>
              <p:cNvPr id="6160" name="Text Box 10"/>
              <p:cNvSpPr txBox="1">
                <a:spLocks noChangeArrowheads="1"/>
              </p:cNvSpPr>
              <p:nvPr/>
            </p:nvSpPr>
            <p:spPr bwMode="auto">
              <a:xfrm>
                <a:off x="1679" y="1599"/>
                <a:ext cx="310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Access to financial statements</a:t>
                </a:r>
              </a:p>
            </p:txBody>
          </p:sp>
          <p:sp>
            <p:nvSpPr>
              <p:cNvPr id="6161" name="AutoShape 15"/>
              <p:cNvSpPr>
                <a:spLocks noChangeArrowheads="1"/>
              </p:cNvSpPr>
              <p:nvPr/>
            </p:nvSpPr>
            <p:spPr bwMode="auto">
              <a:xfrm>
                <a:off x="1660" y="3277"/>
                <a:ext cx="3218" cy="463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2" name="Text Box 16"/>
              <p:cNvSpPr txBox="1">
                <a:spLocks noChangeArrowheads="1"/>
              </p:cNvSpPr>
              <p:nvPr/>
            </p:nvSpPr>
            <p:spPr bwMode="auto">
              <a:xfrm>
                <a:off x="1639" y="3410"/>
                <a:ext cx="3101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Liquidity.</a:t>
                </a:r>
              </a:p>
            </p:txBody>
          </p:sp>
        </p:grpSp>
        <p:sp>
          <p:nvSpPr>
            <p:cNvPr id="6154" name="AutoShape 17"/>
            <p:cNvSpPr>
              <a:spLocks noChangeArrowheads="1"/>
            </p:cNvSpPr>
            <p:nvPr/>
          </p:nvSpPr>
          <p:spPr bwMode="auto">
            <a:xfrm>
              <a:off x="1106" y="317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54000" y="266700"/>
            <a:ext cx="8629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Finance leases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7171" name="Group 20"/>
          <p:cNvGrpSpPr>
            <a:grpSpLocks/>
          </p:cNvGrpSpPr>
          <p:nvPr/>
        </p:nvGrpSpPr>
        <p:grpSpPr bwMode="auto">
          <a:xfrm>
            <a:off x="2352675" y="1066800"/>
            <a:ext cx="4435475" cy="4730750"/>
            <a:chOff x="1466" y="592"/>
            <a:chExt cx="2794" cy="2980"/>
          </a:xfrm>
        </p:grpSpPr>
        <p:sp>
          <p:nvSpPr>
            <p:cNvPr id="7172" name="AutoShape 4"/>
            <p:cNvSpPr>
              <a:spLocks noChangeArrowheads="1"/>
            </p:cNvSpPr>
            <p:nvPr/>
          </p:nvSpPr>
          <p:spPr bwMode="auto">
            <a:xfrm>
              <a:off x="1552" y="592"/>
              <a:ext cx="2708" cy="2900"/>
            </a:xfrm>
            <a:prstGeom prst="roundRect">
              <a:avLst>
                <a:gd name="adj" fmla="val 11019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3" name="AutoShape 5"/>
            <p:cNvSpPr>
              <a:spLocks noChangeArrowheads="1"/>
            </p:cNvSpPr>
            <p:nvPr/>
          </p:nvSpPr>
          <p:spPr bwMode="auto">
            <a:xfrm>
              <a:off x="1466" y="2525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4" name="AutoShape 6"/>
            <p:cNvSpPr>
              <a:spLocks noChangeArrowheads="1"/>
            </p:cNvSpPr>
            <p:nvPr/>
          </p:nvSpPr>
          <p:spPr bwMode="auto">
            <a:xfrm>
              <a:off x="1466" y="1909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5" name="AutoShape 7"/>
            <p:cNvSpPr>
              <a:spLocks noChangeArrowheads="1"/>
            </p:cNvSpPr>
            <p:nvPr/>
          </p:nvSpPr>
          <p:spPr bwMode="auto">
            <a:xfrm>
              <a:off x="1466" y="1293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6" name="Text Box 8"/>
            <p:cNvSpPr txBox="1">
              <a:spLocks noChangeArrowheads="1"/>
            </p:cNvSpPr>
            <p:nvPr/>
          </p:nvSpPr>
          <p:spPr bwMode="auto">
            <a:xfrm>
              <a:off x="2339" y="698"/>
              <a:ext cx="175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Advantages</a:t>
              </a:r>
            </a:p>
          </p:txBody>
        </p:sp>
        <p:grpSp>
          <p:nvGrpSpPr>
            <p:cNvPr id="7177" name="Group 9"/>
            <p:cNvGrpSpPr>
              <a:grpSpLocks/>
            </p:cNvGrpSpPr>
            <p:nvPr/>
          </p:nvGrpSpPr>
          <p:grpSpPr bwMode="auto">
            <a:xfrm>
              <a:off x="2050" y="1284"/>
              <a:ext cx="2208" cy="2288"/>
              <a:chOff x="1506" y="1608"/>
              <a:chExt cx="3276" cy="2288"/>
            </a:xfrm>
          </p:grpSpPr>
          <p:sp>
            <p:nvSpPr>
              <p:cNvPr id="7179" name="AutoShape 10"/>
              <p:cNvSpPr>
                <a:spLocks noChangeArrowheads="1"/>
              </p:cNvSpPr>
              <p:nvPr/>
            </p:nvSpPr>
            <p:spPr bwMode="auto">
              <a:xfrm>
                <a:off x="1564" y="1608"/>
                <a:ext cx="3217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180" name="AutoShape 11"/>
              <p:cNvSpPr>
                <a:spLocks noChangeArrowheads="1"/>
              </p:cNvSpPr>
              <p:nvPr/>
            </p:nvSpPr>
            <p:spPr bwMode="auto">
              <a:xfrm>
                <a:off x="1564" y="2226"/>
                <a:ext cx="3217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181" name="Text Box 12"/>
              <p:cNvSpPr txBox="1">
                <a:spLocks noChangeArrowheads="1"/>
              </p:cNvSpPr>
              <p:nvPr/>
            </p:nvSpPr>
            <p:spPr bwMode="auto">
              <a:xfrm>
                <a:off x="1506" y="2364"/>
                <a:ext cx="3205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Cost</a:t>
                </a:r>
              </a:p>
            </p:txBody>
          </p:sp>
          <p:sp>
            <p:nvSpPr>
              <p:cNvPr id="7182" name="AutoShape 13"/>
              <p:cNvSpPr>
                <a:spLocks noChangeArrowheads="1"/>
              </p:cNvSpPr>
              <p:nvPr/>
            </p:nvSpPr>
            <p:spPr bwMode="auto">
              <a:xfrm>
                <a:off x="1564" y="2845"/>
                <a:ext cx="3218" cy="463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183" name="Text Box 14"/>
              <p:cNvSpPr txBox="1">
                <a:spLocks noChangeArrowheads="1"/>
              </p:cNvSpPr>
              <p:nvPr/>
            </p:nvSpPr>
            <p:spPr bwMode="auto">
              <a:xfrm>
                <a:off x="1543" y="2978"/>
                <a:ext cx="3101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Flexibility</a:t>
                </a:r>
              </a:p>
            </p:txBody>
          </p:sp>
          <p:sp>
            <p:nvSpPr>
              <p:cNvPr id="7184" name="Text Box 15"/>
              <p:cNvSpPr txBox="1">
                <a:spLocks noChangeArrowheads="1"/>
              </p:cNvSpPr>
              <p:nvPr/>
            </p:nvSpPr>
            <p:spPr bwMode="auto">
              <a:xfrm>
                <a:off x="1583" y="1755"/>
                <a:ext cx="310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Ease of borrowing</a:t>
                </a:r>
              </a:p>
            </p:txBody>
          </p:sp>
          <p:sp>
            <p:nvSpPr>
              <p:cNvPr id="7185" name="AutoShape 16"/>
              <p:cNvSpPr>
                <a:spLocks noChangeArrowheads="1"/>
              </p:cNvSpPr>
              <p:nvPr/>
            </p:nvSpPr>
            <p:spPr bwMode="auto">
              <a:xfrm>
                <a:off x="1564" y="3433"/>
                <a:ext cx="3218" cy="463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186" name="Text Box 17"/>
              <p:cNvSpPr txBox="1">
                <a:spLocks noChangeArrowheads="1"/>
              </p:cNvSpPr>
              <p:nvPr/>
            </p:nvSpPr>
            <p:spPr bwMode="auto">
              <a:xfrm>
                <a:off x="1543" y="3566"/>
                <a:ext cx="3101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Cash flows</a:t>
                </a:r>
              </a:p>
            </p:txBody>
          </p:sp>
        </p:grpSp>
        <p:sp>
          <p:nvSpPr>
            <p:cNvPr id="7178" name="AutoShape 18"/>
            <p:cNvSpPr>
              <a:spLocks noChangeArrowheads="1"/>
            </p:cNvSpPr>
            <p:nvPr/>
          </p:nvSpPr>
          <p:spPr bwMode="auto">
            <a:xfrm>
              <a:off x="1466" y="3113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95"/>
          <p:cNvSpPr txBox="1">
            <a:spLocks noChangeArrowheads="1"/>
          </p:cNvSpPr>
          <p:nvPr/>
        </p:nvSpPr>
        <p:spPr bwMode="auto">
          <a:xfrm>
            <a:off x="152400" y="177800"/>
            <a:ext cx="88265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Asset finance provided by members of the Finance and Leasing Association, 2002 to 2006</a:t>
            </a:r>
            <a:endParaRPr lang="en-GB">
              <a:latin typeface="Arial" charset="0"/>
            </a:endParaRPr>
          </a:p>
        </p:txBody>
      </p:sp>
      <p:grpSp>
        <p:nvGrpSpPr>
          <p:cNvPr id="8195" name="Group 241"/>
          <p:cNvGrpSpPr>
            <a:grpSpLocks/>
          </p:cNvGrpSpPr>
          <p:nvPr/>
        </p:nvGrpSpPr>
        <p:grpSpPr bwMode="auto">
          <a:xfrm>
            <a:off x="727075" y="5981700"/>
            <a:ext cx="7977188" cy="365125"/>
            <a:chOff x="490" y="3752"/>
            <a:chExt cx="5025" cy="230"/>
          </a:xfrm>
        </p:grpSpPr>
        <p:sp>
          <p:nvSpPr>
            <p:cNvPr id="8235" name="AutoShape 197"/>
            <p:cNvSpPr>
              <a:spLocks noChangeArrowheads="1"/>
            </p:cNvSpPr>
            <p:nvPr/>
          </p:nvSpPr>
          <p:spPr bwMode="auto">
            <a:xfrm>
              <a:off x="490" y="3785"/>
              <a:ext cx="176" cy="176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36" name="Text Box 198"/>
            <p:cNvSpPr txBox="1">
              <a:spLocks noChangeArrowheads="1"/>
            </p:cNvSpPr>
            <p:nvPr/>
          </p:nvSpPr>
          <p:spPr bwMode="auto">
            <a:xfrm>
              <a:off x="685" y="3761"/>
              <a:ext cx="2661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Asset finance (deals under £20m)</a:t>
              </a:r>
              <a:endParaRPr lang="en-US" sz="1700" b="1">
                <a:latin typeface="Arial" charset="0"/>
              </a:endParaRPr>
            </a:p>
          </p:txBody>
        </p:sp>
        <p:sp>
          <p:nvSpPr>
            <p:cNvPr id="8237" name="Text Box 199"/>
            <p:cNvSpPr txBox="1">
              <a:spLocks noChangeArrowheads="1"/>
            </p:cNvSpPr>
            <p:nvPr/>
          </p:nvSpPr>
          <p:spPr bwMode="auto">
            <a:xfrm>
              <a:off x="3361" y="3752"/>
              <a:ext cx="2154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High value (deals above £20m) </a:t>
              </a:r>
              <a:endParaRPr lang="en-US" sz="1700" b="1">
                <a:latin typeface="Arial" charset="0"/>
              </a:endParaRPr>
            </a:p>
          </p:txBody>
        </p:sp>
        <p:sp>
          <p:nvSpPr>
            <p:cNvPr id="8238" name="AutoShape 200"/>
            <p:cNvSpPr>
              <a:spLocks noChangeArrowheads="1"/>
            </p:cNvSpPr>
            <p:nvPr/>
          </p:nvSpPr>
          <p:spPr bwMode="auto">
            <a:xfrm>
              <a:off x="3176" y="3794"/>
              <a:ext cx="204" cy="176"/>
            </a:xfrm>
            <a:prstGeom prst="cube">
              <a:avLst>
                <a:gd name="adj" fmla="val 25000"/>
              </a:avLst>
            </a:prstGeom>
            <a:solidFill>
              <a:srgbClr val="66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8196" name="Group 201"/>
          <p:cNvGrpSpPr>
            <a:grpSpLocks/>
          </p:cNvGrpSpPr>
          <p:nvPr/>
        </p:nvGrpSpPr>
        <p:grpSpPr bwMode="auto">
          <a:xfrm>
            <a:off x="455613" y="1077913"/>
            <a:ext cx="8232775" cy="4776787"/>
            <a:chOff x="153" y="801"/>
            <a:chExt cx="5186" cy="3009"/>
          </a:xfrm>
        </p:grpSpPr>
        <p:sp>
          <p:nvSpPr>
            <p:cNvPr id="8197" name="AutoShape 202"/>
            <p:cNvSpPr>
              <a:spLocks noChangeArrowheads="1"/>
            </p:cNvSpPr>
            <p:nvPr/>
          </p:nvSpPr>
          <p:spPr bwMode="auto">
            <a:xfrm>
              <a:off x="3894" y="801"/>
              <a:ext cx="1443" cy="2859"/>
            </a:xfrm>
            <a:prstGeom prst="roundRect">
              <a:avLst>
                <a:gd name="adj" fmla="val 9560"/>
              </a:avLst>
            </a:prstGeom>
            <a:solidFill>
              <a:srgbClr val="D2A77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198" name="Rectangle 203"/>
            <p:cNvSpPr>
              <a:spLocks noChangeArrowheads="1"/>
            </p:cNvSpPr>
            <p:nvPr/>
          </p:nvSpPr>
          <p:spPr bwMode="auto">
            <a:xfrm>
              <a:off x="2816" y="2122"/>
              <a:ext cx="116" cy="6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en-US" sz="1800">
                <a:solidFill>
                  <a:schemeClr val="tx2"/>
                </a:solidFill>
                <a:latin typeface="Arial" charset="0"/>
              </a:endParaRPr>
            </a:p>
            <a:p>
              <a:endParaRPr lang="en-US" sz="4400">
                <a:solidFill>
                  <a:schemeClr val="tx2"/>
                </a:solidFill>
                <a:latin typeface="Arial" charset="0"/>
              </a:endParaRPr>
            </a:p>
          </p:txBody>
        </p:sp>
        <p:sp>
          <p:nvSpPr>
            <p:cNvPr id="8199" name="Rectangle 204"/>
            <p:cNvSpPr>
              <a:spLocks noChangeArrowheads="1"/>
            </p:cNvSpPr>
            <p:nvPr/>
          </p:nvSpPr>
          <p:spPr bwMode="auto">
            <a:xfrm>
              <a:off x="3551" y="810"/>
              <a:ext cx="889" cy="2752"/>
            </a:xfrm>
            <a:prstGeom prst="rect">
              <a:avLst/>
            </a:prstGeom>
            <a:solidFill>
              <a:srgbClr val="E6CAAE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0" name="Rectangle 205"/>
            <p:cNvSpPr>
              <a:spLocks noChangeArrowheads="1"/>
            </p:cNvSpPr>
            <p:nvPr/>
          </p:nvSpPr>
          <p:spPr bwMode="auto">
            <a:xfrm>
              <a:off x="1714" y="811"/>
              <a:ext cx="923" cy="2752"/>
            </a:xfrm>
            <a:prstGeom prst="rect">
              <a:avLst/>
            </a:prstGeom>
            <a:solidFill>
              <a:srgbClr val="E6CAAE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1" name="Rectangle 206"/>
            <p:cNvSpPr>
              <a:spLocks noChangeArrowheads="1"/>
            </p:cNvSpPr>
            <p:nvPr/>
          </p:nvSpPr>
          <p:spPr bwMode="auto">
            <a:xfrm>
              <a:off x="2638" y="811"/>
              <a:ext cx="910" cy="2752"/>
            </a:xfrm>
            <a:prstGeom prst="rect">
              <a:avLst/>
            </a:prstGeom>
            <a:solidFill>
              <a:srgbClr val="D8AD8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2" name="Rectangle 207"/>
            <p:cNvSpPr>
              <a:spLocks noChangeArrowheads="1"/>
            </p:cNvSpPr>
            <p:nvPr/>
          </p:nvSpPr>
          <p:spPr bwMode="auto">
            <a:xfrm>
              <a:off x="635" y="811"/>
              <a:ext cx="1101" cy="2752"/>
            </a:xfrm>
            <a:prstGeom prst="rect">
              <a:avLst/>
            </a:prstGeom>
            <a:solidFill>
              <a:srgbClr val="D8AD82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3" name="AutoShape 208"/>
            <p:cNvSpPr>
              <a:spLocks noChangeArrowheads="1"/>
            </p:cNvSpPr>
            <p:nvPr/>
          </p:nvSpPr>
          <p:spPr bwMode="auto">
            <a:xfrm>
              <a:off x="157" y="3418"/>
              <a:ext cx="5182" cy="392"/>
            </a:xfrm>
            <a:prstGeom prst="cube">
              <a:avLst>
                <a:gd name="adj" fmla="val 1351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4" name="AutoShape 209"/>
            <p:cNvSpPr>
              <a:spLocks noChangeArrowheads="1"/>
            </p:cNvSpPr>
            <p:nvPr/>
          </p:nvSpPr>
          <p:spPr bwMode="auto">
            <a:xfrm>
              <a:off x="158" y="802"/>
              <a:ext cx="634" cy="2665"/>
            </a:xfrm>
            <a:prstGeom prst="cube">
              <a:avLst>
                <a:gd name="adj" fmla="val 709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5" name="Text Box 210"/>
            <p:cNvSpPr txBox="1">
              <a:spLocks noChangeArrowheads="1"/>
            </p:cNvSpPr>
            <p:nvPr/>
          </p:nvSpPr>
          <p:spPr bwMode="auto">
            <a:xfrm>
              <a:off x="581" y="3305"/>
              <a:ext cx="1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0</a:t>
              </a:r>
            </a:p>
          </p:txBody>
        </p:sp>
        <p:sp>
          <p:nvSpPr>
            <p:cNvPr id="8206" name="AutoShape 211"/>
            <p:cNvSpPr>
              <a:spLocks noChangeArrowheads="1"/>
            </p:cNvSpPr>
            <p:nvPr/>
          </p:nvSpPr>
          <p:spPr bwMode="auto">
            <a:xfrm>
              <a:off x="737" y="2892"/>
              <a:ext cx="126" cy="164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7" name="Text Box 212"/>
            <p:cNvSpPr txBox="1">
              <a:spLocks noChangeArrowheads="1"/>
            </p:cNvSpPr>
            <p:nvPr/>
          </p:nvSpPr>
          <p:spPr bwMode="auto">
            <a:xfrm>
              <a:off x="292" y="2886"/>
              <a:ext cx="49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5</a:t>
              </a:r>
            </a:p>
          </p:txBody>
        </p:sp>
        <p:sp>
          <p:nvSpPr>
            <p:cNvPr id="8208" name="Text Box 213"/>
            <p:cNvSpPr txBox="1">
              <a:spLocks noChangeArrowheads="1"/>
            </p:cNvSpPr>
            <p:nvPr/>
          </p:nvSpPr>
          <p:spPr bwMode="auto">
            <a:xfrm>
              <a:off x="234" y="2476"/>
              <a:ext cx="54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10</a:t>
              </a:r>
            </a:p>
          </p:txBody>
        </p:sp>
        <p:sp>
          <p:nvSpPr>
            <p:cNvPr id="8209" name="AutoShape 214"/>
            <p:cNvSpPr>
              <a:spLocks noChangeArrowheads="1"/>
            </p:cNvSpPr>
            <p:nvPr/>
          </p:nvSpPr>
          <p:spPr bwMode="auto">
            <a:xfrm>
              <a:off x="742" y="3303"/>
              <a:ext cx="126" cy="164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10" name="AutoShape 215"/>
            <p:cNvSpPr>
              <a:spLocks noChangeArrowheads="1"/>
            </p:cNvSpPr>
            <p:nvPr/>
          </p:nvSpPr>
          <p:spPr bwMode="auto">
            <a:xfrm>
              <a:off x="742" y="2476"/>
              <a:ext cx="126" cy="164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11" name="AutoShape 216"/>
            <p:cNvSpPr>
              <a:spLocks noChangeArrowheads="1"/>
            </p:cNvSpPr>
            <p:nvPr/>
          </p:nvSpPr>
          <p:spPr bwMode="auto">
            <a:xfrm>
              <a:off x="742" y="1646"/>
              <a:ext cx="126" cy="16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12" name="AutoShape 217"/>
            <p:cNvSpPr>
              <a:spLocks noChangeArrowheads="1"/>
            </p:cNvSpPr>
            <p:nvPr/>
          </p:nvSpPr>
          <p:spPr bwMode="auto">
            <a:xfrm>
              <a:off x="742" y="2062"/>
              <a:ext cx="126" cy="164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13" name="AutoShape 218"/>
            <p:cNvSpPr>
              <a:spLocks noChangeArrowheads="1"/>
            </p:cNvSpPr>
            <p:nvPr/>
          </p:nvSpPr>
          <p:spPr bwMode="auto">
            <a:xfrm>
              <a:off x="742" y="1233"/>
              <a:ext cx="126" cy="165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14" name="AutoShape 219"/>
            <p:cNvSpPr>
              <a:spLocks noChangeArrowheads="1"/>
            </p:cNvSpPr>
            <p:nvPr/>
          </p:nvSpPr>
          <p:spPr bwMode="auto">
            <a:xfrm>
              <a:off x="742" y="808"/>
              <a:ext cx="126" cy="168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15" name="Text Box 220"/>
            <p:cNvSpPr txBox="1">
              <a:spLocks noChangeArrowheads="1"/>
            </p:cNvSpPr>
            <p:nvPr/>
          </p:nvSpPr>
          <p:spPr bwMode="auto">
            <a:xfrm>
              <a:off x="232" y="823"/>
              <a:ext cx="53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30</a:t>
              </a:r>
            </a:p>
          </p:txBody>
        </p:sp>
        <p:sp>
          <p:nvSpPr>
            <p:cNvPr id="8216" name="Text Box 221"/>
            <p:cNvSpPr txBox="1">
              <a:spLocks noChangeArrowheads="1"/>
            </p:cNvSpPr>
            <p:nvPr/>
          </p:nvSpPr>
          <p:spPr bwMode="auto">
            <a:xfrm>
              <a:off x="209" y="1233"/>
              <a:ext cx="56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25</a:t>
              </a:r>
            </a:p>
          </p:txBody>
        </p:sp>
        <p:sp>
          <p:nvSpPr>
            <p:cNvPr id="8217" name="Text Box 222"/>
            <p:cNvSpPr txBox="1">
              <a:spLocks noChangeArrowheads="1"/>
            </p:cNvSpPr>
            <p:nvPr/>
          </p:nvSpPr>
          <p:spPr bwMode="auto">
            <a:xfrm>
              <a:off x="244" y="1646"/>
              <a:ext cx="53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20</a:t>
              </a:r>
            </a:p>
          </p:txBody>
        </p:sp>
        <p:sp>
          <p:nvSpPr>
            <p:cNvPr id="8218" name="Text Box 223"/>
            <p:cNvSpPr txBox="1">
              <a:spLocks noChangeArrowheads="1"/>
            </p:cNvSpPr>
            <p:nvPr/>
          </p:nvSpPr>
          <p:spPr bwMode="auto">
            <a:xfrm>
              <a:off x="205" y="2060"/>
              <a:ext cx="57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15</a:t>
              </a:r>
            </a:p>
          </p:txBody>
        </p:sp>
        <p:sp>
          <p:nvSpPr>
            <p:cNvPr id="8219" name="Text Box 224"/>
            <p:cNvSpPr txBox="1">
              <a:spLocks noChangeArrowheads="1"/>
            </p:cNvSpPr>
            <p:nvPr/>
          </p:nvSpPr>
          <p:spPr bwMode="auto">
            <a:xfrm>
              <a:off x="153" y="952"/>
              <a:ext cx="37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£bn</a:t>
              </a:r>
            </a:p>
          </p:txBody>
        </p:sp>
        <p:sp>
          <p:nvSpPr>
            <p:cNvPr id="8220" name="AutoShape 225"/>
            <p:cNvSpPr>
              <a:spLocks noChangeArrowheads="1"/>
            </p:cNvSpPr>
            <p:nvPr/>
          </p:nvSpPr>
          <p:spPr bwMode="auto">
            <a:xfrm>
              <a:off x="1033" y="1856"/>
              <a:ext cx="535" cy="1624"/>
            </a:xfrm>
            <a:prstGeom prst="cube">
              <a:avLst>
                <a:gd name="adj" fmla="val 1260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21" name="Text Box 226"/>
            <p:cNvSpPr txBox="1">
              <a:spLocks noChangeArrowheads="1"/>
            </p:cNvSpPr>
            <p:nvPr/>
          </p:nvSpPr>
          <p:spPr bwMode="auto">
            <a:xfrm>
              <a:off x="1055" y="3533"/>
              <a:ext cx="43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2002</a:t>
              </a:r>
            </a:p>
          </p:txBody>
        </p:sp>
        <p:sp>
          <p:nvSpPr>
            <p:cNvPr id="8222" name="Text Box 227"/>
            <p:cNvSpPr txBox="1">
              <a:spLocks noChangeArrowheads="1"/>
            </p:cNvSpPr>
            <p:nvPr/>
          </p:nvSpPr>
          <p:spPr bwMode="auto">
            <a:xfrm>
              <a:off x="1876" y="3529"/>
              <a:ext cx="51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2003</a:t>
              </a:r>
            </a:p>
          </p:txBody>
        </p:sp>
        <p:sp>
          <p:nvSpPr>
            <p:cNvPr id="8223" name="Text Box 228"/>
            <p:cNvSpPr txBox="1">
              <a:spLocks noChangeArrowheads="1"/>
            </p:cNvSpPr>
            <p:nvPr/>
          </p:nvSpPr>
          <p:spPr bwMode="auto">
            <a:xfrm>
              <a:off x="2802" y="3532"/>
              <a:ext cx="49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2004</a:t>
              </a:r>
            </a:p>
          </p:txBody>
        </p:sp>
        <p:sp>
          <p:nvSpPr>
            <p:cNvPr id="8224" name="Text Box 229"/>
            <p:cNvSpPr txBox="1">
              <a:spLocks noChangeArrowheads="1"/>
            </p:cNvSpPr>
            <p:nvPr/>
          </p:nvSpPr>
          <p:spPr bwMode="auto">
            <a:xfrm>
              <a:off x="3771" y="3529"/>
              <a:ext cx="43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2005</a:t>
              </a:r>
            </a:p>
          </p:txBody>
        </p:sp>
        <p:sp>
          <p:nvSpPr>
            <p:cNvPr id="8225" name="Text Box 230"/>
            <p:cNvSpPr txBox="1">
              <a:spLocks noChangeArrowheads="1"/>
            </p:cNvSpPr>
            <p:nvPr/>
          </p:nvSpPr>
          <p:spPr bwMode="auto">
            <a:xfrm>
              <a:off x="4657" y="3528"/>
              <a:ext cx="43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2006</a:t>
              </a:r>
            </a:p>
          </p:txBody>
        </p:sp>
        <p:sp>
          <p:nvSpPr>
            <p:cNvPr id="8226" name="AutoShape 231"/>
            <p:cNvSpPr>
              <a:spLocks noChangeArrowheads="1"/>
            </p:cNvSpPr>
            <p:nvPr/>
          </p:nvSpPr>
          <p:spPr bwMode="auto">
            <a:xfrm>
              <a:off x="1034" y="1282"/>
              <a:ext cx="535" cy="644"/>
            </a:xfrm>
            <a:prstGeom prst="cube">
              <a:avLst>
                <a:gd name="adj" fmla="val 12602"/>
              </a:avLst>
            </a:prstGeom>
            <a:solidFill>
              <a:srgbClr val="66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27" name="AutoShape 232"/>
            <p:cNvSpPr>
              <a:spLocks noChangeArrowheads="1"/>
            </p:cNvSpPr>
            <p:nvPr/>
          </p:nvSpPr>
          <p:spPr bwMode="auto">
            <a:xfrm>
              <a:off x="1913" y="1800"/>
              <a:ext cx="535" cy="1678"/>
            </a:xfrm>
            <a:prstGeom prst="cube">
              <a:avLst>
                <a:gd name="adj" fmla="val 1260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28" name="AutoShape 233"/>
            <p:cNvSpPr>
              <a:spLocks noChangeArrowheads="1"/>
            </p:cNvSpPr>
            <p:nvPr/>
          </p:nvSpPr>
          <p:spPr bwMode="auto">
            <a:xfrm>
              <a:off x="1914" y="1226"/>
              <a:ext cx="535" cy="644"/>
            </a:xfrm>
            <a:prstGeom prst="cube">
              <a:avLst>
                <a:gd name="adj" fmla="val 12602"/>
              </a:avLst>
            </a:prstGeom>
            <a:solidFill>
              <a:srgbClr val="66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29" name="AutoShape 234"/>
            <p:cNvSpPr>
              <a:spLocks noChangeArrowheads="1"/>
            </p:cNvSpPr>
            <p:nvPr/>
          </p:nvSpPr>
          <p:spPr bwMode="auto">
            <a:xfrm>
              <a:off x="2825" y="1836"/>
              <a:ext cx="535" cy="1648"/>
            </a:xfrm>
            <a:prstGeom prst="cube">
              <a:avLst>
                <a:gd name="adj" fmla="val 1260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30" name="AutoShape 235"/>
            <p:cNvSpPr>
              <a:spLocks noChangeArrowheads="1"/>
            </p:cNvSpPr>
            <p:nvPr/>
          </p:nvSpPr>
          <p:spPr bwMode="auto">
            <a:xfrm>
              <a:off x="2826" y="1256"/>
              <a:ext cx="535" cy="644"/>
            </a:xfrm>
            <a:prstGeom prst="cube">
              <a:avLst>
                <a:gd name="adj" fmla="val 12602"/>
              </a:avLst>
            </a:prstGeom>
            <a:solidFill>
              <a:srgbClr val="66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31" name="AutoShape 236"/>
            <p:cNvSpPr>
              <a:spLocks noChangeArrowheads="1"/>
            </p:cNvSpPr>
            <p:nvPr/>
          </p:nvSpPr>
          <p:spPr bwMode="auto">
            <a:xfrm>
              <a:off x="3731" y="1692"/>
              <a:ext cx="535" cy="1792"/>
            </a:xfrm>
            <a:prstGeom prst="cube">
              <a:avLst>
                <a:gd name="adj" fmla="val 1260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32" name="AutoShape 237"/>
            <p:cNvSpPr>
              <a:spLocks noChangeArrowheads="1"/>
            </p:cNvSpPr>
            <p:nvPr/>
          </p:nvSpPr>
          <p:spPr bwMode="auto">
            <a:xfrm>
              <a:off x="3732" y="1118"/>
              <a:ext cx="535" cy="644"/>
            </a:xfrm>
            <a:prstGeom prst="cube">
              <a:avLst>
                <a:gd name="adj" fmla="val 12602"/>
              </a:avLst>
            </a:prstGeom>
            <a:solidFill>
              <a:srgbClr val="66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33" name="AutoShape 238"/>
            <p:cNvSpPr>
              <a:spLocks noChangeArrowheads="1"/>
            </p:cNvSpPr>
            <p:nvPr/>
          </p:nvSpPr>
          <p:spPr bwMode="auto">
            <a:xfrm>
              <a:off x="4631" y="1746"/>
              <a:ext cx="535" cy="1732"/>
            </a:xfrm>
            <a:prstGeom prst="cube">
              <a:avLst>
                <a:gd name="adj" fmla="val 1260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34" name="AutoShape 239"/>
            <p:cNvSpPr>
              <a:spLocks noChangeArrowheads="1"/>
            </p:cNvSpPr>
            <p:nvPr/>
          </p:nvSpPr>
          <p:spPr bwMode="auto">
            <a:xfrm>
              <a:off x="4632" y="1166"/>
              <a:ext cx="535" cy="644"/>
            </a:xfrm>
            <a:prstGeom prst="cube">
              <a:avLst>
                <a:gd name="adj" fmla="val 12602"/>
              </a:avLst>
            </a:prstGeom>
            <a:solidFill>
              <a:srgbClr val="66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254000" y="266700"/>
            <a:ext cx="8629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Share issues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9219" name="Group 20"/>
          <p:cNvGrpSpPr>
            <a:grpSpLocks/>
          </p:cNvGrpSpPr>
          <p:nvPr/>
        </p:nvGrpSpPr>
        <p:grpSpPr bwMode="auto">
          <a:xfrm>
            <a:off x="1943100" y="1384300"/>
            <a:ext cx="5257800" cy="4102100"/>
            <a:chOff x="1250" y="776"/>
            <a:chExt cx="3312" cy="2584"/>
          </a:xfrm>
        </p:grpSpPr>
        <p:sp>
          <p:nvSpPr>
            <p:cNvPr id="9220" name="AutoShape 6"/>
            <p:cNvSpPr>
              <a:spLocks noChangeArrowheads="1"/>
            </p:cNvSpPr>
            <p:nvPr/>
          </p:nvSpPr>
          <p:spPr bwMode="auto">
            <a:xfrm>
              <a:off x="1336" y="776"/>
              <a:ext cx="3224" cy="2504"/>
            </a:xfrm>
            <a:prstGeom prst="roundRect">
              <a:avLst>
                <a:gd name="adj" fmla="val 11019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21" name="AutoShape 7"/>
            <p:cNvSpPr>
              <a:spLocks noChangeArrowheads="1"/>
            </p:cNvSpPr>
            <p:nvPr/>
          </p:nvSpPr>
          <p:spPr bwMode="auto">
            <a:xfrm>
              <a:off x="1250" y="2901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22" name="AutoShape 8"/>
            <p:cNvSpPr>
              <a:spLocks noChangeArrowheads="1"/>
            </p:cNvSpPr>
            <p:nvPr/>
          </p:nvSpPr>
          <p:spPr bwMode="auto">
            <a:xfrm>
              <a:off x="1250" y="2285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23" name="AutoShape 9"/>
            <p:cNvSpPr>
              <a:spLocks noChangeArrowheads="1"/>
            </p:cNvSpPr>
            <p:nvPr/>
          </p:nvSpPr>
          <p:spPr bwMode="auto">
            <a:xfrm>
              <a:off x="1250" y="1669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24" name="Text Box 10"/>
            <p:cNvSpPr txBox="1">
              <a:spLocks noChangeArrowheads="1"/>
            </p:cNvSpPr>
            <p:nvPr/>
          </p:nvSpPr>
          <p:spPr bwMode="auto">
            <a:xfrm>
              <a:off x="1506" y="846"/>
              <a:ext cx="293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The most common methods of share issues for cash are as follows:</a:t>
              </a:r>
            </a:p>
          </p:txBody>
        </p:sp>
        <p:grpSp>
          <p:nvGrpSpPr>
            <p:cNvPr id="9225" name="Group 11"/>
            <p:cNvGrpSpPr>
              <a:grpSpLocks/>
            </p:cNvGrpSpPr>
            <p:nvPr/>
          </p:nvGrpSpPr>
          <p:grpSpPr bwMode="auto">
            <a:xfrm>
              <a:off x="1834" y="1660"/>
              <a:ext cx="2728" cy="1700"/>
              <a:chOff x="2010" y="1632"/>
              <a:chExt cx="2208" cy="1700"/>
            </a:xfrm>
          </p:grpSpPr>
          <p:sp>
            <p:nvSpPr>
              <p:cNvPr id="9226" name="AutoShape 12"/>
              <p:cNvSpPr>
                <a:spLocks noChangeArrowheads="1"/>
              </p:cNvSpPr>
              <p:nvPr/>
            </p:nvSpPr>
            <p:spPr bwMode="auto">
              <a:xfrm>
                <a:off x="2049" y="1632"/>
                <a:ext cx="2168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27" name="AutoShape 13"/>
              <p:cNvSpPr>
                <a:spLocks noChangeArrowheads="1"/>
              </p:cNvSpPr>
              <p:nvPr/>
            </p:nvSpPr>
            <p:spPr bwMode="auto">
              <a:xfrm>
                <a:off x="2049" y="2250"/>
                <a:ext cx="2168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28" name="Text Box 14"/>
              <p:cNvSpPr txBox="1">
                <a:spLocks noChangeArrowheads="1"/>
              </p:cNvSpPr>
              <p:nvPr/>
            </p:nvSpPr>
            <p:spPr bwMode="auto">
              <a:xfrm>
                <a:off x="2010" y="2388"/>
                <a:ext cx="2160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Offers for sale and public issue</a:t>
                </a:r>
              </a:p>
            </p:txBody>
          </p:sp>
          <p:sp>
            <p:nvSpPr>
              <p:cNvPr id="9229" name="AutoShape 15"/>
              <p:cNvSpPr>
                <a:spLocks noChangeArrowheads="1"/>
              </p:cNvSpPr>
              <p:nvPr/>
            </p:nvSpPr>
            <p:spPr bwMode="auto">
              <a:xfrm>
                <a:off x="2049" y="2869"/>
                <a:ext cx="2169" cy="463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30" name="Text Box 16"/>
              <p:cNvSpPr txBox="1">
                <a:spLocks noChangeArrowheads="1"/>
              </p:cNvSpPr>
              <p:nvPr/>
            </p:nvSpPr>
            <p:spPr bwMode="auto">
              <a:xfrm>
                <a:off x="2035" y="3002"/>
                <a:ext cx="2090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Private placing.</a:t>
                </a:r>
              </a:p>
            </p:txBody>
          </p:sp>
          <p:sp>
            <p:nvSpPr>
              <p:cNvPr id="9231" name="Text Box 17"/>
              <p:cNvSpPr txBox="1">
                <a:spLocks noChangeArrowheads="1"/>
              </p:cNvSpPr>
              <p:nvPr/>
            </p:nvSpPr>
            <p:spPr bwMode="auto">
              <a:xfrm>
                <a:off x="2062" y="1779"/>
                <a:ext cx="2092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Rights issues</a:t>
                </a:r>
              </a:p>
            </p:txBody>
          </p:sp>
        </p:grp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501650" y="266700"/>
            <a:ext cx="8129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IPOs, 1996 to 2005</a:t>
            </a:r>
            <a:endParaRPr lang="en-GB" sz="1800" b="1" i="1">
              <a:latin typeface="Arial" charset="0"/>
            </a:endParaRPr>
          </a:p>
        </p:txBody>
      </p:sp>
      <p:grpSp>
        <p:nvGrpSpPr>
          <p:cNvPr id="10243" name="Group 5"/>
          <p:cNvGrpSpPr>
            <a:grpSpLocks/>
          </p:cNvGrpSpPr>
          <p:nvPr/>
        </p:nvGrpSpPr>
        <p:grpSpPr bwMode="auto">
          <a:xfrm>
            <a:off x="198438" y="877888"/>
            <a:ext cx="8759825" cy="5614987"/>
            <a:chOff x="181" y="657"/>
            <a:chExt cx="5518" cy="3537"/>
          </a:xfrm>
        </p:grpSpPr>
        <p:sp>
          <p:nvSpPr>
            <p:cNvPr id="10244" name="AutoShape 6"/>
            <p:cNvSpPr>
              <a:spLocks noChangeArrowheads="1"/>
            </p:cNvSpPr>
            <p:nvPr/>
          </p:nvSpPr>
          <p:spPr bwMode="auto">
            <a:xfrm>
              <a:off x="183" y="3879"/>
              <a:ext cx="5468" cy="315"/>
            </a:xfrm>
            <a:prstGeom prst="cube">
              <a:avLst>
                <a:gd name="adj" fmla="val 1492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45" name="Text Box 7"/>
            <p:cNvSpPr txBox="1">
              <a:spLocks noChangeArrowheads="1"/>
            </p:cNvSpPr>
            <p:nvPr/>
          </p:nvSpPr>
          <p:spPr bwMode="auto">
            <a:xfrm>
              <a:off x="630" y="3941"/>
              <a:ext cx="49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1996</a:t>
              </a:r>
            </a:p>
          </p:txBody>
        </p:sp>
        <p:sp>
          <p:nvSpPr>
            <p:cNvPr id="10246" name="Text Box 8"/>
            <p:cNvSpPr txBox="1">
              <a:spLocks noChangeArrowheads="1"/>
            </p:cNvSpPr>
            <p:nvPr/>
          </p:nvSpPr>
          <p:spPr bwMode="auto">
            <a:xfrm>
              <a:off x="688" y="1659"/>
              <a:ext cx="37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113</a:t>
              </a:r>
            </a:p>
          </p:txBody>
        </p:sp>
        <p:sp>
          <p:nvSpPr>
            <p:cNvPr id="10247" name="Text Box 9"/>
            <p:cNvSpPr txBox="1">
              <a:spLocks noChangeArrowheads="1"/>
            </p:cNvSpPr>
            <p:nvPr/>
          </p:nvSpPr>
          <p:spPr bwMode="auto">
            <a:xfrm>
              <a:off x="1178" y="1922"/>
              <a:ext cx="37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100</a:t>
              </a:r>
            </a:p>
          </p:txBody>
        </p:sp>
        <p:sp>
          <p:nvSpPr>
            <p:cNvPr id="10248" name="Text Box 10"/>
            <p:cNvSpPr txBox="1">
              <a:spLocks noChangeArrowheads="1"/>
            </p:cNvSpPr>
            <p:nvPr/>
          </p:nvSpPr>
          <p:spPr bwMode="auto">
            <a:xfrm>
              <a:off x="1712" y="2442"/>
              <a:ext cx="28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69</a:t>
              </a:r>
            </a:p>
          </p:txBody>
        </p:sp>
        <p:sp>
          <p:nvSpPr>
            <p:cNvPr id="10249" name="Text Box 11"/>
            <p:cNvSpPr txBox="1">
              <a:spLocks noChangeArrowheads="1"/>
            </p:cNvSpPr>
            <p:nvPr/>
          </p:nvSpPr>
          <p:spPr bwMode="auto">
            <a:xfrm>
              <a:off x="2669" y="1599"/>
              <a:ext cx="37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119</a:t>
              </a:r>
            </a:p>
          </p:txBody>
        </p:sp>
        <p:sp>
          <p:nvSpPr>
            <p:cNvPr id="10250" name="Text Box 12"/>
            <p:cNvSpPr txBox="1">
              <a:spLocks noChangeArrowheads="1"/>
            </p:cNvSpPr>
            <p:nvPr/>
          </p:nvSpPr>
          <p:spPr bwMode="auto">
            <a:xfrm>
              <a:off x="2222" y="2435"/>
              <a:ext cx="29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70</a:t>
              </a:r>
            </a:p>
          </p:txBody>
        </p:sp>
        <p:sp>
          <p:nvSpPr>
            <p:cNvPr id="10251" name="Text Box 13"/>
            <p:cNvSpPr txBox="1">
              <a:spLocks noChangeArrowheads="1"/>
            </p:cNvSpPr>
            <p:nvPr/>
          </p:nvSpPr>
          <p:spPr bwMode="auto">
            <a:xfrm>
              <a:off x="3219" y="2655"/>
              <a:ext cx="28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57</a:t>
              </a:r>
            </a:p>
          </p:txBody>
        </p:sp>
        <p:sp>
          <p:nvSpPr>
            <p:cNvPr id="10252" name="Text Box 14"/>
            <p:cNvSpPr txBox="1">
              <a:spLocks noChangeArrowheads="1"/>
            </p:cNvSpPr>
            <p:nvPr/>
          </p:nvSpPr>
          <p:spPr bwMode="auto">
            <a:xfrm>
              <a:off x="3706" y="3021"/>
              <a:ext cx="37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36</a:t>
              </a:r>
            </a:p>
          </p:txBody>
        </p:sp>
        <p:sp>
          <p:nvSpPr>
            <p:cNvPr id="10253" name="Text Box 15"/>
            <p:cNvSpPr txBox="1">
              <a:spLocks noChangeArrowheads="1"/>
            </p:cNvSpPr>
            <p:nvPr/>
          </p:nvSpPr>
          <p:spPr bwMode="auto">
            <a:xfrm>
              <a:off x="3854" y="1061"/>
              <a:ext cx="36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130</a:t>
              </a:r>
            </a:p>
          </p:txBody>
        </p:sp>
        <p:sp>
          <p:nvSpPr>
            <p:cNvPr id="10254" name="Text Box 16"/>
            <p:cNvSpPr txBox="1">
              <a:spLocks noChangeArrowheads="1"/>
            </p:cNvSpPr>
            <p:nvPr/>
          </p:nvSpPr>
          <p:spPr bwMode="auto">
            <a:xfrm>
              <a:off x="4214" y="3237"/>
              <a:ext cx="37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26</a:t>
              </a:r>
            </a:p>
          </p:txBody>
        </p:sp>
        <p:sp>
          <p:nvSpPr>
            <p:cNvPr id="10255" name="Text Box 17"/>
            <p:cNvSpPr txBox="1">
              <a:spLocks noChangeArrowheads="1"/>
            </p:cNvSpPr>
            <p:nvPr/>
          </p:nvSpPr>
          <p:spPr bwMode="auto">
            <a:xfrm>
              <a:off x="4373" y="1821"/>
              <a:ext cx="36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107</a:t>
              </a:r>
            </a:p>
          </p:txBody>
        </p:sp>
        <p:sp>
          <p:nvSpPr>
            <p:cNvPr id="10256" name="Text Box 18"/>
            <p:cNvSpPr txBox="1">
              <a:spLocks noChangeArrowheads="1"/>
            </p:cNvSpPr>
            <p:nvPr/>
          </p:nvSpPr>
          <p:spPr bwMode="auto">
            <a:xfrm>
              <a:off x="5074" y="3941"/>
              <a:ext cx="62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2005</a:t>
              </a:r>
            </a:p>
          </p:txBody>
        </p:sp>
        <p:sp>
          <p:nvSpPr>
            <p:cNvPr id="10257" name="Text Box 19"/>
            <p:cNvSpPr txBox="1">
              <a:spLocks noChangeArrowheads="1"/>
            </p:cNvSpPr>
            <p:nvPr/>
          </p:nvSpPr>
          <p:spPr bwMode="auto">
            <a:xfrm>
              <a:off x="4627" y="3940"/>
              <a:ext cx="51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2004</a:t>
              </a:r>
            </a:p>
          </p:txBody>
        </p:sp>
        <p:sp>
          <p:nvSpPr>
            <p:cNvPr id="10258" name="Text Box 20"/>
            <p:cNvSpPr txBox="1">
              <a:spLocks noChangeArrowheads="1"/>
            </p:cNvSpPr>
            <p:nvPr/>
          </p:nvSpPr>
          <p:spPr bwMode="auto">
            <a:xfrm>
              <a:off x="4132" y="3940"/>
              <a:ext cx="51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2003</a:t>
              </a:r>
            </a:p>
          </p:txBody>
        </p:sp>
        <p:sp>
          <p:nvSpPr>
            <p:cNvPr id="10259" name="Text Box 21"/>
            <p:cNvSpPr txBox="1">
              <a:spLocks noChangeArrowheads="1"/>
            </p:cNvSpPr>
            <p:nvPr/>
          </p:nvSpPr>
          <p:spPr bwMode="auto">
            <a:xfrm>
              <a:off x="3633" y="3940"/>
              <a:ext cx="51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2002</a:t>
              </a:r>
            </a:p>
          </p:txBody>
        </p:sp>
        <p:sp>
          <p:nvSpPr>
            <p:cNvPr id="10260" name="Text Box 22"/>
            <p:cNvSpPr txBox="1">
              <a:spLocks noChangeArrowheads="1"/>
            </p:cNvSpPr>
            <p:nvPr/>
          </p:nvSpPr>
          <p:spPr bwMode="auto">
            <a:xfrm>
              <a:off x="3142" y="3940"/>
              <a:ext cx="5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2001</a:t>
              </a:r>
            </a:p>
          </p:txBody>
        </p:sp>
        <p:sp>
          <p:nvSpPr>
            <p:cNvPr id="10261" name="Text Box 23"/>
            <p:cNvSpPr txBox="1">
              <a:spLocks noChangeArrowheads="1"/>
            </p:cNvSpPr>
            <p:nvPr/>
          </p:nvSpPr>
          <p:spPr bwMode="auto">
            <a:xfrm>
              <a:off x="2628" y="3943"/>
              <a:ext cx="5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2000</a:t>
              </a:r>
            </a:p>
          </p:txBody>
        </p:sp>
        <p:sp>
          <p:nvSpPr>
            <p:cNvPr id="10262" name="Text Box 24"/>
            <p:cNvSpPr txBox="1">
              <a:spLocks noChangeArrowheads="1"/>
            </p:cNvSpPr>
            <p:nvPr/>
          </p:nvSpPr>
          <p:spPr bwMode="auto">
            <a:xfrm>
              <a:off x="2135" y="3943"/>
              <a:ext cx="51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1999</a:t>
              </a:r>
            </a:p>
          </p:txBody>
        </p:sp>
        <p:sp>
          <p:nvSpPr>
            <p:cNvPr id="10263" name="Text Box 25"/>
            <p:cNvSpPr txBox="1">
              <a:spLocks noChangeArrowheads="1"/>
            </p:cNvSpPr>
            <p:nvPr/>
          </p:nvSpPr>
          <p:spPr bwMode="auto">
            <a:xfrm>
              <a:off x="1612" y="3943"/>
              <a:ext cx="56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1998</a:t>
              </a:r>
            </a:p>
          </p:txBody>
        </p:sp>
        <p:sp>
          <p:nvSpPr>
            <p:cNvPr id="10264" name="Text Box 26"/>
            <p:cNvSpPr txBox="1">
              <a:spLocks noChangeArrowheads="1"/>
            </p:cNvSpPr>
            <p:nvPr/>
          </p:nvSpPr>
          <p:spPr bwMode="auto">
            <a:xfrm>
              <a:off x="1154" y="3943"/>
              <a:ext cx="51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1997</a:t>
              </a:r>
            </a:p>
          </p:txBody>
        </p:sp>
        <p:grpSp>
          <p:nvGrpSpPr>
            <p:cNvPr id="10265" name="Group 27"/>
            <p:cNvGrpSpPr>
              <a:grpSpLocks/>
            </p:cNvGrpSpPr>
            <p:nvPr/>
          </p:nvGrpSpPr>
          <p:grpSpPr bwMode="auto">
            <a:xfrm>
              <a:off x="181" y="657"/>
              <a:ext cx="437" cy="3306"/>
              <a:chOff x="209" y="657"/>
              <a:chExt cx="437" cy="3306"/>
            </a:xfrm>
          </p:grpSpPr>
          <p:sp>
            <p:nvSpPr>
              <p:cNvPr id="10301" name="AutoShape 28"/>
              <p:cNvSpPr>
                <a:spLocks noChangeArrowheads="1"/>
              </p:cNvSpPr>
              <p:nvPr/>
            </p:nvSpPr>
            <p:spPr bwMode="auto">
              <a:xfrm>
                <a:off x="210" y="657"/>
                <a:ext cx="360" cy="3265"/>
              </a:xfrm>
              <a:prstGeom prst="cube">
                <a:avLst>
                  <a:gd name="adj" fmla="val 10648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02" name="Text Box 29"/>
              <p:cNvSpPr txBox="1">
                <a:spLocks noChangeArrowheads="1"/>
              </p:cNvSpPr>
              <p:nvPr/>
            </p:nvSpPr>
            <p:spPr bwMode="auto">
              <a:xfrm>
                <a:off x="376" y="3771"/>
                <a:ext cx="193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0</a:t>
                </a:r>
              </a:p>
            </p:txBody>
          </p:sp>
          <p:sp>
            <p:nvSpPr>
              <p:cNvPr id="10303" name="AutoShape 30"/>
              <p:cNvSpPr>
                <a:spLocks noChangeArrowheads="1"/>
              </p:cNvSpPr>
              <p:nvPr/>
            </p:nvSpPr>
            <p:spPr bwMode="auto">
              <a:xfrm>
                <a:off x="523" y="3419"/>
                <a:ext cx="123" cy="163"/>
              </a:xfrm>
              <a:prstGeom prst="cube">
                <a:avLst>
                  <a:gd name="adj" fmla="val 33634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04" name="Text Box 31"/>
              <p:cNvSpPr txBox="1">
                <a:spLocks noChangeArrowheads="1"/>
              </p:cNvSpPr>
              <p:nvPr/>
            </p:nvSpPr>
            <p:spPr bwMode="auto">
              <a:xfrm>
                <a:off x="287" y="3420"/>
                <a:ext cx="292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20</a:t>
                </a:r>
              </a:p>
            </p:txBody>
          </p:sp>
          <p:sp>
            <p:nvSpPr>
              <p:cNvPr id="10305" name="AutoShape 32"/>
              <p:cNvSpPr>
                <a:spLocks noChangeArrowheads="1"/>
              </p:cNvSpPr>
              <p:nvPr/>
            </p:nvSpPr>
            <p:spPr bwMode="auto">
              <a:xfrm>
                <a:off x="519" y="3768"/>
                <a:ext cx="123" cy="153"/>
              </a:xfrm>
              <a:prstGeom prst="cube">
                <a:avLst>
                  <a:gd name="adj" fmla="val 33634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06" name="AutoShape 33"/>
              <p:cNvSpPr>
                <a:spLocks noChangeArrowheads="1"/>
              </p:cNvSpPr>
              <p:nvPr/>
            </p:nvSpPr>
            <p:spPr bwMode="auto">
              <a:xfrm>
                <a:off x="522" y="3072"/>
                <a:ext cx="123" cy="163"/>
              </a:xfrm>
              <a:prstGeom prst="cube">
                <a:avLst>
                  <a:gd name="adj" fmla="val 33634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07" name="AutoShape 34"/>
              <p:cNvSpPr>
                <a:spLocks noChangeArrowheads="1"/>
              </p:cNvSpPr>
              <p:nvPr/>
            </p:nvSpPr>
            <p:spPr bwMode="auto">
              <a:xfrm>
                <a:off x="518" y="2383"/>
                <a:ext cx="123" cy="162"/>
              </a:xfrm>
              <a:prstGeom prst="cube">
                <a:avLst>
                  <a:gd name="adj" fmla="val 33634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08" name="AutoShape 35"/>
              <p:cNvSpPr>
                <a:spLocks noChangeArrowheads="1"/>
              </p:cNvSpPr>
              <p:nvPr/>
            </p:nvSpPr>
            <p:spPr bwMode="auto">
              <a:xfrm>
                <a:off x="520" y="2726"/>
                <a:ext cx="123" cy="163"/>
              </a:xfrm>
              <a:prstGeom prst="cube">
                <a:avLst>
                  <a:gd name="adj" fmla="val 33634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09" name="AutoShape 36"/>
              <p:cNvSpPr>
                <a:spLocks noChangeArrowheads="1"/>
              </p:cNvSpPr>
              <p:nvPr/>
            </p:nvSpPr>
            <p:spPr bwMode="auto">
              <a:xfrm>
                <a:off x="523" y="2041"/>
                <a:ext cx="123" cy="163"/>
              </a:xfrm>
              <a:prstGeom prst="cube">
                <a:avLst>
                  <a:gd name="adj" fmla="val 3333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10" name="Text Box 37"/>
              <p:cNvSpPr txBox="1">
                <a:spLocks noChangeArrowheads="1"/>
              </p:cNvSpPr>
              <p:nvPr/>
            </p:nvSpPr>
            <p:spPr bwMode="auto">
              <a:xfrm>
                <a:off x="224" y="2055"/>
                <a:ext cx="357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100</a:t>
                </a:r>
              </a:p>
            </p:txBody>
          </p:sp>
          <p:sp>
            <p:nvSpPr>
              <p:cNvPr id="10311" name="Text Box 38"/>
              <p:cNvSpPr txBox="1">
                <a:spLocks noChangeArrowheads="1"/>
              </p:cNvSpPr>
              <p:nvPr/>
            </p:nvSpPr>
            <p:spPr bwMode="auto">
              <a:xfrm>
                <a:off x="211" y="2398"/>
                <a:ext cx="366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80</a:t>
                </a:r>
              </a:p>
            </p:txBody>
          </p:sp>
          <p:sp>
            <p:nvSpPr>
              <p:cNvPr id="10312" name="Text Box 39"/>
              <p:cNvSpPr txBox="1">
                <a:spLocks noChangeArrowheads="1"/>
              </p:cNvSpPr>
              <p:nvPr/>
            </p:nvSpPr>
            <p:spPr bwMode="auto">
              <a:xfrm>
                <a:off x="209" y="2738"/>
                <a:ext cx="366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60</a:t>
                </a:r>
              </a:p>
            </p:txBody>
          </p:sp>
          <p:sp>
            <p:nvSpPr>
              <p:cNvPr id="10313" name="Text Box 40"/>
              <p:cNvSpPr txBox="1">
                <a:spLocks noChangeArrowheads="1"/>
              </p:cNvSpPr>
              <p:nvPr/>
            </p:nvSpPr>
            <p:spPr bwMode="auto">
              <a:xfrm>
                <a:off x="229" y="3091"/>
                <a:ext cx="347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40</a:t>
                </a:r>
              </a:p>
            </p:txBody>
          </p:sp>
          <p:sp>
            <p:nvSpPr>
              <p:cNvPr id="10314" name="AutoShape 41"/>
              <p:cNvSpPr>
                <a:spLocks noChangeArrowheads="1"/>
              </p:cNvSpPr>
              <p:nvPr/>
            </p:nvSpPr>
            <p:spPr bwMode="auto">
              <a:xfrm>
                <a:off x="523" y="1693"/>
                <a:ext cx="123" cy="163"/>
              </a:xfrm>
              <a:prstGeom prst="cube">
                <a:avLst>
                  <a:gd name="adj" fmla="val 3333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15" name="Text Box 42"/>
              <p:cNvSpPr txBox="1">
                <a:spLocks noChangeArrowheads="1"/>
              </p:cNvSpPr>
              <p:nvPr/>
            </p:nvSpPr>
            <p:spPr bwMode="auto">
              <a:xfrm>
                <a:off x="216" y="1699"/>
                <a:ext cx="357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120</a:t>
                </a:r>
              </a:p>
            </p:txBody>
          </p:sp>
          <p:sp>
            <p:nvSpPr>
              <p:cNvPr id="10316" name="AutoShape 43"/>
              <p:cNvSpPr>
                <a:spLocks noChangeArrowheads="1"/>
              </p:cNvSpPr>
              <p:nvPr/>
            </p:nvSpPr>
            <p:spPr bwMode="auto">
              <a:xfrm>
                <a:off x="519" y="1349"/>
                <a:ext cx="123" cy="163"/>
              </a:xfrm>
              <a:prstGeom prst="cube">
                <a:avLst>
                  <a:gd name="adj" fmla="val 3333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17" name="Text Box 44"/>
              <p:cNvSpPr txBox="1">
                <a:spLocks noChangeArrowheads="1"/>
              </p:cNvSpPr>
              <p:nvPr/>
            </p:nvSpPr>
            <p:spPr bwMode="auto">
              <a:xfrm>
                <a:off x="220" y="1363"/>
                <a:ext cx="357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140</a:t>
                </a:r>
              </a:p>
            </p:txBody>
          </p:sp>
          <p:sp>
            <p:nvSpPr>
              <p:cNvPr id="10318" name="AutoShape 45"/>
              <p:cNvSpPr>
                <a:spLocks noChangeArrowheads="1"/>
              </p:cNvSpPr>
              <p:nvPr/>
            </p:nvSpPr>
            <p:spPr bwMode="auto">
              <a:xfrm>
                <a:off x="523" y="1001"/>
                <a:ext cx="123" cy="163"/>
              </a:xfrm>
              <a:prstGeom prst="cube">
                <a:avLst>
                  <a:gd name="adj" fmla="val 3333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19" name="Text Box 46"/>
              <p:cNvSpPr txBox="1">
                <a:spLocks noChangeArrowheads="1"/>
              </p:cNvSpPr>
              <p:nvPr/>
            </p:nvSpPr>
            <p:spPr bwMode="auto">
              <a:xfrm>
                <a:off x="216" y="1023"/>
                <a:ext cx="357" cy="1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sz="1400" b="1">
                    <a:latin typeface="Arial" charset="0"/>
                  </a:rPr>
                  <a:t>160</a:t>
                </a:r>
              </a:p>
            </p:txBody>
          </p:sp>
          <p:grpSp>
            <p:nvGrpSpPr>
              <p:cNvPr id="10320" name="Group 47"/>
              <p:cNvGrpSpPr>
                <a:grpSpLocks/>
              </p:cNvGrpSpPr>
              <p:nvPr/>
            </p:nvGrpSpPr>
            <p:grpSpPr bwMode="auto">
              <a:xfrm>
                <a:off x="216" y="658"/>
                <a:ext cx="422" cy="210"/>
                <a:chOff x="407" y="1068"/>
                <a:chExt cx="422" cy="210"/>
              </a:xfrm>
            </p:grpSpPr>
            <p:sp>
              <p:nvSpPr>
                <p:cNvPr id="10321" name="AutoShape 48"/>
                <p:cNvSpPr>
                  <a:spLocks noChangeArrowheads="1"/>
                </p:cNvSpPr>
                <p:nvPr/>
              </p:nvSpPr>
              <p:spPr bwMode="auto">
                <a:xfrm>
                  <a:off x="706" y="1068"/>
                  <a:ext cx="123" cy="163"/>
                </a:xfrm>
                <a:prstGeom prst="cube">
                  <a:avLst>
                    <a:gd name="adj" fmla="val 33333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10322" name="Text Box 49"/>
                <p:cNvSpPr txBox="1">
                  <a:spLocks noChangeArrowheads="1"/>
                </p:cNvSpPr>
                <p:nvPr/>
              </p:nvSpPr>
              <p:spPr bwMode="auto">
                <a:xfrm>
                  <a:off x="407" y="1086"/>
                  <a:ext cx="357" cy="19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r" eaLnBrk="0" hangingPunct="0">
                    <a:spcBef>
                      <a:spcPct val="50000"/>
                    </a:spcBef>
                  </a:pPr>
                  <a:r>
                    <a:rPr lang="en-GB" sz="1400" b="1">
                      <a:latin typeface="Arial" charset="0"/>
                    </a:rPr>
                    <a:t>180</a:t>
                  </a:r>
                </a:p>
              </p:txBody>
            </p:sp>
          </p:grpSp>
        </p:grpSp>
        <p:sp>
          <p:nvSpPr>
            <p:cNvPr id="10266" name="AutoShape 50"/>
            <p:cNvSpPr>
              <a:spLocks noChangeArrowheads="1"/>
            </p:cNvSpPr>
            <p:nvPr/>
          </p:nvSpPr>
          <p:spPr bwMode="auto">
            <a:xfrm>
              <a:off x="700" y="1849"/>
              <a:ext cx="239" cy="2082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67" name="AutoShape 51"/>
            <p:cNvSpPr>
              <a:spLocks noChangeArrowheads="1"/>
            </p:cNvSpPr>
            <p:nvPr/>
          </p:nvSpPr>
          <p:spPr bwMode="auto">
            <a:xfrm>
              <a:off x="916" y="2286"/>
              <a:ext cx="239" cy="1649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68" name="AutoShape 52"/>
            <p:cNvSpPr>
              <a:spLocks noChangeArrowheads="1"/>
            </p:cNvSpPr>
            <p:nvPr/>
          </p:nvSpPr>
          <p:spPr bwMode="auto">
            <a:xfrm>
              <a:off x="1200" y="2107"/>
              <a:ext cx="239" cy="1824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69" name="AutoShape 53"/>
            <p:cNvSpPr>
              <a:spLocks noChangeArrowheads="1"/>
            </p:cNvSpPr>
            <p:nvPr/>
          </p:nvSpPr>
          <p:spPr bwMode="auto">
            <a:xfrm>
              <a:off x="1416" y="2659"/>
              <a:ext cx="239" cy="1276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0" name="AutoShape 54"/>
            <p:cNvSpPr>
              <a:spLocks noChangeArrowheads="1"/>
            </p:cNvSpPr>
            <p:nvPr/>
          </p:nvSpPr>
          <p:spPr bwMode="auto">
            <a:xfrm>
              <a:off x="1700" y="2629"/>
              <a:ext cx="239" cy="1302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1" name="AutoShape 55"/>
            <p:cNvSpPr>
              <a:spLocks noChangeArrowheads="1"/>
            </p:cNvSpPr>
            <p:nvPr/>
          </p:nvSpPr>
          <p:spPr bwMode="auto">
            <a:xfrm>
              <a:off x="1916" y="2863"/>
              <a:ext cx="239" cy="1072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2" name="AutoShape 56"/>
            <p:cNvSpPr>
              <a:spLocks noChangeArrowheads="1"/>
            </p:cNvSpPr>
            <p:nvPr/>
          </p:nvSpPr>
          <p:spPr bwMode="auto">
            <a:xfrm>
              <a:off x="2200" y="2623"/>
              <a:ext cx="239" cy="1308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3" name="AutoShape 57"/>
            <p:cNvSpPr>
              <a:spLocks noChangeArrowheads="1"/>
            </p:cNvSpPr>
            <p:nvPr/>
          </p:nvSpPr>
          <p:spPr bwMode="auto">
            <a:xfrm>
              <a:off x="2416" y="2605"/>
              <a:ext cx="239" cy="1330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4" name="AutoShape 58"/>
            <p:cNvSpPr>
              <a:spLocks noChangeArrowheads="1"/>
            </p:cNvSpPr>
            <p:nvPr/>
          </p:nvSpPr>
          <p:spPr bwMode="auto">
            <a:xfrm>
              <a:off x="2696" y="1789"/>
              <a:ext cx="239" cy="2142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5" name="AutoShape 59"/>
            <p:cNvSpPr>
              <a:spLocks noChangeArrowheads="1"/>
            </p:cNvSpPr>
            <p:nvPr/>
          </p:nvSpPr>
          <p:spPr bwMode="auto">
            <a:xfrm>
              <a:off x="2912" y="2287"/>
              <a:ext cx="239" cy="1648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6" name="AutoShape 60"/>
            <p:cNvSpPr>
              <a:spLocks noChangeArrowheads="1"/>
            </p:cNvSpPr>
            <p:nvPr/>
          </p:nvSpPr>
          <p:spPr bwMode="auto">
            <a:xfrm>
              <a:off x="3196" y="2845"/>
              <a:ext cx="239" cy="1086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7" name="AutoShape 61"/>
            <p:cNvSpPr>
              <a:spLocks noChangeArrowheads="1"/>
            </p:cNvSpPr>
            <p:nvPr/>
          </p:nvSpPr>
          <p:spPr bwMode="auto">
            <a:xfrm>
              <a:off x="3412" y="877"/>
              <a:ext cx="239" cy="3058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8" name="AutoShape 62"/>
            <p:cNvSpPr>
              <a:spLocks noChangeArrowheads="1"/>
            </p:cNvSpPr>
            <p:nvPr/>
          </p:nvSpPr>
          <p:spPr bwMode="auto">
            <a:xfrm>
              <a:off x="3696" y="3217"/>
              <a:ext cx="239" cy="714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79" name="AutoShape 63"/>
            <p:cNvSpPr>
              <a:spLocks noChangeArrowheads="1"/>
            </p:cNvSpPr>
            <p:nvPr/>
          </p:nvSpPr>
          <p:spPr bwMode="auto">
            <a:xfrm>
              <a:off x="3912" y="1243"/>
              <a:ext cx="239" cy="2692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80" name="AutoShape 64"/>
            <p:cNvSpPr>
              <a:spLocks noChangeArrowheads="1"/>
            </p:cNvSpPr>
            <p:nvPr/>
          </p:nvSpPr>
          <p:spPr bwMode="auto">
            <a:xfrm>
              <a:off x="4196" y="3407"/>
              <a:ext cx="239" cy="528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81" name="AutoShape 65"/>
            <p:cNvSpPr>
              <a:spLocks noChangeArrowheads="1"/>
            </p:cNvSpPr>
            <p:nvPr/>
          </p:nvSpPr>
          <p:spPr bwMode="auto">
            <a:xfrm>
              <a:off x="4412" y="2003"/>
              <a:ext cx="239" cy="1936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82" name="AutoShape 66"/>
            <p:cNvSpPr>
              <a:spLocks noChangeArrowheads="1"/>
            </p:cNvSpPr>
            <p:nvPr/>
          </p:nvSpPr>
          <p:spPr bwMode="auto">
            <a:xfrm>
              <a:off x="4696" y="3041"/>
              <a:ext cx="239" cy="894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83" name="AutoShape 67"/>
            <p:cNvSpPr>
              <a:spLocks noChangeArrowheads="1"/>
            </p:cNvSpPr>
            <p:nvPr/>
          </p:nvSpPr>
          <p:spPr bwMode="auto">
            <a:xfrm>
              <a:off x="4912" y="2093"/>
              <a:ext cx="239" cy="1846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84" name="AutoShape 68"/>
            <p:cNvSpPr>
              <a:spLocks noChangeArrowheads="1"/>
            </p:cNvSpPr>
            <p:nvPr/>
          </p:nvSpPr>
          <p:spPr bwMode="auto">
            <a:xfrm>
              <a:off x="5196" y="2565"/>
              <a:ext cx="239" cy="1374"/>
            </a:xfrm>
            <a:prstGeom prst="cube">
              <a:avLst>
                <a:gd name="adj" fmla="val 21338"/>
              </a:avLst>
            </a:prstGeom>
            <a:solidFill>
              <a:srgbClr val="B6734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85" name="AutoShape 69"/>
            <p:cNvSpPr>
              <a:spLocks noChangeArrowheads="1"/>
            </p:cNvSpPr>
            <p:nvPr/>
          </p:nvSpPr>
          <p:spPr bwMode="auto">
            <a:xfrm>
              <a:off x="5412" y="2085"/>
              <a:ext cx="239" cy="1858"/>
            </a:xfrm>
            <a:prstGeom prst="cube">
              <a:avLst>
                <a:gd name="adj" fmla="val 2133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86" name="Text Box 70"/>
            <p:cNvSpPr txBox="1">
              <a:spLocks noChangeArrowheads="1"/>
            </p:cNvSpPr>
            <p:nvPr/>
          </p:nvSpPr>
          <p:spPr bwMode="auto">
            <a:xfrm>
              <a:off x="4704" y="2869"/>
              <a:ext cx="28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46</a:t>
              </a:r>
            </a:p>
          </p:txBody>
        </p:sp>
        <p:sp>
          <p:nvSpPr>
            <p:cNvPr id="10287" name="Text Box 71"/>
            <p:cNvSpPr txBox="1">
              <a:spLocks noChangeArrowheads="1"/>
            </p:cNvSpPr>
            <p:nvPr/>
          </p:nvSpPr>
          <p:spPr bwMode="auto">
            <a:xfrm>
              <a:off x="4881" y="1909"/>
              <a:ext cx="36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101</a:t>
              </a:r>
            </a:p>
          </p:txBody>
        </p:sp>
        <p:sp>
          <p:nvSpPr>
            <p:cNvPr id="10288" name="Text Box 72"/>
            <p:cNvSpPr txBox="1">
              <a:spLocks noChangeArrowheads="1"/>
            </p:cNvSpPr>
            <p:nvPr/>
          </p:nvSpPr>
          <p:spPr bwMode="auto">
            <a:xfrm>
              <a:off x="5143" y="2381"/>
              <a:ext cx="36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74</a:t>
              </a:r>
            </a:p>
          </p:txBody>
        </p:sp>
        <p:sp>
          <p:nvSpPr>
            <p:cNvPr id="10289" name="Text Box 73"/>
            <p:cNvSpPr txBox="1">
              <a:spLocks noChangeArrowheads="1"/>
            </p:cNvSpPr>
            <p:nvPr/>
          </p:nvSpPr>
          <p:spPr bwMode="auto">
            <a:xfrm>
              <a:off x="5358" y="1895"/>
              <a:ext cx="33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102</a:t>
              </a:r>
            </a:p>
          </p:txBody>
        </p:sp>
        <p:sp>
          <p:nvSpPr>
            <p:cNvPr id="10290" name="Text Box 74"/>
            <p:cNvSpPr txBox="1">
              <a:spLocks noChangeArrowheads="1"/>
            </p:cNvSpPr>
            <p:nvPr/>
          </p:nvSpPr>
          <p:spPr bwMode="auto">
            <a:xfrm>
              <a:off x="888" y="2106"/>
              <a:ext cx="36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90</a:t>
              </a:r>
            </a:p>
          </p:txBody>
        </p:sp>
        <p:sp>
          <p:nvSpPr>
            <p:cNvPr id="10291" name="Text Box 75"/>
            <p:cNvSpPr txBox="1">
              <a:spLocks noChangeArrowheads="1"/>
            </p:cNvSpPr>
            <p:nvPr/>
          </p:nvSpPr>
          <p:spPr bwMode="auto">
            <a:xfrm>
              <a:off x="1440" y="2470"/>
              <a:ext cx="28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67</a:t>
              </a:r>
            </a:p>
          </p:txBody>
        </p:sp>
        <p:sp>
          <p:nvSpPr>
            <p:cNvPr id="10292" name="Text Box 76"/>
            <p:cNvSpPr txBox="1">
              <a:spLocks noChangeArrowheads="1"/>
            </p:cNvSpPr>
            <p:nvPr/>
          </p:nvSpPr>
          <p:spPr bwMode="auto">
            <a:xfrm>
              <a:off x="1926" y="2686"/>
              <a:ext cx="28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56</a:t>
              </a:r>
            </a:p>
          </p:txBody>
        </p:sp>
        <p:sp>
          <p:nvSpPr>
            <p:cNvPr id="10293" name="Text Box 77"/>
            <p:cNvSpPr txBox="1">
              <a:spLocks noChangeArrowheads="1"/>
            </p:cNvSpPr>
            <p:nvPr/>
          </p:nvSpPr>
          <p:spPr bwMode="auto">
            <a:xfrm>
              <a:off x="2430" y="2415"/>
              <a:ext cx="29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71</a:t>
              </a:r>
            </a:p>
          </p:txBody>
        </p:sp>
        <p:sp>
          <p:nvSpPr>
            <p:cNvPr id="10294" name="Text Box 78"/>
            <p:cNvSpPr txBox="1">
              <a:spLocks noChangeArrowheads="1"/>
            </p:cNvSpPr>
            <p:nvPr/>
          </p:nvSpPr>
          <p:spPr bwMode="auto">
            <a:xfrm>
              <a:off x="2928" y="2097"/>
              <a:ext cx="29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89</a:t>
              </a:r>
            </a:p>
          </p:txBody>
        </p:sp>
        <p:sp>
          <p:nvSpPr>
            <p:cNvPr id="10295" name="Text Box 79"/>
            <p:cNvSpPr txBox="1">
              <a:spLocks noChangeArrowheads="1"/>
            </p:cNvSpPr>
            <p:nvPr/>
          </p:nvSpPr>
          <p:spPr bwMode="auto">
            <a:xfrm>
              <a:off x="3399" y="697"/>
              <a:ext cx="37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 i="1">
                  <a:latin typeface="Arial" charset="0"/>
                </a:rPr>
                <a:t>173</a:t>
              </a:r>
            </a:p>
          </p:txBody>
        </p:sp>
        <p:grpSp>
          <p:nvGrpSpPr>
            <p:cNvPr id="10296" name="Group 80"/>
            <p:cNvGrpSpPr>
              <a:grpSpLocks/>
            </p:cNvGrpSpPr>
            <p:nvPr/>
          </p:nvGrpSpPr>
          <p:grpSpPr bwMode="auto">
            <a:xfrm>
              <a:off x="977" y="663"/>
              <a:ext cx="1394" cy="622"/>
              <a:chOff x="813" y="644"/>
              <a:chExt cx="1394" cy="622"/>
            </a:xfrm>
          </p:grpSpPr>
          <p:sp>
            <p:nvSpPr>
              <p:cNvPr id="10297" name="AutoShape 81"/>
              <p:cNvSpPr>
                <a:spLocks noChangeArrowheads="1"/>
              </p:cNvSpPr>
              <p:nvPr/>
            </p:nvSpPr>
            <p:spPr bwMode="auto">
              <a:xfrm>
                <a:off x="813" y="679"/>
                <a:ext cx="180" cy="175"/>
              </a:xfrm>
              <a:prstGeom prst="cube">
                <a:avLst>
                  <a:gd name="adj" fmla="val 25000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298" name="Text Box 82"/>
              <p:cNvSpPr txBox="1">
                <a:spLocks noChangeArrowheads="1"/>
              </p:cNvSpPr>
              <p:nvPr/>
            </p:nvSpPr>
            <p:spPr bwMode="auto">
              <a:xfrm>
                <a:off x="1041" y="644"/>
                <a:ext cx="1166" cy="36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</a:rPr>
                  <a:t>Average value per IPO (£m)</a:t>
                </a:r>
              </a:p>
            </p:txBody>
          </p:sp>
          <p:sp>
            <p:nvSpPr>
              <p:cNvPr id="10299" name="AutoShape 83"/>
              <p:cNvSpPr>
                <a:spLocks noChangeArrowheads="1"/>
              </p:cNvSpPr>
              <p:nvPr/>
            </p:nvSpPr>
            <p:spPr bwMode="auto">
              <a:xfrm>
                <a:off x="821" y="1081"/>
                <a:ext cx="180" cy="175"/>
              </a:xfrm>
              <a:prstGeom prst="cube">
                <a:avLst>
                  <a:gd name="adj" fmla="val 25000"/>
                </a:avLst>
              </a:prstGeom>
              <a:solidFill>
                <a:srgbClr val="B67346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00" name="Text Box 84"/>
              <p:cNvSpPr txBox="1">
                <a:spLocks noChangeArrowheads="1"/>
              </p:cNvSpPr>
              <p:nvPr/>
            </p:nvSpPr>
            <p:spPr bwMode="auto">
              <a:xfrm>
                <a:off x="1039" y="1054"/>
                <a:ext cx="1166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600" b="1">
                    <a:latin typeface="Arial" charset="0"/>
                  </a:rPr>
                  <a:t>Number of IPOs</a:t>
                </a:r>
              </a:p>
            </p:txBody>
          </p:sp>
        </p:grp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83"/>
          <p:cNvSpPr txBox="1">
            <a:spLocks noChangeArrowheads="1"/>
          </p:cNvSpPr>
          <p:nvPr/>
        </p:nvSpPr>
        <p:spPr bwMode="auto">
          <a:xfrm>
            <a:off x="568325" y="266700"/>
            <a:ext cx="8004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Ownership of UK listed shares, end of 2006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11267" name="Group 126"/>
          <p:cNvGrpSpPr>
            <a:grpSpLocks/>
          </p:cNvGrpSpPr>
          <p:nvPr/>
        </p:nvGrpSpPr>
        <p:grpSpPr bwMode="auto">
          <a:xfrm>
            <a:off x="900113" y="781050"/>
            <a:ext cx="7535862" cy="5791200"/>
            <a:chOff x="567" y="492"/>
            <a:chExt cx="4747" cy="3648"/>
          </a:xfrm>
        </p:grpSpPr>
        <p:sp>
          <p:nvSpPr>
            <p:cNvPr id="11268" name="AutoShape 85"/>
            <p:cNvSpPr>
              <a:spLocks noChangeArrowheads="1"/>
            </p:cNvSpPr>
            <p:nvPr/>
          </p:nvSpPr>
          <p:spPr bwMode="auto">
            <a:xfrm>
              <a:off x="699" y="2828"/>
              <a:ext cx="4615" cy="1202"/>
            </a:xfrm>
            <a:prstGeom prst="cube">
              <a:avLst>
                <a:gd name="adj" fmla="val 343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69" name="Text Box 86"/>
            <p:cNvSpPr txBox="1">
              <a:spLocks noChangeArrowheads="1"/>
            </p:cNvSpPr>
            <p:nvPr/>
          </p:nvSpPr>
          <p:spPr bwMode="auto">
            <a:xfrm rot="-3268333">
              <a:off x="3324" y="3270"/>
              <a:ext cx="1362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Private non-financial companies</a:t>
              </a:r>
            </a:p>
          </p:txBody>
        </p:sp>
        <p:sp>
          <p:nvSpPr>
            <p:cNvPr id="11270" name="Text Box 87"/>
            <p:cNvSpPr txBox="1">
              <a:spLocks noChangeArrowheads="1"/>
            </p:cNvSpPr>
            <p:nvPr/>
          </p:nvSpPr>
          <p:spPr bwMode="auto">
            <a:xfrm rot="-3212190">
              <a:off x="680" y="3283"/>
              <a:ext cx="150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Insurance companies</a:t>
              </a:r>
            </a:p>
          </p:txBody>
        </p:sp>
        <p:sp>
          <p:nvSpPr>
            <p:cNvPr id="11271" name="Text Box 88"/>
            <p:cNvSpPr txBox="1">
              <a:spLocks noChangeArrowheads="1"/>
            </p:cNvSpPr>
            <p:nvPr/>
          </p:nvSpPr>
          <p:spPr bwMode="auto">
            <a:xfrm rot="-3264934">
              <a:off x="2749" y="3241"/>
              <a:ext cx="1191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Other financial institutions</a:t>
              </a:r>
            </a:p>
          </p:txBody>
        </p:sp>
        <p:sp>
          <p:nvSpPr>
            <p:cNvPr id="11272" name="AutoShape 89"/>
            <p:cNvSpPr>
              <a:spLocks noChangeArrowheads="1"/>
            </p:cNvSpPr>
            <p:nvPr/>
          </p:nvSpPr>
          <p:spPr bwMode="auto">
            <a:xfrm>
              <a:off x="699" y="497"/>
              <a:ext cx="431" cy="2399"/>
            </a:xfrm>
            <a:prstGeom prst="cube">
              <a:avLst>
                <a:gd name="adj" fmla="val 1225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3" name="AutoShape 90"/>
            <p:cNvSpPr>
              <a:spLocks noChangeArrowheads="1"/>
            </p:cNvSpPr>
            <p:nvPr/>
          </p:nvSpPr>
          <p:spPr bwMode="auto">
            <a:xfrm>
              <a:off x="1080" y="2567"/>
              <a:ext cx="117" cy="12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4" name="Text Box 91"/>
            <p:cNvSpPr txBox="1">
              <a:spLocks noChangeArrowheads="1"/>
            </p:cNvSpPr>
            <p:nvPr/>
          </p:nvSpPr>
          <p:spPr bwMode="auto">
            <a:xfrm>
              <a:off x="935" y="2551"/>
              <a:ext cx="183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5</a:t>
              </a:r>
            </a:p>
          </p:txBody>
        </p:sp>
        <p:sp>
          <p:nvSpPr>
            <p:cNvPr id="11275" name="Text Box 92"/>
            <p:cNvSpPr txBox="1">
              <a:spLocks noChangeArrowheads="1"/>
            </p:cNvSpPr>
            <p:nvPr/>
          </p:nvSpPr>
          <p:spPr bwMode="auto">
            <a:xfrm>
              <a:off x="839" y="2270"/>
              <a:ext cx="287" cy="2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10</a:t>
              </a:r>
            </a:p>
          </p:txBody>
        </p:sp>
        <p:sp>
          <p:nvSpPr>
            <p:cNvPr id="11276" name="AutoShape 93"/>
            <p:cNvSpPr>
              <a:spLocks noChangeArrowheads="1"/>
            </p:cNvSpPr>
            <p:nvPr/>
          </p:nvSpPr>
          <p:spPr bwMode="auto">
            <a:xfrm>
              <a:off x="1079" y="2278"/>
              <a:ext cx="117" cy="12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7" name="AutoShape 94"/>
            <p:cNvSpPr>
              <a:spLocks noChangeArrowheads="1"/>
            </p:cNvSpPr>
            <p:nvPr/>
          </p:nvSpPr>
          <p:spPr bwMode="auto">
            <a:xfrm>
              <a:off x="1079" y="1680"/>
              <a:ext cx="117" cy="122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8" name="AutoShape 95"/>
            <p:cNvSpPr>
              <a:spLocks noChangeArrowheads="1"/>
            </p:cNvSpPr>
            <p:nvPr/>
          </p:nvSpPr>
          <p:spPr bwMode="auto">
            <a:xfrm>
              <a:off x="1074" y="1985"/>
              <a:ext cx="117" cy="12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9" name="AutoShape 96"/>
            <p:cNvSpPr>
              <a:spLocks noChangeArrowheads="1"/>
            </p:cNvSpPr>
            <p:nvPr/>
          </p:nvSpPr>
          <p:spPr bwMode="auto">
            <a:xfrm>
              <a:off x="1079" y="1383"/>
              <a:ext cx="117" cy="122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80" name="AutoShape 97"/>
            <p:cNvSpPr>
              <a:spLocks noChangeArrowheads="1"/>
            </p:cNvSpPr>
            <p:nvPr/>
          </p:nvSpPr>
          <p:spPr bwMode="auto">
            <a:xfrm>
              <a:off x="1079" y="1087"/>
              <a:ext cx="117" cy="12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81" name="Text Box 98"/>
            <p:cNvSpPr txBox="1">
              <a:spLocks noChangeArrowheads="1"/>
            </p:cNvSpPr>
            <p:nvPr/>
          </p:nvSpPr>
          <p:spPr bwMode="auto">
            <a:xfrm>
              <a:off x="791" y="1076"/>
              <a:ext cx="32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30</a:t>
              </a:r>
            </a:p>
          </p:txBody>
        </p:sp>
        <p:sp>
          <p:nvSpPr>
            <p:cNvPr id="11282" name="Text Box 99"/>
            <p:cNvSpPr txBox="1">
              <a:spLocks noChangeArrowheads="1"/>
            </p:cNvSpPr>
            <p:nvPr/>
          </p:nvSpPr>
          <p:spPr bwMode="auto">
            <a:xfrm>
              <a:off x="827" y="1366"/>
              <a:ext cx="29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25</a:t>
              </a:r>
            </a:p>
          </p:txBody>
        </p:sp>
        <p:sp>
          <p:nvSpPr>
            <p:cNvPr id="11283" name="Text Box 100"/>
            <p:cNvSpPr txBox="1">
              <a:spLocks noChangeArrowheads="1"/>
            </p:cNvSpPr>
            <p:nvPr/>
          </p:nvSpPr>
          <p:spPr bwMode="auto">
            <a:xfrm>
              <a:off x="838" y="1669"/>
              <a:ext cx="29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20</a:t>
              </a:r>
            </a:p>
          </p:txBody>
        </p:sp>
        <p:sp>
          <p:nvSpPr>
            <p:cNvPr id="11284" name="Text Box 101"/>
            <p:cNvSpPr txBox="1">
              <a:spLocks noChangeArrowheads="1"/>
            </p:cNvSpPr>
            <p:nvPr/>
          </p:nvSpPr>
          <p:spPr bwMode="auto">
            <a:xfrm>
              <a:off x="849" y="1966"/>
              <a:ext cx="28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15</a:t>
              </a:r>
            </a:p>
          </p:txBody>
        </p:sp>
        <p:sp>
          <p:nvSpPr>
            <p:cNvPr id="11285" name="AutoShape 102"/>
            <p:cNvSpPr>
              <a:spLocks noChangeArrowheads="1"/>
            </p:cNvSpPr>
            <p:nvPr/>
          </p:nvSpPr>
          <p:spPr bwMode="auto">
            <a:xfrm>
              <a:off x="1259" y="555"/>
              <a:ext cx="272" cy="2316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86" name="Text Box 103"/>
            <p:cNvSpPr txBox="1">
              <a:spLocks noChangeArrowheads="1"/>
            </p:cNvSpPr>
            <p:nvPr/>
          </p:nvSpPr>
          <p:spPr bwMode="auto">
            <a:xfrm rot="-3205115">
              <a:off x="530" y="3207"/>
              <a:ext cx="1179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Rest of the world</a:t>
              </a:r>
            </a:p>
          </p:txBody>
        </p:sp>
        <p:sp>
          <p:nvSpPr>
            <p:cNvPr id="11287" name="AutoShape 104"/>
            <p:cNvSpPr>
              <a:spLocks noChangeArrowheads="1"/>
            </p:cNvSpPr>
            <p:nvPr/>
          </p:nvSpPr>
          <p:spPr bwMode="auto">
            <a:xfrm>
              <a:off x="1642" y="2042"/>
              <a:ext cx="255" cy="829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88" name="AutoShape 105"/>
            <p:cNvSpPr>
              <a:spLocks noChangeArrowheads="1"/>
            </p:cNvSpPr>
            <p:nvPr/>
          </p:nvSpPr>
          <p:spPr bwMode="auto">
            <a:xfrm>
              <a:off x="2022" y="2172"/>
              <a:ext cx="263" cy="699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89" name="AutoShape 106"/>
            <p:cNvSpPr>
              <a:spLocks noChangeArrowheads="1"/>
            </p:cNvSpPr>
            <p:nvPr/>
          </p:nvSpPr>
          <p:spPr bwMode="auto">
            <a:xfrm>
              <a:off x="2410" y="2171"/>
              <a:ext cx="255" cy="700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90" name="AutoShape 107"/>
            <p:cNvSpPr>
              <a:spLocks noChangeArrowheads="1"/>
            </p:cNvSpPr>
            <p:nvPr/>
          </p:nvSpPr>
          <p:spPr bwMode="auto">
            <a:xfrm>
              <a:off x="3540" y="2331"/>
              <a:ext cx="254" cy="540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91" name="AutoShape 108"/>
            <p:cNvSpPr>
              <a:spLocks noChangeArrowheads="1"/>
            </p:cNvSpPr>
            <p:nvPr/>
          </p:nvSpPr>
          <p:spPr bwMode="auto">
            <a:xfrm>
              <a:off x="4283" y="2749"/>
              <a:ext cx="263" cy="128"/>
            </a:xfrm>
            <a:prstGeom prst="cube">
              <a:avLst>
                <a:gd name="adj" fmla="val 3333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92" name="AutoShape 109"/>
            <p:cNvSpPr>
              <a:spLocks noChangeArrowheads="1"/>
            </p:cNvSpPr>
            <p:nvPr/>
          </p:nvSpPr>
          <p:spPr bwMode="auto">
            <a:xfrm>
              <a:off x="5041" y="2724"/>
              <a:ext cx="272" cy="147"/>
            </a:xfrm>
            <a:prstGeom prst="cube">
              <a:avLst>
                <a:gd name="adj" fmla="val 32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93" name="Text Box 110"/>
            <p:cNvSpPr txBox="1">
              <a:spLocks noChangeArrowheads="1"/>
            </p:cNvSpPr>
            <p:nvPr/>
          </p:nvSpPr>
          <p:spPr bwMode="auto">
            <a:xfrm rot="-3269030">
              <a:off x="1414" y="3127"/>
              <a:ext cx="1029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Pension funds</a:t>
              </a:r>
            </a:p>
          </p:txBody>
        </p:sp>
        <p:sp>
          <p:nvSpPr>
            <p:cNvPr id="11294" name="Text Box 111"/>
            <p:cNvSpPr txBox="1">
              <a:spLocks noChangeArrowheads="1"/>
            </p:cNvSpPr>
            <p:nvPr/>
          </p:nvSpPr>
          <p:spPr bwMode="auto">
            <a:xfrm rot="-3290894">
              <a:off x="1924" y="3107"/>
              <a:ext cx="80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Individuals</a:t>
              </a:r>
            </a:p>
          </p:txBody>
        </p:sp>
        <p:sp>
          <p:nvSpPr>
            <p:cNvPr id="11295" name="Text Box 112"/>
            <p:cNvSpPr txBox="1">
              <a:spLocks noChangeArrowheads="1"/>
            </p:cNvSpPr>
            <p:nvPr/>
          </p:nvSpPr>
          <p:spPr bwMode="auto">
            <a:xfrm rot="-3277628">
              <a:off x="2314" y="3097"/>
              <a:ext cx="80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Unit trusts</a:t>
              </a:r>
            </a:p>
          </p:txBody>
        </p:sp>
        <p:sp>
          <p:nvSpPr>
            <p:cNvPr id="11296" name="Text Box 113"/>
            <p:cNvSpPr txBox="1">
              <a:spLocks noChangeArrowheads="1"/>
            </p:cNvSpPr>
            <p:nvPr/>
          </p:nvSpPr>
          <p:spPr bwMode="auto">
            <a:xfrm rot="-3285095">
              <a:off x="2391" y="3185"/>
              <a:ext cx="1254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Investment trusts</a:t>
              </a:r>
            </a:p>
          </p:txBody>
        </p:sp>
        <p:sp>
          <p:nvSpPr>
            <p:cNvPr id="11297" name="Text Box 114"/>
            <p:cNvSpPr txBox="1">
              <a:spLocks noChangeArrowheads="1"/>
            </p:cNvSpPr>
            <p:nvPr/>
          </p:nvSpPr>
          <p:spPr bwMode="auto">
            <a:xfrm rot="-3293134">
              <a:off x="4052" y="3163"/>
              <a:ext cx="959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Public sector</a:t>
              </a:r>
            </a:p>
          </p:txBody>
        </p:sp>
        <p:sp>
          <p:nvSpPr>
            <p:cNvPr id="11298" name="Text Box 115"/>
            <p:cNvSpPr txBox="1">
              <a:spLocks noChangeArrowheads="1"/>
            </p:cNvSpPr>
            <p:nvPr/>
          </p:nvSpPr>
          <p:spPr bwMode="auto">
            <a:xfrm rot="-3321658">
              <a:off x="4556" y="3098"/>
              <a:ext cx="81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Banks</a:t>
              </a:r>
            </a:p>
          </p:txBody>
        </p:sp>
        <p:sp>
          <p:nvSpPr>
            <p:cNvPr id="11299" name="Text Box 116"/>
            <p:cNvSpPr txBox="1">
              <a:spLocks noChangeArrowheads="1"/>
            </p:cNvSpPr>
            <p:nvPr/>
          </p:nvSpPr>
          <p:spPr bwMode="auto">
            <a:xfrm rot="-3273812">
              <a:off x="3412" y="3104"/>
              <a:ext cx="81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Charities</a:t>
              </a:r>
            </a:p>
          </p:txBody>
        </p:sp>
        <p:sp>
          <p:nvSpPr>
            <p:cNvPr id="11300" name="AutoShape 117"/>
            <p:cNvSpPr>
              <a:spLocks noChangeArrowheads="1"/>
            </p:cNvSpPr>
            <p:nvPr/>
          </p:nvSpPr>
          <p:spPr bwMode="auto">
            <a:xfrm>
              <a:off x="1079" y="788"/>
              <a:ext cx="117" cy="123"/>
            </a:xfrm>
            <a:prstGeom prst="cube">
              <a:avLst>
                <a:gd name="adj" fmla="val 3821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301" name="Text Box 118"/>
            <p:cNvSpPr txBox="1">
              <a:spLocks noChangeArrowheads="1"/>
            </p:cNvSpPr>
            <p:nvPr/>
          </p:nvSpPr>
          <p:spPr bwMode="auto">
            <a:xfrm>
              <a:off x="863" y="766"/>
              <a:ext cx="26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35</a:t>
              </a:r>
            </a:p>
          </p:txBody>
        </p:sp>
        <p:sp>
          <p:nvSpPr>
            <p:cNvPr id="11302" name="Text Box 119"/>
            <p:cNvSpPr txBox="1">
              <a:spLocks noChangeArrowheads="1"/>
            </p:cNvSpPr>
            <p:nvPr/>
          </p:nvSpPr>
          <p:spPr bwMode="auto">
            <a:xfrm>
              <a:off x="567" y="746"/>
              <a:ext cx="327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%</a:t>
              </a:r>
            </a:p>
          </p:txBody>
        </p:sp>
        <p:sp>
          <p:nvSpPr>
            <p:cNvPr id="11303" name="AutoShape 120"/>
            <p:cNvSpPr>
              <a:spLocks noChangeArrowheads="1"/>
            </p:cNvSpPr>
            <p:nvPr/>
          </p:nvSpPr>
          <p:spPr bwMode="auto">
            <a:xfrm>
              <a:off x="1078" y="497"/>
              <a:ext cx="116" cy="123"/>
            </a:xfrm>
            <a:prstGeom prst="cube">
              <a:avLst>
                <a:gd name="adj" fmla="val 3821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304" name="Text Box 121"/>
            <p:cNvSpPr txBox="1">
              <a:spLocks noChangeArrowheads="1"/>
            </p:cNvSpPr>
            <p:nvPr/>
          </p:nvSpPr>
          <p:spPr bwMode="auto">
            <a:xfrm>
              <a:off x="861" y="492"/>
              <a:ext cx="26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40</a:t>
              </a:r>
            </a:p>
          </p:txBody>
        </p:sp>
        <p:sp>
          <p:nvSpPr>
            <p:cNvPr id="11305" name="AutoShape 122"/>
            <p:cNvSpPr>
              <a:spLocks noChangeArrowheads="1"/>
            </p:cNvSpPr>
            <p:nvPr/>
          </p:nvSpPr>
          <p:spPr bwMode="auto">
            <a:xfrm>
              <a:off x="2780" y="2786"/>
              <a:ext cx="272" cy="94"/>
            </a:xfrm>
            <a:prstGeom prst="cube">
              <a:avLst>
                <a:gd name="adj" fmla="val 4629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306" name="AutoShape 123"/>
            <p:cNvSpPr>
              <a:spLocks noChangeArrowheads="1"/>
            </p:cNvSpPr>
            <p:nvPr/>
          </p:nvSpPr>
          <p:spPr bwMode="auto">
            <a:xfrm>
              <a:off x="3161" y="2725"/>
              <a:ext cx="264" cy="150"/>
            </a:xfrm>
            <a:prstGeom prst="cube">
              <a:avLst>
                <a:gd name="adj" fmla="val 2848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307" name="AutoShape 124"/>
            <p:cNvSpPr>
              <a:spLocks noChangeArrowheads="1"/>
            </p:cNvSpPr>
            <p:nvPr/>
          </p:nvSpPr>
          <p:spPr bwMode="auto">
            <a:xfrm>
              <a:off x="3902" y="2811"/>
              <a:ext cx="278" cy="62"/>
            </a:xfrm>
            <a:prstGeom prst="cube">
              <a:avLst>
                <a:gd name="adj" fmla="val 7391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88900" y="266700"/>
            <a:ext cx="89677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Distribution of AIM listed companies by equity market value</a:t>
            </a:r>
            <a:endParaRPr lang="en-GB" sz="1800" b="1" i="1">
              <a:latin typeface="Arial" charset="0"/>
            </a:endParaRPr>
          </a:p>
        </p:txBody>
      </p:sp>
      <p:grpSp>
        <p:nvGrpSpPr>
          <p:cNvPr id="12291" name="Group 5"/>
          <p:cNvGrpSpPr>
            <a:grpSpLocks/>
          </p:cNvGrpSpPr>
          <p:nvPr/>
        </p:nvGrpSpPr>
        <p:grpSpPr bwMode="auto">
          <a:xfrm>
            <a:off x="533400" y="738188"/>
            <a:ext cx="8081963" cy="5538787"/>
            <a:chOff x="392" y="546"/>
            <a:chExt cx="5091" cy="3489"/>
          </a:xfrm>
        </p:grpSpPr>
        <p:sp>
          <p:nvSpPr>
            <p:cNvPr id="12293" name="AutoShape 6"/>
            <p:cNvSpPr>
              <a:spLocks noChangeArrowheads="1"/>
            </p:cNvSpPr>
            <p:nvPr/>
          </p:nvSpPr>
          <p:spPr bwMode="auto">
            <a:xfrm>
              <a:off x="402" y="3428"/>
              <a:ext cx="5002" cy="607"/>
            </a:xfrm>
            <a:prstGeom prst="cube">
              <a:avLst>
                <a:gd name="adj" fmla="val 741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4" name="AutoShape 7"/>
            <p:cNvSpPr>
              <a:spLocks noChangeArrowheads="1"/>
            </p:cNvSpPr>
            <p:nvPr/>
          </p:nvSpPr>
          <p:spPr bwMode="auto">
            <a:xfrm>
              <a:off x="400" y="566"/>
              <a:ext cx="525" cy="2913"/>
            </a:xfrm>
            <a:prstGeom prst="cube">
              <a:avLst>
                <a:gd name="adj" fmla="val 723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5" name="Text Box 8"/>
            <p:cNvSpPr txBox="1">
              <a:spLocks noChangeArrowheads="1"/>
            </p:cNvSpPr>
            <p:nvPr/>
          </p:nvSpPr>
          <p:spPr bwMode="auto">
            <a:xfrm>
              <a:off x="731" y="3332"/>
              <a:ext cx="19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0</a:t>
              </a:r>
            </a:p>
          </p:txBody>
        </p:sp>
        <p:sp>
          <p:nvSpPr>
            <p:cNvPr id="12296" name="AutoShape 9"/>
            <p:cNvSpPr>
              <a:spLocks noChangeArrowheads="1"/>
            </p:cNvSpPr>
            <p:nvPr/>
          </p:nvSpPr>
          <p:spPr bwMode="auto">
            <a:xfrm>
              <a:off x="884" y="2980"/>
              <a:ext cx="123" cy="16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7" name="Text Box 10"/>
            <p:cNvSpPr txBox="1">
              <a:spLocks noChangeArrowheads="1"/>
            </p:cNvSpPr>
            <p:nvPr/>
          </p:nvSpPr>
          <p:spPr bwMode="auto">
            <a:xfrm rot="-5400000">
              <a:off x="-322" y="1260"/>
              <a:ext cx="164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Number of businesses</a:t>
              </a:r>
            </a:p>
          </p:txBody>
        </p:sp>
        <p:sp>
          <p:nvSpPr>
            <p:cNvPr id="12298" name="Text Box 11"/>
            <p:cNvSpPr txBox="1">
              <a:spLocks noChangeArrowheads="1"/>
            </p:cNvSpPr>
            <p:nvPr/>
          </p:nvSpPr>
          <p:spPr bwMode="auto">
            <a:xfrm>
              <a:off x="642" y="2981"/>
              <a:ext cx="29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50</a:t>
              </a:r>
            </a:p>
          </p:txBody>
        </p:sp>
        <p:sp>
          <p:nvSpPr>
            <p:cNvPr id="12299" name="AutoShape 12"/>
            <p:cNvSpPr>
              <a:spLocks noChangeArrowheads="1"/>
            </p:cNvSpPr>
            <p:nvPr/>
          </p:nvSpPr>
          <p:spPr bwMode="auto">
            <a:xfrm>
              <a:off x="884" y="3325"/>
              <a:ext cx="123" cy="15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00" name="AutoShape 13"/>
            <p:cNvSpPr>
              <a:spLocks noChangeArrowheads="1"/>
            </p:cNvSpPr>
            <p:nvPr/>
          </p:nvSpPr>
          <p:spPr bwMode="auto">
            <a:xfrm>
              <a:off x="883" y="2633"/>
              <a:ext cx="123" cy="16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01" name="AutoShape 14"/>
            <p:cNvSpPr>
              <a:spLocks noChangeArrowheads="1"/>
            </p:cNvSpPr>
            <p:nvPr/>
          </p:nvSpPr>
          <p:spPr bwMode="auto">
            <a:xfrm>
              <a:off x="877" y="1948"/>
              <a:ext cx="123" cy="162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02" name="AutoShape 15"/>
            <p:cNvSpPr>
              <a:spLocks noChangeArrowheads="1"/>
            </p:cNvSpPr>
            <p:nvPr/>
          </p:nvSpPr>
          <p:spPr bwMode="auto">
            <a:xfrm>
              <a:off x="881" y="2287"/>
              <a:ext cx="123" cy="16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03" name="AutoShape 16"/>
            <p:cNvSpPr>
              <a:spLocks noChangeArrowheads="1"/>
            </p:cNvSpPr>
            <p:nvPr/>
          </p:nvSpPr>
          <p:spPr bwMode="auto">
            <a:xfrm>
              <a:off x="878" y="1602"/>
              <a:ext cx="123" cy="163"/>
            </a:xfrm>
            <a:prstGeom prst="cube">
              <a:avLst>
                <a:gd name="adj" fmla="val 3333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04" name="Text Box 17"/>
            <p:cNvSpPr txBox="1">
              <a:spLocks noChangeArrowheads="1"/>
            </p:cNvSpPr>
            <p:nvPr/>
          </p:nvSpPr>
          <p:spPr bwMode="auto">
            <a:xfrm>
              <a:off x="579" y="1616"/>
              <a:ext cx="35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250</a:t>
              </a:r>
            </a:p>
          </p:txBody>
        </p:sp>
        <p:sp>
          <p:nvSpPr>
            <p:cNvPr id="12305" name="Text Box 18"/>
            <p:cNvSpPr txBox="1">
              <a:spLocks noChangeArrowheads="1"/>
            </p:cNvSpPr>
            <p:nvPr/>
          </p:nvSpPr>
          <p:spPr bwMode="auto">
            <a:xfrm>
              <a:off x="566" y="1959"/>
              <a:ext cx="36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200</a:t>
              </a:r>
            </a:p>
          </p:txBody>
        </p:sp>
        <p:sp>
          <p:nvSpPr>
            <p:cNvPr id="12306" name="Text Box 19"/>
            <p:cNvSpPr txBox="1">
              <a:spLocks noChangeArrowheads="1"/>
            </p:cNvSpPr>
            <p:nvPr/>
          </p:nvSpPr>
          <p:spPr bwMode="auto">
            <a:xfrm>
              <a:off x="564" y="2299"/>
              <a:ext cx="36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150</a:t>
              </a:r>
            </a:p>
          </p:txBody>
        </p:sp>
        <p:sp>
          <p:nvSpPr>
            <p:cNvPr id="12307" name="Text Box 20"/>
            <p:cNvSpPr txBox="1">
              <a:spLocks noChangeArrowheads="1"/>
            </p:cNvSpPr>
            <p:nvPr/>
          </p:nvSpPr>
          <p:spPr bwMode="auto">
            <a:xfrm>
              <a:off x="584" y="2652"/>
              <a:ext cx="34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100</a:t>
              </a:r>
            </a:p>
          </p:txBody>
        </p:sp>
        <p:sp>
          <p:nvSpPr>
            <p:cNvPr id="12308" name="AutoShape 21"/>
            <p:cNvSpPr>
              <a:spLocks noChangeArrowheads="1"/>
            </p:cNvSpPr>
            <p:nvPr/>
          </p:nvSpPr>
          <p:spPr bwMode="auto">
            <a:xfrm>
              <a:off x="1124" y="2660"/>
              <a:ext cx="285" cy="816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09" name="AutoShape 22"/>
            <p:cNvSpPr>
              <a:spLocks noChangeArrowheads="1"/>
            </p:cNvSpPr>
            <p:nvPr/>
          </p:nvSpPr>
          <p:spPr bwMode="auto">
            <a:xfrm>
              <a:off x="1580" y="2208"/>
              <a:ext cx="267" cy="1269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0" name="AutoShape 23"/>
            <p:cNvSpPr>
              <a:spLocks noChangeArrowheads="1"/>
            </p:cNvSpPr>
            <p:nvPr/>
          </p:nvSpPr>
          <p:spPr bwMode="auto">
            <a:xfrm>
              <a:off x="2016" y="1839"/>
              <a:ext cx="276" cy="1638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1" name="AutoShape 24"/>
            <p:cNvSpPr>
              <a:spLocks noChangeArrowheads="1"/>
            </p:cNvSpPr>
            <p:nvPr/>
          </p:nvSpPr>
          <p:spPr bwMode="auto">
            <a:xfrm>
              <a:off x="2468" y="891"/>
              <a:ext cx="267" cy="2586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2" name="AutoShape 25"/>
            <p:cNvSpPr>
              <a:spLocks noChangeArrowheads="1"/>
            </p:cNvSpPr>
            <p:nvPr/>
          </p:nvSpPr>
          <p:spPr bwMode="auto">
            <a:xfrm>
              <a:off x="2911" y="1501"/>
              <a:ext cx="267" cy="1975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3" name="AutoShape 26"/>
            <p:cNvSpPr>
              <a:spLocks noChangeArrowheads="1"/>
            </p:cNvSpPr>
            <p:nvPr/>
          </p:nvSpPr>
          <p:spPr bwMode="auto">
            <a:xfrm>
              <a:off x="3351" y="1744"/>
              <a:ext cx="267" cy="1732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4" name="AutoShape 27"/>
            <p:cNvSpPr>
              <a:spLocks noChangeArrowheads="1"/>
            </p:cNvSpPr>
            <p:nvPr/>
          </p:nvSpPr>
          <p:spPr bwMode="auto">
            <a:xfrm>
              <a:off x="3790" y="2176"/>
              <a:ext cx="267" cy="1301"/>
            </a:xfrm>
            <a:prstGeom prst="cube">
              <a:avLst>
                <a:gd name="adj" fmla="val 161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5" name="AutoShape 28"/>
            <p:cNvSpPr>
              <a:spLocks noChangeArrowheads="1"/>
            </p:cNvSpPr>
            <p:nvPr/>
          </p:nvSpPr>
          <p:spPr bwMode="auto">
            <a:xfrm>
              <a:off x="4231" y="2893"/>
              <a:ext cx="276" cy="584"/>
            </a:xfrm>
            <a:prstGeom prst="cube">
              <a:avLst>
                <a:gd name="adj" fmla="val 14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6" name="AutoShape 29"/>
            <p:cNvSpPr>
              <a:spLocks noChangeArrowheads="1"/>
            </p:cNvSpPr>
            <p:nvPr/>
          </p:nvSpPr>
          <p:spPr bwMode="auto">
            <a:xfrm>
              <a:off x="4674" y="3267"/>
              <a:ext cx="285" cy="210"/>
            </a:xfrm>
            <a:prstGeom prst="cube">
              <a:avLst>
                <a:gd name="adj" fmla="val 1926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7" name="AutoShape 30"/>
            <p:cNvSpPr>
              <a:spLocks noChangeArrowheads="1"/>
            </p:cNvSpPr>
            <p:nvPr/>
          </p:nvSpPr>
          <p:spPr bwMode="auto">
            <a:xfrm>
              <a:off x="5112" y="3400"/>
              <a:ext cx="282" cy="77"/>
            </a:xfrm>
            <a:prstGeom prst="cube">
              <a:avLst>
                <a:gd name="adj" fmla="val 5362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18" name="Text Box 31"/>
            <p:cNvSpPr txBox="1">
              <a:spLocks noChangeArrowheads="1"/>
            </p:cNvSpPr>
            <p:nvPr/>
          </p:nvSpPr>
          <p:spPr bwMode="auto">
            <a:xfrm>
              <a:off x="1004" y="3484"/>
              <a:ext cx="49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0 to 2</a:t>
              </a:r>
            </a:p>
          </p:txBody>
        </p:sp>
        <p:sp>
          <p:nvSpPr>
            <p:cNvPr id="12319" name="Text Box 32"/>
            <p:cNvSpPr txBox="1">
              <a:spLocks noChangeArrowheads="1"/>
            </p:cNvSpPr>
            <p:nvPr/>
          </p:nvSpPr>
          <p:spPr bwMode="auto">
            <a:xfrm>
              <a:off x="1114" y="2445"/>
              <a:ext cx="33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104</a:t>
              </a:r>
            </a:p>
          </p:txBody>
        </p:sp>
        <p:sp>
          <p:nvSpPr>
            <p:cNvPr id="12320" name="Text Box 33"/>
            <p:cNvSpPr txBox="1">
              <a:spLocks noChangeArrowheads="1"/>
            </p:cNvSpPr>
            <p:nvPr/>
          </p:nvSpPr>
          <p:spPr bwMode="auto">
            <a:xfrm>
              <a:off x="1565" y="1988"/>
              <a:ext cx="33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171</a:t>
              </a:r>
            </a:p>
          </p:txBody>
        </p:sp>
        <p:sp>
          <p:nvSpPr>
            <p:cNvPr id="12321" name="Text Box 34"/>
            <p:cNvSpPr txBox="1">
              <a:spLocks noChangeArrowheads="1"/>
            </p:cNvSpPr>
            <p:nvPr/>
          </p:nvSpPr>
          <p:spPr bwMode="auto">
            <a:xfrm>
              <a:off x="2017" y="1629"/>
              <a:ext cx="33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227</a:t>
              </a:r>
            </a:p>
          </p:txBody>
        </p:sp>
        <p:sp>
          <p:nvSpPr>
            <p:cNvPr id="12322" name="Text Box 35"/>
            <p:cNvSpPr txBox="1">
              <a:spLocks noChangeArrowheads="1"/>
            </p:cNvSpPr>
            <p:nvPr/>
          </p:nvSpPr>
          <p:spPr bwMode="auto">
            <a:xfrm>
              <a:off x="2454" y="673"/>
              <a:ext cx="33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359</a:t>
              </a:r>
            </a:p>
          </p:txBody>
        </p:sp>
        <p:sp>
          <p:nvSpPr>
            <p:cNvPr id="12323" name="Text Box 36"/>
            <p:cNvSpPr txBox="1">
              <a:spLocks noChangeArrowheads="1"/>
            </p:cNvSpPr>
            <p:nvPr/>
          </p:nvSpPr>
          <p:spPr bwMode="auto">
            <a:xfrm>
              <a:off x="2886" y="1294"/>
              <a:ext cx="33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275</a:t>
              </a:r>
            </a:p>
          </p:txBody>
        </p:sp>
        <p:sp>
          <p:nvSpPr>
            <p:cNvPr id="12324" name="Text Box 37"/>
            <p:cNvSpPr txBox="1">
              <a:spLocks noChangeArrowheads="1"/>
            </p:cNvSpPr>
            <p:nvPr/>
          </p:nvSpPr>
          <p:spPr bwMode="auto">
            <a:xfrm>
              <a:off x="3334" y="1534"/>
              <a:ext cx="33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242</a:t>
              </a:r>
            </a:p>
          </p:txBody>
        </p:sp>
        <p:sp>
          <p:nvSpPr>
            <p:cNvPr id="12325" name="Text Box 38"/>
            <p:cNvSpPr txBox="1">
              <a:spLocks noChangeArrowheads="1"/>
            </p:cNvSpPr>
            <p:nvPr/>
          </p:nvSpPr>
          <p:spPr bwMode="auto">
            <a:xfrm>
              <a:off x="3776" y="1968"/>
              <a:ext cx="33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183</a:t>
              </a:r>
            </a:p>
          </p:txBody>
        </p:sp>
        <p:sp>
          <p:nvSpPr>
            <p:cNvPr id="12326" name="Text Box 39"/>
            <p:cNvSpPr txBox="1">
              <a:spLocks noChangeArrowheads="1"/>
            </p:cNvSpPr>
            <p:nvPr/>
          </p:nvSpPr>
          <p:spPr bwMode="auto">
            <a:xfrm>
              <a:off x="4227" y="2681"/>
              <a:ext cx="29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68</a:t>
              </a:r>
            </a:p>
          </p:txBody>
        </p:sp>
        <p:sp>
          <p:nvSpPr>
            <p:cNvPr id="12327" name="Text Box 40"/>
            <p:cNvSpPr txBox="1">
              <a:spLocks noChangeArrowheads="1"/>
            </p:cNvSpPr>
            <p:nvPr/>
          </p:nvSpPr>
          <p:spPr bwMode="auto">
            <a:xfrm>
              <a:off x="4706" y="3052"/>
              <a:ext cx="33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20</a:t>
              </a:r>
            </a:p>
          </p:txBody>
        </p:sp>
        <p:sp>
          <p:nvSpPr>
            <p:cNvPr id="12328" name="Text Box 41"/>
            <p:cNvSpPr txBox="1">
              <a:spLocks noChangeArrowheads="1"/>
            </p:cNvSpPr>
            <p:nvPr/>
          </p:nvSpPr>
          <p:spPr bwMode="auto">
            <a:xfrm>
              <a:off x="5165" y="3190"/>
              <a:ext cx="204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3</a:t>
              </a:r>
            </a:p>
          </p:txBody>
        </p:sp>
        <p:sp>
          <p:nvSpPr>
            <p:cNvPr id="12329" name="Text Box 42"/>
            <p:cNvSpPr txBox="1">
              <a:spLocks noChangeArrowheads="1"/>
            </p:cNvSpPr>
            <p:nvPr/>
          </p:nvSpPr>
          <p:spPr bwMode="auto">
            <a:xfrm>
              <a:off x="4925" y="3490"/>
              <a:ext cx="558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Over 1,000</a:t>
              </a:r>
            </a:p>
          </p:txBody>
        </p:sp>
        <p:sp>
          <p:nvSpPr>
            <p:cNvPr id="12330" name="Text Box 43"/>
            <p:cNvSpPr txBox="1">
              <a:spLocks noChangeArrowheads="1"/>
            </p:cNvSpPr>
            <p:nvPr/>
          </p:nvSpPr>
          <p:spPr bwMode="auto">
            <a:xfrm>
              <a:off x="4586" y="3492"/>
              <a:ext cx="4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500 to  1,000</a:t>
              </a:r>
            </a:p>
          </p:txBody>
        </p:sp>
        <p:sp>
          <p:nvSpPr>
            <p:cNvPr id="12331" name="Text Box 44"/>
            <p:cNvSpPr txBox="1">
              <a:spLocks noChangeArrowheads="1"/>
            </p:cNvSpPr>
            <p:nvPr/>
          </p:nvSpPr>
          <p:spPr bwMode="auto">
            <a:xfrm>
              <a:off x="4136" y="3486"/>
              <a:ext cx="4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250 to  500</a:t>
              </a:r>
            </a:p>
          </p:txBody>
        </p:sp>
        <p:sp>
          <p:nvSpPr>
            <p:cNvPr id="12332" name="Text Box 45"/>
            <p:cNvSpPr txBox="1">
              <a:spLocks noChangeArrowheads="1"/>
            </p:cNvSpPr>
            <p:nvPr/>
          </p:nvSpPr>
          <p:spPr bwMode="auto">
            <a:xfrm>
              <a:off x="3698" y="3492"/>
              <a:ext cx="4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100 to  250</a:t>
              </a:r>
            </a:p>
          </p:txBody>
        </p:sp>
        <p:sp>
          <p:nvSpPr>
            <p:cNvPr id="12333" name="Text Box 46"/>
            <p:cNvSpPr txBox="1">
              <a:spLocks noChangeArrowheads="1"/>
            </p:cNvSpPr>
            <p:nvPr/>
          </p:nvSpPr>
          <p:spPr bwMode="auto">
            <a:xfrm>
              <a:off x="3242" y="3492"/>
              <a:ext cx="4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50 to  100</a:t>
              </a:r>
            </a:p>
          </p:txBody>
        </p:sp>
        <p:sp>
          <p:nvSpPr>
            <p:cNvPr id="12334" name="Text Box 47"/>
            <p:cNvSpPr txBox="1">
              <a:spLocks noChangeArrowheads="1"/>
            </p:cNvSpPr>
            <p:nvPr/>
          </p:nvSpPr>
          <p:spPr bwMode="auto">
            <a:xfrm>
              <a:off x="2816" y="3486"/>
              <a:ext cx="4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25 to  50</a:t>
              </a:r>
            </a:p>
          </p:txBody>
        </p:sp>
        <p:sp>
          <p:nvSpPr>
            <p:cNvPr id="12335" name="Text Box 48"/>
            <p:cNvSpPr txBox="1">
              <a:spLocks noChangeArrowheads="1"/>
            </p:cNvSpPr>
            <p:nvPr/>
          </p:nvSpPr>
          <p:spPr bwMode="auto">
            <a:xfrm>
              <a:off x="2360" y="3486"/>
              <a:ext cx="4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10 to  25</a:t>
              </a:r>
            </a:p>
          </p:txBody>
        </p:sp>
        <p:sp>
          <p:nvSpPr>
            <p:cNvPr id="12336" name="Text Box 49"/>
            <p:cNvSpPr txBox="1">
              <a:spLocks noChangeArrowheads="1"/>
            </p:cNvSpPr>
            <p:nvPr/>
          </p:nvSpPr>
          <p:spPr bwMode="auto">
            <a:xfrm>
              <a:off x="1922" y="3486"/>
              <a:ext cx="50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5 to 10</a:t>
              </a:r>
            </a:p>
          </p:txBody>
        </p:sp>
        <p:sp>
          <p:nvSpPr>
            <p:cNvPr id="12337" name="Text Box 50"/>
            <p:cNvSpPr txBox="1">
              <a:spLocks noChangeArrowheads="1"/>
            </p:cNvSpPr>
            <p:nvPr/>
          </p:nvSpPr>
          <p:spPr bwMode="auto">
            <a:xfrm>
              <a:off x="1484" y="3486"/>
              <a:ext cx="45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2 to 5</a:t>
              </a:r>
            </a:p>
          </p:txBody>
        </p:sp>
        <p:sp>
          <p:nvSpPr>
            <p:cNvPr id="12338" name="Text Box 51"/>
            <p:cNvSpPr txBox="1">
              <a:spLocks noChangeArrowheads="1"/>
            </p:cNvSpPr>
            <p:nvPr/>
          </p:nvSpPr>
          <p:spPr bwMode="auto">
            <a:xfrm>
              <a:off x="3557" y="3816"/>
              <a:ext cx="158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Market value range (£m)</a:t>
              </a:r>
            </a:p>
          </p:txBody>
        </p:sp>
        <p:sp>
          <p:nvSpPr>
            <p:cNvPr id="12339" name="AutoShape 52"/>
            <p:cNvSpPr>
              <a:spLocks noChangeArrowheads="1"/>
            </p:cNvSpPr>
            <p:nvPr/>
          </p:nvSpPr>
          <p:spPr bwMode="auto">
            <a:xfrm>
              <a:off x="878" y="1254"/>
              <a:ext cx="123" cy="163"/>
            </a:xfrm>
            <a:prstGeom prst="cube">
              <a:avLst>
                <a:gd name="adj" fmla="val 3333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40" name="Text Box 53"/>
            <p:cNvSpPr txBox="1">
              <a:spLocks noChangeArrowheads="1"/>
            </p:cNvSpPr>
            <p:nvPr/>
          </p:nvSpPr>
          <p:spPr bwMode="auto">
            <a:xfrm>
              <a:off x="571" y="1260"/>
              <a:ext cx="35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300</a:t>
              </a:r>
            </a:p>
          </p:txBody>
        </p:sp>
        <p:sp>
          <p:nvSpPr>
            <p:cNvPr id="12341" name="AutoShape 54"/>
            <p:cNvSpPr>
              <a:spLocks noChangeArrowheads="1"/>
            </p:cNvSpPr>
            <p:nvPr/>
          </p:nvSpPr>
          <p:spPr bwMode="auto">
            <a:xfrm>
              <a:off x="876" y="910"/>
              <a:ext cx="123" cy="163"/>
            </a:xfrm>
            <a:prstGeom prst="cube">
              <a:avLst>
                <a:gd name="adj" fmla="val 3333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42" name="Text Box 55"/>
            <p:cNvSpPr txBox="1">
              <a:spLocks noChangeArrowheads="1"/>
            </p:cNvSpPr>
            <p:nvPr/>
          </p:nvSpPr>
          <p:spPr bwMode="auto">
            <a:xfrm>
              <a:off x="575" y="924"/>
              <a:ext cx="35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350</a:t>
              </a:r>
            </a:p>
          </p:txBody>
        </p:sp>
        <p:sp>
          <p:nvSpPr>
            <p:cNvPr id="12343" name="AutoShape 56"/>
            <p:cNvSpPr>
              <a:spLocks noChangeArrowheads="1"/>
            </p:cNvSpPr>
            <p:nvPr/>
          </p:nvSpPr>
          <p:spPr bwMode="auto">
            <a:xfrm>
              <a:off x="870" y="566"/>
              <a:ext cx="123" cy="163"/>
            </a:xfrm>
            <a:prstGeom prst="cube">
              <a:avLst>
                <a:gd name="adj" fmla="val 3333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344" name="Text Box 57"/>
            <p:cNvSpPr txBox="1">
              <a:spLocks noChangeArrowheads="1"/>
            </p:cNvSpPr>
            <p:nvPr/>
          </p:nvSpPr>
          <p:spPr bwMode="auto">
            <a:xfrm>
              <a:off x="571" y="584"/>
              <a:ext cx="35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1">
                  <a:latin typeface="Arial" charset="0"/>
                </a:rPr>
                <a:t>400</a:t>
              </a:r>
            </a:p>
          </p:txBody>
        </p:sp>
      </p:grpSp>
      <p:sp>
        <p:nvSpPr>
          <p:cNvPr id="12292" name="Text Box 59"/>
          <p:cNvSpPr txBox="1">
            <a:spLocks noChangeArrowheads="1"/>
          </p:cNvSpPr>
          <p:nvPr/>
        </p:nvSpPr>
        <p:spPr bwMode="auto">
          <a:xfrm>
            <a:off x="6450013" y="6227763"/>
            <a:ext cx="20208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b="1" i="1">
                <a:latin typeface="Arial" charset="0"/>
                <a:cs typeface="Arial" charset="0"/>
              </a:rPr>
              <a:t>31 August 2007</a:t>
            </a:r>
            <a:endParaRPr lang="en-GB" sz="1400" i="1">
              <a:latin typeface="Arial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623888" y="266700"/>
            <a:ext cx="78867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factoring process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13315" name="Group 35"/>
          <p:cNvGrpSpPr>
            <a:grpSpLocks/>
          </p:cNvGrpSpPr>
          <p:nvPr/>
        </p:nvGrpSpPr>
        <p:grpSpPr bwMode="auto">
          <a:xfrm>
            <a:off x="311150" y="1022350"/>
            <a:ext cx="8524875" cy="5121275"/>
            <a:chOff x="196" y="644"/>
            <a:chExt cx="5370" cy="3226"/>
          </a:xfrm>
        </p:grpSpPr>
        <p:sp>
          <p:nvSpPr>
            <p:cNvPr id="13317" name="AutoShape 3"/>
            <p:cNvSpPr>
              <a:spLocks noChangeArrowheads="1"/>
            </p:cNvSpPr>
            <p:nvPr/>
          </p:nvSpPr>
          <p:spPr bwMode="auto">
            <a:xfrm>
              <a:off x="196" y="1994"/>
              <a:ext cx="1267" cy="1191"/>
            </a:xfrm>
            <a:prstGeom prst="roundRect">
              <a:avLst>
                <a:gd name="adj" fmla="val 16667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8" name="AutoShape 4"/>
            <p:cNvSpPr>
              <a:spLocks noChangeArrowheads="1"/>
            </p:cNvSpPr>
            <p:nvPr/>
          </p:nvSpPr>
          <p:spPr bwMode="auto">
            <a:xfrm>
              <a:off x="1837" y="1808"/>
              <a:ext cx="1022" cy="892"/>
            </a:xfrm>
            <a:prstGeom prst="roundRect">
              <a:avLst>
                <a:gd name="adj" fmla="val 16667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9" name="AutoShape 5"/>
            <p:cNvSpPr>
              <a:spLocks noChangeArrowheads="1"/>
            </p:cNvSpPr>
            <p:nvPr/>
          </p:nvSpPr>
          <p:spPr bwMode="auto">
            <a:xfrm>
              <a:off x="3262" y="1813"/>
              <a:ext cx="1036" cy="884"/>
            </a:xfrm>
            <a:prstGeom prst="roundRect">
              <a:avLst>
                <a:gd name="adj" fmla="val 16667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0" name="AutoShape 6"/>
            <p:cNvSpPr>
              <a:spLocks noChangeArrowheads="1"/>
            </p:cNvSpPr>
            <p:nvPr/>
          </p:nvSpPr>
          <p:spPr bwMode="auto">
            <a:xfrm>
              <a:off x="4611" y="1990"/>
              <a:ext cx="955" cy="1055"/>
            </a:xfrm>
            <a:prstGeom prst="roundRect">
              <a:avLst>
                <a:gd name="adj" fmla="val 16667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1" name="AutoShape 7"/>
            <p:cNvSpPr>
              <a:spLocks noChangeArrowheads="1"/>
            </p:cNvSpPr>
            <p:nvPr/>
          </p:nvSpPr>
          <p:spPr bwMode="auto">
            <a:xfrm>
              <a:off x="2357" y="644"/>
              <a:ext cx="1333" cy="654"/>
            </a:xfrm>
            <a:prstGeom prst="roundRect">
              <a:avLst>
                <a:gd name="adj" fmla="val 16667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2" name="AutoShape 9"/>
            <p:cNvSpPr>
              <a:spLocks noChangeArrowheads="1"/>
            </p:cNvSpPr>
            <p:nvPr/>
          </p:nvSpPr>
          <p:spPr bwMode="auto">
            <a:xfrm>
              <a:off x="937" y="799"/>
              <a:ext cx="1228" cy="781"/>
            </a:xfrm>
            <a:prstGeom prst="cube">
              <a:avLst>
                <a:gd name="adj" fmla="val 1677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3" name="Text Box 10"/>
            <p:cNvSpPr txBox="1">
              <a:spLocks noChangeArrowheads="1"/>
            </p:cNvSpPr>
            <p:nvPr/>
          </p:nvSpPr>
          <p:spPr bwMode="auto">
            <a:xfrm>
              <a:off x="943" y="1012"/>
              <a:ext cx="1088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Client business</a:t>
              </a:r>
            </a:p>
          </p:txBody>
        </p:sp>
        <p:grpSp>
          <p:nvGrpSpPr>
            <p:cNvPr id="13324" name="Group 11"/>
            <p:cNvGrpSpPr>
              <a:grpSpLocks/>
            </p:cNvGrpSpPr>
            <p:nvPr/>
          </p:nvGrpSpPr>
          <p:grpSpPr bwMode="auto">
            <a:xfrm>
              <a:off x="4054" y="804"/>
              <a:ext cx="1228" cy="781"/>
              <a:chOff x="986" y="1203"/>
              <a:chExt cx="1228" cy="781"/>
            </a:xfrm>
          </p:grpSpPr>
          <p:sp>
            <p:nvSpPr>
              <p:cNvPr id="13340" name="AutoShape 12"/>
              <p:cNvSpPr>
                <a:spLocks noChangeArrowheads="1"/>
              </p:cNvSpPr>
              <p:nvPr/>
            </p:nvSpPr>
            <p:spPr bwMode="auto">
              <a:xfrm>
                <a:off x="986" y="1203"/>
                <a:ext cx="1228" cy="781"/>
              </a:xfrm>
              <a:prstGeom prst="cube">
                <a:avLst>
                  <a:gd name="adj" fmla="val 1677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1" name="Text Box 13"/>
              <p:cNvSpPr txBox="1">
                <a:spLocks noChangeArrowheads="1"/>
              </p:cNvSpPr>
              <p:nvPr/>
            </p:nvSpPr>
            <p:spPr bwMode="auto">
              <a:xfrm>
                <a:off x="998" y="1434"/>
                <a:ext cx="1088" cy="4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Credit customer</a:t>
                </a:r>
              </a:p>
            </p:txBody>
          </p:sp>
        </p:grpSp>
        <p:sp>
          <p:nvSpPr>
            <p:cNvPr id="13325" name="AutoShape 14"/>
            <p:cNvSpPr>
              <a:spLocks noChangeArrowheads="1"/>
            </p:cNvSpPr>
            <p:nvPr/>
          </p:nvSpPr>
          <p:spPr bwMode="auto">
            <a:xfrm>
              <a:off x="2486" y="2849"/>
              <a:ext cx="1228" cy="1021"/>
            </a:xfrm>
            <a:prstGeom prst="cube">
              <a:avLst>
                <a:gd name="adj" fmla="val 1331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6" name="Text Box 15"/>
            <p:cNvSpPr txBox="1">
              <a:spLocks noChangeArrowheads="1"/>
            </p:cNvSpPr>
            <p:nvPr/>
          </p:nvSpPr>
          <p:spPr bwMode="auto">
            <a:xfrm>
              <a:off x="2498" y="3257"/>
              <a:ext cx="10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Factor</a:t>
              </a:r>
            </a:p>
          </p:txBody>
        </p:sp>
        <p:sp>
          <p:nvSpPr>
            <p:cNvPr id="13327" name="AutoShape 16"/>
            <p:cNvSpPr>
              <a:spLocks noChangeArrowheads="1"/>
            </p:cNvSpPr>
            <p:nvPr/>
          </p:nvSpPr>
          <p:spPr bwMode="auto">
            <a:xfrm>
              <a:off x="2102" y="1142"/>
              <a:ext cx="1945" cy="348"/>
            </a:xfrm>
            <a:prstGeom prst="rightArrow">
              <a:avLst>
                <a:gd name="adj1" fmla="val 56898"/>
                <a:gd name="adj2" fmla="val 3736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8" name="Text Box 17"/>
            <p:cNvSpPr txBox="1">
              <a:spLocks noChangeArrowheads="1"/>
            </p:cNvSpPr>
            <p:nvPr/>
          </p:nvSpPr>
          <p:spPr bwMode="auto">
            <a:xfrm>
              <a:off x="2324" y="676"/>
              <a:ext cx="1382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Goods supplied on credit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 (1)</a:t>
              </a:r>
            </a:p>
          </p:txBody>
        </p:sp>
        <p:sp>
          <p:nvSpPr>
            <p:cNvPr id="13329" name="AutoShape 18"/>
            <p:cNvSpPr>
              <a:spLocks noChangeArrowheads="1"/>
            </p:cNvSpPr>
            <p:nvPr/>
          </p:nvSpPr>
          <p:spPr bwMode="auto">
            <a:xfrm>
              <a:off x="4034" y="1579"/>
              <a:ext cx="460" cy="1601"/>
            </a:xfrm>
            <a:prstGeom prst="upArrow">
              <a:avLst>
                <a:gd name="adj1" fmla="val 43917"/>
                <a:gd name="adj2" fmla="val 344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0" name="Rectangle 19"/>
            <p:cNvSpPr>
              <a:spLocks noChangeArrowheads="1"/>
            </p:cNvSpPr>
            <p:nvPr/>
          </p:nvSpPr>
          <p:spPr bwMode="auto">
            <a:xfrm>
              <a:off x="3651" y="2975"/>
              <a:ext cx="703" cy="205"/>
            </a:xfrm>
            <a:prstGeom prst="rect">
              <a:avLst/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1" name="AutoShape 20"/>
            <p:cNvSpPr>
              <a:spLocks noChangeArrowheads="1"/>
            </p:cNvSpPr>
            <p:nvPr/>
          </p:nvSpPr>
          <p:spPr bwMode="auto">
            <a:xfrm>
              <a:off x="3637" y="3334"/>
              <a:ext cx="960" cy="410"/>
            </a:xfrm>
            <a:prstGeom prst="leftArrow">
              <a:avLst>
                <a:gd name="adj1" fmla="val 49759"/>
                <a:gd name="adj2" fmla="val 3976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2" name="Rectangle 21"/>
            <p:cNvSpPr>
              <a:spLocks noChangeArrowheads="1"/>
            </p:cNvSpPr>
            <p:nvPr/>
          </p:nvSpPr>
          <p:spPr bwMode="auto">
            <a:xfrm>
              <a:off x="4559" y="1579"/>
              <a:ext cx="205" cy="2066"/>
            </a:xfrm>
            <a:prstGeom prst="rect">
              <a:avLst/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3" name="Text Box 22"/>
            <p:cNvSpPr txBox="1">
              <a:spLocks noChangeArrowheads="1"/>
            </p:cNvSpPr>
            <p:nvPr/>
          </p:nvSpPr>
          <p:spPr bwMode="auto">
            <a:xfrm>
              <a:off x="4780" y="2028"/>
              <a:ext cx="758" cy="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Customer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pays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amount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owing 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to factor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(4)</a:t>
              </a:r>
            </a:p>
          </p:txBody>
        </p:sp>
        <p:sp>
          <p:nvSpPr>
            <p:cNvPr id="13334" name="Text Box 23"/>
            <p:cNvSpPr txBox="1">
              <a:spLocks noChangeArrowheads="1"/>
            </p:cNvSpPr>
            <p:nvPr/>
          </p:nvSpPr>
          <p:spPr bwMode="auto">
            <a:xfrm>
              <a:off x="3258" y="1843"/>
              <a:ext cx="845" cy="8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Factor 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invoices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 credit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 customer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 (2)</a:t>
              </a:r>
            </a:p>
          </p:txBody>
        </p:sp>
        <p:sp>
          <p:nvSpPr>
            <p:cNvPr id="13335" name="AutoShape 24"/>
            <p:cNvSpPr>
              <a:spLocks noChangeArrowheads="1"/>
            </p:cNvSpPr>
            <p:nvPr/>
          </p:nvSpPr>
          <p:spPr bwMode="auto">
            <a:xfrm flipH="1">
              <a:off x="1641" y="1589"/>
              <a:ext cx="460" cy="1595"/>
            </a:xfrm>
            <a:prstGeom prst="upArrow">
              <a:avLst>
                <a:gd name="adj1" fmla="val 43917"/>
                <a:gd name="adj2" fmla="val 343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6" name="Rectangle 25"/>
            <p:cNvSpPr>
              <a:spLocks noChangeArrowheads="1"/>
            </p:cNvSpPr>
            <p:nvPr/>
          </p:nvSpPr>
          <p:spPr bwMode="auto">
            <a:xfrm flipH="1">
              <a:off x="1781" y="2985"/>
              <a:ext cx="703" cy="205"/>
            </a:xfrm>
            <a:prstGeom prst="rect">
              <a:avLst/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7" name="Text Box 26"/>
            <p:cNvSpPr txBox="1">
              <a:spLocks noChangeArrowheads="1"/>
            </p:cNvSpPr>
            <p:nvPr/>
          </p:nvSpPr>
          <p:spPr bwMode="auto">
            <a:xfrm>
              <a:off x="1992" y="1840"/>
              <a:ext cx="954" cy="8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Factor 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pays 80%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to client immediately</a:t>
              </a:r>
              <a:br>
                <a:rPr lang="en-GB" sz="1600" b="1" i="1">
                  <a:latin typeface="Arial" charset="0"/>
                </a:rPr>
              </a:br>
              <a:r>
                <a:rPr lang="en-GB" sz="1600" b="1" i="1">
                  <a:latin typeface="Arial" charset="0"/>
                </a:rPr>
                <a:t>(3)</a:t>
              </a:r>
            </a:p>
          </p:txBody>
        </p:sp>
        <p:sp>
          <p:nvSpPr>
            <p:cNvPr id="13338" name="AutoShape 27"/>
            <p:cNvSpPr>
              <a:spLocks noChangeArrowheads="1"/>
            </p:cNvSpPr>
            <p:nvPr/>
          </p:nvSpPr>
          <p:spPr bwMode="auto">
            <a:xfrm>
              <a:off x="1165" y="1592"/>
              <a:ext cx="460" cy="1863"/>
            </a:xfrm>
            <a:prstGeom prst="upArrow">
              <a:avLst>
                <a:gd name="adj1" fmla="val 43917"/>
                <a:gd name="adj2" fmla="val 3369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9" name="Rectangle 29"/>
            <p:cNvSpPr>
              <a:spLocks noChangeArrowheads="1"/>
            </p:cNvSpPr>
            <p:nvPr/>
          </p:nvSpPr>
          <p:spPr bwMode="auto">
            <a:xfrm>
              <a:off x="1299" y="3428"/>
              <a:ext cx="1185" cy="205"/>
            </a:xfrm>
            <a:prstGeom prst="rect">
              <a:avLst/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3316" name="Text Box 30"/>
          <p:cNvSpPr txBox="1">
            <a:spLocks noChangeArrowheads="1"/>
          </p:cNvSpPr>
          <p:nvPr/>
        </p:nvSpPr>
        <p:spPr bwMode="auto">
          <a:xfrm>
            <a:off x="0" y="3219450"/>
            <a:ext cx="2066925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b="1" i="1">
                <a:latin typeface="Arial" charset="0"/>
              </a:rPr>
              <a:t>Factor pays 20% </a:t>
            </a:r>
            <a:br>
              <a:rPr lang="en-GB" sz="1600" b="1" i="1">
                <a:latin typeface="Arial" charset="0"/>
              </a:rPr>
            </a:br>
            <a:r>
              <a:rPr lang="en-GB" sz="1600" b="1" i="1">
                <a:latin typeface="Arial" charset="0"/>
              </a:rPr>
              <a:t>balance to </a:t>
            </a:r>
            <a:br>
              <a:rPr lang="en-GB" sz="1600" b="1" i="1">
                <a:latin typeface="Arial" charset="0"/>
              </a:rPr>
            </a:br>
            <a:r>
              <a:rPr lang="en-GB" sz="1600" b="1" i="1">
                <a:latin typeface="Arial" charset="0"/>
              </a:rPr>
              <a:t>    client (less fees)</a:t>
            </a:r>
            <a:br>
              <a:rPr lang="en-GB" sz="1600" b="1" i="1">
                <a:latin typeface="Arial" charset="0"/>
              </a:rPr>
            </a:br>
            <a:r>
              <a:rPr lang="en-GB" sz="1600" b="1" i="1">
                <a:latin typeface="Arial" charset="0"/>
              </a:rPr>
              <a:t> when credit</a:t>
            </a:r>
            <a:br>
              <a:rPr lang="en-GB" sz="1600" b="1" i="1">
                <a:latin typeface="Arial" charset="0"/>
              </a:rPr>
            </a:br>
            <a:r>
              <a:rPr lang="en-GB" sz="1600" b="1" i="1">
                <a:latin typeface="Arial" charset="0"/>
              </a:rPr>
              <a:t> customer pays</a:t>
            </a:r>
            <a:br>
              <a:rPr lang="en-GB" sz="1600" b="1" i="1">
                <a:latin typeface="Arial" charset="0"/>
              </a:rPr>
            </a:br>
            <a:r>
              <a:rPr lang="en-GB" sz="1600" b="1" i="1">
                <a:latin typeface="Arial" charset="0"/>
              </a:rPr>
              <a:t> amount owing</a:t>
            </a:r>
            <a:br>
              <a:rPr lang="en-GB" sz="1600" b="1" i="1">
                <a:latin typeface="Arial" charset="0"/>
              </a:rPr>
            </a:br>
            <a:r>
              <a:rPr lang="en-GB" sz="1600" b="1" i="1">
                <a:latin typeface="Arial" charset="0"/>
              </a:rPr>
              <a:t> (5)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75"/>
          <p:cNvSpPr txBox="1">
            <a:spLocks noChangeArrowheads="1"/>
          </p:cNvSpPr>
          <p:nvPr/>
        </p:nvSpPr>
        <p:spPr bwMode="auto">
          <a:xfrm>
            <a:off x="0" y="304800"/>
            <a:ext cx="9144000" cy="41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100" b="1">
                <a:solidFill>
                  <a:srgbClr val="CC0000"/>
                </a:solidFill>
                <a:latin typeface="Arial" charset="0"/>
              </a:rPr>
              <a:t>Client sales: domestic invoice discounting and factoring, 2001 to 2006</a:t>
            </a:r>
            <a:endParaRPr lang="en-GB" sz="2100" b="1" i="1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14339" name="Group 190"/>
          <p:cNvGrpSpPr>
            <a:grpSpLocks/>
          </p:cNvGrpSpPr>
          <p:nvPr/>
        </p:nvGrpSpPr>
        <p:grpSpPr bwMode="auto">
          <a:xfrm>
            <a:off x="1222375" y="973138"/>
            <a:ext cx="6689725" cy="5486400"/>
            <a:chOff x="754" y="589"/>
            <a:chExt cx="4214" cy="3456"/>
          </a:xfrm>
        </p:grpSpPr>
        <p:grpSp>
          <p:nvGrpSpPr>
            <p:cNvPr id="14340" name="Group 189"/>
            <p:cNvGrpSpPr>
              <a:grpSpLocks/>
            </p:cNvGrpSpPr>
            <p:nvPr/>
          </p:nvGrpSpPr>
          <p:grpSpPr bwMode="auto">
            <a:xfrm>
              <a:off x="1581" y="833"/>
              <a:ext cx="1672" cy="231"/>
              <a:chOff x="1581" y="833"/>
              <a:chExt cx="1672" cy="231"/>
            </a:xfrm>
          </p:grpSpPr>
          <p:sp>
            <p:nvSpPr>
              <p:cNvPr id="14395" name="AutoShape 129"/>
              <p:cNvSpPr>
                <a:spLocks noChangeArrowheads="1"/>
              </p:cNvSpPr>
              <p:nvPr/>
            </p:nvSpPr>
            <p:spPr bwMode="auto">
              <a:xfrm>
                <a:off x="1581" y="864"/>
                <a:ext cx="159" cy="155"/>
              </a:xfrm>
              <a:prstGeom prst="cube">
                <a:avLst>
                  <a:gd name="adj" fmla="val 25000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396" name="Text Box 130"/>
              <p:cNvSpPr txBox="1">
                <a:spLocks noChangeArrowheads="1"/>
              </p:cNvSpPr>
              <p:nvPr/>
            </p:nvSpPr>
            <p:spPr bwMode="auto">
              <a:xfrm>
                <a:off x="1783" y="833"/>
                <a:ext cx="1470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b="1">
                    <a:latin typeface="Arial" charset="0"/>
                  </a:rPr>
                  <a:t>Invoice discounting</a:t>
                </a:r>
              </a:p>
            </p:txBody>
          </p:sp>
        </p:grpSp>
        <p:grpSp>
          <p:nvGrpSpPr>
            <p:cNvPr id="14341" name="Group 188"/>
            <p:cNvGrpSpPr>
              <a:grpSpLocks/>
            </p:cNvGrpSpPr>
            <p:nvPr/>
          </p:nvGrpSpPr>
          <p:grpSpPr bwMode="auto">
            <a:xfrm>
              <a:off x="1577" y="1079"/>
              <a:ext cx="989" cy="231"/>
              <a:chOff x="1577" y="1079"/>
              <a:chExt cx="989" cy="231"/>
            </a:xfrm>
          </p:grpSpPr>
          <p:sp>
            <p:nvSpPr>
              <p:cNvPr id="14393" name="AutoShape 132"/>
              <p:cNvSpPr>
                <a:spLocks noChangeArrowheads="1"/>
              </p:cNvSpPr>
              <p:nvPr/>
            </p:nvSpPr>
            <p:spPr bwMode="auto">
              <a:xfrm>
                <a:off x="1577" y="1110"/>
                <a:ext cx="160" cy="156"/>
              </a:xfrm>
              <a:prstGeom prst="cube">
                <a:avLst>
                  <a:gd name="adj" fmla="val 25000"/>
                </a:avLst>
              </a:prstGeom>
              <a:solidFill>
                <a:srgbClr val="C5874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394" name="Text Box 133"/>
              <p:cNvSpPr txBox="1">
                <a:spLocks noChangeArrowheads="1"/>
              </p:cNvSpPr>
              <p:nvPr/>
            </p:nvSpPr>
            <p:spPr bwMode="auto">
              <a:xfrm>
                <a:off x="1779" y="1079"/>
                <a:ext cx="787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b="1">
                    <a:latin typeface="Arial" charset="0"/>
                  </a:rPr>
                  <a:t>Factoring</a:t>
                </a:r>
              </a:p>
            </p:txBody>
          </p:sp>
        </p:grpSp>
        <p:sp>
          <p:nvSpPr>
            <p:cNvPr id="14342" name="AutoShape 134"/>
            <p:cNvSpPr>
              <a:spLocks noChangeArrowheads="1"/>
            </p:cNvSpPr>
            <p:nvPr/>
          </p:nvSpPr>
          <p:spPr bwMode="auto">
            <a:xfrm>
              <a:off x="754" y="593"/>
              <a:ext cx="536" cy="3438"/>
            </a:xfrm>
            <a:prstGeom prst="cube">
              <a:avLst>
                <a:gd name="adj" fmla="val 925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43" name="Text Box 135"/>
            <p:cNvSpPr txBox="1">
              <a:spLocks noChangeArrowheads="1"/>
            </p:cNvSpPr>
            <p:nvPr/>
          </p:nvSpPr>
          <p:spPr bwMode="auto">
            <a:xfrm rot="-5400000">
              <a:off x="132" y="1213"/>
              <a:ext cx="1450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500" b="1" i="1">
                  <a:latin typeface="Arial" charset="0"/>
                </a:rPr>
                <a:t>Sales revenue (£m)</a:t>
              </a:r>
            </a:p>
          </p:txBody>
        </p:sp>
        <p:sp>
          <p:nvSpPr>
            <p:cNvPr id="14344" name="AutoShape 136"/>
            <p:cNvSpPr>
              <a:spLocks noChangeArrowheads="1"/>
            </p:cNvSpPr>
            <p:nvPr/>
          </p:nvSpPr>
          <p:spPr bwMode="auto">
            <a:xfrm>
              <a:off x="1227" y="3786"/>
              <a:ext cx="3741" cy="245"/>
            </a:xfrm>
            <a:prstGeom prst="cube">
              <a:avLst>
                <a:gd name="adj" fmla="val 2563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45" name="Text Box 137"/>
            <p:cNvSpPr txBox="1">
              <a:spLocks noChangeArrowheads="1"/>
            </p:cNvSpPr>
            <p:nvPr/>
          </p:nvSpPr>
          <p:spPr bwMode="auto">
            <a:xfrm>
              <a:off x="1107" y="3780"/>
              <a:ext cx="193" cy="2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0</a:t>
              </a:r>
            </a:p>
          </p:txBody>
        </p:sp>
        <p:sp>
          <p:nvSpPr>
            <p:cNvPr id="14346" name="Text Box 138"/>
            <p:cNvSpPr txBox="1">
              <a:spLocks noChangeArrowheads="1"/>
            </p:cNvSpPr>
            <p:nvPr/>
          </p:nvSpPr>
          <p:spPr bwMode="auto">
            <a:xfrm>
              <a:off x="1007" y="2997"/>
              <a:ext cx="290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40</a:t>
              </a:r>
            </a:p>
          </p:txBody>
        </p:sp>
        <p:sp>
          <p:nvSpPr>
            <p:cNvPr id="14347" name="Text Box 139"/>
            <p:cNvSpPr txBox="1">
              <a:spLocks noChangeArrowheads="1"/>
            </p:cNvSpPr>
            <p:nvPr/>
          </p:nvSpPr>
          <p:spPr bwMode="auto">
            <a:xfrm>
              <a:off x="997" y="3382"/>
              <a:ext cx="32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20</a:t>
              </a:r>
            </a:p>
          </p:txBody>
        </p:sp>
        <p:sp>
          <p:nvSpPr>
            <p:cNvPr id="14348" name="Text Box 140"/>
            <p:cNvSpPr txBox="1">
              <a:spLocks noChangeArrowheads="1"/>
            </p:cNvSpPr>
            <p:nvPr/>
          </p:nvSpPr>
          <p:spPr bwMode="auto">
            <a:xfrm>
              <a:off x="3267" y="3836"/>
              <a:ext cx="45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2004</a:t>
              </a:r>
            </a:p>
          </p:txBody>
        </p:sp>
        <p:sp>
          <p:nvSpPr>
            <p:cNvPr id="14349" name="Text Box 141"/>
            <p:cNvSpPr txBox="1">
              <a:spLocks noChangeArrowheads="1"/>
            </p:cNvSpPr>
            <p:nvPr/>
          </p:nvSpPr>
          <p:spPr bwMode="auto">
            <a:xfrm>
              <a:off x="1467" y="3833"/>
              <a:ext cx="586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2001</a:t>
              </a:r>
            </a:p>
          </p:txBody>
        </p:sp>
        <p:sp>
          <p:nvSpPr>
            <p:cNvPr id="14350" name="Text Box 142"/>
            <p:cNvSpPr txBox="1">
              <a:spLocks noChangeArrowheads="1"/>
            </p:cNvSpPr>
            <p:nvPr/>
          </p:nvSpPr>
          <p:spPr bwMode="auto">
            <a:xfrm>
              <a:off x="2618" y="3833"/>
              <a:ext cx="60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2003</a:t>
              </a:r>
            </a:p>
          </p:txBody>
        </p:sp>
        <p:sp>
          <p:nvSpPr>
            <p:cNvPr id="14351" name="Text Box 143"/>
            <p:cNvSpPr txBox="1">
              <a:spLocks noChangeArrowheads="1"/>
            </p:cNvSpPr>
            <p:nvPr/>
          </p:nvSpPr>
          <p:spPr bwMode="auto">
            <a:xfrm>
              <a:off x="2044" y="3834"/>
              <a:ext cx="585" cy="2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2002</a:t>
              </a:r>
            </a:p>
          </p:txBody>
        </p:sp>
        <p:sp>
          <p:nvSpPr>
            <p:cNvPr id="14352" name="AutoShape 144"/>
            <p:cNvSpPr>
              <a:spLocks noChangeArrowheads="1"/>
            </p:cNvSpPr>
            <p:nvPr/>
          </p:nvSpPr>
          <p:spPr bwMode="auto">
            <a:xfrm>
              <a:off x="2658" y="3466"/>
              <a:ext cx="308" cy="372"/>
            </a:xfrm>
            <a:prstGeom prst="cube">
              <a:avLst>
                <a:gd name="adj" fmla="val 20134"/>
              </a:avLst>
            </a:prstGeom>
            <a:solidFill>
              <a:srgbClr val="C5874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53" name="AutoShape 145"/>
            <p:cNvSpPr>
              <a:spLocks noChangeArrowheads="1"/>
            </p:cNvSpPr>
            <p:nvPr/>
          </p:nvSpPr>
          <p:spPr bwMode="auto">
            <a:xfrm>
              <a:off x="2902" y="1994"/>
              <a:ext cx="307" cy="1844"/>
            </a:xfrm>
            <a:prstGeom prst="cube">
              <a:avLst>
                <a:gd name="adj" fmla="val 201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54" name="AutoShape 146"/>
            <p:cNvSpPr>
              <a:spLocks noChangeArrowheads="1"/>
            </p:cNvSpPr>
            <p:nvPr/>
          </p:nvSpPr>
          <p:spPr bwMode="auto">
            <a:xfrm>
              <a:off x="3245" y="3457"/>
              <a:ext cx="304" cy="381"/>
            </a:xfrm>
            <a:prstGeom prst="cube">
              <a:avLst>
                <a:gd name="adj" fmla="val 20134"/>
              </a:avLst>
            </a:prstGeom>
            <a:solidFill>
              <a:srgbClr val="C5874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55" name="AutoShape 147"/>
            <p:cNvSpPr>
              <a:spLocks noChangeArrowheads="1"/>
            </p:cNvSpPr>
            <p:nvPr/>
          </p:nvSpPr>
          <p:spPr bwMode="auto">
            <a:xfrm>
              <a:off x="3485" y="1695"/>
              <a:ext cx="304" cy="2143"/>
            </a:xfrm>
            <a:prstGeom prst="cube">
              <a:avLst>
                <a:gd name="adj" fmla="val 201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56" name="AutoShape 148"/>
            <p:cNvSpPr>
              <a:spLocks noChangeArrowheads="1"/>
            </p:cNvSpPr>
            <p:nvPr/>
          </p:nvSpPr>
          <p:spPr bwMode="auto">
            <a:xfrm>
              <a:off x="1513" y="3515"/>
              <a:ext cx="299" cy="322"/>
            </a:xfrm>
            <a:prstGeom prst="cube">
              <a:avLst>
                <a:gd name="adj" fmla="val 20134"/>
              </a:avLst>
            </a:prstGeom>
            <a:solidFill>
              <a:srgbClr val="C5874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57" name="AutoShape 149"/>
            <p:cNvSpPr>
              <a:spLocks noChangeArrowheads="1"/>
            </p:cNvSpPr>
            <p:nvPr/>
          </p:nvSpPr>
          <p:spPr bwMode="auto">
            <a:xfrm>
              <a:off x="1750" y="2505"/>
              <a:ext cx="300" cy="1332"/>
            </a:xfrm>
            <a:prstGeom prst="cube">
              <a:avLst>
                <a:gd name="adj" fmla="val 201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58" name="AutoShape 150"/>
            <p:cNvSpPr>
              <a:spLocks noChangeArrowheads="1"/>
            </p:cNvSpPr>
            <p:nvPr/>
          </p:nvSpPr>
          <p:spPr bwMode="auto">
            <a:xfrm>
              <a:off x="2083" y="3480"/>
              <a:ext cx="300" cy="357"/>
            </a:xfrm>
            <a:prstGeom prst="cube">
              <a:avLst>
                <a:gd name="adj" fmla="val 20134"/>
              </a:avLst>
            </a:prstGeom>
            <a:solidFill>
              <a:srgbClr val="C5874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59" name="AutoShape 151"/>
            <p:cNvSpPr>
              <a:spLocks noChangeArrowheads="1"/>
            </p:cNvSpPr>
            <p:nvPr/>
          </p:nvSpPr>
          <p:spPr bwMode="auto">
            <a:xfrm>
              <a:off x="2321" y="2221"/>
              <a:ext cx="299" cy="1616"/>
            </a:xfrm>
            <a:prstGeom prst="cube">
              <a:avLst>
                <a:gd name="adj" fmla="val 201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60" name="AutoShape 152"/>
            <p:cNvSpPr>
              <a:spLocks noChangeArrowheads="1"/>
            </p:cNvSpPr>
            <p:nvPr/>
          </p:nvSpPr>
          <p:spPr bwMode="auto">
            <a:xfrm>
              <a:off x="1227" y="2607"/>
              <a:ext cx="131" cy="119"/>
            </a:xfrm>
            <a:prstGeom prst="cube">
              <a:avLst>
                <a:gd name="adj" fmla="val 45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61" name="AutoShape 153"/>
            <p:cNvSpPr>
              <a:spLocks noChangeArrowheads="1"/>
            </p:cNvSpPr>
            <p:nvPr/>
          </p:nvSpPr>
          <p:spPr bwMode="auto">
            <a:xfrm>
              <a:off x="1233" y="3001"/>
              <a:ext cx="131" cy="119"/>
            </a:xfrm>
            <a:prstGeom prst="cube">
              <a:avLst>
                <a:gd name="adj" fmla="val 45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62" name="AutoShape 154"/>
            <p:cNvSpPr>
              <a:spLocks noChangeArrowheads="1"/>
            </p:cNvSpPr>
            <p:nvPr/>
          </p:nvSpPr>
          <p:spPr bwMode="auto">
            <a:xfrm>
              <a:off x="1230" y="3386"/>
              <a:ext cx="132" cy="119"/>
            </a:xfrm>
            <a:prstGeom prst="cube">
              <a:avLst>
                <a:gd name="adj" fmla="val 45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63" name="Text Box 155"/>
            <p:cNvSpPr txBox="1">
              <a:spLocks noChangeArrowheads="1"/>
            </p:cNvSpPr>
            <p:nvPr/>
          </p:nvSpPr>
          <p:spPr bwMode="auto">
            <a:xfrm>
              <a:off x="1032" y="2595"/>
              <a:ext cx="285" cy="2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60</a:t>
              </a:r>
            </a:p>
          </p:txBody>
        </p:sp>
        <p:sp>
          <p:nvSpPr>
            <p:cNvPr id="14364" name="AutoShape 156"/>
            <p:cNvSpPr>
              <a:spLocks noChangeArrowheads="1"/>
            </p:cNvSpPr>
            <p:nvPr/>
          </p:nvSpPr>
          <p:spPr bwMode="auto">
            <a:xfrm>
              <a:off x="1225" y="2206"/>
              <a:ext cx="131" cy="121"/>
            </a:xfrm>
            <a:prstGeom prst="cube">
              <a:avLst>
                <a:gd name="adj" fmla="val 45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65" name="Text Box 157"/>
            <p:cNvSpPr txBox="1">
              <a:spLocks noChangeArrowheads="1"/>
            </p:cNvSpPr>
            <p:nvPr/>
          </p:nvSpPr>
          <p:spPr bwMode="auto">
            <a:xfrm>
              <a:off x="1017" y="2210"/>
              <a:ext cx="285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80</a:t>
              </a:r>
            </a:p>
          </p:txBody>
        </p:sp>
        <p:sp>
          <p:nvSpPr>
            <p:cNvPr id="14366" name="Text Box 158"/>
            <p:cNvSpPr txBox="1">
              <a:spLocks noChangeArrowheads="1"/>
            </p:cNvSpPr>
            <p:nvPr/>
          </p:nvSpPr>
          <p:spPr bwMode="auto">
            <a:xfrm rot="-5400000">
              <a:off x="3092" y="3104"/>
              <a:ext cx="63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17,740</a:t>
              </a:r>
            </a:p>
          </p:txBody>
        </p:sp>
        <p:sp>
          <p:nvSpPr>
            <p:cNvPr id="14367" name="Text Box 159"/>
            <p:cNvSpPr txBox="1">
              <a:spLocks noChangeArrowheads="1"/>
            </p:cNvSpPr>
            <p:nvPr/>
          </p:nvSpPr>
          <p:spPr bwMode="auto">
            <a:xfrm rot="-5400000">
              <a:off x="3319" y="1968"/>
              <a:ext cx="611" cy="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solidFill>
                    <a:srgbClr val="FFCC99"/>
                  </a:solidFill>
                  <a:latin typeface="Arial" charset="0"/>
                </a:rPr>
                <a:t>109,664</a:t>
              </a:r>
            </a:p>
          </p:txBody>
        </p:sp>
        <p:sp>
          <p:nvSpPr>
            <p:cNvPr id="14368" name="Text Box 160"/>
            <p:cNvSpPr txBox="1">
              <a:spLocks noChangeArrowheads="1"/>
            </p:cNvSpPr>
            <p:nvPr/>
          </p:nvSpPr>
          <p:spPr bwMode="auto">
            <a:xfrm rot="-5400000">
              <a:off x="1357" y="3161"/>
              <a:ext cx="608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16,374</a:t>
              </a:r>
            </a:p>
          </p:txBody>
        </p:sp>
        <p:sp>
          <p:nvSpPr>
            <p:cNvPr id="14369" name="Text Box 161"/>
            <p:cNvSpPr txBox="1">
              <a:spLocks noChangeArrowheads="1"/>
            </p:cNvSpPr>
            <p:nvPr/>
          </p:nvSpPr>
          <p:spPr bwMode="auto">
            <a:xfrm rot="-5400000">
              <a:off x="1911" y="3117"/>
              <a:ext cx="650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17,222</a:t>
              </a:r>
            </a:p>
          </p:txBody>
        </p:sp>
        <p:sp>
          <p:nvSpPr>
            <p:cNvPr id="14370" name="Text Box 162"/>
            <p:cNvSpPr txBox="1">
              <a:spLocks noChangeArrowheads="1"/>
            </p:cNvSpPr>
            <p:nvPr/>
          </p:nvSpPr>
          <p:spPr bwMode="auto">
            <a:xfrm rot="-5400000">
              <a:off x="2561" y="3102"/>
              <a:ext cx="539" cy="2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17,632</a:t>
              </a:r>
            </a:p>
          </p:txBody>
        </p:sp>
        <p:sp>
          <p:nvSpPr>
            <p:cNvPr id="14371" name="Text Box 163"/>
            <p:cNvSpPr txBox="1">
              <a:spLocks noChangeArrowheads="1"/>
            </p:cNvSpPr>
            <p:nvPr/>
          </p:nvSpPr>
          <p:spPr bwMode="auto">
            <a:xfrm rot="-5400000">
              <a:off x="1587" y="2734"/>
              <a:ext cx="584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solidFill>
                    <a:srgbClr val="FFCC99"/>
                  </a:solidFill>
                  <a:latin typeface="Arial" charset="0"/>
                </a:rPr>
                <a:t>68,464</a:t>
              </a:r>
            </a:p>
          </p:txBody>
        </p:sp>
        <p:sp>
          <p:nvSpPr>
            <p:cNvPr id="14372" name="Text Box 164"/>
            <p:cNvSpPr txBox="1">
              <a:spLocks noChangeArrowheads="1"/>
            </p:cNvSpPr>
            <p:nvPr/>
          </p:nvSpPr>
          <p:spPr bwMode="auto">
            <a:xfrm rot="-5400000">
              <a:off x="2143" y="2453"/>
              <a:ext cx="634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solidFill>
                    <a:srgbClr val="FFCC99"/>
                  </a:solidFill>
                  <a:latin typeface="Arial" charset="0"/>
                </a:rPr>
                <a:t>82,995</a:t>
              </a:r>
            </a:p>
          </p:txBody>
        </p:sp>
        <p:sp>
          <p:nvSpPr>
            <p:cNvPr id="14373" name="Text Box 165"/>
            <p:cNvSpPr txBox="1">
              <a:spLocks noChangeArrowheads="1"/>
            </p:cNvSpPr>
            <p:nvPr/>
          </p:nvSpPr>
          <p:spPr bwMode="auto">
            <a:xfrm rot="-5400000">
              <a:off x="2776" y="2240"/>
              <a:ext cx="534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solidFill>
                    <a:srgbClr val="FFCC99"/>
                  </a:solidFill>
                  <a:latin typeface="Arial" charset="0"/>
                </a:rPr>
                <a:t>94,647</a:t>
              </a:r>
            </a:p>
          </p:txBody>
        </p:sp>
        <p:sp>
          <p:nvSpPr>
            <p:cNvPr id="14374" name="AutoShape 166"/>
            <p:cNvSpPr>
              <a:spLocks noChangeArrowheads="1"/>
            </p:cNvSpPr>
            <p:nvPr/>
          </p:nvSpPr>
          <p:spPr bwMode="auto">
            <a:xfrm>
              <a:off x="1226" y="1801"/>
              <a:ext cx="131" cy="119"/>
            </a:xfrm>
            <a:prstGeom prst="cube">
              <a:avLst>
                <a:gd name="adj" fmla="val 45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75" name="Text Box 167"/>
            <p:cNvSpPr txBox="1">
              <a:spLocks noChangeArrowheads="1"/>
            </p:cNvSpPr>
            <p:nvPr/>
          </p:nvSpPr>
          <p:spPr bwMode="auto">
            <a:xfrm>
              <a:off x="953" y="1804"/>
              <a:ext cx="366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100</a:t>
              </a:r>
            </a:p>
          </p:txBody>
        </p:sp>
        <p:sp>
          <p:nvSpPr>
            <p:cNvPr id="14376" name="AutoShape 168"/>
            <p:cNvSpPr>
              <a:spLocks noChangeArrowheads="1"/>
            </p:cNvSpPr>
            <p:nvPr/>
          </p:nvSpPr>
          <p:spPr bwMode="auto">
            <a:xfrm>
              <a:off x="3828" y="3451"/>
              <a:ext cx="304" cy="396"/>
            </a:xfrm>
            <a:prstGeom prst="cube">
              <a:avLst>
                <a:gd name="adj" fmla="val 20134"/>
              </a:avLst>
            </a:prstGeom>
            <a:solidFill>
              <a:srgbClr val="C5874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77" name="AutoShape 169"/>
            <p:cNvSpPr>
              <a:spLocks noChangeArrowheads="1"/>
            </p:cNvSpPr>
            <p:nvPr/>
          </p:nvSpPr>
          <p:spPr bwMode="auto">
            <a:xfrm>
              <a:off x="4074" y="1357"/>
              <a:ext cx="303" cy="2490"/>
            </a:xfrm>
            <a:prstGeom prst="cube">
              <a:avLst>
                <a:gd name="adj" fmla="val 201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78" name="Text Box 170"/>
            <p:cNvSpPr txBox="1">
              <a:spLocks noChangeArrowheads="1"/>
            </p:cNvSpPr>
            <p:nvPr/>
          </p:nvSpPr>
          <p:spPr bwMode="auto">
            <a:xfrm rot="-5400000">
              <a:off x="3688" y="3098"/>
              <a:ext cx="590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18,307</a:t>
              </a:r>
            </a:p>
          </p:txBody>
        </p:sp>
        <p:sp>
          <p:nvSpPr>
            <p:cNvPr id="14379" name="Text Box 171"/>
            <p:cNvSpPr txBox="1">
              <a:spLocks noChangeArrowheads="1"/>
            </p:cNvSpPr>
            <p:nvPr/>
          </p:nvSpPr>
          <p:spPr bwMode="auto">
            <a:xfrm rot="-5400000">
              <a:off x="3854" y="1633"/>
              <a:ext cx="712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solidFill>
                    <a:srgbClr val="FFCC99"/>
                  </a:solidFill>
                  <a:latin typeface="Arial" charset="0"/>
                </a:rPr>
                <a:t>124,095</a:t>
              </a:r>
            </a:p>
          </p:txBody>
        </p:sp>
        <p:sp>
          <p:nvSpPr>
            <p:cNvPr id="14380" name="Text Box 172"/>
            <p:cNvSpPr txBox="1">
              <a:spLocks noChangeArrowheads="1"/>
            </p:cNvSpPr>
            <p:nvPr/>
          </p:nvSpPr>
          <p:spPr bwMode="auto">
            <a:xfrm>
              <a:off x="3872" y="3838"/>
              <a:ext cx="442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2005</a:t>
              </a:r>
            </a:p>
          </p:txBody>
        </p:sp>
        <p:sp>
          <p:nvSpPr>
            <p:cNvPr id="14381" name="AutoShape 173"/>
            <p:cNvSpPr>
              <a:spLocks noChangeArrowheads="1"/>
            </p:cNvSpPr>
            <p:nvPr/>
          </p:nvSpPr>
          <p:spPr bwMode="auto">
            <a:xfrm>
              <a:off x="1226" y="1392"/>
              <a:ext cx="131" cy="120"/>
            </a:xfrm>
            <a:prstGeom prst="cube">
              <a:avLst>
                <a:gd name="adj" fmla="val 45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82" name="Text Box 174"/>
            <p:cNvSpPr txBox="1">
              <a:spLocks noChangeArrowheads="1"/>
            </p:cNvSpPr>
            <p:nvPr/>
          </p:nvSpPr>
          <p:spPr bwMode="auto">
            <a:xfrm>
              <a:off x="961" y="1388"/>
              <a:ext cx="374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120</a:t>
              </a:r>
            </a:p>
          </p:txBody>
        </p:sp>
        <p:grpSp>
          <p:nvGrpSpPr>
            <p:cNvPr id="14383" name="Group 176"/>
            <p:cNvGrpSpPr>
              <a:grpSpLocks/>
            </p:cNvGrpSpPr>
            <p:nvPr/>
          </p:nvGrpSpPr>
          <p:grpSpPr bwMode="auto">
            <a:xfrm>
              <a:off x="960" y="593"/>
              <a:ext cx="404" cy="617"/>
              <a:chOff x="889" y="413"/>
              <a:chExt cx="456" cy="696"/>
            </a:xfrm>
          </p:grpSpPr>
          <p:sp>
            <p:nvSpPr>
              <p:cNvPr id="14389" name="AutoShape 177"/>
              <p:cNvSpPr>
                <a:spLocks noChangeArrowheads="1"/>
              </p:cNvSpPr>
              <p:nvPr/>
            </p:nvSpPr>
            <p:spPr bwMode="auto">
              <a:xfrm>
                <a:off x="1197" y="878"/>
                <a:ext cx="148" cy="134"/>
              </a:xfrm>
              <a:prstGeom prst="cube">
                <a:avLst>
                  <a:gd name="adj" fmla="val 45944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390" name="Text Box 178"/>
              <p:cNvSpPr txBox="1">
                <a:spLocks noChangeArrowheads="1"/>
              </p:cNvSpPr>
              <p:nvPr/>
            </p:nvSpPr>
            <p:spPr bwMode="auto">
              <a:xfrm>
                <a:off x="889" y="881"/>
                <a:ext cx="413" cy="22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500" b="1">
                    <a:latin typeface="Arial" charset="0"/>
                  </a:rPr>
                  <a:t>140</a:t>
                </a:r>
              </a:p>
            </p:txBody>
          </p:sp>
          <p:sp>
            <p:nvSpPr>
              <p:cNvPr id="14391" name="AutoShape 179"/>
              <p:cNvSpPr>
                <a:spLocks noChangeArrowheads="1"/>
              </p:cNvSpPr>
              <p:nvPr/>
            </p:nvSpPr>
            <p:spPr bwMode="auto">
              <a:xfrm>
                <a:off x="1197" y="416"/>
                <a:ext cx="148" cy="135"/>
              </a:xfrm>
              <a:prstGeom prst="cube">
                <a:avLst>
                  <a:gd name="adj" fmla="val 45944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392" name="Text Box 180"/>
              <p:cNvSpPr txBox="1">
                <a:spLocks noChangeArrowheads="1"/>
              </p:cNvSpPr>
              <p:nvPr/>
            </p:nvSpPr>
            <p:spPr bwMode="auto">
              <a:xfrm>
                <a:off x="899" y="413"/>
                <a:ext cx="421" cy="22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500" b="1">
                    <a:latin typeface="Arial" charset="0"/>
                  </a:rPr>
                  <a:t>160</a:t>
                </a:r>
              </a:p>
            </p:txBody>
          </p:sp>
        </p:grpSp>
        <p:sp>
          <p:nvSpPr>
            <p:cNvPr id="14384" name="AutoShape 181"/>
            <p:cNvSpPr>
              <a:spLocks noChangeArrowheads="1"/>
            </p:cNvSpPr>
            <p:nvPr/>
          </p:nvSpPr>
          <p:spPr bwMode="auto">
            <a:xfrm>
              <a:off x="4419" y="3435"/>
              <a:ext cx="304" cy="417"/>
            </a:xfrm>
            <a:prstGeom prst="cube">
              <a:avLst>
                <a:gd name="adj" fmla="val 20134"/>
              </a:avLst>
            </a:prstGeom>
            <a:solidFill>
              <a:srgbClr val="C5874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85" name="AutoShape 182"/>
            <p:cNvSpPr>
              <a:spLocks noChangeArrowheads="1"/>
            </p:cNvSpPr>
            <p:nvPr/>
          </p:nvSpPr>
          <p:spPr bwMode="auto">
            <a:xfrm>
              <a:off x="4664" y="958"/>
              <a:ext cx="304" cy="2894"/>
            </a:xfrm>
            <a:prstGeom prst="cube">
              <a:avLst>
                <a:gd name="adj" fmla="val 201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386" name="Text Box 183"/>
            <p:cNvSpPr txBox="1">
              <a:spLocks noChangeArrowheads="1"/>
            </p:cNvSpPr>
            <p:nvPr/>
          </p:nvSpPr>
          <p:spPr bwMode="auto">
            <a:xfrm rot="-5400000">
              <a:off x="4280" y="3075"/>
              <a:ext cx="588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19,083</a:t>
              </a:r>
            </a:p>
          </p:txBody>
        </p:sp>
        <p:sp>
          <p:nvSpPr>
            <p:cNvPr id="14387" name="Text Box 184"/>
            <p:cNvSpPr txBox="1">
              <a:spLocks noChangeArrowheads="1"/>
            </p:cNvSpPr>
            <p:nvPr/>
          </p:nvSpPr>
          <p:spPr bwMode="auto">
            <a:xfrm rot="-5400000">
              <a:off x="4427" y="1241"/>
              <a:ext cx="75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solidFill>
                    <a:srgbClr val="FFCC99"/>
                  </a:solidFill>
                  <a:latin typeface="Arial" charset="0"/>
                </a:rPr>
                <a:t>145,064</a:t>
              </a:r>
            </a:p>
          </p:txBody>
        </p:sp>
        <p:sp>
          <p:nvSpPr>
            <p:cNvPr id="14388" name="Text Box 185"/>
            <p:cNvSpPr txBox="1">
              <a:spLocks noChangeArrowheads="1"/>
            </p:cNvSpPr>
            <p:nvPr/>
          </p:nvSpPr>
          <p:spPr bwMode="auto">
            <a:xfrm>
              <a:off x="4455" y="3843"/>
              <a:ext cx="45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500" b="1">
                  <a:latin typeface="Arial" charset="0"/>
                </a:rPr>
                <a:t>2006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54000" y="266700"/>
            <a:ext cx="8629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Long-term versus short-term borrowing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15363" name="Group 22"/>
          <p:cNvGrpSpPr>
            <a:grpSpLocks/>
          </p:cNvGrpSpPr>
          <p:nvPr/>
        </p:nvGrpSpPr>
        <p:grpSpPr bwMode="auto">
          <a:xfrm>
            <a:off x="2351088" y="1071563"/>
            <a:ext cx="4432300" cy="5137150"/>
            <a:chOff x="1426" y="528"/>
            <a:chExt cx="2792" cy="3236"/>
          </a:xfrm>
        </p:grpSpPr>
        <p:sp>
          <p:nvSpPr>
            <p:cNvPr id="15364" name="AutoShape 4"/>
            <p:cNvSpPr>
              <a:spLocks noChangeArrowheads="1"/>
            </p:cNvSpPr>
            <p:nvPr/>
          </p:nvSpPr>
          <p:spPr bwMode="auto">
            <a:xfrm>
              <a:off x="1512" y="528"/>
              <a:ext cx="2700" cy="3156"/>
            </a:xfrm>
            <a:prstGeom prst="roundRect">
              <a:avLst>
                <a:gd name="adj" fmla="val 11019"/>
              </a:avLst>
            </a:prstGeom>
            <a:solidFill>
              <a:srgbClr val="DBB383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5" name="AutoShape 5"/>
            <p:cNvSpPr>
              <a:spLocks noChangeArrowheads="1"/>
            </p:cNvSpPr>
            <p:nvPr/>
          </p:nvSpPr>
          <p:spPr bwMode="auto">
            <a:xfrm>
              <a:off x="1426" y="271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6" name="AutoShape 6"/>
            <p:cNvSpPr>
              <a:spLocks noChangeArrowheads="1"/>
            </p:cNvSpPr>
            <p:nvPr/>
          </p:nvSpPr>
          <p:spPr bwMode="auto">
            <a:xfrm>
              <a:off x="1426" y="2101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7" name="AutoShape 7"/>
            <p:cNvSpPr>
              <a:spLocks noChangeArrowheads="1"/>
            </p:cNvSpPr>
            <p:nvPr/>
          </p:nvSpPr>
          <p:spPr bwMode="auto">
            <a:xfrm>
              <a:off x="1426" y="1485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8" name="Text Box 8"/>
            <p:cNvSpPr txBox="1">
              <a:spLocks noChangeArrowheads="1"/>
            </p:cNvSpPr>
            <p:nvPr/>
          </p:nvSpPr>
          <p:spPr bwMode="auto">
            <a:xfrm>
              <a:off x="1549" y="602"/>
              <a:ext cx="2519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There are many issues that should be taken into account. These include</a:t>
              </a:r>
            </a:p>
          </p:txBody>
        </p:sp>
        <p:grpSp>
          <p:nvGrpSpPr>
            <p:cNvPr id="15369" name="Group 9"/>
            <p:cNvGrpSpPr>
              <a:grpSpLocks/>
            </p:cNvGrpSpPr>
            <p:nvPr/>
          </p:nvGrpSpPr>
          <p:grpSpPr bwMode="auto">
            <a:xfrm>
              <a:off x="2010" y="1476"/>
              <a:ext cx="2208" cy="2288"/>
              <a:chOff x="1506" y="1608"/>
              <a:chExt cx="3276" cy="2288"/>
            </a:xfrm>
          </p:grpSpPr>
          <p:sp>
            <p:nvSpPr>
              <p:cNvPr id="15371" name="AutoShape 10"/>
              <p:cNvSpPr>
                <a:spLocks noChangeArrowheads="1"/>
              </p:cNvSpPr>
              <p:nvPr/>
            </p:nvSpPr>
            <p:spPr bwMode="auto">
              <a:xfrm>
                <a:off x="1564" y="1608"/>
                <a:ext cx="3217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5372" name="AutoShape 11"/>
              <p:cNvSpPr>
                <a:spLocks noChangeArrowheads="1"/>
              </p:cNvSpPr>
              <p:nvPr/>
            </p:nvSpPr>
            <p:spPr bwMode="auto">
              <a:xfrm>
                <a:off x="1564" y="2226"/>
                <a:ext cx="3217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5373" name="Text Box 12"/>
              <p:cNvSpPr txBox="1">
                <a:spLocks noChangeArrowheads="1"/>
              </p:cNvSpPr>
              <p:nvPr/>
            </p:nvSpPr>
            <p:spPr bwMode="auto">
              <a:xfrm>
                <a:off x="1506" y="2364"/>
                <a:ext cx="3205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Flexibility</a:t>
                </a:r>
              </a:p>
            </p:txBody>
          </p:sp>
          <p:sp>
            <p:nvSpPr>
              <p:cNvPr id="15374" name="AutoShape 13"/>
              <p:cNvSpPr>
                <a:spLocks noChangeArrowheads="1"/>
              </p:cNvSpPr>
              <p:nvPr/>
            </p:nvSpPr>
            <p:spPr bwMode="auto">
              <a:xfrm>
                <a:off x="1564" y="2845"/>
                <a:ext cx="3218" cy="463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5375" name="Text Box 14"/>
              <p:cNvSpPr txBox="1">
                <a:spLocks noChangeArrowheads="1"/>
              </p:cNvSpPr>
              <p:nvPr/>
            </p:nvSpPr>
            <p:spPr bwMode="auto">
              <a:xfrm>
                <a:off x="1543" y="2978"/>
                <a:ext cx="3101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Refunding risk</a:t>
                </a:r>
              </a:p>
            </p:txBody>
          </p:sp>
          <p:sp>
            <p:nvSpPr>
              <p:cNvPr id="15376" name="Text Box 15"/>
              <p:cNvSpPr txBox="1">
                <a:spLocks noChangeArrowheads="1"/>
              </p:cNvSpPr>
              <p:nvPr/>
            </p:nvSpPr>
            <p:spPr bwMode="auto">
              <a:xfrm>
                <a:off x="1583" y="1755"/>
                <a:ext cx="310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Matching</a:t>
                </a:r>
              </a:p>
            </p:txBody>
          </p:sp>
          <p:sp>
            <p:nvSpPr>
              <p:cNvPr id="15377" name="AutoShape 16"/>
              <p:cNvSpPr>
                <a:spLocks noChangeArrowheads="1"/>
              </p:cNvSpPr>
              <p:nvPr/>
            </p:nvSpPr>
            <p:spPr bwMode="auto">
              <a:xfrm>
                <a:off x="1564" y="3433"/>
                <a:ext cx="3218" cy="463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5378" name="Text Box 17"/>
              <p:cNvSpPr txBox="1">
                <a:spLocks noChangeArrowheads="1"/>
              </p:cNvSpPr>
              <p:nvPr/>
            </p:nvSpPr>
            <p:spPr bwMode="auto">
              <a:xfrm>
                <a:off x="1543" y="3566"/>
                <a:ext cx="3101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Interest rates.</a:t>
                </a:r>
              </a:p>
            </p:txBody>
          </p:sp>
        </p:grpSp>
        <p:sp>
          <p:nvSpPr>
            <p:cNvPr id="15370" name="AutoShape 18"/>
            <p:cNvSpPr>
              <a:spLocks noChangeArrowheads="1"/>
            </p:cNvSpPr>
            <p:nvPr/>
          </p:nvSpPr>
          <p:spPr bwMode="auto">
            <a:xfrm>
              <a:off x="1426" y="3305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763588" y="266700"/>
            <a:ext cx="762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Short-term and long-term financing requirements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pic>
        <p:nvPicPr>
          <p:cNvPr id="16387" name="Picture 3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5" y="977900"/>
            <a:ext cx="7715250" cy="4900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54000" y="266700"/>
            <a:ext cx="8629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Providing long-term finance for the small business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17411" name="Group 3"/>
          <p:cNvGrpSpPr>
            <a:grpSpLocks/>
          </p:cNvGrpSpPr>
          <p:nvPr/>
        </p:nvGrpSpPr>
        <p:grpSpPr bwMode="auto">
          <a:xfrm>
            <a:off x="2352675" y="2057400"/>
            <a:ext cx="4432300" cy="2698750"/>
            <a:chOff x="1426" y="1632"/>
            <a:chExt cx="2792" cy="1700"/>
          </a:xfrm>
        </p:grpSpPr>
        <p:sp>
          <p:nvSpPr>
            <p:cNvPr id="17412" name="AutoShape 4"/>
            <p:cNvSpPr>
              <a:spLocks noChangeArrowheads="1"/>
            </p:cNvSpPr>
            <p:nvPr/>
          </p:nvSpPr>
          <p:spPr bwMode="auto">
            <a:xfrm>
              <a:off x="1426" y="2873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13" name="AutoShape 5"/>
            <p:cNvSpPr>
              <a:spLocks noChangeArrowheads="1"/>
            </p:cNvSpPr>
            <p:nvPr/>
          </p:nvSpPr>
          <p:spPr bwMode="auto">
            <a:xfrm>
              <a:off x="1426" y="225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14" name="AutoShape 6"/>
            <p:cNvSpPr>
              <a:spLocks noChangeArrowheads="1"/>
            </p:cNvSpPr>
            <p:nvPr/>
          </p:nvSpPr>
          <p:spPr bwMode="auto">
            <a:xfrm>
              <a:off x="1426" y="1641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15" name="AutoShape 7"/>
            <p:cNvSpPr>
              <a:spLocks noChangeArrowheads="1"/>
            </p:cNvSpPr>
            <p:nvPr/>
          </p:nvSpPr>
          <p:spPr bwMode="auto">
            <a:xfrm>
              <a:off x="2049" y="1632"/>
              <a:ext cx="2168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16" name="AutoShape 8"/>
            <p:cNvSpPr>
              <a:spLocks noChangeArrowheads="1"/>
            </p:cNvSpPr>
            <p:nvPr/>
          </p:nvSpPr>
          <p:spPr bwMode="auto">
            <a:xfrm>
              <a:off x="2049" y="2250"/>
              <a:ext cx="2168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17" name="Text Box 9"/>
            <p:cNvSpPr txBox="1">
              <a:spLocks noChangeArrowheads="1"/>
            </p:cNvSpPr>
            <p:nvPr/>
          </p:nvSpPr>
          <p:spPr bwMode="auto">
            <a:xfrm>
              <a:off x="2010" y="2388"/>
              <a:ext cx="216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Business angels</a:t>
              </a:r>
            </a:p>
          </p:txBody>
        </p:sp>
        <p:sp>
          <p:nvSpPr>
            <p:cNvPr id="17418" name="AutoShape 10"/>
            <p:cNvSpPr>
              <a:spLocks noChangeArrowheads="1"/>
            </p:cNvSpPr>
            <p:nvPr/>
          </p:nvSpPr>
          <p:spPr bwMode="auto">
            <a:xfrm>
              <a:off x="2049" y="2869"/>
              <a:ext cx="2169" cy="463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7419" name="Text Box 11"/>
            <p:cNvSpPr txBox="1">
              <a:spLocks noChangeArrowheads="1"/>
            </p:cNvSpPr>
            <p:nvPr/>
          </p:nvSpPr>
          <p:spPr bwMode="auto">
            <a:xfrm>
              <a:off x="2035" y="3002"/>
              <a:ext cx="209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Government assistance</a:t>
              </a:r>
            </a:p>
          </p:txBody>
        </p:sp>
        <p:sp>
          <p:nvSpPr>
            <p:cNvPr id="17420" name="Text Box 12"/>
            <p:cNvSpPr txBox="1">
              <a:spLocks noChangeArrowheads="1"/>
            </p:cNvSpPr>
            <p:nvPr/>
          </p:nvSpPr>
          <p:spPr bwMode="auto">
            <a:xfrm>
              <a:off x="2062" y="1779"/>
              <a:ext cx="209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Venture capital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2085</TotalTime>
  <Words>500</Words>
  <Application>Microsoft Office PowerPoint</Application>
  <PresentationFormat>On-screen Show (4:3)</PresentationFormat>
  <Paragraphs>214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Company>Packard Bell NEC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Packard Bell NEC</dc:creator>
  <cp:lastModifiedBy>Administrator</cp:lastModifiedBy>
  <cp:revision>103</cp:revision>
  <dcterms:created xsi:type="dcterms:W3CDTF">2001-10-19T16:54:40Z</dcterms:created>
  <dcterms:modified xsi:type="dcterms:W3CDTF">2017-11-06T12:23:15Z</dcterms:modified>
</cp:coreProperties>
</file>