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0"/>
  </p:notesMasterIdLst>
  <p:sldIdLst>
    <p:sldId id="256" r:id="rId2"/>
    <p:sldId id="302" r:id="rId3"/>
    <p:sldId id="257" r:id="rId4"/>
    <p:sldId id="298" r:id="rId5"/>
    <p:sldId id="306" r:id="rId6"/>
    <p:sldId id="300" r:id="rId7"/>
    <p:sldId id="301" r:id="rId8"/>
    <p:sldId id="322" r:id="rId9"/>
    <p:sldId id="303" r:id="rId10"/>
    <p:sldId id="323" r:id="rId11"/>
    <p:sldId id="324" r:id="rId12"/>
    <p:sldId id="325" r:id="rId13"/>
    <p:sldId id="326" r:id="rId14"/>
    <p:sldId id="307" r:id="rId15"/>
    <p:sldId id="308" r:id="rId16"/>
    <p:sldId id="309" r:id="rId17"/>
    <p:sldId id="328" r:id="rId18"/>
    <p:sldId id="329" r:id="rId19"/>
    <p:sldId id="327" r:id="rId20"/>
    <p:sldId id="330" r:id="rId21"/>
    <p:sldId id="336" r:id="rId22"/>
    <p:sldId id="337" r:id="rId23"/>
    <p:sldId id="338" r:id="rId24"/>
    <p:sldId id="339" r:id="rId25"/>
    <p:sldId id="340" r:id="rId26"/>
    <p:sldId id="341" r:id="rId27"/>
    <p:sldId id="342" r:id="rId28"/>
    <p:sldId id="343" r:id="rId29"/>
    <p:sldId id="344" r:id="rId30"/>
    <p:sldId id="345" r:id="rId31"/>
    <p:sldId id="346" r:id="rId32"/>
    <p:sldId id="347" r:id="rId33"/>
    <p:sldId id="332" r:id="rId34"/>
    <p:sldId id="334" r:id="rId35"/>
    <p:sldId id="333" r:id="rId36"/>
    <p:sldId id="304" r:id="rId37"/>
    <p:sldId id="305" r:id="rId38"/>
    <p:sldId id="310" r:id="rId39"/>
    <p:sldId id="311" r:id="rId40"/>
    <p:sldId id="335" r:id="rId41"/>
    <p:sldId id="312" r:id="rId42"/>
    <p:sldId id="315" r:id="rId43"/>
    <p:sldId id="316" r:id="rId44"/>
    <p:sldId id="320" r:id="rId45"/>
    <p:sldId id="321" r:id="rId46"/>
    <p:sldId id="317" r:id="rId47"/>
    <p:sldId id="318" r:id="rId48"/>
    <p:sldId id="331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6"/>
    <p:restoredTop sz="94643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6BC7F-A079-413D-925A-C33D5BAA5D88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82EB34-597C-4F36-9749-1F3755386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350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82EB34-597C-4F36-9749-1F3755386A9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100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4C39-33F4-4819-AB78-E820E43E7AEF}" type="datetime1">
              <a:rPr lang="en-GB" smtClean="0"/>
              <a:t>28/02/2019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435BD4-6560-0440-AF3D-5D18FF9BD6E0}"/>
              </a:ext>
            </a:extLst>
          </p:cNvPr>
          <p:cNvSpPr txBox="1"/>
          <p:nvPr userDrawn="1"/>
        </p:nvSpPr>
        <p:spPr>
          <a:xfrm>
            <a:off x="0" y="333033"/>
            <a:ext cx="1475655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587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7007D-4836-42C3-8247-E2F207308045}" type="datetime1">
              <a:rPr lang="en-GB" smtClean="0"/>
              <a:t>28/02/2019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341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05EA1-4F00-44EC-8388-88ADCF0C6EEC}" type="datetime1">
              <a:rPr lang="en-GB" smtClean="0"/>
              <a:t>28/02/2019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314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A163-2B90-4495-8B79-F84A8C1FB433}" type="datetime1">
              <a:rPr lang="en-GB" smtClean="0"/>
              <a:t>28/02/2019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219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2CF20-6A7B-4FBC-B4C9-2D191DA88E87}" type="datetime1">
              <a:rPr lang="en-GB" smtClean="0"/>
              <a:t>28/02/2019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852237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2CF20-6A7B-4FBC-B4C9-2D191DA88E87}" type="datetime1">
              <a:rPr lang="en-GB" smtClean="0"/>
              <a:t>28/02/2019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780786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D3F74-08E4-4A48-8D24-C4F71F236225}" type="datetime1">
              <a:rPr lang="en-GB" smtClean="0"/>
              <a:t>28/02/2019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502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71B9D-74F6-4521-9611-5509F346B2F2}" type="datetime1">
              <a:rPr lang="en-GB" smtClean="0"/>
              <a:t>28/02/2019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C80BC8AB-F007-4C01-AC56-D7B78CDE4D2A}" type="datetime1">
              <a:rPr lang="en-GB" smtClean="0"/>
              <a:t>28/02/2019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388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27B9-4747-460B-BC50-77F9F2ED942D}" type="datetime1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911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FD1F9-F046-4562-96FF-0FEC68F93AA8}" type="datetime1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59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52768-AAA0-4C30-A9A6-6D417FCA8704}" type="datetime1">
              <a:rPr lang="en-GB" smtClean="0"/>
              <a:t>28/02/2019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extBox 5"/>
          <p:cNvSpPr txBox="1"/>
          <p:nvPr userDrawn="1"/>
        </p:nvSpPr>
        <p:spPr>
          <a:xfrm>
            <a:off x="-1" y="409381"/>
            <a:ext cx="1443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Paper</a:t>
            </a:r>
            <a:r>
              <a:rPr lang="en-GB" sz="1400" b="1" baseline="0" dirty="0">
                <a:solidFill>
                  <a:schemeClr val="bg1"/>
                </a:solidFill>
              </a:rPr>
              <a:t> P3 ACCA</a:t>
            </a:r>
          </a:p>
          <a:p>
            <a:r>
              <a:rPr lang="en-GB" sz="1400" b="1" baseline="0" dirty="0">
                <a:solidFill>
                  <a:schemeClr val="bg1"/>
                </a:solidFill>
              </a:rPr>
              <a:t>Dr. John W.  Lang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247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F02CF20-6A7B-4FBC-B4C9-2D191DA88E87}" type="datetime1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1EF3357-A9A4-4786-907C-B5B4A64E188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C1E235-B125-0B4F-9012-5275EB70B24D}"/>
              </a:ext>
            </a:extLst>
          </p:cNvPr>
          <p:cNvSpPr txBox="1"/>
          <p:nvPr userDrawn="1"/>
        </p:nvSpPr>
        <p:spPr>
          <a:xfrm>
            <a:off x="-1" y="409381"/>
            <a:ext cx="12883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Paper</a:t>
            </a:r>
            <a:r>
              <a:rPr lang="en-GB" sz="1400" b="1" baseline="0" dirty="0">
                <a:solidFill>
                  <a:schemeClr val="bg1"/>
                </a:solidFill>
              </a:rPr>
              <a:t> P3 ACCA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226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54" r:id="rId12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0" y="2420888"/>
            <a:ext cx="9144000" cy="719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/>
              <a:t>Organizational Structures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3275856" y="3654315"/>
            <a:ext cx="2916832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Aft>
                <a:spcPct val="40000"/>
              </a:spcAft>
            </a:pPr>
            <a:r>
              <a:rPr lang="en-GB" sz="2800" dirty="0">
                <a:latin typeface="Gill Sans MT" pitchFamily="34" charset="0"/>
              </a:rPr>
              <a:t>Dr John W Lang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680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2</a:t>
            </a:fld>
            <a:endParaRPr lang="en-GB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00808"/>
            <a:ext cx="4320480" cy="4349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55576" y="332656"/>
            <a:ext cx="6878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Mintzberg's Org. Structure and Configuration</a:t>
            </a:r>
          </a:p>
        </p:txBody>
      </p:sp>
    </p:spTree>
    <p:extLst>
      <p:ext uri="{BB962C8B-B14F-4D97-AF65-F5344CB8AC3E}">
        <p14:creationId xmlns:p14="http://schemas.microsoft.com/office/powerpoint/2010/main" val="3892530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3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115616" y="56029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ko-KR" dirty="0">
                <a:latin typeface="Arial" pitchFamily="34" charset="0"/>
              </a:rPr>
              <a:t>Five Basic Parts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685800" y="160020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ko-KR" sz="2600" dirty="0">
                <a:latin typeface="Arial" pitchFamily="34" charset="0"/>
              </a:rPr>
              <a:t>Operating core</a:t>
            </a:r>
          </a:p>
          <a:p>
            <a:pPr lvl="1">
              <a:lnSpc>
                <a:spcPct val="90000"/>
              </a:lnSpc>
            </a:pPr>
            <a:r>
              <a:rPr lang="en-US" altLang="ko-KR" sz="1600" dirty="0">
                <a:latin typeface="Arial" pitchFamily="34" charset="0"/>
              </a:rPr>
              <a:t>The basic work of producing the organization’s products and services gets done. </a:t>
            </a:r>
          </a:p>
          <a:p>
            <a:pPr lvl="1">
              <a:lnSpc>
                <a:spcPct val="90000"/>
              </a:lnSpc>
            </a:pPr>
            <a:endParaRPr lang="en-US" altLang="ko-KR" sz="1600" dirty="0">
              <a:latin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ko-KR" sz="2600" dirty="0">
                <a:latin typeface="Arial" pitchFamily="34" charset="0"/>
              </a:rPr>
              <a:t>Strategic apex</a:t>
            </a:r>
          </a:p>
          <a:p>
            <a:pPr lvl="1">
              <a:lnSpc>
                <a:spcPct val="90000"/>
              </a:lnSpc>
            </a:pPr>
            <a:r>
              <a:rPr lang="en-US" altLang="ko-KR" sz="1600" dirty="0">
                <a:latin typeface="Arial" pitchFamily="34" charset="0"/>
              </a:rPr>
              <a:t>The home of top management</a:t>
            </a:r>
          </a:p>
          <a:p>
            <a:pPr lvl="1">
              <a:lnSpc>
                <a:spcPct val="90000"/>
              </a:lnSpc>
            </a:pPr>
            <a:endParaRPr lang="en-US" altLang="ko-KR" sz="1600" dirty="0">
              <a:latin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ko-KR" sz="2600" dirty="0">
                <a:latin typeface="Arial" pitchFamily="34" charset="0"/>
              </a:rPr>
              <a:t>Middle line</a:t>
            </a:r>
          </a:p>
          <a:p>
            <a:pPr lvl="1">
              <a:lnSpc>
                <a:spcPct val="90000"/>
              </a:lnSpc>
            </a:pPr>
            <a:r>
              <a:rPr lang="en-US" altLang="ko-KR" sz="1600" dirty="0">
                <a:latin typeface="Arial" pitchFamily="34" charset="0"/>
              </a:rPr>
              <a:t>Managers who stand in a direct line relationship between the strategic apex and the operating core.</a:t>
            </a:r>
          </a:p>
          <a:p>
            <a:pPr lvl="1">
              <a:lnSpc>
                <a:spcPct val="90000"/>
              </a:lnSpc>
            </a:pPr>
            <a:endParaRPr lang="en-US" altLang="ko-KR" sz="1600" dirty="0">
              <a:latin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ko-KR" sz="2600" dirty="0">
                <a:latin typeface="Arial" pitchFamily="34" charset="0"/>
              </a:rPr>
              <a:t>Techostructure</a:t>
            </a:r>
          </a:p>
          <a:p>
            <a:pPr lvl="1">
              <a:lnSpc>
                <a:spcPct val="90000"/>
              </a:lnSpc>
            </a:pPr>
            <a:r>
              <a:rPr lang="en-US" altLang="ko-KR" sz="1600" dirty="0">
                <a:latin typeface="Arial" pitchFamily="34" charset="0"/>
              </a:rPr>
              <a:t>The staff analysts who design the systems by which work processes and outputs are standardized in the organization. </a:t>
            </a:r>
          </a:p>
          <a:p>
            <a:pPr lvl="1">
              <a:lnSpc>
                <a:spcPct val="90000"/>
              </a:lnSpc>
            </a:pPr>
            <a:endParaRPr lang="en-US" altLang="ko-KR" sz="1600" dirty="0">
              <a:latin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ko-KR" sz="2600" dirty="0">
                <a:latin typeface="Arial" pitchFamily="34" charset="0"/>
              </a:rPr>
              <a:t>Support staff</a:t>
            </a:r>
          </a:p>
          <a:p>
            <a:pPr lvl="1">
              <a:lnSpc>
                <a:spcPct val="90000"/>
              </a:lnSpc>
            </a:pPr>
            <a:r>
              <a:rPr lang="en-US" altLang="ko-KR" sz="1600" dirty="0">
                <a:latin typeface="Arial" pitchFamily="34" charset="0"/>
              </a:rPr>
              <a:t>The specialists who provide support to the organization outside of its operating workflow. </a:t>
            </a:r>
          </a:p>
        </p:txBody>
      </p:sp>
    </p:spTree>
    <p:extLst>
      <p:ext uri="{BB962C8B-B14F-4D97-AF65-F5344CB8AC3E}">
        <p14:creationId xmlns:p14="http://schemas.microsoft.com/office/powerpoint/2010/main" val="1234095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</a:t>
            </a:fld>
            <a:endParaRPr lang="en-GB"/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-504523" y="1841377"/>
            <a:ext cx="4678288" cy="8031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b="1" dirty="0"/>
              <a:t>STRUCTURAL CHARACTERISTICS OF A </a:t>
            </a:r>
          </a:p>
          <a:p>
            <a:r>
              <a:rPr lang="en-US" sz="1200" b="1" dirty="0"/>
              <a:t>SIMPLE STRUCTURE</a:t>
            </a: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718227" y="2555596"/>
            <a:ext cx="2967479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en-US" sz="1000" b="1" dirty="0"/>
              <a:t>LOW COMPLEXITY</a:t>
            </a:r>
          </a:p>
          <a:p>
            <a:pPr>
              <a:buFontTx/>
              <a:buAutoNum type="arabicPeriod"/>
            </a:pPr>
            <a:r>
              <a:rPr lang="en-US" sz="1000" b="1" dirty="0"/>
              <a:t>LOW FORMALIZATION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HIGH CENTRALIZATION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SIMPLE &amp; DYNAMIC ENVIRONMENT</a:t>
            </a:r>
          </a:p>
          <a:p>
            <a:pPr>
              <a:buFontTx/>
              <a:buAutoNum type="arabicPeriod"/>
            </a:pPr>
            <a:r>
              <a:rPr lang="en-US" sz="1000" b="1" dirty="0"/>
              <a:t>ORGANIC STRUCTURE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943981" y="1785411"/>
            <a:ext cx="41742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b="1" dirty="0"/>
              <a:t>CHARACTERISTICS OF THE </a:t>
            </a:r>
          </a:p>
          <a:p>
            <a:r>
              <a:rPr lang="en-US" sz="1200" b="1" dirty="0"/>
              <a:t>MACHINE BUREAUCRACY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4713784" y="2542511"/>
            <a:ext cx="3029997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en-US" sz="1000" b="1" dirty="0"/>
              <a:t>HIGH FUNCTIONAL SPECIALIZATION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HIGH FORMALIZATION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HIGH CENTRALIZATION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SIMPLE &amp; STABLE ENVIRONMENT</a:t>
            </a:r>
          </a:p>
          <a:p>
            <a:pPr>
              <a:buFontTx/>
              <a:buAutoNum type="arabicPeriod"/>
            </a:pPr>
            <a:r>
              <a:rPr lang="en-US" sz="1000" b="1" dirty="0"/>
              <a:t>MECHANISTIC STRUCTURE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-2298086" y="4098858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b="1" dirty="0"/>
              <a:t>CHARACTERISTICS OF THE </a:t>
            </a:r>
          </a:p>
          <a:p>
            <a:r>
              <a:rPr lang="en-US" sz="1200" b="1" dirty="0"/>
              <a:t>PROFESSIONAL BUREAUCRACY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34850" y="4864596"/>
            <a:ext cx="2999539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en-US" sz="1000" b="1" dirty="0"/>
              <a:t>HIGH SOCIAL SPECIALIZATION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LOW FORMALIZATION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LOW CENTRALIZATION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COMPLEX &amp; STABLE ENVIRONMENT</a:t>
            </a:r>
          </a:p>
          <a:p>
            <a:pPr>
              <a:buFontTx/>
              <a:buAutoNum type="arabicPeriod"/>
            </a:pPr>
            <a:r>
              <a:rPr lang="en-US" sz="1000" b="1" dirty="0"/>
              <a:t>LOW MECHANISTIC STRUCTURE</a:t>
            </a: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3549662" y="4163272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b="1" dirty="0"/>
              <a:t>CHARACTERISTICS OF THE DIVISIONAL FORMS</a:t>
            </a:r>
          </a:p>
        </p:txBody>
      </p: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5920864" y="4810971"/>
            <a:ext cx="3029997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en-US" sz="1000" b="1" dirty="0"/>
              <a:t>HIGH FUNCTIONAL SPECIALIZATION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HIGH FORMALIZATION IN DIVISIONS</a:t>
            </a:r>
          </a:p>
          <a:p>
            <a:pPr>
              <a:buFontTx/>
              <a:buAutoNum type="arabicPeriod"/>
            </a:pPr>
            <a:r>
              <a:rPr lang="en-US" sz="1000" b="1" dirty="0"/>
              <a:t>LIMITED DECENTRALIZATION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SIMPLE, STABLE ENVIRONMENT</a:t>
            </a:r>
          </a:p>
          <a:p>
            <a:pPr>
              <a:buFontTx/>
              <a:buAutoNum type="arabicPeriod"/>
            </a:pPr>
            <a:r>
              <a:rPr lang="en-US" sz="1000" b="1" dirty="0"/>
              <a:t>MECHANISTIC STRUCTURE</a:t>
            </a: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718227" y="5083316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b="1" dirty="0"/>
              <a:t>CHARACTERISTICS OF THE ADHOCRACY</a:t>
            </a: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3201190" y="5723376"/>
            <a:ext cx="3025187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en-US" sz="1000" b="1" dirty="0"/>
              <a:t>HIGH SOCIAL SPECIALIZATION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LOW FORMALIZATION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LOW CENTRALIZATION</a:t>
            </a:r>
          </a:p>
          <a:p>
            <a:pPr>
              <a:buFontTx/>
              <a:buAutoNum type="arabicPeriod"/>
            </a:pPr>
            <a:r>
              <a:rPr lang="en-US" sz="1000" b="1" dirty="0"/>
              <a:t>COMPLEX, DYNAMIC ENVIRONMENT</a:t>
            </a:r>
          </a:p>
          <a:p>
            <a:pPr>
              <a:buFontTx/>
              <a:buAutoNum type="arabicPeriod"/>
            </a:pPr>
            <a:r>
              <a:rPr lang="en-US" sz="1000" b="1" dirty="0"/>
              <a:t>ORGANIC STRUCTURE</a:t>
            </a:r>
          </a:p>
        </p:txBody>
      </p:sp>
      <p:pic>
        <p:nvPicPr>
          <p:cNvPr id="13" name="Picture 2" descr="C:\My Documents\mintz9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437" y="1196752"/>
            <a:ext cx="1592367" cy="757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My Documents\mintz1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751" y="1248035"/>
            <a:ext cx="1224840" cy="82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My Documents\mintz14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81" y="3573015"/>
            <a:ext cx="1845865" cy="85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My Documents\mintz18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469" y="3591703"/>
            <a:ext cx="1798785" cy="93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My Documents\mintz20.gi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379" y="3922909"/>
            <a:ext cx="1997513" cy="149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2513084" y="184284"/>
            <a:ext cx="5623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Mintzberg’s Five Org. Structures</a:t>
            </a:r>
          </a:p>
        </p:txBody>
      </p:sp>
    </p:spTree>
    <p:extLst>
      <p:ext uri="{BB962C8B-B14F-4D97-AF65-F5344CB8AC3E}">
        <p14:creationId xmlns:p14="http://schemas.microsoft.com/office/powerpoint/2010/main" val="1553905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04636" y="332656"/>
            <a:ext cx="8077200" cy="115324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sz="3600" b="1" dirty="0"/>
              <a:t>Mechanistic and Organic Structures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5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685800" y="1676400"/>
            <a:ext cx="7772400" cy="4495800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A </a:t>
            </a:r>
            <a:r>
              <a:rPr lang="en-US" sz="2800" b="1" i="1" dirty="0"/>
              <a:t>mechanistic structure</a:t>
            </a:r>
            <a:r>
              <a:rPr lang="en-US" sz="2800" dirty="0"/>
              <a:t> is an organizational structure that is designed so that individuals and functions behave in predictable ways and can be held accountable for their actions.</a:t>
            </a:r>
          </a:p>
          <a:p>
            <a:endParaRPr lang="en-US" sz="2800" dirty="0"/>
          </a:p>
          <a:p>
            <a:r>
              <a:rPr lang="en-US" sz="2800" dirty="0"/>
              <a:t>An </a:t>
            </a:r>
            <a:r>
              <a:rPr lang="en-US" sz="2800" b="1" i="1" dirty="0"/>
              <a:t>organic structure</a:t>
            </a:r>
            <a:r>
              <a:rPr lang="en-US" sz="2800" dirty="0"/>
              <a:t> is an organizational structure that is designed so that individuals and functions can behave flexibly and respond quickly to frequently changing and unusual situations.</a:t>
            </a: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76200"/>
            <a:ext cx="68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 algn="r" eaLnBrk="0" hangingPunct="0"/>
            <a:r>
              <a:rPr 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132242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6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043608" y="331694"/>
            <a:ext cx="7848600" cy="685800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/>
              <a:t>Mechanistic versus Organic Models</a:t>
            </a:r>
          </a:p>
        </p:txBody>
      </p:sp>
      <p:graphicFrame>
        <p:nvGraphicFramePr>
          <p:cNvPr id="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26263866"/>
              </p:ext>
            </p:extLst>
          </p:nvPr>
        </p:nvGraphicFramePr>
        <p:xfrm>
          <a:off x="671355" y="1772816"/>
          <a:ext cx="7772400" cy="4143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0" name="Photo Editor Photo" r:id="rId3" imgW="7257143" imgH="3753374" progId="MSPhotoEd.3">
                  <p:embed/>
                </p:oleObj>
              </mc:Choice>
              <mc:Fallback>
                <p:oleObj name="Photo Editor Photo" r:id="rId3" imgW="7257143" imgH="3753374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1355" y="1772816"/>
                        <a:ext cx="7772400" cy="4143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987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5"/>
          <p:cNvSpPr txBox="1">
            <a:spLocks noChangeArrowheads="1"/>
          </p:cNvSpPr>
          <p:nvPr/>
        </p:nvSpPr>
        <p:spPr>
          <a:xfrm>
            <a:off x="1066800" y="381000"/>
            <a:ext cx="8077200" cy="579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Organizational Design Decisions</a:t>
            </a:r>
          </a:p>
        </p:txBody>
      </p:sp>
      <p:sp>
        <p:nvSpPr>
          <p:cNvPr id="15" name="Rectangle 6"/>
          <p:cNvSpPr txBox="1">
            <a:spLocks noChangeArrowheads="1"/>
          </p:cNvSpPr>
          <p:nvPr/>
        </p:nvSpPr>
        <p:spPr>
          <a:xfrm>
            <a:off x="533400" y="1628800"/>
            <a:ext cx="3975100" cy="502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35000"/>
              </a:spcBef>
            </a:pPr>
            <a:r>
              <a:rPr lang="en-US" sz="2400" dirty="0"/>
              <a:t>Mechanistic Organization</a:t>
            </a:r>
          </a:p>
          <a:p>
            <a:pPr marL="800100" lvl="1" indent="-34290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sz="2000" dirty="0"/>
              <a:t>A rigid and tightly controlled structure</a:t>
            </a:r>
          </a:p>
          <a:p>
            <a:pPr marL="1200150" lvl="2" indent="-28575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sz="1800" dirty="0"/>
              <a:t>High specialization</a:t>
            </a:r>
          </a:p>
          <a:p>
            <a:pPr marL="1200150" lvl="2" indent="-28575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sz="1800" dirty="0"/>
              <a:t>Rigid departmentalization</a:t>
            </a:r>
          </a:p>
          <a:p>
            <a:pPr marL="1200150" lvl="2" indent="-28575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sz="1800" dirty="0"/>
              <a:t>Narrow spans of control</a:t>
            </a:r>
          </a:p>
          <a:p>
            <a:pPr marL="1200150" lvl="2" indent="-28575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sz="1800" dirty="0"/>
              <a:t>High formalization</a:t>
            </a:r>
          </a:p>
          <a:p>
            <a:pPr marL="1200150" lvl="2" indent="-28575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sz="1800" dirty="0"/>
              <a:t>Limited information network (downward)</a:t>
            </a:r>
          </a:p>
          <a:p>
            <a:pPr marL="1200150" lvl="2" indent="-28575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sz="1800" dirty="0"/>
              <a:t>Low decision participation</a:t>
            </a:r>
          </a:p>
        </p:txBody>
      </p:sp>
      <p:sp>
        <p:nvSpPr>
          <p:cNvPr id="16" name="Rectangle 7"/>
          <p:cNvSpPr txBox="1">
            <a:spLocks noChangeArrowheads="1"/>
          </p:cNvSpPr>
          <p:nvPr/>
        </p:nvSpPr>
        <p:spPr>
          <a:xfrm>
            <a:off x="4678082" y="1628800"/>
            <a:ext cx="3975100" cy="50292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35000"/>
              </a:spcBef>
              <a:buNone/>
            </a:pPr>
            <a:r>
              <a:rPr lang="en-US" sz="2400" dirty="0"/>
              <a:t>Organic Organization</a:t>
            </a:r>
          </a:p>
          <a:p>
            <a:pPr lvl="1">
              <a:spcBef>
                <a:spcPct val="35000"/>
              </a:spcBef>
            </a:pPr>
            <a:r>
              <a:rPr lang="en-US" sz="2000" dirty="0"/>
              <a:t>Highly flexible and adaptable structure</a:t>
            </a:r>
          </a:p>
          <a:p>
            <a:pPr lvl="2">
              <a:spcBef>
                <a:spcPct val="35000"/>
              </a:spcBef>
            </a:pPr>
            <a:r>
              <a:rPr lang="en-US" sz="1800" dirty="0"/>
              <a:t>Non-standardized jobs</a:t>
            </a:r>
          </a:p>
          <a:p>
            <a:pPr lvl="2">
              <a:spcBef>
                <a:spcPct val="35000"/>
              </a:spcBef>
            </a:pPr>
            <a:r>
              <a:rPr lang="en-US" sz="1800" dirty="0"/>
              <a:t>Fluid team-based structure</a:t>
            </a:r>
          </a:p>
          <a:p>
            <a:pPr lvl="2">
              <a:spcBef>
                <a:spcPct val="35000"/>
              </a:spcBef>
            </a:pPr>
            <a:r>
              <a:rPr lang="en-US" sz="1800" dirty="0"/>
              <a:t>Little direct supervision</a:t>
            </a:r>
          </a:p>
          <a:p>
            <a:pPr lvl="2">
              <a:spcBef>
                <a:spcPct val="35000"/>
              </a:spcBef>
            </a:pPr>
            <a:r>
              <a:rPr lang="en-US" sz="1800" dirty="0"/>
              <a:t>Minimal formal rules</a:t>
            </a:r>
          </a:p>
          <a:p>
            <a:pPr lvl="2">
              <a:spcBef>
                <a:spcPct val="35000"/>
              </a:spcBef>
            </a:pPr>
            <a:r>
              <a:rPr lang="en-US" sz="1800" dirty="0"/>
              <a:t>Open communication network</a:t>
            </a:r>
          </a:p>
          <a:p>
            <a:pPr lvl="2">
              <a:spcBef>
                <a:spcPct val="35000"/>
              </a:spcBef>
            </a:pPr>
            <a:r>
              <a:rPr lang="en-US" sz="1800" dirty="0"/>
              <a:t>Empowered employees</a:t>
            </a:r>
          </a:p>
        </p:txBody>
      </p:sp>
    </p:spTree>
    <p:extLst>
      <p:ext uri="{BB962C8B-B14F-4D97-AF65-F5344CB8AC3E}">
        <p14:creationId xmlns:p14="http://schemas.microsoft.com/office/powerpoint/2010/main" val="1553603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99592" y="260648"/>
            <a:ext cx="8077200" cy="762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b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sz="4000" b="1" dirty="0"/>
              <a:t>Organizational Culture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8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685800" y="1447800"/>
            <a:ext cx="7772400" cy="4953000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Blip>
                <a:blip r:embed="rId2"/>
              </a:buBlip>
            </a:pPr>
            <a:r>
              <a:rPr lang="en-US" sz="2800" dirty="0"/>
              <a:t>Organizations with organic structures develop very different cultures than organizations with mechanistic structures.</a:t>
            </a:r>
          </a:p>
          <a:p>
            <a:pPr>
              <a:buFontTx/>
              <a:buBlip>
                <a:blip r:embed="rId2"/>
              </a:buBlip>
            </a:pPr>
            <a:endParaRPr lang="en-US" sz="2800" dirty="0"/>
          </a:p>
          <a:p>
            <a:pPr>
              <a:buFontTx/>
              <a:buBlip>
                <a:blip r:embed="rId2"/>
              </a:buBlip>
            </a:pPr>
            <a:r>
              <a:rPr lang="en-US" sz="2800" dirty="0"/>
              <a:t>Typical instrumental values in a mechanistic organization stress being cautious, obeying superior authority, and the importance of staying inside one’s role and respecting tradition.</a:t>
            </a:r>
          </a:p>
          <a:p>
            <a:pPr>
              <a:buFontTx/>
              <a:buBlip>
                <a:blip r:embed="rId2"/>
              </a:buBlip>
            </a:pPr>
            <a:endParaRPr lang="en-US" sz="2800" dirty="0"/>
          </a:p>
          <a:p>
            <a:pPr>
              <a:buFontTx/>
              <a:buBlip>
                <a:blip r:embed="rId2"/>
              </a:buBlip>
            </a:pPr>
            <a:r>
              <a:rPr lang="en-US" sz="2800" dirty="0"/>
              <a:t>Typical instrumental values in an organic organization stress being creative, taking risks, and challenging established traditions and opinions.</a:t>
            </a:r>
          </a:p>
        </p:txBody>
      </p:sp>
    </p:spTree>
    <p:extLst>
      <p:ext uri="{BB962C8B-B14F-4D97-AF65-F5344CB8AC3E}">
        <p14:creationId xmlns:p14="http://schemas.microsoft.com/office/powerpoint/2010/main" val="1398984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9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33400" y="579438"/>
            <a:ext cx="8077200" cy="36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97025" indent="-1597025"/>
            <a:r>
              <a:rPr lang="en-US" sz="3200" dirty="0"/>
              <a:t>Functional Departmentalization</a:t>
            </a:r>
          </a:p>
        </p:txBody>
      </p:sp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91" y="1752600"/>
            <a:ext cx="4326632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1447800" y="3573016"/>
            <a:ext cx="6248400" cy="3145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19063" indent="-119063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403225" indent="-1206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spcBef>
                <a:spcPct val="30000"/>
              </a:spcBef>
              <a:buFontTx/>
              <a:buChar char="•"/>
            </a:pPr>
            <a:r>
              <a:rPr lang="en-US" sz="1600" b="1" dirty="0">
                <a:solidFill>
                  <a:srgbClr val="FFFF00"/>
                </a:solidFill>
              </a:rPr>
              <a:t>Advantages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Efficiencies from putting together similar specialties and people with common skills, knowledge, and orientations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Coordination within functional area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In-depth specialization</a:t>
            </a:r>
          </a:p>
          <a:p>
            <a:pPr lvl="1">
              <a:spcBef>
                <a:spcPct val="30000"/>
              </a:spcBef>
              <a:buFontTx/>
              <a:buChar char="•"/>
            </a:pPr>
            <a:endParaRPr lang="en-US" sz="1600" b="1" dirty="0"/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US" sz="1600" b="1" dirty="0">
                <a:solidFill>
                  <a:srgbClr val="FFFF00"/>
                </a:solidFill>
              </a:rPr>
              <a:t>Disadvantages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Poor communication across functional areas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Limited view of organizational goals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Overburdened Senior Management</a:t>
            </a: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E5F7F7"/>
              </a:clrFrom>
              <a:clrTo>
                <a:srgbClr val="E5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4048" y="1745974"/>
            <a:ext cx="3848847" cy="1752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2556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>
          <a:xfrm>
            <a:off x="683568" y="1052736"/>
            <a:ext cx="7266384" cy="521662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endParaRPr lang="en-US" sz="2800" dirty="0"/>
          </a:p>
          <a:p>
            <a:pPr marL="109537" indent="0" eaLnBrk="1" hangingPunct="1">
              <a:lnSpc>
                <a:spcPct val="80000"/>
              </a:lnSpc>
              <a:buClr>
                <a:srgbClr val="000099"/>
              </a:buClr>
              <a:buNone/>
              <a:defRPr/>
            </a:pPr>
            <a:r>
              <a:rPr lang="en-US" sz="2800" b="1" dirty="0"/>
              <a:t>Specialization by functions</a:t>
            </a:r>
          </a:p>
          <a:p>
            <a:pPr marL="623887" indent="-514350" eaLnBrk="1" hangingPunct="1">
              <a:lnSpc>
                <a:spcPct val="80000"/>
              </a:lnSpc>
              <a:buClr>
                <a:srgbClr val="000099"/>
              </a:buClr>
              <a:buFont typeface="+mj-lt"/>
              <a:buAutoNum type="arabicPeriod"/>
              <a:defRPr/>
            </a:pPr>
            <a:endParaRPr lang="en-US" sz="2800" b="1" dirty="0"/>
          </a:p>
          <a:p>
            <a:pPr marL="109537" indent="0" eaLnBrk="1" hangingPunct="1">
              <a:lnSpc>
                <a:spcPct val="80000"/>
              </a:lnSpc>
              <a:buClr>
                <a:srgbClr val="000099"/>
              </a:buClr>
              <a:buNone/>
              <a:defRPr/>
            </a:pPr>
            <a:r>
              <a:rPr lang="en-US" sz="2800" b="1" dirty="0"/>
              <a:t>Emphasize on sub goals</a:t>
            </a:r>
          </a:p>
          <a:p>
            <a:pPr marL="623887" indent="-514350" eaLnBrk="1" hangingPunct="1">
              <a:lnSpc>
                <a:spcPct val="80000"/>
              </a:lnSpc>
              <a:buClr>
                <a:srgbClr val="000099"/>
              </a:buClr>
              <a:buFont typeface="+mj-lt"/>
              <a:buAutoNum type="arabicPeriod"/>
              <a:defRPr/>
            </a:pPr>
            <a:endParaRPr lang="en-US" sz="2800" b="1" dirty="0"/>
          </a:p>
          <a:p>
            <a:pPr marL="109537" indent="0" eaLnBrk="1" hangingPunct="1">
              <a:lnSpc>
                <a:spcPct val="80000"/>
              </a:lnSpc>
              <a:buClr>
                <a:srgbClr val="000099"/>
              </a:buClr>
              <a:buNone/>
              <a:defRPr/>
            </a:pPr>
            <a:r>
              <a:rPr lang="en-US" sz="2800" b="1" dirty="0"/>
              <a:t>Pyramidal growth of the organization</a:t>
            </a:r>
          </a:p>
          <a:p>
            <a:pPr marL="109537" indent="0" eaLnBrk="1" hangingPunct="1">
              <a:lnSpc>
                <a:spcPct val="80000"/>
              </a:lnSpc>
              <a:buClr>
                <a:srgbClr val="000099"/>
              </a:buClr>
              <a:buNone/>
              <a:defRPr/>
            </a:pPr>
            <a:endParaRPr lang="en-US" sz="2800" b="1" dirty="0"/>
          </a:p>
          <a:p>
            <a:pPr marL="109537" indent="0" eaLnBrk="1" hangingPunct="1">
              <a:lnSpc>
                <a:spcPct val="80000"/>
              </a:lnSpc>
              <a:buClr>
                <a:srgbClr val="000099"/>
              </a:buClr>
              <a:buNone/>
              <a:defRPr/>
            </a:pPr>
            <a:r>
              <a:rPr lang="en-US" sz="2800" b="1" dirty="0"/>
              <a:t>Functional authority relationships among various departments.</a:t>
            </a:r>
          </a:p>
          <a:p>
            <a:pPr marL="623887" indent="-514350" eaLnBrk="1" hangingPunct="1">
              <a:lnSpc>
                <a:spcPct val="80000"/>
              </a:lnSpc>
              <a:buClr>
                <a:srgbClr val="000099"/>
              </a:buClr>
              <a:buFont typeface="+mj-lt"/>
              <a:buAutoNum type="arabicPeriod"/>
              <a:defRPr/>
            </a:pPr>
            <a:endParaRPr lang="en-US" sz="2800" b="1" dirty="0"/>
          </a:p>
          <a:p>
            <a:pPr marL="109537" indent="0" eaLnBrk="1" hangingPunct="1">
              <a:lnSpc>
                <a:spcPct val="80000"/>
              </a:lnSpc>
              <a:buClr>
                <a:srgbClr val="000099"/>
              </a:buClr>
              <a:buNone/>
              <a:defRPr/>
            </a:pPr>
            <a:r>
              <a:rPr lang="en-US" sz="2800" b="1" dirty="0"/>
              <a:t>Limited span of management and tall structure.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10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974659" y="546481"/>
            <a:ext cx="6684202" cy="4862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defRPr/>
            </a:pPr>
            <a:r>
              <a:rPr lang="en-US" sz="3200" b="1" dirty="0"/>
              <a:t>Characteristics of functional structure:</a:t>
            </a:r>
          </a:p>
        </p:txBody>
      </p:sp>
    </p:spTree>
    <p:extLst>
      <p:ext uri="{BB962C8B-B14F-4D97-AF65-F5344CB8AC3E}">
        <p14:creationId xmlns:p14="http://schemas.microsoft.com/office/powerpoint/2010/main" val="1683753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idx="1"/>
          </p:nvPr>
        </p:nvSpPr>
        <p:spPr>
          <a:xfrm>
            <a:off x="899592" y="1052736"/>
            <a:ext cx="7287344" cy="558924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endParaRPr lang="en-US" b="1" dirty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  <a:buClr>
                <a:srgbClr val="000099"/>
              </a:buClr>
              <a:buFont typeface="Wingdings" pitchFamily="2" charset="2"/>
              <a:buChar char="§"/>
            </a:pPr>
            <a:r>
              <a:rPr lang="en-US" dirty="0"/>
              <a:t>Results in high degree of specialization</a:t>
            </a:r>
          </a:p>
          <a:p>
            <a:pPr eaLnBrk="1" hangingPunct="1">
              <a:lnSpc>
                <a:spcPct val="90000"/>
              </a:lnSpc>
              <a:buClr>
                <a:srgbClr val="000099"/>
              </a:buClr>
              <a:buFont typeface="Wingdings" pitchFamily="2" charset="2"/>
              <a:buChar char="§"/>
            </a:pPr>
            <a:endParaRPr lang="en-US" dirty="0"/>
          </a:p>
          <a:p>
            <a:pPr eaLnBrk="1" hangingPunct="1">
              <a:lnSpc>
                <a:spcPct val="90000"/>
              </a:lnSpc>
              <a:buClr>
                <a:srgbClr val="000099"/>
              </a:buClr>
              <a:buFont typeface="Wingdings" pitchFamily="2" charset="2"/>
              <a:buChar char="§"/>
            </a:pPr>
            <a:r>
              <a:rPr lang="en-US" dirty="0"/>
              <a:t>Brings order &amp; clarity in the org.</a:t>
            </a:r>
          </a:p>
          <a:p>
            <a:pPr eaLnBrk="1" hangingPunct="1">
              <a:lnSpc>
                <a:spcPct val="90000"/>
              </a:lnSpc>
              <a:buClr>
                <a:srgbClr val="000099"/>
              </a:buClr>
              <a:buFont typeface="Wingdings" pitchFamily="2" charset="2"/>
              <a:buChar char="§"/>
            </a:pPr>
            <a:endParaRPr lang="en-US" dirty="0"/>
          </a:p>
          <a:p>
            <a:pPr eaLnBrk="1" hangingPunct="1">
              <a:lnSpc>
                <a:spcPct val="90000"/>
              </a:lnSpc>
              <a:buClr>
                <a:srgbClr val="000099"/>
              </a:buClr>
              <a:buFont typeface="Wingdings" pitchFamily="2" charset="2"/>
              <a:buChar char="§"/>
            </a:pPr>
            <a:r>
              <a:rPr lang="en-US" dirty="0"/>
              <a:t>Promotes professional achievements, provides satisfaction to the specialist.</a:t>
            </a:r>
          </a:p>
          <a:p>
            <a:pPr eaLnBrk="1" hangingPunct="1">
              <a:lnSpc>
                <a:spcPct val="90000"/>
              </a:lnSpc>
              <a:buClr>
                <a:srgbClr val="000099"/>
              </a:buClr>
              <a:buFont typeface="Wingdings" pitchFamily="2" charset="2"/>
              <a:buNone/>
            </a:pPr>
            <a:endParaRPr lang="en-US" dirty="0"/>
          </a:p>
          <a:p>
            <a:pPr eaLnBrk="1" hangingPunct="1">
              <a:lnSpc>
                <a:spcPct val="90000"/>
              </a:lnSpc>
              <a:buClr>
                <a:srgbClr val="000099"/>
              </a:buClr>
              <a:buFont typeface="Wingdings" pitchFamily="2" charset="2"/>
              <a:buChar char="§"/>
            </a:pPr>
            <a:r>
              <a:rPr lang="en-US" dirty="0"/>
              <a:t>Resources can be saved</a:t>
            </a:r>
          </a:p>
          <a:p>
            <a:pPr eaLnBrk="1" hangingPunct="1">
              <a:lnSpc>
                <a:spcPct val="90000"/>
              </a:lnSpc>
              <a:buClr>
                <a:srgbClr val="000099"/>
              </a:buClr>
              <a:buFont typeface="Wingdings" pitchFamily="2" charset="2"/>
              <a:buChar char="§"/>
            </a:pPr>
            <a:endParaRPr lang="en-US" dirty="0"/>
          </a:p>
          <a:p>
            <a:pPr eaLnBrk="1" hangingPunct="1">
              <a:lnSpc>
                <a:spcPct val="90000"/>
              </a:lnSpc>
              <a:buClr>
                <a:srgbClr val="000099"/>
              </a:buClr>
              <a:buFont typeface="Wingdings" pitchFamily="2" charset="2"/>
              <a:buChar char="§"/>
            </a:pPr>
            <a:r>
              <a:rPr lang="en-US" dirty="0"/>
              <a:t>High degree of control and coordination of functions.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11</a:t>
            </a:fld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2496944" y="476672"/>
            <a:ext cx="2604944" cy="5355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/>
              <a:t>ADVANTAGES:</a:t>
            </a:r>
          </a:p>
        </p:txBody>
      </p:sp>
    </p:spTree>
    <p:extLst>
      <p:ext uri="{BB962C8B-B14F-4D97-AF65-F5344CB8AC3E}">
        <p14:creationId xmlns:p14="http://schemas.microsoft.com/office/powerpoint/2010/main" val="1523888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idx="1"/>
          </p:nvPr>
        </p:nvSpPr>
        <p:spPr>
          <a:xfrm>
            <a:off x="755576" y="1052736"/>
            <a:ext cx="7719392" cy="566124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endParaRPr lang="en-US" sz="2800" dirty="0">
              <a:solidFill>
                <a:srgbClr val="000099"/>
              </a:solidFill>
            </a:endParaRPr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endParaRPr lang="en-US" sz="2800" b="1" dirty="0"/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r>
              <a:rPr lang="en-US" sz="2800" b="1" dirty="0"/>
              <a:t>Slow Decision Making process</a:t>
            </a:r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endParaRPr lang="en-US" sz="2800" b="1" dirty="0"/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r>
              <a:rPr lang="en-US" sz="2800" b="1" dirty="0"/>
              <a:t>Lack responsiveness necessary to cope up with new &amp; rapidly changing work requirements.</a:t>
            </a:r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endParaRPr lang="en-US" sz="2800" b="1" dirty="0"/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r>
              <a:rPr lang="en-US" sz="2800" b="1" dirty="0"/>
              <a:t>Offers usually line &amp; staff conflict &amp; interdepartmental conflict and results in inefficiency.</a:t>
            </a:r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endParaRPr lang="en-US" sz="28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12</a:t>
            </a:fld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2480411" y="404664"/>
            <a:ext cx="31609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/>
              <a:t>DISADVANTAGES:</a:t>
            </a:r>
          </a:p>
        </p:txBody>
      </p:sp>
    </p:spTree>
    <p:extLst>
      <p:ext uri="{BB962C8B-B14F-4D97-AF65-F5344CB8AC3E}">
        <p14:creationId xmlns:p14="http://schemas.microsoft.com/office/powerpoint/2010/main" val="1410642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idx="1"/>
          </p:nvPr>
        </p:nvSpPr>
        <p:spPr>
          <a:xfrm>
            <a:off x="685800" y="457200"/>
            <a:ext cx="7772400" cy="563880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US" sz="3600" b="1" dirty="0"/>
              <a:t>Suitability</a:t>
            </a:r>
          </a:p>
          <a:p>
            <a:pPr eaLnBrk="1" hangingPunct="1">
              <a:buFont typeface="Wingdings" pitchFamily="2" charset="2"/>
              <a:buChar char="§"/>
            </a:pPr>
            <a:endParaRPr lang="en-US" sz="3600" b="1" dirty="0">
              <a:solidFill>
                <a:srgbClr val="000099"/>
              </a:solidFill>
            </a:endParaRPr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r>
              <a:rPr lang="en-US" sz="3600" dirty="0"/>
              <a:t>Required when small org. grows &amp; business activities become more &amp; more complex.</a:t>
            </a:r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endParaRPr lang="en-US" sz="3600" dirty="0"/>
          </a:p>
          <a:p>
            <a:pPr eaLnBrk="1" hangingPunct="1">
              <a:buClr>
                <a:srgbClr val="000099"/>
              </a:buClr>
              <a:buFont typeface="Wingdings" pitchFamily="2" charset="2"/>
              <a:buChar char="§"/>
            </a:pPr>
            <a:r>
              <a:rPr lang="en-US" sz="3600" dirty="0"/>
              <a:t>Works better if org. has one major product or similar product line.</a:t>
            </a:r>
          </a:p>
          <a:p>
            <a:pPr eaLnBrk="1" hangingPunct="1">
              <a:buClr>
                <a:srgbClr val="000099"/>
              </a:buClr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195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 txBox="1">
            <a:spLocks/>
          </p:cNvSpPr>
          <p:nvPr/>
        </p:nvSpPr>
        <p:spPr>
          <a:xfrm>
            <a:off x="6400800" y="6172200"/>
            <a:ext cx="2209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10–</a:t>
            </a:r>
            <a:fld id="{8230C4D5-5216-40B9-B93D-56707F01541C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33400" y="579438"/>
            <a:ext cx="8077200" cy="36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97025" indent="-1597025">
              <a:tabLst>
                <a:tab pos="2511425" algn="l"/>
              </a:tabLst>
            </a:pPr>
            <a:r>
              <a:rPr lang="en-US" sz="3200" dirty="0"/>
              <a:t>	Geographical Departmentalization</a:t>
            </a:r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828800"/>
            <a:ext cx="80772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28800" y="3675446"/>
            <a:ext cx="5486400" cy="2505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463550" indent="-120650"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spcBef>
                <a:spcPct val="30000"/>
              </a:spcBef>
              <a:buFontTx/>
              <a:buChar char="•"/>
            </a:pPr>
            <a:r>
              <a:rPr lang="en-US" sz="1600" b="1" dirty="0">
                <a:solidFill>
                  <a:srgbClr val="FFFF00"/>
                </a:solidFill>
              </a:rPr>
              <a:t>Advantages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More effective and efficient handling of specific regional issues that arise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Serve needs of unique geographic markets better</a:t>
            </a:r>
          </a:p>
          <a:p>
            <a:pPr lvl="1">
              <a:spcBef>
                <a:spcPct val="30000"/>
              </a:spcBef>
              <a:buFontTx/>
              <a:buChar char="•"/>
            </a:pPr>
            <a:endParaRPr lang="en-US" sz="1600" b="1" dirty="0"/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US" sz="1600" b="1" dirty="0">
                <a:solidFill>
                  <a:srgbClr val="FFFF00"/>
                </a:solidFill>
              </a:rPr>
              <a:t>Disadvantages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Duplication of functions</a:t>
            </a:r>
          </a:p>
          <a:p>
            <a:pPr lvl="1">
              <a:spcBef>
                <a:spcPct val="30000"/>
              </a:spcBef>
              <a:buFontTx/>
              <a:buChar char="•"/>
            </a:pPr>
            <a:r>
              <a:rPr lang="en-US" sz="1600" b="1" dirty="0"/>
              <a:t>Can feel isolated from other organizational areas</a:t>
            </a:r>
          </a:p>
        </p:txBody>
      </p:sp>
    </p:spTree>
    <p:extLst>
      <p:ext uri="{BB962C8B-B14F-4D97-AF65-F5344CB8AC3E}">
        <p14:creationId xmlns:p14="http://schemas.microsoft.com/office/powerpoint/2010/main" val="3986406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15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33400" y="579438"/>
            <a:ext cx="8077200" cy="36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97025" indent="-1597025">
              <a:tabLst>
                <a:tab pos="2511425" algn="l"/>
              </a:tabLst>
            </a:pPr>
            <a:r>
              <a:rPr lang="en-US" sz="3200" dirty="0"/>
              <a:t>	Product Departmentalization</a:t>
            </a:r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295400"/>
            <a:ext cx="8077200" cy="289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431925" y="4581128"/>
            <a:ext cx="6264275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463550" indent="-120650"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en-US" sz="1600" b="1" dirty="0"/>
              <a:t>+	Allows specialization in particular products and services</a:t>
            </a:r>
          </a:p>
          <a:p>
            <a:pPr>
              <a:spcBef>
                <a:spcPct val="20000"/>
              </a:spcBef>
            </a:pPr>
            <a:r>
              <a:rPr lang="en-US" sz="1600" b="1" dirty="0"/>
              <a:t>+	Managers can become experts in their industry</a:t>
            </a:r>
          </a:p>
          <a:p>
            <a:pPr>
              <a:spcBef>
                <a:spcPct val="20000"/>
              </a:spcBef>
            </a:pPr>
            <a:r>
              <a:rPr lang="en-US" sz="1600" b="1" dirty="0"/>
              <a:t>+	Closer to customers</a:t>
            </a:r>
          </a:p>
          <a:p>
            <a:pPr>
              <a:spcBef>
                <a:spcPct val="20000"/>
              </a:spcBef>
            </a:pPr>
            <a:r>
              <a:rPr lang="en-US" sz="1600" b="1" dirty="0">
                <a:cs typeface="Arial" pitchFamily="34" charset="0"/>
              </a:rPr>
              <a:t>–	</a:t>
            </a:r>
            <a:r>
              <a:rPr lang="en-US" sz="1600" b="1" dirty="0"/>
              <a:t>Duplication of functions</a:t>
            </a:r>
          </a:p>
          <a:p>
            <a:pPr>
              <a:spcBef>
                <a:spcPct val="20000"/>
              </a:spcBef>
            </a:pPr>
            <a:r>
              <a:rPr lang="en-US" sz="1600" b="1" dirty="0">
                <a:cs typeface="Arial" pitchFamily="34" charset="0"/>
              </a:rPr>
              <a:t>–	</a:t>
            </a:r>
            <a:r>
              <a:rPr lang="en-US" sz="1600" b="1" dirty="0"/>
              <a:t>Limited view of organizational goals</a:t>
            </a:r>
          </a:p>
        </p:txBody>
      </p:sp>
    </p:spTree>
    <p:extLst>
      <p:ext uri="{BB962C8B-B14F-4D97-AF65-F5344CB8AC3E}">
        <p14:creationId xmlns:p14="http://schemas.microsoft.com/office/powerpoint/2010/main" val="320469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16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33400" y="579438"/>
            <a:ext cx="8077200" cy="36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97025" indent="-1597025">
              <a:tabLst>
                <a:tab pos="2511425" algn="l"/>
              </a:tabLst>
            </a:pPr>
            <a:r>
              <a:rPr lang="en-US" sz="3200" dirty="0"/>
              <a:t>	Customer Departmentalization</a:t>
            </a:r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025" y="1981200"/>
            <a:ext cx="721995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371600" y="4050366"/>
            <a:ext cx="6416675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28600" indent="-228600"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463550" indent="-120650"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spcBef>
                <a:spcPct val="30000"/>
              </a:spcBef>
            </a:pPr>
            <a:r>
              <a:rPr lang="en-US" sz="1600" b="1" dirty="0"/>
              <a:t>+ Customers’ needs and problems can be met by specialists</a:t>
            </a:r>
          </a:p>
          <a:p>
            <a:pPr>
              <a:spcBef>
                <a:spcPct val="30000"/>
              </a:spcBef>
            </a:pPr>
            <a:r>
              <a:rPr lang="en-US" sz="1600" b="1" dirty="0"/>
              <a:t>- Duplication of functions</a:t>
            </a:r>
          </a:p>
          <a:p>
            <a:pPr>
              <a:spcBef>
                <a:spcPct val="30000"/>
              </a:spcBef>
            </a:pPr>
            <a:r>
              <a:rPr lang="en-US" sz="1600" b="1" dirty="0"/>
              <a:t>- Limited view of organizational goals</a:t>
            </a:r>
          </a:p>
        </p:txBody>
      </p:sp>
    </p:spTree>
    <p:extLst>
      <p:ext uri="{BB962C8B-B14F-4D97-AF65-F5344CB8AC3E}">
        <p14:creationId xmlns:p14="http://schemas.microsoft.com/office/powerpoint/2010/main" val="138630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1115616" y="-99392"/>
            <a:ext cx="7391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/>
              <a:t>A Multidivisional Structure</a:t>
            </a:r>
          </a:p>
        </p:txBody>
      </p:sp>
      <p:pic>
        <p:nvPicPr>
          <p:cNvPr id="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clrChange>
              <a:clrFrom>
                <a:srgbClr val="E5F7F7"/>
              </a:clrFrom>
              <a:clrTo>
                <a:srgbClr val="E5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3568" y="1844824"/>
            <a:ext cx="7772400" cy="4114800"/>
          </a:xfrm>
          <a:solidFill>
            <a:schemeClr val="accent1"/>
          </a:solidFill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7546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1179513" y="0"/>
            <a:ext cx="7391400" cy="1143000"/>
          </a:xfrm>
        </p:spPr>
        <p:txBody>
          <a:bodyPr/>
          <a:lstStyle/>
          <a:p>
            <a:pPr eaLnBrk="1" hangingPunct="1"/>
            <a:r>
              <a:rPr lang="en-US" dirty="0"/>
              <a:t>Multidivisional Structures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18</a:t>
            </a:fld>
            <a:endParaRPr lang="en-GB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1143000" y="1828800"/>
            <a:ext cx="3582988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b="1"/>
              <a:t>Advantages</a:t>
            </a:r>
          </a:p>
          <a:p>
            <a:pPr>
              <a:lnSpc>
                <a:spcPct val="90000"/>
              </a:lnSpc>
            </a:pPr>
            <a:r>
              <a:rPr lang="en-US" sz="2400"/>
              <a:t>Flexible</a:t>
            </a:r>
          </a:p>
          <a:p>
            <a:pPr>
              <a:lnSpc>
                <a:spcPct val="90000"/>
              </a:lnSpc>
            </a:pPr>
            <a:r>
              <a:rPr lang="en-US" sz="2400"/>
              <a:t>Control by performance</a:t>
            </a:r>
          </a:p>
          <a:p>
            <a:pPr>
              <a:lnSpc>
                <a:spcPct val="90000"/>
              </a:lnSpc>
            </a:pPr>
            <a:r>
              <a:rPr lang="en-US" sz="2400"/>
              <a:t>Ownership of strategy</a:t>
            </a:r>
          </a:p>
          <a:p>
            <a:pPr>
              <a:lnSpc>
                <a:spcPct val="90000"/>
              </a:lnSpc>
            </a:pPr>
            <a:r>
              <a:rPr lang="en-US" sz="2400"/>
              <a:t>Specialisation of competences </a:t>
            </a:r>
          </a:p>
          <a:p>
            <a:pPr>
              <a:lnSpc>
                <a:spcPct val="90000"/>
              </a:lnSpc>
            </a:pPr>
            <a:r>
              <a:rPr lang="en-US" sz="2400"/>
              <a:t>Training in strategic view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400"/>
          </a:p>
        </p:txBody>
      </p:sp>
      <p:sp>
        <p:nvSpPr>
          <p:cNvPr id="8" name="Rectangle 4"/>
          <p:cNvSpPr txBox="1">
            <a:spLocks noChangeArrowheads="1"/>
          </p:cNvSpPr>
          <p:nvPr/>
        </p:nvSpPr>
        <p:spPr>
          <a:xfrm>
            <a:off x="4875213" y="1828800"/>
            <a:ext cx="3582987" cy="41148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b="1"/>
              <a:t>Disadvantages</a:t>
            </a:r>
          </a:p>
          <a:p>
            <a:pPr>
              <a:lnSpc>
                <a:spcPct val="90000"/>
              </a:lnSpc>
            </a:pPr>
            <a:r>
              <a:rPr lang="en-US" sz="2400"/>
              <a:t>Duplication of central and divisional functions</a:t>
            </a:r>
          </a:p>
          <a:p>
            <a:pPr>
              <a:lnSpc>
                <a:spcPct val="90000"/>
              </a:lnSpc>
            </a:pPr>
            <a:r>
              <a:rPr lang="en-US" sz="2400"/>
              <a:t>Fragmentation and non-cooperation</a:t>
            </a:r>
          </a:p>
          <a:p>
            <a:pPr>
              <a:lnSpc>
                <a:spcPct val="90000"/>
              </a:lnSpc>
            </a:pPr>
            <a:r>
              <a:rPr lang="en-US" sz="2400"/>
              <a:t>Danger of loss of central control</a:t>
            </a:r>
          </a:p>
          <a:p>
            <a:pPr>
              <a:lnSpc>
                <a:spcPct val="90000"/>
              </a:lnSpc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28686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clrChange>
              <a:clrFrom>
                <a:srgbClr val="E5F7F7"/>
              </a:clrFrom>
              <a:clrTo>
                <a:srgbClr val="E5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0" r="12122" b="2081"/>
          <a:stretch>
            <a:fillRect/>
          </a:stretch>
        </p:blipFill>
        <p:spPr>
          <a:xfrm>
            <a:off x="4644008" y="1484784"/>
            <a:ext cx="3841163" cy="2395564"/>
          </a:xfrm>
          <a:solidFill>
            <a:srgbClr val="FFFF00"/>
          </a:solidFill>
        </p:spPr>
      </p:pic>
      <p:sp>
        <p:nvSpPr>
          <p:cNvPr id="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9491464" y="6566506"/>
            <a:ext cx="1194832" cy="805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>
                <a:solidFill>
                  <a:schemeClr val="bg1"/>
                </a:solidFill>
              </a:rPr>
              <a:t>12-</a:t>
            </a:r>
            <a:fld id="{AA3FAADE-8C0B-4C82-9AD8-198A39D0F555}" type="slidenum">
              <a:rPr lang="en-US">
                <a:solidFill>
                  <a:schemeClr val="bg1"/>
                </a:solidFill>
              </a:rPr>
              <a:pPr eaLnBrk="1" hangingPunct="1"/>
              <a:t>19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19</a:t>
            </a:fld>
            <a:endParaRPr lang="en-GB"/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755576" y="3861048"/>
            <a:ext cx="3668321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100" dirty="0">
                <a:latin typeface="Arial" pitchFamily="34" charset="0"/>
              </a:rPr>
              <a:t>A matrix structure in a university business school</a:t>
            </a:r>
          </a:p>
        </p:txBody>
      </p:sp>
      <p:pic>
        <p:nvPicPr>
          <p:cNvPr id="6" name="Picture 5" descr="L:\Scan\Graphics-Department Server\Job Folder\Powerpoint-Work\Pe_Uk\PE191-Brooks\Final files\Gif\ch07\M07NF003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346642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641464" y="260648"/>
            <a:ext cx="37023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Matrix Structure</a:t>
            </a:r>
          </a:p>
        </p:txBody>
      </p:sp>
      <p:sp>
        <p:nvSpPr>
          <p:cNvPr id="10" name="Rectangle 6"/>
          <p:cNvSpPr txBox="1">
            <a:spLocks noChangeArrowheads="1"/>
          </p:cNvSpPr>
          <p:nvPr/>
        </p:nvSpPr>
        <p:spPr>
          <a:xfrm>
            <a:off x="752263" y="4221088"/>
            <a:ext cx="3581400" cy="2392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en-US" sz="1800" b="1" dirty="0"/>
              <a:t>Advantages</a:t>
            </a:r>
          </a:p>
          <a:p>
            <a:r>
              <a:rPr lang="en-US" sz="1800" dirty="0"/>
              <a:t>Integrated knowledge</a:t>
            </a:r>
          </a:p>
          <a:p>
            <a:r>
              <a:rPr lang="en-US" sz="1800" dirty="0"/>
              <a:t>Flexible</a:t>
            </a:r>
          </a:p>
          <a:p>
            <a:r>
              <a:rPr lang="en-US" sz="1800" dirty="0"/>
              <a:t>Allows for dual dimensions</a:t>
            </a:r>
          </a:p>
          <a:p>
            <a:endParaRPr lang="en-US" sz="1800" dirty="0"/>
          </a:p>
        </p:txBody>
      </p:sp>
      <p:sp>
        <p:nvSpPr>
          <p:cNvPr id="11" name="Rectangle 7"/>
          <p:cNvSpPr txBox="1">
            <a:spLocks noChangeArrowheads="1"/>
          </p:cNvSpPr>
          <p:nvPr/>
        </p:nvSpPr>
        <p:spPr>
          <a:xfrm>
            <a:off x="4844008" y="4122658"/>
            <a:ext cx="3581400" cy="272961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r>
              <a:rPr lang="en-US" sz="1800" b="1"/>
              <a:t>Disadvantages</a:t>
            </a:r>
          </a:p>
          <a:p>
            <a:r>
              <a:rPr lang="en-US" sz="1800"/>
              <a:t>Length of time required for decision making</a:t>
            </a:r>
          </a:p>
          <a:p>
            <a:r>
              <a:rPr lang="en-US" sz="1800"/>
              <a:t>Unclear job and task responsibilities</a:t>
            </a:r>
          </a:p>
          <a:p>
            <a:r>
              <a:rPr lang="en-US" sz="1800"/>
              <a:t>Unclear cost and profit responsibilities</a:t>
            </a:r>
          </a:p>
          <a:p>
            <a:r>
              <a:rPr lang="en-US" sz="1800"/>
              <a:t>High degrees of conflict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9922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 autoUpdateAnimBg="0"/>
      <p:bldP spid="11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>
            <a:spLocks noGrp="1" noChangeArrowheads="1"/>
          </p:cNvSpPr>
          <p:nvPr>
            <p:ph type="title"/>
          </p:nvPr>
        </p:nvSpPr>
        <p:spPr>
          <a:xfrm>
            <a:off x="1259632" y="-99392"/>
            <a:ext cx="7391400" cy="1143000"/>
          </a:xfrm>
        </p:spPr>
        <p:txBody>
          <a:bodyPr/>
          <a:lstStyle/>
          <a:p>
            <a:pPr eaLnBrk="1" hangingPunct="1"/>
            <a:r>
              <a:rPr lang="en-US" sz="3200" dirty="0"/>
              <a:t>Multinational Structures</a:t>
            </a:r>
          </a:p>
        </p:txBody>
      </p:sp>
      <p:pic>
        <p:nvPicPr>
          <p:cNvPr id="12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clrChange>
              <a:clrFrom>
                <a:srgbClr val="E5F7F7"/>
              </a:clrFrom>
              <a:clrTo>
                <a:srgbClr val="E5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2" r="6839"/>
          <a:stretch>
            <a:fillRect/>
          </a:stretch>
        </p:blipFill>
        <p:spPr>
          <a:xfrm>
            <a:off x="1219200" y="1600200"/>
            <a:ext cx="6477000" cy="4724400"/>
          </a:xfr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4897216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21</a:t>
            </a:fld>
            <a:endParaRPr lang="en-GB"/>
          </a:p>
        </p:txBody>
      </p:sp>
      <p:sp>
        <p:nvSpPr>
          <p:cNvPr id="6" name="Rectangle 16"/>
          <p:cNvSpPr txBox="1">
            <a:spLocks noChangeArrowheads="1"/>
          </p:cNvSpPr>
          <p:nvPr/>
        </p:nvSpPr>
        <p:spPr>
          <a:xfrm>
            <a:off x="762000" y="0"/>
            <a:ext cx="7467600" cy="1219200"/>
          </a:xfrm>
          <a:prstGeom prst="rect">
            <a:avLst/>
          </a:prstGeom>
          <a:noFill/>
          <a:ln/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/>
              <a:t>Strategic Choices</a:t>
            </a:r>
          </a:p>
        </p:txBody>
      </p:sp>
      <p:sp>
        <p:nvSpPr>
          <p:cNvPr id="7" name="Rectangle 17"/>
          <p:cNvSpPr txBox="1">
            <a:spLocks noChangeArrowheads="1"/>
          </p:cNvSpPr>
          <p:nvPr/>
        </p:nvSpPr>
        <p:spPr>
          <a:xfrm>
            <a:off x="152400" y="2362200"/>
            <a:ext cx="6400800" cy="4114800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sz="1600" b="1"/>
              <a:t>Four basic strategies:</a:t>
            </a:r>
          </a:p>
          <a:p>
            <a:endParaRPr lang="en-US" sz="1600" b="1"/>
          </a:p>
          <a:p>
            <a:pPr lvl="1"/>
            <a:r>
              <a:rPr lang="en-US" sz="1600" b="1"/>
              <a:t>International strategy (D)</a:t>
            </a:r>
          </a:p>
          <a:p>
            <a:pPr lvl="1"/>
            <a:endParaRPr lang="en-US" sz="1600" b="1"/>
          </a:p>
          <a:p>
            <a:pPr lvl="1"/>
            <a:r>
              <a:rPr lang="en-US" sz="1600" b="1"/>
              <a:t>Multidomestic strategy (B)</a:t>
            </a:r>
          </a:p>
          <a:p>
            <a:pPr lvl="1"/>
            <a:endParaRPr lang="en-US" sz="1600" b="1"/>
          </a:p>
          <a:p>
            <a:pPr lvl="1"/>
            <a:r>
              <a:rPr lang="en-US" sz="1600" b="1"/>
              <a:t>Global strategy (A)</a:t>
            </a:r>
          </a:p>
          <a:p>
            <a:pPr lvl="1"/>
            <a:endParaRPr lang="en-US" sz="1600" b="1"/>
          </a:p>
          <a:p>
            <a:pPr lvl="1"/>
            <a:r>
              <a:rPr lang="en-US" sz="1600" b="1"/>
              <a:t>Transnational strategy (C)</a:t>
            </a:r>
          </a:p>
        </p:txBody>
      </p:sp>
      <p:sp>
        <p:nvSpPr>
          <p:cNvPr id="8" name="Rectangle 18"/>
          <p:cNvSpPr>
            <a:spLocks noChangeArrowheads="1"/>
          </p:cNvSpPr>
          <p:nvPr/>
        </p:nvSpPr>
        <p:spPr bwMode="auto">
          <a:xfrm>
            <a:off x="5105400" y="2209800"/>
            <a:ext cx="3111500" cy="2197100"/>
          </a:xfrm>
          <a:prstGeom prst="rect">
            <a:avLst/>
          </a:prstGeom>
          <a:gradFill rotWithShape="0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12700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19" descr="Large confetti"/>
          <p:cNvSpPr>
            <a:spLocks noChangeArrowheads="1"/>
          </p:cNvSpPr>
          <p:nvPr/>
        </p:nvSpPr>
        <p:spPr bwMode="auto">
          <a:xfrm rot="95040">
            <a:off x="5181600" y="2286000"/>
            <a:ext cx="914400" cy="833438"/>
          </a:xfrm>
          <a:prstGeom prst="ellipse">
            <a:avLst/>
          </a:prstGeom>
          <a:pattFill prst="lgConfetti">
            <a:fgClr>
              <a:srgbClr val="FFFF00"/>
            </a:fgClr>
            <a:bgClr>
              <a:srgbClr val="FFFFFF"/>
            </a:bgClr>
          </a:patt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FFFF00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600">
                <a:solidFill>
                  <a:srgbClr val="000000"/>
                </a:solidFill>
                <a:latin typeface="Comic Sans MS" pitchFamily="66" charset="0"/>
              </a:rPr>
              <a:t>Company</a:t>
            </a:r>
          </a:p>
          <a:p>
            <a:pPr algn="ctr" eaLnBrk="0" hangingPunct="0"/>
            <a:r>
              <a:rPr lang="en-US" sz="1600">
                <a:solidFill>
                  <a:srgbClr val="000000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10" name="Oval 20" descr="Horizontal brick"/>
          <p:cNvSpPr>
            <a:spLocks noChangeArrowheads="1"/>
          </p:cNvSpPr>
          <p:nvPr/>
        </p:nvSpPr>
        <p:spPr bwMode="auto">
          <a:xfrm>
            <a:off x="7086600" y="2209800"/>
            <a:ext cx="914400" cy="838200"/>
          </a:xfrm>
          <a:prstGeom prst="ellipse">
            <a:avLst/>
          </a:prstGeom>
          <a:pattFill prst="horzBrick">
            <a:fgClr>
              <a:srgbClr val="99FF66"/>
            </a:fgClr>
            <a:bgClr>
              <a:srgbClr val="FFFFFF"/>
            </a:bgClr>
          </a:patt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99FF66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600">
                <a:solidFill>
                  <a:srgbClr val="000000"/>
                </a:solidFill>
                <a:latin typeface="Comic Sans MS" pitchFamily="66" charset="0"/>
              </a:rPr>
              <a:t>Company</a:t>
            </a:r>
          </a:p>
          <a:p>
            <a:pPr algn="ctr" eaLnBrk="0" hangingPunct="0"/>
            <a:r>
              <a:rPr lang="en-US" sz="1600">
                <a:solidFill>
                  <a:srgbClr val="000000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11" name="Oval 21" descr="70%"/>
          <p:cNvSpPr>
            <a:spLocks noChangeArrowheads="1"/>
          </p:cNvSpPr>
          <p:nvPr/>
        </p:nvSpPr>
        <p:spPr bwMode="auto">
          <a:xfrm>
            <a:off x="7239000" y="3505200"/>
            <a:ext cx="901700" cy="762000"/>
          </a:xfrm>
          <a:prstGeom prst="ellipse">
            <a:avLst/>
          </a:prstGeom>
          <a:pattFill prst="pct70">
            <a:fgClr>
              <a:srgbClr val="FF7C80"/>
            </a:fgClr>
            <a:bgClr>
              <a:srgbClr val="FFFFFF"/>
            </a:bgClr>
          </a:patt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FF7C80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600">
                <a:solidFill>
                  <a:srgbClr val="000000"/>
                </a:solidFill>
                <a:latin typeface="Comic Sans MS" pitchFamily="66" charset="0"/>
              </a:rPr>
              <a:t>Company</a:t>
            </a:r>
          </a:p>
          <a:p>
            <a:pPr algn="ctr" eaLnBrk="0" hangingPunct="0"/>
            <a:r>
              <a:rPr lang="en-US" sz="1600">
                <a:solidFill>
                  <a:srgbClr val="000000"/>
                </a:solidFill>
                <a:latin typeface="Comic Sans MS" pitchFamily="66" charset="0"/>
              </a:rPr>
              <a:t>B</a:t>
            </a:r>
          </a:p>
        </p:txBody>
      </p:sp>
      <p:sp>
        <p:nvSpPr>
          <p:cNvPr id="12" name="Rectangle 22"/>
          <p:cNvSpPr>
            <a:spLocks noChangeArrowheads="1"/>
          </p:cNvSpPr>
          <p:nvPr/>
        </p:nvSpPr>
        <p:spPr bwMode="auto">
          <a:xfrm>
            <a:off x="4267200" y="2209800"/>
            <a:ext cx="838200" cy="18637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sz="900">
                <a:solidFill>
                  <a:srgbClr val="FFFF00"/>
                </a:solidFill>
                <a:latin typeface="Comic Sans MS" pitchFamily="66" charset="0"/>
              </a:rPr>
              <a:t>            High</a:t>
            </a:r>
          </a:p>
          <a:p>
            <a:pPr algn="ctr" eaLnBrk="0" hangingPunct="0"/>
            <a:endParaRPr lang="en-US" sz="900">
              <a:solidFill>
                <a:srgbClr val="FFFF00"/>
              </a:solidFill>
              <a:latin typeface="Comic Sans MS" pitchFamily="66" charset="0"/>
            </a:endParaRPr>
          </a:p>
          <a:p>
            <a:pPr algn="ctr" eaLnBrk="0" hangingPunct="0"/>
            <a:endParaRPr lang="en-US" sz="900">
              <a:solidFill>
                <a:srgbClr val="FFFF00"/>
              </a:solidFill>
              <a:latin typeface="Comic Sans MS" pitchFamily="66" charset="0"/>
            </a:endParaRPr>
          </a:p>
          <a:p>
            <a:pPr algn="ctr" eaLnBrk="0" hangingPunct="0"/>
            <a:endParaRPr lang="en-US" sz="900">
              <a:solidFill>
                <a:srgbClr val="FFFF00"/>
              </a:solidFill>
              <a:latin typeface="Comic Sans MS" pitchFamily="66" charset="0"/>
            </a:endParaRPr>
          </a:p>
          <a:p>
            <a:pPr algn="ctr" eaLnBrk="0" hangingPunct="0"/>
            <a:endParaRPr lang="en-US" sz="900">
              <a:solidFill>
                <a:srgbClr val="FFFF00"/>
              </a:solidFill>
              <a:latin typeface="Comic Sans MS" pitchFamily="66" charset="0"/>
            </a:endParaRPr>
          </a:p>
          <a:p>
            <a:pPr algn="ctr" eaLnBrk="0" hangingPunct="0"/>
            <a:r>
              <a:rPr lang="en-US" sz="900">
                <a:solidFill>
                  <a:srgbClr val="FFFF00"/>
                </a:solidFill>
                <a:latin typeface="Comic Sans MS" pitchFamily="66" charset="0"/>
              </a:rPr>
              <a:t>  When Pressures </a:t>
            </a:r>
          </a:p>
          <a:p>
            <a:pPr algn="ctr" eaLnBrk="0" hangingPunct="0"/>
            <a:r>
              <a:rPr lang="en-US" sz="900">
                <a:solidFill>
                  <a:srgbClr val="FFFF00"/>
                </a:solidFill>
                <a:latin typeface="Comic Sans MS" pitchFamily="66" charset="0"/>
              </a:rPr>
              <a:t>to Reduce Costs are:</a:t>
            </a:r>
          </a:p>
          <a:p>
            <a:pPr algn="ctr" eaLnBrk="0" hangingPunct="0"/>
            <a:endParaRPr lang="en-US" sz="900">
              <a:solidFill>
                <a:srgbClr val="FFFF00"/>
              </a:solidFill>
              <a:latin typeface="Comic Sans MS" pitchFamily="66" charset="0"/>
            </a:endParaRPr>
          </a:p>
          <a:p>
            <a:pPr algn="ctr" eaLnBrk="0" hangingPunct="0"/>
            <a:endParaRPr lang="en-US" sz="900">
              <a:solidFill>
                <a:srgbClr val="FFFF00"/>
              </a:solidFill>
              <a:latin typeface="Comic Sans MS" pitchFamily="66" charset="0"/>
            </a:endParaRPr>
          </a:p>
          <a:p>
            <a:pPr algn="ctr" eaLnBrk="0" hangingPunct="0"/>
            <a:r>
              <a:rPr lang="en-US" sz="900">
                <a:solidFill>
                  <a:srgbClr val="FFFF00"/>
                </a:solidFill>
                <a:latin typeface="Comic Sans MS" pitchFamily="66" charset="0"/>
              </a:rPr>
              <a:t>             Low</a:t>
            </a:r>
          </a:p>
        </p:txBody>
      </p:sp>
      <p:sp>
        <p:nvSpPr>
          <p:cNvPr id="13" name="Rectangle 23"/>
          <p:cNvSpPr>
            <a:spLocks noChangeArrowheads="1"/>
          </p:cNvSpPr>
          <p:nvPr/>
        </p:nvSpPr>
        <p:spPr bwMode="auto">
          <a:xfrm>
            <a:off x="5029200" y="4572000"/>
            <a:ext cx="3657600" cy="2254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sz="900">
                <a:solidFill>
                  <a:srgbClr val="FFFF00"/>
                </a:solidFill>
                <a:latin typeface="Comic Sans MS" pitchFamily="66" charset="0"/>
              </a:rPr>
              <a:t>Low                                                                           High</a:t>
            </a:r>
          </a:p>
        </p:txBody>
      </p:sp>
      <p:sp>
        <p:nvSpPr>
          <p:cNvPr id="14" name="Rectangle 24"/>
          <p:cNvSpPr>
            <a:spLocks noChangeArrowheads="1"/>
          </p:cNvSpPr>
          <p:nvPr/>
        </p:nvSpPr>
        <p:spPr bwMode="auto">
          <a:xfrm>
            <a:off x="5867400" y="4813300"/>
            <a:ext cx="1557338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US" sz="900" b="1">
                <a:solidFill>
                  <a:srgbClr val="FFFF00"/>
                </a:solidFill>
                <a:latin typeface="Comic Sans MS" pitchFamily="66" charset="0"/>
              </a:rPr>
              <a:t>When Pressures for </a:t>
            </a:r>
          </a:p>
          <a:p>
            <a:pPr algn="ctr" eaLnBrk="0" hangingPunct="0"/>
            <a:r>
              <a:rPr lang="en-US" sz="900" b="1">
                <a:solidFill>
                  <a:srgbClr val="FFFF00"/>
                </a:solidFill>
                <a:latin typeface="Comic Sans MS" pitchFamily="66" charset="0"/>
              </a:rPr>
              <a:t>local responsiveness are:</a:t>
            </a:r>
          </a:p>
        </p:txBody>
      </p:sp>
      <p:sp>
        <p:nvSpPr>
          <p:cNvPr id="15" name="Oval 25" descr="Large confetti"/>
          <p:cNvSpPr>
            <a:spLocks noChangeArrowheads="1"/>
          </p:cNvSpPr>
          <p:nvPr/>
        </p:nvSpPr>
        <p:spPr bwMode="auto">
          <a:xfrm rot="95040">
            <a:off x="5181600" y="3505200"/>
            <a:ext cx="914400" cy="833438"/>
          </a:xfrm>
          <a:prstGeom prst="ellipse">
            <a:avLst/>
          </a:prstGeom>
          <a:pattFill prst="lgConfetti">
            <a:fgClr>
              <a:srgbClr val="FFFF00"/>
            </a:fgClr>
            <a:bgClr>
              <a:srgbClr val="FFFFFF"/>
            </a:bgClr>
          </a:patt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FFFF00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600">
                <a:solidFill>
                  <a:srgbClr val="000000"/>
                </a:solidFill>
                <a:latin typeface="Comic Sans MS" pitchFamily="66" charset="0"/>
              </a:rPr>
              <a:t>Company</a:t>
            </a:r>
          </a:p>
          <a:p>
            <a:pPr algn="ctr" eaLnBrk="0" hangingPunct="0"/>
            <a:r>
              <a:rPr lang="en-US" sz="1600">
                <a:solidFill>
                  <a:srgbClr val="000000"/>
                </a:solidFill>
                <a:latin typeface="Comic Sans MS" pitchFamily="66" charset="0"/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362790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 autoUpdateAnimBg="0"/>
      <p:bldP spid="10" grpId="0" animBg="1" autoUpdateAnimBg="0"/>
      <p:bldP spid="11" grpId="0" animBg="1" autoUpdateAnimBg="0"/>
      <p:bldP spid="15" grpId="0" animBg="1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6"/>
          <p:cNvSpPr>
            <a:spLocks noGrp="1" noChangeArrowheads="1"/>
          </p:cNvSpPr>
          <p:nvPr>
            <p:ph type="title"/>
          </p:nvPr>
        </p:nvSpPr>
        <p:spPr>
          <a:xfrm>
            <a:off x="228600" y="-12441"/>
            <a:ext cx="8678863" cy="1524000"/>
          </a:xfrm>
          <a:noFill/>
          <a:ln/>
        </p:spPr>
        <p:txBody>
          <a:bodyPr lIns="90488" tIns="44450" rIns="90488" bIns="44450"/>
          <a:lstStyle/>
          <a:p>
            <a:r>
              <a:rPr lang="en-US" sz="3200" b="1" dirty="0">
                <a:effectLst/>
              </a:rPr>
              <a:t>Four Basic Strategies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22</a:t>
            </a:fld>
            <a:endParaRPr lang="en-GB"/>
          </a:p>
        </p:txBody>
      </p:sp>
      <p:sp>
        <p:nvSpPr>
          <p:cNvPr id="16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F26440-EC14-4BAF-B699-B53CBE2DA06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18" name="Rectangle 27"/>
          <p:cNvSpPr>
            <a:spLocks noChangeArrowheads="1"/>
          </p:cNvSpPr>
          <p:nvPr/>
        </p:nvSpPr>
        <p:spPr bwMode="auto">
          <a:xfrm>
            <a:off x="1905000" y="2209800"/>
            <a:ext cx="5168900" cy="2959100"/>
          </a:xfrm>
          <a:prstGeom prst="rect">
            <a:avLst/>
          </a:prstGeom>
          <a:gradFill rotWithShape="0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12700">
            <a:solidFill>
              <a:srgbClr val="FF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" name="Oval 28"/>
          <p:cNvSpPr>
            <a:spLocks noChangeArrowheads="1"/>
          </p:cNvSpPr>
          <p:nvPr/>
        </p:nvSpPr>
        <p:spPr bwMode="auto">
          <a:xfrm>
            <a:off x="2133600" y="2057400"/>
            <a:ext cx="1600200" cy="1524000"/>
          </a:xfrm>
          <a:prstGeom prst="ellipse">
            <a:avLst/>
          </a:prstGeom>
          <a:solidFill>
            <a:srgbClr val="FCFEB9"/>
          </a:solid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FCFEB9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600" b="1">
                <a:latin typeface="Comic Sans MS" pitchFamily="66" charset="0"/>
              </a:rPr>
              <a:t>Global</a:t>
            </a:r>
          </a:p>
          <a:p>
            <a:pPr algn="ctr" eaLnBrk="0" hangingPunct="0"/>
            <a:r>
              <a:rPr lang="en-US" sz="1600" b="1">
                <a:latin typeface="Comic Sans MS" pitchFamily="66" charset="0"/>
              </a:rPr>
              <a:t>Strategy</a:t>
            </a:r>
          </a:p>
        </p:txBody>
      </p:sp>
      <p:sp>
        <p:nvSpPr>
          <p:cNvPr id="20" name="Oval 29"/>
          <p:cNvSpPr>
            <a:spLocks noChangeArrowheads="1"/>
          </p:cNvSpPr>
          <p:nvPr/>
        </p:nvSpPr>
        <p:spPr bwMode="auto">
          <a:xfrm>
            <a:off x="5638800" y="2057400"/>
            <a:ext cx="1600200" cy="1587500"/>
          </a:xfrm>
          <a:prstGeom prst="ellipse">
            <a:avLst/>
          </a:prstGeom>
          <a:solidFill>
            <a:srgbClr val="E3BEFF"/>
          </a:solid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E3BEFF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600" b="1">
                <a:latin typeface="Comic Sans MS" pitchFamily="66" charset="0"/>
              </a:rPr>
              <a:t> Transnational</a:t>
            </a:r>
          </a:p>
          <a:p>
            <a:pPr algn="ctr" eaLnBrk="0" hangingPunct="0"/>
            <a:r>
              <a:rPr lang="en-US" sz="1600" b="1">
                <a:latin typeface="Comic Sans MS" pitchFamily="66" charset="0"/>
              </a:rPr>
              <a:t>Strategy</a:t>
            </a:r>
          </a:p>
        </p:txBody>
      </p:sp>
      <p:sp>
        <p:nvSpPr>
          <p:cNvPr id="21" name="Oval 30"/>
          <p:cNvSpPr>
            <a:spLocks noChangeArrowheads="1"/>
          </p:cNvSpPr>
          <p:nvPr/>
        </p:nvSpPr>
        <p:spPr bwMode="auto">
          <a:xfrm>
            <a:off x="5638800" y="3810000"/>
            <a:ext cx="1676400" cy="1524000"/>
          </a:xfrm>
          <a:prstGeom prst="ellipse">
            <a:avLst/>
          </a:prstGeom>
          <a:solidFill>
            <a:srgbClr val="A2FFA3"/>
          </a:solid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A2FFA3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600" b="1">
                <a:latin typeface="Comic Sans MS" pitchFamily="66" charset="0"/>
              </a:rPr>
              <a:t> Multi domestic</a:t>
            </a:r>
          </a:p>
          <a:p>
            <a:pPr algn="ctr" eaLnBrk="0" hangingPunct="0"/>
            <a:r>
              <a:rPr lang="en-US" sz="1600" b="1">
                <a:latin typeface="Comic Sans MS" pitchFamily="66" charset="0"/>
              </a:rPr>
              <a:t>Strategy</a:t>
            </a:r>
          </a:p>
        </p:txBody>
      </p:sp>
      <p:sp>
        <p:nvSpPr>
          <p:cNvPr id="22" name="Rectangle 31"/>
          <p:cNvSpPr>
            <a:spLocks noChangeArrowheads="1"/>
          </p:cNvSpPr>
          <p:nvPr/>
        </p:nvSpPr>
        <p:spPr bwMode="auto">
          <a:xfrm>
            <a:off x="1905000" y="5486400"/>
            <a:ext cx="525780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sz="2000" dirty="0">
                <a:latin typeface="Comic Sans MS" pitchFamily="66" charset="0"/>
              </a:rPr>
              <a:t>Low                                                     High     </a:t>
            </a:r>
          </a:p>
        </p:txBody>
      </p:sp>
      <p:sp>
        <p:nvSpPr>
          <p:cNvPr id="23" name="Oval 32"/>
          <p:cNvSpPr>
            <a:spLocks noChangeArrowheads="1"/>
          </p:cNvSpPr>
          <p:nvPr/>
        </p:nvSpPr>
        <p:spPr bwMode="auto">
          <a:xfrm>
            <a:off x="2057400" y="3810000"/>
            <a:ext cx="1600200" cy="1524000"/>
          </a:xfrm>
          <a:prstGeom prst="ellipse">
            <a:avLst/>
          </a:prstGeom>
          <a:solidFill>
            <a:srgbClr val="8CF4EA"/>
          </a:solid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8CF4EA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600" b="1">
                <a:latin typeface="Comic Sans MS" pitchFamily="66" charset="0"/>
              </a:rPr>
              <a:t> International</a:t>
            </a:r>
          </a:p>
          <a:p>
            <a:pPr algn="ctr" eaLnBrk="0" hangingPunct="0"/>
            <a:r>
              <a:rPr lang="en-US" sz="1600" b="1">
                <a:latin typeface="Comic Sans MS" pitchFamily="66" charset="0"/>
              </a:rPr>
              <a:t>Strategy</a:t>
            </a:r>
          </a:p>
        </p:txBody>
      </p:sp>
      <p:sp>
        <p:nvSpPr>
          <p:cNvPr id="24" name="Rectangle 33"/>
          <p:cNvSpPr>
            <a:spLocks noChangeArrowheads="1"/>
          </p:cNvSpPr>
          <p:nvPr/>
        </p:nvSpPr>
        <p:spPr bwMode="auto">
          <a:xfrm>
            <a:off x="2743200" y="5486400"/>
            <a:ext cx="3235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US" sz="2000" b="1" dirty="0">
                <a:latin typeface="Comic Sans MS" pitchFamily="66" charset="0"/>
              </a:rPr>
              <a:t>When Pressures for </a:t>
            </a:r>
          </a:p>
          <a:p>
            <a:pPr algn="ctr" eaLnBrk="0" hangingPunct="0"/>
            <a:r>
              <a:rPr lang="en-US" sz="2000" b="1" dirty="0">
                <a:latin typeface="Comic Sans MS" pitchFamily="66" charset="0"/>
              </a:rPr>
              <a:t>local responsiveness are:</a:t>
            </a:r>
          </a:p>
        </p:txBody>
      </p:sp>
      <p:sp>
        <p:nvSpPr>
          <p:cNvPr id="25" name="Rectangle 34"/>
          <p:cNvSpPr>
            <a:spLocks noChangeArrowheads="1"/>
          </p:cNvSpPr>
          <p:nvPr/>
        </p:nvSpPr>
        <p:spPr bwMode="auto">
          <a:xfrm>
            <a:off x="228600" y="2133600"/>
            <a:ext cx="1752600" cy="3441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sz="2000" dirty="0">
                <a:latin typeface="Comic Sans MS" pitchFamily="66" charset="0"/>
              </a:rPr>
              <a:t>            High</a:t>
            </a:r>
          </a:p>
          <a:p>
            <a:pPr algn="ctr" eaLnBrk="0" hangingPunct="0"/>
            <a:endParaRPr lang="en-US" sz="2000" dirty="0">
              <a:latin typeface="Comic Sans MS" pitchFamily="66" charset="0"/>
            </a:endParaRPr>
          </a:p>
          <a:p>
            <a:pPr algn="ctr" eaLnBrk="0" hangingPunct="0"/>
            <a:endParaRPr lang="en-US" sz="2000" dirty="0">
              <a:latin typeface="Comic Sans MS" pitchFamily="66" charset="0"/>
            </a:endParaRPr>
          </a:p>
          <a:p>
            <a:pPr algn="ctr" eaLnBrk="0" hangingPunct="0"/>
            <a:endParaRPr lang="en-US" sz="2000" dirty="0">
              <a:latin typeface="Comic Sans MS" pitchFamily="66" charset="0"/>
            </a:endParaRPr>
          </a:p>
          <a:p>
            <a:pPr algn="ctr" eaLnBrk="0" hangingPunct="0"/>
            <a:r>
              <a:rPr lang="en-US" sz="2000" dirty="0">
                <a:latin typeface="Comic Sans MS" pitchFamily="66" charset="0"/>
              </a:rPr>
              <a:t>  When Pressures </a:t>
            </a:r>
          </a:p>
          <a:p>
            <a:pPr algn="ctr" eaLnBrk="0" hangingPunct="0"/>
            <a:r>
              <a:rPr lang="en-US" sz="2000" dirty="0">
                <a:latin typeface="Comic Sans MS" pitchFamily="66" charset="0"/>
              </a:rPr>
              <a:t>to Reduce Costs are:</a:t>
            </a:r>
          </a:p>
          <a:p>
            <a:pPr algn="ctr" eaLnBrk="0" hangingPunct="0"/>
            <a:endParaRPr lang="en-US" sz="2000" dirty="0">
              <a:latin typeface="Comic Sans MS" pitchFamily="66" charset="0"/>
            </a:endParaRPr>
          </a:p>
          <a:p>
            <a:pPr algn="ctr" eaLnBrk="0" hangingPunct="0"/>
            <a:endParaRPr lang="en-US" sz="2000" dirty="0">
              <a:latin typeface="Comic Sans MS" pitchFamily="66" charset="0"/>
            </a:endParaRPr>
          </a:p>
          <a:p>
            <a:pPr algn="ctr" eaLnBrk="0" hangingPunct="0"/>
            <a:r>
              <a:rPr lang="en-US" sz="2000" dirty="0">
                <a:latin typeface="Comic Sans MS" pitchFamily="66" charset="0"/>
              </a:rPr>
              <a:t>             Low</a:t>
            </a:r>
          </a:p>
        </p:txBody>
      </p:sp>
    </p:spTree>
    <p:extLst>
      <p:ext uri="{BB962C8B-B14F-4D97-AF65-F5344CB8AC3E}">
        <p14:creationId xmlns:p14="http://schemas.microsoft.com/office/powerpoint/2010/main" val="38962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 autoUpdateAnimBg="0"/>
      <p:bldP spid="20" grpId="0" animBg="1" autoUpdateAnimBg="0"/>
      <p:bldP spid="21" grpId="0" animBg="1" autoUpdateAnimBg="0"/>
      <p:bldP spid="23" grpId="0" animBg="1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>
            <a:spLocks noGrp="1" noChangeArrowheads="1"/>
          </p:cNvSpPr>
          <p:nvPr>
            <p:ph type="title"/>
          </p:nvPr>
        </p:nvSpPr>
        <p:spPr>
          <a:xfrm>
            <a:off x="650617" y="152400"/>
            <a:ext cx="7772400" cy="1066800"/>
          </a:xfrm>
          <a:noFill/>
          <a:ln/>
        </p:spPr>
        <p:txBody>
          <a:bodyPr lIns="90488" tIns="44450" rIns="90488" bIns="44450" anchor="b"/>
          <a:lstStyle/>
          <a:p>
            <a:r>
              <a:rPr lang="en-US" sz="2800" b="1" dirty="0">
                <a:effectLst/>
              </a:rPr>
              <a:t>International Strategy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23</a:t>
            </a:fld>
            <a:endParaRPr lang="en-GB"/>
          </a:p>
        </p:txBody>
      </p:sp>
      <p:sp>
        <p:nvSpPr>
          <p:cNvPr id="3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B6D9742-61A3-48BA-A765-38040A2B48A4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6" name="Rectangle 10"/>
          <p:cNvSpPr txBox="1">
            <a:spLocks noChangeArrowheads="1"/>
          </p:cNvSpPr>
          <p:nvPr/>
        </p:nvSpPr>
        <p:spPr>
          <a:xfrm>
            <a:off x="1295400" y="1752600"/>
            <a:ext cx="7010400" cy="4114800"/>
          </a:xfrm>
          <a:prstGeom prst="rect">
            <a:avLst/>
          </a:prstGeom>
          <a:noFill/>
          <a:ln/>
        </p:spPr>
        <p:txBody>
          <a:bodyPr vert="horz" lIns="90488" tIns="44450" rIns="90488" bIns="4445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Go where locals don’t have your skills.</a:t>
            </a:r>
          </a:p>
          <a:p>
            <a:endParaRPr lang="en-US" sz="2000"/>
          </a:p>
          <a:p>
            <a:r>
              <a:rPr lang="en-US" sz="2000"/>
              <a:t>Little adaptation.  Products developed at home (centralization).</a:t>
            </a:r>
          </a:p>
          <a:p>
            <a:endParaRPr lang="en-US" sz="2000"/>
          </a:p>
          <a:p>
            <a:r>
              <a:rPr lang="en-US" sz="2000"/>
              <a:t>Marketing in each location.</a:t>
            </a:r>
          </a:p>
          <a:p>
            <a:endParaRPr lang="en-US" sz="2000"/>
          </a:p>
          <a:p>
            <a:r>
              <a:rPr lang="en-US" sz="2000"/>
              <a:t>Makes sense where low skills, competition, and costs exist.</a:t>
            </a:r>
          </a:p>
          <a:p>
            <a:endParaRPr lang="en-US" sz="2000"/>
          </a:p>
          <a:p>
            <a:pPr lvl="1"/>
            <a:r>
              <a:rPr lang="en-US" sz="2000" b="1" i="1"/>
              <a:t>Examples include – IBM / Microsoft / P&amp;G / McDonalds</a:t>
            </a:r>
          </a:p>
          <a:p>
            <a:endParaRPr lang="en-US" sz="2000" b="1" i="1"/>
          </a:p>
        </p:txBody>
      </p:sp>
    </p:spTree>
    <p:extLst>
      <p:ext uri="{BB962C8B-B14F-4D97-AF65-F5344CB8AC3E}">
        <p14:creationId xmlns:p14="http://schemas.microsoft.com/office/powerpoint/2010/main" val="3196464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C6980A7-41C3-4AD5-989A-0DD036EE50D4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5" name="AutoShape 28"/>
          <p:cNvSpPr>
            <a:spLocks noChangeArrowheads="1"/>
          </p:cNvSpPr>
          <p:nvPr/>
        </p:nvSpPr>
        <p:spPr bwMode="auto">
          <a:xfrm>
            <a:off x="990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400" b="1">
                <a:solidFill>
                  <a:srgbClr val="000000"/>
                </a:solidFill>
                <a:latin typeface="Comic Sans MS" pitchFamily="66" charset="0"/>
              </a:rPr>
              <a:t>R&amp;D</a:t>
            </a:r>
          </a:p>
          <a:p>
            <a:pPr algn="ctr" eaLnBrk="0" hangingPunct="0"/>
            <a:r>
              <a:rPr lang="en-GB" sz="14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4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</p:txBody>
      </p:sp>
      <p:sp>
        <p:nvSpPr>
          <p:cNvPr id="6" name="AutoShape 29"/>
          <p:cNvSpPr>
            <a:spLocks noChangeArrowheads="1"/>
          </p:cNvSpPr>
          <p:nvPr/>
        </p:nvSpPr>
        <p:spPr bwMode="auto">
          <a:xfrm>
            <a:off x="5181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7" name="AutoShape 30"/>
          <p:cNvSpPr>
            <a:spLocks noChangeArrowheads="1"/>
          </p:cNvSpPr>
          <p:nvPr/>
        </p:nvSpPr>
        <p:spPr bwMode="auto">
          <a:xfrm>
            <a:off x="5181600" y="9144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8" name="AutoShape 31"/>
          <p:cNvSpPr>
            <a:spLocks noChangeArrowheads="1"/>
          </p:cNvSpPr>
          <p:nvPr/>
        </p:nvSpPr>
        <p:spPr bwMode="auto">
          <a:xfrm>
            <a:off x="5181600" y="41910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9" name="Text Box 32" descr="70%"/>
          <p:cNvSpPr txBox="1">
            <a:spLocks noChangeArrowheads="1"/>
          </p:cNvSpPr>
          <p:nvPr/>
        </p:nvSpPr>
        <p:spPr bwMode="auto">
          <a:xfrm>
            <a:off x="987425" y="3859213"/>
            <a:ext cx="1384300" cy="939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Centralise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Upstream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Activities in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Home Country</a:t>
            </a:r>
          </a:p>
        </p:txBody>
      </p:sp>
      <p:sp>
        <p:nvSpPr>
          <p:cNvPr id="10" name="AutoShape 33"/>
          <p:cNvSpPr>
            <a:spLocks noChangeArrowheads="1"/>
          </p:cNvSpPr>
          <p:nvPr/>
        </p:nvSpPr>
        <p:spPr bwMode="auto">
          <a:xfrm>
            <a:off x="5181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11" name="AutoShape 34"/>
          <p:cNvSpPr>
            <a:spLocks noChangeArrowheads="1"/>
          </p:cNvSpPr>
          <p:nvPr/>
        </p:nvSpPr>
        <p:spPr bwMode="auto">
          <a:xfrm>
            <a:off x="5181600" y="41910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12" name="Text Box 35" descr="70%"/>
          <p:cNvSpPr txBox="1">
            <a:spLocks noChangeArrowheads="1"/>
          </p:cNvSpPr>
          <p:nvPr/>
        </p:nvSpPr>
        <p:spPr bwMode="auto">
          <a:xfrm>
            <a:off x="7264400" y="1344613"/>
            <a:ext cx="1046163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A</a:t>
            </a:r>
          </a:p>
        </p:txBody>
      </p:sp>
      <p:sp>
        <p:nvSpPr>
          <p:cNvPr id="13" name="Text Box 36" descr="70%"/>
          <p:cNvSpPr txBox="1">
            <a:spLocks noChangeArrowheads="1"/>
          </p:cNvSpPr>
          <p:nvPr/>
        </p:nvSpPr>
        <p:spPr bwMode="auto">
          <a:xfrm>
            <a:off x="7326313" y="4572000"/>
            <a:ext cx="1025525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C</a:t>
            </a:r>
          </a:p>
        </p:txBody>
      </p:sp>
      <p:sp>
        <p:nvSpPr>
          <p:cNvPr id="14" name="Text Box 37" descr="70%"/>
          <p:cNvSpPr txBox="1">
            <a:spLocks noChangeArrowheads="1"/>
          </p:cNvSpPr>
          <p:nvPr/>
        </p:nvSpPr>
        <p:spPr bwMode="auto">
          <a:xfrm>
            <a:off x="7324725" y="2895600"/>
            <a:ext cx="1028700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B</a:t>
            </a:r>
          </a:p>
        </p:txBody>
      </p:sp>
      <p:sp>
        <p:nvSpPr>
          <p:cNvPr id="15" name="Text Box 38" descr="70%"/>
          <p:cNvSpPr txBox="1">
            <a:spLocks noChangeArrowheads="1"/>
          </p:cNvSpPr>
          <p:nvPr/>
        </p:nvSpPr>
        <p:spPr bwMode="auto">
          <a:xfrm>
            <a:off x="5316538" y="5611813"/>
            <a:ext cx="1327150" cy="7270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Decentralise 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Downstream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Functions</a:t>
            </a:r>
          </a:p>
        </p:txBody>
      </p:sp>
      <p:sp>
        <p:nvSpPr>
          <p:cNvPr id="16" name="Line 39"/>
          <p:cNvSpPr>
            <a:spLocks noChangeShapeType="1"/>
          </p:cNvSpPr>
          <p:nvPr/>
        </p:nvSpPr>
        <p:spPr bwMode="auto">
          <a:xfrm>
            <a:off x="2895600" y="3048000"/>
            <a:ext cx="2209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7" name="Line 40"/>
          <p:cNvSpPr>
            <a:spLocks noChangeShapeType="1"/>
          </p:cNvSpPr>
          <p:nvPr/>
        </p:nvSpPr>
        <p:spPr bwMode="auto">
          <a:xfrm>
            <a:off x="3886200" y="1371600"/>
            <a:ext cx="1219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8" name="Line 41"/>
          <p:cNvSpPr>
            <a:spLocks noChangeShapeType="1"/>
          </p:cNvSpPr>
          <p:nvPr/>
        </p:nvSpPr>
        <p:spPr bwMode="auto">
          <a:xfrm>
            <a:off x="3886200" y="4648200"/>
            <a:ext cx="1219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9" name="Line 42"/>
          <p:cNvSpPr>
            <a:spLocks noChangeShapeType="1"/>
          </p:cNvSpPr>
          <p:nvPr/>
        </p:nvSpPr>
        <p:spPr bwMode="auto">
          <a:xfrm>
            <a:off x="3886200" y="1371600"/>
            <a:ext cx="0" cy="3276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0" name="Text Box 43" descr="70%"/>
          <p:cNvSpPr txBox="1">
            <a:spLocks noChangeArrowheads="1"/>
          </p:cNvSpPr>
          <p:nvPr/>
        </p:nvSpPr>
        <p:spPr bwMode="auto">
          <a:xfrm>
            <a:off x="1795066" y="260648"/>
            <a:ext cx="3084513" cy="454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2400" b="1">
                <a:latin typeface="Times New Roman" pitchFamily="18" charset="0"/>
              </a:rPr>
              <a:t>International Strategy</a:t>
            </a:r>
          </a:p>
        </p:txBody>
      </p:sp>
      <p:sp>
        <p:nvSpPr>
          <p:cNvPr id="21" name="Rectangle 44"/>
          <p:cNvSpPr>
            <a:spLocks noChangeArrowheads="1"/>
          </p:cNvSpPr>
          <p:nvPr/>
        </p:nvSpPr>
        <p:spPr bwMode="auto">
          <a:xfrm>
            <a:off x="1066800" y="5257800"/>
            <a:ext cx="1511300" cy="1130300"/>
          </a:xfrm>
          <a:prstGeom prst="rect">
            <a:avLst/>
          </a:prstGeom>
          <a:gradFill rotWithShape="0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12700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" name="Oval 45" descr="Large confetti"/>
          <p:cNvSpPr>
            <a:spLocks noChangeArrowheads="1"/>
          </p:cNvSpPr>
          <p:nvPr/>
        </p:nvSpPr>
        <p:spPr bwMode="auto">
          <a:xfrm rot="95040">
            <a:off x="1066800" y="5943600"/>
            <a:ext cx="457200" cy="376238"/>
          </a:xfrm>
          <a:prstGeom prst="ellipse">
            <a:avLst/>
          </a:prstGeom>
          <a:pattFill prst="lgConfetti">
            <a:fgClr>
              <a:srgbClr val="FFFF00"/>
            </a:fgClr>
            <a:bgClr>
              <a:srgbClr val="FFFFFF"/>
            </a:bgClr>
          </a:patt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FFFF00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000">
                <a:solidFill>
                  <a:srgbClr val="000000"/>
                </a:solidFill>
                <a:latin typeface="Comic Sans MS" pitchFamily="66" charset="0"/>
              </a:rPr>
              <a:t>Company</a:t>
            </a:r>
          </a:p>
          <a:p>
            <a:pPr algn="ctr" eaLnBrk="0" hangingPunct="0"/>
            <a:r>
              <a:rPr lang="en-US" sz="1000">
                <a:solidFill>
                  <a:srgbClr val="000000"/>
                </a:solidFill>
                <a:latin typeface="Comic Sans MS" pitchFamily="66" charset="0"/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33669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5D1C400-602C-48FD-A6CD-66443520CCB9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5" name="Rectangle 38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685800"/>
          </a:xfrm>
          <a:noFill/>
          <a:ln/>
        </p:spPr>
        <p:txBody>
          <a:bodyPr lIns="90488" tIns="44450" rIns="90488" bIns="44450" anchor="b"/>
          <a:lstStyle/>
          <a:p>
            <a:r>
              <a:rPr lang="en-US" sz="2400" b="1">
                <a:effectLst/>
              </a:rPr>
              <a:t>Multi-domestic Strategy</a:t>
            </a:r>
          </a:p>
        </p:txBody>
      </p:sp>
      <p:sp>
        <p:nvSpPr>
          <p:cNvPr id="6" name="Rectangle 39"/>
          <p:cNvSpPr txBox="1">
            <a:spLocks noChangeArrowheads="1"/>
          </p:cNvSpPr>
          <p:nvPr/>
        </p:nvSpPr>
        <p:spPr>
          <a:xfrm>
            <a:off x="1600200" y="1447800"/>
            <a:ext cx="6248400" cy="4876800"/>
          </a:xfrm>
          <a:prstGeom prst="rect">
            <a:avLst/>
          </a:prstGeom>
          <a:noFill/>
          <a:ln/>
        </p:spPr>
        <p:txBody>
          <a:bodyPr vert="horz" lIns="90488" tIns="44450" rIns="90488" bIns="4445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/>
              <a:t>Maximize local responsiveness.</a:t>
            </a:r>
          </a:p>
          <a:p>
            <a:endParaRPr lang="en-US" sz="1800" b="1"/>
          </a:p>
          <a:p>
            <a:pPr lvl="1"/>
            <a:r>
              <a:rPr lang="en-US" sz="1800"/>
              <a:t>Customize the product and marketing strategy to national demands.</a:t>
            </a:r>
          </a:p>
          <a:p>
            <a:pPr lvl="1"/>
            <a:endParaRPr lang="en-US" sz="1800"/>
          </a:p>
          <a:p>
            <a:r>
              <a:rPr lang="en-US" sz="1800" b="1"/>
              <a:t>Skill and product transfer.</a:t>
            </a:r>
          </a:p>
          <a:p>
            <a:endParaRPr lang="en-US" sz="1800" b="1"/>
          </a:p>
          <a:p>
            <a:r>
              <a:rPr lang="en-US" sz="1800" b="1"/>
              <a:t>Transfer all value-creation activities, no experience curve rewards.</a:t>
            </a:r>
          </a:p>
          <a:p>
            <a:endParaRPr lang="en-US" sz="1800" b="1"/>
          </a:p>
          <a:p>
            <a:r>
              <a:rPr lang="en-US" sz="1800" b="1"/>
              <a:t>Good for high local responsiveness and low cost reduction pressures.</a:t>
            </a:r>
          </a:p>
          <a:p>
            <a:endParaRPr lang="en-US" sz="1800" b="1"/>
          </a:p>
          <a:p>
            <a:pPr lvl="1"/>
            <a:r>
              <a:rPr lang="en-US" sz="1800" b="1" i="1"/>
              <a:t>Examples – General Motors / Philips - unsustainable</a:t>
            </a:r>
          </a:p>
        </p:txBody>
      </p:sp>
    </p:spTree>
    <p:extLst>
      <p:ext uri="{BB962C8B-B14F-4D97-AF65-F5344CB8AC3E}">
        <p14:creationId xmlns:p14="http://schemas.microsoft.com/office/powerpoint/2010/main" val="26636570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26</a:t>
            </a:fld>
            <a:endParaRPr lang="en-GB"/>
          </a:p>
        </p:txBody>
      </p:sp>
      <p:sp>
        <p:nvSpPr>
          <p:cNvPr id="3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C91C7C9-40C7-4023-8C5A-8C02C2D98AF9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5" name="AutoShape 29"/>
          <p:cNvSpPr>
            <a:spLocks noChangeArrowheads="1"/>
          </p:cNvSpPr>
          <p:nvPr/>
        </p:nvSpPr>
        <p:spPr bwMode="auto">
          <a:xfrm>
            <a:off x="990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lIns="90488" tIns="44450" rIns="90488" bIns="44450" anchor="ctr"/>
          <a:lstStyle/>
          <a:p>
            <a:pPr algn="ctr" eaLnBrk="0" hangingPunct="0"/>
            <a:endParaRPr lang="en-GB" sz="1400" b="1">
              <a:solidFill>
                <a:srgbClr val="000000"/>
              </a:solidFill>
              <a:latin typeface="Comic Sans MS" pitchFamily="66" charset="0"/>
            </a:endParaRPr>
          </a:p>
          <a:p>
            <a:pPr algn="ctr" eaLnBrk="0" hangingPunct="0"/>
            <a:r>
              <a:rPr lang="en-GB" sz="1400" b="1">
                <a:solidFill>
                  <a:srgbClr val="000000"/>
                </a:solidFill>
                <a:latin typeface="Comic Sans MS" pitchFamily="66" charset="0"/>
              </a:rPr>
              <a:t>Holding Company</a:t>
            </a:r>
          </a:p>
          <a:p>
            <a:pPr algn="ctr" eaLnBrk="0" hangingPunct="0"/>
            <a:r>
              <a:rPr lang="en-GB" sz="1400" b="1">
                <a:solidFill>
                  <a:srgbClr val="000000"/>
                </a:solidFill>
                <a:latin typeface="Comic Sans MS" pitchFamily="66" charset="0"/>
              </a:rPr>
              <a:t>R&amp;D</a:t>
            </a:r>
          </a:p>
          <a:p>
            <a:pPr algn="ctr" eaLnBrk="0" hangingPunct="0"/>
            <a:endParaRPr lang="en-GB" sz="1400" b="1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AutoShape 30"/>
          <p:cNvSpPr>
            <a:spLocks noChangeArrowheads="1"/>
          </p:cNvSpPr>
          <p:nvPr/>
        </p:nvSpPr>
        <p:spPr bwMode="auto">
          <a:xfrm>
            <a:off x="5181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7" name="AutoShape 31"/>
          <p:cNvSpPr>
            <a:spLocks noChangeArrowheads="1"/>
          </p:cNvSpPr>
          <p:nvPr/>
        </p:nvSpPr>
        <p:spPr bwMode="auto">
          <a:xfrm>
            <a:off x="5181600" y="9144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8" name="AutoShape 32"/>
          <p:cNvSpPr>
            <a:spLocks noChangeArrowheads="1"/>
          </p:cNvSpPr>
          <p:nvPr/>
        </p:nvSpPr>
        <p:spPr bwMode="auto">
          <a:xfrm>
            <a:off x="5181600" y="41910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9" name="Text Box 33" descr="70%"/>
          <p:cNvSpPr txBox="1">
            <a:spLocks noChangeArrowheads="1"/>
          </p:cNvSpPr>
          <p:nvPr/>
        </p:nvSpPr>
        <p:spPr bwMode="auto">
          <a:xfrm>
            <a:off x="650875" y="3859213"/>
            <a:ext cx="2068513" cy="1152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Centralise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R&amp;D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Decentralise all other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Activities to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Host Country</a:t>
            </a:r>
          </a:p>
        </p:txBody>
      </p:sp>
      <p:sp>
        <p:nvSpPr>
          <p:cNvPr id="10" name="Text Box 34" descr="70%"/>
          <p:cNvSpPr txBox="1">
            <a:spLocks noChangeArrowheads="1"/>
          </p:cNvSpPr>
          <p:nvPr/>
        </p:nvSpPr>
        <p:spPr bwMode="auto">
          <a:xfrm>
            <a:off x="7264400" y="1344613"/>
            <a:ext cx="1046163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A</a:t>
            </a:r>
          </a:p>
        </p:txBody>
      </p:sp>
      <p:sp>
        <p:nvSpPr>
          <p:cNvPr id="11" name="Text Box 35" descr="70%"/>
          <p:cNvSpPr txBox="1">
            <a:spLocks noChangeArrowheads="1"/>
          </p:cNvSpPr>
          <p:nvPr/>
        </p:nvSpPr>
        <p:spPr bwMode="auto">
          <a:xfrm>
            <a:off x="7326313" y="4572000"/>
            <a:ext cx="1025525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C</a:t>
            </a:r>
          </a:p>
        </p:txBody>
      </p:sp>
      <p:sp>
        <p:nvSpPr>
          <p:cNvPr id="12" name="Text Box 36" descr="70%"/>
          <p:cNvSpPr txBox="1">
            <a:spLocks noChangeArrowheads="1"/>
          </p:cNvSpPr>
          <p:nvPr/>
        </p:nvSpPr>
        <p:spPr bwMode="auto">
          <a:xfrm>
            <a:off x="7324725" y="2895600"/>
            <a:ext cx="1028700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B</a:t>
            </a:r>
          </a:p>
        </p:txBody>
      </p:sp>
      <p:sp>
        <p:nvSpPr>
          <p:cNvPr id="13" name="Text Box 37" descr="70%"/>
          <p:cNvSpPr txBox="1">
            <a:spLocks noChangeArrowheads="1"/>
          </p:cNvSpPr>
          <p:nvPr/>
        </p:nvSpPr>
        <p:spPr bwMode="auto">
          <a:xfrm>
            <a:off x="5316538" y="5611813"/>
            <a:ext cx="1327150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Decentralise 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Functions</a:t>
            </a:r>
          </a:p>
        </p:txBody>
      </p:sp>
      <p:sp>
        <p:nvSpPr>
          <p:cNvPr id="14" name="Line 38"/>
          <p:cNvSpPr>
            <a:spLocks noChangeShapeType="1"/>
          </p:cNvSpPr>
          <p:nvPr/>
        </p:nvSpPr>
        <p:spPr bwMode="auto">
          <a:xfrm>
            <a:off x="2895600" y="3048000"/>
            <a:ext cx="2209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5" name="Line 39"/>
          <p:cNvSpPr>
            <a:spLocks noChangeShapeType="1"/>
          </p:cNvSpPr>
          <p:nvPr/>
        </p:nvSpPr>
        <p:spPr bwMode="auto">
          <a:xfrm>
            <a:off x="3886200" y="1371600"/>
            <a:ext cx="1219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6" name="Line 40"/>
          <p:cNvSpPr>
            <a:spLocks noChangeShapeType="1"/>
          </p:cNvSpPr>
          <p:nvPr/>
        </p:nvSpPr>
        <p:spPr bwMode="auto">
          <a:xfrm>
            <a:off x="3886200" y="4648200"/>
            <a:ext cx="1219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7" name="Line 41"/>
          <p:cNvSpPr>
            <a:spLocks noChangeShapeType="1"/>
          </p:cNvSpPr>
          <p:nvPr/>
        </p:nvSpPr>
        <p:spPr bwMode="auto">
          <a:xfrm>
            <a:off x="3886200" y="1371600"/>
            <a:ext cx="0" cy="3276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8" name="Text Box 42" descr="70%"/>
          <p:cNvSpPr txBox="1">
            <a:spLocks noChangeArrowheads="1"/>
          </p:cNvSpPr>
          <p:nvPr/>
        </p:nvSpPr>
        <p:spPr bwMode="auto">
          <a:xfrm>
            <a:off x="1696017" y="332656"/>
            <a:ext cx="3235325" cy="454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2400" b="1" dirty="0">
                <a:latin typeface="Times New Roman" pitchFamily="18" charset="0"/>
              </a:rPr>
              <a:t>Multidomestic Strategy</a:t>
            </a:r>
          </a:p>
        </p:txBody>
      </p:sp>
      <p:sp>
        <p:nvSpPr>
          <p:cNvPr id="19" name="AutoShape 43"/>
          <p:cNvSpPr>
            <a:spLocks noChangeArrowheads="1"/>
          </p:cNvSpPr>
          <p:nvPr/>
        </p:nvSpPr>
        <p:spPr bwMode="auto">
          <a:xfrm>
            <a:off x="5181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20" name="AutoShape 44"/>
          <p:cNvSpPr>
            <a:spLocks noChangeArrowheads="1"/>
          </p:cNvSpPr>
          <p:nvPr/>
        </p:nvSpPr>
        <p:spPr bwMode="auto">
          <a:xfrm>
            <a:off x="5181600" y="41910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21" name="Rectangle 45"/>
          <p:cNvSpPr>
            <a:spLocks noChangeArrowheads="1"/>
          </p:cNvSpPr>
          <p:nvPr/>
        </p:nvSpPr>
        <p:spPr bwMode="auto">
          <a:xfrm>
            <a:off x="1066800" y="5257800"/>
            <a:ext cx="1511300" cy="1130300"/>
          </a:xfrm>
          <a:prstGeom prst="rect">
            <a:avLst/>
          </a:prstGeom>
          <a:gradFill rotWithShape="0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12700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" name="Oval 46" descr="70%"/>
          <p:cNvSpPr>
            <a:spLocks noChangeArrowheads="1"/>
          </p:cNvSpPr>
          <p:nvPr/>
        </p:nvSpPr>
        <p:spPr bwMode="auto">
          <a:xfrm>
            <a:off x="2057400" y="5867400"/>
            <a:ext cx="444500" cy="381000"/>
          </a:xfrm>
          <a:prstGeom prst="ellipse">
            <a:avLst/>
          </a:prstGeom>
          <a:pattFill prst="pct70">
            <a:fgClr>
              <a:srgbClr val="FF7C80"/>
            </a:fgClr>
            <a:bgClr>
              <a:srgbClr val="FFFFFF"/>
            </a:bgClr>
          </a:patt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FF7C80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000">
                <a:solidFill>
                  <a:srgbClr val="000000"/>
                </a:solidFill>
                <a:latin typeface="Comic Sans MS" pitchFamily="66" charset="0"/>
              </a:rPr>
              <a:t>Company</a:t>
            </a:r>
          </a:p>
          <a:p>
            <a:pPr algn="ctr" eaLnBrk="0" hangingPunct="0"/>
            <a:r>
              <a:rPr lang="en-US" sz="1000">
                <a:solidFill>
                  <a:srgbClr val="000000"/>
                </a:solidFill>
                <a:latin typeface="Comic Sans MS" pitchFamily="66" charset="0"/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127100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6D0DB9-BD0A-46AA-A226-21E79C6E0CCD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title"/>
          </p:nvPr>
        </p:nvSpPr>
        <p:spPr>
          <a:xfrm>
            <a:off x="647700" y="260648"/>
            <a:ext cx="7772400" cy="762000"/>
          </a:xfrm>
          <a:noFill/>
          <a:ln/>
        </p:spPr>
        <p:txBody>
          <a:bodyPr lIns="90488" tIns="44450" rIns="90488" bIns="44450" anchor="b"/>
          <a:lstStyle/>
          <a:p>
            <a:r>
              <a:rPr lang="en-US" sz="2400" b="1" dirty="0">
                <a:effectLst/>
              </a:rPr>
              <a:t>Global Strategy</a:t>
            </a:r>
          </a:p>
        </p:txBody>
      </p:sp>
      <p:sp>
        <p:nvSpPr>
          <p:cNvPr id="6" name="Rectangle 6"/>
          <p:cNvSpPr txBox="1">
            <a:spLocks noChangeArrowheads="1"/>
          </p:cNvSpPr>
          <p:nvPr/>
        </p:nvSpPr>
        <p:spPr>
          <a:xfrm>
            <a:off x="1828800" y="2057400"/>
            <a:ext cx="5410200" cy="3657600"/>
          </a:xfrm>
          <a:prstGeom prst="rect">
            <a:avLst/>
          </a:prstGeom>
          <a:noFill/>
          <a:ln/>
        </p:spPr>
        <p:txBody>
          <a:bodyPr vert="horz" lIns="90488" tIns="44450" rIns="90488" bIns="4445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/>
              <a:t>Best use of the experience curve and location economies.</a:t>
            </a:r>
          </a:p>
          <a:p>
            <a:endParaRPr lang="en-US" sz="2000" b="1"/>
          </a:p>
          <a:p>
            <a:r>
              <a:rPr lang="en-US" sz="2000" b="1"/>
              <a:t>This is the low cost strategy.</a:t>
            </a:r>
          </a:p>
          <a:p>
            <a:endParaRPr lang="en-US" sz="2000" b="1"/>
          </a:p>
          <a:p>
            <a:r>
              <a:rPr lang="en-US" sz="2000" b="1"/>
              <a:t>Utilize product standardization.</a:t>
            </a:r>
          </a:p>
          <a:p>
            <a:endParaRPr lang="en-US" sz="2000" b="1"/>
          </a:p>
          <a:p>
            <a:r>
              <a:rPr lang="en-US" sz="2000" b="1"/>
              <a:t>Not good where local responsiveness demand is high.</a:t>
            </a:r>
          </a:p>
          <a:p>
            <a:endParaRPr lang="en-US" sz="2000" b="1"/>
          </a:p>
          <a:p>
            <a:pPr lvl="1"/>
            <a:r>
              <a:rPr lang="en-US" sz="2000" b="1" i="1"/>
              <a:t>Examples – Intel / TI / Motorola</a:t>
            </a:r>
          </a:p>
        </p:txBody>
      </p:sp>
    </p:spTree>
    <p:extLst>
      <p:ext uri="{BB962C8B-B14F-4D97-AF65-F5344CB8AC3E}">
        <p14:creationId xmlns:p14="http://schemas.microsoft.com/office/powerpoint/2010/main" val="37528722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28</a:t>
            </a:fld>
            <a:endParaRPr lang="en-GB"/>
          </a:p>
        </p:txBody>
      </p:sp>
      <p:sp>
        <p:nvSpPr>
          <p:cNvPr id="6" name="AutoShape 8"/>
          <p:cNvSpPr>
            <a:spLocks noChangeArrowheads="1"/>
          </p:cNvSpPr>
          <p:nvPr/>
        </p:nvSpPr>
        <p:spPr bwMode="auto">
          <a:xfrm>
            <a:off x="990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lIns="90488" tIns="44450" rIns="90488" bIns="44450" anchor="ctr"/>
          <a:lstStyle/>
          <a:p>
            <a:pPr algn="ctr" eaLnBrk="0" hangingPunct="0"/>
            <a:endParaRPr lang="en-GB" sz="1400" b="1">
              <a:solidFill>
                <a:srgbClr val="000000"/>
              </a:solidFill>
              <a:latin typeface="Comic Sans MS" pitchFamily="66" charset="0"/>
            </a:endParaRPr>
          </a:p>
          <a:p>
            <a:pPr algn="ctr" eaLnBrk="0" hangingPunct="0"/>
            <a:endParaRPr lang="en-GB" sz="1400" b="1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7" name="AutoShape 9"/>
          <p:cNvSpPr>
            <a:spLocks noChangeArrowheads="1"/>
          </p:cNvSpPr>
          <p:nvPr/>
        </p:nvSpPr>
        <p:spPr bwMode="auto">
          <a:xfrm>
            <a:off x="5181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8" name="AutoShape 10"/>
          <p:cNvSpPr>
            <a:spLocks noChangeArrowheads="1"/>
          </p:cNvSpPr>
          <p:nvPr/>
        </p:nvSpPr>
        <p:spPr bwMode="auto">
          <a:xfrm>
            <a:off x="5181600" y="9144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9" name="AutoShape 11"/>
          <p:cNvSpPr>
            <a:spLocks noChangeArrowheads="1"/>
          </p:cNvSpPr>
          <p:nvPr/>
        </p:nvSpPr>
        <p:spPr bwMode="auto">
          <a:xfrm>
            <a:off x="5181600" y="41910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0" name="Text Box 12" descr="70%"/>
          <p:cNvSpPr txBox="1">
            <a:spLocks noChangeArrowheads="1"/>
          </p:cNvSpPr>
          <p:nvPr/>
        </p:nvSpPr>
        <p:spPr bwMode="auto">
          <a:xfrm>
            <a:off x="555625" y="3859213"/>
            <a:ext cx="2268538" cy="1152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Centralise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all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Activities / Standardise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to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Host Country</a:t>
            </a:r>
          </a:p>
        </p:txBody>
      </p:sp>
      <p:sp>
        <p:nvSpPr>
          <p:cNvPr id="11" name="Text Box 13" descr="70%"/>
          <p:cNvSpPr txBox="1">
            <a:spLocks noChangeArrowheads="1"/>
          </p:cNvSpPr>
          <p:nvPr/>
        </p:nvSpPr>
        <p:spPr bwMode="auto">
          <a:xfrm>
            <a:off x="7264400" y="1344613"/>
            <a:ext cx="1046163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A</a:t>
            </a:r>
          </a:p>
        </p:txBody>
      </p:sp>
      <p:sp>
        <p:nvSpPr>
          <p:cNvPr id="12" name="Text Box 14" descr="70%"/>
          <p:cNvSpPr txBox="1">
            <a:spLocks noChangeArrowheads="1"/>
          </p:cNvSpPr>
          <p:nvPr/>
        </p:nvSpPr>
        <p:spPr bwMode="auto">
          <a:xfrm>
            <a:off x="7326313" y="4572000"/>
            <a:ext cx="1025525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C</a:t>
            </a:r>
          </a:p>
        </p:txBody>
      </p:sp>
      <p:sp>
        <p:nvSpPr>
          <p:cNvPr id="13" name="Text Box 15" descr="70%"/>
          <p:cNvSpPr txBox="1">
            <a:spLocks noChangeArrowheads="1"/>
          </p:cNvSpPr>
          <p:nvPr/>
        </p:nvSpPr>
        <p:spPr bwMode="auto">
          <a:xfrm>
            <a:off x="7324725" y="2895600"/>
            <a:ext cx="1028700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B</a:t>
            </a:r>
          </a:p>
        </p:txBody>
      </p:sp>
      <p:sp>
        <p:nvSpPr>
          <p:cNvPr id="14" name="Text Box 16" descr="70%"/>
          <p:cNvSpPr txBox="1">
            <a:spLocks noChangeArrowheads="1"/>
          </p:cNvSpPr>
          <p:nvPr/>
        </p:nvSpPr>
        <p:spPr bwMode="auto">
          <a:xfrm>
            <a:off x="5459413" y="5611813"/>
            <a:ext cx="1041400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Replicate </a:t>
            </a:r>
          </a:p>
          <a:p>
            <a:pPr algn="ctr" eaLnBrk="0" hangingPunct="0"/>
            <a:r>
              <a:rPr lang="en-GB" sz="1400" b="1">
                <a:latin typeface="Comic Sans MS" pitchFamily="66" charset="0"/>
              </a:rPr>
              <a:t>Functions</a:t>
            </a:r>
          </a:p>
        </p:txBody>
      </p:sp>
      <p:sp>
        <p:nvSpPr>
          <p:cNvPr id="15" name="Line 17"/>
          <p:cNvSpPr>
            <a:spLocks noChangeShapeType="1"/>
          </p:cNvSpPr>
          <p:nvPr/>
        </p:nvSpPr>
        <p:spPr bwMode="auto">
          <a:xfrm>
            <a:off x="2895600" y="3048000"/>
            <a:ext cx="2209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6" name="Line 18"/>
          <p:cNvSpPr>
            <a:spLocks noChangeShapeType="1"/>
          </p:cNvSpPr>
          <p:nvPr/>
        </p:nvSpPr>
        <p:spPr bwMode="auto">
          <a:xfrm>
            <a:off x="3886200" y="1371600"/>
            <a:ext cx="1219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7" name="Line 19"/>
          <p:cNvSpPr>
            <a:spLocks noChangeShapeType="1"/>
          </p:cNvSpPr>
          <p:nvPr/>
        </p:nvSpPr>
        <p:spPr bwMode="auto">
          <a:xfrm>
            <a:off x="3886200" y="4648200"/>
            <a:ext cx="1219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8" name="Line 20"/>
          <p:cNvSpPr>
            <a:spLocks noChangeShapeType="1"/>
          </p:cNvSpPr>
          <p:nvPr/>
        </p:nvSpPr>
        <p:spPr bwMode="auto">
          <a:xfrm>
            <a:off x="3886200" y="1371600"/>
            <a:ext cx="0" cy="3276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9" name="Text Box 21" descr="70%"/>
          <p:cNvSpPr txBox="1">
            <a:spLocks noChangeArrowheads="1"/>
          </p:cNvSpPr>
          <p:nvPr/>
        </p:nvSpPr>
        <p:spPr bwMode="auto">
          <a:xfrm>
            <a:off x="1822450" y="188640"/>
            <a:ext cx="2236787" cy="454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2400" b="1" dirty="0">
                <a:latin typeface="Times New Roman" pitchFamily="18" charset="0"/>
              </a:rPr>
              <a:t>Global Strategy</a:t>
            </a:r>
          </a:p>
        </p:txBody>
      </p:sp>
      <p:sp>
        <p:nvSpPr>
          <p:cNvPr id="20" name="AutoShape 22"/>
          <p:cNvSpPr>
            <a:spLocks noChangeArrowheads="1"/>
          </p:cNvSpPr>
          <p:nvPr/>
        </p:nvSpPr>
        <p:spPr bwMode="auto">
          <a:xfrm>
            <a:off x="5181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21" name="AutoShape 23"/>
          <p:cNvSpPr>
            <a:spLocks noChangeArrowheads="1"/>
          </p:cNvSpPr>
          <p:nvPr/>
        </p:nvSpPr>
        <p:spPr bwMode="auto">
          <a:xfrm>
            <a:off x="5181600" y="41910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22" name="AutoShape 24"/>
          <p:cNvSpPr>
            <a:spLocks noChangeArrowheads="1"/>
          </p:cNvSpPr>
          <p:nvPr/>
        </p:nvSpPr>
        <p:spPr bwMode="auto">
          <a:xfrm>
            <a:off x="990600" y="2514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23" name="Text Box 25" descr="70%"/>
          <p:cNvSpPr txBox="1">
            <a:spLocks noChangeArrowheads="1"/>
          </p:cNvSpPr>
          <p:nvPr/>
        </p:nvSpPr>
        <p:spPr bwMode="auto">
          <a:xfrm>
            <a:off x="2743200" y="2590800"/>
            <a:ext cx="1073150" cy="333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Comic Sans MS" pitchFamily="66" charset="0"/>
              </a:rPr>
              <a:t>Replicate</a:t>
            </a:r>
          </a:p>
        </p:txBody>
      </p:sp>
      <p:sp>
        <p:nvSpPr>
          <p:cNvPr id="24" name="Text Box 26" descr="70%"/>
          <p:cNvSpPr txBox="1">
            <a:spLocks noChangeArrowheads="1"/>
          </p:cNvSpPr>
          <p:nvPr/>
        </p:nvSpPr>
        <p:spPr bwMode="auto">
          <a:xfrm>
            <a:off x="3886200" y="4191000"/>
            <a:ext cx="1073150" cy="333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Comic Sans MS" pitchFamily="66" charset="0"/>
              </a:rPr>
              <a:t>Replicate</a:t>
            </a:r>
          </a:p>
        </p:txBody>
      </p:sp>
      <p:sp>
        <p:nvSpPr>
          <p:cNvPr id="25" name="Text Box 27" descr="70%"/>
          <p:cNvSpPr txBox="1">
            <a:spLocks noChangeArrowheads="1"/>
          </p:cNvSpPr>
          <p:nvPr/>
        </p:nvSpPr>
        <p:spPr bwMode="auto">
          <a:xfrm>
            <a:off x="3886200" y="2590800"/>
            <a:ext cx="1073150" cy="333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Comic Sans MS" pitchFamily="66" charset="0"/>
              </a:rPr>
              <a:t>Replicate</a:t>
            </a:r>
          </a:p>
        </p:txBody>
      </p:sp>
      <p:sp>
        <p:nvSpPr>
          <p:cNvPr id="26" name="Text Box 28" descr="70%"/>
          <p:cNvSpPr txBox="1">
            <a:spLocks noChangeArrowheads="1"/>
          </p:cNvSpPr>
          <p:nvPr/>
        </p:nvSpPr>
        <p:spPr bwMode="auto">
          <a:xfrm>
            <a:off x="3886200" y="914400"/>
            <a:ext cx="1073150" cy="333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Comic Sans MS" pitchFamily="66" charset="0"/>
              </a:rPr>
              <a:t>Replicate</a:t>
            </a:r>
          </a:p>
        </p:txBody>
      </p:sp>
      <p:sp>
        <p:nvSpPr>
          <p:cNvPr id="27" name="Rectangle 29"/>
          <p:cNvSpPr>
            <a:spLocks noChangeArrowheads="1"/>
          </p:cNvSpPr>
          <p:nvPr/>
        </p:nvSpPr>
        <p:spPr bwMode="auto">
          <a:xfrm>
            <a:off x="1066800" y="5257800"/>
            <a:ext cx="1511300" cy="1130300"/>
          </a:xfrm>
          <a:prstGeom prst="rect">
            <a:avLst/>
          </a:prstGeom>
          <a:gradFill rotWithShape="0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12700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" name="Oval 30" descr="Large confetti"/>
          <p:cNvSpPr>
            <a:spLocks noChangeArrowheads="1"/>
          </p:cNvSpPr>
          <p:nvPr/>
        </p:nvSpPr>
        <p:spPr bwMode="auto">
          <a:xfrm rot="95040">
            <a:off x="1066800" y="5257800"/>
            <a:ext cx="381000" cy="452438"/>
          </a:xfrm>
          <a:prstGeom prst="ellipse">
            <a:avLst/>
          </a:prstGeom>
          <a:pattFill prst="lgConfetti">
            <a:fgClr>
              <a:srgbClr val="FFFF00"/>
            </a:fgClr>
            <a:bgClr>
              <a:srgbClr val="FFFFFF"/>
            </a:bgClr>
          </a:patt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FFFF00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000">
                <a:solidFill>
                  <a:srgbClr val="000000"/>
                </a:solidFill>
                <a:latin typeface="Comic Sans MS" pitchFamily="66" charset="0"/>
              </a:rPr>
              <a:t>Company</a:t>
            </a:r>
          </a:p>
          <a:p>
            <a:pPr algn="ctr" eaLnBrk="0" hangingPunct="0"/>
            <a:r>
              <a:rPr lang="en-US" sz="1000">
                <a:solidFill>
                  <a:srgbClr val="000000"/>
                </a:solidFill>
                <a:latin typeface="Comic Sans MS" pitchFamily="66" charset="0"/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307870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309DABE-E0A2-44C5-87B4-DFDF8FB6B226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  <a:noFill/>
          <a:ln/>
        </p:spPr>
        <p:txBody>
          <a:bodyPr/>
          <a:lstStyle/>
          <a:p>
            <a:r>
              <a:rPr lang="en-US" sz="2400" b="1">
                <a:effectLst/>
              </a:rPr>
              <a:t>Transnational Strategy</a:t>
            </a:r>
          </a:p>
        </p:txBody>
      </p:sp>
      <p:sp>
        <p:nvSpPr>
          <p:cNvPr id="6" name="Rectangle 9"/>
          <p:cNvSpPr txBox="1">
            <a:spLocks noChangeArrowheads="1"/>
          </p:cNvSpPr>
          <p:nvPr/>
        </p:nvSpPr>
        <p:spPr>
          <a:xfrm>
            <a:off x="1676400" y="1828800"/>
            <a:ext cx="5943600" cy="4495800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/>
              <a:t>Christopher Bartlett and Sumantra Ghoshal</a:t>
            </a:r>
          </a:p>
          <a:p>
            <a:endParaRPr lang="en-US" sz="1800" b="1"/>
          </a:p>
          <a:p>
            <a:r>
              <a:rPr lang="en-US" sz="1800" b="1"/>
              <a:t>Core competencies can develop in any of the firm’s worldwide operations.</a:t>
            </a:r>
          </a:p>
          <a:p>
            <a:endParaRPr lang="en-US" sz="1800" b="1"/>
          </a:p>
          <a:p>
            <a:r>
              <a:rPr lang="en-US" sz="1800" b="1"/>
              <a:t>Flow of skills and product offerings occurs throughout the firm - not only from home firm to foreign subsidiary (global learning).</a:t>
            </a:r>
          </a:p>
          <a:p>
            <a:endParaRPr lang="en-US" sz="1800" b="1"/>
          </a:p>
          <a:p>
            <a:r>
              <a:rPr lang="en-US" sz="1800" b="1"/>
              <a:t>Makes sense where there is pressure for both cost reduction and local responsiveness.</a:t>
            </a:r>
          </a:p>
          <a:p>
            <a:endParaRPr lang="en-US" sz="1800" b="1"/>
          </a:p>
          <a:p>
            <a:pPr lvl="1"/>
            <a:r>
              <a:rPr lang="en-US" sz="1800" b="1" i="1"/>
              <a:t>Examples – Unilever / Caterpillar / ABB</a:t>
            </a:r>
          </a:p>
        </p:txBody>
      </p:sp>
    </p:spTree>
    <p:extLst>
      <p:ext uri="{BB962C8B-B14F-4D97-AF65-F5344CB8AC3E}">
        <p14:creationId xmlns:p14="http://schemas.microsoft.com/office/powerpoint/2010/main" val="40887991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95CA4D8-F924-435D-B14B-C180679F2D7D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2800" b="1">
                <a:effectLst/>
              </a:rPr>
              <a:t>Transnational Strategy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752600" y="2133600"/>
            <a:ext cx="5868988" cy="3389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defTabSz="762000" eaLnBrk="0" hangingPunct="0">
              <a:lnSpc>
                <a:spcPct val="150000"/>
              </a:lnSpc>
            </a:pPr>
            <a:r>
              <a:rPr lang="en-GB" sz="1600" b="1"/>
              <a:t>Transnational companies aim to build three strategic capabilities:</a:t>
            </a:r>
          </a:p>
          <a:p>
            <a:pPr defTabSz="762000" eaLnBrk="0" hangingPunct="0">
              <a:lnSpc>
                <a:spcPct val="150000"/>
              </a:lnSpc>
            </a:pPr>
            <a:endParaRPr lang="en-GB" sz="1600" b="1"/>
          </a:p>
          <a:p>
            <a:pPr defTabSz="762000" eaLnBrk="0" hangingPunct="0">
              <a:lnSpc>
                <a:spcPct val="150000"/>
              </a:lnSpc>
            </a:pPr>
            <a:r>
              <a:rPr lang="en-GB" sz="1600" b="1"/>
              <a:t>	Global scale efficiency and competitiveness</a:t>
            </a:r>
          </a:p>
          <a:p>
            <a:pPr marL="571500" lvl="1" defTabSz="762000" eaLnBrk="0" hangingPunct="0">
              <a:lnSpc>
                <a:spcPct val="150000"/>
              </a:lnSpc>
              <a:buFontTx/>
              <a:buChar char="•"/>
            </a:pPr>
            <a:endParaRPr lang="en-GB" sz="1600" b="1"/>
          </a:p>
          <a:p>
            <a:pPr marL="571500" lvl="1" defTabSz="762000" eaLnBrk="0" hangingPunct="0">
              <a:lnSpc>
                <a:spcPct val="150000"/>
              </a:lnSpc>
            </a:pPr>
            <a:r>
              <a:rPr lang="en-GB" sz="1600" b="1"/>
              <a:t>	National level responsibilities and flexibility</a:t>
            </a:r>
          </a:p>
          <a:p>
            <a:pPr marL="571500" lvl="1" defTabSz="762000" eaLnBrk="0" hangingPunct="0">
              <a:lnSpc>
                <a:spcPct val="150000"/>
              </a:lnSpc>
              <a:buFontTx/>
              <a:buChar char="•"/>
            </a:pPr>
            <a:endParaRPr lang="en-GB" sz="1600" b="1"/>
          </a:p>
          <a:p>
            <a:pPr marL="571500" lvl="1" defTabSz="762000" eaLnBrk="0" hangingPunct="0">
              <a:lnSpc>
                <a:spcPct val="150000"/>
              </a:lnSpc>
            </a:pPr>
            <a:r>
              <a:rPr lang="en-GB" sz="1600" b="1"/>
              <a:t>	Cross market capacity to leverage learning on </a:t>
            </a:r>
          </a:p>
          <a:p>
            <a:pPr marL="571500" lvl="1" defTabSz="762000" eaLnBrk="0" hangingPunct="0">
              <a:lnSpc>
                <a:spcPct val="150000"/>
              </a:lnSpc>
            </a:pPr>
            <a:r>
              <a:rPr lang="en-GB" sz="1600" b="1"/>
              <a:t>  	a world wide basis</a:t>
            </a:r>
          </a:p>
        </p:txBody>
      </p:sp>
    </p:spTree>
    <p:extLst>
      <p:ext uri="{BB962C8B-B14F-4D97-AF65-F5344CB8AC3E}">
        <p14:creationId xmlns:p14="http://schemas.microsoft.com/office/powerpoint/2010/main" val="32664147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DA27B9D-2329-42DA-8186-166E5A7CE000}" type="slidenum">
              <a:rPr lang="en-GB" smtClean="0"/>
              <a:pPr/>
              <a:t>31</a:t>
            </a:fld>
            <a:endParaRPr lang="en-GB"/>
          </a:p>
        </p:txBody>
      </p:sp>
      <p:sp>
        <p:nvSpPr>
          <p:cNvPr id="5" name="AutoShape 4"/>
          <p:cNvSpPr>
            <a:spLocks noChangeArrowheads="1"/>
          </p:cNvSpPr>
          <p:nvPr/>
        </p:nvSpPr>
        <p:spPr bwMode="auto">
          <a:xfrm>
            <a:off x="1676400" y="12192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6" name="Text Box 5" descr="70%"/>
          <p:cNvSpPr txBox="1">
            <a:spLocks noChangeArrowheads="1"/>
          </p:cNvSpPr>
          <p:nvPr/>
        </p:nvSpPr>
        <p:spPr bwMode="auto">
          <a:xfrm>
            <a:off x="1752600" y="838200"/>
            <a:ext cx="1046163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A</a:t>
            </a:r>
          </a:p>
        </p:txBody>
      </p:sp>
      <p:sp>
        <p:nvSpPr>
          <p:cNvPr id="7" name="Text Box 6" descr="70%"/>
          <p:cNvSpPr txBox="1">
            <a:spLocks noChangeArrowheads="1"/>
          </p:cNvSpPr>
          <p:nvPr/>
        </p:nvSpPr>
        <p:spPr bwMode="auto">
          <a:xfrm>
            <a:off x="6477000" y="2362200"/>
            <a:ext cx="1025525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C</a:t>
            </a:r>
          </a:p>
        </p:txBody>
      </p:sp>
      <p:sp>
        <p:nvSpPr>
          <p:cNvPr id="8" name="Text Box 7" descr="70%"/>
          <p:cNvSpPr txBox="1">
            <a:spLocks noChangeArrowheads="1"/>
          </p:cNvSpPr>
          <p:nvPr/>
        </p:nvSpPr>
        <p:spPr bwMode="auto">
          <a:xfrm>
            <a:off x="5715000" y="762000"/>
            <a:ext cx="1028700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B</a:t>
            </a:r>
          </a:p>
        </p:txBody>
      </p:sp>
      <p:sp>
        <p:nvSpPr>
          <p:cNvPr id="9" name="Text Box 8" descr="70%"/>
          <p:cNvSpPr txBox="1">
            <a:spLocks noChangeArrowheads="1"/>
          </p:cNvSpPr>
          <p:nvPr/>
        </p:nvSpPr>
        <p:spPr bwMode="auto">
          <a:xfrm>
            <a:off x="3006725" y="357414"/>
            <a:ext cx="2697163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2000" b="1" dirty="0">
                <a:latin typeface="Times New Roman" pitchFamily="18" charset="0"/>
              </a:rPr>
              <a:t>Transnational Strategy</a:t>
            </a:r>
          </a:p>
        </p:txBody>
      </p:sp>
      <p:sp>
        <p:nvSpPr>
          <p:cNvPr id="10" name="AutoShape 9"/>
          <p:cNvSpPr>
            <a:spLocks noChangeArrowheads="1"/>
          </p:cNvSpPr>
          <p:nvPr/>
        </p:nvSpPr>
        <p:spPr bwMode="auto">
          <a:xfrm>
            <a:off x="5562600" y="11430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11" name="AutoShape 10"/>
          <p:cNvSpPr>
            <a:spLocks noChangeArrowheads="1"/>
          </p:cNvSpPr>
          <p:nvPr/>
        </p:nvSpPr>
        <p:spPr bwMode="auto">
          <a:xfrm>
            <a:off x="1828800" y="4419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12" name="AutoShape 11"/>
          <p:cNvSpPr>
            <a:spLocks noChangeArrowheads="1"/>
          </p:cNvSpPr>
          <p:nvPr/>
        </p:nvSpPr>
        <p:spPr bwMode="auto">
          <a:xfrm>
            <a:off x="3733800" y="27432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13" name="AutoShape 12"/>
          <p:cNvSpPr>
            <a:spLocks noChangeArrowheads="1"/>
          </p:cNvSpPr>
          <p:nvPr/>
        </p:nvSpPr>
        <p:spPr bwMode="auto">
          <a:xfrm>
            <a:off x="5638800" y="44196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14" name="AutoShape 13"/>
          <p:cNvSpPr>
            <a:spLocks noChangeArrowheads="1"/>
          </p:cNvSpPr>
          <p:nvPr/>
        </p:nvSpPr>
        <p:spPr bwMode="auto">
          <a:xfrm>
            <a:off x="1143000" y="27432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15" name="AutoShape 14"/>
          <p:cNvSpPr>
            <a:spLocks noChangeArrowheads="1"/>
          </p:cNvSpPr>
          <p:nvPr/>
        </p:nvSpPr>
        <p:spPr bwMode="auto">
          <a:xfrm>
            <a:off x="6400800" y="2743200"/>
            <a:ext cx="1752600" cy="1066800"/>
          </a:xfrm>
          <a:prstGeom prst="homePlate">
            <a:avLst>
              <a:gd name="adj" fmla="val 41071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Production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Products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Marketing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&amp; Sales</a:t>
            </a:r>
          </a:p>
          <a:p>
            <a:pPr algn="ctr" eaLnBrk="0" hangingPunct="0"/>
            <a:r>
              <a:rPr lang="en-GB" sz="1200" b="1">
                <a:solidFill>
                  <a:srgbClr val="000000"/>
                </a:solidFill>
                <a:latin typeface="Comic Sans MS" pitchFamily="66" charset="0"/>
              </a:rPr>
              <a:t>Services</a:t>
            </a:r>
          </a:p>
        </p:txBody>
      </p:sp>
      <p:sp>
        <p:nvSpPr>
          <p:cNvPr id="16" name="Text Box 15" descr="70%"/>
          <p:cNvSpPr txBox="1">
            <a:spLocks noChangeArrowheads="1"/>
          </p:cNvSpPr>
          <p:nvPr/>
        </p:nvSpPr>
        <p:spPr bwMode="auto">
          <a:xfrm>
            <a:off x="5705475" y="4038600"/>
            <a:ext cx="1044575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D</a:t>
            </a:r>
          </a:p>
        </p:txBody>
      </p:sp>
      <p:sp>
        <p:nvSpPr>
          <p:cNvPr id="17" name="Text Box 16" descr="70%"/>
          <p:cNvSpPr txBox="1">
            <a:spLocks noChangeArrowheads="1"/>
          </p:cNvSpPr>
          <p:nvPr/>
        </p:nvSpPr>
        <p:spPr bwMode="auto">
          <a:xfrm>
            <a:off x="1979613" y="4114800"/>
            <a:ext cx="1027112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E</a:t>
            </a:r>
          </a:p>
        </p:txBody>
      </p:sp>
      <p:sp>
        <p:nvSpPr>
          <p:cNvPr id="18" name="Text Box 17" descr="70%"/>
          <p:cNvSpPr txBox="1">
            <a:spLocks noChangeArrowheads="1"/>
          </p:cNvSpPr>
          <p:nvPr/>
        </p:nvSpPr>
        <p:spPr bwMode="auto">
          <a:xfrm>
            <a:off x="1230313" y="2438400"/>
            <a:ext cx="1023937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Comic Sans MS" pitchFamily="66" charset="0"/>
              </a:rPr>
              <a:t>Country F</a:t>
            </a:r>
          </a:p>
        </p:txBody>
      </p:sp>
      <p:sp>
        <p:nvSpPr>
          <p:cNvPr id="19" name="Text Box 18" descr="70%"/>
          <p:cNvSpPr txBox="1">
            <a:spLocks noChangeArrowheads="1"/>
          </p:cNvSpPr>
          <p:nvPr/>
        </p:nvSpPr>
        <p:spPr bwMode="auto">
          <a:xfrm>
            <a:off x="3810000" y="2438400"/>
            <a:ext cx="1209675" cy="2714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200" b="1">
                <a:latin typeface="Comic Sans MS" pitchFamily="66" charset="0"/>
              </a:rPr>
              <a:t>Home Country</a:t>
            </a:r>
          </a:p>
        </p:txBody>
      </p:sp>
      <p:sp>
        <p:nvSpPr>
          <p:cNvPr id="20" name="Line 19"/>
          <p:cNvSpPr>
            <a:spLocks noChangeShapeType="1"/>
          </p:cNvSpPr>
          <p:nvPr/>
        </p:nvSpPr>
        <p:spPr bwMode="auto">
          <a:xfrm flipH="1">
            <a:off x="5257800" y="2362200"/>
            <a:ext cx="381000" cy="45720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1" name="Line 20"/>
          <p:cNvSpPr>
            <a:spLocks noChangeShapeType="1"/>
          </p:cNvSpPr>
          <p:nvPr/>
        </p:nvSpPr>
        <p:spPr bwMode="auto">
          <a:xfrm flipH="1">
            <a:off x="5638800" y="3276600"/>
            <a:ext cx="609600" cy="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2" name="Line 21"/>
          <p:cNvSpPr>
            <a:spLocks noChangeShapeType="1"/>
          </p:cNvSpPr>
          <p:nvPr/>
        </p:nvSpPr>
        <p:spPr bwMode="auto">
          <a:xfrm flipH="1">
            <a:off x="2971800" y="3276600"/>
            <a:ext cx="609600" cy="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3" name="Line 22"/>
          <p:cNvSpPr>
            <a:spLocks noChangeShapeType="1"/>
          </p:cNvSpPr>
          <p:nvPr/>
        </p:nvSpPr>
        <p:spPr bwMode="auto">
          <a:xfrm flipH="1">
            <a:off x="3276600" y="3962400"/>
            <a:ext cx="381000" cy="45720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4" name="Line 23"/>
          <p:cNvSpPr>
            <a:spLocks noChangeShapeType="1"/>
          </p:cNvSpPr>
          <p:nvPr/>
        </p:nvSpPr>
        <p:spPr bwMode="auto">
          <a:xfrm flipH="1" flipV="1">
            <a:off x="3048000" y="2362200"/>
            <a:ext cx="533400" cy="45720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5" name="Line 24"/>
          <p:cNvSpPr>
            <a:spLocks noChangeShapeType="1"/>
          </p:cNvSpPr>
          <p:nvPr/>
        </p:nvSpPr>
        <p:spPr bwMode="auto">
          <a:xfrm flipH="1" flipV="1">
            <a:off x="5029200" y="3962400"/>
            <a:ext cx="457200" cy="45720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6" name="Line 25"/>
          <p:cNvSpPr>
            <a:spLocks noChangeShapeType="1"/>
          </p:cNvSpPr>
          <p:nvPr/>
        </p:nvSpPr>
        <p:spPr bwMode="auto">
          <a:xfrm flipH="1">
            <a:off x="3581400" y="1752600"/>
            <a:ext cx="1752600" cy="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7" name="Line 26"/>
          <p:cNvSpPr>
            <a:spLocks noChangeShapeType="1"/>
          </p:cNvSpPr>
          <p:nvPr/>
        </p:nvSpPr>
        <p:spPr bwMode="auto">
          <a:xfrm flipH="1">
            <a:off x="3657600" y="5029200"/>
            <a:ext cx="1752600" cy="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8" name="Line 27"/>
          <p:cNvSpPr>
            <a:spLocks noChangeShapeType="1"/>
          </p:cNvSpPr>
          <p:nvPr/>
        </p:nvSpPr>
        <p:spPr bwMode="auto">
          <a:xfrm flipH="1" flipV="1">
            <a:off x="5715000" y="2514600"/>
            <a:ext cx="457200" cy="45720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9" name="Line 28"/>
          <p:cNvSpPr>
            <a:spLocks noChangeShapeType="1"/>
          </p:cNvSpPr>
          <p:nvPr/>
        </p:nvSpPr>
        <p:spPr bwMode="auto">
          <a:xfrm flipH="1" flipV="1">
            <a:off x="2743200" y="3657600"/>
            <a:ext cx="457200" cy="45720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30" name="Line 29"/>
          <p:cNvSpPr>
            <a:spLocks noChangeShapeType="1"/>
          </p:cNvSpPr>
          <p:nvPr/>
        </p:nvSpPr>
        <p:spPr bwMode="auto">
          <a:xfrm flipH="1">
            <a:off x="2590800" y="2438400"/>
            <a:ext cx="381000" cy="45720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31" name="Line 30"/>
          <p:cNvSpPr>
            <a:spLocks noChangeShapeType="1"/>
          </p:cNvSpPr>
          <p:nvPr/>
        </p:nvSpPr>
        <p:spPr bwMode="auto">
          <a:xfrm flipH="1">
            <a:off x="5562600" y="3733800"/>
            <a:ext cx="381000" cy="45720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 type="triangle" w="med" len="med"/>
            <a:tailEnd type="triangle" w="med" len="med"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381000" y="5410200"/>
            <a:ext cx="1511300" cy="1130300"/>
          </a:xfrm>
          <a:prstGeom prst="rect">
            <a:avLst/>
          </a:prstGeom>
          <a:gradFill rotWithShape="0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12700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" name="Oval 32" descr="Horizontal brick"/>
          <p:cNvSpPr>
            <a:spLocks noChangeArrowheads="1"/>
          </p:cNvSpPr>
          <p:nvPr/>
        </p:nvSpPr>
        <p:spPr bwMode="auto">
          <a:xfrm>
            <a:off x="1371600" y="5486400"/>
            <a:ext cx="381000" cy="381000"/>
          </a:xfrm>
          <a:prstGeom prst="ellipse">
            <a:avLst/>
          </a:prstGeom>
          <a:pattFill prst="horzBrick">
            <a:fgClr>
              <a:srgbClr val="99FF66"/>
            </a:fgClr>
            <a:bgClr>
              <a:srgbClr val="FFFFFF"/>
            </a:bgClr>
          </a:patt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rgbClr val="99FF66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sz="1000">
                <a:solidFill>
                  <a:srgbClr val="000000"/>
                </a:solidFill>
                <a:latin typeface="Comic Sans MS" pitchFamily="66" charset="0"/>
              </a:rPr>
              <a:t>Company</a:t>
            </a:r>
          </a:p>
          <a:p>
            <a:pPr algn="ctr" eaLnBrk="0" hangingPunct="0"/>
            <a:r>
              <a:rPr lang="en-US" sz="1000">
                <a:solidFill>
                  <a:srgbClr val="000000"/>
                </a:solidFill>
                <a:latin typeface="Comic Sans MS" pitchFamily="66" charset="0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225315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304800" y="838200"/>
            <a:ext cx="8839200" cy="1706563"/>
          </a:xfrm>
          <a:noFill/>
          <a:ln/>
        </p:spPr>
        <p:txBody>
          <a:bodyPr lIns="90488" tIns="44450" rIns="90488" bIns="44450"/>
          <a:lstStyle/>
          <a:p>
            <a:r>
              <a:rPr lang="en-US" sz="1800" b="1">
                <a:effectLst/>
              </a:rPr>
              <a:t>Cost Pressures and Pressures for Local Responsiveness </a:t>
            </a:r>
            <a:br>
              <a:rPr lang="en-US" sz="1800" b="1">
                <a:effectLst/>
              </a:rPr>
            </a:br>
            <a:r>
              <a:rPr lang="en-US" sz="1800" b="1">
                <a:effectLst/>
              </a:rPr>
              <a:t>Facing Firms Leads to Learning Company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32</a:t>
            </a:fld>
            <a:endParaRPr lang="en-GB"/>
          </a:p>
        </p:txBody>
      </p:sp>
      <p:sp>
        <p:nvSpPr>
          <p:cNvPr id="3" name="Slide Number Placeholder 3"/>
          <p:cNvSpPr txBox="1">
            <a:spLocks/>
          </p:cNvSpPr>
          <p:nvPr/>
        </p:nvSpPr>
        <p:spPr>
          <a:xfrm>
            <a:off x="7010400" y="6400800"/>
            <a:ext cx="21336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D6150E0-E5A5-41F8-9ADD-AFA8376BDCB0}" type="slidenum">
              <a:rPr lang="en-GB" smtClean="0"/>
              <a:pPr/>
              <a:t>32</a:t>
            </a:fld>
            <a:endParaRPr lang="en-GB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5334000" y="3382963"/>
            <a:ext cx="3048000" cy="1752600"/>
          </a:xfrm>
          <a:prstGeom prst="rect">
            <a:avLst/>
          </a:prstGeom>
          <a:gradFill rotWithShape="0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12700">
            <a:solidFill>
              <a:srgbClr val="FFFF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Oval 6"/>
          <p:cNvSpPr>
            <a:spLocks noChangeArrowheads="1"/>
          </p:cNvSpPr>
          <p:nvPr/>
        </p:nvSpPr>
        <p:spPr bwMode="auto">
          <a:xfrm>
            <a:off x="7391400" y="3154363"/>
            <a:ext cx="1219200" cy="1054100"/>
          </a:xfrm>
          <a:prstGeom prst="ellipse">
            <a:avLst/>
          </a:prstGeom>
          <a:solidFill>
            <a:schemeClr val="hlink"/>
          </a:solidFill>
          <a:ln w="12700">
            <a:round/>
            <a:headEnd/>
            <a:tailEnd/>
          </a:ln>
          <a:effectLst/>
          <a:scene3d>
            <a:camera prst="legacyPerspectiveFront">
              <a:rot lat="20099999" lon="1500000" rev="0"/>
            </a:camera>
            <a:lightRig rig="legacyFlat4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lIns="90488" tIns="44450" rIns="90488" bIns="44450" anchor="ctr">
            <a:flatTx/>
          </a:bodyPr>
          <a:lstStyle/>
          <a:p>
            <a:pPr algn="ctr" eaLnBrk="0" hangingPunct="0"/>
            <a:r>
              <a:rPr lang="en-US" b="1">
                <a:latin typeface="Times New Roman" pitchFamily="18" charset="0"/>
              </a:rPr>
              <a:t>Global</a:t>
            </a:r>
          </a:p>
          <a:p>
            <a:pPr algn="ctr" eaLnBrk="0" hangingPunct="0"/>
            <a:r>
              <a:rPr lang="en-US" b="1">
                <a:latin typeface="Times New Roman" pitchFamily="18" charset="0"/>
              </a:rPr>
              <a:t>Learning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4343400" y="3078163"/>
            <a:ext cx="1039813" cy="2059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sz="2000" dirty="0">
                <a:latin typeface="Comic Sans MS" pitchFamily="66" charset="0"/>
              </a:rPr>
              <a:t>        High</a:t>
            </a:r>
          </a:p>
          <a:p>
            <a:pPr eaLnBrk="0" hangingPunct="0"/>
            <a:endParaRPr lang="en-US" sz="2000" dirty="0">
              <a:latin typeface="Comic Sans MS" pitchFamily="66" charset="0"/>
            </a:endParaRPr>
          </a:p>
          <a:p>
            <a:pPr eaLnBrk="0" hangingPunct="0"/>
            <a:r>
              <a:rPr lang="en-US" sz="1400" dirty="0">
                <a:latin typeface="Comic Sans MS" pitchFamily="66" charset="0"/>
              </a:rPr>
              <a:t>Cost </a:t>
            </a:r>
          </a:p>
          <a:p>
            <a:pPr eaLnBrk="0" hangingPunct="0"/>
            <a:r>
              <a:rPr lang="en-US" sz="1400" dirty="0">
                <a:latin typeface="Comic Sans MS" pitchFamily="66" charset="0"/>
              </a:rPr>
              <a:t>pressures</a:t>
            </a:r>
            <a:endParaRPr lang="en-US" sz="2000" dirty="0">
              <a:latin typeface="Comic Sans MS" pitchFamily="66" charset="0"/>
            </a:endParaRPr>
          </a:p>
          <a:p>
            <a:pPr eaLnBrk="0" hangingPunct="0"/>
            <a:r>
              <a:rPr lang="en-US" sz="2000" dirty="0">
                <a:latin typeface="Comic Sans MS" pitchFamily="66" charset="0"/>
              </a:rPr>
              <a:t>         Low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953000" y="5287963"/>
            <a:ext cx="381000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sz="2000" dirty="0">
                <a:latin typeface="Comic Sans MS" pitchFamily="66" charset="0"/>
              </a:rPr>
              <a:t>  Low                            High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5334000" y="5821363"/>
            <a:ext cx="30337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 dirty="0">
                <a:latin typeface="Comic Sans MS" pitchFamily="66" charset="0"/>
              </a:rPr>
              <a:t>Pressures for local responsiveness</a:t>
            </a:r>
          </a:p>
        </p:txBody>
      </p:sp>
      <p:sp>
        <p:nvSpPr>
          <p:cNvPr id="11" name="AutoShape 10"/>
          <p:cNvSpPr>
            <a:spLocks noChangeArrowheads="1"/>
          </p:cNvSpPr>
          <p:nvPr/>
        </p:nvSpPr>
        <p:spPr bwMode="auto">
          <a:xfrm>
            <a:off x="457200" y="3535363"/>
            <a:ext cx="457200" cy="457200"/>
          </a:xfrm>
          <a:prstGeom prst="homePlate">
            <a:avLst>
              <a:gd name="adj" fmla="val 25000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2" name="AutoShape 11"/>
          <p:cNvSpPr>
            <a:spLocks noChangeArrowheads="1"/>
          </p:cNvSpPr>
          <p:nvPr/>
        </p:nvSpPr>
        <p:spPr bwMode="auto">
          <a:xfrm>
            <a:off x="1219200" y="4297363"/>
            <a:ext cx="457200" cy="457200"/>
          </a:xfrm>
          <a:prstGeom prst="homePlate">
            <a:avLst>
              <a:gd name="adj" fmla="val 25000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3" name="AutoShape 12"/>
          <p:cNvSpPr>
            <a:spLocks noChangeArrowheads="1"/>
          </p:cNvSpPr>
          <p:nvPr/>
        </p:nvSpPr>
        <p:spPr bwMode="auto">
          <a:xfrm>
            <a:off x="457200" y="5059363"/>
            <a:ext cx="457200" cy="457200"/>
          </a:xfrm>
          <a:prstGeom prst="homePlate">
            <a:avLst>
              <a:gd name="adj" fmla="val 25000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4" name="AutoShape 13"/>
          <p:cNvSpPr>
            <a:spLocks noChangeArrowheads="1"/>
          </p:cNvSpPr>
          <p:nvPr/>
        </p:nvSpPr>
        <p:spPr bwMode="auto">
          <a:xfrm>
            <a:off x="2133600" y="5059363"/>
            <a:ext cx="457200" cy="457200"/>
          </a:xfrm>
          <a:prstGeom prst="homePlate">
            <a:avLst>
              <a:gd name="adj" fmla="val 25000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5" name="AutoShape 14"/>
          <p:cNvSpPr>
            <a:spLocks noChangeArrowheads="1"/>
          </p:cNvSpPr>
          <p:nvPr/>
        </p:nvSpPr>
        <p:spPr bwMode="auto">
          <a:xfrm>
            <a:off x="2057400" y="3535363"/>
            <a:ext cx="457200" cy="457200"/>
          </a:xfrm>
          <a:prstGeom prst="homePlate">
            <a:avLst>
              <a:gd name="adj" fmla="val 25000"/>
            </a:avLst>
          </a:prstGeom>
          <a:solidFill>
            <a:srgbClr val="FFFF00"/>
          </a:solidFill>
          <a:ln w="12700">
            <a:solidFill>
              <a:schemeClr val="bg2"/>
            </a:solidFill>
            <a:miter lim="800000"/>
            <a:headEnd/>
            <a:tailEnd/>
          </a:ln>
          <a:effectLst>
            <a:outerShdw dist="71842" dir="2700000" algn="ctr" rotWithShape="0">
              <a:srgbClr val="6E6A89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6" name="Line 15"/>
          <p:cNvSpPr>
            <a:spLocks noChangeShapeType="1"/>
          </p:cNvSpPr>
          <p:nvPr/>
        </p:nvSpPr>
        <p:spPr bwMode="auto">
          <a:xfrm>
            <a:off x="1219200" y="3916363"/>
            <a:ext cx="457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7" name="Line 16"/>
          <p:cNvSpPr>
            <a:spLocks noChangeShapeType="1"/>
          </p:cNvSpPr>
          <p:nvPr/>
        </p:nvSpPr>
        <p:spPr bwMode="auto">
          <a:xfrm>
            <a:off x="1219200" y="5135563"/>
            <a:ext cx="457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8" name="Line 17"/>
          <p:cNvSpPr>
            <a:spLocks noChangeShapeType="1"/>
          </p:cNvSpPr>
          <p:nvPr/>
        </p:nvSpPr>
        <p:spPr bwMode="auto">
          <a:xfrm>
            <a:off x="2133600" y="4297363"/>
            <a:ext cx="0" cy="457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9" name="Line 18"/>
          <p:cNvSpPr>
            <a:spLocks noChangeShapeType="1"/>
          </p:cNvSpPr>
          <p:nvPr/>
        </p:nvSpPr>
        <p:spPr bwMode="auto">
          <a:xfrm>
            <a:off x="762000" y="4297363"/>
            <a:ext cx="0" cy="457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0" name="Line 19"/>
          <p:cNvSpPr>
            <a:spLocks noChangeShapeType="1"/>
          </p:cNvSpPr>
          <p:nvPr/>
        </p:nvSpPr>
        <p:spPr bwMode="auto">
          <a:xfrm>
            <a:off x="990600" y="3992563"/>
            <a:ext cx="304800" cy="228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1" name="Line 20"/>
          <p:cNvSpPr>
            <a:spLocks noChangeShapeType="1"/>
          </p:cNvSpPr>
          <p:nvPr/>
        </p:nvSpPr>
        <p:spPr bwMode="auto">
          <a:xfrm flipH="1">
            <a:off x="1676400" y="3992563"/>
            <a:ext cx="304800" cy="228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2" name="Line 21"/>
          <p:cNvSpPr>
            <a:spLocks noChangeShapeType="1"/>
          </p:cNvSpPr>
          <p:nvPr/>
        </p:nvSpPr>
        <p:spPr bwMode="auto">
          <a:xfrm flipH="1">
            <a:off x="838200" y="4830763"/>
            <a:ext cx="304800" cy="228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3" name="Line 22"/>
          <p:cNvSpPr>
            <a:spLocks noChangeShapeType="1"/>
          </p:cNvSpPr>
          <p:nvPr/>
        </p:nvSpPr>
        <p:spPr bwMode="auto">
          <a:xfrm>
            <a:off x="1676400" y="4830763"/>
            <a:ext cx="304800" cy="228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24" name="Text Box 23" descr="70%"/>
          <p:cNvSpPr txBox="1">
            <a:spLocks noChangeArrowheads="1"/>
          </p:cNvSpPr>
          <p:nvPr/>
        </p:nvSpPr>
        <p:spPr bwMode="auto">
          <a:xfrm>
            <a:off x="533400" y="2925763"/>
            <a:ext cx="2722563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Times New Roman" pitchFamily="18" charset="0"/>
              </a:rPr>
              <a:t>Transnational Structure/Strategy</a:t>
            </a:r>
          </a:p>
        </p:txBody>
      </p:sp>
      <p:sp>
        <p:nvSpPr>
          <p:cNvPr id="25" name="Text Box 24" descr="70%"/>
          <p:cNvSpPr txBox="1">
            <a:spLocks noChangeArrowheads="1"/>
          </p:cNvSpPr>
          <p:nvPr/>
        </p:nvSpPr>
        <p:spPr bwMode="auto">
          <a:xfrm>
            <a:off x="2971800" y="4068763"/>
            <a:ext cx="828675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 eaLnBrk="0" hangingPunct="0"/>
            <a:r>
              <a:rPr lang="en-GB" sz="1400" b="1">
                <a:latin typeface="Times New Roman" pitchFamily="18" charset="0"/>
              </a:rPr>
              <a:t>Leads to</a:t>
            </a:r>
          </a:p>
        </p:txBody>
      </p:sp>
      <p:sp>
        <p:nvSpPr>
          <p:cNvPr id="26" name="Line 25"/>
          <p:cNvSpPr>
            <a:spLocks noChangeShapeType="1"/>
          </p:cNvSpPr>
          <p:nvPr/>
        </p:nvSpPr>
        <p:spPr bwMode="auto">
          <a:xfrm>
            <a:off x="2743200" y="4449763"/>
            <a:ext cx="129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lIns="90488" tIns="44450" rIns="90488" bIns="4445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83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907571" y="-4057"/>
            <a:ext cx="7391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200" dirty="0"/>
              <a:t>What is a </a:t>
            </a:r>
            <a:br>
              <a:rPr lang="en-US" sz="3200" dirty="0"/>
            </a:br>
            <a:r>
              <a:rPr lang="en-US" sz="3200" dirty="0"/>
              <a:t>Project-Based Structure?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33</a:t>
            </a:fld>
            <a:endParaRPr lang="en-GB"/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>
          <a:xfrm>
            <a:off x="1136171" y="2564904"/>
            <a:ext cx="71628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763" algn="ctr">
              <a:buFont typeface="Wingdings" pitchFamily="2" charset="2"/>
              <a:buNone/>
            </a:pPr>
            <a:r>
              <a:rPr lang="en-GB" dirty="0"/>
              <a:t>A </a:t>
            </a:r>
            <a:r>
              <a:rPr lang="en-GB" b="1" dirty="0"/>
              <a:t>project-based structure</a:t>
            </a:r>
            <a:r>
              <a:rPr lang="en-GB" dirty="0"/>
              <a:t> is one where teams are created, undertake the work, and then are dissolved.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221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34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27584" y="2132856"/>
            <a:ext cx="13663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Flexibility</a:t>
            </a:r>
          </a:p>
          <a:p>
            <a:r>
              <a:rPr lang="en-GB" dirty="0"/>
              <a:t>Empowering</a:t>
            </a:r>
          </a:p>
          <a:p>
            <a:r>
              <a:rPr lang="en-GB" dirty="0"/>
              <a:t>Adaptable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2199" y="5261726"/>
            <a:ext cx="201061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Decentralised</a:t>
            </a:r>
          </a:p>
          <a:p>
            <a:r>
              <a:rPr lang="en-GB" dirty="0"/>
              <a:t>Organic</a:t>
            </a:r>
          </a:p>
          <a:p>
            <a:r>
              <a:rPr lang="en-GB" dirty="0"/>
              <a:t>Open Networks</a:t>
            </a:r>
          </a:p>
          <a:p>
            <a:r>
              <a:rPr lang="en-GB" dirty="0"/>
              <a:t>Team Based</a:t>
            </a:r>
          </a:p>
          <a:p>
            <a:r>
              <a:rPr lang="en-GB" dirty="0"/>
              <a:t>Mutual Adjustment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4544" y="4338396"/>
            <a:ext cx="20072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Control Orientation</a:t>
            </a:r>
          </a:p>
          <a:p>
            <a:r>
              <a:rPr lang="en-GB" dirty="0"/>
              <a:t>Depersonalised</a:t>
            </a:r>
          </a:p>
          <a:p>
            <a:r>
              <a:rPr lang="en-GB" dirty="0"/>
              <a:t>Rigid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411760" y="5354059"/>
            <a:ext cx="136582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Centralised</a:t>
            </a:r>
          </a:p>
          <a:p>
            <a:r>
              <a:rPr lang="en-GB" dirty="0"/>
              <a:t>Bureaucratic</a:t>
            </a:r>
          </a:p>
          <a:p>
            <a:r>
              <a:rPr lang="en-GB" dirty="0"/>
              <a:t>Specialised</a:t>
            </a:r>
          </a:p>
          <a:p>
            <a:r>
              <a:rPr lang="en-GB" dirty="0"/>
              <a:t>Mechanistic</a:t>
            </a:r>
          </a:p>
          <a:p>
            <a:r>
              <a:rPr lang="en-GB" dirty="0"/>
              <a:t>S.O.P.’s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785019" y="4430729"/>
            <a:ext cx="1413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FUNCTIONAL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17692" y="4063116"/>
            <a:ext cx="1865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MULTIDIVISIONAL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92041" y="3612547"/>
            <a:ext cx="912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MATRIX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75629" y="2871520"/>
            <a:ext cx="1413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PROJECTISED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724128" y="2594521"/>
            <a:ext cx="1158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NETWORK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740153" y="2384720"/>
            <a:ext cx="982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VIRTUAL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2411760" y="2276872"/>
            <a:ext cx="0" cy="298485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H="1">
            <a:off x="2411760" y="5261726"/>
            <a:ext cx="4942504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4581801" y="3186268"/>
            <a:ext cx="1776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TRANSNATIONAL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2785019" y="1988840"/>
            <a:ext cx="3659189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7802689" y="2276872"/>
            <a:ext cx="0" cy="266429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444208" y="1124744"/>
            <a:ext cx="2304256" cy="115212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ABILITY TO</a:t>
            </a:r>
          </a:p>
          <a:p>
            <a:pPr algn="ctr"/>
            <a:r>
              <a:rPr lang="en-GB" sz="1400" b="1" dirty="0"/>
              <a:t>COPE WITH</a:t>
            </a:r>
          </a:p>
          <a:p>
            <a:pPr algn="ctr"/>
            <a:r>
              <a:rPr lang="en-GB" sz="1400" b="1" dirty="0"/>
              <a:t>CHANGE</a:t>
            </a:r>
          </a:p>
          <a:p>
            <a:pPr algn="ctr"/>
            <a:r>
              <a:rPr lang="en-GB" sz="1400" b="1" dirty="0"/>
              <a:t>“The Learning Organisation”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211960" y="260648"/>
            <a:ext cx="5160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A Typology of Org. Structures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469832" y="2276872"/>
            <a:ext cx="1372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ADHOCRACY</a:t>
            </a:r>
          </a:p>
        </p:txBody>
      </p:sp>
    </p:spTree>
    <p:extLst>
      <p:ext uri="{BB962C8B-B14F-4D97-AF65-F5344CB8AC3E}">
        <p14:creationId xmlns:p14="http://schemas.microsoft.com/office/powerpoint/2010/main" val="34301425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1115616" y="-171400"/>
            <a:ext cx="7391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/>
              <a:t>Comparison of Structures</a:t>
            </a:r>
          </a:p>
        </p:txBody>
      </p:sp>
      <p:pic>
        <p:nvPicPr>
          <p:cNvPr id="7" name="Content Placeholder 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clrChange>
              <a:clrFrom>
                <a:srgbClr val="E5F7F7"/>
              </a:clrFrom>
              <a:clrTo>
                <a:srgbClr val="E5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66800" y="2362200"/>
            <a:ext cx="7543800" cy="3581400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553200"/>
            <a:ext cx="2590800" cy="30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>
                <a:solidFill>
                  <a:schemeClr val="bg1"/>
                </a:solidFill>
              </a:rPr>
              <a:t>12-</a:t>
            </a:r>
            <a:fld id="{ED0FC981-2E8A-4A50-BBCE-F7ADC9BC997B}" type="slidenum">
              <a:rPr lang="en-US">
                <a:solidFill>
                  <a:schemeClr val="bg1"/>
                </a:solidFill>
              </a:rPr>
              <a:pPr eaLnBrk="1" hangingPunct="1"/>
              <a:t>35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6312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36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33400" y="381000"/>
            <a:ext cx="8077200" cy="579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Organization Structure (cont’d)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484784"/>
            <a:ext cx="8102600" cy="5029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/>
              <a:t>Centralization</a:t>
            </a:r>
          </a:p>
          <a:p>
            <a:pPr lvl="1" algn="l"/>
            <a:r>
              <a:rPr lang="en-US" dirty="0"/>
              <a:t>The degree to which decision-making is concentrated at a single point in the organizations.</a:t>
            </a:r>
          </a:p>
          <a:p>
            <a:pPr lvl="2" algn="l"/>
            <a:r>
              <a:rPr lang="en-US" dirty="0"/>
              <a:t>Organizations in which top managers make all the decisions and lower-level employees simply carry out those orders.</a:t>
            </a:r>
          </a:p>
          <a:p>
            <a:pPr lvl="2" algn="l"/>
            <a:endParaRPr lang="en-US" dirty="0"/>
          </a:p>
          <a:p>
            <a:pPr algn="l"/>
            <a:r>
              <a:rPr lang="en-US" dirty="0"/>
              <a:t>Decentralization</a:t>
            </a:r>
          </a:p>
          <a:p>
            <a:pPr lvl="1" algn="l"/>
            <a:r>
              <a:rPr lang="en-US" dirty="0"/>
              <a:t>Organizations in which decision-making is pushed down to the managers who are closest to the action.</a:t>
            </a:r>
          </a:p>
          <a:p>
            <a:pPr lvl="1" algn="l"/>
            <a:endParaRPr lang="en-US" dirty="0"/>
          </a:p>
          <a:p>
            <a:pPr algn="l"/>
            <a:r>
              <a:rPr lang="en-US" dirty="0"/>
              <a:t>Employee Empowerment</a:t>
            </a:r>
          </a:p>
          <a:p>
            <a:pPr lvl="1" algn="l"/>
            <a:r>
              <a:rPr lang="en-US" dirty="0"/>
              <a:t>Increasing the decision-making authority (power) of employees.</a:t>
            </a:r>
          </a:p>
        </p:txBody>
      </p:sp>
    </p:spTree>
    <p:extLst>
      <p:ext uri="{BB962C8B-B14F-4D97-AF65-F5344CB8AC3E}">
        <p14:creationId xmlns:p14="http://schemas.microsoft.com/office/powerpoint/2010/main" val="14902647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37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0" y="764704"/>
            <a:ext cx="8077200" cy="36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97025" indent="-1597025"/>
            <a:r>
              <a:rPr lang="en-US" sz="3200" dirty="0"/>
              <a:t>            Factors that Influence the Amount of Centralization</a:t>
            </a:r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533400" y="1700808"/>
            <a:ext cx="8102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222250" indent="-222250">
              <a:spcBef>
                <a:spcPct val="40000"/>
              </a:spcBef>
              <a:buClr>
                <a:schemeClr val="tx1"/>
              </a:buClr>
              <a:buFontTx/>
              <a:buChar char="•"/>
            </a:pPr>
            <a:r>
              <a:rPr lang="en-US" sz="2400" b="1" dirty="0">
                <a:solidFill>
                  <a:srgbClr val="FFFF00"/>
                </a:solidFill>
              </a:rPr>
              <a:t>More Centralization</a:t>
            </a:r>
          </a:p>
          <a:p>
            <a:pPr marL="625475" lvl="1" indent="-284163">
              <a:spcBef>
                <a:spcPct val="40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Environment is stable.</a:t>
            </a:r>
          </a:p>
          <a:p>
            <a:pPr marL="625475" lvl="1" indent="-284163">
              <a:spcBef>
                <a:spcPct val="40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Lower-level managers are not as capable or experienced at making decisions as upper-level managers.</a:t>
            </a:r>
          </a:p>
          <a:p>
            <a:pPr marL="625475" lvl="1" indent="-284163">
              <a:spcBef>
                <a:spcPct val="40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Lower-level managers do not want to have a say in decisions.</a:t>
            </a:r>
          </a:p>
          <a:p>
            <a:pPr marL="625475" lvl="1" indent="-284163">
              <a:spcBef>
                <a:spcPct val="40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Decisions are relatively minor.</a:t>
            </a:r>
          </a:p>
          <a:p>
            <a:pPr marL="625475" lvl="1" indent="-284163">
              <a:spcBef>
                <a:spcPct val="40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Organization is facing a crisis or the risk of company failure.</a:t>
            </a:r>
          </a:p>
          <a:p>
            <a:pPr marL="625475" lvl="1" indent="-284163">
              <a:spcBef>
                <a:spcPct val="40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Company is large.</a:t>
            </a:r>
          </a:p>
          <a:p>
            <a:pPr marL="625475" lvl="1" indent="-284163">
              <a:spcBef>
                <a:spcPct val="40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Effective implementation of company strategies depends on managers retaining say over what happens.</a:t>
            </a:r>
          </a:p>
        </p:txBody>
      </p:sp>
    </p:spTree>
    <p:extLst>
      <p:ext uri="{BB962C8B-B14F-4D97-AF65-F5344CB8AC3E}">
        <p14:creationId xmlns:p14="http://schemas.microsoft.com/office/powerpoint/2010/main" val="81232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38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06400" y="341406"/>
            <a:ext cx="8229600" cy="36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97025" indent="-1597025">
              <a:tabLst>
                <a:tab pos="2290763" algn="l"/>
              </a:tabLst>
            </a:pPr>
            <a:r>
              <a:rPr lang="en-US" sz="3200" dirty="0"/>
              <a:t>            Factors that Influence the Amount of Centralization</a:t>
            </a:r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544286" y="1700808"/>
            <a:ext cx="8102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35000"/>
              </a:spcBef>
              <a:buClr>
                <a:schemeClr val="tx1"/>
              </a:buClr>
            </a:pPr>
            <a:r>
              <a:rPr lang="en-US" sz="2400" b="1" dirty="0">
                <a:solidFill>
                  <a:srgbClr val="FFFF00"/>
                </a:solidFill>
              </a:rPr>
              <a:t>More Decentralization</a:t>
            </a:r>
          </a:p>
          <a:p>
            <a:pPr marL="625475" lvl="1" indent="-284163">
              <a:spcBef>
                <a:spcPct val="35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Environment is complex, uncertain.</a:t>
            </a:r>
          </a:p>
          <a:p>
            <a:pPr marL="625475" lvl="1" indent="-284163">
              <a:spcBef>
                <a:spcPct val="35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Lower-level managers are capable and experienced at making decisions.</a:t>
            </a:r>
          </a:p>
          <a:p>
            <a:pPr marL="625475" lvl="1" indent="-284163">
              <a:spcBef>
                <a:spcPct val="35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Lower-level managers want a voice in decisions.</a:t>
            </a:r>
          </a:p>
          <a:p>
            <a:pPr marL="625475" lvl="1" indent="-284163">
              <a:spcBef>
                <a:spcPct val="35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Decisions are significant.</a:t>
            </a:r>
          </a:p>
          <a:p>
            <a:pPr marL="625475" lvl="1" indent="-284163">
              <a:spcBef>
                <a:spcPct val="35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Corporate culture is open to allowing managers to have a say in what happens.</a:t>
            </a:r>
          </a:p>
          <a:p>
            <a:pPr marL="625475" lvl="1" indent="-284163">
              <a:spcBef>
                <a:spcPct val="35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Company is geographically dispersed.</a:t>
            </a:r>
          </a:p>
          <a:p>
            <a:pPr marL="625475" lvl="1" indent="-284163">
              <a:spcBef>
                <a:spcPct val="35000"/>
              </a:spcBef>
              <a:buClr>
                <a:schemeClr val="bg2"/>
              </a:buClr>
              <a:buFont typeface="Wingdings" pitchFamily="2" charset="2"/>
              <a:buChar char="Ø"/>
            </a:pPr>
            <a:r>
              <a:rPr lang="en-US" sz="2000" dirty="0"/>
              <a:t>Effective implementation of company strategies depends on managers having involvement and flexibility to make decisions.</a:t>
            </a:r>
          </a:p>
        </p:txBody>
      </p:sp>
    </p:spTree>
    <p:extLst>
      <p:ext uri="{BB962C8B-B14F-4D97-AF65-F5344CB8AC3E}">
        <p14:creationId xmlns:p14="http://schemas.microsoft.com/office/powerpoint/2010/main" val="262127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39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33400" y="381000"/>
            <a:ext cx="8077200" cy="579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Common Organizational Designs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484784"/>
            <a:ext cx="8102600" cy="5029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/>
              <a:t>Traditional Designs</a:t>
            </a:r>
          </a:p>
          <a:p>
            <a:pPr algn="l"/>
            <a:endParaRPr lang="en-US" dirty="0"/>
          </a:p>
          <a:p>
            <a:pPr marL="914400" lvl="1" indent="-457200" algn="l">
              <a:buFont typeface="Arial" pitchFamily="34" charset="0"/>
              <a:buChar char="•"/>
            </a:pPr>
            <a:r>
              <a:rPr lang="en-US" dirty="0"/>
              <a:t>Simple structure</a:t>
            </a:r>
          </a:p>
          <a:p>
            <a:pPr marL="1257300" lvl="2" indent="-342900" algn="l">
              <a:buFont typeface="Arial" pitchFamily="34" charset="0"/>
              <a:buChar char="•"/>
            </a:pPr>
            <a:r>
              <a:rPr lang="en-US" dirty="0"/>
              <a:t>Low departmentalization, wide spans of control, centralized authority, little formalization</a:t>
            </a:r>
          </a:p>
          <a:p>
            <a:pPr marL="1257300" lvl="2" indent="-342900" algn="l">
              <a:buFont typeface="Arial" pitchFamily="34" charset="0"/>
              <a:buChar char="•"/>
            </a:pPr>
            <a:endParaRPr lang="en-US" dirty="0"/>
          </a:p>
          <a:p>
            <a:pPr marL="914400" lvl="1" indent="-457200" algn="l">
              <a:buFont typeface="Arial" pitchFamily="34" charset="0"/>
              <a:buChar char="•"/>
            </a:pPr>
            <a:r>
              <a:rPr lang="en-US" dirty="0"/>
              <a:t>Functional structure</a:t>
            </a:r>
          </a:p>
          <a:p>
            <a:pPr marL="1257300" lvl="2" indent="-342900" algn="l">
              <a:buFont typeface="Arial" pitchFamily="34" charset="0"/>
              <a:buChar char="•"/>
            </a:pPr>
            <a:r>
              <a:rPr lang="en-US" dirty="0"/>
              <a:t>Departmentalization by function</a:t>
            </a:r>
          </a:p>
          <a:p>
            <a:pPr marL="1714500" lvl="3" indent="-342900" algn="l">
              <a:buFont typeface="Arial" pitchFamily="34" charset="0"/>
              <a:buChar char="•"/>
            </a:pPr>
            <a:r>
              <a:rPr lang="en-US" dirty="0"/>
              <a:t>Operations, finance, human resources, and product research and development</a:t>
            </a:r>
          </a:p>
          <a:p>
            <a:pPr marL="1714500" lvl="3" indent="-342900" algn="l">
              <a:buFont typeface="Arial" pitchFamily="34" charset="0"/>
              <a:buChar char="•"/>
            </a:pPr>
            <a:endParaRPr lang="en-US" dirty="0"/>
          </a:p>
          <a:p>
            <a:pPr marL="914400" lvl="1" indent="-457200" algn="l">
              <a:buFont typeface="Arial" pitchFamily="34" charset="0"/>
              <a:buChar char="•"/>
            </a:pPr>
            <a:r>
              <a:rPr lang="en-US" dirty="0"/>
              <a:t>Divisional structure</a:t>
            </a:r>
          </a:p>
          <a:p>
            <a:pPr marL="1257300" lvl="2" indent="-342900" algn="l">
              <a:buFont typeface="Arial" pitchFamily="34" charset="0"/>
              <a:buChar char="•"/>
            </a:pPr>
            <a:r>
              <a:rPr lang="en-US" dirty="0"/>
              <a:t>Composed of separate business units or divisions with limited autonomy under the coordination and control the parent corporation.</a:t>
            </a:r>
          </a:p>
        </p:txBody>
      </p:sp>
    </p:spTree>
    <p:extLst>
      <p:ext uri="{BB962C8B-B14F-4D97-AF65-F5344CB8AC3E}">
        <p14:creationId xmlns:p14="http://schemas.microsoft.com/office/powerpoint/2010/main" val="265337167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40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750232" y="2348880"/>
            <a:ext cx="7696200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97025" indent="-1597025"/>
            <a:r>
              <a:rPr lang="en-US" sz="2000" b="1" dirty="0"/>
              <a:t>Strengths and Weaknesses of Various Organizational Designs</a:t>
            </a:r>
          </a:p>
        </p:txBody>
      </p:sp>
    </p:spTree>
    <p:extLst>
      <p:ext uri="{BB962C8B-B14F-4D97-AF65-F5344CB8AC3E}">
        <p14:creationId xmlns:p14="http://schemas.microsoft.com/office/powerpoint/2010/main" val="21938039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41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04031" y="404664"/>
            <a:ext cx="7696200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597025" indent="-1597025"/>
            <a:r>
              <a:rPr lang="en-US" sz="2000" b="1" dirty="0"/>
              <a:t>Strengths and Weaknesses of Traditional Organizational Designs</a:t>
            </a:r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8" y="1595438"/>
            <a:ext cx="8086725" cy="42719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 algn="ctr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rgbClr val="C0C0C0">
                <a:alpha val="5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586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42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036458" y="381000"/>
            <a:ext cx="8077200" cy="579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Organizational Designs (cont’d)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371600"/>
            <a:ext cx="8102600" cy="5029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40000"/>
              </a:spcBef>
            </a:pPr>
            <a:r>
              <a:rPr lang="en-US" dirty="0"/>
              <a:t>Contemporary Organizational Designs</a:t>
            </a:r>
          </a:p>
          <a:p>
            <a:pPr algn="l">
              <a:spcBef>
                <a:spcPct val="40000"/>
              </a:spcBef>
            </a:pPr>
            <a:endParaRPr lang="en-US" dirty="0"/>
          </a:p>
          <a:p>
            <a:pPr marL="914400" lvl="1" indent="-457200" algn="l">
              <a:spcBef>
                <a:spcPct val="40000"/>
              </a:spcBef>
              <a:buFont typeface="Arial" pitchFamily="34" charset="0"/>
              <a:buChar char="•"/>
            </a:pPr>
            <a:r>
              <a:rPr lang="en-US" dirty="0"/>
              <a:t>Team structures</a:t>
            </a:r>
          </a:p>
          <a:p>
            <a:pPr marL="1257300" lvl="2" indent="-342900" algn="l">
              <a:spcBef>
                <a:spcPct val="40000"/>
              </a:spcBef>
              <a:buFont typeface="Arial" pitchFamily="34" charset="0"/>
              <a:buChar char="•"/>
            </a:pPr>
            <a:r>
              <a:rPr lang="en-US" dirty="0"/>
              <a:t>The entire organization is made up of work groups or self-managed teams of empowered employees.</a:t>
            </a:r>
          </a:p>
          <a:p>
            <a:pPr marL="1257300" lvl="2" indent="-342900" algn="l">
              <a:spcBef>
                <a:spcPct val="40000"/>
              </a:spcBef>
              <a:buFont typeface="Arial" pitchFamily="34" charset="0"/>
              <a:buChar char="•"/>
            </a:pPr>
            <a:endParaRPr lang="en-US" dirty="0"/>
          </a:p>
          <a:p>
            <a:pPr marL="914400" lvl="1" indent="-457200" algn="l">
              <a:spcBef>
                <a:spcPct val="40000"/>
              </a:spcBef>
              <a:buFont typeface="Arial" pitchFamily="34" charset="0"/>
              <a:buChar char="•"/>
            </a:pPr>
            <a:r>
              <a:rPr lang="en-US" dirty="0"/>
              <a:t>Matrix and project structures</a:t>
            </a:r>
          </a:p>
          <a:p>
            <a:pPr marL="1257300" lvl="2" indent="-342900" algn="l">
              <a:spcBef>
                <a:spcPct val="40000"/>
              </a:spcBef>
              <a:buFont typeface="Arial" pitchFamily="34" charset="0"/>
              <a:buChar char="•"/>
            </a:pPr>
            <a:r>
              <a:rPr lang="en-US" dirty="0"/>
              <a:t>Specialists from different functional departments are assigned to work on projects led by project managers.</a:t>
            </a:r>
          </a:p>
          <a:p>
            <a:pPr marL="1257300" lvl="2" indent="-342900" algn="l">
              <a:spcBef>
                <a:spcPct val="40000"/>
              </a:spcBef>
              <a:buFont typeface="Arial" pitchFamily="34" charset="0"/>
              <a:buChar char="•"/>
            </a:pPr>
            <a:r>
              <a:rPr lang="en-US" dirty="0"/>
              <a:t>Matrix and project participants have two managers.</a:t>
            </a:r>
          </a:p>
          <a:p>
            <a:pPr marL="1257300" lvl="2" indent="-342900" algn="l">
              <a:spcBef>
                <a:spcPct val="40000"/>
              </a:spcBef>
              <a:buFont typeface="Arial" pitchFamily="34" charset="0"/>
              <a:buChar char="•"/>
            </a:pPr>
            <a:r>
              <a:rPr lang="en-US" dirty="0"/>
              <a:t>In project structures, employees work continuously on projects; moving on to another project as each project is completed.</a:t>
            </a:r>
          </a:p>
        </p:txBody>
      </p:sp>
    </p:spTree>
    <p:extLst>
      <p:ext uri="{BB962C8B-B14F-4D97-AF65-F5344CB8AC3E}">
        <p14:creationId xmlns:p14="http://schemas.microsoft.com/office/powerpoint/2010/main" val="196479839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43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755576" y="381000"/>
            <a:ext cx="8077200" cy="579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Organizational Designs (cont’d)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08000" y="1353217"/>
            <a:ext cx="8102600" cy="5029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35000"/>
              </a:spcBef>
            </a:pPr>
            <a:r>
              <a:rPr lang="en-US" dirty="0"/>
              <a:t>Contemporary Organizational Designs (cont’d)</a:t>
            </a:r>
          </a:p>
          <a:p>
            <a:pPr algn="l">
              <a:spcBef>
                <a:spcPct val="35000"/>
              </a:spcBef>
            </a:pPr>
            <a:endParaRPr lang="en-US" dirty="0"/>
          </a:p>
          <a:p>
            <a:pPr lvl="1" algn="l">
              <a:spcBef>
                <a:spcPct val="35000"/>
              </a:spcBef>
            </a:pPr>
            <a:r>
              <a:rPr lang="en-US" dirty="0"/>
              <a:t>Boundaryless Organization</a:t>
            </a:r>
          </a:p>
          <a:p>
            <a:pPr lvl="1" algn="l">
              <a:spcBef>
                <a:spcPct val="35000"/>
              </a:spcBef>
            </a:pPr>
            <a:endParaRPr lang="en-US" dirty="0"/>
          </a:p>
          <a:p>
            <a:pPr marL="1257300" lvl="2" indent="-34290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dirty="0"/>
              <a:t>A flexible and unstructured organizational design that is intended to break down external barriers between the organization and its customers and suppliers.</a:t>
            </a:r>
          </a:p>
          <a:p>
            <a:pPr marL="1257300" lvl="2" indent="-342900" algn="l">
              <a:spcBef>
                <a:spcPct val="35000"/>
              </a:spcBef>
              <a:buFont typeface="Arial" pitchFamily="34" charset="0"/>
              <a:buChar char="•"/>
            </a:pPr>
            <a:endParaRPr lang="en-US" dirty="0"/>
          </a:p>
          <a:p>
            <a:pPr marL="1257300" lvl="2" indent="-34290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dirty="0"/>
              <a:t>Removes internal (horizontal) boundaries:</a:t>
            </a:r>
          </a:p>
          <a:p>
            <a:pPr marL="1714500" lvl="3" indent="-34290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dirty="0"/>
              <a:t>Eliminates the chain of command</a:t>
            </a:r>
          </a:p>
          <a:p>
            <a:pPr marL="1714500" lvl="3" indent="-34290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dirty="0"/>
              <a:t>Has limitless spans of control</a:t>
            </a:r>
          </a:p>
          <a:p>
            <a:pPr marL="1714500" lvl="3" indent="-34290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dirty="0"/>
              <a:t>Uses empowered teams rather than departments</a:t>
            </a:r>
          </a:p>
          <a:p>
            <a:pPr marL="1714500" lvl="3" indent="-342900" algn="l">
              <a:spcBef>
                <a:spcPct val="35000"/>
              </a:spcBef>
              <a:buFont typeface="Arial" pitchFamily="34" charset="0"/>
              <a:buChar char="•"/>
            </a:pPr>
            <a:endParaRPr lang="en-US" dirty="0"/>
          </a:p>
          <a:p>
            <a:pPr marL="1257300" lvl="2" indent="-34290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dirty="0"/>
              <a:t>Eliminates external boundaries:</a:t>
            </a:r>
          </a:p>
          <a:p>
            <a:pPr marL="1714500" lvl="3" indent="-342900" algn="l">
              <a:spcBef>
                <a:spcPct val="35000"/>
              </a:spcBef>
              <a:buFont typeface="Arial" pitchFamily="34" charset="0"/>
              <a:buChar char="•"/>
            </a:pPr>
            <a:r>
              <a:rPr lang="en-US" dirty="0"/>
              <a:t>Uses virtual, network, and modular organizational structures to get closer to stakeholders.</a:t>
            </a:r>
          </a:p>
        </p:txBody>
      </p:sp>
    </p:spTree>
    <p:extLst>
      <p:ext uri="{BB962C8B-B14F-4D97-AF65-F5344CB8AC3E}">
        <p14:creationId xmlns:p14="http://schemas.microsoft.com/office/powerpoint/2010/main" val="3403251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utoUpdateAnimBg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44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899592" y="381000"/>
            <a:ext cx="8077200" cy="579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Organizational Designs (cont’d)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66165" y="1412776"/>
            <a:ext cx="8102600" cy="5029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30000"/>
              </a:spcBef>
            </a:pPr>
            <a:r>
              <a:rPr lang="en-US" dirty="0"/>
              <a:t>The Learning Organization</a:t>
            </a:r>
          </a:p>
          <a:p>
            <a:pPr algn="l">
              <a:spcBef>
                <a:spcPct val="30000"/>
              </a:spcBef>
            </a:pPr>
            <a:endParaRPr lang="en-US" dirty="0"/>
          </a:p>
          <a:p>
            <a:pPr marL="914400" lvl="1" indent="-457200" algn="l">
              <a:spcBef>
                <a:spcPct val="30000"/>
              </a:spcBef>
              <a:buFont typeface="Arial" pitchFamily="34" charset="0"/>
              <a:buChar char="•"/>
            </a:pPr>
            <a:r>
              <a:rPr lang="en-US" dirty="0"/>
              <a:t>An organization that has developed the capacity to continuously learn, adapt, and change through the practice of knowledge management by employees.</a:t>
            </a:r>
          </a:p>
          <a:p>
            <a:pPr marL="914400" lvl="1" indent="-457200" algn="l">
              <a:spcBef>
                <a:spcPct val="30000"/>
              </a:spcBef>
              <a:buFont typeface="Arial" pitchFamily="34" charset="0"/>
              <a:buChar char="•"/>
            </a:pPr>
            <a:endParaRPr lang="en-US" dirty="0"/>
          </a:p>
          <a:p>
            <a:pPr marL="914400" lvl="1" indent="-457200" algn="l">
              <a:spcBef>
                <a:spcPct val="30000"/>
              </a:spcBef>
              <a:buFont typeface="Arial" pitchFamily="34" charset="0"/>
              <a:buChar char="•"/>
            </a:pPr>
            <a:r>
              <a:rPr lang="en-US" dirty="0"/>
              <a:t>Characteristics of a learning organization:</a:t>
            </a:r>
          </a:p>
          <a:p>
            <a:pPr marL="1257300" lvl="2" indent="-342900" algn="l">
              <a:spcBef>
                <a:spcPct val="30000"/>
              </a:spcBef>
              <a:buFont typeface="Arial" pitchFamily="34" charset="0"/>
              <a:buChar char="•"/>
            </a:pPr>
            <a:r>
              <a:rPr lang="en-US" dirty="0"/>
              <a:t>An open team-based organization design that empowers employees</a:t>
            </a:r>
          </a:p>
          <a:p>
            <a:pPr marL="1257300" lvl="2" indent="-342900" algn="l">
              <a:spcBef>
                <a:spcPct val="30000"/>
              </a:spcBef>
              <a:buFont typeface="Arial" pitchFamily="34" charset="0"/>
              <a:buChar char="•"/>
            </a:pPr>
            <a:r>
              <a:rPr lang="en-US" dirty="0"/>
              <a:t>Extensive and open information sharing</a:t>
            </a:r>
          </a:p>
          <a:p>
            <a:pPr marL="1257300" lvl="2" indent="-342900" algn="l">
              <a:spcBef>
                <a:spcPct val="30000"/>
              </a:spcBef>
              <a:buFont typeface="Arial" pitchFamily="34" charset="0"/>
              <a:buChar char="•"/>
            </a:pPr>
            <a:r>
              <a:rPr lang="en-US" dirty="0"/>
              <a:t>Leadership that provides a shared vision of the organization’s future, support and encouragement</a:t>
            </a:r>
          </a:p>
          <a:p>
            <a:pPr marL="1257300" lvl="2" indent="-342900" algn="l">
              <a:spcBef>
                <a:spcPct val="30000"/>
              </a:spcBef>
              <a:buFont typeface="Arial" pitchFamily="34" charset="0"/>
              <a:buChar char="•"/>
            </a:pPr>
            <a:r>
              <a:rPr lang="en-US" dirty="0"/>
              <a:t>A strong culture of shared values, trust, openness, and a sense of community.</a:t>
            </a:r>
          </a:p>
        </p:txBody>
      </p:sp>
    </p:spTree>
    <p:extLst>
      <p:ext uri="{BB962C8B-B14F-4D97-AF65-F5344CB8AC3E}">
        <p14:creationId xmlns:p14="http://schemas.microsoft.com/office/powerpoint/2010/main" val="292313821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45</a:t>
            </a:fld>
            <a:endParaRPr lang="en-GB"/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2051720" y="385856"/>
            <a:ext cx="847407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>
                <a:latin typeface="Arial" pitchFamily="34" charset="0"/>
              </a:rPr>
              <a:t>Comparison of the main structural forms</a:t>
            </a:r>
          </a:p>
        </p:txBody>
      </p:sp>
      <p:pic>
        <p:nvPicPr>
          <p:cNvPr id="4" name="Picture 5" descr="L:\Scan\Graphics-Department Server\Job Folder\Powerpoint-Work\Pe_Uk\PE191-Brooks\Final files\Gif\ch07\M07NT001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7505405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48722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46</a:t>
            </a:fld>
            <a:endParaRPr lang="en-GB"/>
          </a:p>
        </p:txBody>
      </p:sp>
      <p:pic>
        <p:nvPicPr>
          <p:cNvPr id="3" name="Picture 1028" descr="L:\Scan\Graphics-Department Server\Job Folder\Powerpoint-Work\Pe_Uk\PE191-Brooks\Final files\Gif\ch07\M07NT001b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6324600" cy="551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1026"/>
          <p:cNvSpPr txBox="1">
            <a:spLocks noChangeArrowheads="1"/>
          </p:cNvSpPr>
          <p:nvPr/>
        </p:nvSpPr>
        <p:spPr bwMode="auto">
          <a:xfrm>
            <a:off x="2051719" y="242645"/>
            <a:ext cx="847407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>
                <a:latin typeface="Arial" pitchFamily="34" charset="0"/>
              </a:rPr>
              <a:t>Comparison of the main structural forms (Continued)</a:t>
            </a:r>
          </a:p>
        </p:txBody>
      </p:sp>
    </p:spTree>
    <p:extLst>
      <p:ext uri="{BB962C8B-B14F-4D97-AF65-F5344CB8AC3E}">
        <p14:creationId xmlns:p14="http://schemas.microsoft.com/office/powerpoint/2010/main" val="192904791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47</a:t>
            </a:fld>
            <a:endParaRPr lang="en-GB"/>
          </a:p>
        </p:txBody>
      </p:sp>
      <p:pic>
        <p:nvPicPr>
          <p:cNvPr id="3" name="Picture 4" descr="L:\Scan\Graphics-Department Server\Job Folder\Powerpoint-Work\Pe_Uk\PE191-Brooks\Final files\Gif\ch07\M07NF005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93" y="1484784"/>
            <a:ext cx="7696200" cy="4814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547664" y="332656"/>
            <a:ext cx="847407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>
                <a:latin typeface="Arial" pitchFamily="34" charset="0"/>
              </a:rPr>
              <a:t>Organisational structuring and competitive forces</a:t>
            </a:r>
          </a:p>
        </p:txBody>
      </p:sp>
    </p:spTree>
    <p:extLst>
      <p:ext uri="{BB962C8B-B14F-4D97-AF65-F5344CB8AC3E}">
        <p14:creationId xmlns:p14="http://schemas.microsoft.com/office/powerpoint/2010/main" val="20373404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16903"/>
            <a:ext cx="7391400" cy="1143000"/>
          </a:xfrm>
        </p:spPr>
        <p:txBody>
          <a:bodyPr/>
          <a:lstStyle/>
          <a:p>
            <a:pPr eaLnBrk="1" hangingPunct="1"/>
            <a:r>
              <a:rPr lang="en-US" sz="2800" dirty="0"/>
              <a:t>Dilemmas in </a:t>
            </a:r>
            <a:br>
              <a:rPr lang="en-US" sz="2800" dirty="0"/>
            </a:br>
            <a:r>
              <a:rPr lang="en-US" sz="2800" dirty="0"/>
              <a:t>Organizing for Success</a:t>
            </a:r>
          </a:p>
        </p:txBody>
      </p:sp>
      <p:pic>
        <p:nvPicPr>
          <p:cNvPr id="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clrChange>
              <a:clrFrom>
                <a:srgbClr val="E5F7F7"/>
              </a:clrFrom>
              <a:clrTo>
                <a:srgbClr val="E5F7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327" y="1556792"/>
            <a:ext cx="7379545" cy="4255616"/>
          </a:xfr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F3357-A9A4-4786-907C-B5B4A64E188C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5379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{EAB48CF0-3A95-6343-8EDA-2A079ED4BEA5}tf10001120</Template>
  <TotalTime>640</TotalTime>
  <Words>1852</Words>
  <Application>Microsoft Office PowerPoint</Application>
  <PresentationFormat>On-screen Show (4:3)</PresentationFormat>
  <Paragraphs>586</Paragraphs>
  <Slides>48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7" baseType="lpstr">
      <vt:lpstr>Arial</vt:lpstr>
      <vt:lpstr>Calibri</vt:lpstr>
      <vt:lpstr>Comic Sans MS</vt:lpstr>
      <vt:lpstr>Gill Sans MT</vt:lpstr>
      <vt:lpstr>휴먼매직체</vt:lpstr>
      <vt:lpstr>Times New Roman</vt:lpstr>
      <vt:lpstr>Wingdings</vt:lpstr>
      <vt:lpstr>Parcel</vt:lpstr>
      <vt:lpstr>Photo Editor Photo</vt:lpstr>
      <vt:lpstr>PowerPoint Presentation</vt:lpstr>
      <vt:lpstr>PowerPoint Presentation</vt:lpstr>
      <vt:lpstr>PowerPoint Presentation</vt:lpstr>
      <vt:lpstr>PowerPoint Presentation</vt:lpstr>
      <vt:lpstr>Mechanistic and Organic Structures</vt:lpstr>
      <vt:lpstr>PowerPoint Presentation</vt:lpstr>
      <vt:lpstr>PowerPoint Presentation</vt:lpstr>
      <vt:lpstr>Organizational Culture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A Multidivisional Structure</vt:lpstr>
      <vt:lpstr>Multidivisional Structures</vt:lpstr>
      <vt:lpstr>PowerPoint Presentation</vt:lpstr>
      <vt:lpstr>Multinational Structures</vt:lpstr>
      <vt:lpstr>PowerPoint Presentation</vt:lpstr>
      <vt:lpstr>Four Basic Strategies</vt:lpstr>
      <vt:lpstr>International Strategy</vt:lpstr>
      <vt:lpstr>PowerPoint Presentation</vt:lpstr>
      <vt:lpstr>Multi-domestic Strategy</vt:lpstr>
      <vt:lpstr>PowerPoint Presentation</vt:lpstr>
      <vt:lpstr>Global Strategy</vt:lpstr>
      <vt:lpstr>PowerPoint Presentation</vt:lpstr>
      <vt:lpstr>Transnational Strategy</vt:lpstr>
      <vt:lpstr>Transnational Strategy</vt:lpstr>
      <vt:lpstr>PowerPoint Presentation</vt:lpstr>
      <vt:lpstr>Cost Pressures and Pressures for Local Responsiveness  Facing Firms Leads to Learning Company</vt:lpstr>
      <vt:lpstr>What is a  Project-Based Structure?</vt:lpstr>
      <vt:lpstr>PowerPoint Presentation</vt:lpstr>
      <vt:lpstr> Comparison of Structures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Dilemmas in  Organizing for Success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</dc:creator>
  <cp:lastModifiedBy>John Lang</cp:lastModifiedBy>
  <cp:revision>31</cp:revision>
  <dcterms:created xsi:type="dcterms:W3CDTF">2011-04-02T08:04:59Z</dcterms:created>
  <dcterms:modified xsi:type="dcterms:W3CDTF">2019-02-28T09:28:02Z</dcterms:modified>
</cp:coreProperties>
</file>