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1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9" r:id="rId13"/>
    <p:sldId id="270" r:id="rId14"/>
    <p:sldId id="271" r:id="rId15"/>
    <p:sldId id="272" r:id="rId16"/>
    <p:sldId id="273" r:id="rId17"/>
    <p:sldId id="274" r:id="rId18"/>
    <p:sldId id="276" r:id="rId19"/>
    <p:sldId id="277" r:id="rId20"/>
    <p:sldId id="278" r:id="rId21"/>
    <p:sldId id="279" r:id="rId22"/>
    <p:sldId id="280" r:id="rId23"/>
    <p:sldId id="283" r:id="rId24"/>
    <p:sldId id="284" r:id="rId25"/>
    <p:sldId id="281" r:id="rId26"/>
    <p:sldId id="285" r:id="rId27"/>
    <p:sldId id="286" r:id="rId28"/>
    <p:sldId id="287" r:id="rId29"/>
    <p:sldId id="288" r:id="rId30"/>
    <p:sldId id="289" r:id="rId31"/>
    <p:sldId id="290" r:id="rId32"/>
    <p:sldId id="291" r:id="rId33"/>
    <p:sldId id="292" r:id="rId34"/>
    <p:sldId id="293" r:id="rId35"/>
    <p:sldId id="294" r:id="rId36"/>
    <p:sldId id="295" r:id="rId37"/>
    <p:sldId id="296" r:id="rId38"/>
    <p:sldId id="297" r:id="rId39"/>
    <p:sldId id="298" r:id="rId4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264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38AE13-429A-49E9-99C7-6CFF5AE04404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72830B-3D11-486A-95BA-086D08E239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95464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Essential Guide to Business Statistics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©2015 John Wiley and Sons www.wiley.com/college/willoughby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AED51-C66D-4681-BF60-D1E183F6E7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3917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Essential Guide to Business Statistics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©2015 John Wiley and Sons www.wiley.com/college/willoughby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AED51-C66D-4681-BF60-D1E183F6E7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88737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Essential Guide to Business Statistics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©2015 John Wiley and Sons www.wiley.com/college/willoughby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AED51-C66D-4681-BF60-D1E183F6E7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07602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Essential Guide to Business Statistics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©2015 John Wiley and Sons www.wiley.com/college/willoughby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AED51-C66D-4681-BF60-D1E183F6E7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46301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Essential Guide to Business Statistics</a:t>
            </a:r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©2015 John Wiley and Sons www.wiley.com/college/willoughby</a:t>
            </a: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AED51-C66D-4681-BF60-D1E183F6E7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03135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Essential Guide to Business Statistics</a:t>
            </a:r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©2015 John Wiley and Sons www.wiley.com/college/willoughby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AED51-C66D-4681-BF60-D1E183F6E7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574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Essential Guide to Business Statistics</a:t>
            </a:r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©2015 John Wiley and Sons www.wiley.com/college/willoughby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AED51-C66D-4681-BF60-D1E183F6E7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3406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Essential Guide to Business Statistics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©2015 John Wiley and Sons www.wiley.com/college/willoughby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AED51-C66D-4681-BF60-D1E183F6E7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2233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Essential Guide to Business Statistics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©2015 John Wiley and Sons www.wiley.com/college/willoughby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AED51-C66D-4681-BF60-D1E183F6E7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23598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Essential Guide to Business Statistics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©2015 John Wiley and Sons www.wiley.com/college/willoughby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AED51-C66D-4681-BF60-D1E183F6E7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63318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Essential Guide to Business Statistics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©2015 John Wiley and Sons www.wiley.com/college/willoughby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AED51-C66D-4681-BF60-D1E183F6E7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00687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defRPr>
            </a:lvl1pPr>
          </a:lstStyle>
          <a:p>
            <a:r>
              <a:rPr lang="en-GB" smtClean="0"/>
              <a:t>Essential Guide to Business Statistics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defRPr>
            </a:lvl1pPr>
          </a:lstStyle>
          <a:p>
            <a:r>
              <a:rPr lang="en-GB" dirty="0" smtClean="0"/>
              <a:t>©2015 John Wiley and Sons www.wiley.com/college/willoughby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CAED51-C66D-4681-BF60-D1E183F6E7BA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762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69599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hf sldNum="0"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412776"/>
            <a:ext cx="7772400" cy="3098775"/>
          </a:xfrm>
        </p:spPr>
        <p:txBody>
          <a:bodyPr/>
          <a:lstStyle/>
          <a:p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Lecture</a:t>
            </a:r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 </a:t>
            </a:r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6</a:t>
            </a:r>
            <a:b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</a:br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/>
            </a:r>
            <a:b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</a:br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Measures of Dispersion</a:t>
            </a:r>
            <a:endParaRPr lang="en-GB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©2015 John Wiley and Sons www.wiley.com/college/willoughby</a:t>
            </a:r>
            <a:endParaRPr lang="en-GB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Essential Guide to Business Statistics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5646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Measures of Dispersion</a:t>
            </a:r>
            <a:endParaRPr lang="en-GB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464496"/>
          </a:xfrm>
        </p:spPr>
        <p:txBody>
          <a:bodyPr>
            <a:normAutofit fontScale="85000" lnSpcReduction="20000"/>
          </a:bodyPr>
          <a:lstStyle/>
          <a:p>
            <a:pPr lvl="0"/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Calculate </a:t>
            </a:r>
            <a:r>
              <a:rPr lang="en-GB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and </a:t>
            </a:r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interpret:</a:t>
            </a:r>
          </a:p>
          <a:p>
            <a:pPr lvl="1"/>
            <a:r>
              <a:rPr lang="en-GB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range, quartiles and interquartile range</a:t>
            </a:r>
          </a:p>
          <a:p>
            <a:pPr lvl="1"/>
            <a:r>
              <a:rPr lang="en-GB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a five-number summary</a:t>
            </a:r>
          </a:p>
          <a:p>
            <a:pPr lvl="1"/>
            <a:r>
              <a:rPr lang="en-GB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variance, standard deviation and coefficient </a:t>
            </a:r>
            <a:r>
              <a:rPr lang="en-GB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of </a:t>
            </a:r>
            <a:r>
              <a:rPr lang="en-GB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variation</a:t>
            </a:r>
          </a:p>
          <a:p>
            <a:pPr lvl="1"/>
            <a:endParaRPr lang="en-GB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r>
              <a:rPr lang="en-GB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Identify outliers</a:t>
            </a:r>
          </a:p>
          <a:p>
            <a:endParaRPr lang="en-GB" dirty="0" smtClean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Construct a </a:t>
            </a:r>
            <a:r>
              <a:rPr lang="en-GB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box plots</a:t>
            </a:r>
          </a:p>
          <a:p>
            <a:endParaRPr lang="en-GB" dirty="0" smtClean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Choosing </a:t>
            </a:r>
            <a:r>
              <a:rPr lang="en-GB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which measure to </a:t>
            </a:r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use</a:t>
            </a:r>
            <a:endParaRPr lang="en-GB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©2015 John Wiley and Sons www.wiley.com/college/willoughby</a:t>
            </a:r>
            <a:endParaRPr lang="en-GB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Essential Guide to Business Statistics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3019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Introduction</a:t>
            </a:r>
            <a:endParaRPr lang="en-GB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When describing a data set, it is therefore important to provide information about the variation of individual values as well as defining a single representative </a:t>
            </a:r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value</a:t>
            </a:r>
          </a:p>
          <a:p>
            <a:endParaRPr lang="en-GB" sz="2800" dirty="0" smtClean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Measures of dispersion allow us to quantify this variability for a set of </a:t>
            </a:r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data</a:t>
            </a:r>
            <a:endParaRPr lang="en-GB" sz="2800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©2015 John Wiley and Sons www.wiley.com/college/willoughby</a:t>
            </a:r>
            <a:endParaRPr lang="en-GB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Essential Guide to Business Statistics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617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Range</a:t>
            </a:r>
            <a:endParaRPr lang="en-GB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525963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The simplest measure of dispersion to calculate and interpret is the </a:t>
            </a:r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range</a:t>
            </a:r>
          </a:p>
          <a:p>
            <a:endParaRPr lang="en-GB" sz="2800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It is defined as the difference between the largest </a:t>
            </a:r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and smallest values </a:t>
            </a:r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in a data </a:t>
            </a:r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set</a:t>
            </a:r>
          </a:p>
          <a:p>
            <a:endParaRPr lang="en-GB" sz="2800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The formula for the range can be written as:</a:t>
            </a:r>
          </a:p>
          <a:p>
            <a:endParaRPr lang="en-GB" sz="2800" dirty="0" smtClean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pPr marL="0" indent="0" algn="ctr">
              <a:buNone/>
            </a:pPr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 </a:t>
            </a:r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range = maximum value – minimum value</a:t>
            </a:r>
            <a:endParaRPr lang="en-GB" sz="2800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©2015 John Wiley and Sons www.wiley.com/college/willoughby</a:t>
            </a:r>
            <a:endParaRPr lang="en-GB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Essential Guide to Business Statistics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8589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Range</a:t>
            </a:r>
            <a:endParaRPr lang="en-GB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©2015 John Wiley and Sons www.wiley.com/college/willoughby</a:t>
            </a:r>
            <a:endParaRPr lang="en-GB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39552" y="1268760"/>
            <a:ext cx="8136904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When comparing two sets of data:</a:t>
            </a:r>
          </a:p>
          <a:p>
            <a:pPr lvl="1"/>
            <a:r>
              <a:rPr lang="en-GB" sz="240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/>
            </a:r>
            <a:br>
              <a:rPr lang="en-GB" sz="240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</a:br>
            <a:r>
              <a:rPr lang="en-GB" sz="240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a </a:t>
            </a:r>
            <a:r>
              <a:rPr lang="en-GB" sz="240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larger range is associated with the data set which shows more variation from the centre </a:t>
            </a:r>
            <a:r>
              <a:rPr lang="en-GB" sz="240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value</a:t>
            </a:r>
          </a:p>
          <a:p>
            <a:pPr lvl="1"/>
            <a:endParaRPr lang="en-GB" sz="240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pPr lvl="1"/>
            <a:r>
              <a:rPr lang="en-GB" sz="240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a data set which shows less variation among its values will have a smaller range</a:t>
            </a:r>
          </a:p>
          <a:p>
            <a:endParaRPr lang="en-GB" sz="280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r>
              <a:rPr lang="en-GB" sz="280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The range is not the most useful measure of dispersion because it only uses two of the data values in its calculation and is strongly influenced by extreme values </a:t>
            </a:r>
            <a:endParaRPr lang="en-GB" sz="2800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Essential Guide to Business Statistics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02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Quartiles</a:t>
            </a:r>
            <a:endParaRPr lang="en-GB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84784"/>
            <a:ext cx="8363272" cy="4824536"/>
          </a:xfrm>
        </p:spPr>
        <p:txBody>
          <a:bodyPr>
            <a:normAutofit fontScale="85000" lnSpcReduction="20000"/>
          </a:bodyPr>
          <a:lstStyle/>
          <a:p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Three </a:t>
            </a:r>
            <a:r>
              <a:rPr lang="en-GB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quartiles </a:t>
            </a:r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are </a:t>
            </a:r>
            <a:r>
              <a:rPr lang="en-GB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required to divide a set of data into four equal parts</a:t>
            </a:r>
            <a:r>
              <a:rPr lang="en-GB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. </a:t>
            </a:r>
            <a:endParaRPr lang="en-GB" smtClean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endParaRPr lang="en-GB" dirty="0" smtClean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r>
              <a:rPr lang="en-GB" dirty="0" err="1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Q</a:t>
            </a:r>
            <a:r>
              <a:rPr lang="en-GB" baseline="-25000" dirty="0" err="1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1</a:t>
            </a:r>
            <a:r>
              <a:rPr lang="en-GB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, also known as the first or lower quartile, is the value which separates the smallest 25% of the values from the remaining </a:t>
            </a:r>
            <a:r>
              <a:rPr lang="en-GB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data </a:t>
            </a:r>
            <a:r>
              <a:rPr lang="en-GB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set</a:t>
            </a:r>
          </a:p>
          <a:p>
            <a:endParaRPr lang="en-GB" dirty="0" smtClean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The </a:t>
            </a:r>
            <a:r>
              <a:rPr lang="en-GB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second quartile, </a:t>
            </a:r>
            <a:r>
              <a:rPr lang="en-GB" dirty="0" err="1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Q</a:t>
            </a:r>
            <a:r>
              <a:rPr lang="en-GB" baseline="-25000" dirty="0" err="1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2</a:t>
            </a:r>
            <a:r>
              <a:rPr lang="en-GB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, is the </a:t>
            </a:r>
            <a:r>
              <a:rPr lang="en-GB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median </a:t>
            </a:r>
            <a:endParaRPr lang="en-GB" smtClean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endParaRPr lang="en-GB" dirty="0" smtClean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r>
              <a:rPr lang="en-GB" dirty="0" err="1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Q</a:t>
            </a:r>
            <a:r>
              <a:rPr lang="en-GB" baseline="-25000" dirty="0" err="1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3</a:t>
            </a:r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 </a:t>
            </a:r>
            <a:r>
              <a:rPr lang="en-GB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separates the smallest 75% of the values from the remaining data set; it is also known as the third or upper quartile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©2015 John Wiley and Sons www.wiley.com/college/willoughby</a:t>
            </a:r>
            <a:endParaRPr lang="en-GB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Essential Guide to Business Statistics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8228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Quartiles</a:t>
            </a:r>
            <a:endParaRPr lang="en-GB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525963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G</a:t>
            </a:r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raphical </a:t>
            </a:r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representation of the </a:t>
            </a:r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quartiles</a:t>
            </a:r>
          </a:p>
          <a:p>
            <a:endParaRPr lang="en-GB" sz="2800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endParaRPr lang="en-GB" dirty="0" smtClean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endParaRPr lang="en-GB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endParaRPr lang="en-GB" dirty="0" smtClean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endParaRPr lang="en-GB" sz="1600" dirty="0" smtClean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The quartiles are resistant to extreme values which may occur within the data set: </a:t>
            </a:r>
            <a:r>
              <a:rPr lang="en-GB" sz="2800" dirty="0" err="1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Q</a:t>
            </a:r>
            <a:r>
              <a:rPr lang="en-GB" sz="2800" baseline="-25000" dirty="0" err="1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1</a:t>
            </a:r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 and </a:t>
            </a:r>
            <a:r>
              <a:rPr lang="en-GB" sz="2800" dirty="0" err="1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Q</a:t>
            </a:r>
            <a:r>
              <a:rPr lang="en-GB" sz="2800" baseline="-25000" dirty="0" err="1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3</a:t>
            </a:r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 are not influenced by these values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204864"/>
            <a:ext cx="8352928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©2015 John Wiley and Sons www.wiley.com/college/willoughby</a:t>
            </a:r>
            <a:endParaRPr lang="en-GB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Essential Guide to Business Statistics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8614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Finding Quartiles</a:t>
            </a:r>
            <a:endParaRPr lang="en-GB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525963"/>
          </a:xfrm>
        </p:spPr>
        <p:txBody>
          <a:bodyPr>
            <a:noAutofit/>
          </a:bodyPr>
          <a:lstStyle/>
          <a:p>
            <a:pPr marL="365125" lvl="0" indent="-365125">
              <a:buFont typeface="+mj-lt"/>
              <a:buAutoNum type="arabicPeriod"/>
            </a:pPr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Arrange </a:t>
            </a:r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the data in numerical order, from the smallest value to </a:t>
            </a:r>
            <a:r>
              <a:rPr lang="en-GB" sz="280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the </a:t>
            </a:r>
            <a:r>
              <a:rPr lang="en-GB" sz="280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largest</a:t>
            </a:r>
            <a:endParaRPr lang="en-GB" sz="2800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pPr marL="365125" lvl="0" indent="-365125">
              <a:buFont typeface="+mj-lt"/>
              <a:buAutoNum type="arabicPeriod"/>
            </a:pPr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Identify the median value </a:t>
            </a:r>
            <a:endParaRPr lang="en-GB" sz="2800" dirty="0" smtClean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pPr marL="365125" lvl="0" indent="-365125">
              <a:buFont typeface="+mj-lt"/>
              <a:buAutoNum type="arabicPeriod"/>
            </a:pPr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Use </a:t>
            </a:r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the median value to separate the data set into two </a:t>
            </a:r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halves</a:t>
            </a:r>
            <a:endParaRPr lang="en-GB" sz="2800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pPr marL="365125" lvl="0" indent="-365125">
              <a:buFont typeface="+mj-lt"/>
              <a:buAutoNum type="arabicPeriod"/>
            </a:pPr>
            <a:r>
              <a:rPr lang="en-GB" sz="2800" dirty="0" err="1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Q</a:t>
            </a:r>
            <a:r>
              <a:rPr lang="en-GB" sz="2800" baseline="-25000" dirty="0" err="1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1</a:t>
            </a:r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 </a:t>
            </a:r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is the median of the </a:t>
            </a:r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data </a:t>
            </a:r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values that are less than the median of the entire data </a:t>
            </a:r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set</a:t>
            </a:r>
            <a:endParaRPr lang="en-GB" sz="2800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pPr marL="365125" lvl="0" indent="-365125">
              <a:buFont typeface="+mj-lt"/>
              <a:buAutoNum type="arabicPeriod"/>
            </a:pPr>
            <a:r>
              <a:rPr lang="en-GB" sz="2800" dirty="0" err="1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Q</a:t>
            </a:r>
            <a:r>
              <a:rPr lang="en-GB" sz="2800" baseline="-25000" dirty="0" err="1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3</a:t>
            </a:r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 </a:t>
            </a:r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is the median of the </a:t>
            </a:r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data </a:t>
            </a:r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values that are greater than the median of the entire data </a:t>
            </a:r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set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©2015 John Wiley and Sons www.wiley.com/college/willoughby</a:t>
            </a:r>
            <a:endParaRPr lang="en-GB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Essential Guide to Business Statistics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8688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Quartiles – Example 1</a:t>
            </a:r>
            <a:endParaRPr lang="en-GB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340768"/>
                <a:ext cx="8229600" cy="4525963"/>
              </a:xfrm>
            </p:spPr>
            <p:txBody>
              <a:bodyPr>
                <a:noAutofit/>
              </a:bodyPr>
              <a:lstStyle/>
              <a:p>
                <a:pPr marL="0" lvl="0" indent="0">
                  <a:buNone/>
                </a:pPr>
                <a:r>
                  <a:rPr lang="en-GB" sz="2800" dirty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The number of complaints emailed to the customer services team at a theme </a:t>
                </a:r>
                <a:r>
                  <a:rPr lang="en-GB" sz="2800" dirty="0" smtClean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park</a:t>
                </a:r>
                <a:endParaRPr lang="en-GB" sz="2800" dirty="0">
                  <a:latin typeface="Liberation Sans" panose="020B0604020202020204" pitchFamily="34" charset="0"/>
                  <a:ea typeface="Liberation Sans" panose="020B0604020202020204" pitchFamily="34" charset="0"/>
                  <a:cs typeface="Liberation Sans" panose="020B0604020202020204" pitchFamily="34" charset="0"/>
                </a:endParaRPr>
              </a:p>
              <a:p>
                <a:pPr marL="0" lvl="0" indent="0">
                  <a:buNone/>
                </a:pPr>
                <a:endParaRPr lang="en-GB" sz="1400" dirty="0" smtClean="0">
                  <a:latin typeface="Liberation Sans" panose="020B0604020202020204" pitchFamily="34" charset="0"/>
                  <a:ea typeface="Liberation Sans" panose="020B0604020202020204" pitchFamily="34" charset="0"/>
                  <a:cs typeface="Liberation Sans" panose="020B0604020202020204" pitchFamily="34" charset="0"/>
                </a:endParaRPr>
              </a:p>
              <a:p>
                <a:pPr marL="0" lvl="0" indent="0">
                  <a:buNone/>
                </a:pPr>
                <a:r>
                  <a:rPr lang="en-GB" sz="2800" smtClean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/>
                </a:r>
                <a:br>
                  <a:rPr lang="en-GB" sz="2800" smtClean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</a:br>
                <a:r>
                  <a:rPr lang="en-GB" sz="2800" smtClean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Data </a:t>
                </a:r>
                <a:r>
                  <a:rPr lang="en-GB" sz="2800" dirty="0" smtClean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in order:</a:t>
                </a:r>
              </a:p>
              <a:p>
                <a:pPr marL="0" lvl="0" indent="0">
                  <a:buNone/>
                </a:pPr>
                <a:endParaRPr lang="en-GB" sz="2000" smtClean="0">
                  <a:latin typeface="Liberation Sans" panose="020B0604020202020204" pitchFamily="34" charset="0"/>
                  <a:ea typeface="Liberation Sans" panose="020B0604020202020204" pitchFamily="34" charset="0"/>
                  <a:cs typeface="Liberation Sans" panose="020B0604020202020204" pitchFamily="34" charset="0"/>
                </a:endParaRPr>
              </a:p>
              <a:p>
                <a:pPr marL="0" lvl="0" indent="0">
                  <a:buNone/>
                </a:pPr>
                <a:endParaRPr lang="en-GB" sz="2800">
                  <a:latin typeface="Liberation Sans" panose="020B0604020202020204" pitchFamily="34" charset="0"/>
                  <a:ea typeface="Liberation Sans" panose="020B0604020202020204" pitchFamily="34" charset="0"/>
                  <a:cs typeface="Liberation Sans" panose="020B0604020202020204" pitchFamily="34" charset="0"/>
                </a:endParaRPr>
              </a:p>
              <a:p>
                <a:pPr marL="0" lvl="0" indent="0">
                  <a:buNone/>
                </a:pPr>
                <a:r>
                  <a:rPr lang="en-GB" sz="2800" smtClean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There </a:t>
                </a:r>
                <a:r>
                  <a:rPr lang="en-GB" sz="2800" dirty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is an even number of values in the data set, 12, so the median </a:t>
                </a:r>
                <a:r>
                  <a:rPr lang="en-GB" sz="2800" dirty="0" smtClean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is</a:t>
                </a:r>
              </a:p>
              <a:p>
                <a:pPr marL="0" lvl="0" indent="0">
                  <a:buNone/>
                </a:pPr>
                <a:endParaRPr lang="en-GB" sz="1400" dirty="0" smtClean="0">
                  <a:latin typeface="Liberation Sans" panose="020B0604020202020204" pitchFamily="34" charset="0"/>
                  <a:ea typeface="Liberation Sans" panose="020B0604020202020204" pitchFamily="34" charset="0"/>
                  <a:cs typeface="Liberation Sans" panose="020B0604020202020204" pitchFamily="34" charset="0"/>
                </a:endParaRPr>
              </a:p>
              <a:p>
                <a:pPr marL="0" lv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2800" i="1">
                              <a:latin typeface="Cambria Math"/>
                            </a:rPr>
                            <m:t>𝑄</m:t>
                          </m:r>
                        </m:e>
                        <m:sub>
                          <m:r>
                            <a:rPr lang="en-GB" sz="2800" i="1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en-GB" sz="28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i="1">
                              <a:latin typeface="Cambria Math"/>
                            </a:rPr>
                            <m:t>189+192</m:t>
                          </m:r>
                        </m:num>
                        <m:den>
                          <m:r>
                            <a:rPr lang="en-GB" sz="2800" i="1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en-GB" sz="2800" i="1">
                          <a:latin typeface="Cambria Math"/>
                        </a:rPr>
                        <m:t>= 190.5</m:t>
                      </m:r>
                    </m:oMath>
                  </m:oMathPara>
                </a14:m>
                <a:endParaRPr lang="en-GB" sz="2800" dirty="0">
                  <a:latin typeface="Liberation Sans" panose="020B0604020202020204" pitchFamily="34" charset="0"/>
                  <a:ea typeface="Liberation Sans" panose="020B0604020202020204" pitchFamily="34" charset="0"/>
                  <a:cs typeface="Liberation Sans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340768"/>
                <a:ext cx="8229600" cy="4525963"/>
              </a:xfrm>
              <a:blipFill rotWithShape="1">
                <a:blip r:embed="rId2"/>
                <a:stretch>
                  <a:fillRect l="-1481" t="-1348" r="-2370" b="-983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3549274"/>
              </p:ext>
            </p:extLst>
          </p:nvPr>
        </p:nvGraphicFramePr>
        <p:xfrm>
          <a:off x="467544" y="2492896"/>
          <a:ext cx="7920876" cy="491155"/>
        </p:xfrm>
        <a:graphic>
          <a:graphicData uri="http://schemas.openxmlformats.org/drawingml/2006/table">
            <a:tbl>
              <a:tblPr firstRow="1" firstCol="1" bandRow="1"/>
              <a:tblGrid>
                <a:gridCol w="660073"/>
                <a:gridCol w="660073"/>
                <a:gridCol w="660073"/>
                <a:gridCol w="660073"/>
                <a:gridCol w="660073"/>
                <a:gridCol w="660073"/>
                <a:gridCol w="660073"/>
                <a:gridCol w="660073"/>
                <a:gridCol w="660073"/>
                <a:gridCol w="660073"/>
                <a:gridCol w="660073"/>
                <a:gridCol w="660073"/>
              </a:tblGrid>
              <a:tr h="49115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214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189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152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206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237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158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192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146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203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177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165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221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9752124"/>
              </p:ext>
            </p:extLst>
          </p:nvPr>
        </p:nvGraphicFramePr>
        <p:xfrm>
          <a:off x="467544" y="3645024"/>
          <a:ext cx="7920876" cy="504056"/>
        </p:xfrm>
        <a:graphic>
          <a:graphicData uri="http://schemas.openxmlformats.org/drawingml/2006/table">
            <a:tbl>
              <a:tblPr firstRow="1" firstCol="1" bandRow="1"/>
              <a:tblGrid>
                <a:gridCol w="660073"/>
                <a:gridCol w="660073"/>
                <a:gridCol w="660073"/>
                <a:gridCol w="660073"/>
                <a:gridCol w="660073"/>
                <a:gridCol w="660073"/>
                <a:gridCol w="660073"/>
                <a:gridCol w="660073"/>
                <a:gridCol w="660073"/>
                <a:gridCol w="660073"/>
                <a:gridCol w="660073"/>
                <a:gridCol w="660073"/>
              </a:tblGrid>
              <a:tr h="5040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146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152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158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165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177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189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192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203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206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214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221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237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©2015 John Wiley and Sons www.wiley.com/college/willoughby</a:t>
            </a:r>
            <a:endParaRPr lang="en-GB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Essential Guide to Business Statistics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2379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Quartiles – Example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5842" y="3933056"/>
            <a:ext cx="3759473" cy="222591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GB" sz="24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less </a:t>
            </a:r>
            <a:r>
              <a:rPr lang="en-GB" sz="24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than or equal to 210 emails were received from customers in approximately 75% of the </a:t>
            </a:r>
            <a:r>
              <a:rPr lang="en-GB" sz="24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weeks</a:t>
            </a:r>
            <a:endParaRPr lang="en-GB" sz="2400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4100" name="Text Box 41"/>
          <p:cNvSpPr txBox="1">
            <a:spLocks noChangeArrowheads="1"/>
          </p:cNvSpPr>
          <p:nvPr/>
        </p:nvSpPr>
        <p:spPr bwMode="auto">
          <a:xfrm>
            <a:off x="202785" y="1458056"/>
            <a:ext cx="4945279" cy="43204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GB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data values less than the median</a:t>
            </a:r>
            <a:endParaRPr kumimoji="0" lang="en-US" altLang="en-US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graphicFrame>
        <p:nvGraphicFramePr>
          <p:cNvPr id="4102" name="Table 410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252442"/>
              </p:ext>
            </p:extLst>
          </p:nvPr>
        </p:nvGraphicFramePr>
        <p:xfrm>
          <a:off x="809973" y="1962112"/>
          <a:ext cx="3730902" cy="504056"/>
        </p:xfrm>
        <a:graphic>
          <a:graphicData uri="http://schemas.openxmlformats.org/drawingml/2006/table">
            <a:tbl>
              <a:tblPr firstRow="1" firstCol="1" bandRow="1"/>
              <a:tblGrid>
                <a:gridCol w="621817"/>
                <a:gridCol w="621817"/>
                <a:gridCol w="621817"/>
                <a:gridCol w="621817"/>
                <a:gridCol w="621817"/>
                <a:gridCol w="621817"/>
              </a:tblGrid>
              <a:tr h="5040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146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152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158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165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177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189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103" name="Rectangle 4102"/>
              <p:cNvSpPr/>
              <p:nvPr/>
            </p:nvSpPr>
            <p:spPr>
              <a:xfrm>
                <a:off x="1154398" y="2538176"/>
                <a:ext cx="3042051" cy="67480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2000" i="1">
                              <a:latin typeface="Cambria Math"/>
                            </a:rPr>
                            <m:t>𝑄</m:t>
                          </m:r>
                        </m:e>
                        <m:sub>
                          <m:r>
                            <a:rPr lang="en-GB" sz="2000" i="1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en-GB" sz="20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GB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000" i="1">
                              <a:latin typeface="Cambria Math"/>
                            </a:rPr>
                            <m:t>158+165</m:t>
                          </m:r>
                        </m:num>
                        <m:den>
                          <m:r>
                            <a:rPr lang="en-GB" sz="2000" i="1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en-GB" sz="2000" i="1">
                          <a:latin typeface="Cambria Math"/>
                        </a:rPr>
                        <m:t>= 161.5</m:t>
                      </m:r>
                    </m:oMath>
                  </m:oMathPara>
                </a14:m>
                <a:endParaRPr lang="en-GB" sz="2000" dirty="0">
                  <a:latin typeface="Liberation Sans" panose="020B0604020202020204" pitchFamily="34" charset="0"/>
                  <a:ea typeface="Liberation Sans" panose="020B0604020202020204" pitchFamily="34" charset="0"/>
                  <a:cs typeface="Liberation Sans" panose="020B0604020202020204" pitchFamily="34" charset="0"/>
                </a:endParaRPr>
              </a:p>
            </p:txBody>
          </p:sp>
        </mc:Choice>
        <mc:Fallback xmlns="">
          <p:sp>
            <p:nvSpPr>
              <p:cNvPr id="4103" name="Rectangle 410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4398" y="2538176"/>
                <a:ext cx="3042051" cy="674800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Text Box 41"/>
          <p:cNvSpPr txBox="1">
            <a:spLocks noChangeArrowheads="1"/>
          </p:cNvSpPr>
          <p:nvPr/>
        </p:nvSpPr>
        <p:spPr bwMode="auto">
          <a:xfrm>
            <a:off x="142839" y="4032330"/>
            <a:ext cx="4809025" cy="43204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GB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data values greater than the median</a:t>
            </a:r>
            <a:endParaRPr kumimoji="0" lang="en-US" altLang="en-US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graphicFrame>
        <p:nvGraphicFramePr>
          <p:cNvPr id="43" name="Table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7190381"/>
              </p:ext>
            </p:extLst>
          </p:nvPr>
        </p:nvGraphicFramePr>
        <p:xfrm>
          <a:off x="755576" y="4567943"/>
          <a:ext cx="3730902" cy="504056"/>
        </p:xfrm>
        <a:graphic>
          <a:graphicData uri="http://schemas.openxmlformats.org/drawingml/2006/table">
            <a:tbl>
              <a:tblPr firstRow="1" firstCol="1" bandRow="1"/>
              <a:tblGrid>
                <a:gridCol w="621817"/>
                <a:gridCol w="621817"/>
                <a:gridCol w="621817"/>
                <a:gridCol w="621817"/>
                <a:gridCol w="621817"/>
                <a:gridCol w="621817"/>
              </a:tblGrid>
              <a:tr h="5040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192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203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206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214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221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237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106" name="Rectangle 4105"/>
              <p:cNvSpPr/>
              <p:nvPr/>
            </p:nvSpPr>
            <p:spPr>
              <a:xfrm>
                <a:off x="1220070" y="5216015"/>
                <a:ext cx="2801913" cy="66851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2000" i="1">
                              <a:latin typeface="Cambria Math"/>
                            </a:rPr>
                            <m:t>𝑄</m:t>
                          </m:r>
                        </m:e>
                        <m:sub>
                          <m:r>
                            <a:rPr lang="en-GB" sz="2000" i="1">
                              <a:latin typeface="Cambria Math"/>
                            </a:rPr>
                            <m:t>3</m:t>
                          </m:r>
                        </m:sub>
                      </m:sSub>
                      <m:r>
                        <a:rPr lang="en-GB" sz="20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GB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000" i="1">
                              <a:latin typeface="Cambria Math"/>
                            </a:rPr>
                            <m:t>206+214</m:t>
                          </m:r>
                        </m:num>
                        <m:den>
                          <m:r>
                            <a:rPr lang="en-GB" sz="2000" i="1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en-GB" sz="2000" i="1">
                          <a:latin typeface="Cambria Math"/>
                        </a:rPr>
                        <m:t>= 210</m:t>
                      </m:r>
                    </m:oMath>
                  </m:oMathPara>
                </a14:m>
                <a:endParaRPr lang="en-GB" sz="2000" dirty="0">
                  <a:latin typeface="Liberation Sans" panose="020B0604020202020204" pitchFamily="34" charset="0"/>
                  <a:ea typeface="Liberation Sans" panose="020B0604020202020204" pitchFamily="34" charset="0"/>
                  <a:cs typeface="Liberation Sans" panose="020B0604020202020204" pitchFamily="34" charset="0"/>
                </a:endParaRPr>
              </a:p>
            </p:txBody>
          </p:sp>
        </mc:Choice>
        <mc:Fallback xmlns="">
          <p:sp>
            <p:nvSpPr>
              <p:cNvPr id="4106" name="Rectangle 410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20070" y="5216015"/>
                <a:ext cx="2801913" cy="668516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Content Placeholder 2"/>
          <p:cNvSpPr txBox="1">
            <a:spLocks/>
          </p:cNvSpPr>
          <p:nvPr/>
        </p:nvSpPr>
        <p:spPr>
          <a:xfrm>
            <a:off x="5032232" y="1439504"/>
            <a:ext cx="3834679" cy="19894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in approximately 25% of the weeks, the customer services team received less than 161.5 emails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©2015 John Wiley and Sons www.wiley.com/college/willoughby</a:t>
            </a:r>
            <a:endParaRPr lang="en-GB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23528" y="1340768"/>
            <a:ext cx="4628336" cy="20882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306858" y="3933056"/>
            <a:ext cx="4628336" cy="20882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Essential Guide to Business Statistics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1180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Quartiles – Example 2</a:t>
            </a:r>
            <a:endParaRPr lang="en-GB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67544" y="1484784"/>
                <a:ext cx="8229600" cy="4525963"/>
              </a:xfrm>
            </p:spPr>
            <p:txBody>
              <a:bodyPr>
                <a:noAutofit/>
              </a:bodyPr>
              <a:lstStyle/>
              <a:p>
                <a:pPr marL="0" lvl="0" indent="0">
                  <a:buNone/>
                </a:pPr>
                <a:r>
                  <a:rPr lang="en-GB" sz="2800" dirty="0" smtClean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The number of books ordered by 13 families using an on-line store</a:t>
                </a:r>
              </a:p>
              <a:p>
                <a:pPr marL="0" lvl="0" indent="0">
                  <a:buNone/>
                </a:pPr>
                <a:endParaRPr lang="en-GB" sz="2000" dirty="0" smtClean="0">
                  <a:latin typeface="Liberation Sans" panose="020B0604020202020204" pitchFamily="34" charset="0"/>
                  <a:ea typeface="Liberation Sans" panose="020B0604020202020204" pitchFamily="34" charset="0"/>
                  <a:cs typeface="Liberation Sans" panose="020B0604020202020204" pitchFamily="34" charset="0"/>
                </a:endParaRPr>
              </a:p>
              <a:p>
                <a:pPr marL="0" lvl="0" indent="0">
                  <a:buNone/>
                </a:pPr>
                <a:endParaRPr lang="en-GB" sz="1400" dirty="0" smtClean="0">
                  <a:latin typeface="Liberation Sans" panose="020B0604020202020204" pitchFamily="34" charset="0"/>
                  <a:ea typeface="Liberation Sans" panose="020B0604020202020204" pitchFamily="34" charset="0"/>
                  <a:cs typeface="Liberation Sans" panose="020B0604020202020204" pitchFamily="34" charset="0"/>
                </a:endParaRPr>
              </a:p>
              <a:p>
                <a:pPr marL="0" lvl="0" indent="0">
                  <a:buNone/>
                </a:pPr>
                <a:r>
                  <a:rPr lang="en-GB" sz="2800" dirty="0" smtClean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Data in order:</a:t>
                </a:r>
              </a:p>
              <a:p>
                <a:pPr marL="0" lvl="0" indent="0">
                  <a:buNone/>
                </a:pPr>
                <a:endParaRPr lang="en-GB" dirty="0">
                  <a:latin typeface="Liberation Sans" panose="020B0604020202020204" pitchFamily="34" charset="0"/>
                  <a:ea typeface="Liberation Sans" panose="020B0604020202020204" pitchFamily="34" charset="0"/>
                  <a:cs typeface="Liberation Sans" panose="020B0604020202020204" pitchFamily="34" charset="0"/>
                </a:endParaRPr>
              </a:p>
              <a:p>
                <a:pPr marL="0" lvl="0" indent="0">
                  <a:buNone/>
                </a:pPr>
                <a:r>
                  <a:rPr lang="en-GB" sz="2800" smtClean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/>
                </a:r>
                <a:br>
                  <a:rPr lang="en-GB" sz="2800" smtClean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</a:br>
                <a:r>
                  <a:rPr lang="en-GB" sz="2800" smtClean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There </a:t>
                </a:r>
                <a:r>
                  <a:rPr lang="en-GB" sz="2800" dirty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is an </a:t>
                </a:r>
                <a:r>
                  <a:rPr lang="en-GB" sz="2800" dirty="0" smtClean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odd number </a:t>
                </a:r>
                <a:r>
                  <a:rPr lang="en-GB" sz="2800" dirty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of values in the data set, </a:t>
                </a:r>
                <a:r>
                  <a:rPr lang="en-GB" sz="2800" dirty="0" smtClean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13, </a:t>
                </a:r>
                <a:r>
                  <a:rPr lang="en-GB" sz="2800" dirty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so the median </a:t>
                </a:r>
                <a:r>
                  <a:rPr lang="en-GB" sz="2800" dirty="0" smtClean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is the 7</a:t>
                </a:r>
                <a:r>
                  <a:rPr lang="en-GB" sz="2800" baseline="30000" dirty="0" smtClean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th</a:t>
                </a:r>
                <a:r>
                  <a:rPr lang="en-GB" sz="2800" dirty="0" smtClean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 data value,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800" i="1">
                            <a:latin typeface="Cambria Math"/>
                          </a:rPr>
                          <m:t>𝑄</m:t>
                        </m:r>
                      </m:e>
                      <m:sub>
                        <m:r>
                          <a:rPr lang="en-GB" sz="2800" i="1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en-GB" sz="2800" i="1">
                        <a:latin typeface="Cambria Math"/>
                      </a:rPr>
                      <m:t>=</m:t>
                    </m:r>
                    <m:r>
                      <a:rPr lang="en-GB" sz="2800" b="0" i="1" smtClean="0">
                        <a:latin typeface="Cambria Math"/>
                      </a:rPr>
                      <m:t>22</m:t>
                    </m:r>
                  </m:oMath>
                </a14:m>
                <a:endParaRPr lang="en-GB" sz="2800" dirty="0">
                  <a:latin typeface="Liberation Sans" panose="020B0604020202020204" pitchFamily="34" charset="0"/>
                  <a:ea typeface="Liberation Sans" panose="020B0604020202020204" pitchFamily="34" charset="0"/>
                  <a:cs typeface="Liberation Sans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7544" y="1484784"/>
                <a:ext cx="8229600" cy="4525963"/>
              </a:xfrm>
              <a:blipFill rotWithShape="1">
                <a:blip r:embed="rId2"/>
                <a:stretch>
                  <a:fillRect l="-1556" t="-1348" r="-118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0294946"/>
              </p:ext>
            </p:extLst>
          </p:nvPr>
        </p:nvGraphicFramePr>
        <p:xfrm>
          <a:off x="549896" y="2492896"/>
          <a:ext cx="7920874" cy="491155"/>
        </p:xfrm>
        <a:graphic>
          <a:graphicData uri="http://schemas.openxmlformats.org/drawingml/2006/table">
            <a:tbl>
              <a:tblPr firstRow="1" firstCol="1" bandRow="1"/>
              <a:tblGrid>
                <a:gridCol w="609298"/>
                <a:gridCol w="609298"/>
                <a:gridCol w="609298"/>
                <a:gridCol w="609298"/>
                <a:gridCol w="609298"/>
                <a:gridCol w="609298"/>
                <a:gridCol w="609298"/>
                <a:gridCol w="609298"/>
                <a:gridCol w="609298"/>
                <a:gridCol w="609298"/>
                <a:gridCol w="609298"/>
                <a:gridCol w="609298"/>
                <a:gridCol w="609298"/>
              </a:tblGrid>
              <a:tr h="49115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14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51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17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22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29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40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35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11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23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315847"/>
              </p:ext>
            </p:extLst>
          </p:nvPr>
        </p:nvGraphicFramePr>
        <p:xfrm>
          <a:off x="549896" y="3645024"/>
          <a:ext cx="7920874" cy="504056"/>
        </p:xfrm>
        <a:graphic>
          <a:graphicData uri="http://schemas.openxmlformats.org/drawingml/2006/table">
            <a:tbl>
              <a:tblPr firstRow="1" firstCol="1" bandRow="1"/>
              <a:tblGrid>
                <a:gridCol w="609298"/>
                <a:gridCol w="609298"/>
                <a:gridCol w="609298"/>
                <a:gridCol w="609298"/>
                <a:gridCol w="609298"/>
                <a:gridCol w="609298"/>
                <a:gridCol w="609298"/>
                <a:gridCol w="609298"/>
                <a:gridCol w="609298"/>
                <a:gridCol w="609298"/>
                <a:gridCol w="609298"/>
                <a:gridCol w="609298"/>
                <a:gridCol w="609298"/>
              </a:tblGrid>
              <a:tr h="5040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11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14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22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23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29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32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35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40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©2015 John Wiley and Sons www.wiley.com/college/willoughby</a:t>
            </a:r>
            <a:endParaRPr lang="en-GB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Essential Guide to Business Statistics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0363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Quartiles – Example </a:t>
            </a:r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2</a:t>
            </a:r>
            <a:endParaRPr lang="en-GB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7246" y="4005064"/>
            <a:ext cx="3759473" cy="1944216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GB" sz="24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less than 33.5 books were ordered by approximately 75% of the families</a:t>
            </a:r>
          </a:p>
        </p:txBody>
      </p:sp>
      <p:sp>
        <p:nvSpPr>
          <p:cNvPr id="4100" name="Text Box 41"/>
          <p:cNvSpPr txBox="1">
            <a:spLocks noChangeArrowheads="1"/>
          </p:cNvSpPr>
          <p:nvPr/>
        </p:nvSpPr>
        <p:spPr bwMode="auto">
          <a:xfrm>
            <a:off x="202785" y="1458056"/>
            <a:ext cx="4945279" cy="43204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GB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data values less than the median</a:t>
            </a:r>
            <a:endParaRPr kumimoji="0" lang="en-US" altLang="en-US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graphicFrame>
        <p:nvGraphicFramePr>
          <p:cNvPr id="4102" name="Table 410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9863242"/>
              </p:ext>
            </p:extLst>
          </p:nvPr>
        </p:nvGraphicFramePr>
        <p:xfrm>
          <a:off x="809973" y="1962112"/>
          <a:ext cx="3730902" cy="504056"/>
        </p:xfrm>
        <a:graphic>
          <a:graphicData uri="http://schemas.openxmlformats.org/drawingml/2006/table">
            <a:tbl>
              <a:tblPr firstRow="1" firstCol="1" bandRow="1"/>
              <a:tblGrid>
                <a:gridCol w="621817"/>
                <a:gridCol w="621817"/>
                <a:gridCol w="621817"/>
                <a:gridCol w="621817"/>
                <a:gridCol w="621817"/>
                <a:gridCol w="621817"/>
              </a:tblGrid>
              <a:tr h="5040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11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14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103" name="Rectangle 4102"/>
              <p:cNvSpPr/>
              <p:nvPr/>
            </p:nvSpPr>
            <p:spPr>
              <a:xfrm>
                <a:off x="1154398" y="2538176"/>
                <a:ext cx="2219710" cy="66851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20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2000" i="1">
                              <a:latin typeface="Cambria Math"/>
                            </a:rPr>
                            <m:t>𝑄</m:t>
                          </m:r>
                        </m:e>
                        <m:sub>
                          <m:r>
                            <a:rPr lang="en-GB" sz="2000" i="1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en-GB" sz="20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GB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000" b="0" i="1" smtClean="0">
                              <a:latin typeface="Cambria Math"/>
                            </a:rPr>
                            <m:t>9</m:t>
                          </m:r>
                          <m:r>
                            <a:rPr lang="en-GB" sz="2000" i="1">
                              <a:latin typeface="Cambria Math"/>
                            </a:rPr>
                            <m:t>+</m:t>
                          </m:r>
                          <m:r>
                            <a:rPr lang="en-GB" sz="2000" b="0" i="1" smtClean="0">
                              <a:latin typeface="Cambria Math"/>
                            </a:rPr>
                            <m:t>11</m:t>
                          </m:r>
                        </m:num>
                        <m:den>
                          <m:r>
                            <a:rPr lang="en-GB" sz="2000" i="1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en-GB" sz="2000" i="1">
                          <a:latin typeface="Cambria Math"/>
                        </a:rPr>
                        <m:t>=</m:t>
                      </m:r>
                      <m:r>
                        <a:rPr lang="en-GB" sz="2000" b="0" i="1" smtClean="0">
                          <a:latin typeface="Cambria Math"/>
                        </a:rPr>
                        <m:t>10</m:t>
                      </m:r>
                    </m:oMath>
                  </m:oMathPara>
                </a14:m>
                <a:endParaRPr lang="en-GB" sz="2000" dirty="0">
                  <a:latin typeface="Liberation Sans" panose="020B0604020202020204" pitchFamily="34" charset="0"/>
                  <a:ea typeface="Liberation Sans" panose="020B0604020202020204" pitchFamily="34" charset="0"/>
                  <a:cs typeface="Liberation Sans" panose="020B0604020202020204" pitchFamily="34" charset="0"/>
                </a:endParaRPr>
              </a:p>
            </p:txBody>
          </p:sp>
        </mc:Choice>
        <mc:Fallback xmlns="">
          <p:sp>
            <p:nvSpPr>
              <p:cNvPr id="4103" name="Rectangle 410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4398" y="2538176"/>
                <a:ext cx="2219710" cy="668516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Text Box 41"/>
          <p:cNvSpPr txBox="1">
            <a:spLocks noChangeArrowheads="1"/>
          </p:cNvSpPr>
          <p:nvPr/>
        </p:nvSpPr>
        <p:spPr bwMode="auto">
          <a:xfrm>
            <a:off x="142839" y="4032330"/>
            <a:ext cx="4809025" cy="43204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GB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data values greater than the median</a:t>
            </a:r>
            <a:endParaRPr kumimoji="0" lang="en-US" altLang="en-US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graphicFrame>
        <p:nvGraphicFramePr>
          <p:cNvPr id="43" name="Table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7340337"/>
              </p:ext>
            </p:extLst>
          </p:nvPr>
        </p:nvGraphicFramePr>
        <p:xfrm>
          <a:off x="755576" y="4567943"/>
          <a:ext cx="3730902" cy="504056"/>
        </p:xfrm>
        <a:graphic>
          <a:graphicData uri="http://schemas.openxmlformats.org/drawingml/2006/table">
            <a:tbl>
              <a:tblPr firstRow="1" firstCol="1" bandRow="1"/>
              <a:tblGrid>
                <a:gridCol w="621817"/>
                <a:gridCol w="621817"/>
                <a:gridCol w="621817"/>
                <a:gridCol w="621817"/>
                <a:gridCol w="621817"/>
                <a:gridCol w="621817"/>
              </a:tblGrid>
              <a:tr h="5040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23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29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32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35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40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106" name="Rectangle 4105"/>
              <p:cNvSpPr/>
              <p:nvPr/>
            </p:nvSpPr>
            <p:spPr>
              <a:xfrm>
                <a:off x="1220070" y="5216015"/>
                <a:ext cx="2801913" cy="66851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20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2000" i="1">
                              <a:latin typeface="Cambria Math"/>
                            </a:rPr>
                            <m:t>𝑄</m:t>
                          </m:r>
                        </m:e>
                        <m:sub>
                          <m:r>
                            <a:rPr lang="en-GB" sz="2000" i="1">
                              <a:latin typeface="Cambria Math"/>
                            </a:rPr>
                            <m:t>3</m:t>
                          </m:r>
                        </m:sub>
                      </m:sSub>
                      <m:r>
                        <a:rPr lang="en-GB" sz="20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GB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000" b="0" i="1" smtClean="0">
                              <a:latin typeface="Cambria Math"/>
                            </a:rPr>
                            <m:t>32</m:t>
                          </m:r>
                          <m:r>
                            <a:rPr lang="en-GB" sz="2000" i="1">
                              <a:latin typeface="Cambria Math"/>
                            </a:rPr>
                            <m:t>+</m:t>
                          </m:r>
                          <m:r>
                            <a:rPr lang="en-GB" sz="2000" b="0" i="1" smtClean="0">
                              <a:latin typeface="Cambria Math"/>
                            </a:rPr>
                            <m:t>35</m:t>
                          </m:r>
                        </m:num>
                        <m:den>
                          <m:r>
                            <a:rPr lang="en-GB" sz="2000" i="1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en-GB" sz="2000" i="1">
                          <a:latin typeface="Cambria Math"/>
                        </a:rPr>
                        <m:t>=</m:t>
                      </m:r>
                      <m:r>
                        <a:rPr lang="en-GB" sz="2000" b="0" i="1" smtClean="0">
                          <a:latin typeface="Cambria Math"/>
                        </a:rPr>
                        <m:t>33.5</m:t>
                      </m:r>
                    </m:oMath>
                  </m:oMathPara>
                </a14:m>
                <a:endParaRPr lang="en-GB" sz="2000" dirty="0">
                  <a:latin typeface="Liberation Sans" panose="020B0604020202020204" pitchFamily="34" charset="0"/>
                  <a:ea typeface="Liberation Sans" panose="020B0604020202020204" pitchFamily="34" charset="0"/>
                  <a:cs typeface="Liberation Sans" panose="020B0604020202020204" pitchFamily="34" charset="0"/>
                </a:endParaRPr>
              </a:p>
            </p:txBody>
          </p:sp>
        </mc:Choice>
        <mc:Fallback xmlns="">
          <p:sp>
            <p:nvSpPr>
              <p:cNvPr id="4106" name="Rectangle 410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20070" y="5216015"/>
                <a:ext cx="2801913" cy="668516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Content Placeholder 2"/>
          <p:cNvSpPr txBox="1">
            <a:spLocks/>
          </p:cNvSpPr>
          <p:nvPr/>
        </p:nvSpPr>
        <p:spPr>
          <a:xfrm>
            <a:off x="5008240" y="1439504"/>
            <a:ext cx="3834679" cy="19894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</a:pPr>
            <a:r>
              <a:rPr lang="en-GB" sz="24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approximately 25% of the families ordered less than or equal to 10 books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©2015 John Wiley and Sons www.wiley.com/college/willoughby</a:t>
            </a:r>
            <a:endParaRPr lang="en-GB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23528" y="1340768"/>
            <a:ext cx="4628336" cy="20882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306858" y="3861048"/>
            <a:ext cx="4628336" cy="20882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Essential Guide to Business Statistics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9633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Interquartile Range</a:t>
            </a:r>
            <a:endParaRPr lang="en-GB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752528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The difference between the upper and lower quartiles provides us with a measure of dispersion known as the interquartile range, sometimes abbreviated to </a:t>
            </a:r>
            <a:r>
              <a:rPr lang="en-GB" sz="2800" dirty="0" err="1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IQR</a:t>
            </a:r>
            <a:endParaRPr lang="en-GB" sz="2800" dirty="0" smtClean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endParaRPr lang="en-GB" sz="2800" dirty="0" smtClean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It is calculated as:</a:t>
            </a:r>
          </a:p>
          <a:p>
            <a:pPr marL="0" indent="0" algn="ctr">
              <a:buNone/>
            </a:pPr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interquartile range = </a:t>
            </a:r>
            <a:r>
              <a:rPr lang="en-GB" sz="2800" dirty="0" err="1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Q</a:t>
            </a:r>
            <a:r>
              <a:rPr lang="en-GB" sz="2800" baseline="-25000" dirty="0" err="1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3</a:t>
            </a:r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 – </a:t>
            </a:r>
            <a:r>
              <a:rPr lang="en-GB" sz="2800" dirty="0" err="1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Q</a:t>
            </a:r>
            <a:r>
              <a:rPr lang="en-GB" sz="2800" baseline="-25000" dirty="0" err="1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1</a:t>
            </a:r>
            <a:endParaRPr lang="en-GB" sz="2800" baseline="-25000" dirty="0" smtClean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pPr marL="0" indent="0" algn="ctr">
              <a:buNone/>
            </a:pPr>
            <a:endParaRPr lang="en-GB" sz="2800" baseline="-25000" dirty="0" smtClean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It is </a:t>
            </a:r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defined as the range of the central 50% of the values in a </a:t>
            </a:r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data set</a:t>
            </a:r>
          </a:p>
          <a:p>
            <a:endParaRPr lang="en-GB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©2015 John Wiley and Sons www.wiley.com/college/willoughby</a:t>
            </a:r>
            <a:endParaRPr lang="en-GB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Essential Guide to Business Statistics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8508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Interquartile Range</a:t>
            </a:r>
            <a:endParaRPr lang="en-GB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525963"/>
          </a:xfrm>
        </p:spPr>
        <p:txBody>
          <a:bodyPr>
            <a:noAutofit/>
          </a:bodyPr>
          <a:lstStyle/>
          <a:p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A </a:t>
            </a:r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data set with a large interquartile range will have greater variation than a data set with a smaller </a:t>
            </a:r>
            <a:r>
              <a:rPr lang="en-GB" sz="280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interquartile </a:t>
            </a:r>
            <a:r>
              <a:rPr lang="en-GB" sz="280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range</a:t>
            </a:r>
          </a:p>
          <a:p>
            <a:endParaRPr lang="en-GB" sz="1100" dirty="0" smtClean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The interquartile range is resistant to extreme values because it is calculated using </a:t>
            </a:r>
            <a:r>
              <a:rPr lang="en-GB" sz="280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the </a:t>
            </a:r>
            <a:r>
              <a:rPr lang="en-GB" sz="280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quartiles</a:t>
            </a:r>
          </a:p>
          <a:p>
            <a:endParaRPr lang="en-GB" sz="1050" dirty="0" smtClean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A </a:t>
            </a:r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disadvantage of the interquartile range is that it ignores 50% of the data values, only using the middle section of the set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©2015 John Wiley and Sons www.wiley.com/college/willoughby</a:t>
            </a:r>
            <a:endParaRPr lang="en-GB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Essential Guide to Business Statistics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547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Five-Number Summary</a:t>
            </a:r>
            <a:endParaRPr lang="en-GB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A five-number summary </a:t>
            </a:r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includes </a:t>
            </a:r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both a measure of central tendency and an indication of </a:t>
            </a:r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variation for a data set</a:t>
            </a:r>
          </a:p>
          <a:p>
            <a:endParaRPr lang="en-GB" sz="2800" dirty="0" smtClean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It consists </a:t>
            </a:r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of the minimum and maximum data values, the lower and upper quartiles and the median, listed in ascending order, as follows: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4477244"/>
              </p:ext>
            </p:extLst>
          </p:nvPr>
        </p:nvGraphicFramePr>
        <p:xfrm>
          <a:off x="827584" y="4797152"/>
          <a:ext cx="7632849" cy="936104"/>
        </p:xfrm>
        <a:graphic>
          <a:graphicData uri="http://schemas.openxmlformats.org/drawingml/2006/table">
            <a:tbl>
              <a:tblPr firstRow="1" firstCol="1" bandRow="1"/>
              <a:tblGrid>
                <a:gridCol w="1778374"/>
                <a:gridCol w="1211815"/>
                <a:gridCol w="1652472"/>
                <a:gridCol w="1022959"/>
                <a:gridCol w="1967229"/>
              </a:tblGrid>
              <a:tr h="93610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minimum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>
                          <a:effectLst/>
                          <a:latin typeface="Calibri"/>
                          <a:ea typeface="Calibri"/>
                          <a:cs typeface="Times New Roman"/>
                        </a:rPr>
                        <a:t>Q</a:t>
                      </a:r>
                      <a:r>
                        <a:rPr lang="en-GB" sz="3200" baseline="-25000"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median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>
                          <a:effectLst/>
                          <a:latin typeface="Calibri"/>
                          <a:ea typeface="Calibri"/>
                          <a:cs typeface="Times New Roman"/>
                        </a:rPr>
                        <a:t>Q</a:t>
                      </a:r>
                      <a:r>
                        <a:rPr lang="en-GB" sz="3200" baseline="-25000">
                          <a:effectLst/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maximum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©2015 John Wiley and Sons www.wiley.com/college/willoughby</a:t>
            </a:r>
            <a:endParaRPr lang="en-GB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Essential Guide to Business Statistics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5722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Five-Number Summary – Example</a:t>
            </a:r>
            <a:endParaRPr lang="en-GB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365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A</a:t>
            </a:r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ges </a:t>
            </a:r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of the top ten wealthiest male </a:t>
            </a:r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billionaires</a:t>
            </a:r>
          </a:p>
          <a:p>
            <a:pPr marL="0" indent="0">
              <a:buNone/>
            </a:pPr>
            <a:endParaRPr lang="en-GB" sz="2800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pPr marL="0" indent="0">
              <a:buNone/>
            </a:pPr>
            <a:endParaRPr lang="en-GB" sz="2800" dirty="0" smtClean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pPr marL="0" indent="0">
              <a:buNone/>
            </a:pPr>
            <a:endParaRPr lang="en-GB" sz="2800" dirty="0" smtClean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pPr marL="0" indent="0">
              <a:buNone/>
            </a:pPr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The five-number summary is:</a:t>
            </a:r>
          </a:p>
          <a:p>
            <a:pPr marL="0" indent="0">
              <a:buNone/>
            </a:pPr>
            <a:endParaRPr lang="en-GB" sz="2800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6592238"/>
              </p:ext>
            </p:extLst>
          </p:nvPr>
        </p:nvGraphicFramePr>
        <p:xfrm>
          <a:off x="1475656" y="2564904"/>
          <a:ext cx="5487490" cy="576064"/>
        </p:xfrm>
        <a:graphic>
          <a:graphicData uri="http://schemas.openxmlformats.org/drawingml/2006/table">
            <a:tbl>
              <a:tblPr firstRow="1" firstCol="1" bandRow="1"/>
              <a:tblGrid>
                <a:gridCol w="548749"/>
                <a:gridCol w="548749"/>
                <a:gridCol w="548749"/>
                <a:gridCol w="548749"/>
                <a:gridCol w="548749"/>
                <a:gridCol w="548749"/>
                <a:gridCol w="548749"/>
                <a:gridCol w="548749"/>
                <a:gridCol w="548749"/>
                <a:gridCol w="548749"/>
              </a:tblGrid>
              <a:tr h="5760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64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66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69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72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73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77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78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83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85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3772849"/>
              </p:ext>
            </p:extLst>
          </p:nvPr>
        </p:nvGraphicFramePr>
        <p:xfrm>
          <a:off x="971600" y="4653136"/>
          <a:ext cx="7272808" cy="864096"/>
        </p:xfrm>
        <a:graphic>
          <a:graphicData uri="http://schemas.openxmlformats.org/drawingml/2006/table">
            <a:tbl>
              <a:tblPr firstRow="1" firstCol="1" bandRow="1"/>
              <a:tblGrid>
                <a:gridCol w="1453584"/>
                <a:gridCol w="1454806"/>
                <a:gridCol w="1454806"/>
                <a:gridCol w="1454806"/>
                <a:gridCol w="1454806"/>
              </a:tblGrid>
              <a:tr h="4983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minimum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Q</a:t>
                      </a:r>
                      <a:r>
                        <a:rPr lang="en-GB" sz="2400" baseline="-25000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en-GB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  <a:latin typeface="Calibri"/>
                          <a:ea typeface="Calibri"/>
                          <a:cs typeface="Times New Roman"/>
                        </a:rPr>
                        <a:t>median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  <a:latin typeface="Calibri"/>
                          <a:ea typeface="Calibri"/>
                          <a:cs typeface="Times New Roman"/>
                        </a:rPr>
                        <a:t>Q</a:t>
                      </a:r>
                      <a:r>
                        <a:rPr lang="en-GB" sz="2400" baseline="-25000">
                          <a:effectLst/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  <a:endParaRPr lang="en-GB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  <a:latin typeface="Calibri"/>
                          <a:ea typeface="Calibri"/>
                          <a:cs typeface="Times New Roman"/>
                        </a:rPr>
                        <a:t>maximum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  <a:latin typeface="Calibri"/>
                          <a:ea typeface="Calibri"/>
                          <a:cs typeface="Times New Roman"/>
                        </a:rPr>
                        <a:t>45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66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  <a:latin typeface="Calibri"/>
                          <a:ea typeface="Calibri"/>
                          <a:cs typeface="Times New Roman"/>
                        </a:rPr>
                        <a:t>72.5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  <a:latin typeface="Calibri"/>
                          <a:ea typeface="Calibri"/>
                          <a:cs typeface="Times New Roman"/>
                        </a:rPr>
                        <a:t>78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85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©2015 John Wiley and Sons www.wiley.com/college/willoughby</a:t>
            </a:r>
            <a:endParaRPr lang="en-GB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Essential Guide to Business Statistics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6416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Box Plots</a:t>
            </a:r>
            <a:endParaRPr lang="en-GB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Based on a five-number summary, a box plot is a graphical display which tells us about the average value of a data set and the variability of its individual data </a:t>
            </a:r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values</a:t>
            </a:r>
          </a:p>
          <a:p>
            <a:endParaRPr lang="en-GB" sz="2800" dirty="0" smtClean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A box plot is a very useful way to visually summarise and compare data sets; it is sometimes known as a box-and-whisker plot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©2015 John Wiley and Sons www.wiley.com/college/willoughby</a:t>
            </a:r>
            <a:endParaRPr lang="en-GB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Essential Guide to Business Statistics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7643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Drawing a Box Plot</a:t>
            </a:r>
            <a:endParaRPr lang="en-GB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>
            <a:noAutofit/>
          </a:bodyPr>
          <a:lstStyle/>
          <a:p>
            <a:pPr marL="365125" lvl="0" indent="-365125">
              <a:buFont typeface="+mj-lt"/>
              <a:buAutoNum type="arabicPeriod"/>
            </a:pPr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Create a horizontal axis with a scale that allows the smallest and largest data </a:t>
            </a:r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values</a:t>
            </a:r>
          </a:p>
          <a:p>
            <a:pPr marL="365125" lvl="0" indent="-365125">
              <a:buFont typeface="+mj-lt"/>
              <a:buAutoNum type="arabicPeriod"/>
            </a:pPr>
            <a:endParaRPr lang="en-GB" sz="2800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pPr marL="365125" lvl="0" indent="-365125">
              <a:buFont typeface="+mj-lt"/>
              <a:buAutoNum type="arabicPeriod"/>
            </a:pPr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Draw a box above the axis; the left-hand vertical side of the box should be located at the position of the lower quartile, and the right-hand side at the position of the upper </a:t>
            </a:r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quartile</a:t>
            </a:r>
            <a:endParaRPr lang="en-GB" sz="2800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©2015 John Wiley and Sons www.wiley.com/college/willoughby</a:t>
            </a:r>
            <a:endParaRPr lang="en-GB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Essential Guide to Business Statistics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291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Drawing a Box Plot</a:t>
            </a:r>
            <a:endParaRPr lang="en-GB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525963"/>
          </a:xfrm>
        </p:spPr>
        <p:txBody>
          <a:bodyPr>
            <a:noAutofit/>
          </a:bodyPr>
          <a:lstStyle/>
          <a:p>
            <a:pPr marL="0" lvl="0" indent="0" defTabSz="447675">
              <a:buNone/>
            </a:pPr>
            <a:r>
              <a:rPr lang="en-GB" sz="280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3. Inside </a:t>
            </a:r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the box, draw a vertical line which </a:t>
            </a:r>
            <a:r>
              <a:rPr lang="en-GB" sz="280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is </a:t>
            </a:r>
            <a:r>
              <a:rPr lang="en-GB" sz="280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	located </a:t>
            </a:r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at the position of the median on the </a:t>
            </a:r>
            <a:r>
              <a:rPr lang="en-GB" sz="280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axis </a:t>
            </a:r>
            <a:r>
              <a:rPr lang="en-GB" sz="280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	scale</a:t>
            </a:r>
            <a:endParaRPr lang="en-GB" sz="2800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pPr marL="514350" lvl="0" indent="-514350">
              <a:buFont typeface="+mj-lt"/>
              <a:buAutoNum type="arabicPeriod" startAt="3"/>
            </a:pPr>
            <a:endParaRPr lang="en-GB" sz="2800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pPr marL="0" indent="0" defTabSz="447675">
              <a:buNone/>
            </a:pPr>
            <a:r>
              <a:rPr lang="en-GB" sz="280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4. Draw </a:t>
            </a:r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a line that extends from the left-hand </a:t>
            </a:r>
            <a:r>
              <a:rPr lang="en-GB" sz="280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side </a:t>
            </a:r>
            <a:r>
              <a:rPr lang="en-GB" sz="280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	of </a:t>
            </a:r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the box at </a:t>
            </a:r>
            <a:r>
              <a:rPr lang="en-GB" sz="2800" dirty="0" err="1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Q</a:t>
            </a:r>
            <a:r>
              <a:rPr lang="en-GB" sz="2800" baseline="-25000" dirty="0" err="1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1</a:t>
            </a:r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 to the smallest value in the </a:t>
            </a:r>
            <a:r>
              <a:rPr lang="en-GB" sz="280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data </a:t>
            </a:r>
            <a:r>
              <a:rPr lang="en-GB" sz="280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	set</a:t>
            </a:r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, marked by a small vertical </a:t>
            </a:r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line; create </a:t>
            </a:r>
            <a:r>
              <a:rPr lang="en-GB" sz="280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a </a:t>
            </a:r>
            <a:r>
              <a:rPr lang="en-GB" sz="280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	corresponding </a:t>
            </a:r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line that joins the right-side of </a:t>
            </a:r>
            <a:r>
              <a:rPr lang="en-GB" sz="280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the </a:t>
            </a:r>
            <a:r>
              <a:rPr lang="en-GB" sz="280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	box </a:t>
            </a:r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at </a:t>
            </a:r>
            <a:r>
              <a:rPr lang="en-GB" sz="2800" dirty="0" err="1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Q</a:t>
            </a:r>
            <a:r>
              <a:rPr lang="en-GB" sz="2800" baseline="-25000" dirty="0" err="1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3</a:t>
            </a:r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 to the largest value in the data set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©2015 John Wiley and Sons www.wiley.com/college/willoughby</a:t>
            </a:r>
            <a:endParaRPr lang="en-GB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Essential Guide to Business Statistics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3649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Box Plot – Example</a:t>
            </a:r>
            <a:endParaRPr lang="en-GB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536503"/>
          </a:xfrm>
        </p:spPr>
        <p:txBody>
          <a:bodyPr/>
          <a:lstStyle/>
          <a:p>
            <a:pPr marL="0" indent="0">
              <a:buNone/>
            </a:pPr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A</a:t>
            </a:r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ges </a:t>
            </a:r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of the top ten wealthiest male </a:t>
            </a:r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billionaires</a:t>
            </a:r>
          </a:p>
          <a:p>
            <a:pPr marL="0" indent="0">
              <a:buNone/>
            </a:pPr>
            <a:endParaRPr lang="en-GB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8292034"/>
              </p:ext>
            </p:extLst>
          </p:nvPr>
        </p:nvGraphicFramePr>
        <p:xfrm>
          <a:off x="683568" y="2204864"/>
          <a:ext cx="7272808" cy="864096"/>
        </p:xfrm>
        <a:graphic>
          <a:graphicData uri="http://schemas.openxmlformats.org/drawingml/2006/table">
            <a:tbl>
              <a:tblPr firstRow="1" firstCol="1" bandRow="1"/>
              <a:tblGrid>
                <a:gridCol w="1453584"/>
                <a:gridCol w="1454806"/>
                <a:gridCol w="1454806"/>
                <a:gridCol w="1454806"/>
                <a:gridCol w="1454806"/>
              </a:tblGrid>
              <a:tr h="4983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minimum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Q</a:t>
                      </a:r>
                      <a:r>
                        <a:rPr lang="en-GB" sz="2400" baseline="-25000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en-GB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  <a:latin typeface="Calibri"/>
                          <a:ea typeface="Calibri"/>
                          <a:cs typeface="Times New Roman"/>
                        </a:rPr>
                        <a:t>median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  <a:latin typeface="Calibri"/>
                          <a:ea typeface="Calibri"/>
                          <a:cs typeface="Times New Roman"/>
                        </a:rPr>
                        <a:t>Q</a:t>
                      </a:r>
                      <a:r>
                        <a:rPr lang="en-GB" sz="2400" baseline="-25000">
                          <a:effectLst/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  <a:endParaRPr lang="en-GB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  <a:latin typeface="Calibri"/>
                          <a:ea typeface="Calibri"/>
                          <a:cs typeface="Times New Roman"/>
                        </a:rPr>
                        <a:t>maximum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  <a:latin typeface="Calibri"/>
                          <a:ea typeface="Calibri"/>
                          <a:cs typeface="Times New Roman"/>
                        </a:rPr>
                        <a:t>45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66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72.5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  <a:latin typeface="Calibri"/>
                          <a:ea typeface="Calibri"/>
                          <a:cs typeface="Times New Roman"/>
                        </a:rPr>
                        <a:t>78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85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6" name="Picture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348216"/>
            <a:ext cx="6624736" cy="237626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©2015 John Wiley and Sons www.wiley.com/college/willoughby</a:t>
            </a:r>
            <a:endParaRPr lang="en-GB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Essential Guide to Business Statistics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432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Comparing Box Plots</a:t>
            </a:r>
            <a:endParaRPr lang="en-GB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3204" y="3933056"/>
            <a:ext cx="8229600" cy="2625155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The median age for the males is greater than the median age for </a:t>
            </a:r>
            <a:r>
              <a:rPr lang="en-GB" sz="280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the </a:t>
            </a:r>
            <a:r>
              <a:rPr lang="en-GB" sz="280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females</a:t>
            </a:r>
          </a:p>
          <a:p>
            <a:pPr lvl="0"/>
            <a:endParaRPr lang="en-GB" sz="1200" dirty="0" smtClean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pPr lvl="0"/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The </a:t>
            </a:r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range for each gender is </a:t>
            </a:r>
            <a:r>
              <a:rPr lang="en-GB" sz="280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fairly </a:t>
            </a:r>
            <a:r>
              <a:rPr lang="en-GB" sz="280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similar</a:t>
            </a:r>
          </a:p>
          <a:p>
            <a:pPr lvl="0"/>
            <a:endParaRPr lang="en-GB" sz="1100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pPr lvl="0"/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The interquartile range for males is smaller than for </a:t>
            </a:r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females</a:t>
            </a:r>
            <a:endParaRPr lang="en-GB" sz="2800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261877"/>
            <a:ext cx="5112568" cy="2527163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©2015 John Wiley and Sons www.wiley.com/college/willoughby</a:t>
            </a:r>
            <a:endParaRPr lang="en-GB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Essential Guide to Business Statistics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105540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Identifying Outliers</a:t>
            </a:r>
            <a:endParaRPr lang="en-GB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435280" cy="4525963"/>
          </a:xfrm>
        </p:spPr>
        <p:txBody>
          <a:bodyPr>
            <a:noAutofit/>
          </a:bodyPr>
          <a:lstStyle/>
          <a:p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We </a:t>
            </a:r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can identify outliers using a rule-based technique which is preferable to relying on </a:t>
            </a:r>
            <a:r>
              <a:rPr lang="en-GB" sz="280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subjective </a:t>
            </a:r>
            <a:r>
              <a:rPr lang="en-GB" sz="280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judgement</a:t>
            </a:r>
            <a:br>
              <a:rPr lang="en-GB" sz="280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</a:br>
            <a:endParaRPr lang="en-GB" sz="1000" dirty="0" smtClean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A value in the data set is classified as an outlier if it is </a:t>
            </a:r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positioned:</a:t>
            </a:r>
          </a:p>
          <a:p>
            <a:pPr lvl="1"/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less </a:t>
            </a:r>
            <a:r>
              <a:rPr lang="en-GB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than 1.5 times the interquartile range below the first quartile </a:t>
            </a:r>
            <a:endParaRPr lang="en-GB" dirty="0" smtClean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pPr marL="457200" lvl="1" indent="0">
              <a:buNone/>
            </a:pPr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or </a:t>
            </a:r>
          </a:p>
          <a:p>
            <a:pPr lvl="1"/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more </a:t>
            </a:r>
            <a:r>
              <a:rPr lang="en-GB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than 1.5 times the interquartile range above the third quartile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©2015 John Wiley and Sons www.wiley.com/college/willoughby</a:t>
            </a:r>
            <a:endParaRPr lang="en-GB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Essential Guide to Business Statistics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8019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Limits for Outliers</a:t>
            </a:r>
            <a:endParaRPr lang="en-GB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525963"/>
          </a:xfrm>
        </p:spPr>
        <p:txBody>
          <a:bodyPr>
            <a:noAutofit/>
          </a:bodyPr>
          <a:lstStyle/>
          <a:p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As part of the method for constructing a modified box plot, we determine the lower and upper limits for a data </a:t>
            </a:r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set:</a:t>
            </a:r>
          </a:p>
          <a:p>
            <a:pPr marL="400050" lvl="1" indent="0" algn="ctr">
              <a:buNone/>
            </a:pPr>
            <a:r>
              <a:rPr lang="en-GB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lower limit = lower quartile </a:t>
            </a:r>
            <a:r>
              <a:rPr lang="en-GB" dirty="0" err="1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Q</a:t>
            </a:r>
            <a:r>
              <a:rPr lang="en-GB" baseline="-25000" dirty="0" err="1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1</a:t>
            </a:r>
            <a:r>
              <a:rPr lang="en-GB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 – 1.5 x </a:t>
            </a:r>
            <a:r>
              <a:rPr lang="en-GB" dirty="0" err="1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IQR</a:t>
            </a:r>
            <a:endParaRPr lang="en-GB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pPr marL="400050" lvl="1" indent="0" algn="ctr">
              <a:buNone/>
            </a:pPr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upper </a:t>
            </a:r>
            <a:r>
              <a:rPr lang="en-GB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limit = upper quartile </a:t>
            </a:r>
            <a:r>
              <a:rPr lang="en-GB" dirty="0" err="1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Q</a:t>
            </a:r>
            <a:r>
              <a:rPr lang="en-GB" baseline="-25000" dirty="0" err="1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3</a:t>
            </a:r>
            <a:r>
              <a:rPr lang="en-GB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 + 1.5 x </a:t>
            </a:r>
            <a:r>
              <a:rPr lang="en-GB" dirty="0" err="1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IQR</a:t>
            </a:r>
            <a:endParaRPr lang="en-GB" dirty="0" smtClean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pPr marL="400050" lvl="1" indent="0" algn="ctr">
              <a:buNone/>
            </a:pPr>
            <a:endParaRPr lang="en-GB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Any data values that are positioned below the lower limit or above the upper limit are then identified as outliers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©2015 John Wiley and Sons www.wiley.com/college/willoughby</a:t>
            </a:r>
            <a:endParaRPr lang="en-GB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Essential Guide to Business Statistics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1685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Outliers – Example</a:t>
            </a:r>
            <a:endParaRPr lang="en-GB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84784"/>
            <a:ext cx="8280920" cy="496855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30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A</a:t>
            </a:r>
            <a:r>
              <a:rPr lang="en-GB" sz="30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ges </a:t>
            </a:r>
            <a:r>
              <a:rPr lang="en-GB" sz="30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of the top ten wealthiest male </a:t>
            </a:r>
            <a:r>
              <a:rPr lang="en-GB" sz="30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billionaires</a:t>
            </a:r>
          </a:p>
          <a:p>
            <a:pPr marL="0" indent="0">
              <a:buNone/>
            </a:pPr>
            <a:endParaRPr lang="en-GB" sz="3000" dirty="0" smtClean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pPr marL="0" indent="0">
              <a:buNone/>
            </a:pPr>
            <a:endParaRPr lang="en-GB" sz="3000" smtClean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pPr marL="0" indent="0">
              <a:buNone/>
            </a:pPr>
            <a:endParaRPr lang="en-GB" sz="300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pPr marL="0" indent="0">
              <a:buNone/>
            </a:pPr>
            <a:r>
              <a:rPr lang="en-GB" sz="300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lower </a:t>
            </a:r>
            <a:r>
              <a:rPr lang="en-GB" sz="30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limit</a:t>
            </a:r>
          </a:p>
          <a:p>
            <a:pPr marL="0" indent="0">
              <a:buNone/>
            </a:pPr>
            <a:r>
              <a:rPr lang="en-GB" sz="3000" dirty="0" err="1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Q</a:t>
            </a:r>
            <a:r>
              <a:rPr lang="en-GB" sz="3000" baseline="-25000" dirty="0" err="1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1</a:t>
            </a:r>
            <a:r>
              <a:rPr lang="en-GB" sz="30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 </a:t>
            </a:r>
            <a:r>
              <a:rPr lang="en-GB" sz="30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– 1.5 x </a:t>
            </a:r>
            <a:r>
              <a:rPr lang="en-GB" sz="3000" dirty="0" err="1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IQR</a:t>
            </a:r>
            <a:r>
              <a:rPr lang="en-GB" sz="30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 = 66 – (1.5 x (78-66)) =  </a:t>
            </a:r>
            <a:r>
              <a:rPr lang="en-GB" sz="30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66 </a:t>
            </a:r>
            <a:r>
              <a:rPr lang="en-GB" sz="30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– 18 = 48</a:t>
            </a:r>
          </a:p>
          <a:p>
            <a:pPr marL="0" indent="0">
              <a:buNone/>
            </a:pPr>
            <a:r>
              <a:rPr lang="en-GB" sz="30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upper limit</a:t>
            </a:r>
          </a:p>
          <a:p>
            <a:pPr marL="0" indent="0">
              <a:buNone/>
            </a:pPr>
            <a:r>
              <a:rPr lang="en-GB" sz="3000" dirty="0" err="1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Q</a:t>
            </a:r>
            <a:r>
              <a:rPr lang="en-GB" sz="3000" baseline="-25000" dirty="0" err="1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3</a:t>
            </a:r>
            <a:r>
              <a:rPr lang="en-GB" sz="30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 </a:t>
            </a:r>
            <a:r>
              <a:rPr lang="en-GB" sz="30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+ 1.5 x </a:t>
            </a:r>
            <a:r>
              <a:rPr lang="en-GB" sz="3000" dirty="0" err="1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IQR</a:t>
            </a:r>
            <a:r>
              <a:rPr lang="en-GB" sz="30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 = 78 + (1.5 x (78-66)) = </a:t>
            </a:r>
            <a:r>
              <a:rPr lang="en-GB" sz="30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 78 </a:t>
            </a:r>
            <a:r>
              <a:rPr lang="en-GB" sz="30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+ 18 = </a:t>
            </a:r>
            <a:r>
              <a:rPr lang="en-GB" sz="30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96</a:t>
            </a:r>
          </a:p>
          <a:p>
            <a:pPr marL="0" indent="0">
              <a:buNone/>
            </a:pPr>
            <a:endParaRPr lang="en-GB" sz="3000" dirty="0" smtClean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pPr marL="0" indent="0">
              <a:buNone/>
            </a:pPr>
            <a:r>
              <a:rPr lang="en-GB" sz="30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The </a:t>
            </a:r>
            <a:r>
              <a:rPr lang="en-GB" sz="30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data value “45” is below the lower limit </a:t>
            </a:r>
            <a:r>
              <a:rPr lang="en-GB" sz="30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of </a:t>
            </a:r>
            <a:r>
              <a:rPr lang="en-GB" sz="30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48, </a:t>
            </a:r>
            <a:r>
              <a:rPr lang="en-GB" sz="30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so this </a:t>
            </a:r>
            <a:r>
              <a:rPr lang="en-GB" sz="30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age as an </a:t>
            </a:r>
            <a:r>
              <a:rPr lang="en-GB" sz="30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outlier; there </a:t>
            </a:r>
            <a:r>
              <a:rPr lang="en-GB" sz="30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are no further outliers to be identified</a:t>
            </a:r>
            <a:endParaRPr lang="en-GB" sz="3000" dirty="0" smtClean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pPr marL="0" indent="0">
              <a:buNone/>
            </a:pPr>
            <a:endParaRPr lang="en-GB" sz="2000" dirty="0" smtClean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0660334"/>
              </p:ext>
            </p:extLst>
          </p:nvPr>
        </p:nvGraphicFramePr>
        <p:xfrm>
          <a:off x="1475656" y="2204864"/>
          <a:ext cx="5487490" cy="576064"/>
        </p:xfrm>
        <a:graphic>
          <a:graphicData uri="http://schemas.openxmlformats.org/drawingml/2006/table">
            <a:tbl>
              <a:tblPr firstRow="1" firstCol="1" bandRow="1"/>
              <a:tblGrid>
                <a:gridCol w="548749"/>
                <a:gridCol w="548749"/>
                <a:gridCol w="548749"/>
                <a:gridCol w="548749"/>
                <a:gridCol w="548749"/>
                <a:gridCol w="548749"/>
                <a:gridCol w="548749"/>
                <a:gridCol w="548749"/>
                <a:gridCol w="548749"/>
                <a:gridCol w="548749"/>
              </a:tblGrid>
              <a:tr h="5760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64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66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69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72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73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77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78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83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85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©2015 John Wiley and Sons www.wiley.com/college/willoughby</a:t>
            </a:r>
            <a:endParaRPr lang="en-GB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Essential Guide to Business Statistics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99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Modified Box Plots</a:t>
            </a:r>
            <a:endParaRPr lang="en-GB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84784"/>
            <a:ext cx="8280920" cy="4525963"/>
          </a:xfrm>
        </p:spPr>
        <p:txBody>
          <a:bodyPr>
            <a:noAutofit/>
          </a:bodyPr>
          <a:lstStyle/>
          <a:p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Outliers are </a:t>
            </a:r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highlighted on a </a:t>
            </a:r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modified box </a:t>
            </a:r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plot using an asterisk (*) or an </a:t>
            </a:r>
            <a:r>
              <a:rPr lang="en-GB" sz="280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equivalent </a:t>
            </a:r>
            <a:r>
              <a:rPr lang="en-GB" sz="280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symbol</a:t>
            </a:r>
          </a:p>
          <a:p>
            <a:endParaRPr lang="en-GB" sz="1000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If there are outliers in the lower data values, the extension line on the left-side of the box is shortened so that it reaches the smallest data value that is not </a:t>
            </a:r>
            <a:r>
              <a:rPr lang="en-GB" sz="280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an </a:t>
            </a:r>
            <a:r>
              <a:rPr lang="en-GB" sz="280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outlier</a:t>
            </a:r>
          </a:p>
          <a:p>
            <a:endParaRPr lang="en-GB" sz="1000" dirty="0" smtClean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If </a:t>
            </a:r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outliers are identified in the upper part of the data set, the right-side line is shortened to the largest data value that is not an </a:t>
            </a:r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outlier</a:t>
            </a:r>
            <a:endParaRPr lang="en-GB" sz="2800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©2015 John Wiley and Sons www.wiley.com/college/willoughby</a:t>
            </a:r>
            <a:endParaRPr lang="en-GB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Essential Guide to Business Statistics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580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Modified Box Plot – Example</a:t>
            </a:r>
            <a:endParaRPr lang="en-GB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340768"/>
            <a:ext cx="8229600" cy="45365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The </a:t>
            </a:r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outlier is represented using an asterisk and the line on the left-side of the box is shortened so that it </a:t>
            </a:r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extends </a:t>
            </a:r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only to the data value “64” rather than the minimum value in the data set</a:t>
            </a:r>
            <a:endParaRPr lang="en-GB" sz="2800" dirty="0" smtClean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428998"/>
            <a:ext cx="6408712" cy="252028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©2015 John Wiley and Sons www.wiley.com/college/willoughby</a:t>
            </a:r>
            <a:endParaRPr lang="en-GB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Essential Guide to Business Statistics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5903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Variance</a:t>
            </a:r>
            <a:endParaRPr lang="en-GB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525963"/>
          </a:xfrm>
        </p:spPr>
        <p:txBody>
          <a:bodyPr>
            <a:noAutofit/>
          </a:bodyPr>
          <a:lstStyle/>
          <a:p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The </a:t>
            </a:r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variance provides an indication of variability by considering the distance of each data value from the mean of the </a:t>
            </a:r>
            <a:r>
              <a:rPr lang="en-GB" sz="280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data </a:t>
            </a:r>
            <a:r>
              <a:rPr lang="en-GB" sz="280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set</a:t>
            </a:r>
          </a:p>
          <a:p>
            <a:endParaRPr lang="en-GB" sz="1000" dirty="0" smtClean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This distance </a:t>
            </a:r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is called </a:t>
            </a:r>
            <a:r>
              <a:rPr lang="en-GB" sz="280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the </a:t>
            </a:r>
            <a:r>
              <a:rPr lang="en-GB" sz="280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deviation</a:t>
            </a:r>
          </a:p>
          <a:p>
            <a:endParaRPr lang="en-GB" sz="1000" dirty="0" smtClean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W</a:t>
            </a:r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e </a:t>
            </a:r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may choose to calculate the total deviation of the individual values from the </a:t>
            </a:r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mean but this will </a:t>
            </a:r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equal zero for every set of data: the totals of the positive and negative deviations </a:t>
            </a:r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will </a:t>
            </a:r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exactly cancel each other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©2015 John Wiley and Sons www.wiley.com/college/willoughby</a:t>
            </a:r>
            <a:endParaRPr lang="en-GB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Essential Guide to Business Statistics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3883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Variance</a:t>
            </a:r>
            <a:endParaRPr lang="en-GB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351309"/>
                <a:ext cx="8229600" cy="4525963"/>
              </a:xfrm>
            </p:spPr>
            <p:txBody>
              <a:bodyPr>
                <a:noAutofit/>
              </a:bodyPr>
              <a:lstStyle/>
              <a:p>
                <a:r>
                  <a:rPr lang="en-GB" sz="2800" dirty="0" smtClean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Our </a:t>
                </a:r>
                <a:r>
                  <a:rPr lang="en-GB" sz="2800" dirty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variance calculation actually involves squaring each deviation and then finding the average of these </a:t>
                </a:r>
                <a:r>
                  <a:rPr lang="en-GB" sz="280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squared </a:t>
                </a:r>
                <a:r>
                  <a:rPr lang="en-GB" sz="2800" smtClean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values</a:t>
                </a:r>
              </a:p>
              <a:p>
                <a:endParaRPr lang="en-GB" sz="1000" dirty="0" smtClean="0">
                  <a:latin typeface="Liberation Sans" panose="020B0604020202020204" pitchFamily="34" charset="0"/>
                  <a:ea typeface="Liberation Sans" panose="020B0604020202020204" pitchFamily="34" charset="0"/>
                  <a:cs typeface="Liberation Sans" panose="020B0604020202020204" pitchFamily="34" charset="0"/>
                </a:endParaRPr>
              </a:p>
              <a:p>
                <a:r>
                  <a:rPr lang="en-GB" sz="2800" dirty="0" smtClean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We </a:t>
                </a:r>
                <a:r>
                  <a:rPr lang="en-GB" sz="2800" dirty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are provided with a measure of dispersion in which each individual data value contributes to the </a:t>
                </a:r>
                <a:r>
                  <a:rPr lang="en-GB" sz="280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final </a:t>
                </a:r>
                <a:r>
                  <a:rPr lang="en-GB" sz="2800" smtClean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result</a:t>
                </a:r>
              </a:p>
              <a:p>
                <a:endParaRPr lang="en-GB" sz="1000" dirty="0" smtClean="0">
                  <a:latin typeface="Liberation Sans" panose="020B0604020202020204" pitchFamily="34" charset="0"/>
                  <a:ea typeface="Liberation Sans" panose="020B0604020202020204" pitchFamily="34" charset="0"/>
                  <a:cs typeface="Liberation Sans" panose="020B0604020202020204" pitchFamily="34" charset="0"/>
                </a:endParaRPr>
              </a:p>
              <a:p>
                <a:r>
                  <a:rPr lang="en-GB" sz="2800" dirty="0" smtClean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We distinguish </a:t>
                </a:r>
                <a:r>
                  <a:rPr lang="en-GB" sz="2800" dirty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between the variance calculated for population data,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800" i="1">
                            <a:latin typeface="Cambria Math"/>
                          </a:rPr>
                          <m:t>𝜎</m:t>
                        </m:r>
                      </m:e>
                      <m:sup>
                        <m:r>
                          <a:rPr lang="en-GB" sz="2800" i="1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GB" sz="2800" dirty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, and the variance calculated for sample data,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800" i="1">
                            <a:latin typeface="Cambria Math"/>
                          </a:rPr>
                          <m:t>𝑠</m:t>
                        </m:r>
                      </m:e>
                      <m:sup>
                        <m:r>
                          <a:rPr lang="en-GB" sz="2800" i="1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en-GB" sz="2800" dirty="0">
                  <a:latin typeface="Liberation Sans" panose="020B0604020202020204" pitchFamily="34" charset="0"/>
                  <a:ea typeface="Liberation Sans" panose="020B0604020202020204" pitchFamily="34" charset="0"/>
                  <a:cs typeface="Liberation Sans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351309"/>
                <a:ext cx="8229600" cy="4525963"/>
              </a:xfrm>
              <a:blipFill rotWithShape="1">
                <a:blip r:embed="rId2"/>
                <a:stretch>
                  <a:fillRect l="-1259" t="-1348" r="-1630" b="-25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©2015 John Wiley and Sons www.wiley.com/college/willoughby</a:t>
            </a:r>
            <a:endParaRPr lang="en-GB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Essential Guide to Business Statistics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7821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Variance – Conceptual Formulae</a:t>
            </a:r>
            <a:endParaRPr lang="en-GB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67544" y="1484784"/>
                <a:ext cx="8229600" cy="4525963"/>
              </a:xfrm>
            </p:spPr>
            <p:txBody>
              <a:bodyPr>
                <a:noAutofit/>
              </a:bodyPr>
              <a:lstStyle/>
              <a:p>
                <a:r>
                  <a:rPr lang="en-GB" sz="2800" dirty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The population variance </a:t>
                </a:r>
                <a:r>
                  <a:rPr lang="en-GB" sz="2800" dirty="0" smtClean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is:</a:t>
                </a:r>
                <a:r>
                  <a:rPr lang="en-GB" sz="2800" dirty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 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800" i="1" smtClean="0">
                            <a:latin typeface="Cambria Math"/>
                          </a:rPr>
                          <m:t>𝜎</m:t>
                        </m:r>
                      </m:e>
                      <m:sup>
                        <m:r>
                          <a:rPr lang="en-GB" sz="2800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GB" sz="28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limLoc m:val="undOvr"/>
                            <m:subHide m:val="on"/>
                            <m:supHide m:val="on"/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p>
                              <m:sSupPr>
                                <m:ctrlPr>
                                  <a:rPr lang="en-GB" sz="28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d>
                                  <m:dPr>
                                    <m:ctrlPr>
                                      <a:rPr lang="en-GB" sz="2800" i="1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GB" sz="2800" i="1">
                                        <a:latin typeface="Cambria Math"/>
                                      </a:rPr>
                                      <m:t>𝑥</m:t>
                                    </m:r>
                                    <m:r>
                                      <a:rPr lang="en-GB" sz="2800" i="1">
                                        <a:latin typeface="Cambria Math"/>
                                      </a:rPr>
                                      <m:t>−</m:t>
                                    </m:r>
                                    <m:r>
                                      <a:rPr lang="en-GB" sz="2800" i="1">
                                        <a:latin typeface="Cambria Math"/>
                                      </a:rPr>
                                      <m:t>𝜇</m:t>
                                    </m:r>
                                  </m:e>
                                </m:d>
                              </m:e>
                              <m:sup>
                                <m:r>
                                  <a:rPr lang="en-GB" sz="2800" i="1">
                                    <a:latin typeface="Cambria Math"/>
                                  </a:rPr>
                                  <m:t>2</m:t>
                                </m:r>
                              </m:sup>
                            </m:sSup>
                          </m:e>
                        </m:nary>
                      </m:num>
                      <m:den>
                        <m:r>
                          <a:rPr lang="en-GB" sz="2800" i="1">
                            <a:latin typeface="Cambria Math"/>
                          </a:rPr>
                          <m:t>𝑁</m:t>
                        </m:r>
                      </m:den>
                    </m:f>
                  </m:oMath>
                </a14:m>
                <a:endParaRPr lang="en-GB" sz="2800" dirty="0" smtClean="0">
                  <a:latin typeface="Liberation Sans" panose="020B0604020202020204" pitchFamily="34" charset="0"/>
                  <a:ea typeface="Liberation Sans" panose="020B0604020202020204" pitchFamily="34" charset="0"/>
                  <a:cs typeface="Liberation Sans" panose="020B0604020202020204" pitchFamily="34" charset="0"/>
                </a:endParaRPr>
              </a:p>
              <a:p>
                <a:endParaRPr lang="en-GB" sz="2800" dirty="0">
                  <a:latin typeface="Liberation Sans" panose="020B0604020202020204" pitchFamily="34" charset="0"/>
                  <a:ea typeface="Liberation Sans" panose="020B0604020202020204" pitchFamily="34" charset="0"/>
                  <a:cs typeface="Liberation Sans" panose="020B0604020202020204" pitchFamily="34" charset="0"/>
                </a:endParaRPr>
              </a:p>
              <a:p>
                <a:r>
                  <a:rPr lang="en-GB" sz="2800" dirty="0" smtClean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The </a:t>
                </a:r>
                <a:r>
                  <a:rPr lang="en-GB" sz="2800" dirty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sample variance </a:t>
                </a:r>
                <a:r>
                  <a:rPr lang="en-GB" sz="2800" dirty="0" smtClean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is:</a:t>
                </a:r>
                <a:r>
                  <a:rPr lang="en-GB" sz="2800" dirty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 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800" i="1">
                            <a:latin typeface="Cambria Math"/>
                          </a:rPr>
                          <m:t>𝑠</m:t>
                        </m:r>
                      </m:e>
                      <m:sup>
                        <m:r>
                          <a:rPr lang="en-GB" sz="2800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GB" sz="28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limLoc m:val="undOvr"/>
                            <m:subHide m:val="on"/>
                            <m:supHide m:val="on"/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p>
                              <m:sSupPr>
                                <m:ctrlPr>
                                  <a:rPr lang="en-GB" sz="28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d>
                                  <m:dPr>
                                    <m:ctrlPr>
                                      <a:rPr lang="en-GB" sz="2800" i="1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GB" sz="2800" i="1">
                                        <a:latin typeface="Cambria Math"/>
                                      </a:rPr>
                                      <m:t>𝑥</m:t>
                                    </m:r>
                                    <m:r>
                                      <a:rPr lang="en-GB" sz="2800" i="1">
                                        <a:latin typeface="Cambria Math"/>
                                      </a:rPr>
                                      <m:t>−</m:t>
                                    </m:r>
                                    <m:acc>
                                      <m:accPr>
                                        <m:chr m:val="̅"/>
                                        <m:ctrlPr>
                                          <a:rPr lang="en-GB" sz="28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a:rPr lang="en-GB" sz="2800" i="1">
                                            <a:latin typeface="Cambria Math"/>
                                          </a:rPr>
                                          <m:t>𝑥</m:t>
                                        </m:r>
                                      </m:e>
                                    </m:acc>
                                  </m:e>
                                </m:d>
                              </m:e>
                              <m:sup>
                                <m:r>
                                  <a:rPr lang="en-GB" sz="2800" i="1">
                                    <a:latin typeface="Cambria Math"/>
                                  </a:rPr>
                                  <m:t>2</m:t>
                                </m:r>
                              </m:sup>
                            </m:sSup>
                          </m:e>
                        </m:nary>
                      </m:num>
                      <m:den>
                        <m:r>
                          <a:rPr lang="en-GB" sz="2800" i="1">
                            <a:latin typeface="Cambria Math"/>
                          </a:rPr>
                          <m:t>𝑛</m:t>
                        </m:r>
                        <m:r>
                          <a:rPr lang="en-GB" sz="2800" i="1">
                            <a:latin typeface="Cambria Math"/>
                          </a:rPr>
                          <m:t>−1</m:t>
                        </m:r>
                      </m:den>
                    </m:f>
                  </m:oMath>
                </a14:m>
                <a:endParaRPr lang="en-GB" sz="2800" dirty="0">
                  <a:latin typeface="Liberation Sans" panose="020B0604020202020204" pitchFamily="34" charset="0"/>
                  <a:ea typeface="Liberation Sans" panose="020B0604020202020204" pitchFamily="34" charset="0"/>
                  <a:cs typeface="Liberation Sans" panose="020B0604020202020204" pitchFamily="34" charset="0"/>
                </a:endParaRPr>
              </a:p>
              <a:p>
                <a:endParaRPr lang="en-GB" sz="2800" i="1" dirty="0" smtClean="0">
                  <a:latin typeface="Liberation Sans" panose="020B0604020202020204" pitchFamily="34" charset="0"/>
                  <a:ea typeface="Liberation Sans" panose="020B0604020202020204" pitchFamily="34" charset="0"/>
                  <a:cs typeface="Liberation Sans" panose="020B0604020202020204" pitchFamily="34" charset="0"/>
                </a:endParaRPr>
              </a:p>
              <a:p>
                <a:r>
                  <a:rPr lang="en-GB" sz="2800" dirty="0" smtClean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Although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/>
                      </a:rPr>
                      <m:t>𝑁</m:t>
                    </m:r>
                  </m:oMath>
                </a14:m>
                <a:r>
                  <a:rPr lang="en-GB" sz="2800" dirty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 is used in the denominator for the population formula, </a:t>
                </a:r>
                <a:r>
                  <a:rPr lang="en-GB" sz="2800" dirty="0" smtClean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we </a:t>
                </a:r>
                <a:r>
                  <a:rPr lang="en-GB" sz="2800" dirty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use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/>
                      </a:rPr>
                      <m:t>𝑛</m:t>
                    </m:r>
                    <m:r>
                      <a:rPr lang="en-GB" sz="2800" i="1">
                        <a:latin typeface="Cambria Math"/>
                      </a:rPr>
                      <m:t>−1</m:t>
                    </m:r>
                  </m:oMath>
                </a14:m>
                <a:r>
                  <a:rPr lang="en-GB" sz="2800" dirty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 in the </a:t>
                </a:r>
                <a:r>
                  <a:rPr lang="en-GB" sz="2800" dirty="0" smtClean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sample formula because </a:t>
                </a:r>
                <a:r>
                  <a:rPr lang="en-GB" sz="2800" dirty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this provides a more accurate estimation of the population </a:t>
                </a:r>
                <a:r>
                  <a:rPr lang="en-GB" sz="2800" dirty="0" smtClean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variance</a:t>
                </a:r>
                <a:endParaRPr lang="en-GB" sz="2800" dirty="0">
                  <a:latin typeface="Liberation Sans" panose="020B0604020202020204" pitchFamily="34" charset="0"/>
                  <a:ea typeface="Liberation Sans" panose="020B0604020202020204" pitchFamily="34" charset="0"/>
                  <a:cs typeface="Liberation Sans" panose="020B0604020202020204" pitchFamily="34" charset="0"/>
                </a:endParaRPr>
              </a:p>
              <a:p>
                <a:endParaRPr lang="en-GB" dirty="0">
                  <a:latin typeface="Liberation Sans" panose="020B0604020202020204" pitchFamily="34" charset="0"/>
                  <a:ea typeface="Liberation Sans" panose="020B0604020202020204" pitchFamily="34" charset="0"/>
                  <a:cs typeface="Liberation Sans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7544" y="1484784"/>
                <a:ext cx="8229600" cy="4525963"/>
              </a:xfrm>
              <a:blipFill rotWithShape="1">
                <a:blip r:embed="rId2"/>
                <a:stretch>
                  <a:fillRect l="-1333" b="-27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©2015 John Wiley and Sons www.wiley.com/college/willoughby</a:t>
            </a:r>
            <a:endParaRPr lang="en-GB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Essential Guide to Business Statistics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85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435280" cy="1143000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Variance – Computational Formulae</a:t>
            </a:r>
            <a:endParaRPr lang="en-GB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340768"/>
                <a:ext cx="8229600" cy="4525963"/>
              </a:xfrm>
            </p:spPr>
            <p:txBody>
              <a:bodyPr>
                <a:noAutofit/>
              </a:bodyPr>
              <a:lstStyle/>
              <a:p>
                <a:r>
                  <a:rPr lang="en-GB" sz="2800" dirty="0" smtClean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The population variance is:</a:t>
                </a:r>
                <a:r>
                  <a:rPr lang="en-GB" sz="2800" dirty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 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800" i="1">
                            <a:latin typeface="Cambria Math"/>
                          </a:rPr>
                          <m:t>𝜎</m:t>
                        </m:r>
                      </m:e>
                      <m:sup>
                        <m:r>
                          <a:rPr lang="en-GB" sz="2800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GB" sz="28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limLoc m:val="undOvr"/>
                            <m:subHide m:val="on"/>
                            <m:supHide m:val="on"/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p>
                              <m:sSupPr>
                                <m:ctrlPr>
                                  <a:rPr lang="en-GB" sz="28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GB" sz="2800" i="1">
                                    <a:latin typeface="Cambria Math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en-GB" sz="2800" i="1">
                                    <a:latin typeface="Cambria Math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GB" sz="2800" i="1">
                                <a:latin typeface="Cambria Math"/>
                              </a:rPr>
                              <m:t>−</m:t>
                            </m:r>
                            <m:f>
                              <m:fPr>
                                <m:ctrlPr>
                                  <a:rPr lang="en-GB" sz="2800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sSup>
                                  <m:sSupPr>
                                    <m:ctrlPr>
                                      <a:rPr lang="en-GB" sz="28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d>
                                      <m:dPr>
                                        <m:ctrlPr>
                                          <a:rPr lang="en-GB" sz="28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nary>
                                          <m:naryPr>
                                            <m:chr m:val="∑"/>
                                            <m:limLoc m:val="undOvr"/>
                                            <m:subHide m:val="on"/>
                                            <m:supHide m:val="on"/>
                                            <m:ctrlPr>
                                              <a:rPr lang="en-GB" sz="28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naryPr>
                                          <m:sub/>
                                          <m:sup/>
                                          <m:e>
                                            <m:r>
                                              <a:rPr lang="en-GB" sz="2800" i="1">
                                                <a:latin typeface="Cambria Math"/>
                                              </a:rPr>
                                              <m:t>𝑥</m:t>
                                            </m:r>
                                          </m:e>
                                        </m:nary>
                                      </m:e>
                                    </m:d>
                                  </m:e>
                                  <m:sup>
                                    <m:r>
                                      <a:rPr lang="en-GB" sz="2800" i="1">
                                        <a:latin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</m:num>
                              <m:den>
                                <m:r>
                                  <a:rPr lang="en-GB" sz="2800" i="1">
                                    <a:latin typeface="Cambria Math"/>
                                  </a:rPr>
                                  <m:t>𝑁</m:t>
                                </m:r>
                              </m:den>
                            </m:f>
                          </m:e>
                        </m:nary>
                      </m:num>
                      <m:den>
                        <m:r>
                          <a:rPr lang="en-GB" sz="2800" i="1">
                            <a:latin typeface="Cambria Math"/>
                          </a:rPr>
                          <m:t>𝑁</m:t>
                        </m:r>
                      </m:den>
                    </m:f>
                  </m:oMath>
                </a14:m>
                <a:endParaRPr lang="en-GB" sz="2800" smtClean="0">
                  <a:latin typeface="Liberation Sans" panose="020B0604020202020204" pitchFamily="34" charset="0"/>
                </a:endParaRPr>
              </a:p>
              <a:p>
                <a:endParaRPr lang="en-GB" sz="1000" dirty="0">
                  <a:latin typeface="Liberation Sans" panose="020B0604020202020204" pitchFamily="34" charset="0"/>
                  <a:ea typeface="Liberation Sans" panose="020B0604020202020204" pitchFamily="34" charset="0"/>
                  <a:cs typeface="Liberation Sans" panose="020B0604020202020204" pitchFamily="34" charset="0"/>
                </a:endParaRPr>
              </a:p>
              <a:p>
                <a:r>
                  <a:rPr lang="en-GB" sz="2800" dirty="0" smtClean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The </a:t>
                </a:r>
                <a:r>
                  <a:rPr lang="en-GB" sz="2800" dirty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sample variance </a:t>
                </a:r>
                <a:r>
                  <a:rPr lang="en-GB" sz="2800" dirty="0" smtClean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is:</a:t>
                </a:r>
                <a:r>
                  <a:rPr lang="en-GB" sz="2800" dirty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 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800" i="1">
                            <a:latin typeface="Cambria Math"/>
                          </a:rPr>
                          <m:t>𝑠</m:t>
                        </m:r>
                      </m:e>
                      <m:sup>
                        <m:r>
                          <a:rPr lang="en-GB" sz="2800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GB" sz="28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limLoc m:val="undOvr"/>
                            <m:subHide m:val="on"/>
                            <m:supHide m:val="on"/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p>
                              <m:sSupPr>
                                <m:ctrlPr>
                                  <a:rPr lang="en-GB" sz="28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GB" sz="2800" i="1">
                                    <a:latin typeface="Cambria Math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en-GB" sz="2800" i="1">
                                    <a:latin typeface="Cambria Math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GB" sz="2800" i="1">
                                <a:latin typeface="Cambria Math"/>
                              </a:rPr>
                              <m:t>−</m:t>
                            </m:r>
                            <m:f>
                              <m:fPr>
                                <m:ctrlPr>
                                  <a:rPr lang="en-GB" sz="2800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sSup>
                                  <m:sSupPr>
                                    <m:ctrlPr>
                                      <a:rPr lang="en-GB" sz="28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d>
                                      <m:dPr>
                                        <m:ctrlPr>
                                          <a:rPr lang="en-GB" sz="28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nary>
                                          <m:naryPr>
                                            <m:chr m:val="∑"/>
                                            <m:limLoc m:val="undOvr"/>
                                            <m:subHide m:val="on"/>
                                            <m:supHide m:val="on"/>
                                            <m:ctrlPr>
                                              <a:rPr lang="en-GB" sz="2800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naryPr>
                                          <m:sub/>
                                          <m:sup/>
                                          <m:e>
                                            <m:r>
                                              <a:rPr lang="en-GB" sz="2800" i="1">
                                                <a:latin typeface="Cambria Math"/>
                                              </a:rPr>
                                              <m:t>𝑥</m:t>
                                            </m:r>
                                          </m:e>
                                        </m:nary>
                                      </m:e>
                                    </m:d>
                                  </m:e>
                                  <m:sup>
                                    <m:r>
                                      <a:rPr lang="en-GB" sz="2800" i="1">
                                        <a:latin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</m:num>
                              <m:den>
                                <m:r>
                                  <a:rPr lang="en-GB" sz="2800" i="1">
                                    <a:latin typeface="Cambria Math"/>
                                  </a:rPr>
                                  <m:t>𝑛</m:t>
                                </m:r>
                              </m:den>
                            </m:f>
                          </m:e>
                        </m:nary>
                      </m:num>
                      <m:den>
                        <m:r>
                          <a:rPr lang="en-GB" sz="2800" i="1">
                            <a:latin typeface="Cambria Math"/>
                          </a:rPr>
                          <m:t>𝑛</m:t>
                        </m:r>
                        <m:r>
                          <a:rPr lang="en-GB" sz="2800" i="1">
                            <a:latin typeface="Cambria Math"/>
                          </a:rPr>
                          <m:t>−1</m:t>
                        </m:r>
                      </m:den>
                    </m:f>
                  </m:oMath>
                </a14:m>
                <a:endParaRPr lang="en-GB" sz="2800" dirty="0">
                  <a:latin typeface="Liberation Sans" panose="020B0604020202020204" pitchFamily="34" charset="0"/>
                  <a:ea typeface="Liberation Sans" panose="020B0604020202020204" pitchFamily="34" charset="0"/>
                  <a:cs typeface="Liberation Sans" panose="020B0604020202020204" pitchFamily="34" charset="0"/>
                </a:endParaRPr>
              </a:p>
              <a:p>
                <a:endParaRPr lang="en-GB" sz="2800" i="1" dirty="0" smtClean="0">
                  <a:latin typeface="Liberation Sans" panose="020B0604020202020204" pitchFamily="34" charset="0"/>
                  <a:ea typeface="Liberation Sans" panose="020B0604020202020204" pitchFamily="34" charset="0"/>
                  <a:cs typeface="Liberation Sans" panose="020B0604020202020204" pitchFamily="34" charset="0"/>
                </a:endParaRPr>
              </a:p>
              <a:p>
                <a:r>
                  <a:rPr lang="en-GB" sz="2800" dirty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The final result for the variance is the same regardless of whether we use the conceptual or computational formulae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340768"/>
                <a:ext cx="8229600" cy="4525963"/>
              </a:xfrm>
              <a:blipFill rotWithShape="1">
                <a:blip r:embed="rId2"/>
                <a:stretch>
                  <a:fillRect l="-12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©2015 John Wiley and Sons www.wiley.com/college/willoughby</a:t>
            </a:r>
            <a:endParaRPr lang="en-GB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Essential Guide to Business Statistics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3558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Standard Deviation</a:t>
            </a:r>
            <a:endParaRPr lang="en-GB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351309"/>
                <a:ext cx="8229600" cy="4525963"/>
              </a:xfrm>
            </p:spPr>
            <p:txBody>
              <a:bodyPr>
                <a:noAutofit/>
              </a:bodyPr>
              <a:lstStyle/>
              <a:p>
                <a:r>
                  <a:rPr lang="en-GB" sz="2800" dirty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Since the calculation for the variance of a data set involves squaring the deviations, the units of measurement </a:t>
                </a:r>
                <a:r>
                  <a:rPr lang="en-GB" sz="2800" dirty="0" smtClean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are </a:t>
                </a:r>
                <a:r>
                  <a:rPr lang="en-GB" sz="2800" dirty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also </a:t>
                </a:r>
                <a:r>
                  <a:rPr lang="en-GB" sz="2800" dirty="0" smtClean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squared</a:t>
                </a:r>
              </a:p>
              <a:p>
                <a:endParaRPr lang="en-GB" sz="2800" dirty="0" smtClean="0">
                  <a:latin typeface="Liberation Sans" panose="020B0604020202020204" pitchFamily="34" charset="0"/>
                  <a:ea typeface="Liberation Sans" panose="020B0604020202020204" pitchFamily="34" charset="0"/>
                  <a:cs typeface="Liberation Sans" panose="020B0604020202020204" pitchFamily="34" charset="0"/>
                </a:endParaRPr>
              </a:p>
              <a:p>
                <a:r>
                  <a:rPr lang="en-GB" sz="2800" dirty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We can return to the units of measurement of the original data by taking the positive square root of the variance: this measure of dispersion is known as the standard </a:t>
                </a:r>
                <a:r>
                  <a:rPr lang="en-GB" sz="2800" dirty="0" smtClean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deviation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en-GB" sz="2800" i="1">
                        <a:latin typeface="Cambria Math"/>
                      </a:rPr>
                      <m:t>𝜎</m:t>
                    </m:r>
                    <m:r>
                      <a:rPr lang="en-GB" sz="2800" i="1">
                        <a:latin typeface="Cambria Math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sz="2800" i="1">
                                <a:latin typeface="Cambria Math"/>
                              </a:rPr>
                              <m:t>𝜎</m:t>
                            </m:r>
                          </m:e>
                          <m:sup>
                            <m:r>
                              <a:rPr lang="en-GB" sz="2800" i="1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r>
                  <a:rPr lang="en-GB" sz="2800" dirty="0" smtClean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 and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/>
                      </a:rPr>
                      <m:t>𝑠</m:t>
                    </m:r>
                    <m:r>
                      <a:rPr lang="en-GB" sz="2800" i="1">
                        <a:latin typeface="Cambria Math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sz="2800" i="1">
                                <a:latin typeface="Cambria Math"/>
                              </a:rPr>
                              <m:t>𝑠</m:t>
                            </m:r>
                          </m:e>
                          <m:sup>
                            <m:r>
                              <a:rPr lang="en-GB" sz="2800" i="1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endParaRPr lang="en-GB" sz="2800" dirty="0">
                  <a:latin typeface="Liberation Sans" panose="020B0604020202020204" pitchFamily="34" charset="0"/>
                  <a:ea typeface="Liberation Sans" panose="020B0604020202020204" pitchFamily="34" charset="0"/>
                  <a:cs typeface="Liberation Sans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351309"/>
                <a:ext cx="8229600" cy="4525963"/>
              </a:xfrm>
              <a:blipFill rotWithShape="1">
                <a:blip r:embed="rId2"/>
                <a:stretch>
                  <a:fillRect l="-1259" t="-1348" r="-96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©2015 John Wiley and Sons www.wiley.com/college/willoughby</a:t>
            </a:r>
            <a:endParaRPr lang="en-GB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Essential Guide to Business Statistics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9505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Interpretation</a:t>
            </a:r>
            <a:endParaRPr lang="en-GB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51309"/>
            <a:ext cx="8229600" cy="4525963"/>
          </a:xfrm>
        </p:spPr>
        <p:txBody>
          <a:bodyPr>
            <a:noAutofit/>
          </a:bodyPr>
          <a:lstStyle/>
          <a:p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In terms of interpretation, the variance and standard deviation provide us with a measure of variability in relation to the mean of the </a:t>
            </a:r>
            <a:r>
              <a:rPr lang="en-GB" sz="280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data </a:t>
            </a:r>
            <a:r>
              <a:rPr lang="en-GB" sz="280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set</a:t>
            </a:r>
          </a:p>
          <a:p>
            <a:endParaRPr lang="en-GB" sz="2800" dirty="0" smtClean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A large value indicates that the data values are spread out from </a:t>
            </a:r>
            <a:r>
              <a:rPr lang="en-GB" sz="280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the </a:t>
            </a:r>
            <a:r>
              <a:rPr lang="en-GB" sz="280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mean</a:t>
            </a:r>
          </a:p>
          <a:p>
            <a:endParaRPr lang="en-GB" sz="2800" dirty="0" smtClean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If </a:t>
            </a:r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a data set contains many values that are close to the mean, then its variance and standard deviation will be small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©2015 John Wiley and Sons www.wiley.com/college/willoughby</a:t>
            </a:r>
            <a:endParaRPr lang="en-GB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Essential Guide to Business Statistics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0525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Examples – Population Data</a:t>
            </a:r>
            <a:endParaRPr lang="en-GB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1340768"/>
                <a:ext cx="8568952" cy="4752528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GB" sz="2800" dirty="0" smtClean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A human </a:t>
                </a:r>
                <a:r>
                  <a:rPr lang="en-GB" sz="2800" dirty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resources department recorded the number of </a:t>
                </a:r>
                <a:r>
                  <a:rPr lang="en-GB" sz="2800" dirty="0" smtClean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applicants for advertised positions</a:t>
                </a:r>
              </a:p>
              <a:p>
                <a:pPr marL="0" indent="0">
                  <a:buNone/>
                </a:pPr>
                <a:endParaRPr lang="en-GB" sz="2800" dirty="0">
                  <a:latin typeface="Liberation Sans" panose="020B0604020202020204" pitchFamily="34" charset="0"/>
                  <a:ea typeface="Liberation Sans" panose="020B0604020202020204" pitchFamily="34" charset="0"/>
                  <a:cs typeface="Liberation Sans" panose="020B0604020202020204" pitchFamily="34" charset="0"/>
                </a:endParaRPr>
              </a:p>
              <a:p>
                <a:pPr marL="0" indent="0">
                  <a:buNone/>
                </a:pPr>
                <a:endParaRPr lang="en-GB" sz="2400" i="1" smtClean="0">
                  <a:latin typeface="Cambria Math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2400" i="1">
                              <a:latin typeface="Cambria Math"/>
                            </a:rPr>
                            <m:t>𝜎</m:t>
                          </m:r>
                        </m:e>
                        <m:sup>
                          <m:r>
                            <a:rPr lang="en-GB" sz="24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GB" sz="24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limLoc m:val="undOvr"/>
                              <m:subHide m:val="on"/>
                              <m:supHide m:val="on"/>
                              <m:ctrlPr>
                                <a:rPr lang="en-GB" sz="2400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sSup>
                                <m:sSupPr>
                                  <m:ctrlPr>
                                    <a:rPr lang="en-GB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en-GB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GB" sz="2400" i="1">
                                          <a:latin typeface="Cambria Math"/>
                                        </a:rPr>
                                        <m:t>𝑥</m:t>
                                      </m:r>
                                      <m:r>
                                        <a:rPr lang="en-GB" sz="2400" i="1">
                                          <a:latin typeface="Cambria Math"/>
                                        </a:rPr>
                                        <m:t>−</m:t>
                                      </m:r>
                                      <m:r>
                                        <a:rPr lang="en-GB" sz="2400" i="1">
                                          <a:latin typeface="Cambria Math"/>
                                        </a:rPr>
                                        <m:t>𝜇</m:t>
                                      </m:r>
                                    </m:e>
                                  </m:d>
                                </m:e>
                                <m:sup>
                                  <m:r>
                                    <a:rPr lang="en-GB" sz="2400" i="1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nary>
                        </m:num>
                        <m:den>
                          <m:r>
                            <a:rPr lang="en-GB" sz="2400" i="1">
                              <a:latin typeface="Cambria Math"/>
                            </a:rPr>
                            <m:t>𝑁</m:t>
                          </m:r>
                        </m:den>
                      </m:f>
                      <m:r>
                        <a:rPr lang="en-GB" sz="24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i="1">
                              <a:latin typeface="Cambria Math"/>
                            </a:rPr>
                            <m:t>1184</m:t>
                          </m:r>
                        </m:num>
                        <m:den>
                          <m:r>
                            <a:rPr lang="en-GB" sz="2400" i="1">
                              <a:latin typeface="Cambria Math"/>
                            </a:rPr>
                            <m:t>8</m:t>
                          </m:r>
                        </m:den>
                      </m:f>
                      <m:r>
                        <a:rPr lang="en-GB" sz="2400" i="1">
                          <a:latin typeface="Cambria Math"/>
                        </a:rPr>
                        <m:t>=148</m:t>
                      </m:r>
                    </m:oMath>
                  </m:oMathPara>
                </a14:m>
                <a:endParaRPr lang="en-GB" sz="2400" dirty="0" smtClean="0">
                  <a:latin typeface="Liberation Sans" panose="020B0604020202020204" pitchFamily="34" charset="0"/>
                  <a:ea typeface="Liberation Sans" panose="020B0604020202020204" pitchFamily="34" charset="0"/>
                  <a:cs typeface="Liberation Sans" panose="020B0604020202020204" pitchFamily="34" charset="0"/>
                </a:endParaRPr>
              </a:p>
              <a:p>
                <a:pPr marL="0" indent="0">
                  <a:buNone/>
                </a:pPr>
                <a:endParaRPr lang="en-GB" sz="2400" dirty="0">
                  <a:latin typeface="Liberation Sans" panose="020B0604020202020204" pitchFamily="34" charset="0"/>
                  <a:ea typeface="Liberation Sans" panose="020B0604020202020204" pitchFamily="34" charset="0"/>
                  <a:cs typeface="Liberation Sans" panose="020B0604020202020204" pitchFamily="34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2400" i="1">
                              <a:latin typeface="Cambria Math"/>
                            </a:rPr>
                            <m:t>𝜎</m:t>
                          </m:r>
                        </m:e>
                        <m:sup>
                          <m:r>
                            <a:rPr lang="en-GB" sz="24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GB" sz="24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limLoc m:val="undOvr"/>
                              <m:subHide m:val="on"/>
                              <m:supHide m:val="on"/>
                              <m:ctrlPr>
                                <a:rPr lang="en-GB" sz="2400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sSup>
                                <m:sSupPr>
                                  <m:ctrlPr>
                                    <a:rPr lang="en-GB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2400" i="1">
                                      <a:latin typeface="Cambria Math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GB" sz="2400" i="1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GB" sz="2400" i="1">
                                  <a:latin typeface="Cambria Math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en-GB" sz="24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p>
                                    <m:sSupPr>
                                      <m:ctrlPr>
                                        <a:rPr lang="en-GB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d>
                                        <m:dPr>
                                          <m:ctrlPr>
                                            <a:rPr lang="en-GB" sz="24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nary>
                                            <m:naryPr>
                                              <m:chr m:val="∑"/>
                                              <m:limLoc m:val="undOvr"/>
                                              <m:subHide m:val="on"/>
                                              <m:supHide m:val="on"/>
                                              <m:ctrlPr>
                                                <a:rPr lang="en-GB" sz="2400" i="1">
                                                  <a:latin typeface="Cambria Math" panose="02040503050406030204" pitchFamily="18" charset="0"/>
                                                </a:rPr>
                                              </m:ctrlPr>
                                            </m:naryPr>
                                            <m:sub/>
                                            <m:sup/>
                                            <m:e>
                                              <m:r>
                                                <a:rPr lang="en-GB" sz="2400" i="1">
                                                  <a:latin typeface="Cambria Math"/>
                                                </a:rPr>
                                                <m:t>𝑥</m:t>
                                              </m:r>
                                            </m:e>
                                          </m:nary>
                                        </m:e>
                                      </m:d>
                                    </m:e>
                                    <m:sup>
                                      <m:r>
                                        <a:rPr lang="en-GB" sz="2400" i="1">
                                          <a:latin typeface="Cambria Math"/>
                                        </a:rPr>
                                        <m:t>2</m:t>
                                      </m:r>
                                    </m:sup>
                                  </m:sSup>
                                </m:num>
                                <m:den>
                                  <m:r>
                                    <a:rPr lang="en-GB" sz="2400" i="1">
                                      <a:latin typeface="Cambria Math"/>
                                    </a:rPr>
                                    <m:t>𝑁</m:t>
                                  </m:r>
                                </m:den>
                              </m:f>
                            </m:e>
                          </m:nary>
                        </m:num>
                        <m:den>
                          <m:r>
                            <a:rPr lang="en-GB" sz="2400" i="1">
                              <a:latin typeface="Cambria Math"/>
                            </a:rPr>
                            <m:t>𝑁</m:t>
                          </m:r>
                        </m:den>
                      </m:f>
                      <m:r>
                        <a:rPr lang="en-GB" sz="24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i="1">
                              <a:latin typeface="Cambria Math"/>
                            </a:rPr>
                            <m:t>5234−</m:t>
                          </m:r>
                          <m:f>
                            <m:fPr>
                              <m:ctrlPr>
                                <a:rPr lang="en-GB" sz="24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n-GB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2400" i="1">
                                      <a:latin typeface="Cambria Math"/>
                                    </a:rPr>
                                    <m:t>180</m:t>
                                  </m:r>
                                </m:e>
                                <m:sup>
                                  <m:r>
                                    <a:rPr lang="en-GB" sz="2400" i="1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</m:num>
                            <m:den>
                              <m:r>
                                <a:rPr lang="en-GB" sz="2400" i="1">
                                  <a:latin typeface="Cambria Math"/>
                                </a:rPr>
                                <m:t>8</m:t>
                              </m:r>
                            </m:den>
                          </m:f>
                        </m:num>
                        <m:den>
                          <m:r>
                            <a:rPr lang="en-GB" sz="2400" i="1">
                              <a:latin typeface="Cambria Math"/>
                            </a:rPr>
                            <m:t>8</m:t>
                          </m:r>
                        </m:den>
                      </m:f>
                      <m:r>
                        <a:rPr lang="en-GB" sz="24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i="1">
                              <a:latin typeface="Cambria Math"/>
                            </a:rPr>
                            <m:t>1184</m:t>
                          </m:r>
                        </m:num>
                        <m:den>
                          <m:r>
                            <a:rPr lang="en-GB" sz="2400" i="1">
                              <a:latin typeface="Cambria Math"/>
                            </a:rPr>
                            <m:t>8</m:t>
                          </m:r>
                        </m:den>
                      </m:f>
                      <m:r>
                        <a:rPr lang="en-GB" sz="2400" i="1">
                          <a:latin typeface="Cambria Math"/>
                        </a:rPr>
                        <m:t>=148</m:t>
                      </m:r>
                    </m:oMath>
                  </m:oMathPara>
                </a14:m>
                <a:endParaRPr lang="en-GB" sz="2400" dirty="0" smtClean="0">
                  <a:latin typeface="Liberation Sans" panose="020B0604020202020204" pitchFamily="34" charset="0"/>
                  <a:ea typeface="Liberation Sans" panose="020B0604020202020204" pitchFamily="34" charset="0"/>
                  <a:cs typeface="Liberation Sans" panose="020B0604020202020204" pitchFamily="34" charset="0"/>
                </a:endParaRPr>
              </a:p>
              <a:p>
                <a:pPr marL="0" indent="0">
                  <a:buNone/>
                </a:pPr>
                <a:endParaRPr lang="en-GB" sz="2400" dirty="0">
                  <a:latin typeface="Liberation Sans" panose="020B0604020202020204" pitchFamily="34" charset="0"/>
                  <a:ea typeface="Liberation Sans" panose="020B0604020202020204" pitchFamily="34" charset="0"/>
                  <a:cs typeface="Liberation Sans" panose="020B0604020202020204" pitchFamily="34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>
                          <a:latin typeface="Cambria Math"/>
                        </a:rPr>
                        <m:t>𝜎</m:t>
                      </m:r>
                      <m:r>
                        <a:rPr lang="en-GB" sz="2400" i="1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GB" sz="24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2400" i="1">
                                  <a:latin typeface="Cambria Math"/>
                                </a:rPr>
                                <m:t>𝜎</m:t>
                              </m:r>
                            </m:e>
                            <m:sup>
                              <m:r>
                                <a:rPr lang="en-GB" sz="2400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en-GB" sz="2400" i="1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2400" i="1">
                              <a:latin typeface="Cambria Math"/>
                            </a:rPr>
                            <m:t>148</m:t>
                          </m:r>
                        </m:e>
                      </m:rad>
                      <m:r>
                        <a:rPr lang="en-GB" sz="2400" i="1">
                          <a:latin typeface="Cambria Math"/>
                        </a:rPr>
                        <m:t>=12.166</m:t>
                      </m:r>
                    </m:oMath>
                  </m:oMathPara>
                </a14:m>
                <a:endParaRPr lang="en-GB" sz="2400" dirty="0">
                  <a:latin typeface="Liberation Sans" panose="020B0604020202020204" pitchFamily="34" charset="0"/>
                  <a:ea typeface="Liberation Sans" panose="020B0604020202020204" pitchFamily="34" charset="0"/>
                  <a:cs typeface="Liberation Sans" panose="020B0604020202020204" pitchFamily="34" charset="0"/>
                </a:endParaRPr>
              </a:p>
              <a:p>
                <a:pPr marL="0" indent="0">
                  <a:buNone/>
                </a:pPr>
                <a:endParaRPr lang="en-GB" dirty="0" smtClean="0">
                  <a:latin typeface="Liberation Sans" panose="020B0604020202020204" pitchFamily="34" charset="0"/>
                  <a:ea typeface="Liberation Sans" panose="020B0604020202020204" pitchFamily="34" charset="0"/>
                  <a:cs typeface="Liberation Sans" panose="020B0604020202020204" pitchFamily="34" charset="0"/>
                </a:endParaRPr>
              </a:p>
              <a:p>
                <a:pPr marL="0" indent="0">
                  <a:buNone/>
                </a:pPr>
                <a:endParaRPr lang="en-GB" dirty="0">
                  <a:latin typeface="Liberation Sans" panose="020B0604020202020204" pitchFamily="34" charset="0"/>
                  <a:ea typeface="Liberation Sans" panose="020B0604020202020204" pitchFamily="34" charset="0"/>
                  <a:cs typeface="Liberation Sans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1340768"/>
                <a:ext cx="8568952" cy="4752528"/>
              </a:xfrm>
              <a:blipFill rotWithShape="1">
                <a:blip r:embed="rId2"/>
                <a:stretch>
                  <a:fillRect l="-1494" t="-1282" r="-2489" b="-2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1098261"/>
              </p:ext>
            </p:extLst>
          </p:nvPr>
        </p:nvGraphicFramePr>
        <p:xfrm>
          <a:off x="2195736" y="2492896"/>
          <a:ext cx="4464496" cy="504056"/>
        </p:xfrm>
        <a:graphic>
          <a:graphicData uri="http://schemas.openxmlformats.org/drawingml/2006/table">
            <a:tbl>
              <a:tblPr firstRow="1" firstCol="1" bandRow="1"/>
              <a:tblGrid>
                <a:gridCol w="558062"/>
                <a:gridCol w="558062"/>
                <a:gridCol w="558062"/>
                <a:gridCol w="558062"/>
                <a:gridCol w="558062"/>
                <a:gridCol w="558062"/>
                <a:gridCol w="558062"/>
                <a:gridCol w="558062"/>
              </a:tblGrid>
              <a:tr h="5040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©2015 John Wiley and Sons www.wiley.com/college/willoughby</a:t>
            </a:r>
            <a:endParaRPr lang="en-GB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Essential Guide to Business Statistics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2747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Examples – Sample Data</a:t>
            </a:r>
            <a:endParaRPr lang="en-GB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340768"/>
                <a:ext cx="8435280" cy="4525963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GB" sz="2800" dirty="0" smtClean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A coffee shop owner recorded </a:t>
                </a:r>
                <a:r>
                  <a:rPr lang="en-GB" sz="2800" dirty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the number of </a:t>
                </a:r>
                <a:r>
                  <a:rPr lang="en-GB" sz="2800" dirty="0" smtClean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people who purchased a muffin on some days</a:t>
                </a:r>
              </a:p>
              <a:p>
                <a:pPr marL="0" indent="0">
                  <a:buNone/>
                </a:pPr>
                <a:endParaRPr lang="en-GB" sz="4400" dirty="0">
                  <a:latin typeface="Liberation Sans" panose="020B0604020202020204" pitchFamily="34" charset="0"/>
                  <a:ea typeface="Liberation Sans" panose="020B0604020202020204" pitchFamily="34" charset="0"/>
                  <a:cs typeface="Liberation Sans" panose="020B0604020202020204" pitchFamily="34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2400" i="1">
                              <a:latin typeface="Cambria Math"/>
                            </a:rPr>
                            <m:t>𝑠</m:t>
                          </m:r>
                        </m:e>
                        <m:sup>
                          <m:r>
                            <a:rPr lang="en-GB" sz="24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GB" sz="24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limLoc m:val="undOvr"/>
                              <m:subHide m:val="on"/>
                              <m:supHide m:val="on"/>
                              <m:ctrlPr>
                                <a:rPr lang="en-GB" sz="2400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sSup>
                                <m:sSupPr>
                                  <m:ctrlPr>
                                    <a:rPr lang="en-GB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en-GB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GB" sz="2400" i="1">
                                          <a:latin typeface="Cambria Math"/>
                                        </a:rPr>
                                        <m:t>𝑥</m:t>
                                      </m:r>
                                      <m:r>
                                        <a:rPr lang="en-GB" sz="2400" i="1">
                                          <a:latin typeface="Cambria Math"/>
                                        </a:rPr>
                                        <m:t>−</m:t>
                                      </m:r>
                                      <m:acc>
                                        <m:accPr>
                                          <m:chr m:val="̅"/>
                                          <m:ctrlPr>
                                            <a:rPr lang="en-GB" sz="24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accPr>
                                        <m:e>
                                          <m:r>
                                            <a:rPr lang="en-GB" sz="2400" i="1">
                                              <a:latin typeface="Cambria Math"/>
                                            </a:rPr>
                                            <m:t>𝑥</m:t>
                                          </m:r>
                                        </m:e>
                                      </m:acc>
                                    </m:e>
                                  </m:d>
                                </m:e>
                                <m:sup>
                                  <m:r>
                                    <a:rPr lang="en-GB" sz="2400" i="1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nary>
                        </m:num>
                        <m:den>
                          <m:r>
                            <a:rPr lang="en-GB" sz="2400" i="1">
                              <a:latin typeface="Cambria Math"/>
                            </a:rPr>
                            <m:t>𝑛</m:t>
                          </m:r>
                          <m:r>
                            <a:rPr lang="en-GB" sz="2400" i="1">
                              <a:latin typeface="Cambria Math"/>
                            </a:rPr>
                            <m:t>−1</m:t>
                          </m:r>
                        </m:den>
                      </m:f>
                      <m:r>
                        <a:rPr lang="en-GB" sz="24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i="1">
                              <a:latin typeface="Cambria Math"/>
                            </a:rPr>
                            <m:t>38</m:t>
                          </m:r>
                        </m:num>
                        <m:den>
                          <m:r>
                            <a:rPr lang="en-GB" sz="2400" i="1">
                              <a:latin typeface="Cambria Math"/>
                            </a:rPr>
                            <m:t>7</m:t>
                          </m:r>
                        </m:den>
                      </m:f>
                      <m:r>
                        <a:rPr lang="en-GB" sz="2400" i="1">
                          <a:latin typeface="Cambria Math"/>
                        </a:rPr>
                        <m:t>=5.429</m:t>
                      </m:r>
                    </m:oMath>
                  </m:oMathPara>
                </a14:m>
                <a:endParaRPr lang="en-GB" sz="2400" dirty="0">
                  <a:latin typeface="Liberation Sans" panose="020B0604020202020204" pitchFamily="34" charset="0"/>
                  <a:ea typeface="Liberation Sans" panose="020B0604020202020204" pitchFamily="34" charset="0"/>
                  <a:cs typeface="Liberation Sans" panose="020B0604020202020204" pitchFamily="34" charset="0"/>
                </a:endParaRPr>
              </a:p>
              <a:p>
                <a:pPr marL="0" indent="0">
                  <a:buNone/>
                </a:pPr>
                <a:endParaRPr lang="en-GB" sz="2400" dirty="0">
                  <a:latin typeface="Liberation Sans" panose="020B0604020202020204" pitchFamily="34" charset="0"/>
                  <a:ea typeface="Liberation Sans" panose="020B0604020202020204" pitchFamily="34" charset="0"/>
                  <a:cs typeface="Liberation Sans" panose="020B0604020202020204" pitchFamily="34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2400" i="1">
                              <a:latin typeface="Cambria Math"/>
                            </a:rPr>
                            <m:t>𝑠</m:t>
                          </m:r>
                        </m:e>
                        <m:sup>
                          <m:r>
                            <a:rPr lang="en-GB" sz="24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GB" sz="24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limLoc m:val="undOvr"/>
                              <m:subHide m:val="on"/>
                              <m:supHide m:val="on"/>
                              <m:ctrlPr>
                                <a:rPr lang="en-GB" sz="2400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sSup>
                                <m:sSupPr>
                                  <m:ctrlPr>
                                    <a:rPr lang="en-GB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2400" i="1">
                                      <a:latin typeface="Cambria Math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GB" sz="2400" i="1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GB" sz="2400" i="1">
                                  <a:latin typeface="Cambria Math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en-GB" sz="24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p>
                                    <m:sSupPr>
                                      <m:ctrlPr>
                                        <a:rPr lang="en-GB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d>
                                        <m:dPr>
                                          <m:ctrlPr>
                                            <a:rPr lang="en-GB" sz="24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nary>
                                            <m:naryPr>
                                              <m:chr m:val="∑"/>
                                              <m:limLoc m:val="undOvr"/>
                                              <m:subHide m:val="on"/>
                                              <m:supHide m:val="on"/>
                                              <m:ctrlPr>
                                                <a:rPr lang="en-GB" sz="2400" i="1">
                                                  <a:latin typeface="Cambria Math" panose="02040503050406030204" pitchFamily="18" charset="0"/>
                                                </a:rPr>
                                              </m:ctrlPr>
                                            </m:naryPr>
                                            <m:sub/>
                                            <m:sup/>
                                            <m:e>
                                              <m:r>
                                                <a:rPr lang="en-GB" sz="2400" i="1">
                                                  <a:latin typeface="Cambria Math"/>
                                                </a:rPr>
                                                <m:t>𝑥</m:t>
                                              </m:r>
                                            </m:e>
                                          </m:nary>
                                        </m:e>
                                      </m:d>
                                    </m:e>
                                    <m:sup>
                                      <m:r>
                                        <a:rPr lang="en-GB" sz="2400" i="1">
                                          <a:latin typeface="Cambria Math"/>
                                        </a:rPr>
                                        <m:t>2</m:t>
                                      </m:r>
                                    </m:sup>
                                  </m:sSup>
                                </m:num>
                                <m:den>
                                  <m:r>
                                    <a:rPr lang="en-GB" sz="2400" i="1">
                                      <a:latin typeface="Cambria Math"/>
                                    </a:rPr>
                                    <m:t>𝑛</m:t>
                                  </m:r>
                                </m:den>
                              </m:f>
                            </m:e>
                          </m:nary>
                        </m:num>
                        <m:den>
                          <m:r>
                            <a:rPr lang="en-GB" sz="2400" i="1">
                              <a:latin typeface="Cambria Math"/>
                            </a:rPr>
                            <m:t>𝑛</m:t>
                          </m:r>
                          <m:r>
                            <a:rPr lang="en-GB" sz="2400" i="1">
                              <a:latin typeface="Cambria Math"/>
                            </a:rPr>
                            <m:t>−1</m:t>
                          </m:r>
                        </m:den>
                      </m:f>
                      <m:r>
                        <a:rPr lang="en-GB" sz="24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i="1">
                              <a:latin typeface="Cambria Math"/>
                            </a:rPr>
                            <m:t>238−</m:t>
                          </m:r>
                          <m:f>
                            <m:fPr>
                              <m:ctrlPr>
                                <a:rPr lang="en-GB" sz="24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n-GB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2400" i="1">
                                      <a:latin typeface="Cambria Math"/>
                                    </a:rPr>
                                    <m:t>40</m:t>
                                  </m:r>
                                </m:e>
                                <m:sup>
                                  <m:r>
                                    <a:rPr lang="en-GB" sz="2400" i="1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</m:num>
                            <m:den>
                              <m:r>
                                <a:rPr lang="en-GB" sz="2400" i="1">
                                  <a:latin typeface="Cambria Math"/>
                                </a:rPr>
                                <m:t>8</m:t>
                              </m:r>
                            </m:den>
                          </m:f>
                        </m:num>
                        <m:den>
                          <m:r>
                            <a:rPr lang="en-GB" sz="2400" i="1">
                              <a:latin typeface="Cambria Math"/>
                            </a:rPr>
                            <m:t>7</m:t>
                          </m:r>
                        </m:den>
                      </m:f>
                      <m:r>
                        <a:rPr lang="en-GB" sz="24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i="1">
                              <a:latin typeface="Cambria Math"/>
                            </a:rPr>
                            <m:t>38</m:t>
                          </m:r>
                        </m:num>
                        <m:den>
                          <m:r>
                            <a:rPr lang="en-GB" sz="2400" i="1">
                              <a:latin typeface="Cambria Math"/>
                            </a:rPr>
                            <m:t>7</m:t>
                          </m:r>
                        </m:den>
                      </m:f>
                      <m:r>
                        <a:rPr lang="en-GB" sz="2400" i="1">
                          <a:latin typeface="Cambria Math"/>
                        </a:rPr>
                        <m:t>=5.429</m:t>
                      </m:r>
                    </m:oMath>
                  </m:oMathPara>
                </a14:m>
                <a:endParaRPr lang="en-GB" sz="2400" dirty="0">
                  <a:latin typeface="Liberation Sans" panose="020B0604020202020204" pitchFamily="34" charset="0"/>
                  <a:ea typeface="Liberation Sans" panose="020B0604020202020204" pitchFamily="34" charset="0"/>
                  <a:cs typeface="Liberation Sans" panose="020B0604020202020204" pitchFamily="34" charset="0"/>
                </a:endParaRPr>
              </a:p>
              <a:p>
                <a:pPr marL="0" indent="0">
                  <a:buNone/>
                </a:pPr>
                <a:endParaRPr lang="en-GB" sz="2400" dirty="0">
                  <a:latin typeface="Liberation Sans" panose="020B0604020202020204" pitchFamily="34" charset="0"/>
                  <a:ea typeface="Liberation Sans" panose="020B0604020202020204" pitchFamily="34" charset="0"/>
                  <a:cs typeface="Liberation Sans" panose="020B0604020202020204" pitchFamily="34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>
                          <a:latin typeface="Cambria Math"/>
                        </a:rPr>
                        <m:t>𝑠</m:t>
                      </m:r>
                      <m:r>
                        <a:rPr lang="en-GB" sz="2400" i="1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GB" sz="24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2400" i="1">
                                  <a:latin typeface="Cambria Math"/>
                                </a:rPr>
                                <m:t>𝑠</m:t>
                              </m:r>
                            </m:e>
                            <m:sup>
                              <m:r>
                                <a:rPr lang="en-GB" sz="2400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en-GB" sz="2400" i="1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2400" i="1">
                              <a:latin typeface="Cambria Math"/>
                            </a:rPr>
                            <m:t>5.429</m:t>
                          </m:r>
                        </m:e>
                      </m:rad>
                      <m:r>
                        <a:rPr lang="en-GB" sz="2400" i="1">
                          <a:latin typeface="Cambria Math"/>
                        </a:rPr>
                        <m:t>=2.330</m:t>
                      </m:r>
                    </m:oMath>
                  </m:oMathPara>
                </a14:m>
                <a:endParaRPr lang="en-GB" sz="2400" dirty="0" smtClean="0">
                  <a:latin typeface="Liberation Sans" panose="020B0604020202020204" pitchFamily="34" charset="0"/>
                  <a:ea typeface="Liberation Sans" panose="020B0604020202020204" pitchFamily="34" charset="0"/>
                  <a:cs typeface="Liberation Sans" panose="020B0604020202020204" pitchFamily="34" charset="0"/>
                </a:endParaRPr>
              </a:p>
              <a:p>
                <a:pPr marL="0" indent="0">
                  <a:buNone/>
                </a:pPr>
                <a:endParaRPr lang="en-GB" dirty="0">
                  <a:latin typeface="Liberation Sans" panose="020B0604020202020204" pitchFamily="34" charset="0"/>
                  <a:ea typeface="Liberation Sans" panose="020B0604020202020204" pitchFamily="34" charset="0"/>
                  <a:cs typeface="Liberation Sans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340768"/>
                <a:ext cx="8435280" cy="4525963"/>
              </a:xfrm>
              <a:blipFill rotWithShape="1">
                <a:blip r:embed="rId2"/>
                <a:stretch>
                  <a:fillRect l="-1445" t="-1348" r="-1879" b="-47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8499358"/>
              </p:ext>
            </p:extLst>
          </p:nvPr>
        </p:nvGraphicFramePr>
        <p:xfrm>
          <a:off x="2195736" y="2348880"/>
          <a:ext cx="4464496" cy="504056"/>
        </p:xfrm>
        <a:graphic>
          <a:graphicData uri="http://schemas.openxmlformats.org/drawingml/2006/table">
            <a:tbl>
              <a:tblPr firstRow="1" firstCol="1" bandRow="1"/>
              <a:tblGrid>
                <a:gridCol w="558062"/>
                <a:gridCol w="558062"/>
                <a:gridCol w="558062"/>
                <a:gridCol w="558062"/>
                <a:gridCol w="558062"/>
                <a:gridCol w="558062"/>
                <a:gridCol w="558062"/>
                <a:gridCol w="558062"/>
              </a:tblGrid>
              <a:tr h="5040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©2015 John Wiley and Sons www.wiley.com/college/willoughby</a:t>
            </a:r>
            <a:endParaRPr lang="en-GB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Essential Guide to Business Statistics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1032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Frequency Distributions</a:t>
            </a:r>
            <a:endParaRPr lang="en-GB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67544" y="1484784"/>
                <a:ext cx="8229600" cy="4525963"/>
              </a:xfrm>
            </p:spPr>
            <p:txBody>
              <a:bodyPr>
                <a:noAutofit/>
              </a:bodyPr>
              <a:lstStyle/>
              <a:p>
                <a:r>
                  <a:rPr lang="en-GB" sz="2800" dirty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If our data set has already been summarised as a frequency </a:t>
                </a:r>
                <a:r>
                  <a:rPr lang="en-GB" sz="2800" dirty="0" smtClean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or grouped distribution</a:t>
                </a:r>
                <a:r>
                  <a:rPr lang="en-GB" sz="2800" dirty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, </a:t>
                </a:r>
                <a:r>
                  <a:rPr lang="en-GB" sz="2800" dirty="0" smtClean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our </a:t>
                </a:r>
                <a:r>
                  <a:rPr lang="en-GB" sz="2800" dirty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formulae for the population and sample variance </a:t>
                </a:r>
                <a:r>
                  <a:rPr lang="en-GB" sz="2800" dirty="0" smtClean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are: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2400" i="1">
                              <a:latin typeface="Cambria Math"/>
                            </a:rPr>
                            <m:t>𝜎</m:t>
                          </m:r>
                        </m:e>
                        <m:sup>
                          <m:r>
                            <a:rPr lang="en-GB" sz="24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GB" sz="24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limLoc m:val="undOvr"/>
                              <m:subHide m:val="on"/>
                              <m:supHide m:val="on"/>
                              <m:ctrlPr>
                                <a:rPr lang="en-GB" sz="2400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r>
                                <a:rPr lang="en-GB" sz="2400" i="1">
                                  <a:latin typeface="Cambria Math"/>
                                </a:rPr>
                                <m:t>𝑓</m:t>
                              </m:r>
                              <m:sSup>
                                <m:sSupPr>
                                  <m:ctrlPr>
                                    <a:rPr lang="en-GB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en-GB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GB" sz="2400" i="1">
                                          <a:latin typeface="Cambria Math"/>
                                        </a:rPr>
                                        <m:t>𝑥</m:t>
                                      </m:r>
                                      <m:r>
                                        <a:rPr lang="en-GB" sz="2400" i="1">
                                          <a:latin typeface="Cambria Math"/>
                                        </a:rPr>
                                        <m:t>−</m:t>
                                      </m:r>
                                      <m:r>
                                        <a:rPr lang="en-GB" sz="2400" i="1">
                                          <a:latin typeface="Cambria Math"/>
                                        </a:rPr>
                                        <m:t>𝜇</m:t>
                                      </m:r>
                                    </m:e>
                                  </m:d>
                                </m:e>
                                <m:sup>
                                  <m:r>
                                    <a:rPr lang="en-GB" sz="2400" i="1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nary>
                        </m:num>
                        <m:den>
                          <m:nary>
                            <m:naryPr>
                              <m:chr m:val="∑"/>
                              <m:limLoc m:val="undOvr"/>
                              <m:subHide m:val="on"/>
                              <m:supHide m:val="on"/>
                              <m:ctrlPr>
                                <a:rPr lang="en-GB" sz="2400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r>
                                <a:rPr lang="en-GB" sz="2400" i="1">
                                  <a:latin typeface="Cambria Math"/>
                                </a:rPr>
                                <m:t>𝑓</m:t>
                              </m:r>
                            </m:e>
                          </m:nary>
                        </m:den>
                      </m:f>
                      <m:r>
                        <a:rPr lang="en-GB" sz="2400" i="1">
                          <a:latin typeface="Cambria Math"/>
                        </a:rPr>
                        <m:t>         </m:t>
                      </m:r>
                      <m:sSup>
                        <m:sSupPr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2400" i="1">
                              <a:latin typeface="Cambria Math"/>
                            </a:rPr>
                            <m:t>𝜎</m:t>
                          </m:r>
                        </m:e>
                        <m:sup>
                          <m:r>
                            <a:rPr lang="en-GB" sz="24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GB" sz="24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limLoc m:val="undOvr"/>
                              <m:subHide m:val="on"/>
                              <m:supHide m:val="on"/>
                              <m:ctrlPr>
                                <a:rPr lang="en-GB" sz="2400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sSup>
                                <m:sSupPr>
                                  <m:ctrlPr>
                                    <a:rPr lang="en-GB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2400" i="1">
                                      <a:latin typeface="Cambria Math"/>
                                    </a:rPr>
                                    <m:t>𝑓𝑥</m:t>
                                  </m:r>
                                </m:e>
                                <m:sup>
                                  <m:r>
                                    <a:rPr lang="en-GB" sz="2400" i="1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GB" sz="2400" i="1">
                                  <a:latin typeface="Cambria Math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en-GB" sz="24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p>
                                    <m:sSupPr>
                                      <m:ctrlPr>
                                        <a:rPr lang="en-GB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d>
                                        <m:dPr>
                                          <m:ctrlPr>
                                            <a:rPr lang="en-GB" sz="24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nary>
                                            <m:naryPr>
                                              <m:chr m:val="∑"/>
                                              <m:limLoc m:val="undOvr"/>
                                              <m:subHide m:val="on"/>
                                              <m:supHide m:val="on"/>
                                              <m:ctrlPr>
                                                <a:rPr lang="en-GB" sz="2400" i="1">
                                                  <a:latin typeface="Cambria Math" panose="02040503050406030204" pitchFamily="18" charset="0"/>
                                                </a:rPr>
                                              </m:ctrlPr>
                                            </m:naryPr>
                                            <m:sub/>
                                            <m:sup/>
                                            <m:e>
                                              <m:r>
                                                <a:rPr lang="en-GB" sz="2400" i="1">
                                                  <a:latin typeface="Cambria Math"/>
                                                </a:rPr>
                                                <m:t>𝑓𝑥</m:t>
                                              </m:r>
                                            </m:e>
                                          </m:nary>
                                        </m:e>
                                      </m:d>
                                    </m:e>
                                    <m:sup>
                                      <m:r>
                                        <a:rPr lang="en-GB" sz="2400" i="1">
                                          <a:latin typeface="Cambria Math"/>
                                        </a:rPr>
                                        <m:t>2</m:t>
                                      </m:r>
                                    </m:sup>
                                  </m:sSup>
                                </m:num>
                                <m:den>
                                  <m:nary>
                                    <m:naryPr>
                                      <m:chr m:val="∑"/>
                                      <m:limLoc m:val="undOvr"/>
                                      <m:subHide m:val="on"/>
                                      <m:supHide m:val="on"/>
                                      <m:ctrlPr>
                                        <a:rPr lang="en-GB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naryPr>
                                    <m:sub/>
                                    <m:sup/>
                                    <m:e>
                                      <m:r>
                                        <a:rPr lang="en-GB" sz="2400" i="1">
                                          <a:latin typeface="Cambria Math"/>
                                        </a:rPr>
                                        <m:t>𝑓</m:t>
                                      </m:r>
                                    </m:e>
                                  </m:nary>
                                </m:den>
                              </m:f>
                            </m:e>
                          </m:nary>
                        </m:num>
                        <m:den>
                          <m:nary>
                            <m:naryPr>
                              <m:chr m:val="∑"/>
                              <m:limLoc m:val="undOvr"/>
                              <m:subHide m:val="on"/>
                              <m:supHide m:val="on"/>
                              <m:ctrlPr>
                                <a:rPr lang="en-GB" sz="2400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r>
                                <a:rPr lang="en-GB" sz="2400" i="1">
                                  <a:latin typeface="Cambria Math"/>
                                </a:rPr>
                                <m:t>𝑓</m:t>
                              </m:r>
                            </m:e>
                          </m:nary>
                        </m:den>
                      </m:f>
                    </m:oMath>
                  </m:oMathPara>
                </a14:m>
                <a:endParaRPr lang="en-GB" sz="2400" dirty="0" smtClean="0">
                  <a:latin typeface="Liberation Sans" panose="020B0604020202020204" pitchFamily="34" charset="0"/>
                  <a:ea typeface="Liberation Sans" panose="020B0604020202020204" pitchFamily="34" charset="0"/>
                  <a:cs typeface="Liberation Sans" panose="020B0604020202020204" pitchFamily="34" charset="0"/>
                </a:endParaRPr>
              </a:p>
              <a:p>
                <a:pPr marL="0" indent="0">
                  <a:buNone/>
                </a:pPr>
                <a:endParaRPr lang="en-GB" sz="2400" dirty="0">
                  <a:latin typeface="Liberation Sans" panose="020B0604020202020204" pitchFamily="34" charset="0"/>
                  <a:ea typeface="Liberation Sans" panose="020B0604020202020204" pitchFamily="34" charset="0"/>
                  <a:cs typeface="Liberation Sans" panose="020B0604020202020204" pitchFamily="34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2400" i="1">
                              <a:latin typeface="Cambria Math"/>
                            </a:rPr>
                            <m:t>𝑠</m:t>
                          </m:r>
                        </m:e>
                        <m:sup>
                          <m:r>
                            <a:rPr lang="en-GB" sz="24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GB" sz="24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limLoc m:val="undOvr"/>
                              <m:subHide m:val="on"/>
                              <m:supHide m:val="on"/>
                              <m:ctrlPr>
                                <a:rPr lang="en-GB" sz="2400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r>
                                <a:rPr lang="en-GB" sz="2400" i="1">
                                  <a:latin typeface="Cambria Math"/>
                                </a:rPr>
                                <m:t>𝑓</m:t>
                              </m:r>
                              <m:sSup>
                                <m:sSupPr>
                                  <m:ctrlPr>
                                    <a:rPr lang="en-GB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en-GB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GB" sz="2400" i="1">
                                          <a:latin typeface="Cambria Math"/>
                                        </a:rPr>
                                        <m:t>𝑥</m:t>
                                      </m:r>
                                      <m:r>
                                        <a:rPr lang="en-GB" sz="2400" i="1">
                                          <a:latin typeface="Cambria Math"/>
                                        </a:rPr>
                                        <m:t>−</m:t>
                                      </m:r>
                                      <m:acc>
                                        <m:accPr>
                                          <m:chr m:val="̅"/>
                                          <m:ctrlPr>
                                            <a:rPr lang="en-GB" sz="24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accPr>
                                        <m:e>
                                          <m:r>
                                            <a:rPr lang="en-GB" sz="2400" i="1">
                                              <a:latin typeface="Cambria Math"/>
                                            </a:rPr>
                                            <m:t>𝑥</m:t>
                                          </m:r>
                                        </m:e>
                                      </m:acc>
                                    </m:e>
                                  </m:d>
                                </m:e>
                                <m:sup>
                                  <m:r>
                                    <a:rPr lang="en-GB" sz="2400" i="1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nary>
                        </m:num>
                        <m:den>
                          <m:d>
                            <m:dPr>
                              <m:ctrlPr>
                                <a:rPr lang="en-GB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nary>
                                <m:naryPr>
                                  <m:chr m:val="∑"/>
                                  <m:limLoc m:val="undOvr"/>
                                  <m:subHide m:val="on"/>
                                  <m:supHide m:val="on"/>
                                  <m:ctrlPr>
                                    <a:rPr lang="en-GB" sz="2400" i="1">
                                      <a:latin typeface="Cambria Math" panose="02040503050406030204" pitchFamily="18" charset="0"/>
                                    </a:rPr>
                                  </m:ctrlPr>
                                </m:naryPr>
                                <m:sub/>
                                <m:sup/>
                                <m:e>
                                  <m:r>
                                    <a:rPr lang="en-GB" sz="2400" i="1">
                                      <a:latin typeface="Cambria Math"/>
                                    </a:rPr>
                                    <m:t>𝑓</m:t>
                                  </m:r>
                                </m:e>
                              </m:nary>
                            </m:e>
                          </m:d>
                          <m:r>
                            <a:rPr lang="en-GB" sz="2400" i="1">
                              <a:latin typeface="Cambria Math"/>
                            </a:rPr>
                            <m:t>−1</m:t>
                          </m:r>
                        </m:den>
                      </m:f>
                      <m:r>
                        <a:rPr lang="en-GB" sz="2400" i="1">
                          <a:latin typeface="Cambria Math"/>
                        </a:rPr>
                        <m:t>        </m:t>
                      </m:r>
                      <m:sSup>
                        <m:sSupPr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2400" i="1">
                              <a:latin typeface="Cambria Math"/>
                            </a:rPr>
                            <m:t>𝑠</m:t>
                          </m:r>
                        </m:e>
                        <m:sup>
                          <m:r>
                            <a:rPr lang="en-GB" sz="24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GB" sz="24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limLoc m:val="undOvr"/>
                              <m:subHide m:val="on"/>
                              <m:supHide m:val="on"/>
                              <m:ctrlPr>
                                <a:rPr lang="en-GB" sz="2400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r>
                                <a:rPr lang="en-GB" sz="2400" i="1">
                                  <a:latin typeface="Cambria Math"/>
                                </a:rPr>
                                <m:t>𝑓</m:t>
                              </m:r>
                              <m:sSup>
                                <m:sSupPr>
                                  <m:ctrlPr>
                                    <a:rPr lang="en-GB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2400" i="1">
                                      <a:latin typeface="Cambria Math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GB" sz="2400" i="1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GB" sz="2400" i="1">
                                  <a:latin typeface="Cambria Math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en-GB" sz="24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p>
                                    <m:sSupPr>
                                      <m:ctrlPr>
                                        <a:rPr lang="en-GB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d>
                                        <m:dPr>
                                          <m:ctrlPr>
                                            <a:rPr lang="en-GB" sz="24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nary>
                                            <m:naryPr>
                                              <m:chr m:val="∑"/>
                                              <m:limLoc m:val="undOvr"/>
                                              <m:subHide m:val="on"/>
                                              <m:supHide m:val="on"/>
                                              <m:ctrlPr>
                                                <a:rPr lang="en-GB" sz="2400" i="1">
                                                  <a:latin typeface="Cambria Math" panose="02040503050406030204" pitchFamily="18" charset="0"/>
                                                </a:rPr>
                                              </m:ctrlPr>
                                            </m:naryPr>
                                            <m:sub/>
                                            <m:sup/>
                                            <m:e>
                                              <m:r>
                                                <a:rPr lang="en-GB" sz="2400" i="1">
                                                  <a:latin typeface="Cambria Math"/>
                                                </a:rPr>
                                                <m:t>𝑓𝑥</m:t>
                                              </m:r>
                                            </m:e>
                                          </m:nary>
                                        </m:e>
                                      </m:d>
                                    </m:e>
                                    <m:sup>
                                      <m:r>
                                        <a:rPr lang="en-GB" sz="2400" i="1">
                                          <a:latin typeface="Cambria Math"/>
                                        </a:rPr>
                                        <m:t>2</m:t>
                                      </m:r>
                                    </m:sup>
                                  </m:sSup>
                                </m:num>
                                <m:den>
                                  <m:nary>
                                    <m:naryPr>
                                      <m:chr m:val="∑"/>
                                      <m:limLoc m:val="undOvr"/>
                                      <m:subHide m:val="on"/>
                                      <m:supHide m:val="on"/>
                                      <m:ctrlPr>
                                        <a:rPr lang="en-GB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naryPr>
                                    <m:sub/>
                                    <m:sup/>
                                    <m:e>
                                      <m:r>
                                        <a:rPr lang="en-GB" sz="2400" i="1">
                                          <a:latin typeface="Cambria Math"/>
                                        </a:rPr>
                                        <m:t>𝑓</m:t>
                                      </m:r>
                                    </m:e>
                                  </m:nary>
                                </m:den>
                              </m:f>
                            </m:e>
                          </m:nary>
                        </m:num>
                        <m:den>
                          <m:d>
                            <m:dPr>
                              <m:ctrlPr>
                                <a:rPr lang="en-GB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nary>
                                <m:naryPr>
                                  <m:chr m:val="∑"/>
                                  <m:limLoc m:val="undOvr"/>
                                  <m:subHide m:val="on"/>
                                  <m:supHide m:val="on"/>
                                  <m:ctrlPr>
                                    <a:rPr lang="en-GB" sz="2400" i="1">
                                      <a:latin typeface="Cambria Math" panose="02040503050406030204" pitchFamily="18" charset="0"/>
                                    </a:rPr>
                                  </m:ctrlPr>
                                </m:naryPr>
                                <m:sub/>
                                <m:sup/>
                                <m:e>
                                  <m:r>
                                    <a:rPr lang="en-GB" sz="2400" i="1">
                                      <a:latin typeface="Cambria Math"/>
                                    </a:rPr>
                                    <m:t>𝑓</m:t>
                                  </m:r>
                                </m:e>
                              </m:nary>
                            </m:e>
                          </m:d>
                          <m:r>
                            <a:rPr lang="en-GB" sz="2400" i="1">
                              <a:latin typeface="Cambria Math"/>
                            </a:rPr>
                            <m:t>−1</m:t>
                          </m:r>
                        </m:den>
                      </m:f>
                    </m:oMath>
                  </m:oMathPara>
                </a14:m>
                <a:endParaRPr lang="en-GB" sz="2400" dirty="0">
                  <a:latin typeface="Liberation Sans" panose="020B0604020202020204" pitchFamily="34" charset="0"/>
                  <a:ea typeface="Liberation Sans" panose="020B0604020202020204" pitchFamily="34" charset="0"/>
                  <a:cs typeface="Liberation Sans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7544" y="1484784"/>
                <a:ext cx="8229600" cy="4525963"/>
              </a:xfrm>
              <a:blipFill rotWithShape="1">
                <a:blip r:embed="rId2"/>
                <a:stretch>
                  <a:fillRect l="-1333" t="-1348" r="-170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©2015 John Wiley and Sons www.wiley.com/college/willoughby</a:t>
            </a:r>
            <a:endParaRPr lang="en-GB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Essential Guide to Business Statistics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4451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Coefficient of Variation</a:t>
            </a:r>
            <a:endParaRPr lang="en-GB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51309"/>
            <a:ext cx="8229600" cy="4525963"/>
          </a:xfrm>
        </p:spPr>
        <p:txBody>
          <a:bodyPr>
            <a:noAutofit/>
          </a:bodyPr>
          <a:lstStyle/>
          <a:p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When we want to compare two data sets </a:t>
            </a:r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we </a:t>
            </a:r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cannot use the standard deviation if the data sets have different units of </a:t>
            </a:r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measurement</a:t>
            </a:r>
          </a:p>
          <a:p>
            <a:endParaRPr lang="en-GB" sz="2800" dirty="0" smtClean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The </a:t>
            </a:r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coefficient of variation is a measure of dispersion that can be used as an </a:t>
            </a:r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alternative</a:t>
            </a:r>
          </a:p>
          <a:p>
            <a:endParaRPr lang="en-GB" sz="2800" dirty="0" smtClean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I</a:t>
            </a:r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t </a:t>
            </a:r>
            <a:r>
              <a:rPr lang="en-GB" sz="2800" dirty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expresses the standard deviation as a percentage of the mean: it relates the variability of the data values to the mean of the data set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©2015 John Wiley and Sons www.wiley.com/college/willoughby</a:t>
            </a:r>
            <a:endParaRPr lang="en-GB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Essential Guide to Business Statistics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7727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Coefficient of Variation</a:t>
            </a:r>
            <a:endParaRPr lang="en-GB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351309"/>
                <a:ext cx="8229600" cy="4525963"/>
              </a:xfrm>
            </p:spPr>
            <p:txBody>
              <a:bodyPr>
                <a:noAutofit/>
              </a:bodyPr>
              <a:lstStyle/>
              <a:p>
                <a:r>
                  <a:rPr lang="en-GB" sz="2800" dirty="0" smtClean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The population coefficient </a:t>
                </a:r>
                <a:r>
                  <a:rPr lang="en-GB" sz="2800" dirty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of variation </a:t>
                </a:r>
                <a:r>
                  <a:rPr lang="en-GB" sz="2800" dirty="0" smtClean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is:</a:t>
                </a:r>
                <a:endParaRPr lang="en-GB" sz="2800" dirty="0">
                  <a:latin typeface="Liberation Sans" panose="020B0604020202020204" pitchFamily="34" charset="0"/>
                  <a:ea typeface="Liberation Sans" panose="020B0604020202020204" pitchFamily="34" charset="0"/>
                  <a:cs typeface="Liberation Sans" panose="020B0604020202020204" pitchFamily="34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>
                          <a:latin typeface="Cambria Math"/>
                        </a:rPr>
                        <m:t>𝐶𝑉</m:t>
                      </m:r>
                      <m:r>
                        <a:rPr lang="en-GB" sz="24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i="1">
                              <a:latin typeface="Cambria Math"/>
                            </a:rPr>
                            <m:t>𝜎</m:t>
                          </m:r>
                        </m:num>
                        <m:den>
                          <m:r>
                            <a:rPr lang="en-GB" sz="2400" i="1">
                              <a:latin typeface="Cambria Math"/>
                            </a:rPr>
                            <m:t>𝜇</m:t>
                          </m:r>
                        </m:den>
                      </m:f>
                      <m:r>
                        <a:rPr lang="en-GB" sz="2400" i="1">
                          <a:latin typeface="Cambria Math"/>
                        </a:rPr>
                        <m:t>×100%</m:t>
                      </m:r>
                    </m:oMath>
                  </m:oMathPara>
                </a14:m>
                <a:endParaRPr lang="en-GB" sz="2400" dirty="0">
                  <a:latin typeface="Liberation Sans" panose="020B0604020202020204" pitchFamily="34" charset="0"/>
                  <a:ea typeface="Liberation Sans" panose="020B0604020202020204" pitchFamily="34" charset="0"/>
                  <a:cs typeface="Liberation Sans" panose="020B0604020202020204" pitchFamily="34" charset="0"/>
                </a:endParaRPr>
              </a:p>
              <a:p>
                <a:r>
                  <a:rPr lang="en-GB" sz="2800" dirty="0" smtClean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The </a:t>
                </a:r>
                <a:r>
                  <a:rPr lang="en-GB" sz="2800" dirty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sample coefficient of variation is</a:t>
                </a:r>
                <a:r>
                  <a:rPr lang="en-GB" sz="2800" dirty="0" smtClean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:</a:t>
                </a:r>
                <a:endParaRPr lang="en-GB" sz="2800" dirty="0">
                  <a:latin typeface="Liberation Sans" panose="020B0604020202020204" pitchFamily="34" charset="0"/>
                  <a:ea typeface="Liberation Sans" panose="020B0604020202020204" pitchFamily="34" charset="0"/>
                  <a:cs typeface="Liberation Sans" panose="020B0604020202020204" pitchFamily="34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>
                          <a:latin typeface="Cambria Math"/>
                        </a:rPr>
                        <m:t>𝐶𝑉</m:t>
                      </m:r>
                      <m:r>
                        <a:rPr lang="en-GB" sz="24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i="1">
                              <a:latin typeface="Cambria Math"/>
                            </a:rPr>
                            <m:t>𝑠</m:t>
                          </m:r>
                        </m:num>
                        <m:den>
                          <m:acc>
                            <m:accPr>
                              <m:chr m:val="̅"/>
                              <m:ctrlPr>
                                <a:rPr lang="en-GB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sz="2400" i="1">
                                  <a:latin typeface="Cambria Math"/>
                                </a:rPr>
                                <m:t>𝑥</m:t>
                              </m:r>
                            </m:e>
                          </m:acc>
                        </m:den>
                      </m:f>
                      <m:r>
                        <a:rPr lang="en-GB" sz="2400" i="1">
                          <a:latin typeface="Cambria Math"/>
                        </a:rPr>
                        <m:t>×100%</m:t>
                      </m:r>
                    </m:oMath>
                  </m:oMathPara>
                </a14:m>
                <a:endParaRPr lang="en-GB" sz="2400" dirty="0" smtClean="0">
                  <a:latin typeface="Liberation Sans" panose="020B0604020202020204" pitchFamily="34" charset="0"/>
                  <a:ea typeface="Liberation Sans" panose="020B0604020202020204" pitchFamily="34" charset="0"/>
                  <a:cs typeface="Liberation Sans" panose="020B0604020202020204" pitchFamily="34" charset="0"/>
                </a:endParaRPr>
              </a:p>
              <a:p>
                <a:r>
                  <a:rPr lang="en-GB" sz="2800" dirty="0" smtClean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A </a:t>
                </a:r>
                <a:r>
                  <a:rPr lang="en-GB" sz="2800" dirty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smaller coefficient of variation is associated with </a:t>
                </a:r>
                <a:r>
                  <a:rPr lang="en-GB" sz="2800" dirty="0" smtClean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a data </a:t>
                </a:r>
                <a:r>
                  <a:rPr lang="en-GB" sz="2800" dirty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set </a:t>
                </a:r>
                <a:r>
                  <a:rPr lang="en-GB" sz="2800" dirty="0" smtClean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that shows </a:t>
                </a:r>
                <a:r>
                  <a:rPr lang="en-GB" sz="2800" dirty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less variation from the </a:t>
                </a:r>
                <a:r>
                  <a:rPr lang="en-GB" sz="2800" dirty="0" smtClean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mean; a data </a:t>
                </a:r>
                <a:r>
                  <a:rPr lang="en-GB" sz="2800" dirty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set </a:t>
                </a:r>
                <a:r>
                  <a:rPr lang="en-GB" sz="2800" dirty="0" smtClean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with more </a:t>
                </a:r>
                <a:r>
                  <a:rPr lang="en-GB" sz="2800" dirty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variation </a:t>
                </a:r>
                <a:r>
                  <a:rPr lang="en-GB" sz="2800" dirty="0" smtClean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will </a:t>
                </a:r>
                <a:r>
                  <a:rPr lang="en-GB" sz="2800" dirty="0">
                    <a:latin typeface="Liberation Sans" panose="020B0604020202020204" pitchFamily="34" charset="0"/>
                    <a:ea typeface="Liberation Sans" panose="020B0604020202020204" pitchFamily="34" charset="0"/>
                    <a:cs typeface="Liberation Sans" panose="020B0604020202020204" pitchFamily="34" charset="0"/>
                  </a:rPr>
                  <a:t>have a larger coefficient of variation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351309"/>
                <a:ext cx="8229600" cy="4525963"/>
              </a:xfrm>
              <a:blipFill rotWithShape="1">
                <a:blip r:embed="rId2"/>
                <a:stretch>
                  <a:fillRect l="-1259" t="-1348" r="-237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©2015 John Wiley and Sons www.wiley.com/college/willoughby</a:t>
            </a:r>
            <a:endParaRPr lang="en-GB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Essential Guide to Business Statistics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6175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Advantages and Disadvantages</a:t>
            </a:r>
            <a:endParaRPr lang="en-GB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3686447"/>
              </p:ext>
            </p:extLst>
          </p:nvPr>
        </p:nvGraphicFramePr>
        <p:xfrm>
          <a:off x="395536" y="1844824"/>
          <a:ext cx="8424937" cy="4320480"/>
        </p:xfrm>
        <a:graphic>
          <a:graphicData uri="http://schemas.openxmlformats.org/drawingml/2006/table">
            <a:tbl>
              <a:tblPr firstRow="1" firstCol="1" bandRow="1"/>
              <a:tblGrid>
                <a:gridCol w="2088232"/>
                <a:gridCol w="1152128"/>
                <a:gridCol w="1512168"/>
                <a:gridCol w="1087003"/>
                <a:gridCol w="1292242"/>
                <a:gridCol w="1293164"/>
              </a:tblGrid>
              <a:tr h="86409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range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interquartile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range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variance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standard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deviation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coefficient of variation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6409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easy to calculate and interpret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yes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no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no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no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6409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uses all of the data values in the set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no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no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yes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yes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6409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is influenced by extreme values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yes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no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yes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6409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useful for comparing data sets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yes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yes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no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no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©2015 John Wiley and Sons www.wiley.com/college/willoughby</a:t>
            </a:r>
            <a:endParaRPr lang="en-GB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smtClean="0"/>
              <a:t>Essential Guide to Business Statistics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9209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4" descr="http://coltrane.wiley.com/ColtraneJ/dataviews/productDataView.run?imageId=1598721&amp;imageTypeId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7530" y="819993"/>
            <a:ext cx="3086100" cy="401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©2015 John Wiley and Sons www.wiley.com/college/willoughby</a:t>
            </a:r>
            <a:endParaRPr lang="en-GB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79228" y="4967436"/>
            <a:ext cx="7297190" cy="11233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b="1" dirty="0" smtClean="0">
                <a:solidFill>
                  <a:srgbClr val="FF3300"/>
                </a:solidFill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An Essential Guide to Business Statistics</a:t>
            </a:r>
          </a:p>
          <a:p>
            <a:pPr algn="ctr"/>
            <a:endParaRPr lang="en-GB" sz="1100" b="1" dirty="0" smtClean="0">
              <a:solidFill>
                <a:srgbClr val="FF3300"/>
              </a:solidFill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pPr algn="ctr"/>
            <a:r>
              <a:rPr lang="en-GB" sz="2800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Dawn Willoughby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dirty="0" smtClean="0">
                <a:latin typeface="Liberation Sans" panose="020B0604020202020204" pitchFamily="34" charset="0"/>
                <a:ea typeface="Liberation Sans" panose="020B0604020202020204" pitchFamily="34" charset="0"/>
                <a:cs typeface="Liberation Sans" panose="020B0604020202020204" pitchFamily="34" charset="0"/>
              </a:rPr>
              <a:t>Essential Guide to Business Statistics</a:t>
            </a:r>
            <a:endParaRPr lang="en-GB" dirty="0">
              <a:latin typeface="Liberation Sans" panose="020B0604020202020204" pitchFamily="34" charset="0"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9544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2160</Words>
  <Application>Microsoft Office PowerPoint</Application>
  <PresentationFormat>On-screen Show (4:3)</PresentationFormat>
  <Paragraphs>475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5" baseType="lpstr">
      <vt:lpstr>Arial</vt:lpstr>
      <vt:lpstr>Calibri</vt:lpstr>
      <vt:lpstr>Cambria Math</vt:lpstr>
      <vt:lpstr>Liberation Sans</vt:lpstr>
      <vt:lpstr>Times New Roman</vt:lpstr>
      <vt:lpstr>1_Office Theme</vt:lpstr>
      <vt:lpstr>Lecture 6  Measures of Dispersion</vt:lpstr>
      <vt:lpstr>Measures of Dispersion</vt:lpstr>
      <vt:lpstr>Introduction</vt:lpstr>
      <vt:lpstr>Range</vt:lpstr>
      <vt:lpstr>Range</vt:lpstr>
      <vt:lpstr>Quartiles</vt:lpstr>
      <vt:lpstr>Quartiles</vt:lpstr>
      <vt:lpstr>Finding Quartiles</vt:lpstr>
      <vt:lpstr>Quartiles – Example 1</vt:lpstr>
      <vt:lpstr>Quartiles – Example 1</vt:lpstr>
      <vt:lpstr>Quartiles – Example 2</vt:lpstr>
      <vt:lpstr>Quartiles – Example 2</vt:lpstr>
      <vt:lpstr>Interquartile Range</vt:lpstr>
      <vt:lpstr>Interquartile Range</vt:lpstr>
      <vt:lpstr>Five-Number Summary</vt:lpstr>
      <vt:lpstr>Five-Number Summary – Example</vt:lpstr>
      <vt:lpstr>Box Plots</vt:lpstr>
      <vt:lpstr>Drawing a Box Plot</vt:lpstr>
      <vt:lpstr>Drawing a Box Plot</vt:lpstr>
      <vt:lpstr>Box Plot – Example</vt:lpstr>
      <vt:lpstr>Comparing Box Plots</vt:lpstr>
      <vt:lpstr>Identifying Outliers</vt:lpstr>
      <vt:lpstr>Limits for Outliers</vt:lpstr>
      <vt:lpstr>Outliers – Example</vt:lpstr>
      <vt:lpstr>Modified Box Plots</vt:lpstr>
      <vt:lpstr>Modified Box Plot – Example</vt:lpstr>
      <vt:lpstr>Variance</vt:lpstr>
      <vt:lpstr>Variance</vt:lpstr>
      <vt:lpstr>Variance – Conceptual Formulae</vt:lpstr>
      <vt:lpstr>Variance – Computational Formulae</vt:lpstr>
      <vt:lpstr>Standard Deviation</vt:lpstr>
      <vt:lpstr>Interpretation</vt:lpstr>
      <vt:lpstr>Examples – Population Data</vt:lpstr>
      <vt:lpstr>Examples – Sample Data</vt:lpstr>
      <vt:lpstr>Frequency Distributions</vt:lpstr>
      <vt:lpstr>Coefficient of Variation</vt:lpstr>
      <vt:lpstr>Coefficient of Variation</vt:lpstr>
      <vt:lpstr>Advantages and Disadvantages</vt:lpstr>
      <vt:lpstr>PowerPoint Presentation</vt:lpstr>
    </vt:vector>
  </TitlesOfParts>
  <Company>University of Reading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4  Measures of Central Tendency</dc:title>
  <dc:creator>Dawn Willoughby</dc:creator>
  <cp:lastModifiedBy>SW444217</cp:lastModifiedBy>
  <cp:revision>70</cp:revision>
  <dcterms:created xsi:type="dcterms:W3CDTF">2013-03-25T09:11:48Z</dcterms:created>
  <dcterms:modified xsi:type="dcterms:W3CDTF">2017-10-27T12:27:51Z</dcterms:modified>
</cp:coreProperties>
</file>