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4" r:id="rId2"/>
    <p:sldId id="268" r:id="rId3"/>
    <p:sldId id="295" r:id="rId4"/>
    <p:sldId id="270" r:id="rId5"/>
    <p:sldId id="259" r:id="rId6"/>
    <p:sldId id="261" r:id="rId7"/>
    <p:sldId id="258" r:id="rId8"/>
    <p:sldId id="282" r:id="rId9"/>
    <p:sldId id="269" r:id="rId10"/>
    <p:sldId id="277" r:id="rId11"/>
    <p:sldId id="278" r:id="rId12"/>
    <p:sldId id="296" r:id="rId13"/>
    <p:sldId id="297" r:id="rId14"/>
    <p:sldId id="271" r:id="rId15"/>
    <p:sldId id="276" r:id="rId16"/>
    <p:sldId id="279" r:id="rId17"/>
    <p:sldId id="280" r:id="rId18"/>
    <p:sldId id="266" r:id="rId19"/>
    <p:sldId id="267" r:id="rId20"/>
    <p:sldId id="275" r:id="rId21"/>
    <p:sldId id="264" r:id="rId22"/>
    <p:sldId id="272" r:id="rId23"/>
    <p:sldId id="273" r:id="rId24"/>
    <p:sldId id="274" r:id="rId25"/>
    <p:sldId id="284" r:id="rId26"/>
    <p:sldId id="285" r:id="rId27"/>
    <p:sldId id="283" r:id="rId28"/>
    <p:sldId id="286" r:id="rId29"/>
    <p:sldId id="287" r:id="rId30"/>
    <p:sldId id="265" r:id="rId31"/>
    <p:sldId id="289" r:id="rId32"/>
    <p:sldId id="290" r:id="rId33"/>
    <p:sldId id="291" r:id="rId34"/>
    <p:sldId id="293" r:id="rId35"/>
    <p:sldId id="292" r:id="rId36"/>
    <p:sldId id="281" r:id="rId37"/>
    <p:sldId id="28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DB42B-E395-4426-9F1A-F6FFF90FAAE2}" v="1" dt="2023-05-10T20:49:19.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660"/>
  </p:normalViewPr>
  <p:slideViewPr>
    <p:cSldViewPr snapToGrid="0">
      <p:cViewPr varScale="1">
        <p:scale>
          <a:sx n="111" d="100"/>
          <a:sy n="111" d="100"/>
        </p:scale>
        <p:origin x="6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76384E-1492-41A7-8A51-7EF09B1C8620}"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DA59A514-D768-4B53-90F1-DA405392329C}">
      <dgm:prSet/>
      <dgm:spPr/>
      <dgm:t>
        <a:bodyPr/>
        <a:lstStyle/>
        <a:p>
          <a:r>
            <a:rPr lang="en-GB" dirty="0"/>
            <a:t>After I finally felt like my model was acceptable, I was onto the stage of over doing unwrapping </a:t>
          </a:r>
          <a:r>
            <a:rPr lang="en-GB" dirty="0" err="1"/>
            <a:t>uvs</a:t>
          </a:r>
          <a:r>
            <a:rPr lang="en-GB" dirty="0"/>
            <a:t> and texturing, which I restarted a lot. I have practiced a lot and I am still no where near perfect but for now this is as much as my knowledge for texturing has led me to do.. </a:t>
          </a:r>
          <a:endParaRPr lang="en-US" dirty="0"/>
        </a:p>
      </dgm:t>
    </dgm:pt>
    <dgm:pt modelId="{1B2C756A-7DB7-416E-81B3-DE4FE11014EE}" type="parTrans" cxnId="{904A6219-C96A-4B90-BA7E-818756874C05}">
      <dgm:prSet/>
      <dgm:spPr/>
      <dgm:t>
        <a:bodyPr/>
        <a:lstStyle/>
        <a:p>
          <a:endParaRPr lang="en-US"/>
        </a:p>
      </dgm:t>
    </dgm:pt>
    <dgm:pt modelId="{F4EEDA63-DB02-4F69-AD86-04171A0D974C}" type="sibTrans" cxnId="{904A6219-C96A-4B90-BA7E-818756874C05}">
      <dgm:prSet/>
      <dgm:spPr/>
      <dgm:t>
        <a:bodyPr/>
        <a:lstStyle/>
        <a:p>
          <a:endParaRPr lang="en-US"/>
        </a:p>
      </dgm:t>
    </dgm:pt>
    <dgm:pt modelId="{FC046F5A-75C3-42D6-BE10-2EBCB692C8A9}">
      <dgm:prSet/>
      <dgm:spPr/>
      <dgm:t>
        <a:bodyPr/>
        <a:lstStyle/>
        <a:p>
          <a:r>
            <a:rPr lang="en-GB"/>
            <a:t>Here are some of my attempts.</a:t>
          </a:r>
          <a:endParaRPr lang="en-US"/>
        </a:p>
      </dgm:t>
    </dgm:pt>
    <dgm:pt modelId="{1CBF488D-C5C2-4F6B-94CF-C630942BDAEA}" type="parTrans" cxnId="{27F47A46-AF27-4151-92DF-E7247F76DE5A}">
      <dgm:prSet/>
      <dgm:spPr/>
      <dgm:t>
        <a:bodyPr/>
        <a:lstStyle/>
        <a:p>
          <a:endParaRPr lang="en-US"/>
        </a:p>
      </dgm:t>
    </dgm:pt>
    <dgm:pt modelId="{BDAC8BE3-7433-4CFF-A4C8-1B1014A5F434}" type="sibTrans" cxnId="{27F47A46-AF27-4151-92DF-E7247F76DE5A}">
      <dgm:prSet/>
      <dgm:spPr/>
      <dgm:t>
        <a:bodyPr/>
        <a:lstStyle/>
        <a:p>
          <a:endParaRPr lang="en-US"/>
        </a:p>
      </dgm:t>
    </dgm:pt>
    <dgm:pt modelId="{AB0521D4-4525-457C-A7A3-CEB7C4CCB4A9}" type="pres">
      <dgm:prSet presAssocID="{9476384E-1492-41A7-8A51-7EF09B1C8620}" presName="diagram" presStyleCnt="0">
        <dgm:presLayoutVars>
          <dgm:dir/>
          <dgm:resizeHandles val="exact"/>
        </dgm:presLayoutVars>
      </dgm:prSet>
      <dgm:spPr/>
    </dgm:pt>
    <dgm:pt modelId="{7EA0C568-8532-43E7-9ACA-589329DC90CB}" type="pres">
      <dgm:prSet presAssocID="{DA59A514-D768-4B53-90F1-DA405392329C}" presName="node" presStyleLbl="node1" presStyleIdx="0" presStyleCnt="2">
        <dgm:presLayoutVars>
          <dgm:bulletEnabled val="1"/>
        </dgm:presLayoutVars>
      </dgm:prSet>
      <dgm:spPr/>
    </dgm:pt>
    <dgm:pt modelId="{46EA33E3-0DB9-4059-8400-78E886E50D6B}" type="pres">
      <dgm:prSet presAssocID="{F4EEDA63-DB02-4F69-AD86-04171A0D974C}" presName="sibTrans" presStyleCnt="0"/>
      <dgm:spPr/>
    </dgm:pt>
    <dgm:pt modelId="{386D31E0-F05B-4633-BAF4-8236C4042E32}" type="pres">
      <dgm:prSet presAssocID="{FC046F5A-75C3-42D6-BE10-2EBCB692C8A9}" presName="node" presStyleLbl="node1" presStyleIdx="1" presStyleCnt="2">
        <dgm:presLayoutVars>
          <dgm:bulletEnabled val="1"/>
        </dgm:presLayoutVars>
      </dgm:prSet>
      <dgm:spPr/>
    </dgm:pt>
  </dgm:ptLst>
  <dgm:cxnLst>
    <dgm:cxn modelId="{904A6219-C96A-4B90-BA7E-818756874C05}" srcId="{9476384E-1492-41A7-8A51-7EF09B1C8620}" destId="{DA59A514-D768-4B53-90F1-DA405392329C}" srcOrd="0" destOrd="0" parTransId="{1B2C756A-7DB7-416E-81B3-DE4FE11014EE}" sibTransId="{F4EEDA63-DB02-4F69-AD86-04171A0D974C}"/>
    <dgm:cxn modelId="{E5E2045E-730B-4C24-815D-0E1987893E35}" type="presOf" srcId="{9476384E-1492-41A7-8A51-7EF09B1C8620}" destId="{AB0521D4-4525-457C-A7A3-CEB7C4CCB4A9}" srcOrd="0" destOrd="0" presId="urn:microsoft.com/office/officeart/2005/8/layout/default"/>
    <dgm:cxn modelId="{27F47A46-AF27-4151-92DF-E7247F76DE5A}" srcId="{9476384E-1492-41A7-8A51-7EF09B1C8620}" destId="{FC046F5A-75C3-42D6-BE10-2EBCB692C8A9}" srcOrd="1" destOrd="0" parTransId="{1CBF488D-C5C2-4F6B-94CF-C630942BDAEA}" sibTransId="{BDAC8BE3-7433-4CFF-A4C8-1B1014A5F434}"/>
    <dgm:cxn modelId="{35407A71-E4CA-4D41-BA00-F6B52925C9C4}" type="presOf" srcId="{FC046F5A-75C3-42D6-BE10-2EBCB692C8A9}" destId="{386D31E0-F05B-4633-BAF4-8236C4042E32}" srcOrd="0" destOrd="0" presId="urn:microsoft.com/office/officeart/2005/8/layout/default"/>
    <dgm:cxn modelId="{9DC2D1C8-9F53-46E5-980C-40FC385257E4}" type="presOf" srcId="{DA59A514-D768-4B53-90F1-DA405392329C}" destId="{7EA0C568-8532-43E7-9ACA-589329DC90CB}" srcOrd="0" destOrd="0" presId="urn:microsoft.com/office/officeart/2005/8/layout/default"/>
    <dgm:cxn modelId="{BD0ED363-1C51-4A72-B3A9-29FB2CA58413}" type="presParOf" srcId="{AB0521D4-4525-457C-A7A3-CEB7C4CCB4A9}" destId="{7EA0C568-8532-43E7-9ACA-589329DC90CB}" srcOrd="0" destOrd="0" presId="urn:microsoft.com/office/officeart/2005/8/layout/default"/>
    <dgm:cxn modelId="{80B5C8DA-07E8-4272-9B55-CB2A92F17B31}" type="presParOf" srcId="{AB0521D4-4525-457C-A7A3-CEB7C4CCB4A9}" destId="{46EA33E3-0DB9-4059-8400-78E886E50D6B}" srcOrd="1" destOrd="0" presId="urn:microsoft.com/office/officeart/2005/8/layout/default"/>
    <dgm:cxn modelId="{F1B19CA0-F671-4ED2-A32E-0C92713D9BFF}" type="presParOf" srcId="{AB0521D4-4525-457C-A7A3-CEB7C4CCB4A9}" destId="{386D31E0-F05B-4633-BAF4-8236C4042E3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0C568-8532-43E7-9ACA-589329DC90CB}">
      <dsp:nvSpPr>
        <dsp:cNvPr id="0" name=""/>
        <dsp:cNvSpPr/>
      </dsp:nvSpPr>
      <dsp:spPr>
        <a:xfrm>
          <a:off x="891324" y="1343"/>
          <a:ext cx="2803864" cy="16823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After I finally felt like my model was acceptable, I was onto the stage of over doing unwrapping </a:t>
          </a:r>
          <a:r>
            <a:rPr lang="en-GB" sz="1400" kern="1200" dirty="0" err="1"/>
            <a:t>uvs</a:t>
          </a:r>
          <a:r>
            <a:rPr lang="en-GB" sz="1400" kern="1200" dirty="0"/>
            <a:t> and texturing, which I restarted a lot. I have practiced a lot and I am still no where near perfect but for now this is as much as my knowledge for texturing has led me to do.. </a:t>
          </a:r>
          <a:endParaRPr lang="en-US" sz="1400" kern="1200" dirty="0"/>
        </a:p>
      </dsp:txBody>
      <dsp:txXfrm>
        <a:off x="891324" y="1343"/>
        <a:ext cx="2803864" cy="1682318"/>
      </dsp:txXfrm>
    </dsp:sp>
    <dsp:sp modelId="{386D31E0-F05B-4633-BAF4-8236C4042E32}">
      <dsp:nvSpPr>
        <dsp:cNvPr id="0" name=""/>
        <dsp:cNvSpPr/>
      </dsp:nvSpPr>
      <dsp:spPr>
        <a:xfrm>
          <a:off x="891324" y="1964048"/>
          <a:ext cx="2803864" cy="16823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Here are some of my attempts.</a:t>
          </a:r>
          <a:endParaRPr lang="en-US" sz="1400" kern="1200"/>
        </a:p>
      </dsp:txBody>
      <dsp:txXfrm>
        <a:off x="891324" y="1964048"/>
        <a:ext cx="2803864" cy="16823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D557EA-90FB-4BEF-A467-E1189D5F4CB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2986315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557EA-90FB-4BEF-A467-E1189D5F4CB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196783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D557EA-90FB-4BEF-A467-E1189D5F4CB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1330712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D557EA-90FB-4BEF-A467-E1189D5F4CB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228815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D557EA-90FB-4BEF-A467-E1189D5F4CBE}" type="datetimeFigureOut">
              <a:rPr lang="en-GB" smtClean="0"/>
              <a:t>10/05/2023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2185655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D557EA-90FB-4BEF-A467-E1189D5F4CBE}" type="datetimeFigureOut">
              <a:rPr lang="en-GB" smtClean="0"/>
              <a:t>10/05/2023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1042477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D557EA-90FB-4BEF-A467-E1189D5F4CBE}" type="datetimeFigureOut">
              <a:rPr lang="en-GB" smtClean="0"/>
              <a:t>10/05/2023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2960695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D557EA-90FB-4BEF-A467-E1189D5F4CB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1060198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D557EA-90FB-4BEF-A467-E1189D5F4CB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3366524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557EA-90FB-4BEF-A467-E1189D5F4CB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2749158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557EA-90FB-4BEF-A467-E1189D5F4CB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9B5D-786B-4B54-BF8F-7A797D27831C}" type="slidenum">
              <a:rPr lang="en-GB" smtClean="0"/>
              <a:t>‹#›</a:t>
            </a:fld>
            <a:endParaRPr lang="en-GB"/>
          </a:p>
        </p:txBody>
      </p:sp>
    </p:spTree>
    <p:extLst>
      <p:ext uri="{BB962C8B-B14F-4D97-AF65-F5344CB8AC3E}">
        <p14:creationId xmlns:p14="http://schemas.microsoft.com/office/powerpoint/2010/main" val="3904673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D557EA-90FB-4BEF-A467-E1189D5F4CBE}" type="datetimeFigureOut">
              <a:rPr lang="en-GB" smtClean="0"/>
              <a:t>10/05/2023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89B5D-786B-4B54-BF8F-7A797D27831C}" type="slidenum">
              <a:rPr lang="en-GB" smtClean="0"/>
              <a:t>‹#›</a:t>
            </a:fld>
            <a:endParaRPr lang="en-GB"/>
          </a:p>
        </p:txBody>
      </p:sp>
    </p:spTree>
    <p:extLst>
      <p:ext uri="{BB962C8B-B14F-4D97-AF65-F5344CB8AC3E}">
        <p14:creationId xmlns:p14="http://schemas.microsoft.com/office/powerpoint/2010/main" val="38655886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8" Type="http://schemas.openxmlformats.org/officeDocument/2006/relationships/hyperlink" Target="https://www.diymegastore.co.uk/crystal-fixed-centre-left-right-hung-upvc-window-a-rated?gclid=Cj0KCQjwmN2iBhCrARIsAG_G2i5kSQCCotNwMvzCIwtG6E8_RF1KRu66HDybcfbK6wSOSAKeFU0fuyUaAhkTEALw_wcB" TargetMode="External"/><Relationship Id="rId3" Type="http://schemas.openxmlformats.org/officeDocument/2006/relationships/image" Target="../media/image39.svg"/><Relationship Id="rId7" Type="http://schemas.openxmlformats.org/officeDocument/2006/relationships/hyperlink" Target="https://www.flyingdoors.co.uk/shop/composite-front-doors/2-panel-2-square-composite-front-doors/white-2-panel-2-square-composite-front-door" TargetMode="External"/><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hyperlink" Target="https://www.doorsuperstore.co.uk/product/crystal-right-hand-side-hung-with-fixed-light-white-upvc-casement-clear-glazed-window.html" TargetMode="External"/><Relationship Id="rId5" Type="http://schemas.openxmlformats.org/officeDocument/2006/relationships/hyperlink" Target="https://www.varicoltd.com/BLKSHING3TAB.html" TargetMode="External"/><Relationship Id="rId4" Type="http://schemas.openxmlformats.org/officeDocument/2006/relationships/hyperlink" Target="https://www.ilovewallpaper.co.uk/wallpaper-c1/fine-decor-rustic-brick-wallpaper-black-charcoal-fd31284-p1429"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tilelook.com/en-GB/users/ceramica-rondine/tiles/concrete-concrete-light-grey-60x60-j87937" TargetMode="External"/><Relationship Id="rId13" Type="http://schemas.openxmlformats.org/officeDocument/2006/relationships/hyperlink" Target="https://www.youtube.com/watch?v=NEUYFhrPfxk" TargetMode="External"/><Relationship Id="rId18" Type="http://schemas.openxmlformats.org/officeDocument/2006/relationships/hyperlink" Target="https://moodle.uwtsd.ac.uk/pluginfile.php/485184/mod_resource/content/3/ELD_UV_importing_textures_maya.pdf" TargetMode="External"/><Relationship Id="rId3" Type="http://schemas.openxmlformats.org/officeDocument/2006/relationships/hyperlink" Target="http://t0.gstatic.com/images?q=tbn:ANd9GcR_ZAUk2tS84x3FLZi9qoPuI8t_sSVzaDIDBNk0JBbZMIuqWVAL" TargetMode="External"/><Relationship Id="rId7" Type="http://schemas.openxmlformats.org/officeDocument/2006/relationships/hyperlink" Target="https://www.miniaturebricks.com/s1013vr" TargetMode="External"/><Relationship Id="rId12" Type="http://schemas.openxmlformats.org/officeDocument/2006/relationships/hyperlink" Target="https://www.homebase.co.uk/terracotta-plant-pot-15cm/12806320.html" TargetMode="External"/><Relationship Id="rId17" Type="http://schemas.openxmlformats.org/officeDocument/2006/relationships/hyperlink" Target="https://moodle.uwtsd.ac.uk/pluginfile.php/483166/mod_resource/content/2/ELD_UV_unwrapping.pdf" TargetMode="External"/><Relationship Id="rId2" Type="http://schemas.openxmlformats.org/officeDocument/2006/relationships/hyperlink" Target="https://www.flyingdoors.co.uk/shop/upvc-french-doors/white-upvc-georgian-french-doors/5ft-upvc-georgian-french-doors" TargetMode="External"/><Relationship Id="rId16" Type="http://schemas.openxmlformats.org/officeDocument/2006/relationships/hyperlink" Target="https://previews.123rf.com/images/smilyk/smilyk1912/smilyk191200023/138538906-seamless-pattern-of-realistic-green-christmas-pine-tree-branches-continuous-background-with-twigs.jpg" TargetMode="External"/><Relationship Id="rId20" Type="http://schemas.openxmlformats.org/officeDocument/2006/relationships/image" Target="../media/image39.svg"/><Relationship Id="rId1" Type="http://schemas.openxmlformats.org/officeDocument/2006/relationships/slideLayout" Target="../slideLayouts/slideLayout2.xml"/><Relationship Id="rId6" Type="http://schemas.openxmlformats.org/officeDocument/2006/relationships/hyperlink" Target="https://www.mpmoran.co.uk/marley-concrete-plain-roof-tile-smooth-grey-109130549" TargetMode="External"/><Relationship Id="rId11" Type="http://schemas.openxmlformats.org/officeDocument/2006/relationships/hyperlink" Target="https://www.wooden-workshop.co.uk/product/4ft-hardwood-garden-bench-sapele/#gallery-4" TargetMode="External"/><Relationship Id="rId5" Type="http://schemas.openxmlformats.org/officeDocument/2006/relationships/hyperlink" Target="https://hdri-haven.com/" TargetMode="External"/><Relationship Id="rId15" Type="http://schemas.openxmlformats.org/officeDocument/2006/relationships/hyperlink" Target="https://imagedelivery.net/9sCnq8t6WEGNay0RAQNdvQ/UUID-cl90fjfjz191447vmqyeg15nsab/public" TargetMode="External"/><Relationship Id="rId10" Type="http://schemas.openxmlformats.org/officeDocument/2006/relationships/hyperlink" Target="https://www.lights.co.uk/country-house-lamp-post-754.html" TargetMode="External"/><Relationship Id="rId19" Type="http://schemas.openxmlformats.org/officeDocument/2006/relationships/image" Target="../media/image38.png"/><Relationship Id="rId4" Type="http://schemas.openxmlformats.org/officeDocument/2006/relationships/hyperlink" Target="https://www.trianglebrick.com/downtown-collection/sandstone" TargetMode="External"/><Relationship Id="rId9" Type="http://schemas.openxmlformats.org/officeDocument/2006/relationships/hyperlink" Target="https://urbanlighting.com.au/products/forn-spike-light" TargetMode="External"/><Relationship Id="rId14" Type="http://schemas.openxmlformats.org/officeDocument/2006/relationships/hyperlink" Target="https://www.thespruce.com/building-above-ground-swimming-pool-48472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ght bulb on green grass">
            <a:extLst>
              <a:ext uri="{FF2B5EF4-FFF2-40B4-BE49-F238E27FC236}">
                <a16:creationId xmlns:a16="http://schemas.microsoft.com/office/drawing/2014/main" id="{D616E182-F7FC-8D30-4199-0BFC4CAB0C53}"/>
              </a:ext>
            </a:extLst>
          </p:cNvPr>
          <p:cNvPicPr>
            <a:picLocks noChangeAspect="1"/>
          </p:cNvPicPr>
          <p:nvPr/>
        </p:nvPicPr>
        <p:blipFill rotWithShape="1">
          <a:blip r:embed="rId2"/>
          <a:srcRect t="15730"/>
          <a:stretch/>
        </p:blipFill>
        <p:spPr>
          <a:xfrm>
            <a:off x="20" y="10"/>
            <a:ext cx="12191981" cy="6857990"/>
          </a:xfrm>
          <a:prstGeom prst="rect">
            <a:avLst/>
          </a:prstGeom>
        </p:spPr>
      </p:pic>
      <p:sp>
        <p:nvSpPr>
          <p:cNvPr id="10" name="Rectangle 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1A3546-ED9A-A0A4-DA2C-C3542B6E3F5F}"/>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Environmental Design</a:t>
            </a:r>
          </a:p>
        </p:txBody>
      </p:sp>
      <p:sp>
        <p:nvSpPr>
          <p:cNvPr id="12" name="Rectangle: Rounded Corners 1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97F182-31A3-94E8-01D6-B4A7A3A2F1A2}"/>
              </a:ext>
            </a:extLst>
          </p:cNvPr>
          <p:cNvSpPr txBox="1"/>
          <p:nvPr/>
        </p:nvSpPr>
        <p:spPr>
          <a:xfrm>
            <a:off x="230909" y="5680364"/>
            <a:ext cx="9252206" cy="369332"/>
          </a:xfrm>
          <a:prstGeom prst="rect">
            <a:avLst/>
          </a:prstGeom>
          <a:noFill/>
        </p:spPr>
        <p:txBody>
          <a:bodyPr wrap="square" rtlCol="0">
            <a:spAutoFit/>
          </a:bodyPr>
          <a:lstStyle/>
          <a:p>
            <a:r>
              <a:rPr lang="en-GB" dirty="0"/>
              <a:t>MY 3D MODEL  BY STACY REES STUDENT ID: 1809144</a:t>
            </a:r>
          </a:p>
        </p:txBody>
      </p:sp>
    </p:spTree>
    <p:extLst>
      <p:ext uri="{BB962C8B-B14F-4D97-AF65-F5344CB8AC3E}">
        <p14:creationId xmlns:p14="http://schemas.microsoft.com/office/powerpoint/2010/main" val="21545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3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F1BF8-BA2B-8534-7213-06DF8BF8AC59}"/>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kern="1200">
                <a:solidFill>
                  <a:schemeClr val="tx1"/>
                </a:solidFill>
                <a:latin typeface="+mj-lt"/>
                <a:ea typeface="+mj-ea"/>
                <a:cs typeface="+mj-cs"/>
              </a:rPr>
              <a:t>Preproduction</a:t>
            </a:r>
          </a:p>
        </p:txBody>
      </p:sp>
      <p:sp>
        <p:nvSpPr>
          <p:cNvPr id="5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116BAF-298D-6145-8A47-9FEFD4D26BAD}"/>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200"/>
              <a:t>I made a lot of attempts at building and rebuilding houses from stylized to a basic house I spent a long time trying to model something extremely complex and when it came down to unwrapping and uv wrapping it I gave myself more complications which ultimately led me to start all over again and go for a simpler model which I could hopefully texture to make it look more realistic that way. </a:t>
            </a:r>
          </a:p>
          <a:p>
            <a:pPr indent="-228600" defTabSz="914400">
              <a:lnSpc>
                <a:spcPct val="90000"/>
              </a:lnSpc>
              <a:spcAft>
                <a:spcPts val="600"/>
              </a:spcAft>
              <a:buFont typeface="Arial" panose="020B0604020202020204" pitchFamily="34" charset="0"/>
              <a:buChar char="•"/>
            </a:pPr>
            <a:endParaRPr lang="en-US" sz="2200"/>
          </a:p>
        </p:txBody>
      </p:sp>
    </p:spTree>
    <p:extLst>
      <p:ext uri="{BB962C8B-B14F-4D97-AF65-F5344CB8AC3E}">
        <p14:creationId xmlns:p14="http://schemas.microsoft.com/office/powerpoint/2010/main" val="241352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2572E-E9BE-8620-9E94-ED9DD85C77B4}"/>
              </a:ext>
            </a:extLst>
          </p:cNvPr>
          <p:cNvSpPr>
            <a:spLocks noGrp="1"/>
          </p:cNvSpPr>
          <p:nvPr>
            <p:ph type="title"/>
          </p:nvPr>
        </p:nvSpPr>
        <p:spPr/>
        <p:txBody>
          <a:bodyPr/>
          <a:lstStyle/>
          <a:p>
            <a:r>
              <a:rPr lang="en-GB" dirty="0"/>
              <a:t>Creating My Model</a:t>
            </a:r>
          </a:p>
        </p:txBody>
      </p:sp>
      <p:sp>
        <p:nvSpPr>
          <p:cNvPr id="3" name="Content Placeholder 2">
            <a:extLst>
              <a:ext uri="{FF2B5EF4-FFF2-40B4-BE49-F238E27FC236}">
                <a16:creationId xmlns:a16="http://schemas.microsoft.com/office/drawing/2014/main" id="{B6443FE0-81B2-992C-A602-5D8CB55AD57A}"/>
              </a:ext>
            </a:extLst>
          </p:cNvPr>
          <p:cNvSpPr>
            <a:spLocks noGrp="1"/>
          </p:cNvSpPr>
          <p:nvPr>
            <p:ph idx="1"/>
          </p:nvPr>
        </p:nvSpPr>
        <p:spPr/>
        <p:txBody>
          <a:bodyPr/>
          <a:lstStyle/>
          <a:p>
            <a:r>
              <a:rPr lang="en-GB" dirty="0"/>
              <a:t>I used 2 cubes and tried to reconstruct my own home as a reference, I then merged the two reconstructed cubes together.</a:t>
            </a:r>
          </a:p>
          <a:p>
            <a:r>
              <a:rPr lang="en-GB" dirty="0"/>
              <a:t> I used the edge tool to manipulate the middle of the cube to form the roof and then used the extrude tool to make the roof more realistic, to create the doors, windows and the garage I used the edge loop tool and the multi cut tool when the edge loop tool was too difficult, I then used the extrude tool to push the windows and doors inwards.</a:t>
            </a:r>
          </a:p>
        </p:txBody>
      </p:sp>
    </p:spTree>
    <p:extLst>
      <p:ext uri="{BB962C8B-B14F-4D97-AF65-F5344CB8AC3E}">
        <p14:creationId xmlns:p14="http://schemas.microsoft.com/office/powerpoint/2010/main" val="273888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1CD091-5182-003D-00FC-51BF1B83E2EA}"/>
              </a:ext>
            </a:extLst>
          </p:cNvPr>
          <p:cNvPicPr>
            <a:picLocks noChangeAspect="1"/>
          </p:cNvPicPr>
          <p:nvPr/>
        </p:nvPicPr>
        <p:blipFill rotWithShape="1">
          <a:blip r:embed="rId2"/>
          <a:srcRect l="29914" t="24180" r="14006" b="28978"/>
          <a:stretch/>
        </p:blipFill>
        <p:spPr>
          <a:xfrm>
            <a:off x="4725909" y="443378"/>
            <a:ext cx="7260879" cy="6220425"/>
          </a:xfrm>
          <a:prstGeom prst="rect">
            <a:avLst/>
          </a:prstGeom>
        </p:spPr>
      </p:pic>
      <p:graphicFrame>
        <p:nvGraphicFramePr>
          <p:cNvPr id="16" name="TextBox 3">
            <a:extLst>
              <a:ext uri="{FF2B5EF4-FFF2-40B4-BE49-F238E27FC236}">
                <a16:creationId xmlns:a16="http://schemas.microsoft.com/office/drawing/2014/main" id="{09CB01C4-DBFE-32BC-B645-1584B3DA2373}"/>
              </a:ext>
            </a:extLst>
          </p:cNvPr>
          <p:cNvGraphicFramePr/>
          <p:nvPr>
            <p:extLst>
              <p:ext uri="{D42A27DB-BD31-4B8C-83A1-F6EECF244321}">
                <p14:modId xmlns:p14="http://schemas.microsoft.com/office/powerpoint/2010/main" val="2951259344"/>
              </p:ext>
            </p:extLst>
          </p:nvPr>
        </p:nvGraphicFramePr>
        <p:xfrm>
          <a:off x="897769" y="1909192"/>
          <a:ext cx="4586513" cy="364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5919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DA2C6A-1000-7308-6F91-3BC1EE186A3A}"/>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Uv unwraps from 1</a:t>
            </a:r>
            <a:r>
              <a:rPr lang="en-US" sz="6600" baseline="30000"/>
              <a:t>st</a:t>
            </a:r>
            <a:r>
              <a:rPr lang="en-US" sz="6600"/>
              <a:t> attempt</a:t>
            </a:r>
          </a:p>
        </p:txBody>
      </p:sp>
      <p:sp>
        <p:nvSpPr>
          <p:cNvPr id="8"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mputer screen shot of a house&#10;&#10;Description automatically generated with medium confidence">
            <a:extLst>
              <a:ext uri="{FF2B5EF4-FFF2-40B4-BE49-F238E27FC236}">
                <a16:creationId xmlns:a16="http://schemas.microsoft.com/office/drawing/2014/main" id="{E2188BC2-019F-7944-56D5-B05792949A18}"/>
              </a:ext>
            </a:extLst>
          </p:cNvPr>
          <p:cNvPicPr>
            <a:picLocks noChangeAspect="1"/>
          </p:cNvPicPr>
          <p:nvPr/>
        </p:nvPicPr>
        <p:blipFill rotWithShape="1">
          <a:blip r:embed="rId2"/>
          <a:srcRect t="14209" r="-1" b="11913"/>
          <a:stretch/>
        </p:blipFill>
        <p:spPr>
          <a:xfrm>
            <a:off x="320040" y="3278946"/>
            <a:ext cx="5614416" cy="2333123"/>
          </a:xfrm>
          <a:prstGeom prst="rect">
            <a:avLst/>
          </a:prstGeom>
        </p:spPr>
      </p:pic>
      <p:pic>
        <p:nvPicPr>
          <p:cNvPr id="4" name="Picture 3" descr="A computer screen shot of a house&#10;&#10;Description automatically generated with medium confidence">
            <a:extLst>
              <a:ext uri="{FF2B5EF4-FFF2-40B4-BE49-F238E27FC236}">
                <a16:creationId xmlns:a16="http://schemas.microsoft.com/office/drawing/2014/main" id="{4CF2CB86-AD2C-A41F-E060-A1893DC418F3}"/>
              </a:ext>
            </a:extLst>
          </p:cNvPr>
          <p:cNvPicPr>
            <a:picLocks noChangeAspect="1"/>
          </p:cNvPicPr>
          <p:nvPr/>
        </p:nvPicPr>
        <p:blipFill rotWithShape="1">
          <a:blip r:embed="rId3"/>
          <a:srcRect t="8268" r="-1" b="6113"/>
          <a:stretch/>
        </p:blipFill>
        <p:spPr>
          <a:xfrm>
            <a:off x="6254496" y="3093551"/>
            <a:ext cx="5614416" cy="2703913"/>
          </a:xfrm>
          <a:prstGeom prst="rect">
            <a:avLst/>
          </a:prstGeom>
        </p:spPr>
      </p:pic>
    </p:spTree>
    <p:extLst>
      <p:ext uri="{BB962C8B-B14F-4D97-AF65-F5344CB8AC3E}">
        <p14:creationId xmlns:p14="http://schemas.microsoft.com/office/powerpoint/2010/main" val="1675133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C0A09A-7EE9-4941-C255-A98B2ECDB26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000" kern="1200">
                <a:solidFill>
                  <a:schemeClr val="tx1"/>
                </a:solidFill>
                <a:latin typeface="+mj-lt"/>
                <a:ea typeface="+mj-ea"/>
                <a:cs typeface="+mj-cs"/>
              </a:rPr>
              <a:t>I did quite like this texturing however it didn’t resemble my house there was a problem in the texturing itself leaving a green mark and its too dark</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65227D9-0C19-191C-4F44-3D03E86C9450}"/>
              </a:ext>
            </a:extLst>
          </p:cNvPr>
          <p:cNvPicPr>
            <a:picLocks noChangeAspect="1"/>
          </p:cNvPicPr>
          <p:nvPr/>
        </p:nvPicPr>
        <p:blipFill rotWithShape="1">
          <a:blip r:embed="rId2"/>
          <a:srcRect l="42263" t="23266" r="27528" b="28040"/>
          <a:stretch/>
        </p:blipFill>
        <p:spPr>
          <a:xfrm>
            <a:off x="5610388" y="625684"/>
            <a:ext cx="6016772" cy="5455380"/>
          </a:xfrm>
          <a:prstGeom prst="rect">
            <a:avLst/>
          </a:prstGeom>
        </p:spPr>
      </p:pic>
    </p:spTree>
    <p:extLst>
      <p:ext uri="{BB962C8B-B14F-4D97-AF65-F5344CB8AC3E}">
        <p14:creationId xmlns:p14="http://schemas.microsoft.com/office/powerpoint/2010/main" val="33809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25AB8-711F-F4A4-CA6A-15789112846C}"/>
              </a:ext>
            </a:extLst>
          </p:cNvPr>
          <p:cNvSpPr>
            <a:spLocks noGrp="1"/>
          </p:cNvSpPr>
          <p:nvPr>
            <p:ph type="title"/>
          </p:nvPr>
        </p:nvSpPr>
        <p:spPr>
          <a:xfrm>
            <a:off x="638881" y="4501453"/>
            <a:ext cx="10909640" cy="1065836"/>
          </a:xfrm>
        </p:spPr>
        <p:txBody>
          <a:bodyPr vert="horz" lIns="91440" tIns="45720" rIns="91440" bIns="45720" rtlCol="0" anchor="ctr">
            <a:normAutofit/>
          </a:bodyPr>
          <a:lstStyle/>
          <a:p>
            <a:pPr algn="ctr"/>
            <a:r>
              <a:rPr lang="en-US" sz="3100"/>
              <a:t>Second Uv unwrap</a:t>
            </a:r>
            <a:br>
              <a:rPr lang="en-US" sz="3100"/>
            </a:br>
            <a:endParaRPr lang="en-US" sz="3100"/>
          </a:p>
        </p:txBody>
      </p:sp>
      <p:pic>
        <p:nvPicPr>
          <p:cNvPr id="4" name="Content Placeholder 3">
            <a:extLst>
              <a:ext uri="{FF2B5EF4-FFF2-40B4-BE49-F238E27FC236}">
                <a16:creationId xmlns:a16="http://schemas.microsoft.com/office/drawing/2014/main" id="{048C2BA2-6C6B-EA63-F137-DD9F0DEB0A2B}"/>
              </a:ext>
            </a:extLst>
          </p:cNvPr>
          <p:cNvPicPr>
            <a:picLocks noChangeAspect="1"/>
          </p:cNvPicPr>
          <p:nvPr/>
        </p:nvPicPr>
        <p:blipFill rotWithShape="1">
          <a:blip r:embed="rId2"/>
          <a:srcRect l="2232" t="17296" r="14081" b="9445"/>
          <a:stretch/>
        </p:blipFill>
        <p:spPr>
          <a:xfrm>
            <a:off x="320040" y="1006764"/>
            <a:ext cx="5614416" cy="2650836"/>
          </a:xfrm>
          <a:prstGeom prst="rect">
            <a:avLst/>
          </a:prstGeom>
        </p:spPr>
      </p:pic>
      <p:pic>
        <p:nvPicPr>
          <p:cNvPr id="5" name="Picture 4">
            <a:extLst>
              <a:ext uri="{FF2B5EF4-FFF2-40B4-BE49-F238E27FC236}">
                <a16:creationId xmlns:a16="http://schemas.microsoft.com/office/drawing/2014/main" id="{3403E717-9F13-546F-92EA-25F51FD9CDF3}"/>
              </a:ext>
            </a:extLst>
          </p:cNvPr>
          <p:cNvPicPr>
            <a:picLocks noChangeAspect="1"/>
          </p:cNvPicPr>
          <p:nvPr/>
        </p:nvPicPr>
        <p:blipFill rotWithShape="1">
          <a:blip r:embed="rId3"/>
          <a:srcRect t="13300" r="2" b="22729"/>
          <a:stretch/>
        </p:blipFill>
        <p:spPr>
          <a:xfrm>
            <a:off x="6254496" y="1006764"/>
            <a:ext cx="5614416" cy="2650836"/>
          </a:xfrm>
          <a:prstGeom prst="rect">
            <a:avLst/>
          </a:prstGeom>
        </p:spPr>
      </p:pic>
      <p:sp>
        <p:nvSpPr>
          <p:cNvPr id="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1931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49441-A485-D8A3-1785-087B14D3516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My house reference image</a:t>
            </a:r>
          </a:p>
        </p:txBody>
      </p:sp>
      <p:sp>
        <p:nvSpPr>
          <p:cNvPr id="5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r parked in front of a house&#10;&#10;Description automatically generated with medium confidence">
            <a:extLst>
              <a:ext uri="{FF2B5EF4-FFF2-40B4-BE49-F238E27FC236}">
                <a16:creationId xmlns:a16="http://schemas.microsoft.com/office/drawing/2014/main" id="{851D00A5-746D-4643-3C4B-78F0054E3C2D}"/>
              </a:ext>
            </a:extLst>
          </p:cNvPr>
          <p:cNvPicPr>
            <a:picLocks noChangeAspect="1"/>
          </p:cNvPicPr>
          <p:nvPr/>
        </p:nvPicPr>
        <p:blipFill rotWithShape="1">
          <a:blip r:embed="rId2">
            <a:extLst>
              <a:ext uri="{28A0092B-C50C-407E-A947-70E740481C1C}">
                <a14:useLocalDpi xmlns:a14="http://schemas.microsoft.com/office/drawing/2010/main" val="0"/>
              </a:ext>
            </a:extLst>
          </a:blip>
          <a:srcRect t="25265" b="32121"/>
          <a:stretch/>
        </p:blipFill>
        <p:spPr>
          <a:xfrm>
            <a:off x="5249608" y="640080"/>
            <a:ext cx="6023992" cy="5550408"/>
          </a:xfrm>
          <a:prstGeom prst="rect">
            <a:avLst/>
          </a:prstGeom>
        </p:spPr>
      </p:pic>
    </p:spTree>
    <p:extLst>
      <p:ext uri="{BB962C8B-B14F-4D97-AF65-F5344CB8AC3E}">
        <p14:creationId xmlns:p14="http://schemas.microsoft.com/office/powerpoint/2010/main" val="280265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0ECB-4878-792D-8CA4-FE13ACD10F2A}"/>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Production </a:t>
            </a:r>
            <a:br>
              <a:rPr lang="en-US" sz="3600"/>
            </a:br>
            <a:endParaRPr lang="en-US" sz="3600"/>
          </a:p>
        </p:txBody>
      </p:sp>
      <p:pic>
        <p:nvPicPr>
          <p:cNvPr id="5" name="Picture 4">
            <a:extLst>
              <a:ext uri="{FF2B5EF4-FFF2-40B4-BE49-F238E27FC236}">
                <a16:creationId xmlns:a16="http://schemas.microsoft.com/office/drawing/2014/main" id="{EFD11CCA-B75D-EF74-EB40-59278487A736}"/>
              </a:ext>
            </a:extLst>
          </p:cNvPr>
          <p:cNvPicPr>
            <a:picLocks noChangeAspect="1"/>
          </p:cNvPicPr>
          <p:nvPr/>
        </p:nvPicPr>
        <p:blipFill rotWithShape="1">
          <a:blip r:embed="rId2"/>
          <a:srcRect t="25295" b="2059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7A5F6627-9251-9564-001A-836D2CEDF61B}"/>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I created my ideas in the form of a whiteboard. My original idea was to include a swing set unfortunately that design was too complex for me at this stage of my experience.</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My scene would include a house referenced from my own home modelled using two separate cubes and combined to form one house, plant pots modelled by me from a cylinder, swimming pool modelled by me from another cylinder, a lamppost modelled by me from a cylinder a complex modelled bench which I could not unwrap, and plants on a plane.</a:t>
            </a:r>
          </a:p>
        </p:txBody>
      </p:sp>
    </p:spTree>
    <p:extLst>
      <p:ext uri="{BB962C8B-B14F-4D97-AF65-F5344CB8AC3E}">
        <p14:creationId xmlns:p14="http://schemas.microsoft.com/office/powerpoint/2010/main" val="1052487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8507B9-ED6B-86FF-9A00-BDEF43F1ABD4}"/>
              </a:ext>
            </a:extLst>
          </p:cNvPr>
          <p:cNvPicPr>
            <a:picLocks noChangeAspect="1"/>
          </p:cNvPicPr>
          <p:nvPr/>
        </p:nvPicPr>
        <p:blipFill rotWithShape="1">
          <a:blip r:embed="rId2"/>
          <a:srcRect l="12273" t="17643" r="13334" b="11246"/>
          <a:stretch/>
        </p:blipFill>
        <p:spPr>
          <a:xfrm>
            <a:off x="1452035" y="228600"/>
            <a:ext cx="9211729" cy="4953000"/>
          </a:xfrm>
          <a:prstGeom prst="rect">
            <a:avLst/>
          </a:prstGeom>
        </p:spPr>
      </p:pic>
    </p:spTree>
    <p:extLst>
      <p:ext uri="{BB962C8B-B14F-4D97-AF65-F5344CB8AC3E}">
        <p14:creationId xmlns:p14="http://schemas.microsoft.com/office/powerpoint/2010/main" val="2236982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F60A9E-D612-7DE3-7C25-BF576437E6AD}"/>
              </a:ext>
            </a:extLst>
          </p:cNvPr>
          <p:cNvPicPr>
            <a:picLocks noChangeAspect="1"/>
          </p:cNvPicPr>
          <p:nvPr/>
        </p:nvPicPr>
        <p:blipFill rotWithShape="1">
          <a:blip r:embed="rId2"/>
          <a:srcRect l="13258" t="14815" r="13788" b="17710"/>
          <a:stretch/>
        </p:blipFill>
        <p:spPr>
          <a:xfrm>
            <a:off x="1297734" y="228600"/>
            <a:ext cx="9520331" cy="4953000"/>
          </a:xfrm>
          <a:prstGeom prst="rect">
            <a:avLst/>
          </a:prstGeom>
        </p:spPr>
      </p:pic>
    </p:spTree>
    <p:extLst>
      <p:ext uri="{BB962C8B-B14F-4D97-AF65-F5344CB8AC3E}">
        <p14:creationId xmlns:p14="http://schemas.microsoft.com/office/powerpoint/2010/main" val="2554199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03E8D-42C9-4D33-3D42-A35CD0CCD8D0}"/>
              </a:ext>
            </a:extLst>
          </p:cNvPr>
          <p:cNvSpPr>
            <a:spLocks noGrp="1"/>
          </p:cNvSpPr>
          <p:nvPr>
            <p:ph type="title"/>
          </p:nvPr>
        </p:nvSpPr>
        <p:spPr/>
        <p:txBody>
          <a:bodyPr/>
          <a:lstStyle/>
          <a:p>
            <a:r>
              <a:rPr lang="en-GB" dirty="0"/>
              <a:t>Creating my assets.</a:t>
            </a:r>
          </a:p>
        </p:txBody>
      </p:sp>
      <p:sp>
        <p:nvSpPr>
          <p:cNvPr id="3" name="Content Placeholder 2">
            <a:extLst>
              <a:ext uri="{FF2B5EF4-FFF2-40B4-BE49-F238E27FC236}">
                <a16:creationId xmlns:a16="http://schemas.microsoft.com/office/drawing/2014/main" id="{0424B0D4-C2EA-46C0-D46F-6F3954DC05E2}"/>
              </a:ext>
            </a:extLst>
          </p:cNvPr>
          <p:cNvSpPr>
            <a:spLocks noGrp="1"/>
          </p:cNvSpPr>
          <p:nvPr>
            <p:ph idx="1"/>
          </p:nvPr>
        </p:nvSpPr>
        <p:spPr>
          <a:xfrm>
            <a:off x="838200" y="1359798"/>
            <a:ext cx="10515600" cy="4833967"/>
          </a:xfrm>
        </p:spPr>
        <p:txBody>
          <a:bodyPr>
            <a:normAutofit fontScale="92500" lnSpcReduction="10000"/>
          </a:bodyPr>
          <a:lstStyle/>
          <a:p>
            <a:r>
              <a:rPr lang="en-GB" dirty="0"/>
              <a:t>Lamp post- I created from a cylinder, I used the edge loop tool the extrude tool to manipulate the cylinder changing the vertexes and the faces of the cylinder to make it look like a lamp post. </a:t>
            </a:r>
          </a:p>
          <a:p>
            <a:r>
              <a:rPr lang="en-GB" dirty="0"/>
              <a:t>Bench- I created from a cube shaped it into a rectangle added edge loops and extruded more rectangles. </a:t>
            </a:r>
          </a:p>
          <a:p>
            <a:r>
              <a:rPr lang="en-GB" dirty="0"/>
              <a:t>Plant pot- I followed a tutorial, I created this from a cylinder added edge loops and extruded to manipulate the cylinder took look like a plant  pot. </a:t>
            </a:r>
          </a:p>
          <a:p>
            <a:r>
              <a:rPr lang="en-GB" dirty="0"/>
              <a:t>Swimming pool- I created this from a cylinder by selecting all the top faces and cutting them away and resized using the scaling tool. </a:t>
            </a:r>
          </a:p>
          <a:p>
            <a:r>
              <a:rPr lang="en-GB" dirty="0"/>
              <a:t>Trees- to create the trees I used 3 cones one on top of the other manipulated the vertexes to look more like a tree and added a cylinder  shaped it into the bark of the tree, duplicated this and resized each one.</a:t>
            </a:r>
          </a:p>
          <a:p>
            <a:endParaRPr lang="en-GB" dirty="0"/>
          </a:p>
        </p:txBody>
      </p:sp>
    </p:spTree>
    <p:extLst>
      <p:ext uri="{BB962C8B-B14F-4D97-AF65-F5344CB8AC3E}">
        <p14:creationId xmlns:p14="http://schemas.microsoft.com/office/powerpoint/2010/main" val="3122013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4C6F1-8F62-4F01-6C77-762739264088}"/>
              </a:ext>
            </a:extLst>
          </p:cNvPr>
          <p:cNvSpPr>
            <a:spLocks noGrp="1"/>
          </p:cNvSpPr>
          <p:nvPr>
            <p:ph type="title"/>
          </p:nvPr>
        </p:nvSpPr>
        <p:spPr/>
        <p:txBody>
          <a:bodyPr/>
          <a:lstStyle/>
          <a:p>
            <a:r>
              <a:rPr lang="en-GB" dirty="0"/>
              <a:t>Lighting and shadows</a:t>
            </a:r>
          </a:p>
        </p:txBody>
      </p:sp>
      <p:sp>
        <p:nvSpPr>
          <p:cNvPr id="3" name="Content Placeholder 2">
            <a:extLst>
              <a:ext uri="{FF2B5EF4-FFF2-40B4-BE49-F238E27FC236}">
                <a16:creationId xmlns:a16="http://schemas.microsoft.com/office/drawing/2014/main" id="{F4AA2ED1-A54A-4DCE-4CBB-57C65DC96953}"/>
              </a:ext>
            </a:extLst>
          </p:cNvPr>
          <p:cNvSpPr>
            <a:spLocks noGrp="1"/>
          </p:cNvSpPr>
          <p:nvPr>
            <p:ph idx="1"/>
          </p:nvPr>
        </p:nvSpPr>
        <p:spPr>
          <a:xfrm>
            <a:off x="809445" y="1690688"/>
            <a:ext cx="10515600" cy="1147403"/>
          </a:xfrm>
        </p:spPr>
        <p:txBody>
          <a:bodyPr>
            <a:normAutofit lnSpcReduction="10000"/>
          </a:bodyPr>
          <a:lstStyle/>
          <a:p>
            <a:r>
              <a:rPr lang="en-GB" dirty="0"/>
              <a:t>I added lighting and the shadow effect and positioned it to seem as though the lamp post had a shadow and allowed it to light up my scene. </a:t>
            </a:r>
          </a:p>
          <a:p>
            <a:pPr marL="0" indent="0">
              <a:buNone/>
            </a:pPr>
            <a:endParaRPr lang="en-GB" dirty="0"/>
          </a:p>
        </p:txBody>
      </p:sp>
    </p:spTree>
    <p:extLst>
      <p:ext uri="{BB962C8B-B14F-4D97-AF65-F5344CB8AC3E}">
        <p14:creationId xmlns:p14="http://schemas.microsoft.com/office/powerpoint/2010/main" val="548014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70D3B-39A0-8D6E-881B-0B913305AF5E}"/>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Final Product</a:t>
            </a:r>
            <a:br>
              <a:rPr lang="en-US" sz="6600" kern="1200">
                <a:solidFill>
                  <a:schemeClr val="tx1"/>
                </a:solidFill>
                <a:latin typeface="+mj-lt"/>
                <a:ea typeface="+mj-ea"/>
                <a:cs typeface="+mj-cs"/>
              </a:rPr>
            </a:br>
            <a:r>
              <a:rPr lang="en-US" sz="6600" kern="1200">
                <a:solidFill>
                  <a:schemeClr val="tx1"/>
                </a:solidFill>
                <a:latin typeface="+mj-lt"/>
                <a:ea typeface="+mj-ea"/>
                <a:cs typeface="+mj-cs"/>
              </a:rPr>
              <a:t>before rendering</a:t>
            </a:r>
          </a:p>
        </p:txBody>
      </p:sp>
      <p:sp>
        <p:nvSpPr>
          <p:cNvPr id="5"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77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4488194-2CEB-51B2-BA93-BF422E9C3882}"/>
              </a:ext>
            </a:extLst>
          </p:cNvPr>
          <p:cNvPicPr>
            <a:picLocks noChangeAspect="1"/>
          </p:cNvPicPr>
          <p:nvPr/>
        </p:nvPicPr>
        <p:blipFill rotWithShape="1">
          <a:blip r:embed="rId2"/>
          <a:srcRect l="24394" t="26262" r="32273" b="23367"/>
          <a:stretch/>
        </p:blipFill>
        <p:spPr>
          <a:xfrm>
            <a:off x="0" y="-26517"/>
            <a:ext cx="12192000" cy="6884518"/>
          </a:xfrm>
          <a:prstGeom prst="rect">
            <a:avLst/>
          </a:prstGeom>
        </p:spPr>
      </p:pic>
    </p:spTree>
    <p:extLst>
      <p:ext uri="{BB962C8B-B14F-4D97-AF65-F5344CB8AC3E}">
        <p14:creationId xmlns:p14="http://schemas.microsoft.com/office/powerpoint/2010/main" val="224307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64BF05-D525-4449-3D03-82E38AA2AC23}"/>
              </a:ext>
            </a:extLst>
          </p:cNvPr>
          <p:cNvPicPr>
            <a:picLocks noChangeAspect="1"/>
          </p:cNvPicPr>
          <p:nvPr/>
        </p:nvPicPr>
        <p:blipFill rotWithShape="1">
          <a:blip r:embed="rId2"/>
          <a:srcRect l="24243" t="27744" r="32045" b="21751"/>
          <a:stretch/>
        </p:blipFill>
        <p:spPr>
          <a:xfrm>
            <a:off x="0" y="-73891"/>
            <a:ext cx="12191999" cy="6931891"/>
          </a:xfrm>
          <a:prstGeom prst="rect">
            <a:avLst/>
          </a:prstGeom>
        </p:spPr>
      </p:pic>
    </p:spTree>
    <p:extLst>
      <p:ext uri="{BB962C8B-B14F-4D97-AF65-F5344CB8AC3E}">
        <p14:creationId xmlns:p14="http://schemas.microsoft.com/office/powerpoint/2010/main" val="1452493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2F2E3-ECBB-6EFD-E22B-000D6AAAB3B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Rendered</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9783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ouse with a light post in front of it&#10;&#10;Description automatically generated with low confidence">
            <a:extLst>
              <a:ext uri="{FF2B5EF4-FFF2-40B4-BE49-F238E27FC236}">
                <a16:creationId xmlns:a16="http://schemas.microsoft.com/office/drawing/2014/main" id="{96F2D782-A5D1-2AD9-B4E9-D17F21E92DF5}"/>
              </a:ext>
            </a:extLst>
          </p:cNvPr>
          <p:cNvPicPr>
            <a:picLocks noChangeAspect="1"/>
          </p:cNvPicPr>
          <p:nvPr/>
        </p:nvPicPr>
        <p:blipFill rotWithShape="1">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2820372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grass, plant, screenshot, outdoor&#10;&#10;Description automatically generated">
            <a:extLst>
              <a:ext uri="{FF2B5EF4-FFF2-40B4-BE49-F238E27FC236}">
                <a16:creationId xmlns:a16="http://schemas.microsoft.com/office/drawing/2014/main" id="{9A8C0430-64F0-7B53-3D17-03B2AE5FCFA3}"/>
              </a:ext>
            </a:extLst>
          </p:cNvPr>
          <p:cNvPicPr>
            <a:picLocks noChangeAspect="1"/>
          </p:cNvPicPr>
          <p:nvPr/>
        </p:nvPicPr>
        <p:blipFill rotWithShape="1">
          <a:blip r:embed="rId2">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2626626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70FE6-9A6E-FECF-C7DB-7D0399877C3C}"/>
              </a:ext>
            </a:extLst>
          </p:cNvPr>
          <p:cNvSpPr>
            <a:spLocks noGrp="1"/>
          </p:cNvSpPr>
          <p:nvPr>
            <p:ph type="title"/>
          </p:nvPr>
        </p:nvSpPr>
        <p:spPr>
          <a:xfrm>
            <a:off x="686834" y="1153572"/>
            <a:ext cx="3200400" cy="4461163"/>
          </a:xfrm>
        </p:spPr>
        <p:txBody>
          <a:bodyPr>
            <a:normAutofit/>
          </a:bodyPr>
          <a:lstStyle/>
          <a:p>
            <a:r>
              <a:rPr lang="en-GB">
                <a:solidFill>
                  <a:srgbClr val="FFFFFF"/>
                </a:solidFill>
              </a:rPr>
              <a:t>Unreal</a:t>
            </a:r>
          </a:p>
        </p:txBody>
      </p:sp>
      <p:sp>
        <p:nvSpPr>
          <p:cNvPr id="14"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74AB1A-052A-28A6-EE03-01F76A13F9F7}"/>
              </a:ext>
            </a:extLst>
          </p:cNvPr>
          <p:cNvSpPr>
            <a:spLocks noGrp="1"/>
          </p:cNvSpPr>
          <p:nvPr>
            <p:ph idx="1"/>
          </p:nvPr>
        </p:nvSpPr>
        <p:spPr>
          <a:xfrm>
            <a:off x="4447308" y="591344"/>
            <a:ext cx="6906491" cy="5585619"/>
          </a:xfrm>
        </p:spPr>
        <p:txBody>
          <a:bodyPr anchor="ctr">
            <a:normAutofit/>
          </a:bodyPr>
          <a:lstStyle/>
          <a:p>
            <a:r>
              <a:rPr lang="en-GB" dirty="0"/>
              <a:t>I used the game exporter option in maya to export my scene and import it into unreal </a:t>
            </a:r>
          </a:p>
          <a:p>
            <a:r>
              <a:rPr lang="en-GB" dirty="0"/>
              <a:t>However I didn’t know at the time that I needed to do everything separately.</a:t>
            </a:r>
          </a:p>
          <a:p>
            <a:r>
              <a:rPr lang="en-GB" dirty="0"/>
              <a:t>I tried to upload my files to unreal engine but unfortunately this was not my strong suit. Once I imported the files I didn’t know what else to do as my knowledge of unreal is only 1 lesson. This is how it turned out on unreal.</a:t>
            </a:r>
          </a:p>
        </p:txBody>
      </p:sp>
    </p:spTree>
    <p:extLst>
      <p:ext uri="{BB962C8B-B14F-4D97-AF65-F5344CB8AC3E}">
        <p14:creationId xmlns:p14="http://schemas.microsoft.com/office/powerpoint/2010/main" val="2828664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BE9D5D0D-811B-7295-0F3D-0595C0B1CC7D}"/>
              </a:ext>
            </a:extLst>
          </p:cNvPr>
          <p:cNvSpPr>
            <a:spLocks noGrp="1"/>
          </p:cNvSpPr>
          <p:nvPr>
            <p:ph type="title"/>
          </p:nvPr>
        </p:nvSpPr>
        <p:spPr>
          <a:xfrm>
            <a:off x="630936" y="640080"/>
            <a:ext cx="4818888" cy="1481328"/>
          </a:xfrm>
        </p:spPr>
        <p:txBody>
          <a:bodyPr anchor="b">
            <a:normAutofit/>
          </a:bodyPr>
          <a:lstStyle/>
          <a:p>
            <a:r>
              <a:rPr lang="en-GB" sz="5400"/>
              <a:t>UNREAL</a:t>
            </a:r>
          </a:p>
        </p:txBody>
      </p:sp>
      <p:sp>
        <p:nvSpPr>
          <p:cNvPr id="2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5C37241D-8081-E4F9-310A-AC65B0F3AF1B}"/>
              </a:ext>
            </a:extLst>
          </p:cNvPr>
          <p:cNvSpPr>
            <a:spLocks noGrp="1"/>
          </p:cNvSpPr>
          <p:nvPr>
            <p:ph idx="1"/>
          </p:nvPr>
        </p:nvSpPr>
        <p:spPr>
          <a:xfrm>
            <a:off x="630936" y="2660904"/>
            <a:ext cx="4818888" cy="3547872"/>
          </a:xfrm>
        </p:spPr>
        <p:txBody>
          <a:bodyPr anchor="t">
            <a:normAutofit fontScale="85000" lnSpcReduction="20000"/>
          </a:bodyPr>
          <a:lstStyle/>
          <a:p>
            <a:r>
              <a:rPr lang="en-GB" sz="2200" dirty="0"/>
              <a:t>The lighting was extremely bright</a:t>
            </a:r>
          </a:p>
          <a:p>
            <a:r>
              <a:rPr lang="en-GB" sz="2200" dirty="0"/>
              <a:t>The colouring wasn’t the same as the textures in maya,</a:t>
            </a:r>
          </a:p>
          <a:p>
            <a:r>
              <a:rPr lang="en-GB" sz="2200" dirty="0"/>
              <a:t>My lamppost went completely black as opposed to maya where it had a metallic effect</a:t>
            </a:r>
          </a:p>
          <a:p>
            <a:r>
              <a:rPr lang="en-GB" sz="2200" dirty="0"/>
              <a:t>And my plants was not showing which was unfortunate.</a:t>
            </a:r>
          </a:p>
          <a:p>
            <a:r>
              <a:rPr lang="en-GB" sz="2200" dirty="0"/>
              <a:t>I imported everything together </a:t>
            </a:r>
          </a:p>
          <a:p>
            <a:r>
              <a:rPr lang="en-GB" sz="2200" dirty="0"/>
              <a:t>All my imported models was really small in comparison to maya. </a:t>
            </a:r>
          </a:p>
          <a:p>
            <a:r>
              <a:rPr lang="en-GB" sz="2200" dirty="0"/>
              <a:t>I will research unreal to be able to better my understanding.</a:t>
            </a:r>
          </a:p>
        </p:txBody>
      </p:sp>
      <p:pic>
        <p:nvPicPr>
          <p:cNvPr id="5" name="Picture 4">
            <a:extLst>
              <a:ext uri="{FF2B5EF4-FFF2-40B4-BE49-F238E27FC236}">
                <a16:creationId xmlns:a16="http://schemas.microsoft.com/office/drawing/2014/main" id="{A330C161-ECA9-E8DA-34AC-FCB93872AF98}"/>
              </a:ext>
            </a:extLst>
          </p:cNvPr>
          <p:cNvPicPr>
            <a:picLocks noChangeAspect="1"/>
          </p:cNvPicPr>
          <p:nvPr/>
        </p:nvPicPr>
        <p:blipFill rotWithShape="1">
          <a:blip r:embed="rId2"/>
          <a:srcRect l="5397" t="17370" r="20081" b="22708"/>
          <a:stretch/>
        </p:blipFill>
        <p:spPr>
          <a:xfrm>
            <a:off x="5698837" y="708390"/>
            <a:ext cx="6404864" cy="5184778"/>
          </a:xfrm>
          <a:prstGeom prst="rect">
            <a:avLst/>
          </a:prstGeom>
        </p:spPr>
      </p:pic>
    </p:spTree>
    <p:extLst>
      <p:ext uri="{BB962C8B-B14F-4D97-AF65-F5344CB8AC3E}">
        <p14:creationId xmlns:p14="http://schemas.microsoft.com/office/powerpoint/2010/main" val="1379042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78">
            <a:extLst>
              <a:ext uri="{FF2B5EF4-FFF2-40B4-BE49-F238E27FC236}">
                <a16:creationId xmlns:a16="http://schemas.microsoft.com/office/drawing/2014/main" id="{8E8E9D3F-8FFC-44B7-BFB9-B2888CCB5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A3A2C-9D52-38C1-56C7-E887864156AD}"/>
              </a:ext>
            </a:extLst>
          </p:cNvPr>
          <p:cNvSpPr>
            <a:spLocks noGrp="1"/>
          </p:cNvSpPr>
          <p:nvPr>
            <p:ph type="title"/>
          </p:nvPr>
        </p:nvSpPr>
        <p:spPr>
          <a:xfrm>
            <a:off x="625715" y="1122363"/>
            <a:ext cx="3512532" cy="3200400"/>
          </a:xfrm>
        </p:spPr>
        <p:txBody>
          <a:bodyPr vert="horz" lIns="91440" tIns="45720" rIns="91440" bIns="45720" rtlCol="0" anchor="b">
            <a:normAutofit/>
          </a:bodyPr>
          <a:lstStyle/>
          <a:p>
            <a:r>
              <a:rPr lang="en-US" dirty="0"/>
              <a:t>Creating the </a:t>
            </a:r>
            <a:r>
              <a:rPr lang="en-US" dirty="0" err="1"/>
              <a:t>uvs</a:t>
            </a:r>
            <a:r>
              <a:rPr lang="en-US" dirty="0"/>
              <a:t> for the flooring </a:t>
            </a:r>
          </a:p>
        </p:txBody>
      </p:sp>
      <p:sp>
        <p:nvSpPr>
          <p:cNvPr id="88" name="Rectangle 80">
            <a:extLst>
              <a:ext uri="{FF2B5EF4-FFF2-40B4-BE49-F238E27FC236}">
                <a16:creationId xmlns:a16="http://schemas.microsoft.com/office/drawing/2014/main" id="{96A4C419-5959-41E1-8F5D-4385DE6B3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665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shot of a computer&#10;&#10;Description automatically generated">
            <a:extLst>
              <a:ext uri="{FF2B5EF4-FFF2-40B4-BE49-F238E27FC236}">
                <a16:creationId xmlns:a16="http://schemas.microsoft.com/office/drawing/2014/main" id="{2C6A8F69-ADA5-4368-7C8E-BCBC043FFA49}"/>
              </a:ext>
            </a:extLst>
          </p:cNvPr>
          <p:cNvPicPr>
            <a:picLocks noChangeAspect="1"/>
          </p:cNvPicPr>
          <p:nvPr/>
        </p:nvPicPr>
        <p:blipFill rotWithShape="1">
          <a:blip r:embed="rId2"/>
          <a:srcRect l="13810" t="23605" r="14760" b="9560"/>
          <a:stretch/>
        </p:blipFill>
        <p:spPr>
          <a:xfrm>
            <a:off x="4874323" y="380999"/>
            <a:ext cx="6844896" cy="3602571"/>
          </a:xfrm>
          <a:prstGeom prst="rect">
            <a:avLst/>
          </a:prstGeom>
        </p:spPr>
      </p:pic>
      <p:sp>
        <p:nvSpPr>
          <p:cNvPr id="89" name="Rectangle 82">
            <a:extLst>
              <a:ext uri="{FF2B5EF4-FFF2-40B4-BE49-F238E27FC236}">
                <a16:creationId xmlns:a16="http://schemas.microsoft.com/office/drawing/2014/main" id="{DF923961-7523-4DA3-A6B8-16492042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758" y="4546920"/>
            <a:ext cx="351253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screenshot of a computer&#10;&#10;Description automatically generated">
            <a:extLst>
              <a:ext uri="{FF2B5EF4-FFF2-40B4-BE49-F238E27FC236}">
                <a16:creationId xmlns:a16="http://schemas.microsoft.com/office/drawing/2014/main" id="{BBAA8BA1-B53C-3F55-EB50-DCEE460DDCB0}"/>
              </a:ext>
            </a:extLst>
          </p:cNvPr>
          <p:cNvPicPr>
            <a:picLocks noChangeAspect="1"/>
          </p:cNvPicPr>
          <p:nvPr/>
        </p:nvPicPr>
        <p:blipFill rotWithShape="1">
          <a:blip r:embed="rId3"/>
          <a:srcRect l="12800" t="15478" r="13185" b="14910"/>
          <a:stretch/>
        </p:blipFill>
        <p:spPr>
          <a:xfrm>
            <a:off x="4858742" y="4592512"/>
            <a:ext cx="2185416" cy="1156167"/>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12BC8EFC-DB0D-1513-362F-4B43ECB0404C}"/>
              </a:ext>
            </a:extLst>
          </p:cNvPr>
          <p:cNvPicPr>
            <a:picLocks noChangeAspect="1"/>
          </p:cNvPicPr>
          <p:nvPr/>
        </p:nvPicPr>
        <p:blipFill rotWithShape="1">
          <a:blip r:embed="rId4"/>
          <a:srcRect l="13794" t="16854" r="14775" b="16310"/>
          <a:stretch/>
        </p:blipFill>
        <p:spPr>
          <a:xfrm>
            <a:off x="7204063" y="4594851"/>
            <a:ext cx="2185416" cy="1150218"/>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946091D4-CCD7-835D-725E-0EDDF7E587DA}"/>
              </a:ext>
            </a:extLst>
          </p:cNvPr>
          <p:cNvPicPr>
            <a:picLocks noChangeAspect="1"/>
          </p:cNvPicPr>
          <p:nvPr/>
        </p:nvPicPr>
        <p:blipFill rotWithShape="1">
          <a:blip r:embed="rId5"/>
          <a:srcRect l="12313" t="15043" r="15780" b="15318"/>
          <a:stretch/>
        </p:blipFill>
        <p:spPr>
          <a:xfrm>
            <a:off x="9549385" y="4574698"/>
            <a:ext cx="2185416" cy="1190523"/>
          </a:xfrm>
          <a:prstGeom prst="rect">
            <a:avLst/>
          </a:prstGeom>
        </p:spPr>
      </p:pic>
    </p:spTree>
    <p:extLst>
      <p:ext uri="{BB962C8B-B14F-4D97-AF65-F5344CB8AC3E}">
        <p14:creationId xmlns:p14="http://schemas.microsoft.com/office/powerpoint/2010/main" val="1433852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C7C7-10A4-CD7A-61AA-432A5F731F4B}"/>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dirty="0"/>
              <a:t>Creating </a:t>
            </a:r>
            <a:r>
              <a:rPr lang="en-US" sz="6600" dirty="0" err="1"/>
              <a:t>Uvs</a:t>
            </a:r>
            <a:r>
              <a:rPr lang="en-US" sz="6600" dirty="0"/>
              <a:t> for the assets </a:t>
            </a:r>
          </a:p>
        </p:txBody>
      </p:sp>
      <p:sp>
        <p:nvSpPr>
          <p:cNvPr id="1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2B51446-CE4F-C4CF-FFC1-D5F53C407816}"/>
              </a:ext>
            </a:extLst>
          </p:cNvPr>
          <p:cNvPicPr>
            <a:picLocks noChangeAspect="1"/>
          </p:cNvPicPr>
          <p:nvPr/>
        </p:nvPicPr>
        <p:blipFill rotWithShape="1">
          <a:blip r:embed="rId2"/>
          <a:srcRect l="14041" t="16069" r="14232" b="11790"/>
          <a:stretch/>
        </p:blipFill>
        <p:spPr>
          <a:xfrm>
            <a:off x="320040" y="2857339"/>
            <a:ext cx="5614416" cy="3176337"/>
          </a:xfrm>
          <a:prstGeom prst="rect">
            <a:avLst/>
          </a:prstGeom>
        </p:spPr>
      </p:pic>
      <p:pic>
        <p:nvPicPr>
          <p:cNvPr id="5" name="Picture 4">
            <a:extLst>
              <a:ext uri="{FF2B5EF4-FFF2-40B4-BE49-F238E27FC236}">
                <a16:creationId xmlns:a16="http://schemas.microsoft.com/office/drawing/2014/main" id="{DD498263-6D3F-366C-FD54-794C5078F3B6}"/>
              </a:ext>
            </a:extLst>
          </p:cNvPr>
          <p:cNvPicPr>
            <a:picLocks noChangeAspect="1"/>
          </p:cNvPicPr>
          <p:nvPr/>
        </p:nvPicPr>
        <p:blipFill rotWithShape="1">
          <a:blip r:embed="rId3"/>
          <a:srcRect l="12641" t="12438" r="13986" b="13684"/>
          <a:stretch/>
        </p:blipFill>
        <p:spPr>
          <a:xfrm>
            <a:off x="6254496" y="2855586"/>
            <a:ext cx="5614416" cy="3179843"/>
          </a:xfrm>
          <a:prstGeom prst="rect">
            <a:avLst/>
          </a:prstGeom>
        </p:spPr>
      </p:pic>
    </p:spTree>
    <p:extLst>
      <p:ext uri="{BB962C8B-B14F-4D97-AF65-F5344CB8AC3E}">
        <p14:creationId xmlns:p14="http://schemas.microsoft.com/office/powerpoint/2010/main" val="43839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2A04C3-DD78-4965-4B45-1BDA4833C94C}"/>
              </a:ext>
            </a:extLst>
          </p:cNvPr>
          <p:cNvSpPr>
            <a:spLocks noGrp="1"/>
          </p:cNvSpPr>
          <p:nvPr>
            <p:ph type="title"/>
          </p:nvPr>
        </p:nvSpPr>
        <p:spPr>
          <a:xfrm>
            <a:off x="638881" y="390525"/>
            <a:ext cx="10909640" cy="1510301"/>
          </a:xfrm>
        </p:spPr>
        <p:txBody>
          <a:bodyPr vert="horz" lIns="91440" tIns="45720" rIns="91440" bIns="45720" rtlCol="0" anchor="ctr">
            <a:normAutofit/>
          </a:bodyPr>
          <a:lstStyle/>
          <a:p>
            <a:pPr algn="ctr"/>
            <a:r>
              <a:rPr lang="en-US" sz="6600" kern="1200">
                <a:solidFill>
                  <a:srgbClr val="FFFFFF"/>
                </a:solidFill>
                <a:latin typeface="+mj-lt"/>
                <a:ea typeface="+mj-ea"/>
                <a:cs typeface="+mj-cs"/>
              </a:rPr>
              <a:t>Final touches to the house</a:t>
            </a:r>
          </a:p>
        </p:txBody>
      </p:sp>
      <p:sp>
        <p:nvSpPr>
          <p:cNvPr id="19"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DBEF96F-73FA-079C-0930-3B4B76311B96}"/>
              </a:ext>
            </a:extLst>
          </p:cNvPr>
          <p:cNvPicPr>
            <a:picLocks noChangeAspect="1"/>
          </p:cNvPicPr>
          <p:nvPr/>
        </p:nvPicPr>
        <p:blipFill rotWithShape="1">
          <a:blip r:embed="rId2"/>
          <a:srcRect l="13307" t="15568" r="14176" b="11509"/>
          <a:stretch/>
        </p:blipFill>
        <p:spPr>
          <a:xfrm>
            <a:off x="1905010" y="1900826"/>
            <a:ext cx="8377382" cy="4738661"/>
          </a:xfrm>
          <a:prstGeom prst="rect">
            <a:avLst/>
          </a:prstGeom>
        </p:spPr>
      </p:pic>
    </p:spTree>
    <p:extLst>
      <p:ext uri="{BB962C8B-B14F-4D97-AF65-F5344CB8AC3E}">
        <p14:creationId xmlns:p14="http://schemas.microsoft.com/office/powerpoint/2010/main" val="364470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09313-3423-969E-E47F-058C4086D47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Lampost</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B72DA27-F79B-8E2B-C847-DADCAA17981C}"/>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200"/>
              <a:t>For my lamppost I used this reference image to outline my lamppost and further added my own style to it creating something I am quite proud of however unable to texture just yet.</a:t>
            </a:r>
          </a:p>
        </p:txBody>
      </p:sp>
      <p:pic>
        <p:nvPicPr>
          <p:cNvPr id="5" name="Picture 4">
            <a:extLst>
              <a:ext uri="{FF2B5EF4-FFF2-40B4-BE49-F238E27FC236}">
                <a16:creationId xmlns:a16="http://schemas.microsoft.com/office/drawing/2014/main" id="{9B4EAE6A-5950-4879-81FB-9DCE2A50D0BC}"/>
              </a:ext>
            </a:extLst>
          </p:cNvPr>
          <p:cNvPicPr>
            <a:picLocks noChangeAspect="1"/>
          </p:cNvPicPr>
          <p:nvPr/>
        </p:nvPicPr>
        <p:blipFill rotWithShape="1">
          <a:blip r:embed="rId2"/>
          <a:srcRect l="34131" t="31306" r="45652" b="11497"/>
          <a:stretch/>
        </p:blipFill>
        <p:spPr>
          <a:xfrm>
            <a:off x="6353660" y="640080"/>
            <a:ext cx="3504991" cy="5577840"/>
          </a:xfrm>
          <a:prstGeom prst="rect">
            <a:avLst/>
          </a:prstGeom>
        </p:spPr>
      </p:pic>
    </p:spTree>
    <p:extLst>
      <p:ext uri="{BB962C8B-B14F-4D97-AF65-F5344CB8AC3E}">
        <p14:creationId xmlns:p14="http://schemas.microsoft.com/office/powerpoint/2010/main" val="10504214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A2C27-6F98-ADB8-3AFC-0E3386BCF90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Bench image reference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85A4A41-1042-F67D-D382-AC74E82F9ABE}"/>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200"/>
              <a:t>Here is the image reference I used for designing my bench I then experimented adding my own touches yet again making it a bit too complex to texture with my lack of knowledge as of yet.</a:t>
            </a:r>
          </a:p>
        </p:txBody>
      </p:sp>
      <p:pic>
        <p:nvPicPr>
          <p:cNvPr id="4" name="Picture 3">
            <a:extLst>
              <a:ext uri="{FF2B5EF4-FFF2-40B4-BE49-F238E27FC236}">
                <a16:creationId xmlns:a16="http://schemas.microsoft.com/office/drawing/2014/main" id="{DE47415F-DEEA-F206-1D8A-27C9795D4528}"/>
              </a:ext>
            </a:extLst>
          </p:cNvPr>
          <p:cNvPicPr>
            <a:picLocks noChangeAspect="1"/>
          </p:cNvPicPr>
          <p:nvPr/>
        </p:nvPicPr>
        <p:blipFill rotWithShape="1">
          <a:blip r:embed="rId2"/>
          <a:srcRect l="29317" t="17538" r="14263" b="14736"/>
          <a:stretch/>
        </p:blipFill>
        <p:spPr>
          <a:xfrm>
            <a:off x="5311702" y="1202766"/>
            <a:ext cx="6878775" cy="464462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662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1419B-9B3F-9A68-A61A-56495183E7A1}"/>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Lampost + Bench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23F9E6F-A7BC-84C5-6A9D-63EEFAA4A0FE}"/>
              </a:ext>
            </a:extLst>
          </p:cNvPr>
          <p:cNvPicPr>
            <a:picLocks noChangeAspect="1"/>
          </p:cNvPicPr>
          <p:nvPr/>
        </p:nvPicPr>
        <p:blipFill rotWithShape="1">
          <a:blip r:embed="rId2"/>
          <a:srcRect l="30769" t="17391" r="36636" b="14203"/>
          <a:stretch/>
        </p:blipFill>
        <p:spPr>
          <a:xfrm>
            <a:off x="1600020" y="2642616"/>
            <a:ext cx="3054456" cy="3605784"/>
          </a:xfrm>
          <a:prstGeom prst="rect">
            <a:avLst/>
          </a:prstGeom>
        </p:spPr>
      </p:pic>
      <p:pic>
        <p:nvPicPr>
          <p:cNvPr id="7" name="Picture 6">
            <a:extLst>
              <a:ext uri="{FF2B5EF4-FFF2-40B4-BE49-F238E27FC236}">
                <a16:creationId xmlns:a16="http://schemas.microsoft.com/office/drawing/2014/main" id="{4EFB52F5-2763-B8B1-404C-77D23B89BAC3}"/>
              </a:ext>
            </a:extLst>
          </p:cNvPr>
          <p:cNvPicPr>
            <a:picLocks noChangeAspect="1"/>
          </p:cNvPicPr>
          <p:nvPr/>
        </p:nvPicPr>
        <p:blipFill rotWithShape="1">
          <a:blip r:embed="rId3"/>
          <a:srcRect l="15652" t="17199" r="25978" b="14395"/>
          <a:stretch/>
        </p:blipFill>
        <p:spPr>
          <a:xfrm>
            <a:off x="6326797" y="2642616"/>
            <a:ext cx="5469813" cy="3605784"/>
          </a:xfrm>
          <a:prstGeom prst="rect">
            <a:avLst/>
          </a:prstGeom>
        </p:spPr>
      </p:pic>
    </p:spTree>
    <p:extLst>
      <p:ext uri="{BB962C8B-B14F-4D97-AF65-F5344CB8AC3E}">
        <p14:creationId xmlns:p14="http://schemas.microsoft.com/office/powerpoint/2010/main" val="341585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BCB8-02B7-2926-2072-DC34CF365E6A}"/>
              </a:ext>
            </a:extLst>
          </p:cNvPr>
          <p:cNvSpPr>
            <a:spLocks noGrp="1"/>
          </p:cNvSpPr>
          <p:nvPr>
            <p:ph type="title"/>
          </p:nvPr>
        </p:nvSpPr>
        <p:spPr/>
        <p:txBody>
          <a:bodyPr/>
          <a:lstStyle/>
          <a:p>
            <a:r>
              <a:rPr lang="en-GB" dirty="0"/>
              <a:t>Plant pot </a:t>
            </a:r>
          </a:p>
        </p:txBody>
      </p:sp>
      <p:sp>
        <p:nvSpPr>
          <p:cNvPr id="4" name="TextBox 3">
            <a:extLst>
              <a:ext uri="{FF2B5EF4-FFF2-40B4-BE49-F238E27FC236}">
                <a16:creationId xmlns:a16="http://schemas.microsoft.com/office/drawing/2014/main" id="{923AF55F-7B13-697F-AC69-BB6BDBEC89E6}"/>
              </a:ext>
            </a:extLst>
          </p:cNvPr>
          <p:cNvSpPr txBox="1"/>
          <p:nvPr/>
        </p:nvSpPr>
        <p:spPr>
          <a:xfrm>
            <a:off x="838200" y="1907177"/>
            <a:ext cx="9141823" cy="646331"/>
          </a:xfrm>
          <a:prstGeom prst="rect">
            <a:avLst/>
          </a:prstGeom>
          <a:noFill/>
        </p:spPr>
        <p:txBody>
          <a:bodyPr wrap="square" rtlCol="0">
            <a:spAutoFit/>
          </a:bodyPr>
          <a:lstStyle/>
          <a:p>
            <a:r>
              <a:rPr lang="en-GB" dirty="0"/>
              <a:t>To create my plant pot I watched a tutorial on YouTube and then looked at reference images to see how it should be textured.</a:t>
            </a:r>
          </a:p>
        </p:txBody>
      </p:sp>
      <p:pic>
        <p:nvPicPr>
          <p:cNvPr id="5" name="Picture 4">
            <a:extLst>
              <a:ext uri="{FF2B5EF4-FFF2-40B4-BE49-F238E27FC236}">
                <a16:creationId xmlns:a16="http://schemas.microsoft.com/office/drawing/2014/main" id="{DC924FC2-320B-E13B-7335-1FBF8374B359}"/>
              </a:ext>
            </a:extLst>
          </p:cNvPr>
          <p:cNvPicPr>
            <a:picLocks noChangeAspect="1"/>
          </p:cNvPicPr>
          <p:nvPr/>
        </p:nvPicPr>
        <p:blipFill rotWithShape="1">
          <a:blip r:embed="rId2"/>
          <a:srcRect l="12641" t="12438" r="13986" b="13684"/>
          <a:stretch/>
        </p:blipFill>
        <p:spPr>
          <a:xfrm>
            <a:off x="6254496" y="2855586"/>
            <a:ext cx="5614416" cy="3179843"/>
          </a:xfrm>
          <a:prstGeom prst="rect">
            <a:avLst/>
          </a:prstGeom>
        </p:spPr>
      </p:pic>
      <p:pic>
        <p:nvPicPr>
          <p:cNvPr id="7" name="Picture 6">
            <a:extLst>
              <a:ext uri="{FF2B5EF4-FFF2-40B4-BE49-F238E27FC236}">
                <a16:creationId xmlns:a16="http://schemas.microsoft.com/office/drawing/2014/main" id="{E92C934C-ACC9-813D-B678-E7DB6B73EA4A}"/>
              </a:ext>
            </a:extLst>
          </p:cNvPr>
          <p:cNvPicPr>
            <a:picLocks noChangeAspect="1"/>
          </p:cNvPicPr>
          <p:nvPr/>
        </p:nvPicPr>
        <p:blipFill rotWithShape="1">
          <a:blip r:embed="rId3"/>
          <a:srcRect l="33805" t="27810" r="32391" b="10338"/>
          <a:stretch/>
        </p:blipFill>
        <p:spPr>
          <a:xfrm>
            <a:off x="1089991" y="2855586"/>
            <a:ext cx="2925417" cy="3010882"/>
          </a:xfrm>
          <a:prstGeom prst="rect">
            <a:avLst/>
          </a:prstGeom>
        </p:spPr>
      </p:pic>
    </p:spTree>
    <p:extLst>
      <p:ext uri="{BB962C8B-B14F-4D97-AF65-F5344CB8AC3E}">
        <p14:creationId xmlns:p14="http://schemas.microsoft.com/office/powerpoint/2010/main" val="3593009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F6418-4B17-6A1A-BA09-6BAB55BECCEE}"/>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Swimming Pool</a:t>
            </a:r>
          </a:p>
        </p:txBody>
      </p:sp>
      <p:sp>
        <p:nvSpPr>
          <p:cNvPr id="1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68A9880-D360-E1FA-E0F5-0063CC0CE531}"/>
              </a:ext>
            </a:extLst>
          </p:cNvPr>
          <p:cNvPicPr>
            <a:picLocks noChangeAspect="1"/>
          </p:cNvPicPr>
          <p:nvPr/>
        </p:nvPicPr>
        <p:blipFill rotWithShape="1">
          <a:blip r:embed="rId2"/>
          <a:srcRect l="14041" t="16069" r="14232" b="11790"/>
          <a:stretch/>
        </p:blipFill>
        <p:spPr>
          <a:xfrm>
            <a:off x="443948" y="2667775"/>
            <a:ext cx="5418946" cy="3733025"/>
          </a:xfrm>
          <a:prstGeom prst="rect">
            <a:avLst/>
          </a:prstGeom>
        </p:spPr>
      </p:pic>
      <p:pic>
        <p:nvPicPr>
          <p:cNvPr id="5" name="Picture 4">
            <a:extLst>
              <a:ext uri="{FF2B5EF4-FFF2-40B4-BE49-F238E27FC236}">
                <a16:creationId xmlns:a16="http://schemas.microsoft.com/office/drawing/2014/main" id="{AF1FF5D1-5B3A-A3BC-F11E-FEB2FB938AE6}"/>
              </a:ext>
            </a:extLst>
          </p:cNvPr>
          <p:cNvPicPr>
            <a:picLocks noChangeAspect="1"/>
          </p:cNvPicPr>
          <p:nvPr/>
        </p:nvPicPr>
        <p:blipFill rotWithShape="1">
          <a:blip r:embed="rId3"/>
          <a:srcRect l="34782" t="39227" r="31630" b="19806"/>
          <a:stretch/>
        </p:blipFill>
        <p:spPr>
          <a:xfrm>
            <a:off x="6433877" y="2642616"/>
            <a:ext cx="5255654" cy="3605784"/>
          </a:xfrm>
          <a:prstGeom prst="rect">
            <a:avLst/>
          </a:prstGeom>
        </p:spPr>
      </p:pic>
    </p:spTree>
    <p:extLst>
      <p:ext uri="{BB962C8B-B14F-4D97-AF65-F5344CB8AC3E}">
        <p14:creationId xmlns:p14="http://schemas.microsoft.com/office/powerpoint/2010/main" val="35867756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5 movie">
            <a:hlinkClick r:id="" action="ppaction://media"/>
            <a:extLst>
              <a:ext uri="{FF2B5EF4-FFF2-40B4-BE49-F238E27FC236}">
                <a16:creationId xmlns:a16="http://schemas.microsoft.com/office/drawing/2014/main" id="{53A3874C-5C5D-157F-F7B7-3B65F1D4BF3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98734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8F923FF-DD0C-4FD3-A1B4-68DFA511C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A6E20-2426-A213-BC43-D69E8673EA94}"/>
              </a:ext>
            </a:extLst>
          </p:cNvPr>
          <p:cNvSpPr>
            <a:spLocks noGrp="1"/>
          </p:cNvSpPr>
          <p:nvPr>
            <p:ph type="title"/>
          </p:nvPr>
        </p:nvSpPr>
        <p:spPr>
          <a:xfrm>
            <a:off x="359172" y="1144769"/>
            <a:ext cx="3724217" cy="2896432"/>
          </a:xfrm>
        </p:spPr>
        <p:txBody>
          <a:bodyPr vert="horz" lIns="91440" tIns="45720" rIns="91440" bIns="45720" rtlCol="0" anchor="b">
            <a:normAutofit/>
          </a:bodyPr>
          <a:lstStyle/>
          <a:p>
            <a:r>
              <a:rPr lang="en-US" sz="4000"/>
              <a:t>Extras-Tree </a:t>
            </a:r>
            <a:br>
              <a:rPr lang="en-US" sz="4000"/>
            </a:br>
            <a:endParaRPr lang="en-US" sz="4000"/>
          </a:p>
        </p:txBody>
      </p:sp>
      <p:sp>
        <p:nvSpPr>
          <p:cNvPr id="20" name="Rectangle 19">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24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icture containing pixel, green&#10;&#10;Description automatically generated">
            <a:extLst>
              <a:ext uri="{FF2B5EF4-FFF2-40B4-BE49-F238E27FC236}">
                <a16:creationId xmlns:a16="http://schemas.microsoft.com/office/drawing/2014/main" id="{EE775CC8-FF0E-136C-CC2F-7C669F6248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055" y="379158"/>
            <a:ext cx="2926079" cy="2926079"/>
          </a:xfrm>
          <a:prstGeom prst="rect">
            <a:avLst/>
          </a:prstGeom>
        </p:spPr>
      </p:pic>
      <p:pic>
        <p:nvPicPr>
          <p:cNvPr id="7" name="Picture 6" descr="A picture containing furniture, rug">
            <a:extLst>
              <a:ext uri="{FF2B5EF4-FFF2-40B4-BE49-F238E27FC236}">
                <a16:creationId xmlns:a16="http://schemas.microsoft.com/office/drawing/2014/main" id="{8BE06851-5A86-3080-52B1-DA919AFB21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6800" y="379158"/>
            <a:ext cx="2926080" cy="2926080"/>
          </a:xfrm>
          <a:prstGeom prst="rect">
            <a:avLst/>
          </a:prstGeom>
        </p:spPr>
      </p:pic>
      <p:sp>
        <p:nvSpPr>
          <p:cNvPr id="22" name="Rectangle 21">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71" y="4177748"/>
            <a:ext cx="370685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7F64C2C2-7E89-BEC9-2514-6A7C71A4424B}"/>
              </a:ext>
            </a:extLst>
          </p:cNvPr>
          <p:cNvPicPr>
            <a:picLocks noChangeAspect="1"/>
          </p:cNvPicPr>
          <p:nvPr/>
        </p:nvPicPr>
        <p:blipFill rotWithShape="1">
          <a:blip r:embed="rId4"/>
          <a:srcRect l="23814" t="18145" r="44330" b="14639"/>
          <a:stretch/>
        </p:blipFill>
        <p:spPr>
          <a:xfrm>
            <a:off x="8686800" y="3423289"/>
            <a:ext cx="2926078" cy="2926081"/>
          </a:xfrm>
          <a:prstGeom prst="rect">
            <a:avLst/>
          </a:prstGeom>
        </p:spPr>
      </p:pic>
      <p:pic>
        <p:nvPicPr>
          <p:cNvPr id="9" name="Picture 8">
            <a:extLst>
              <a:ext uri="{FF2B5EF4-FFF2-40B4-BE49-F238E27FC236}">
                <a16:creationId xmlns:a16="http://schemas.microsoft.com/office/drawing/2014/main" id="{CFA60859-80CD-0970-9E7A-0BD4076FACA4}"/>
              </a:ext>
            </a:extLst>
          </p:cNvPr>
          <p:cNvPicPr>
            <a:picLocks noChangeAspect="1"/>
          </p:cNvPicPr>
          <p:nvPr/>
        </p:nvPicPr>
        <p:blipFill rotWithShape="1">
          <a:blip r:embed="rId5"/>
          <a:srcRect l="28531" t="18282" r="45644" b="15876"/>
          <a:stretch/>
        </p:blipFill>
        <p:spPr>
          <a:xfrm>
            <a:off x="4901055" y="3423289"/>
            <a:ext cx="2926078" cy="2926080"/>
          </a:xfrm>
          <a:prstGeom prst="rect">
            <a:avLst/>
          </a:prstGeom>
        </p:spPr>
      </p:pic>
    </p:spTree>
    <p:extLst>
      <p:ext uri="{BB962C8B-B14F-4D97-AF65-F5344CB8AC3E}">
        <p14:creationId xmlns:p14="http://schemas.microsoft.com/office/powerpoint/2010/main" val="2170166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2EA3FB-CF12-927F-2ED6-CE0943F63A7B}"/>
              </a:ext>
            </a:extLst>
          </p:cNvPr>
          <p:cNvPicPr>
            <a:picLocks noChangeAspect="1"/>
          </p:cNvPicPr>
          <p:nvPr/>
        </p:nvPicPr>
        <p:blipFill rotWithShape="1">
          <a:blip r:embed="rId2"/>
          <a:srcRect l="16315" t="17870" r="26314" b="15464"/>
          <a:stretch/>
        </p:blipFill>
        <p:spPr>
          <a:xfrm>
            <a:off x="1468582" y="670768"/>
            <a:ext cx="9033164" cy="5904428"/>
          </a:xfrm>
          <a:prstGeom prst="rect">
            <a:avLst/>
          </a:prstGeom>
        </p:spPr>
      </p:pic>
      <p:sp>
        <p:nvSpPr>
          <p:cNvPr id="6" name="TextBox 5">
            <a:extLst>
              <a:ext uri="{FF2B5EF4-FFF2-40B4-BE49-F238E27FC236}">
                <a16:creationId xmlns:a16="http://schemas.microsoft.com/office/drawing/2014/main" id="{EF8FC34F-7A39-A976-8926-6CFCFAF39857}"/>
              </a:ext>
            </a:extLst>
          </p:cNvPr>
          <p:cNvSpPr txBox="1"/>
          <p:nvPr/>
        </p:nvSpPr>
        <p:spPr>
          <a:xfrm>
            <a:off x="2205872" y="282804"/>
            <a:ext cx="7249213" cy="369332"/>
          </a:xfrm>
          <a:prstGeom prst="rect">
            <a:avLst/>
          </a:prstGeom>
          <a:noFill/>
        </p:spPr>
        <p:txBody>
          <a:bodyPr wrap="square" rtlCol="0">
            <a:spAutoFit/>
          </a:bodyPr>
          <a:lstStyle/>
          <a:p>
            <a:r>
              <a:rPr lang="en-GB" dirty="0"/>
              <a:t>Unrendered</a:t>
            </a:r>
          </a:p>
        </p:txBody>
      </p:sp>
    </p:spTree>
    <p:extLst>
      <p:ext uri="{BB962C8B-B14F-4D97-AF65-F5344CB8AC3E}">
        <p14:creationId xmlns:p14="http://schemas.microsoft.com/office/powerpoint/2010/main" val="308745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921F4-55BE-3918-3030-780AFE01ADB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Rendered</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computer screen shot of a house&#10;&#10;Description automatically generated with medium confidence">
            <a:extLst>
              <a:ext uri="{FF2B5EF4-FFF2-40B4-BE49-F238E27FC236}">
                <a16:creationId xmlns:a16="http://schemas.microsoft.com/office/drawing/2014/main" id="{0D48207D-73CF-EC28-75EC-6FF9D3845678}"/>
              </a:ext>
            </a:extLst>
          </p:cNvPr>
          <p:cNvPicPr>
            <a:picLocks noChangeAspect="1"/>
          </p:cNvPicPr>
          <p:nvPr/>
        </p:nvPicPr>
        <p:blipFill rotWithShape="1">
          <a:blip r:embed="rId2"/>
          <a:srcRect l="13750" t="15670" r="15644" b="13814"/>
          <a:stretch/>
        </p:blipFill>
        <p:spPr>
          <a:xfrm>
            <a:off x="3287342" y="544207"/>
            <a:ext cx="8423629" cy="5514848"/>
          </a:xfrm>
          <a:prstGeom prst="rect">
            <a:avLst/>
          </a:prstGeom>
        </p:spPr>
      </p:pic>
    </p:spTree>
    <p:extLst>
      <p:ext uri="{BB962C8B-B14F-4D97-AF65-F5344CB8AC3E}">
        <p14:creationId xmlns:p14="http://schemas.microsoft.com/office/powerpoint/2010/main" val="38614385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8409DB-E6DD-F96C-7DE7-529F375A6962}"/>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Playblast</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0536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house v7">
            <a:hlinkClick r:id="" action="ppaction://media"/>
            <a:extLst>
              <a:ext uri="{FF2B5EF4-FFF2-40B4-BE49-F238E27FC236}">
                <a16:creationId xmlns:a16="http://schemas.microsoft.com/office/drawing/2014/main" id="{3168CBEA-A3C3-F9CA-267F-50EA7C526B7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05163" y="-36368"/>
            <a:ext cx="13956146" cy="6894368"/>
          </a:xfrm>
          <a:prstGeom prst="rect">
            <a:avLst/>
          </a:prstGeom>
        </p:spPr>
      </p:pic>
    </p:spTree>
    <p:extLst>
      <p:ext uri="{BB962C8B-B14F-4D97-AF65-F5344CB8AC3E}">
        <p14:creationId xmlns:p14="http://schemas.microsoft.com/office/powerpoint/2010/main" val="206669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0B8D41-0E9D-B3B8-8598-37C4F64F5A1D}"/>
              </a:ext>
            </a:extLst>
          </p:cNvPr>
          <p:cNvSpPr>
            <a:spLocks noGrp="1"/>
          </p:cNvSpPr>
          <p:nvPr>
            <p:ph type="title"/>
          </p:nvPr>
        </p:nvSpPr>
        <p:spPr>
          <a:xfrm>
            <a:off x="638881" y="390525"/>
            <a:ext cx="10909640" cy="1510301"/>
          </a:xfrm>
        </p:spPr>
        <p:txBody>
          <a:bodyPr vert="horz" lIns="91440" tIns="45720" rIns="91440" bIns="45720" rtlCol="0" anchor="ctr">
            <a:normAutofit/>
          </a:bodyPr>
          <a:lstStyle/>
          <a:p>
            <a:pPr algn="ctr"/>
            <a:r>
              <a:rPr lang="en-US" sz="6600" kern="1200" dirty="0">
                <a:solidFill>
                  <a:srgbClr val="FFFFFF"/>
                </a:solidFill>
                <a:latin typeface="+mj-lt"/>
                <a:ea typeface="+mj-ea"/>
                <a:cs typeface="+mj-cs"/>
              </a:rPr>
              <a:t>References</a:t>
            </a:r>
          </a:p>
        </p:txBody>
      </p:sp>
      <p:sp>
        <p:nvSpPr>
          <p:cNvPr id="13"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Books">
            <a:extLst>
              <a:ext uri="{FF2B5EF4-FFF2-40B4-BE49-F238E27FC236}">
                <a16:creationId xmlns:a16="http://schemas.microsoft.com/office/drawing/2014/main" id="{1A469195-5436-8CD3-8B82-F5022E4211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60057" y="5227781"/>
            <a:ext cx="1523823" cy="1523823"/>
          </a:xfrm>
          <a:prstGeom prst="rect">
            <a:avLst/>
          </a:prstGeom>
        </p:spPr>
      </p:pic>
      <p:sp>
        <p:nvSpPr>
          <p:cNvPr id="4" name="TextBox 3">
            <a:extLst>
              <a:ext uri="{FF2B5EF4-FFF2-40B4-BE49-F238E27FC236}">
                <a16:creationId xmlns:a16="http://schemas.microsoft.com/office/drawing/2014/main" id="{16EC3900-4A91-C95F-3F75-EE74E72D1DDA}"/>
              </a:ext>
            </a:extLst>
          </p:cNvPr>
          <p:cNvSpPr txBox="1"/>
          <p:nvPr/>
        </p:nvSpPr>
        <p:spPr>
          <a:xfrm>
            <a:off x="675235" y="2381630"/>
            <a:ext cx="6597942" cy="4062651"/>
          </a:xfrm>
          <a:prstGeom prst="rect">
            <a:avLst/>
          </a:prstGeom>
          <a:noFill/>
        </p:spPr>
        <p:txBody>
          <a:bodyPr wrap="square" rtlCol="0">
            <a:spAutoFit/>
          </a:bodyPr>
          <a:lstStyle/>
          <a:p>
            <a:r>
              <a:rPr lang="en-GB" sz="1600" dirty="0"/>
              <a:t>[4] [5]  brick wall </a:t>
            </a:r>
            <a:r>
              <a:rPr lang="en-GB" sz="1600" dirty="0">
                <a:hlinkClick r:id="rId4"/>
              </a:rPr>
              <a:t>https://www.ilovewallpaper.co.uk/wallpaper-c1/fine-decor-rustic-brick-wallpaper-black-charcoal-fd31284-p1429</a:t>
            </a:r>
            <a:r>
              <a:rPr lang="en-GB" sz="1600" dirty="0"/>
              <a:t> </a:t>
            </a:r>
          </a:p>
          <a:p>
            <a:r>
              <a:rPr lang="en-GB" sz="1600" dirty="0"/>
              <a:t>[4] [5] roof tiles </a:t>
            </a:r>
          </a:p>
          <a:p>
            <a:r>
              <a:rPr lang="en-GB" sz="1600" dirty="0"/>
              <a:t> </a:t>
            </a:r>
            <a:r>
              <a:rPr lang="en-GB" sz="1600" dirty="0">
                <a:hlinkClick r:id="rId5"/>
              </a:rPr>
              <a:t>https://www.varicoltd.com/BLKSHING3TAB.html</a:t>
            </a:r>
            <a:r>
              <a:rPr lang="en-GB" sz="1600" dirty="0"/>
              <a:t> </a:t>
            </a:r>
          </a:p>
          <a:p>
            <a:r>
              <a:rPr lang="en-GB" sz="1600" dirty="0"/>
              <a:t>[2][3][4][5][20] double window </a:t>
            </a:r>
          </a:p>
          <a:p>
            <a:r>
              <a:rPr lang="en-GB" sz="1600" dirty="0">
                <a:hlinkClick r:id="rId6"/>
              </a:rPr>
              <a:t>https://www.doorsuperstore.co.uk/product/crystal-right-hand-side-hung-with-fixed-light-white-upvc-casement-clear-glazed-window.html</a:t>
            </a:r>
            <a:r>
              <a:rPr lang="en-GB" sz="1600" dirty="0"/>
              <a:t> </a:t>
            </a:r>
          </a:p>
          <a:p>
            <a:r>
              <a:rPr lang="en-GB" sz="1600" dirty="0"/>
              <a:t>[2][3][4][5][11][14]17][20][21] door</a:t>
            </a:r>
          </a:p>
          <a:p>
            <a:r>
              <a:rPr lang="en-GB" sz="1600" dirty="0">
                <a:hlinkClick r:id="rId7"/>
              </a:rPr>
              <a:t>https://www.flyingdoors.co.uk/shop/composite-front-doors/2-panel-2-square-composite-front-doors/white-2-panel-2-square-composite-front-door</a:t>
            </a:r>
            <a:r>
              <a:rPr lang="en-GB" sz="1600" dirty="0"/>
              <a:t> </a:t>
            </a:r>
          </a:p>
          <a:p>
            <a:r>
              <a:rPr lang="en-GB" sz="1600" dirty="0"/>
              <a:t>[2][2]3[4][5][9][11][12][14][15[17][20][21] triple window </a:t>
            </a:r>
            <a:r>
              <a:rPr lang="en-GB" sz="1600" dirty="0">
                <a:hlinkClick r:id="rId8"/>
              </a:rPr>
              <a:t>https://www.diymegastore.co.uk/crystal-fixed-centre-left-right-hung-upvc-window-a-rated?gclid=Cj0KCQjwmN2iBhCrARIsAG_G2i5kSQCCotNwMvzCIwtG6E8_RF1KRu66HDybcfbK6wSOSAKeFU0fuyUaAhkTEALw_wcB</a:t>
            </a:r>
            <a:endParaRPr lang="en-GB" sz="1600" dirty="0"/>
          </a:p>
          <a:p>
            <a:endParaRPr lang="en-GB" dirty="0"/>
          </a:p>
        </p:txBody>
      </p:sp>
    </p:spTree>
    <p:extLst>
      <p:ext uri="{BB962C8B-B14F-4D97-AF65-F5344CB8AC3E}">
        <p14:creationId xmlns:p14="http://schemas.microsoft.com/office/powerpoint/2010/main" val="2268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36772-150A-9998-2100-CF0A39913857}"/>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References Continued</a:t>
            </a:r>
          </a:p>
        </p:txBody>
      </p:sp>
      <p:sp>
        <p:nvSpPr>
          <p:cNvPr id="3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CB8B7B1-DFAE-E492-A2E2-0DB3C7B15F2C}"/>
              </a:ext>
            </a:extLst>
          </p:cNvPr>
          <p:cNvSpPr txBox="1"/>
          <p:nvPr/>
        </p:nvSpPr>
        <p:spPr>
          <a:xfrm>
            <a:off x="3898373" y="941832"/>
            <a:ext cx="8771265" cy="3547872"/>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1000" dirty="0"/>
              <a:t>[3][5][9][12][15][20][21] double doors</a:t>
            </a:r>
          </a:p>
          <a:p>
            <a:pPr indent="-228600" defTabSz="914400">
              <a:lnSpc>
                <a:spcPct val="90000"/>
              </a:lnSpc>
              <a:spcAft>
                <a:spcPts val="600"/>
              </a:spcAft>
              <a:buFont typeface="Arial" panose="020B0604020202020204" pitchFamily="34" charset="0"/>
              <a:buChar char="•"/>
            </a:pPr>
            <a:r>
              <a:rPr lang="en-US" sz="1000" dirty="0">
                <a:hlinkClick r:id="rId2"/>
              </a:rPr>
              <a:t>https://www.flyingdoors.co.uk/shop/upvc-french-doors/white-upvc-georgian-french-doors/5ft-upvc-georgian-french-doors</a:t>
            </a:r>
            <a:endParaRPr lang="en-US" sz="1000" dirty="0"/>
          </a:p>
          <a:p>
            <a:pPr indent="-228600" defTabSz="914400">
              <a:lnSpc>
                <a:spcPct val="90000"/>
              </a:lnSpc>
              <a:spcAft>
                <a:spcPts val="600"/>
              </a:spcAft>
              <a:buFont typeface="Arial" panose="020B0604020202020204" pitchFamily="34" charset="0"/>
              <a:buChar char="•"/>
            </a:pPr>
            <a:r>
              <a:rPr lang="en-US" sz="1000" dirty="0"/>
              <a:t>[2][3][4][5][9][11][14][17][20][21] Garage door </a:t>
            </a:r>
            <a:r>
              <a:rPr lang="en-US" sz="1000" dirty="0">
                <a:hlinkClick r:id="rId3"/>
              </a:rPr>
              <a:t>http://t0.gstatic.com/images?q=tbn:ANd9GcR_ZAUk2tS84x3FLZi9qoPuI8t_sSVzaDIDBNk0JBbZMIuqWVAL</a:t>
            </a:r>
            <a:endParaRPr lang="en-US" sz="1000" dirty="0"/>
          </a:p>
          <a:p>
            <a:pPr indent="-228600" defTabSz="914400">
              <a:lnSpc>
                <a:spcPct val="90000"/>
              </a:lnSpc>
              <a:spcAft>
                <a:spcPts val="600"/>
              </a:spcAft>
              <a:buFont typeface="Arial" panose="020B0604020202020204" pitchFamily="34" charset="0"/>
              <a:buChar char="•"/>
            </a:pPr>
            <a:r>
              <a:rPr lang="en-US" sz="1000" dirty="0"/>
              <a:t>[9][11][12][14][15][17][21] sandstone brick texture </a:t>
            </a:r>
            <a:r>
              <a:rPr lang="en-US" sz="1000" dirty="0">
                <a:hlinkClick r:id="rId4"/>
              </a:rPr>
              <a:t>https://www.trianglebrick.com/downtown-collection/sandstone</a:t>
            </a:r>
            <a:endParaRPr lang="en-US" sz="1000" dirty="0"/>
          </a:p>
          <a:p>
            <a:pPr indent="-228600" defTabSz="914400">
              <a:lnSpc>
                <a:spcPct val="90000"/>
              </a:lnSpc>
              <a:spcAft>
                <a:spcPts val="600"/>
              </a:spcAft>
              <a:buFont typeface="Arial" panose="020B0604020202020204" pitchFamily="34" charset="0"/>
              <a:buChar char="•"/>
            </a:pPr>
            <a:r>
              <a:rPr lang="en-US" sz="1000" dirty="0"/>
              <a:t>[2][3][4][5] roof tiles </a:t>
            </a:r>
          </a:p>
          <a:p>
            <a:pPr indent="-228600" defTabSz="914400">
              <a:lnSpc>
                <a:spcPct val="90000"/>
              </a:lnSpc>
              <a:spcAft>
                <a:spcPts val="600"/>
              </a:spcAft>
              <a:buFont typeface="Arial" panose="020B0604020202020204" pitchFamily="34" charset="0"/>
              <a:buChar char="•"/>
            </a:pPr>
            <a:r>
              <a:rPr lang="en-US" sz="1000" dirty="0"/>
              <a:t>[8][11][12][14][15][17][26] </a:t>
            </a:r>
            <a:r>
              <a:rPr lang="en-US" sz="1000" dirty="0" err="1"/>
              <a:t>skydome</a:t>
            </a:r>
            <a:r>
              <a:rPr lang="en-US" sz="1000" dirty="0"/>
              <a:t> </a:t>
            </a:r>
            <a:r>
              <a:rPr lang="en-US" sz="1000" dirty="0">
                <a:hlinkClick r:id="rId5"/>
              </a:rPr>
              <a:t>https://hdri-haven.com/</a:t>
            </a:r>
            <a:r>
              <a:rPr lang="en-US" sz="1000" dirty="0"/>
              <a:t> </a:t>
            </a:r>
          </a:p>
          <a:p>
            <a:pPr indent="-228600" defTabSz="914400">
              <a:lnSpc>
                <a:spcPct val="90000"/>
              </a:lnSpc>
              <a:spcAft>
                <a:spcPts val="600"/>
              </a:spcAft>
              <a:buFont typeface="Arial" panose="020B0604020202020204" pitchFamily="34" charset="0"/>
              <a:buChar char="•"/>
            </a:pPr>
            <a:r>
              <a:rPr lang="en-US" sz="1000" dirty="0">
                <a:hlinkClick r:id="rId6"/>
              </a:rPr>
              <a:t>https://www.mpmoran.co.uk/marley-concrete-plain-roof-tile-smooth-grey-109130549</a:t>
            </a:r>
            <a:endParaRPr lang="en-US" sz="1000" dirty="0"/>
          </a:p>
          <a:p>
            <a:pPr indent="-228600" defTabSz="914400">
              <a:lnSpc>
                <a:spcPct val="90000"/>
              </a:lnSpc>
              <a:spcAft>
                <a:spcPts val="600"/>
              </a:spcAft>
              <a:buFont typeface="Arial" panose="020B0604020202020204" pitchFamily="34" charset="0"/>
              <a:buChar char="•"/>
            </a:pPr>
            <a:r>
              <a:rPr lang="en-US" sz="1000" dirty="0"/>
              <a:t>[9][11][12]14][15][17][21] Roof tiles. </a:t>
            </a:r>
            <a:r>
              <a:rPr lang="en-US" sz="1000" dirty="0">
                <a:hlinkClick r:id="rId7"/>
              </a:rPr>
              <a:t>https://www.miniaturebricks.com/s1013vr</a:t>
            </a:r>
            <a:r>
              <a:rPr lang="en-US" sz="1000" dirty="0"/>
              <a:t> </a:t>
            </a:r>
          </a:p>
          <a:p>
            <a:pPr indent="-228600" defTabSz="914400">
              <a:lnSpc>
                <a:spcPct val="90000"/>
              </a:lnSpc>
              <a:spcAft>
                <a:spcPts val="600"/>
              </a:spcAft>
              <a:buFont typeface="Arial" panose="020B0604020202020204" pitchFamily="34" charset="0"/>
              <a:buChar char="•"/>
            </a:pPr>
            <a:r>
              <a:rPr lang="en-US" sz="1000" dirty="0"/>
              <a:t>[9] floor </a:t>
            </a:r>
          </a:p>
          <a:p>
            <a:pPr indent="-228600" defTabSz="914400">
              <a:lnSpc>
                <a:spcPct val="90000"/>
              </a:lnSpc>
              <a:spcAft>
                <a:spcPts val="600"/>
              </a:spcAft>
              <a:buFont typeface="Arial" panose="020B0604020202020204" pitchFamily="34" charset="0"/>
              <a:buChar char="•"/>
            </a:pPr>
            <a:r>
              <a:rPr lang="en-US" sz="1000" dirty="0">
                <a:hlinkClick r:id="rId8"/>
              </a:rPr>
              <a:t>https://www.tilelook.com/en-GB/users/ceramica-rondine/tiles/concrete-concrete-light-grey-60x60-j87937</a:t>
            </a:r>
            <a:endParaRPr lang="en-US" sz="1000" dirty="0"/>
          </a:p>
          <a:p>
            <a:pPr indent="-228600" defTabSz="914400">
              <a:lnSpc>
                <a:spcPct val="90000"/>
              </a:lnSpc>
              <a:spcAft>
                <a:spcPts val="600"/>
              </a:spcAft>
              <a:buFont typeface="Arial" panose="020B0604020202020204" pitchFamily="34" charset="0"/>
              <a:buChar char="•"/>
            </a:pPr>
            <a:r>
              <a:rPr lang="en-US" sz="1000" dirty="0">
                <a:hlinkClick r:id="rId9"/>
              </a:rPr>
              <a:t>https://urbanlighting.com.au/products/forn-spike-light</a:t>
            </a:r>
            <a:r>
              <a:rPr lang="en-US" sz="1000" dirty="0"/>
              <a:t> </a:t>
            </a:r>
          </a:p>
          <a:p>
            <a:pPr indent="-228600" defTabSz="914400">
              <a:lnSpc>
                <a:spcPct val="90000"/>
              </a:lnSpc>
              <a:spcAft>
                <a:spcPts val="600"/>
              </a:spcAft>
              <a:buFont typeface="Arial" panose="020B0604020202020204" pitchFamily="34" charset="0"/>
              <a:buChar char="•"/>
            </a:pPr>
            <a:r>
              <a:rPr lang="en-US" sz="1000" dirty="0"/>
              <a:t>[21] lamppost</a:t>
            </a:r>
          </a:p>
          <a:p>
            <a:pPr indent="-228600" defTabSz="914400">
              <a:lnSpc>
                <a:spcPct val="90000"/>
              </a:lnSpc>
              <a:spcAft>
                <a:spcPts val="600"/>
              </a:spcAft>
              <a:buFont typeface="Arial" panose="020B0604020202020204" pitchFamily="34" charset="0"/>
              <a:buChar char="•"/>
            </a:pPr>
            <a:r>
              <a:rPr lang="en-US" sz="1000" dirty="0"/>
              <a:t> </a:t>
            </a:r>
            <a:r>
              <a:rPr lang="en-US" sz="1000" dirty="0">
                <a:hlinkClick r:id="rId10"/>
              </a:rPr>
              <a:t>https://www.lights.co.uk/country-house-lamp-post-754.html</a:t>
            </a:r>
            <a:endParaRPr lang="en-US" sz="1000" dirty="0"/>
          </a:p>
          <a:p>
            <a:pPr indent="-228600" defTabSz="914400">
              <a:lnSpc>
                <a:spcPct val="90000"/>
              </a:lnSpc>
              <a:spcAft>
                <a:spcPts val="600"/>
              </a:spcAft>
              <a:buFont typeface="Arial" panose="020B0604020202020204" pitchFamily="34" charset="0"/>
              <a:buChar char="•"/>
            </a:pPr>
            <a:r>
              <a:rPr lang="en-US" sz="1000" dirty="0"/>
              <a:t>[22] Bench </a:t>
            </a:r>
          </a:p>
          <a:p>
            <a:pPr indent="-228600" defTabSz="914400">
              <a:lnSpc>
                <a:spcPct val="90000"/>
              </a:lnSpc>
              <a:spcAft>
                <a:spcPts val="600"/>
              </a:spcAft>
              <a:buFont typeface="Arial" panose="020B0604020202020204" pitchFamily="34" charset="0"/>
              <a:buChar char="•"/>
            </a:pPr>
            <a:r>
              <a:rPr lang="en-US" sz="1000" dirty="0">
                <a:hlinkClick r:id="rId11"/>
              </a:rPr>
              <a:t>https://www.wooden-workshop.co.uk/product/4ft-hardwood-garden-bench-sapele/#gallery-4</a:t>
            </a:r>
            <a:r>
              <a:rPr lang="en-US" sz="1000" dirty="0"/>
              <a:t> </a:t>
            </a:r>
          </a:p>
          <a:p>
            <a:pPr indent="-228600" defTabSz="914400">
              <a:lnSpc>
                <a:spcPct val="90000"/>
              </a:lnSpc>
              <a:spcAft>
                <a:spcPts val="600"/>
              </a:spcAft>
              <a:buFont typeface="Arial" panose="020B0604020202020204" pitchFamily="34" charset="0"/>
              <a:buChar char="•"/>
            </a:pPr>
            <a:r>
              <a:rPr lang="en-US" sz="1000" dirty="0"/>
              <a:t>[24] </a:t>
            </a:r>
            <a:r>
              <a:rPr lang="en-US" sz="1000" dirty="0" err="1"/>
              <a:t>plantpot</a:t>
            </a:r>
            <a:r>
              <a:rPr lang="en-US" sz="1000" dirty="0"/>
              <a:t> </a:t>
            </a:r>
            <a:r>
              <a:rPr lang="en-US" sz="1000" dirty="0">
                <a:hlinkClick r:id="rId12"/>
              </a:rPr>
              <a:t>https://www.homebase.co.uk/terracotta-plant-pot-15cm/12806320.html</a:t>
            </a:r>
            <a:r>
              <a:rPr lang="en-US" sz="1000" dirty="0"/>
              <a:t> </a:t>
            </a:r>
          </a:p>
          <a:p>
            <a:pPr indent="-228600" defTabSz="914400">
              <a:lnSpc>
                <a:spcPct val="90000"/>
              </a:lnSpc>
              <a:spcAft>
                <a:spcPts val="600"/>
              </a:spcAft>
              <a:buFont typeface="Arial" panose="020B0604020202020204" pitchFamily="34" charset="0"/>
              <a:buChar char="•"/>
            </a:pPr>
            <a:r>
              <a:rPr lang="en-US" sz="1000" dirty="0"/>
              <a:t>[24] </a:t>
            </a:r>
            <a:r>
              <a:rPr lang="en-US" sz="1000" dirty="0" err="1"/>
              <a:t>Plantpot</a:t>
            </a:r>
            <a:r>
              <a:rPr lang="en-US" sz="1000" dirty="0"/>
              <a:t> tutorial </a:t>
            </a:r>
            <a:r>
              <a:rPr lang="en-US" sz="1000" dirty="0">
                <a:hlinkClick r:id="rId13"/>
              </a:rPr>
              <a:t>https://www.youtube.com/watch?v=NEUYFhrPfxk</a:t>
            </a:r>
            <a:endParaRPr lang="en-US" sz="1000" dirty="0"/>
          </a:p>
          <a:p>
            <a:pPr indent="-228600" defTabSz="914400">
              <a:lnSpc>
                <a:spcPct val="90000"/>
              </a:lnSpc>
              <a:spcAft>
                <a:spcPts val="600"/>
              </a:spcAft>
              <a:buFont typeface="Arial" panose="020B0604020202020204" pitchFamily="34" charset="0"/>
              <a:buChar char="•"/>
            </a:pPr>
            <a:r>
              <a:rPr lang="en-US" sz="1000" dirty="0"/>
              <a:t>[25] swimming pool </a:t>
            </a:r>
            <a:r>
              <a:rPr lang="en-US" sz="1000" dirty="0">
                <a:hlinkClick r:id="rId14"/>
              </a:rPr>
              <a:t>https://www.thespruce.com/building-above-ground-swimming-pool-4847278</a:t>
            </a:r>
            <a:endParaRPr lang="en-US" sz="1000" dirty="0"/>
          </a:p>
          <a:p>
            <a:pPr indent="-228600" defTabSz="914400">
              <a:lnSpc>
                <a:spcPct val="90000"/>
              </a:lnSpc>
              <a:spcAft>
                <a:spcPts val="600"/>
              </a:spcAft>
              <a:buFont typeface="Arial" panose="020B0604020202020204" pitchFamily="34" charset="0"/>
              <a:buChar char="•"/>
            </a:pPr>
            <a:r>
              <a:rPr lang="en-US" sz="1000" dirty="0"/>
              <a:t>[27] [28] [29][31]Tree bark </a:t>
            </a:r>
            <a:r>
              <a:rPr lang="en-US" sz="1000" dirty="0">
                <a:hlinkClick r:id="rId15"/>
              </a:rPr>
              <a:t>https://imagedelivery.net/9sCnq8t6WEGNay0RAQNdvQ/UUID-cl90fjfjz191447vmqyeg15nsab/public</a:t>
            </a:r>
            <a:r>
              <a:rPr lang="en-US" sz="1000" dirty="0"/>
              <a:t> </a:t>
            </a:r>
          </a:p>
          <a:p>
            <a:pPr indent="-228600" defTabSz="914400">
              <a:lnSpc>
                <a:spcPct val="90000"/>
              </a:lnSpc>
              <a:spcAft>
                <a:spcPts val="600"/>
              </a:spcAft>
              <a:buFont typeface="Arial" panose="020B0604020202020204" pitchFamily="34" charset="0"/>
              <a:buChar char="•"/>
            </a:pPr>
            <a:r>
              <a:rPr lang="en-US" sz="1000" dirty="0"/>
              <a:t>[27][28][29][31] Tree Texture </a:t>
            </a:r>
            <a:r>
              <a:rPr lang="en-US" sz="1000" dirty="0">
                <a:hlinkClick r:id="rId16"/>
              </a:rPr>
              <a:t>https://previews.123rf.com/images/smilyk/smilyk1912/smilyk191200023/138538906-seamless-pattern-of-realistic-green-christmas-pine-tree-branches-continuous-background-with-twigs.jpg</a:t>
            </a:r>
            <a:r>
              <a:rPr lang="en-US" sz="1000" dirty="0"/>
              <a:t> </a:t>
            </a:r>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r>
              <a:rPr lang="en-US" sz="1000" dirty="0"/>
              <a:t>RESOURCES I USED TO HELP COMPLETE THIS PROJECT</a:t>
            </a:r>
          </a:p>
          <a:p>
            <a:pPr indent="-228600" defTabSz="914400">
              <a:lnSpc>
                <a:spcPct val="90000"/>
              </a:lnSpc>
              <a:spcAft>
                <a:spcPts val="600"/>
              </a:spcAft>
              <a:buFont typeface="Arial" panose="020B0604020202020204" pitchFamily="34" charset="0"/>
              <a:buChar char="•"/>
            </a:pPr>
            <a:r>
              <a:rPr lang="en-US" sz="1000" dirty="0"/>
              <a:t>Rich Morgan BA computer games design environmental design </a:t>
            </a:r>
            <a:r>
              <a:rPr lang="en-US" sz="1000" dirty="0" err="1"/>
              <a:t>uv</a:t>
            </a:r>
            <a:r>
              <a:rPr lang="en-US" sz="1000" dirty="0"/>
              <a:t> unwrapping 3d models </a:t>
            </a:r>
            <a:r>
              <a:rPr lang="en-US" sz="1000" dirty="0">
                <a:hlinkClick r:id="rId17"/>
              </a:rPr>
              <a:t>https://moodle.uwtsd.ac.uk/pluginfile.php/483166/mod_resource/content/2/ELD_UV_unwrapping.pdf</a:t>
            </a:r>
            <a:endParaRPr lang="en-US" sz="1000" dirty="0"/>
          </a:p>
          <a:p>
            <a:pPr indent="-228600" defTabSz="914400">
              <a:lnSpc>
                <a:spcPct val="90000"/>
              </a:lnSpc>
              <a:spcAft>
                <a:spcPts val="600"/>
              </a:spcAft>
              <a:buFont typeface="Arial" panose="020B0604020202020204" pitchFamily="34" charset="0"/>
              <a:buChar char="•"/>
            </a:pPr>
            <a:r>
              <a:rPr lang="en-US" sz="1000" dirty="0"/>
              <a:t>Rich Morgan BA computer games design environmental design importing texture maps in maya </a:t>
            </a:r>
            <a:r>
              <a:rPr lang="en-US" sz="1000" dirty="0">
                <a:hlinkClick r:id="rId18"/>
              </a:rPr>
              <a:t>https://moodle.uwtsd.ac.uk/pluginfile.php/485184/mod_resource/content/3/ELD_UV_importing_textures_maya.pdf</a:t>
            </a: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endParaRPr lang="en-US" sz="1000" dirty="0"/>
          </a:p>
        </p:txBody>
      </p:sp>
      <p:pic>
        <p:nvPicPr>
          <p:cNvPr id="7" name="Graphic 6" descr="Books">
            <a:extLst>
              <a:ext uri="{FF2B5EF4-FFF2-40B4-BE49-F238E27FC236}">
                <a16:creationId xmlns:a16="http://schemas.microsoft.com/office/drawing/2014/main" id="{E87545C4-6F36-19EC-6360-FB3EB6BEB203}"/>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1261640" y="3593915"/>
            <a:ext cx="1521829" cy="1521829"/>
          </a:xfrm>
          <a:prstGeom prst="rect">
            <a:avLst/>
          </a:prstGeom>
        </p:spPr>
      </p:pic>
    </p:spTree>
    <p:extLst>
      <p:ext uri="{BB962C8B-B14F-4D97-AF65-F5344CB8AC3E}">
        <p14:creationId xmlns:p14="http://schemas.microsoft.com/office/powerpoint/2010/main" val="33003611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 2013 - 2022</Template>
  <TotalTime>8828</TotalTime>
  <Words>1470</Words>
  <Application>Microsoft Office PowerPoint</Application>
  <PresentationFormat>Widescreen</PresentationFormat>
  <Paragraphs>92</Paragraphs>
  <Slides>37</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Environmental Design</vt:lpstr>
      <vt:lpstr>Preproduction</vt:lpstr>
      <vt:lpstr>Creating My Model</vt:lpstr>
      <vt:lpstr>PowerPoint Presentation</vt:lpstr>
      <vt:lpstr>Uv unwraps from 1st attempt</vt:lpstr>
      <vt:lpstr>I did quite like this texturing however it didn’t resemble my house there was a problem in the texturing itself leaving a green mark and its too dark</vt:lpstr>
      <vt:lpstr>Second Uv unwrap </vt:lpstr>
      <vt:lpstr>My house reference image</vt:lpstr>
      <vt:lpstr>Production  </vt:lpstr>
      <vt:lpstr>PowerPoint Presentation</vt:lpstr>
      <vt:lpstr>PowerPoint Presentation</vt:lpstr>
      <vt:lpstr>Creating my assets.</vt:lpstr>
      <vt:lpstr>Lighting and shadows</vt:lpstr>
      <vt:lpstr>Final Product before rendering</vt:lpstr>
      <vt:lpstr>PowerPoint Presentation</vt:lpstr>
      <vt:lpstr>PowerPoint Presentation</vt:lpstr>
      <vt:lpstr>Rendered</vt:lpstr>
      <vt:lpstr>PowerPoint Presentation</vt:lpstr>
      <vt:lpstr>PowerPoint Presentation</vt:lpstr>
      <vt:lpstr>Unreal</vt:lpstr>
      <vt:lpstr>UNREAL</vt:lpstr>
      <vt:lpstr>Creating the uvs for the flooring </vt:lpstr>
      <vt:lpstr>Creating Uvs for the assets </vt:lpstr>
      <vt:lpstr>Final touches to the house</vt:lpstr>
      <vt:lpstr>Lampost</vt:lpstr>
      <vt:lpstr>Bench image reference </vt:lpstr>
      <vt:lpstr>Lampost + Bench  </vt:lpstr>
      <vt:lpstr>Plant pot </vt:lpstr>
      <vt:lpstr>Swimming Pool</vt:lpstr>
      <vt:lpstr>PowerPoint Presentation</vt:lpstr>
      <vt:lpstr>Extras-Tree  </vt:lpstr>
      <vt:lpstr>PowerPoint Presentation</vt:lpstr>
      <vt:lpstr>Rendered</vt:lpstr>
      <vt:lpstr>Playblast</vt:lpstr>
      <vt:lpstr>PowerPoint Presentation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Stacy Rees</dc:creator>
  <cp:lastModifiedBy>Stacy Rees</cp:lastModifiedBy>
  <cp:revision>4</cp:revision>
  <dcterms:created xsi:type="dcterms:W3CDTF">2023-04-21T12:10:11Z</dcterms:created>
  <dcterms:modified xsi:type="dcterms:W3CDTF">2023-05-10T20:49:30Z</dcterms:modified>
</cp:coreProperties>
</file>