
<file path=[Content_Types].xml><?xml version="1.0" encoding="utf-8"?>
<Types xmlns="http://schemas.openxmlformats.org/package/2006/content-types">
  <Default Extension="jpeg" ContentType="image/jpeg"/>
  <Default Extension="jpg" ContentType="image/jpeg"/>
  <Default Extension="MOV" ContentType="video/quicktime"/>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85" r:id="rId5"/>
    <p:sldId id="272" r:id="rId6"/>
    <p:sldId id="283" r:id="rId7"/>
    <p:sldId id="286" r:id="rId8"/>
    <p:sldId id="287" r:id="rId9"/>
    <p:sldId id="288" r:id="rId10"/>
    <p:sldId id="27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0110"/>
  </p:normalViewPr>
  <p:slideViewPr>
    <p:cSldViewPr snapToGrid="0" snapToObjects="1">
      <p:cViewPr varScale="1">
        <p:scale>
          <a:sx n="90" d="100"/>
          <a:sy n="90" d="100"/>
        </p:scale>
        <p:origin x="232"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EC2AFA-17F0-E34D-9C20-B4FA2F8BA493}" type="datetimeFigureOut">
              <a:rPr lang="en-GB" smtClean="0"/>
              <a:t>18/05/2021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732E0-1E43-5B41-8B99-5A347D04D495}" type="slidenum">
              <a:rPr lang="en-GB" smtClean="0"/>
              <a:t>‹#›</a:t>
            </a:fld>
            <a:endParaRPr lang="en-GB"/>
          </a:p>
        </p:txBody>
      </p:sp>
    </p:spTree>
    <p:extLst>
      <p:ext uri="{BB962C8B-B14F-4D97-AF65-F5344CB8AC3E}">
        <p14:creationId xmlns:p14="http://schemas.microsoft.com/office/powerpoint/2010/main" val="207487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ritannica.com/science/horticulture"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www.britannica.com/art/floral-decoration" TargetMode="External"/><Relationship Id="rId4" Type="http://schemas.openxmlformats.org/officeDocument/2006/relationships/hyperlink" Target="https://www.britannica.com/science/flower"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sychologytoday.com/gb/basics/oxytocin"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Floriculture</a:t>
            </a:r>
            <a:r>
              <a:rPr lang="en-GB" sz="1200" b="0" i="0" kern="1200" dirty="0">
                <a:solidFill>
                  <a:schemeClr val="tx1"/>
                </a:solidFill>
                <a:effectLst/>
                <a:latin typeface="+mn-lt"/>
                <a:ea typeface="+mn-ea"/>
                <a:cs typeface="+mn-cs"/>
              </a:rPr>
              <a:t>, means a branch of ornamental </a:t>
            </a:r>
            <a:r>
              <a:rPr lang="en-GB" sz="1200" b="0" i="0" u="sng" strike="noStrike" kern="1200" dirty="0">
                <a:solidFill>
                  <a:schemeClr val="tx1"/>
                </a:solidFill>
                <a:effectLst/>
                <a:latin typeface="+mn-lt"/>
                <a:ea typeface="+mn-ea"/>
                <a:cs typeface="+mn-cs"/>
                <a:hlinkClick r:id="rId3"/>
              </a:rPr>
              <a:t>horticulture</a:t>
            </a:r>
            <a:r>
              <a:rPr lang="en-GB" sz="1200" b="0" i="0" kern="1200" dirty="0">
                <a:solidFill>
                  <a:schemeClr val="tx1"/>
                </a:solidFill>
                <a:effectLst/>
                <a:latin typeface="+mn-lt"/>
                <a:ea typeface="+mn-ea"/>
                <a:cs typeface="+mn-cs"/>
              </a:rPr>
              <a:t> concerned with growing and marketing </a:t>
            </a:r>
            <a:r>
              <a:rPr lang="en-GB" sz="1200" b="0" i="0" u="sng" strike="noStrike" kern="1200" dirty="0">
                <a:solidFill>
                  <a:schemeClr val="tx1"/>
                </a:solidFill>
                <a:effectLst/>
                <a:latin typeface="+mn-lt"/>
                <a:ea typeface="+mn-ea"/>
                <a:cs typeface="+mn-cs"/>
                <a:hlinkClick r:id="rId4"/>
              </a:rPr>
              <a:t>flowers</a:t>
            </a:r>
            <a:r>
              <a:rPr lang="en-GB" sz="1200" b="0" i="0" kern="1200" dirty="0">
                <a:solidFill>
                  <a:schemeClr val="tx1"/>
                </a:solidFill>
                <a:effectLst/>
                <a:latin typeface="+mn-lt"/>
                <a:ea typeface="+mn-ea"/>
                <a:cs typeface="+mn-cs"/>
              </a:rPr>
              <a:t> and ornamental plants as</a:t>
            </a:r>
          </a:p>
          <a:p>
            <a:r>
              <a:rPr lang="en-GB" sz="1200" b="0" i="0" kern="1200" dirty="0">
                <a:solidFill>
                  <a:schemeClr val="tx1"/>
                </a:solidFill>
                <a:effectLst/>
                <a:latin typeface="+mn-lt"/>
                <a:ea typeface="+mn-ea"/>
                <a:cs typeface="+mn-cs"/>
              </a:rPr>
              <a:t> well as with </a:t>
            </a:r>
            <a:r>
              <a:rPr lang="en-GB" sz="1200" b="0" i="0" u="sng" strike="noStrike" kern="1200" dirty="0">
                <a:solidFill>
                  <a:schemeClr val="tx1"/>
                </a:solidFill>
                <a:effectLst/>
                <a:latin typeface="+mn-lt"/>
                <a:ea typeface="+mn-ea"/>
                <a:cs typeface="+mn-cs"/>
                <a:hlinkClick r:id="rId5"/>
              </a:rPr>
              <a:t>flower arrangement</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I found this word I knew it was what this project was. In my mind It’s the floral version of biophilic design. </a:t>
            </a:r>
            <a:endParaRPr lang="en-GB" dirty="0"/>
          </a:p>
        </p:txBody>
      </p:sp>
      <p:sp>
        <p:nvSpPr>
          <p:cNvPr id="4" name="Slide Number Placeholder 3"/>
          <p:cNvSpPr>
            <a:spLocks noGrp="1"/>
          </p:cNvSpPr>
          <p:nvPr>
            <p:ph type="sldNum" sz="quarter" idx="5"/>
          </p:nvPr>
        </p:nvSpPr>
        <p:spPr/>
        <p:txBody>
          <a:bodyPr/>
          <a:lstStyle/>
          <a:p>
            <a:fld id="{819732E0-1E43-5B41-8B99-5A347D04D495}" type="slidenum">
              <a:rPr lang="en-GB" smtClean="0"/>
              <a:t>1</a:t>
            </a:fld>
            <a:endParaRPr lang="en-GB"/>
          </a:p>
        </p:txBody>
      </p:sp>
    </p:spTree>
    <p:extLst>
      <p:ext uri="{BB962C8B-B14F-4D97-AF65-F5344CB8AC3E}">
        <p14:creationId xmlns:p14="http://schemas.microsoft.com/office/powerpoint/2010/main" val="236162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knew I wanted this project to celebrate my love for florals and I really feel like it has done just that! </a:t>
            </a:r>
          </a:p>
          <a:p>
            <a:endParaRPr lang="en-GB" dirty="0"/>
          </a:p>
          <a:p>
            <a:r>
              <a:rPr lang="en-GB" dirty="0"/>
              <a:t>During my research methods report last semester I looked at biophilic design and how the lack of nature in our lives can have a negative effect on out mental health. This is something that I really believed in. From my experience of working in a garden centre I can see how some peoples happy place is their garden. But though researching for this project I realised this is something we are programmed to do. When we see nature and greenery our brains create </a:t>
            </a:r>
            <a:r>
              <a:rPr lang="en-GB" sz="1200" b="0" i="0" kern="1200" dirty="0">
                <a:solidFill>
                  <a:schemeClr val="tx1"/>
                </a:solidFill>
                <a:effectLst/>
                <a:latin typeface="+mn-lt"/>
                <a:ea typeface="+mn-ea"/>
                <a:cs typeface="+mn-cs"/>
              </a:rPr>
              <a:t>Dopamine and </a:t>
            </a:r>
            <a:r>
              <a:rPr lang="en-GB" sz="1200" b="0" i="0" u="none" strike="noStrike" kern="1200" dirty="0">
                <a:solidFill>
                  <a:schemeClr val="tx1"/>
                </a:solidFill>
                <a:effectLst/>
                <a:latin typeface="+mn-lt"/>
                <a:ea typeface="+mn-ea"/>
                <a:cs typeface="+mn-cs"/>
                <a:hlinkClick r:id="rId3"/>
              </a:rPr>
              <a:t>Oxytocin</a:t>
            </a:r>
            <a:r>
              <a:rPr lang="en-GB" sz="1200" b="0" i="0" u="none" strike="noStrike" kern="1200" dirty="0">
                <a:solidFill>
                  <a:schemeClr val="tx1"/>
                </a:solidFill>
                <a:effectLst/>
                <a:latin typeface="+mn-lt"/>
                <a:ea typeface="+mn-ea"/>
                <a:cs typeface="+mn-cs"/>
              </a:rPr>
              <a:t> which are our happy brain </a:t>
            </a:r>
            <a:r>
              <a:rPr lang="en-GB" sz="1200" b="0" i="0" u="none" strike="noStrike" kern="1200" dirty="0" err="1">
                <a:solidFill>
                  <a:schemeClr val="tx1"/>
                </a:solidFill>
                <a:effectLst/>
                <a:latin typeface="+mn-lt"/>
                <a:ea typeface="+mn-ea"/>
                <a:cs typeface="+mn-cs"/>
              </a:rPr>
              <a:t>cemicals</a:t>
            </a:r>
            <a:r>
              <a:rPr lang="en-GB" sz="1200" b="0" i="0" u="none" strike="noStrike" kern="1200" dirty="0">
                <a:solidFill>
                  <a:schemeClr val="tx1"/>
                </a:solidFill>
                <a:effectLst/>
                <a:latin typeface="+mn-lt"/>
                <a:ea typeface="+mn-ea"/>
                <a:cs typeface="+mn-cs"/>
              </a:rPr>
              <a:t>. </a:t>
            </a:r>
            <a:r>
              <a:rPr lang="en-GB" dirty="0"/>
              <a:t>I have manipulated my designs to give these feelings in the home. </a:t>
            </a:r>
          </a:p>
        </p:txBody>
      </p:sp>
      <p:sp>
        <p:nvSpPr>
          <p:cNvPr id="4" name="Slide Number Placeholder 3"/>
          <p:cNvSpPr>
            <a:spLocks noGrp="1"/>
          </p:cNvSpPr>
          <p:nvPr>
            <p:ph type="sldNum" sz="quarter" idx="5"/>
          </p:nvPr>
        </p:nvSpPr>
        <p:spPr/>
        <p:txBody>
          <a:bodyPr/>
          <a:lstStyle/>
          <a:p>
            <a:fld id="{819732E0-1E43-5B41-8B99-5A347D04D495}" type="slidenum">
              <a:rPr lang="en-GB" smtClean="0"/>
              <a:t>2</a:t>
            </a:fld>
            <a:endParaRPr lang="en-GB"/>
          </a:p>
        </p:txBody>
      </p:sp>
    </p:spTree>
    <p:extLst>
      <p:ext uri="{BB962C8B-B14F-4D97-AF65-F5344CB8AC3E}">
        <p14:creationId xmlns:p14="http://schemas.microsoft.com/office/powerpoint/2010/main" val="3417064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someone who has always grown up with very ‘interior focused’ parents who have always made the homes that I have lived in lovely spaces.  I have always thought of my home as my happy place. This is something I wanted other people to feel. </a:t>
            </a:r>
          </a:p>
          <a:p>
            <a:r>
              <a:rPr lang="en-GB" dirty="0"/>
              <a:t>I think people deserve to feel like their best selves at home, and since in recent times this has been one of the only places we can be I think this is more important than ever . </a:t>
            </a:r>
          </a:p>
        </p:txBody>
      </p:sp>
      <p:sp>
        <p:nvSpPr>
          <p:cNvPr id="4" name="Slide Number Placeholder 3"/>
          <p:cNvSpPr>
            <a:spLocks noGrp="1"/>
          </p:cNvSpPr>
          <p:nvPr>
            <p:ph type="sldNum" sz="quarter" idx="5"/>
          </p:nvPr>
        </p:nvSpPr>
        <p:spPr/>
        <p:txBody>
          <a:bodyPr/>
          <a:lstStyle/>
          <a:p>
            <a:fld id="{819732E0-1E43-5B41-8B99-5A347D04D495}" type="slidenum">
              <a:rPr lang="en-GB" smtClean="0"/>
              <a:t>3</a:t>
            </a:fld>
            <a:endParaRPr lang="en-GB"/>
          </a:p>
        </p:txBody>
      </p:sp>
    </p:spTree>
    <p:extLst>
      <p:ext uri="{BB962C8B-B14F-4D97-AF65-F5344CB8AC3E}">
        <p14:creationId xmlns:p14="http://schemas.microsoft.com/office/powerpoint/2010/main" val="1930806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enjoyed researching for this project as mental heath plays such an important and prominent roll in so many peoples lives. I’m always the one to be rubbing lavender calming oils into my writs and burning </a:t>
            </a:r>
            <a:r>
              <a:rPr lang="en-GB" dirty="0" err="1"/>
              <a:t>insense</a:t>
            </a:r>
            <a:r>
              <a:rPr lang="en-GB" dirty="0"/>
              <a:t>. And </a:t>
            </a:r>
            <a:r>
              <a:rPr lang="en-GB" dirty="0" err="1"/>
              <a:t>im</a:t>
            </a:r>
            <a:r>
              <a:rPr lang="en-GB" dirty="0"/>
              <a:t> a sucker for a good old self care moment.  And although I found that almost every plant made you feel ‘happy’ some had some really interesting properties. For example Historically, peonies have been used for their antispasmodic properties, to treat epilepsy and prevent seizures. To me this is so interesting but not really Information that is beneficial to my project. But the fact that Peony roots have </a:t>
            </a:r>
          </a:p>
          <a:p>
            <a:r>
              <a:rPr lang="en-GB" dirty="0"/>
              <a:t>sedative properties. They can soothe digestive tract and gastric pain, help fall asleep and extend sleeping cycles. Means that my Peony design is best used in a bedroom or a space in your home you want to feel relaxed.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19732E0-1E43-5B41-8B99-5A347D04D495}" type="slidenum">
              <a:rPr lang="en-GB" smtClean="0"/>
              <a:t>4</a:t>
            </a:fld>
            <a:endParaRPr lang="en-GB"/>
          </a:p>
        </p:txBody>
      </p:sp>
    </p:spTree>
    <p:extLst>
      <p:ext uri="{BB962C8B-B14F-4D97-AF65-F5344CB8AC3E}">
        <p14:creationId xmlns:p14="http://schemas.microsoft.com/office/powerpoint/2010/main" val="1069062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good example to explain my collection is my eucalyptus collection. Eucalyptus is well known for its relaxing properties. These designs would be perfectly used in a bedroom as the neutral tones and the imagery can help you feel relaxed, serene and help you have a better night sleep.</a:t>
            </a:r>
          </a:p>
          <a:p>
            <a:endParaRPr lang="en-GB" dirty="0"/>
          </a:p>
          <a:p>
            <a:r>
              <a:rPr lang="en-GB" dirty="0"/>
              <a:t>I feel that these designs fit the market at the moment. From my market research I have found that companies like Clarke and Clarke, Romo and Liberty’s are all doing these heavily floral collections. </a:t>
            </a:r>
          </a:p>
          <a:p>
            <a:endParaRPr lang="en-GB" dirty="0"/>
          </a:p>
          <a:p>
            <a:r>
              <a:rPr lang="en-GB" dirty="0"/>
              <a:t> Something else that I have learnt this year is the importance of a coordinating print. When researching other brands and looking through fabric books in my mums shop I noticed that all these collections always had a stripe or a spot or something really simple that made the other designs really shine. This is something that I included in my own project.</a:t>
            </a:r>
          </a:p>
        </p:txBody>
      </p:sp>
      <p:sp>
        <p:nvSpPr>
          <p:cNvPr id="4" name="Slide Number Placeholder 3"/>
          <p:cNvSpPr>
            <a:spLocks noGrp="1"/>
          </p:cNvSpPr>
          <p:nvPr>
            <p:ph type="sldNum" sz="quarter" idx="5"/>
          </p:nvPr>
        </p:nvSpPr>
        <p:spPr/>
        <p:txBody>
          <a:bodyPr/>
          <a:lstStyle/>
          <a:p>
            <a:fld id="{819732E0-1E43-5B41-8B99-5A347D04D495}" type="slidenum">
              <a:rPr lang="en-GB" smtClean="0"/>
              <a:t>5</a:t>
            </a:fld>
            <a:endParaRPr lang="en-GB"/>
          </a:p>
        </p:txBody>
      </p:sp>
    </p:spTree>
    <p:extLst>
      <p:ext uri="{BB962C8B-B14F-4D97-AF65-F5344CB8AC3E}">
        <p14:creationId xmlns:p14="http://schemas.microsoft.com/office/powerpoint/2010/main" val="2282995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so happy that I have done this </a:t>
            </a:r>
            <a:r>
              <a:rPr lang="en-GB" dirty="0" err="1"/>
              <a:t>Mdes</a:t>
            </a:r>
            <a:r>
              <a:rPr lang="en-GB" dirty="0"/>
              <a:t> year, If you had asked me this time last year I would have told you that I was so happy with my designs and the outcome of my 3</a:t>
            </a:r>
            <a:r>
              <a:rPr lang="en-GB" baseline="30000" dirty="0"/>
              <a:t>rd</a:t>
            </a:r>
            <a:r>
              <a:rPr lang="en-GB" dirty="0"/>
              <a:t> year Final major project. Although this year I can tell you that I am 100x more happy with these designs and the outcome of this project! I feel that over my time on this course I have really grown into my design style and to be honest I think </a:t>
            </a:r>
            <a:r>
              <a:rPr lang="en-GB" dirty="0" err="1"/>
              <a:t>ive</a:t>
            </a:r>
            <a:r>
              <a:rPr lang="en-GB" dirty="0"/>
              <a:t> nailed it this year but (without sounding too full of my self) I think I'm getting better and better. </a:t>
            </a:r>
          </a:p>
          <a:p>
            <a:endParaRPr lang="en-GB" dirty="0"/>
          </a:p>
          <a:p>
            <a:r>
              <a:rPr lang="en-GB" dirty="0"/>
              <a:t>My confidence in my work has grown so much over the past year! I would happily show this work to any potential employer and I am so proud of the work that I have produced. </a:t>
            </a:r>
          </a:p>
          <a:p>
            <a:endParaRPr lang="en-GB" dirty="0"/>
          </a:p>
          <a:p>
            <a:r>
              <a:rPr lang="en-GB" dirty="0"/>
              <a:t>One of the things I said at the beginning of this project was that I wanted to have a sketchbook full of paintings of florals and I have done that! I want to keep painting for myself to keep in good practice. I have set myself a task to paint one evening every week to keep myself in a good flow. If that will happen I don’t know!:”)) But </a:t>
            </a:r>
            <a:r>
              <a:rPr lang="en-GB" dirty="0" err="1"/>
              <a:t>im</a:t>
            </a:r>
            <a:r>
              <a:rPr lang="en-GB" dirty="0"/>
              <a:t> going to try </a:t>
            </a:r>
          </a:p>
          <a:p>
            <a:endParaRPr lang="en-GB" dirty="0"/>
          </a:p>
          <a:p>
            <a:endParaRPr lang="en-GB" dirty="0"/>
          </a:p>
        </p:txBody>
      </p:sp>
      <p:sp>
        <p:nvSpPr>
          <p:cNvPr id="4" name="Slide Number Placeholder 3"/>
          <p:cNvSpPr>
            <a:spLocks noGrp="1"/>
          </p:cNvSpPr>
          <p:nvPr>
            <p:ph type="sldNum" sz="quarter" idx="5"/>
          </p:nvPr>
        </p:nvSpPr>
        <p:spPr/>
        <p:txBody>
          <a:bodyPr/>
          <a:lstStyle/>
          <a:p>
            <a:fld id="{819732E0-1E43-5B41-8B99-5A347D04D495}" type="slidenum">
              <a:rPr lang="en-GB" smtClean="0"/>
              <a:t>6</a:t>
            </a:fld>
            <a:endParaRPr lang="en-GB"/>
          </a:p>
        </p:txBody>
      </p:sp>
    </p:spTree>
    <p:extLst>
      <p:ext uri="{BB962C8B-B14F-4D97-AF65-F5344CB8AC3E}">
        <p14:creationId xmlns:p14="http://schemas.microsoft.com/office/powerpoint/2010/main" val="2022969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 have successfully animated some of my designs although not as much as I would have hoped for. The software I’ve been using is called After Effects. It is like the animation version of photoshop. I underestimated how much work it would be to learn a completely new software. But thanks to Kylie Boon and  her tutorial videos, I have learnt the basics. </a:t>
            </a:r>
          </a:p>
          <a:p>
            <a:endParaRPr lang="en-GB" dirty="0"/>
          </a:p>
          <a:p>
            <a:r>
              <a:rPr lang="en-GB" dirty="0"/>
              <a:t>In all honesty when I first did the animations I was quite disappointed with them, as they are only short and simple (due to my lack of skills) but now I watch them back, I think they are actually what I wanted. They are subtle and natural. The idea of ‘omg did that wallpaper just move’ is what I wanted and I think that’s what I got. </a:t>
            </a:r>
          </a:p>
          <a:p>
            <a:endParaRPr lang="en-GB" dirty="0"/>
          </a:p>
          <a:p>
            <a:r>
              <a:rPr lang="en-GB" dirty="0"/>
              <a:t>If I was to have had a degree show I would have projected the design onto the wall as a wallpaper and had the subtle animation moving at all times.</a:t>
            </a:r>
          </a:p>
          <a:p>
            <a:endParaRPr lang="en-GB" dirty="0"/>
          </a:p>
          <a:p>
            <a:r>
              <a:rPr lang="en-GB" dirty="0"/>
              <a:t>I have uploaded the videos to my website. I haven’t quite worked out how to get them exactly as I want on there yet, but I will be posting them on my Instagram soon. so hopefully they will draw some </a:t>
            </a:r>
            <a:r>
              <a:rPr lang="en-GB" dirty="0" err="1"/>
              <a:t>attension</a:t>
            </a:r>
            <a:r>
              <a:rPr lang="en-GB" dirty="0"/>
              <a:t> on there </a:t>
            </a:r>
          </a:p>
        </p:txBody>
      </p:sp>
      <p:sp>
        <p:nvSpPr>
          <p:cNvPr id="4" name="Slide Number Placeholder 3"/>
          <p:cNvSpPr>
            <a:spLocks noGrp="1"/>
          </p:cNvSpPr>
          <p:nvPr>
            <p:ph type="sldNum" sz="quarter" idx="5"/>
          </p:nvPr>
        </p:nvSpPr>
        <p:spPr/>
        <p:txBody>
          <a:bodyPr/>
          <a:lstStyle/>
          <a:p>
            <a:fld id="{819732E0-1E43-5B41-8B99-5A347D04D495}" type="slidenum">
              <a:rPr lang="en-GB" smtClean="0"/>
              <a:t>7</a:t>
            </a:fld>
            <a:endParaRPr lang="en-GB"/>
          </a:p>
        </p:txBody>
      </p:sp>
    </p:spTree>
    <p:extLst>
      <p:ext uri="{BB962C8B-B14F-4D97-AF65-F5344CB8AC3E}">
        <p14:creationId xmlns:p14="http://schemas.microsoft.com/office/powerpoint/2010/main" val="4272398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year I have had a few creative enterprise strategies, from my Instagram to my </a:t>
            </a:r>
            <a:r>
              <a:rPr lang="en-GB" dirty="0" err="1"/>
              <a:t>etsy</a:t>
            </a:r>
            <a:r>
              <a:rPr lang="en-GB" dirty="0"/>
              <a:t> shop to freelancing. </a:t>
            </a:r>
          </a:p>
          <a:p>
            <a:endParaRPr lang="en-GB" dirty="0"/>
          </a:p>
          <a:p>
            <a:r>
              <a:rPr lang="en-GB" sz="1200" b="0" i="0" kern="1200" dirty="0">
                <a:solidFill>
                  <a:schemeClr val="tx1"/>
                </a:solidFill>
                <a:effectLst/>
                <a:latin typeface="+mn-lt"/>
                <a:ea typeface="+mn-ea"/>
                <a:cs typeface="+mn-cs"/>
              </a:rPr>
              <a:t>Freelancing is something that I think would be a good option for me.</a:t>
            </a:r>
          </a:p>
          <a:p>
            <a:r>
              <a:rPr lang="en-GB" sz="1200" b="0" i="0" kern="1200" dirty="0">
                <a:solidFill>
                  <a:schemeClr val="tx1"/>
                </a:solidFill>
                <a:effectLst/>
                <a:latin typeface="+mn-lt"/>
                <a:ea typeface="+mn-ea"/>
                <a:cs typeface="+mn-cs"/>
              </a:rPr>
              <a:t> During my Creative Enterprise and practice report I wrote about my first taste at freelancing. I really enjoyed the experience, and it has given me the confidence to take on more freelancing opportunities. Recently the opportunity ar</a:t>
            </a:r>
            <a:r>
              <a:rPr lang="en-GB" sz="1200" b="0" i="0" u="sng" kern="1200" dirty="0">
                <a:solidFill>
                  <a:schemeClr val="tx1"/>
                </a:solidFill>
                <a:effectLst/>
                <a:latin typeface="+mn-lt"/>
                <a:ea typeface="+mn-ea"/>
                <a:cs typeface="+mn-cs"/>
              </a:rPr>
              <a:t>ose</a:t>
            </a:r>
            <a:r>
              <a:rPr lang="en-GB" sz="1200" b="0" i="0" kern="1200" dirty="0">
                <a:solidFill>
                  <a:schemeClr val="tx1"/>
                </a:solidFill>
                <a:effectLst/>
                <a:latin typeface="+mn-lt"/>
                <a:ea typeface="+mn-ea"/>
                <a:cs typeface="+mn-cs"/>
              </a:rPr>
              <a:t> for me to design a few gift card designs for </a:t>
            </a:r>
            <a:r>
              <a:rPr lang="en-GB" sz="1200" b="0" i="0" kern="1200" dirty="0" err="1">
                <a:solidFill>
                  <a:schemeClr val="tx1"/>
                </a:solidFill>
                <a:effectLst/>
                <a:latin typeface="+mn-lt"/>
                <a:ea typeface="+mn-ea"/>
                <a:cs typeface="+mn-cs"/>
              </a:rPr>
              <a:t>PetsAtHome</a:t>
            </a:r>
            <a:r>
              <a:rPr lang="en-GB" sz="1200" b="0" i="0" kern="1200" dirty="0">
                <a:solidFill>
                  <a:schemeClr val="tx1"/>
                </a:solidFill>
                <a:effectLst/>
                <a:latin typeface="+mn-lt"/>
                <a:ea typeface="+mn-ea"/>
                <a:cs typeface="+mn-cs"/>
              </a:rPr>
              <a:t>. The company that contacted me is called Magnet and Steel, they are the World leader in supplying pet retail stores with calendars, books, greetings cards, gifts and signs. I have worked with them before as they photographed my dog for one of their calendars, whilst on the shoot I was talking to them and they asked me what I did in university and so on. They followed me on Instagram and saw my Christmas cards which is what prompted them to email me and asked me to put forward a few pet themed designs. The deadline for this is July so I haven’t got anything substantial to show yet but its something that I think will be good to have my name on as it’s a well known brand.  </a:t>
            </a:r>
            <a:endParaRPr lang="en-GB" dirty="0"/>
          </a:p>
        </p:txBody>
      </p:sp>
      <p:sp>
        <p:nvSpPr>
          <p:cNvPr id="4" name="Slide Number Placeholder 3"/>
          <p:cNvSpPr>
            <a:spLocks noGrp="1"/>
          </p:cNvSpPr>
          <p:nvPr>
            <p:ph type="sldNum" sz="quarter" idx="5"/>
          </p:nvPr>
        </p:nvSpPr>
        <p:spPr/>
        <p:txBody>
          <a:bodyPr/>
          <a:lstStyle/>
          <a:p>
            <a:fld id="{819732E0-1E43-5B41-8B99-5A347D04D495}" type="slidenum">
              <a:rPr lang="en-GB" smtClean="0"/>
              <a:t>8</a:t>
            </a:fld>
            <a:endParaRPr lang="en-GB"/>
          </a:p>
        </p:txBody>
      </p:sp>
    </p:spTree>
    <p:extLst>
      <p:ext uri="{BB962C8B-B14F-4D97-AF65-F5344CB8AC3E}">
        <p14:creationId xmlns:p14="http://schemas.microsoft.com/office/powerpoint/2010/main" val="1565945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Instagram is something that I will continue to use over the coming months (and years) to promote my self and my work. </a:t>
            </a:r>
          </a:p>
          <a:p>
            <a:r>
              <a:rPr lang="en-GB" dirty="0"/>
              <a:t>I have planned some posts that will be going up over the next few days of my final designs and animations. </a:t>
            </a:r>
          </a:p>
          <a:p>
            <a:endParaRPr lang="en-GB" dirty="0"/>
          </a:p>
          <a:p>
            <a:r>
              <a:rPr lang="en-GB" dirty="0"/>
              <a:t>I believe that Instagram is the new online portfolio so keeping this up to date but also full of my best work is important if I want to get a job or become a freelancer.  </a:t>
            </a:r>
          </a:p>
        </p:txBody>
      </p:sp>
      <p:sp>
        <p:nvSpPr>
          <p:cNvPr id="4" name="Slide Number Placeholder 3"/>
          <p:cNvSpPr>
            <a:spLocks noGrp="1"/>
          </p:cNvSpPr>
          <p:nvPr>
            <p:ph type="sldNum" sz="quarter" idx="5"/>
          </p:nvPr>
        </p:nvSpPr>
        <p:spPr/>
        <p:txBody>
          <a:bodyPr/>
          <a:lstStyle/>
          <a:p>
            <a:fld id="{819732E0-1E43-5B41-8B99-5A347D04D495}" type="slidenum">
              <a:rPr lang="en-GB" smtClean="0"/>
              <a:t>9</a:t>
            </a:fld>
            <a:endParaRPr lang="en-GB"/>
          </a:p>
        </p:txBody>
      </p:sp>
    </p:spTree>
    <p:extLst>
      <p:ext uri="{BB962C8B-B14F-4D97-AF65-F5344CB8AC3E}">
        <p14:creationId xmlns:p14="http://schemas.microsoft.com/office/powerpoint/2010/main" val="2013717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designers and Job’s </a:t>
            </a:r>
          </a:p>
          <a:p>
            <a:endParaRPr lang="en-GB" dirty="0"/>
          </a:p>
          <a:p>
            <a:r>
              <a:rPr lang="en-GB" dirty="0"/>
              <a:t>I have been very lucky to nab 2 portfolio reviews which I am so excited about! One on the 17</a:t>
            </a:r>
            <a:r>
              <a:rPr lang="en-GB" baseline="30000" dirty="0"/>
              <a:t>Th</a:t>
            </a:r>
            <a:r>
              <a:rPr lang="en-GB" dirty="0"/>
              <a:t> June with </a:t>
            </a:r>
            <a:r>
              <a:rPr lang="en-GB" dirty="0" err="1"/>
              <a:t>Sandersons</a:t>
            </a:r>
            <a:r>
              <a:rPr lang="en-GB" dirty="0"/>
              <a:t> (literally what the hell my mum was landed!!) and Liberty’s on the 22</a:t>
            </a:r>
            <a:r>
              <a:rPr lang="en-GB" baseline="30000" dirty="0"/>
              <a:t>nd</a:t>
            </a:r>
            <a:r>
              <a:rPr lang="en-GB" dirty="0"/>
              <a:t> which again I am so excited about as it is probably my dream place to work! </a:t>
            </a:r>
          </a:p>
          <a:p>
            <a:endParaRPr lang="en-GB" dirty="0"/>
          </a:p>
          <a:p>
            <a:r>
              <a:rPr lang="en-GB" dirty="0"/>
              <a:t>My plan over the next few weeks is to do the new designers briefs, I planning on submitting work to the Romo, Sanderson's and John Lewis. </a:t>
            </a:r>
          </a:p>
          <a:p>
            <a:r>
              <a:rPr lang="en-GB" dirty="0"/>
              <a:t>And also apply for all the jobs I can!!</a:t>
            </a:r>
          </a:p>
          <a:p>
            <a:endParaRPr lang="en-GB" dirty="0"/>
          </a:p>
          <a:p>
            <a:r>
              <a:rPr lang="en-GB" dirty="0"/>
              <a:t>I am in the mindset that any job that comes my way I'm going to take! I’m determined not to work for my dad for any longer! </a:t>
            </a:r>
          </a:p>
          <a:p>
            <a:endParaRPr lang="en-GB" dirty="0"/>
          </a:p>
          <a:p>
            <a:r>
              <a:rPr lang="en-GB" dirty="0"/>
              <a:t>I have already applied for a few, and have rewritten my </a:t>
            </a:r>
            <a:r>
              <a:rPr lang="en-GB" dirty="0" err="1"/>
              <a:t>Cv</a:t>
            </a:r>
            <a:r>
              <a:rPr lang="en-GB" dirty="0"/>
              <a:t> and cover letter accordingly. I think I need the experience of working in a design studio before I decide that freelancing or working for myself, is for me. </a:t>
            </a:r>
          </a:p>
          <a:p>
            <a:endParaRPr lang="en-GB" dirty="0"/>
          </a:p>
          <a:p>
            <a:r>
              <a:rPr lang="en-GB" dirty="0"/>
              <a:t>I have also been keeping my LinkedIn account up to date as well as my ‘the dots’ account and my </a:t>
            </a:r>
            <a:r>
              <a:rPr lang="en-GB" dirty="0" err="1"/>
              <a:t>artsthread</a:t>
            </a:r>
            <a:r>
              <a:rPr lang="en-GB" dirty="0"/>
              <a:t>. </a:t>
            </a:r>
          </a:p>
          <a:p>
            <a:endParaRPr lang="en-GB" dirty="0"/>
          </a:p>
          <a:p>
            <a:r>
              <a:rPr lang="en-GB" dirty="0"/>
              <a:t>I also just wanted to add that my time on this course has been amazing. If you don’t know I did my foundation year here too and within the 5 years I have been here I have made the best of friends learnt so much and grown as a person and a designer. </a:t>
            </a:r>
          </a:p>
          <a:p>
            <a:endParaRPr lang="en-GB" dirty="0"/>
          </a:p>
          <a:p>
            <a:r>
              <a:rPr lang="en-GB" dirty="0"/>
              <a:t>Thank you so much for being my teachers </a:t>
            </a:r>
          </a:p>
          <a:p>
            <a:endParaRPr lang="en-GB" dirty="0"/>
          </a:p>
        </p:txBody>
      </p:sp>
      <p:sp>
        <p:nvSpPr>
          <p:cNvPr id="4" name="Slide Number Placeholder 3"/>
          <p:cNvSpPr>
            <a:spLocks noGrp="1"/>
          </p:cNvSpPr>
          <p:nvPr>
            <p:ph type="sldNum" sz="quarter" idx="5"/>
          </p:nvPr>
        </p:nvSpPr>
        <p:spPr/>
        <p:txBody>
          <a:bodyPr/>
          <a:lstStyle/>
          <a:p>
            <a:fld id="{819732E0-1E43-5B41-8B99-5A347D04D495}" type="slidenum">
              <a:rPr lang="en-GB" smtClean="0"/>
              <a:t>10</a:t>
            </a:fld>
            <a:endParaRPr lang="en-GB"/>
          </a:p>
        </p:txBody>
      </p:sp>
    </p:spTree>
    <p:extLst>
      <p:ext uri="{BB962C8B-B14F-4D97-AF65-F5344CB8AC3E}">
        <p14:creationId xmlns:p14="http://schemas.microsoft.com/office/powerpoint/2010/main" val="2098047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512A-E360-D144-961D-817F900D03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25C07F-3952-D847-8C41-5839FBBF0C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3FE6AA9-4DA7-E94A-92A9-015732FCA05D}"/>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5" name="Footer Placeholder 4">
            <a:extLst>
              <a:ext uri="{FF2B5EF4-FFF2-40B4-BE49-F238E27FC236}">
                <a16:creationId xmlns:a16="http://schemas.microsoft.com/office/drawing/2014/main" id="{906370AC-2C7D-3D4A-A30E-AD934FAC0E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25AE4-1906-484F-8B08-0A87B60DD9B3}"/>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701757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92E9-DC10-5945-B473-52B80A9058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BD725A1-5ECD-4D4B-B943-6350B32667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704EC5-86DA-AA40-9E1F-41F369B7C6F7}"/>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5" name="Footer Placeholder 4">
            <a:extLst>
              <a:ext uri="{FF2B5EF4-FFF2-40B4-BE49-F238E27FC236}">
                <a16:creationId xmlns:a16="http://schemas.microsoft.com/office/drawing/2014/main" id="{DB050441-9431-3044-8B0F-6BD6127C3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258C4-8637-7943-ACA1-436894EDA821}"/>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49813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C0DDC-69F4-E045-9E48-56169332EC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9BB6D8A-6F2A-6F46-B94D-7972CC6DC8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FC677A-5468-314F-B5D5-2DCAB4594B96}"/>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5" name="Footer Placeholder 4">
            <a:extLst>
              <a:ext uri="{FF2B5EF4-FFF2-40B4-BE49-F238E27FC236}">
                <a16:creationId xmlns:a16="http://schemas.microsoft.com/office/drawing/2014/main" id="{8481DB0D-9BD7-D74A-B85D-03A2BBEF4F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7937E-1F6C-7742-A2AA-2334104710E6}"/>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2663888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9F9BF-606E-B04A-83A4-7C73A743AD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5D601A-E88E-F44D-B00C-DD328B5323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2C25F9-A38B-8341-81F0-59E0CA1784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BFFEBA2-DE59-6F4D-A2F7-F4F3A383DBFD}"/>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6" name="Footer Placeholder 5">
            <a:extLst>
              <a:ext uri="{FF2B5EF4-FFF2-40B4-BE49-F238E27FC236}">
                <a16:creationId xmlns:a16="http://schemas.microsoft.com/office/drawing/2014/main" id="{436FEEA2-D6C8-4145-9CE8-1E5456AE8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2EDD13-EF01-3F49-A749-39483A8760EA}"/>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2703183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1709D-3FDD-7242-9271-D30B7979DEB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D31458-8123-8941-B477-E38E136BCB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192CEE-9353-7947-B2F3-9CAA55D0BA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0B4D062-AC0D-8146-9EBA-B0E1FDF2F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27BF0C-F57B-0A49-B581-C204F779FA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74E99DB-7DC6-9F47-823F-D5B113CAAA25}"/>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8" name="Footer Placeholder 7">
            <a:extLst>
              <a:ext uri="{FF2B5EF4-FFF2-40B4-BE49-F238E27FC236}">
                <a16:creationId xmlns:a16="http://schemas.microsoft.com/office/drawing/2014/main" id="{E60AEEA0-B144-7C40-9569-92D5ACCEC2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ABDBDD-92FF-634D-8CE9-9C8D427632A6}"/>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3236343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A7948-E5AC-5247-821D-D8127F9674A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36A5DA2-FBE6-3B44-9039-89ED2EBF5900}"/>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4" name="Footer Placeholder 3">
            <a:extLst>
              <a:ext uri="{FF2B5EF4-FFF2-40B4-BE49-F238E27FC236}">
                <a16:creationId xmlns:a16="http://schemas.microsoft.com/office/drawing/2014/main" id="{EF338159-5542-5A43-9DE2-50F45840F7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795E73-D7FB-C441-A3F9-50C5B369FFA8}"/>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880792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B2189E-5399-A942-B305-295F11A14031}"/>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3" name="Footer Placeholder 2">
            <a:extLst>
              <a:ext uri="{FF2B5EF4-FFF2-40B4-BE49-F238E27FC236}">
                <a16:creationId xmlns:a16="http://schemas.microsoft.com/office/drawing/2014/main" id="{6A3BDF84-60C1-0446-A6BE-E5D0E3FE9E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7876B1-DCD1-704D-B989-6D3E3379A276}"/>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2373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CBB5F-83B3-314F-904D-154118714B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9347846-A8E3-0D47-8D33-AE201B3430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3E62045-6529-3A4E-B10C-789791569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83575A-7369-5841-B9B7-789CEB9E7C98}"/>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6" name="Footer Placeholder 5">
            <a:extLst>
              <a:ext uri="{FF2B5EF4-FFF2-40B4-BE49-F238E27FC236}">
                <a16:creationId xmlns:a16="http://schemas.microsoft.com/office/drawing/2014/main" id="{8D361FA9-4690-2A4E-9C8F-041031A3D0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33E52-70CD-2545-A44C-4E0613A857F7}"/>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1172386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1AF7-0B67-A846-A308-C986758C8C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04436F0-00BC-464E-9685-FC9C38D304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9E80E3-A445-214E-B9EC-39A69DF605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564713-A5D0-8845-9550-137F4FBF2BC7}"/>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6" name="Footer Placeholder 5">
            <a:extLst>
              <a:ext uri="{FF2B5EF4-FFF2-40B4-BE49-F238E27FC236}">
                <a16:creationId xmlns:a16="http://schemas.microsoft.com/office/drawing/2014/main" id="{9C821358-0A20-A643-9765-77ECD2ED7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F497E4-A17F-8644-986F-84038B6BE2EE}"/>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1550196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04552-68FE-E140-A725-635E9A798BD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DFBE2EF-4EBD-4844-8838-1ADCFD74C5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AC750D-3697-5643-83EF-67A410F21F3E}"/>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5" name="Footer Placeholder 4">
            <a:extLst>
              <a:ext uri="{FF2B5EF4-FFF2-40B4-BE49-F238E27FC236}">
                <a16:creationId xmlns:a16="http://schemas.microsoft.com/office/drawing/2014/main" id="{B9ECB480-B597-2E49-B1D3-E7EB8CDED0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F8F7A3-A347-5345-801A-109887F7424E}"/>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1494398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30185B-918A-884F-99B0-02D452EA2FE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7D10C39-EC24-4046-AEC3-EBDDE9E08F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CE3109-1505-344A-93CE-F34B9ED4E11E}"/>
              </a:ext>
            </a:extLst>
          </p:cNvPr>
          <p:cNvSpPr>
            <a:spLocks noGrp="1"/>
          </p:cNvSpPr>
          <p:nvPr>
            <p:ph type="dt" sz="half" idx="10"/>
          </p:nvPr>
        </p:nvSpPr>
        <p:spPr/>
        <p:txBody>
          <a:bodyPr/>
          <a:lstStyle/>
          <a:p>
            <a:fld id="{687E57D7-8FD9-D344-9AAF-2069C8072D29}" type="datetimeFigureOut">
              <a:rPr lang="en-GB" smtClean="0"/>
              <a:t>18/05/2021</a:t>
            </a:fld>
            <a:endParaRPr lang="en-GB"/>
          </a:p>
        </p:txBody>
      </p:sp>
      <p:sp>
        <p:nvSpPr>
          <p:cNvPr id="5" name="Footer Placeholder 4">
            <a:extLst>
              <a:ext uri="{FF2B5EF4-FFF2-40B4-BE49-F238E27FC236}">
                <a16:creationId xmlns:a16="http://schemas.microsoft.com/office/drawing/2014/main" id="{9AFC5B53-0015-3244-A889-C03A4C91F3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3BD99D-C718-FA4C-9010-70FE83F473F3}"/>
              </a:ext>
            </a:extLst>
          </p:cNvPr>
          <p:cNvSpPr>
            <a:spLocks noGrp="1"/>
          </p:cNvSpPr>
          <p:nvPr>
            <p:ph type="sldNum" sz="quarter" idx="12"/>
          </p:nvPr>
        </p:nvSpPr>
        <p:spPr/>
        <p:txBody>
          <a:bodyPr/>
          <a:lstStyle/>
          <a:p>
            <a:fld id="{7C3898D0-83B4-F743-9307-4FEB668AF003}" type="slidenum">
              <a:rPr lang="en-GB" smtClean="0"/>
              <a:t>‹#›</a:t>
            </a:fld>
            <a:endParaRPr lang="en-GB"/>
          </a:p>
        </p:txBody>
      </p:sp>
    </p:spTree>
    <p:extLst>
      <p:ext uri="{BB962C8B-B14F-4D97-AF65-F5344CB8AC3E}">
        <p14:creationId xmlns:p14="http://schemas.microsoft.com/office/powerpoint/2010/main" val="2265625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A24FDC-B0FE-F241-8F35-347BFA7EF8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1AB9A69-8B83-4246-A558-5BDEA5DD29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86878-2B3D-0B45-80A8-662C537FC5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7E57D7-8FD9-D344-9AAF-2069C8072D29}" type="datetimeFigureOut">
              <a:rPr lang="en-GB" smtClean="0"/>
              <a:t>18/05/2021</a:t>
            </a:fld>
            <a:endParaRPr lang="en-GB"/>
          </a:p>
        </p:txBody>
      </p:sp>
      <p:sp>
        <p:nvSpPr>
          <p:cNvPr id="5" name="Footer Placeholder 4">
            <a:extLst>
              <a:ext uri="{FF2B5EF4-FFF2-40B4-BE49-F238E27FC236}">
                <a16:creationId xmlns:a16="http://schemas.microsoft.com/office/drawing/2014/main" id="{2D2BFE91-1588-7945-9F73-283C4B3AC2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FE8279-2D8D-984A-AACE-25874E4CAC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3898D0-83B4-F743-9307-4FEB668AF003}" type="slidenum">
              <a:rPr lang="en-GB" smtClean="0"/>
              <a:t>‹#›</a:t>
            </a:fld>
            <a:endParaRPr lang="en-GB"/>
          </a:p>
        </p:txBody>
      </p:sp>
    </p:spTree>
    <p:extLst>
      <p:ext uri="{BB962C8B-B14F-4D97-AF65-F5344CB8AC3E}">
        <p14:creationId xmlns:p14="http://schemas.microsoft.com/office/powerpoint/2010/main" val="2594040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hape&#10;&#10;Description automatically generated">
            <a:extLst>
              <a:ext uri="{FF2B5EF4-FFF2-40B4-BE49-F238E27FC236}">
                <a16:creationId xmlns:a16="http://schemas.microsoft.com/office/drawing/2014/main" id="{B67D7C0A-F8CC-614C-A389-33EE387501DF}"/>
              </a:ext>
            </a:extLst>
          </p:cNvPr>
          <p:cNvPicPr>
            <a:picLocks noChangeAspect="1"/>
          </p:cNvPicPr>
          <p:nvPr/>
        </p:nvPicPr>
        <p:blipFill>
          <a:blip r:embed="rId5"/>
          <a:stretch>
            <a:fillRect/>
          </a:stretch>
        </p:blipFill>
        <p:spPr>
          <a:xfrm>
            <a:off x="0" y="-1331800"/>
            <a:ext cx="12192000" cy="8570752"/>
          </a:xfrm>
          <a:prstGeom prst="rect">
            <a:avLst/>
          </a:prstGeom>
        </p:spPr>
      </p:pic>
      <p:pic>
        <p:nvPicPr>
          <p:cNvPr id="8" name="RPReplay_Final1621100312 2_i5wYhh.mp4" descr="RPReplay_Final1621100312 2_i5wYhh.mp4">
            <a:hlinkClick r:id="" action="ppaction://media"/>
            <a:extLst>
              <a:ext uri="{FF2B5EF4-FFF2-40B4-BE49-F238E27FC236}">
                <a16:creationId xmlns:a16="http://schemas.microsoft.com/office/drawing/2014/main" id="{9C832B1A-6396-8140-86F8-F44348A9104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896898" y="-967469"/>
            <a:ext cx="4398204" cy="7825469"/>
          </a:xfrm>
          <a:prstGeom prst="rect">
            <a:avLst/>
          </a:prstGeom>
        </p:spPr>
      </p:pic>
    </p:spTree>
    <p:extLst>
      <p:ext uri="{BB962C8B-B14F-4D97-AF65-F5344CB8AC3E}">
        <p14:creationId xmlns:p14="http://schemas.microsoft.com/office/powerpoint/2010/main" val="53435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5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CC277B-6B38-7548-83CE-BE2442876D16}"/>
              </a:ext>
            </a:extLst>
          </p:cNvPr>
          <p:cNvPicPr>
            <a:picLocks noChangeAspect="1"/>
          </p:cNvPicPr>
          <p:nvPr/>
        </p:nvPicPr>
        <p:blipFill>
          <a:blip r:embed="rId3"/>
          <a:stretch>
            <a:fillRect/>
          </a:stretch>
        </p:blipFill>
        <p:spPr>
          <a:xfrm>
            <a:off x="1249296" y="0"/>
            <a:ext cx="9693408" cy="6858000"/>
          </a:xfrm>
          <a:prstGeom prst="rect">
            <a:avLst/>
          </a:prstGeom>
        </p:spPr>
      </p:pic>
    </p:spTree>
    <p:extLst>
      <p:ext uri="{BB962C8B-B14F-4D97-AF65-F5344CB8AC3E}">
        <p14:creationId xmlns:p14="http://schemas.microsoft.com/office/powerpoint/2010/main" val="54272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picture frame&#10;&#10;Description automatically generated">
            <a:extLst>
              <a:ext uri="{FF2B5EF4-FFF2-40B4-BE49-F238E27FC236}">
                <a16:creationId xmlns:a16="http://schemas.microsoft.com/office/drawing/2014/main" id="{B0267EEE-5FD7-2C43-BB11-823E09F81FC2}"/>
              </a:ext>
            </a:extLst>
          </p:cNvPr>
          <p:cNvPicPr>
            <a:picLocks noChangeAspect="1"/>
          </p:cNvPicPr>
          <p:nvPr/>
        </p:nvPicPr>
        <p:blipFill>
          <a:blip r:embed="rId3"/>
          <a:stretch>
            <a:fillRect/>
          </a:stretch>
        </p:blipFill>
        <p:spPr>
          <a:xfrm>
            <a:off x="1244026" y="0"/>
            <a:ext cx="9703948" cy="6858000"/>
          </a:xfrm>
          <a:prstGeom prst="rect">
            <a:avLst/>
          </a:prstGeom>
        </p:spPr>
      </p:pic>
    </p:spTree>
    <p:extLst>
      <p:ext uri="{BB962C8B-B14F-4D97-AF65-F5344CB8AC3E}">
        <p14:creationId xmlns:p14="http://schemas.microsoft.com/office/powerpoint/2010/main" val="3620364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furniture&#10;&#10;Description automatically generated">
            <a:extLst>
              <a:ext uri="{FF2B5EF4-FFF2-40B4-BE49-F238E27FC236}">
                <a16:creationId xmlns:a16="http://schemas.microsoft.com/office/drawing/2014/main" id="{97CC8EA5-D25D-5A49-AC01-4771353C6C54}"/>
              </a:ext>
            </a:extLst>
          </p:cNvPr>
          <p:cNvPicPr>
            <a:picLocks noChangeAspect="1"/>
          </p:cNvPicPr>
          <p:nvPr/>
        </p:nvPicPr>
        <p:blipFill>
          <a:blip r:embed="rId3"/>
          <a:stretch>
            <a:fillRect/>
          </a:stretch>
        </p:blipFill>
        <p:spPr>
          <a:xfrm>
            <a:off x="1244026" y="0"/>
            <a:ext cx="9703948" cy="6858000"/>
          </a:xfrm>
          <a:prstGeom prst="rect">
            <a:avLst/>
          </a:prstGeom>
        </p:spPr>
      </p:pic>
    </p:spTree>
    <p:extLst>
      <p:ext uri="{BB962C8B-B14F-4D97-AF65-F5344CB8AC3E}">
        <p14:creationId xmlns:p14="http://schemas.microsoft.com/office/powerpoint/2010/main" val="218288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43FA93-7821-A248-B46B-7933EC044FD8}"/>
              </a:ext>
            </a:extLst>
          </p:cNvPr>
          <p:cNvPicPr>
            <a:picLocks noChangeAspect="1"/>
          </p:cNvPicPr>
          <p:nvPr/>
        </p:nvPicPr>
        <p:blipFill>
          <a:blip r:embed="rId3"/>
          <a:stretch>
            <a:fillRect/>
          </a:stretch>
        </p:blipFill>
        <p:spPr>
          <a:xfrm>
            <a:off x="1244026" y="0"/>
            <a:ext cx="9703948" cy="6858000"/>
          </a:xfrm>
          <a:prstGeom prst="rect">
            <a:avLst/>
          </a:prstGeom>
        </p:spPr>
      </p:pic>
    </p:spTree>
    <p:extLst>
      <p:ext uri="{BB962C8B-B14F-4D97-AF65-F5344CB8AC3E}">
        <p14:creationId xmlns:p14="http://schemas.microsoft.com/office/powerpoint/2010/main" val="545839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envelope&#10;&#10;Description automatically generated">
            <a:extLst>
              <a:ext uri="{FF2B5EF4-FFF2-40B4-BE49-F238E27FC236}">
                <a16:creationId xmlns:a16="http://schemas.microsoft.com/office/drawing/2014/main" id="{5DF9BFAE-0A93-BD43-BA67-10D3F3555671}"/>
              </a:ext>
            </a:extLst>
          </p:cNvPr>
          <p:cNvPicPr>
            <a:picLocks noChangeAspect="1"/>
          </p:cNvPicPr>
          <p:nvPr/>
        </p:nvPicPr>
        <p:blipFill>
          <a:blip r:embed="rId5"/>
          <a:stretch>
            <a:fillRect/>
          </a:stretch>
        </p:blipFill>
        <p:spPr>
          <a:xfrm>
            <a:off x="2315588" y="-514350"/>
            <a:ext cx="9703948" cy="6858000"/>
          </a:xfrm>
          <a:prstGeom prst="rect">
            <a:avLst/>
          </a:prstGeom>
        </p:spPr>
      </p:pic>
      <p:pic>
        <p:nvPicPr>
          <p:cNvPr id="6" name="51199fb3c92248398089cf7680de3cf2.MOV" descr="51199fb3c92248398089cf7680de3cf2.MOV">
            <a:hlinkClick r:id="" action="ppaction://media"/>
            <a:extLst>
              <a:ext uri="{FF2B5EF4-FFF2-40B4-BE49-F238E27FC236}">
                <a16:creationId xmlns:a16="http://schemas.microsoft.com/office/drawing/2014/main" id="{B059080D-5467-BF42-A1EA-4719910C367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52463" y="1128712"/>
            <a:ext cx="3102173" cy="5514975"/>
          </a:xfrm>
          <a:prstGeom prst="rect">
            <a:avLst/>
          </a:prstGeom>
        </p:spPr>
      </p:pic>
    </p:spTree>
    <p:extLst>
      <p:ext uri="{BB962C8B-B14F-4D97-AF65-F5344CB8AC3E}">
        <p14:creationId xmlns:p14="http://schemas.microsoft.com/office/powerpoint/2010/main" val="3520554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ucalyptus Animation.mp4" descr="Eucalyptus Animation.mp4">
            <a:hlinkClick r:id="" action="ppaction://media"/>
            <a:extLst>
              <a:ext uri="{FF2B5EF4-FFF2-40B4-BE49-F238E27FC236}">
                <a16:creationId xmlns:a16="http://schemas.microsoft.com/office/drawing/2014/main" id="{75D8CED6-7B5F-BE4B-842C-B49CA15D516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76991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B317E02-8666-5C4F-BB4C-5DEBE8379A20}"/>
              </a:ext>
            </a:extLst>
          </p:cNvPr>
          <p:cNvPicPr>
            <a:picLocks noChangeAspect="1"/>
          </p:cNvPicPr>
          <p:nvPr/>
        </p:nvPicPr>
        <p:blipFill>
          <a:blip r:embed="rId3"/>
          <a:stretch>
            <a:fillRect/>
          </a:stretch>
        </p:blipFill>
        <p:spPr>
          <a:xfrm>
            <a:off x="1548342" y="643467"/>
            <a:ext cx="3481916" cy="5571066"/>
          </a:xfrm>
          <a:prstGeom prst="rect">
            <a:avLst/>
          </a:prstGeom>
        </p:spPr>
      </p:pic>
      <p:pic>
        <p:nvPicPr>
          <p:cNvPr id="4" name="Picture 3">
            <a:extLst>
              <a:ext uri="{FF2B5EF4-FFF2-40B4-BE49-F238E27FC236}">
                <a16:creationId xmlns:a16="http://schemas.microsoft.com/office/drawing/2014/main" id="{D2423F1C-5526-1A4F-A329-7806D2D1B3A4}"/>
              </a:ext>
            </a:extLst>
          </p:cNvPr>
          <p:cNvPicPr>
            <a:picLocks noChangeAspect="1"/>
          </p:cNvPicPr>
          <p:nvPr/>
        </p:nvPicPr>
        <p:blipFill>
          <a:blip r:embed="rId4"/>
          <a:stretch>
            <a:fillRect/>
          </a:stretch>
        </p:blipFill>
        <p:spPr>
          <a:xfrm>
            <a:off x="6096000" y="829469"/>
            <a:ext cx="5291667" cy="5199062"/>
          </a:xfrm>
          <a:prstGeom prst="rect">
            <a:avLst/>
          </a:prstGeom>
        </p:spPr>
      </p:pic>
    </p:spTree>
    <p:extLst>
      <p:ext uri="{BB962C8B-B14F-4D97-AF65-F5344CB8AC3E}">
        <p14:creationId xmlns:p14="http://schemas.microsoft.com/office/powerpoint/2010/main" val="2373895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290B3A-F3C5-184B-9305-394BD32D77FC}"/>
              </a:ext>
            </a:extLst>
          </p:cNvPr>
          <p:cNvPicPr>
            <a:picLocks noChangeAspect="1"/>
          </p:cNvPicPr>
          <p:nvPr/>
        </p:nvPicPr>
        <p:blipFill>
          <a:blip r:embed="rId3"/>
          <a:stretch>
            <a:fillRect/>
          </a:stretch>
        </p:blipFill>
        <p:spPr>
          <a:xfrm>
            <a:off x="8526405" y="0"/>
            <a:ext cx="3168763" cy="6858000"/>
          </a:xfrm>
          <a:prstGeom prst="rect">
            <a:avLst/>
          </a:prstGeom>
        </p:spPr>
      </p:pic>
      <p:pic>
        <p:nvPicPr>
          <p:cNvPr id="7" name="Picture 6">
            <a:extLst>
              <a:ext uri="{FF2B5EF4-FFF2-40B4-BE49-F238E27FC236}">
                <a16:creationId xmlns:a16="http://schemas.microsoft.com/office/drawing/2014/main" id="{4FAF0B54-789D-3E4B-ADA6-2D2F1EA048EB}"/>
              </a:ext>
            </a:extLst>
          </p:cNvPr>
          <p:cNvPicPr>
            <a:picLocks noChangeAspect="1"/>
          </p:cNvPicPr>
          <p:nvPr/>
        </p:nvPicPr>
        <p:blipFill>
          <a:blip r:embed="rId4"/>
          <a:stretch>
            <a:fillRect/>
          </a:stretch>
        </p:blipFill>
        <p:spPr>
          <a:xfrm>
            <a:off x="4397318" y="0"/>
            <a:ext cx="3168763" cy="6858000"/>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5B93088A-7684-3F4F-A451-8502D09D8A86}"/>
              </a:ext>
            </a:extLst>
          </p:cNvPr>
          <p:cNvPicPr>
            <a:picLocks noChangeAspect="1"/>
          </p:cNvPicPr>
          <p:nvPr/>
        </p:nvPicPr>
        <p:blipFill>
          <a:blip r:embed="rId5"/>
          <a:stretch>
            <a:fillRect/>
          </a:stretch>
        </p:blipFill>
        <p:spPr>
          <a:xfrm>
            <a:off x="603931" y="0"/>
            <a:ext cx="3168763" cy="6858000"/>
          </a:xfrm>
          <a:prstGeom prst="rect">
            <a:avLst/>
          </a:prstGeom>
        </p:spPr>
      </p:pic>
    </p:spTree>
    <p:extLst>
      <p:ext uri="{BB962C8B-B14F-4D97-AF65-F5344CB8AC3E}">
        <p14:creationId xmlns:p14="http://schemas.microsoft.com/office/powerpoint/2010/main" val="1541906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BC9F80-376F-0C45-9FF8-5BF039C60383}"/>
              </a:ext>
            </a:extLst>
          </p:cNvPr>
          <p:cNvPicPr>
            <a:picLocks noChangeAspect="1"/>
          </p:cNvPicPr>
          <p:nvPr/>
        </p:nvPicPr>
        <p:blipFill>
          <a:blip r:embed="rId3"/>
          <a:stretch>
            <a:fillRect/>
          </a:stretch>
        </p:blipFill>
        <p:spPr>
          <a:xfrm>
            <a:off x="655638" y="642938"/>
            <a:ext cx="3529013" cy="1665288"/>
          </a:xfrm>
          <a:prstGeom prst="rect">
            <a:avLst/>
          </a:prstGeom>
        </p:spPr>
      </p:pic>
      <p:pic>
        <p:nvPicPr>
          <p:cNvPr id="6" name="Picture 5">
            <a:extLst>
              <a:ext uri="{FF2B5EF4-FFF2-40B4-BE49-F238E27FC236}">
                <a16:creationId xmlns:a16="http://schemas.microsoft.com/office/drawing/2014/main" id="{7F10C420-3E56-8B45-A9EE-708335636182}"/>
              </a:ext>
            </a:extLst>
          </p:cNvPr>
          <p:cNvPicPr>
            <a:picLocks noChangeAspect="1"/>
          </p:cNvPicPr>
          <p:nvPr/>
        </p:nvPicPr>
        <p:blipFill>
          <a:blip r:embed="rId4"/>
          <a:stretch>
            <a:fillRect/>
          </a:stretch>
        </p:blipFill>
        <p:spPr>
          <a:xfrm>
            <a:off x="655638" y="2382838"/>
            <a:ext cx="3529013" cy="900113"/>
          </a:xfrm>
          <a:prstGeom prst="rect">
            <a:avLst/>
          </a:prstGeom>
        </p:spPr>
      </p:pic>
      <p:pic>
        <p:nvPicPr>
          <p:cNvPr id="9" name="Picture 8">
            <a:extLst>
              <a:ext uri="{FF2B5EF4-FFF2-40B4-BE49-F238E27FC236}">
                <a16:creationId xmlns:a16="http://schemas.microsoft.com/office/drawing/2014/main" id="{ACF349B2-8489-FC40-B0FC-C877D4727C35}"/>
              </a:ext>
            </a:extLst>
          </p:cNvPr>
          <p:cNvPicPr>
            <a:picLocks noChangeAspect="1"/>
          </p:cNvPicPr>
          <p:nvPr/>
        </p:nvPicPr>
        <p:blipFill>
          <a:blip r:embed="rId5"/>
          <a:stretch>
            <a:fillRect/>
          </a:stretch>
        </p:blipFill>
        <p:spPr>
          <a:xfrm>
            <a:off x="655638" y="3357563"/>
            <a:ext cx="3529013" cy="2855913"/>
          </a:xfrm>
          <a:prstGeom prst="rect">
            <a:avLst/>
          </a:prstGeom>
        </p:spPr>
      </p:pic>
      <p:pic>
        <p:nvPicPr>
          <p:cNvPr id="11" name="Picture 10">
            <a:extLst>
              <a:ext uri="{FF2B5EF4-FFF2-40B4-BE49-F238E27FC236}">
                <a16:creationId xmlns:a16="http://schemas.microsoft.com/office/drawing/2014/main" id="{83793431-5E0D-0749-877C-045F97A965D2}"/>
              </a:ext>
            </a:extLst>
          </p:cNvPr>
          <p:cNvPicPr>
            <a:picLocks noChangeAspect="1"/>
          </p:cNvPicPr>
          <p:nvPr/>
        </p:nvPicPr>
        <p:blipFill>
          <a:blip r:embed="rId6"/>
          <a:stretch>
            <a:fillRect/>
          </a:stretch>
        </p:blipFill>
        <p:spPr>
          <a:xfrm>
            <a:off x="4260850" y="642938"/>
            <a:ext cx="2541588" cy="2705100"/>
          </a:xfrm>
          <a:prstGeom prst="rect">
            <a:avLst/>
          </a:prstGeom>
        </p:spPr>
      </p:pic>
      <p:pic>
        <p:nvPicPr>
          <p:cNvPr id="27" name="Picture 26">
            <a:extLst>
              <a:ext uri="{FF2B5EF4-FFF2-40B4-BE49-F238E27FC236}">
                <a16:creationId xmlns:a16="http://schemas.microsoft.com/office/drawing/2014/main" id="{32AAF931-F05C-3848-B095-7B3E86F40745}"/>
              </a:ext>
            </a:extLst>
          </p:cNvPr>
          <p:cNvPicPr>
            <a:picLocks noChangeAspect="1"/>
          </p:cNvPicPr>
          <p:nvPr/>
        </p:nvPicPr>
        <p:blipFill>
          <a:blip r:embed="rId7"/>
          <a:stretch>
            <a:fillRect/>
          </a:stretch>
        </p:blipFill>
        <p:spPr>
          <a:xfrm>
            <a:off x="4260850" y="3422650"/>
            <a:ext cx="2541588" cy="920750"/>
          </a:xfrm>
          <a:prstGeom prst="rect">
            <a:avLst/>
          </a:prstGeom>
        </p:spPr>
      </p:pic>
      <p:pic>
        <p:nvPicPr>
          <p:cNvPr id="21" name="Picture 20">
            <a:extLst>
              <a:ext uri="{FF2B5EF4-FFF2-40B4-BE49-F238E27FC236}">
                <a16:creationId xmlns:a16="http://schemas.microsoft.com/office/drawing/2014/main" id="{F2A552D7-B305-F243-AAF8-4C97AE353D0A}"/>
              </a:ext>
            </a:extLst>
          </p:cNvPr>
          <p:cNvPicPr>
            <a:picLocks noChangeAspect="1"/>
          </p:cNvPicPr>
          <p:nvPr/>
        </p:nvPicPr>
        <p:blipFill>
          <a:blip r:embed="rId8"/>
          <a:stretch>
            <a:fillRect/>
          </a:stretch>
        </p:blipFill>
        <p:spPr>
          <a:xfrm>
            <a:off x="6875463" y="642938"/>
            <a:ext cx="4659313" cy="1765300"/>
          </a:xfrm>
          <a:prstGeom prst="rect">
            <a:avLst/>
          </a:prstGeom>
        </p:spPr>
      </p:pic>
      <p:pic>
        <p:nvPicPr>
          <p:cNvPr id="17" name="Picture 16">
            <a:extLst>
              <a:ext uri="{FF2B5EF4-FFF2-40B4-BE49-F238E27FC236}">
                <a16:creationId xmlns:a16="http://schemas.microsoft.com/office/drawing/2014/main" id="{5CE9FB93-1F0B-344F-AAE4-566BA8607FED}"/>
              </a:ext>
            </a:extLst>
          </p:cNvPr>
          <p:cNvPicPr>
            <a:picLocks noChangeAspect="1"/>
          </p:cNvPicPr>
          <p:nvPr/>
        </p:nvPicPr>
        <p:blipFill>
          <a:blip r:embed="rId9"/>
          <a:stretch>
            <a:fillRect/>
          </a:stretch>
        </p:blipFill>
        <p:spPr>
          <a:xfrm>
            <a:off x="6875463" y="2482850"/>
            <a:ext cx="4659313" cy="1860550"/>
          </a:xfrm>
          <a:prstGeom prst="rect">
            <a:avLst/>
          </a:prstGeom>
        </p:spPr>
      </p:pic>
      <p:pic>
        <p:nvPicPr>
          <p:cNvPr id="15" name="Picture 14">
            <a:extLst>
              <a:ext uri="{FF2B5EF4-FFF2-40B4-BE49-F238E27FC236}">
                <a16:creationId xmlns:a16="http://schemas.microsoft.com/office/drawing/2014/main" id="{55FEAEFF-85E7-BA47-AA39-9E3F58A3FFB9}"/>
              </a:ext>
            </a:extLst>
          </p:cNvPr>
          <p:cNvPicPr>
            <a:picLocks noChangeAspect="1"/>
          </p:cNvPicPr>
          <p:nvPr/>
        </p:nvPicPr>
        <p:blipFill>
          <a:blip r:embed="rId10"/>
          <a:stretch>
            <a:fillRect/>
          </a:stretch>
        </p:blipFill>
        <p:spPr>
          <a:xfrm>
            <a:off x="4260850" y="4418013"/>
            <a:ext cx="7275513" cy="1795463"/>
          </a:xfrm>
          <a:prstGeom prst="rect">
            <a:avLst/>
          </a:prstGeom>
        </p:spPr>
      </p:pic>
    </p:spTree>
    <p:extLst>
      <p:ext uri="{BB962C8B-B14F-4D97-AF65-F5344CB8AC3E}">
        <p14:creationId xmlns:p14="http://schemas.microsoft.com/office/powerpoint/2010/main" val="1043392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1127</TotalTime>
  <Words>1613</Words>
  <Application>Microsoft Macintosh PowerPoint</Application>
  <PresentationFormat>Widescreen</PresentationFormat>
  <Paragraphs>63</Paragraphs>
  <Slides>10</Slides>
  <Notes>10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 Elizabeth James (P150964)</dc:creator>
  <cp:lastModifiedBy>Zara Elizabeth James (P150964)</cp:lastModifiedBy>
  <cp:revision>15</cp:revision>
  <cp:lastPrinted>2021-05-19T10:21:18Z</cp:lastPrinted>
  <dcterms:created xsi:type="dcterms:W3CDTF">2021-05-18T16:42:49Z</dcterms:created>
  <dcterms:modified xsi:type="dcterms:W3CDTF">2021-05-19T11:30:07Z</dcterms:modified>
</cp:coreProperties>
</file>