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colors5.xml" ContentType="application/vnd.openxmlformats-officedocument.drawingml.diagramColors+xml"/>
  <Override PartName="/ppt/diagrams/colors6.xml" ContentType="application/vnd.openxmlformats-officedocument.drawingml.diagramColors+xml"/>
  <Override PartName="/ppt/diagrams/colors7.xml" ContentType="application/vnd.openxmlformats-officedocument.drawingml.diagramColors+xml"/>
  <Override PartName="/ppt/diagrams/colors8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data6.xml" ContentType="application/vnd.openxmlformats-officedocument.drawingml.diagramData+xml"/>
  <Override PartName="/ppt/diagrams/data7.xml" ContentType="application/vnd.openxmlformats-officedocument.drawingml.diagramData+xml"/>
  <Override PartName="/ppt/diagrams/data8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drawing3.xml" ContentType="application/vnd.ms-office.drawingml.diagramDrawing+xml"/>
  <Override PartName="/ppt/diagrams/drawing4.xml" ContentType="application/vnd.ms-office.drawingml.diagramDrawing+xml"/>
  <Override PartName="/ppt/diagrams/drawing5.xml" ContentType="application/vnd.ms-office.drawingml.diagramDrawing+xml"/>
  <Override PartName="/ppt/diagrams/drawing6.xml" ContentType="application/vnd.ms-office.drawingml.diagramDrawing+xml"/>
  <Override PartName="/ppt/diagrams/drawing7.xml" ContentType="application/vnd.ms-office.drawingml.diagramDrawing+xml"/>
  <Override PartName="/ppt/diagrams/drawing8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diagrams/layout6.xml" ContentType="application/vnd.openxmlformats-officedocument.drawingml.diagramLayout+xml"/>
  <Override PartName="/ppt/diagrams/layout7.xml" ContentType="application/vnd.openxmlformats-officedocument.drawingml.diagramLayout+xml"/>
  <Override PartName="/ppt/diagrams/layout8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diagrams/quickStyle4.xml" ContentType="application/vnd.openxmlformats-officedocument.drawingml.diagramStyle+xml"/>
  <Override PartName="/ppt/diagrams/quickStyle5.xml" ContentType="application/vnd.openxmlformats-officedocument.drawingml.diagramStyle+xml"/>
  <Override PartName="/ppt/diagrams/quickStyle6.xml" ContentType="application/vnd.openxmlformats-officedocument.drawingml.diagramStyle+xml"/>
  <Override PartName="/ppt/diagrams/quickStyle7.xml" ContentType="application/vnd.openxmlformats-officedocument.drawingml.diagramStyle+xml"/>
  <Override PartName="/ppt/diagrams/quickStyle8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9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33"/>
    <a:srgbClr val="FF99FF"/>
    <a:srgbClr val="FFCCFF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50" d="100"/>
          <a:sy n="50" d="100"/>
        </p:scale>
        <p:origin x="1862" y="5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notesMaster" Target="notesMasters/notesMaster1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bleStyles" Target="tableStyles.xml"/><Relationship Id="rId18" Type="http://schemas.openxmlformats.org/officeDocument/2006/relationships/viewProps" Target="viewProps.xml"/><Relationship Id="rId17" Type="http://schemas.openxmlformats.org/officeDocument/2006/relationships/presProps" Target="presProps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4_4">
  <dgm:title val=""/>
  <dgm:desc val=""/>
  <dgm:catLst>
    <dgm:cat type="accent4" pri="11400"/>
  </dgm:catLst>
  <dgm:styleLbl name="align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 meth="cycle">
      <a:schemeClr val="accent4">
        <a:shade val="50000"/>
      </a:schemeClr>
      <a:schemeClr val="accent4">
        <a:tint val="55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/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4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55000"/>
      </a:schemeClr>
    </dgm:fillClrLst>
    <dgm:linClrLst meth="repeat">
      <a:schemeClr val="accent4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4">
        <a:tint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ln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cycle">
      <a:schemeClr val="accent4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4">
        <a:shade val="50000"/>
      </a:schemeClr>
      <a:schemeClr val="accent4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sibTrans2D1">
    <dgm:fillClrLst meth="cycle">
      <a:schemeClr val="accent4">
        <a:shade val="90000"/>
      </a:schemeClr>
      <a:schemeClr val="accent4">
        <a:tint val="50000"/>
      </a:schemeClr>
    </dgm:fillClrLst>
    <dgm:linClrLst meth="cycle"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4">
        <a:shade val="50000"/>
      </a:schemeClr>
      <a:schemeClr val="accent4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4">
        <a:tint val="50000"/>
        <a:alpha val="55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vennNode1">
    <dgm:fillClrLst meth="cycle">
      <a:schemeClr val="accent4">
        <a:shade val="80000"/>
        <a:alpha val="50000"/>
      </a:schemeClr>
      <a:schemeClr val="accent4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E73618F-3338-422D-9001-F4EC47FD507E}" type="doc">
      <dgm:prSet loTypeId="urn:microsoft.com/office/officeart/2005/8/layout/hList6" loCatId="list" qsTypeId="urn:microsoft.com/office/officeart/2005/8/quickstyle/simple4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E1E56602-D3EB-49D2-BF4A-AB7797EE5109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Anxiety during pregnancy also increases financial burden. 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7DD7C2-AD3B-4631-8DC8-C0C9DC0314B1}" cxnId="{7D3F3F3A-2C84-437C-90E4-75FCA4EAF382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6116313-82C8-4715-8BF6-DF3A2862CC66}" cxnId="{7D3F3F3A-2C84-437C-90E4-75FCA4EAF382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C6B43E-9557-4C23-9779-F8D859F7198C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Around £8.1bn is the cost for maternal mental health issues including anxiety (RCOG, 2017).</a:t>
          </a:r>
        </a:p>
      </dgm:t>
    </dgm:pt>
    <dgm:pt modelId="{DDA15039-7832-415D-AF3A-6CE0155C034A}" cxnId="{3021CB19-83BE-48C5-A346-D406AEE82B7A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3DDD338-5851-4C7A-8F54-6847D0686F08}" cxnId="{3021CB19-83BE-48C5-A346-D406AEE82B7A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B42DE2-B744-42DD-8C20-ED739D9EE627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is highly prevalent among women aged 15-19 years with 39.6% and lowest among women aged 35-39 years (OHID, 2025). </a:t>
          </a:r>
        </a:p>
      </dgm:t>
    </dgm:pt>
    <dgm:pt modelId="{EC5F751C-ABE7-43DD-885F-05483FBACCCE}" cxnId="{0B12A8C7-985D-4144-A68D-9727C9C2ACB4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569426-71E6-4216-ADE1-4FD24075048A}" cxnId="{0B12A8C7-985D-4144-A68D-9727C9C2ACB4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4EB7CCA-7F6C-42BE-AFAC-159ED7FC689B}" type="pres">
      <dgm:prSet presAssocID="{5E73618F-3338-422D-9001-F4EC47FD507E}" presName="Name0" presStyleCnt="0">
        <dgm:presLayoutVars>
          <dgm:dir/>
          <dgm:resizeHandles val="exact"/>
        </dgm:presLayoutVars>
      </dgm:prSet>
      <dgm:spPr/>
    </dgm:pt>
    <dgm:pt modelId="{0BF87FB9-1E05-44A9-923F-3DE4EF392445}" type="pres">
      <dgm:prSet presAssocID="{E1E56602-D3EB-49D2-BF4A-AB7797EE5109}" presName="node" presStyleLbl="node1" presStyleIdx="0" presStyleCnt="3">
        <dgm:presLayoutVars>
          <dgm:bulletEnabled val="1"/>
        </dgm:presLayoutVars>
      </dgm:prSet>
      <dgm:spPr/>
    </dgm:pt>
    <dgm:pt modelId="{D522A95C-1C98-4B1F-9ED3-B7D0D32F2189}" type="pres">
      <dgm:prSet presAssocID="{26116313-82C8-4715-8BF6-DF3A2862CC66}" presName="sibTrans" presStyleCnt="0"/>
      <dgm:spPr/>
    </dgm:pt>
    <dgm:pt modelId="{5A84CE5E-DAFA-4B0D-8F96-606B5D07AE1D}" type="pres">
      <dgm:prSet presAssocID="{E8C6B43E-9557-4C23-9779-F8D859F7198C}" presName="node" presStyleLbl="node1" presStyleIdx="1" presStyleCnt="3">
        <dgm:presLayoutVars>
          <dgm:bulletEnabled val="1"/>
        </dgm:presLayoutVars>
      </dgm:prSet>
      <dgm:spPr/>
    </dgm:pt>
    <dgm:pt modelId="{2E52F9BA-ADF4-4932-8C88-B170BAADF595}" type="pres">
      <dgm:prSet presAssocID="{23DDD338-5851-4C7A-8F54-6847D0686F08}" presName="sibTrans" presStyleCnt="0"/>
      <dgm:spPr/>
    </dgm:pt>
    <dgm:pt modelId="{D65A3BE0-24EE-41E4-A280-C780669EFAB9}" type="pres">
      <dgm:prSet presAssocID="{01B42DE2-B744-42DD-8C20-ED739D9EE627}" presName="node" presStyleLbl="node1" presStyleIdx="2" presStyleCnt="3">
        <dgm:presLayoutVars>
          <dgm:bulletEnabled val="1"/>
        </dgm:presLayoutVars>
      </dgm:prSet>
      <dgm:spPr/>
    </dgm:pt>
  </dgm:ptLst>
  <dgm:cxnLst>
    <dgm:cxn modelId="{3021CB19-83BE-48C5-A346-D406AEE82B7A}" srcId="{5E73618F-3338-422D-9001-F4EC47FD507E}" destId="{E8C6B43E-9557-4C23-9779-F8D859F7198C}" srcOrd="1" destOrd="0" parTransId="{DDA15039-7832-415D-AF3A-6CE0155C034A}" sibTransId="{23DDD338-5851-4C7A-8F54-6847D0686F08}"/>
    <dgm:cxn modelId="{DA21E136-5263-4ACB-802B-061F1532E32E}" type="presOf" srcId="{E8C6B43E-9557-4C23-9779-F8D859F7198C}" destId="{5A84CE5E-DAFA-4B0D-8F96-606B5D07AE1D}" srcOrd="0" destOrd="0" presId="urn:microsoft.com/office/officeart/2005/8/layout/hList6"/>
    <dgm:cxn modelId="{7D3F3F3A-2C84-437C-90E4-75FCA4EAF382}" srcId="{5E73618F-3338-422D-9001-F4EC47FD507E}" destId="{E1E56602-D3EB-49D2-BF4A-AB7797EE5109}" srcOrd="0" destOrd="0" parTransId="{9C7DD7C2-AD3B-4631-8DC8-C0C9DC0314B1}" sibTransId="{26116313-82C8-4715-8BF6-DF3A2862CC66}"/>
    <dgm:cxn modelId="{D524D590-26B6-4602-AD4E-826A9246BCA9}" type="presOf" srcId="{01B42DE2-B744-42DD-8C20-ED739D9EE627}" destId="{D65A3BE0-24EE-41E4-A280-C780669EFAB9}" srcOrd="0" destOrd="0" presId="urn:microsoft.com/office/officeart/2005/8/layout/hList6"/>
    <dgm:cxn modelId="{0B12A8C7-985D-4144-A68D-9727C9C2ACB4}" srcId="{5E73618F-3338-422D-9001-F4EC47FD507E}" destId="{01B42DE2-B744-42DD-8C20-ED739D9EE627}" srcOrd="2" destOrd="0" parTransId="{EC5F751C-ABE7-43DD-885F-05483FBACCCE}" sibTransId="{D6569426-71E6-4216-ADE1-4FD24075048A}"/>
    <dgm:cxn modelId="{220B26F6-8126-454D-B37B-978D06DA1CFF}" type="presOf" srcId="{E1E56602-D3EB-49D2-BF4A-AB7797EE5109}" destId="{0BF87FB9-1E05-44A9-923F-3DE4EF392445}" srcOrd="0" destOrd="0" presId="urn:microsoft.com/office/officeart/2005/8/layout/hList6"/>
    <dgm:cxn modelId="{C39D34FF-B7BB-42AD-90D7-A6D75A24680E}" type="presOf" srcId="{5E73618F-3338-422D-9001-F4EC47FD507E}" destId="{04EB7CCA-7F6C-42BE-AFAC-159ED7FC689B}" srcOrd="0" destOrd="0" presId="urn:microsoft.com/office/officeart/2005/8/layout/hList6"/>
    <dgm:cxn modelId="{C6C58409-07BB-498C-BD41-28241D049C4B}" type="presParOf" srcId="{04EB7CCA-7F6C-42BE-AFAC-159ED7FC689B}" destId="{0BF87FB9-1E05-44A9-923F-3DE4EF392445}" srcOrd="0" destOrd="0" presId="urn:microsoft.com/office/officeart/2005/8/layout/hList6"/>
    <dgm:cxn modelId="{5896DD83-90C7-4B31-BA8C-5818F6232DE6}" type="presParOf" srcId="{04EB7CCA-7F6C-42BE-AFAC-159ED7FC689B}" destId="{D522A95C-1C98-4B1F-9ED3-B7D0D32F2189}" srcOrd="1" destOrd="0" presId="urn:microsoft.com/office/officeart/2005/8/layout/hList6"/>
    <dgm:cxn modelId="{1CB78718-5C41-41AA-B5EE-1A645BF2D322}" type="presParOf" srcId="{04EB7CCA-7F6C-42BE-AFAC-159ED7FC689B}" destId="{5A84CE5E-DAFA-4B0D-8F96-606B5D07AE1D}" srcOrd="2" destOrd="0" presId="urn:microsoft.com/office/officeart/2005/8/layout/hList6"/>
    <dgm:cxn modelId="{B088BE48-186A-4169-B087-8F592505174F}" type="presParOf" srcId="{04EB7CCA-7F6C-42BE-AFAC-159ED7FC689B}" destId="{2E52F9BA-ADF4-4932-8C88-B170BAADF595}" srcOrd="3" destOrd="0" presId="urn:microsoft.com/office/officeart/2005/8/layout/hList6"/>
    <dgm:cxn modelId="{02A2C3E6-3A77-4405-9208-3939C36B05D6}" type="presParOf" srcId="{04EB7CCA-7F6C-42BE-AFAC-159ED7FC689B}" destId="{D65A3BE0-24EE-41E4-A280-C780669EFAB9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CFCF495-5C34-4085-81DF-E29004BEF4F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59308B86-BD83-453B-BD89-37DF39BDE68B}">
      <dgm:prSet phldrT="[Text]"/>
      <dgm:spPr>
        <a:solidFill>
          <a:srgbClr val="FFC000"/>
        </a:solidFill>
      </dgm:spPr>
      <dgm:t>
        <a:bodyPr/>
        <a:lstStyle/>
        <a:p>
          <a:pPr>
            <a:lnSpc>
              <a:spcPct val="150000"/>
            </a:lnSpc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Breastfeeding initiation in the UK requires improvements. 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810FBCE-D2B2-47EC-A7EA-8A1526CB1E2E}" cxnId="{D5F430AE-B812-4647-A712-4673C7C6D729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F9B0E7-4F03-4DB0-BFA8-3A59C28CA1F7}" cxnId="{D5F430AE-B812-4647-A712-4673C7C6D729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35E6E44-C62A-49FC-AA02-A8D5BDD1A355}">
      <dgm:prSet/>
      <dgm:spPr>
        <a:solidFill>
          <a:srgbClr val="FFCCFF"/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 2023-2024, breastfeeding initiation rate was 52.7% at 6-8 weeks (ONS, 2024). </a:t>
          </a:r>
        </a:p>
      </dgm:t>
    </dgm:pt>
    <dgm:pt modelId="{D89E8C60-C2B7-4571-929C-BE333059E30B}" cxnId="{2C97461A-D1CD-4574-AE07-426735E91F5E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DC3C9D-F12A-4078-9400-54C458FED3BA}" cxnId="{2C97461A-D1CD-4574-AE07-426735E91F5E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5427B37-8770-4011-AB1C-C6A39944F510}">
      <dgm:prSet/>
      <dgm:spPr>
        <a:solidFill>
          <a:srgbClr val="FFFF00"/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Inequalities in breastfeeding prevalence are also prominent for different parts of the UK </a:t>
          </a:r>
          <a:r>
            <a:rPr lang="en-IN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(Source: ONS, 2024)</a:t>
          </a: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gm:t>
    </dgm:pt>
    <dgm:pt modelId="{B753C71D-5E70-4D4D-B116-6B7726E337EB}" cxnId="{AFBBF547-17CF-4153-A50C-34202B47861B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F829909-045D-40F6-AE29-DB563B88746F}" cxnId="{AFBBF547-17CF-4153-A50C-34202B47861B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C2DB8C7-9019-42B4-A6FF-469EBFA4537A}" type="pres">
      <dgm:prSet presAssocID="{5CFCF495-5C34-4085-81DF-E29004BEF4FA}" presName="diagram" presStyleCnt="0">
        <dgm:presLayoutVars>
          <dgm:dir/>
          <dgm:resizeHandles val="exact"/>
        </dgm:presLayoutVars>
      </dgm:prSet>
      <dgm:spPr/>
    </dgm:pt>
    <dgm:pt modelId="{469D668C-F8DF-469F-A9F2-939F06460F8F}" type="pres">
      <dgm:prSet presAssocID="{59308B86-BD83-453B-BD89-37DF39BDE68B}" presName="node" presStyleLbl="node1" presStyleIdx="0" presStyleCnt="3">
        <dgm:presLayoutVars>
          <dgm:bulletEnabled val="1"/>
        </dgm:presLayoutVars>
      </dgm:prSet>
      <dgm:spPr/>
    </dgm:pt>
    <dgm:pt modelId="{15BAEC08-3BC6-4777-94E4-F58369BC6EF9}" type="pres">
      <dgm:prSet presAssocID="{64F9B0E7-4F03-4DB0-BFA8-3A59C28CA1F7}" presName="sibTrans" presStyleCnt="0"/>
      <dgm:spPr/>
    </dgm:pt>
    <dgm:pt modelId="{F0801B57-FFB5-4F50-8B83-0795FBFC3357}" type="pres">
      <dgm:prSet presAssocID="{735E6E44-C62A-49FC-AA02-A8D5BDD1A355}" presName="node" presStyleLbl="node1" presStyleIdx="1" presStyleCnt="3">
        <dgm:presLayoutVars>
          <dgm:bulletEnabled val="1"/>
        </dgm:presLayoutVars>
      </dgm:prSet>
      <dgm:spPr/>
    </dgm:pt>
    <dgm:pt modelId="{A252C75F-1798-4E54-B030-823B5A6DDBE1}" type="pres">
      <dgm:prSet presAssocID="{A1DC3C9D-F12A-4078-9400-54C458FED3BA}" presName="sibTrans" presStyleCnt="0"/>
      <dgm:spPr/>
    </dgm:pt>
    <dgm:pt modelId="{B6A3EE58-0937-478D-9BA9-2246E2028DAF}" type="pres">
      <dgm:prSet presAssocID="{15427B37-8770-4011-AB1C-C6A39944F510}" presName="node" presStyleLbl="node1" presStyleIdx="2" presStyleCnt="3">
        <dgm:presLayoutVars>
          <dgm:bulletEnabled val="1"/>
        </dgm:presLayoutVars>
      </dgm:prSet>
      <dgm:spPr/>
    </dgm:pt>
  </dgm:ptLst>
  <dgm:cxnLst>
    <dgm:cxn modelId="{2C97461A-D1CD-4574-AE07-426735E91F5E}" srcId="{5CFCF495-5C34-4085-81DF-E29004BEF4FA}" destId="{735E6E44-C62A-49FC-AA02-A8D5BDD1A355}" srcOrd="1" destOrd="0" parTransId="{D89E8C60-C2B7-4571-929C-BE333059E30B}" sibTransId="{A1DC3C9D-F12A-4078-9400-54C458FED3BA}"/>
    <dgm:cxn modelId="{4A330824-0395-4FBD-954E-4213568A6707}" type="presOf" srcId="{735E6E44-C62A-49FC-AA02-A8D5BDD1A355}" destId="{F0801B57-FFB5-4F50-8B83-0795FBFC3357}" srcOrd="0" destOrd="0" presId="urn:microsoft.com/office/officeart/2005/8/layout/default"/>
    <dgm:cxn modelId="{517F9E27-3796-41A7-A644-200225C2AB9E}" type="presOf" srcId="{5CFCF495-5C34-4085-81DF-E29004BEF4FA}" destId="{AC2DB8C7-9019-42B4-A6FF-469EBFA4537A}" srcOrd="0" destOrd="0" presId="urn:microsoft.com/office/officeart/2005/8/layout/default"/>
    <dgm:cxn modelId="{6004DA2F-F981-4494-9D83-C2DE338F1083}" type="presOf" srcId="{59308B86-BD83-453B-BD89-37DF39BDE68B}" destId="{469D668C-F8DF-469F-A9F2-939F06460F8F}" srcOrd="0" destOrd="0" presId="urn:microsoft.com/office/officeart/2005/8/layout/default"/>
    <dgm:cxn modelId="{AFBBF547-17CF-4153-A50C-34202B47861B}" srcId="{5CFCF495-5C34-4085-81DF-E29004BEF4FA}" destId="{15427B37-8770-4011-AB1C-C6A39944F510}" srcOrd="2" destOrd="0" parTransId="{B753C71D-5E70-4D4D-B116-6B7726E337EB}" sibTransId="{BF829909-045D-40F6-AE29-DB563B88746F}"/>
    <dgm:cxn modelId="{04534192-64E3-4D8A-BB10-F3438CBE7C0A}" type="presOf" srcId="{15427B37-8770-4011-AB1C-C6A39944F510}" destId="{B6A3EE58-0937-478D-9BA9-2246E2028DAF}" srcOrd="0" destOrd="0" presId="urn:microsoft.com/office/officeart/2005/8/layout/default"/>
    <dgm:cxn modelId="{D5F430AE-B812-4647-A712-4673C7C6D729}" srcId="{5CFCF495-5C34-4085-81DF-E29004BEF4FA}" destId="{59308B86-BD83-453B-BD89-37DF39BDE68B}" srcOrd="0" destOrd="0" parTransId="{F810FBCE-D2B2-47EC-A7EA-8A1526CB1E2E}" sibTransId="{64F9B0E7-4F03-4DB0-BFA8-3A59C28CA1F7}"/>
    <dgm:cxn modelId="{9B3CB97F-3362-44F4-8E0A-B9531EA4AF94}" type="presParOf" srcId="{AC2DB8C7-9019-42B4-A6FF-469EBFA4537A}" destId="{469D668C-F8DF-469F-A9F2-939F06460F8F}" srcOrd="0" destOrd="0" presId="urn:microsoft.com/office/officeart/2005/8/layout/default"/>
    <dgm:cxn modelId="{1B2067F5-A0D4-4CA4-BE11-537E2055FB01}" type="presParOf" srcId="{AC2DB8C7-9019-42B4-A6FF-469EBFA4537A}" destId="{15BAEC08-3BC6-4777-94E4-F58369BC6EF9}" srcOrd="1" destOrd="0" presId="urn:microsoft.com/office/officeart/2005/8/layout/default"/>
    <dgm:cxn modelId="{09910DE2-AC07-4EF6-AD0A-7416F5358C6F}" type="presParOf" srcId="{AC2DB8C7-9019-42B4-A6FF-469EBFA4537A}" destId="{F0801B57-FFB5-4F50-8B83-0795FBFC3357}" srcOrd="2" destOrd="0" presId="urn:microsoft.com/office/officeart/2005/8/layout/default"/>
    <dgm:cxn modelId="{21DB7DCE-CAEA-47F2-8C3A-EBF34BB6AABD}" type="presParOf" srcId="{AC2DB8C7-9019-42B4-A6FF-469EBFA4537A}" destId="{A252C75F-1798-4E54-B030-823B5A6DDBE1}" srcOrd="3" destOrd="0" presId="urn:microsoft.com/office/officeart/2005/8/layout/default"/>
    <dgm:cxn modelId="{107CB333-446B-4731-9746-C8FDA90FD99A}" type="presParOf" srcId="{AC2DB8C7-9019-42B4-A6FF-469EBFA4537A}" destId="{B6A3EE58-0937-478D-9BA9-2246E2028DAF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CF1C8CF-26A7-4757-BEB9-208BB3B3B157}" type="doc">
      <dgm:prSet loTypeId="urn:microsoft.com/office/officeart/2009/3/layout/StepUpProcess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IN"/>
        </a:p>
      </dgm:t>
    </dgm:pt>
    <dgm:pt modelId="{AF8CE6B3-A4F6-443A-808E-BE9CE758616F}">
      <dgm:prSet phldrT="[Text]"/>
      <dgm:spPr/>
      <dgm:t>
        <a:bodyPr/>
        <a:lstStyle/>
        <a:p>
          <a:pPr>
            <a:lnSpc>
              <a:spcPct val="150000"/>
            </a:lnSpc>
          </a:pPr>
          <a:r>
            <a:rPr lang="en-US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Conducting this research is important to assess the connection between maternal anxiety and breastfeeding initiation. 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7986EA4-20E1-4963-ACE4-8F8E70AA3FB6}" cxnId="{AE570EE8-92CF-4550-AE6C-079D6EF4162D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1F5EA9-B929-4A7E-A808-53D3F93604DD}" cxnId="{AE570EE8-92CF-4550-AE6C-079D6EF4162D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4AF1ED0-D926-4E74-8E70-A5913F7E11FB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Breastfeeding is important for the health growth of infants (Pérez-Escamilla </a:t>
          </a:r>
          <a:r>
            <a:rPr lang="en-US" b="0" i="1" u="none">
              <a:latin typeface="Times New Roman" panose="02020603050405020304" pitchFamily="18" charset="0"/>
              <a:cs typeface="Times New Roman" panose="02020603050405020304" pitchFamily="18" charset="0"/>
            </a:rPr>
            <a:t>et al.,</a:t>
          </a:r>
          <a:r>
            <a:rPr lang="en-US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 20232). </a:t>
          </a:r>
        </a:p>
      </dgm:t>
    </dgm:pt>
    <dgm:pt modelId="{BD9A83AC-FE5E-4482-A478-11EFB0CE05F6}" cxnId="{F0D315AE-8E11-4359-99BE-3E7E0B3C5EA5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87F0D6C-CF02-463C-A215-A3418EB30F87}" cxnId="{F0D315AE-8E11-4359-99BE-3E7E0B3C5EA5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D7624D2-54AF-440E-B75F-DE74B55BF212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However, the overall breastfeeding rate is reported low by the NHS (ONS, 2023). </a:t>
          </a:r>
        </a:p>
      </dgm:t>
    </dgm:pt>
    <dgm:pt modelId="{DBC2273A-380F-470E-951D-B5BAB46ADF6E}" cxnId="{7114D2CB-3F95-4D20-B629-9D2FE340E63D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42A7A21-BD15-482B-96E3-319F3322DDCC}" cxnId="{7114D2CB-3F95-4D20-B629-9D2FE340E63D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D237C1F-BC06-428E-BB0D-7AC844A6D92C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At 6-8 weeks, only 17.7% partial and 36.5% full breastfeeding initiation have been reported in 2023 (ONS, 2023). </a:t>
          </a:r>
        </a:p>
      </dgm:t>
    </dgm:pt>
    <dgm:pt modelId="{F8DDBF6E-6064-428E-AA04-DE9A386E82FE}" cxnId="{EA301873-4231-4E99-9E93-99E647F5E019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525DA41-931F-4A85-A437-08511958559D}" cxnId="{EA301873-4231-4E99-9E93-99E647F5E019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C70E0E5-6DAE-4557-882B-810180D7F937}" type="pres">
      <dgm:prSet presAssocID="{5CF1C8CF-26A7-4757-BEB9-208BB3B3B157}" presName="rootnode" presStyleCnt="0">
        <dgm:presLayoutVars>
          <dgm:chMax/>
          <dgm:chPref/>
          <dgm:dir/>
          <dgm:animLvl val="lvl"/>
        </dgm:presLayoutVars>
      </dgm:prSet>
      <dgm:spPr/>
    </dgm:pt>
    <dgm:pt modelId="{0F019C26-042F-42AF-879D-6094D459FBE5}" type="pres">
      <dgm:prSet presAssocID="{AF8CE6B3-A4F6-443A-808E-BE9CE758616F}" presName="composite" presStyleCnt="0"/>
      <dgm:spPr/>
    </dgm:pt>
    <dgm:pt modelId="{AEB8E86B-6D95-4821-9516-AE43A7D33FE7}" type="pres">
      <dgm:prSet presAssocID="{AF8CE6B3-A4F6-443A-808E-BE9CE758616F}" presName="LShape" presStyleLbl="alignNode1" presStyleIdx="0" presStyleCnt="7"/>
      <dgm:spPr>
        <a:solidFill>
          <a:srgbClr val="FFFF00"/>
        </a:solidFill>
      </dgm:spPr>
    </dgm:pt>
    <dgm:pt modelId="{AD44EEED-224A-46B0-B03B-11F529B9EB46}" type="pres">
      <dgm:prSet presAssocID="{AF8CE6B3-A4F6-443A-808E-BE9CE758616F}" presName="ParentText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BBEB9E9C-1874-4155-ADFC-8C7E05DE0A6A}" type="pres">
      <dgm:prSet presAssocID="{AF8CE6B3-A4F6-443A-808E-BE9CE758616F}" presName="Triangle" presStyleLbl="alignNode1" presStyleIdx="1" presStyleCnt="7"/>
      <dgm:spPr>
        <a:solidFill>
          <a:srgbClr val="FFFF00"/>
        </a:solidFill>
      </dgm:spPr>
    </dgm:pt>
    <dgm:pt modelId="{9F374A52-C17F-41E6-AA22-6BB5ED39D9C4}" type="pres">
      <dgm:prSet presAssocID="{311F5EA9-B929-4A7E-A808-53D3F93604DD}" presName="sibTrans" presStyleCnt="0"/>
      <dgm:spPr/>
    </dgm:pt>
    <dgm:pt modelId="{D8E29479-4832-46E6-956A-2F20A576284F}" type="pres">
      <dgm:prSet presAssocID="{311F5EA9-B929-4A7E-A808-53D3F93604DD}" presName="space" presStyleCnt="0"/>
      <dgm:spPr/>
    </dgm:pt>
    <dgm:pt modelId="{53ECBA70-14B6-43DB-9BF4-16C6BBE6BA37}" type="pres">
      <dgm:prSet presAssocID="{54AF1ED0-D926-4E74-8E70-A5913F7E11FB}" presName="composite" presStyleCnt="0"/>
      <dgm:spPr/>
    </dgm:pt>
    <dgm:pt modelId="{29B7CCBB-968C-4FC4-A70B-C0E2B5A4EC9E}" type="pres">
      <dgm:prSet presAssocID="{54AF1ED0-D926-4E74-8E70-A5913F7E11FB}" presName="LShape" presStyleLbl="alignNode1" presStyleIdx="2" presStyleCnt="7"/>
      <dgm:spPr>
        <a:solidFill>
          <a:srgbClr val="FFC000"/>
        </a:solidFill>
      </dgm:spPr>
    </dgm:pt>
    <dgm:pt modelId="{B8B33906-82AA-4307-8ABE-57EF8439F3DB}" type="pres">
      <dgm:prSet presAssocID="{54AF1ED0-D926-4E74-8E70-A5913F7E11FB}" presName="ParentText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FF7A2C5E-1974-4166-B253-216F10C61C13}" type="pres">
      <dgm:prSet presAssocID="{54AF1ED0-D926-4E74-8E70-A5913F7E11FB}" presName="Triangle" presStyleLbl="alignNode1" presStyleIdx="3" presStyleCnt="7"/>
      <dgm:spPr>
        <a:solidFill>
          <a:srgbClr val="FFC000"/>
        </a:solidFill>
      </dgm:spPr>
    </dgm:pt>
    <dgm:pt modelId="{BC7876FA-1AD0-4CFD-B1C6-2A5162565269}" type="pres">
      <dgm:prSet presAssocID="{387F0D6C-CF02-463C-A215-A3418EB30F87}" presName="sibTrans" presStyleCnt="0"/>
      <dgm:spPr/>
    </dgm:pt>
    <dgm:pt modelId="{39EE2AEE-36DC-4F25-AD71-A6F42A4390D4}" type="pres">
      <dgm:prSet presAssocID="{387F0D6C-CF02-463C-A215-A3418EB30F87}" presName="space" presStyleCnt="0"/>
      <dgm:spPr/>
    </dgm:pt>
    <dgm:pt modelId="{0C5038EA-9120-4FE4-AE62-73B60B039099}" type="pres">
      <dgm:prSet presAssocID="{FD7624D2-54AF-440E-B75F-DE74B55BF212}" presName="composite" presStyleCnt="0"/>
      <dgm:spPr/>
    </dgm:pt>
    <dgm:pt modelId="{1F48E552-98E7-4CEA-BB9B-F347FF7D2F45}" type="pres">
      <dgm:prSet presAssocID="{FD7624D2-54AF-440E-B75F-DE74B55BF212}" presName="LShape" presStyleLbl="alignNode1" presStyleIdx="4" presStyleCnt="7"/>
      <dgm:spPr>
        <a:solidFill>
          <a:schemeClr val="accent3">
            <a:lumMod val="60000"/>
            <a:lumOff val="40000"/>
          </a:schemeClr>
        </a:solidFill>
      </dgm:spPr>
    </dgm:pt>
    <dgm:pt modelId="{38E55FD9-E691-453E-8D7F-F8F58C793CEF}" type="pres">
      <dgm:prSet presAssocID="{FD7624D2-54AF-440E-B75F-DE74B55BF212}" presName="ParentText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655716BB-EBE4-4F7C-9F9B-980E6889594C}" type="pres">
      <dgm:prSet presAssocID="{FD7624D2-54AF-440E-B75F-DE74B55BF212}" presName="Triangle" presStyleLbl="alignNode1" presStyleIdx="5" presStyleCnt="7"/>
      <dgm:spPr>
        <a:solidFill>
          <a:schemeClr val="accent3">
            <a:lumMod val="60000"/>
            <a:lumOff val="40000"/>
          </a:schemeClr>
        </a:solidFill>
      </dgm:spPr>
    </dgm:pt>
    <dgm:pt modelId="{0BBB4570-F3F7-4135-B4F2-6D0E3EEDBAD1}" type="pres">
      <dgm:prSet presAssocID="{D42A7A21-BD15-482B-96E3-319F3322DDCC}" presName="sibTrans" presStyleCnt="0"/>
      <dgm:spPr/>
    </dgm:pt>
    <dgm:pt modelId="{7245FCD4-4C9D-4D27-AEB4-FA27534007C9}" type="pres">
      <dgm:prSet presAssocID="{D42A7A21-BD15-482B-96E3-319F3322DDCC}" presName="space" presStyleCnt="0"/>
      <dgm:spPr/>
    </dgm:pt>
    <dgm:pt modelId="{3BC3A489-AE16-4654-9731-45B845B10227}" type="pres">
      <dgm:prSet presAssocID="{6D237C1F-BC06-428E-BB0D-7AC844A6D92C}" presName="composite" presStyleCnt="0"/>
      <dgm:spPr/>
    </dgm:pt>
    <dgm:pt modelId="{F831CBE9-24B7-42BF-B7BE-935B78DECDC2}" type="pres">
      <dgm:prSet presAssocID="{6D237C1F-BC06-428E-BB0D-7AC844A6D92C}" presName="LShape" presStyleLbl="alignNode1" presStyleIdx="6" presStyleCnt="7"/>
      <dgm:spPr>
        <a:solidFill>
          <a:srgbClr val="FF99FF"/>
        </a:solidFill>
      </dgm:spPr>
    </dgm:pt>
    <dgm:pt modelId="{297F5EEF-22CB-4967-833C-6F5E528149E1}" type="pres">
      <dgm:prSet presAssocID="{6D237C1F-BC06-428E-BB0D-7AC844A6D92C}" presName="ParentText" presStyleLbl="revTx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EA301873-4231-4E99-9E93-99E647F5E019}" srcId="{5CF1C8CF-26A7-4757-BEB9-208BB3B3B157}" destId="{6D237C1F-BC06-428E-BB0D-7AC844A6D92C}" srcOrd="3" destOrd="0" parTransId="{F8DDBF6E-6064-428E-AA04-DE9A386E82FE}" sibTransId="{6525DA41-931F-4A85-A437-08511958559D}"/>
    <dgm:cxn modelId="{17E3065A-EB41-49BA-A25C-62FF23E599B4}" type="presOf" srcId="{54AF1ED0-D926-4E74-8E70-A5913F7E11FB}" destId="{B8B33906-82AA-4307-8ABE-57EF8439F3DB}" srcOrd="0" destOrd="0" presId="urn:microsoft.com/office/officeart/2009/3/layout/StepUpProcess"/>
    <dgm:cxn modelId="{F0D315AE-8E11-4359-99BE-3E7E0B3C5EA5}" srcId="{5CF1C8CF-26A7-4757-BEB9-208BB3B3B157}" destId="{54AF1ED0-D926-4E74-8E70-A5913F7E11FB}" srcOrd="1" destOrd="0" parTransId="{BD9A83AC-FE5E-4482-A478-11EFB0CE05F6}" sibTransId="{387F0D6C-CF02-463C-A215-A3418EB30F87}"/>
    <dgm:cxn modelId="{7114D2CB-3F95-4D20-B629-9D2FE340E63D}" srcId="{5CF1C8CF-26A7-4757-BEB9-208BB3B3B157}" destId="{FD7624D2-54AF-440E-B75F-DE74B55BF212}" srcOrd="2" destOrd="0" parTransId="{DBC2273A-380F-470E-951D-B5BAB46ADF6E}" sibTransId="{D42A7A21-BD15-482B-96E3-319F3322DDCC}"/>
    <dgm:cxn modelId="{858FBFCF-EC57-4B27-BD7C-001764C069BF}" type="presOf" srcId="{FD7624D2-54AF-440E-B75F-DE74B55BF212}" destId="{38E55FD9-E691-453E-8D7F-F8F58C793CEF}" srcOrd="0" destOrd="0" presId="urn:microsoft.com/office/officeart/2009/3/layout/StepUpProcess"/>
    <dgm:cxn modelId="{B02E2ED8-66E4-4A74-8863-2DB3B500908E}" type="presOf" srcId="{6D237C1F-BC06-428E-BB0D-7AC844A6D92C}" destId="{297F5EEF-22CB-4967-833C-6F5E528149E1}" srcOrd="0" destOrd="0" presId="urn:microsoft.com/office/officeart/2009/3/layout/StepUpProcess"/>
    <dgm:cxn modelId="{6CE2D8DF-3B01-4928-B947-295E3BED7F6E}" type="presOf" srcId="{5CF1C8CF-26A7-4757-BEB9-208BB3B3B157}" destId="{4C70E0E5-6DAE-4557-882B-810180D7F937}" srcOrd="0" destOrd="0" presId="urn:microsoft.com/office/officeart/2009/3/layout/StepUpProcess"/>
    <dgm:cxn modelId="{1BE5E2E7-0678-4215-A820-4FC0D17B71F2}" type="presOf" srcId="{AF8CE6B3-A4F6-443A-808E-BE9CE758616F}" destId="{AD44EEED-224A-46B0-B03B-11F529B9EB46}" srcOrd="0" destOrd="0" presId="urn:microsoft.com/office/officeart/2009/3/layout/StepUpProcess"/>
    <dgm:cxn modelId="{AE570EE8-92CF-4550-AE6C-079D6EF4162D}" srcId="{5CF1C8CF-26A7-4757-BEB9-208BB3B3B157}" destId="{AF8CE6B3-A4F6-443A-808E-BE9CE758616F}" srcOrd="0" destOrd="0" parTransId="{97986EA4-20E1-4963-ACE4-8F8E70AA3FB6}" sibTransId="{311F5EA9-B929-4A7E-A808-53D3F93604DD}"/>
    <dgm:cxn modelId="{51125FA8-6C65-4754-BA1D-E24E79742323}" type="presParOf" srcId="{4C70E0E5-6DAE-4557-882B-810180D7F937}" destId="{0F019C26-042F-42AF-879D-6094D459FBE5}" srcOrd="0" destOrd="0" presId="urn:microsoft.com/office/officeart/2009/3/layout/StepUpProcess"/>
    <dgm:cxn modelId="{321653B1-45CC-4DC6-A1C3-6E53DCD79C81}" type="presParOf" srcId="{0F019C26-042F-42AF-879D-6094D459FBE5}" destId="{AEB8E86B-6D95-4821-9516-AE43A7D33FE7}" srcOrd="0" destOrd="0" presId="urn:microsoft.com/office/officeart/2009/3/layout/StepUpProcess"/>
    <dgm:cxn modelId="{92E89F39-F168-4991-9D43-E2DE7D44FB0E}" type="presParOf" srcId="{0F019C26-042F-42AF-879D-6094D459FBE5}" destId="{AD44EEED-224A-46B0-B03B-11F529B9EB46}" srcOrd="1" destOrd="0" presId="urn:microsoft.com/office/officeart/2009/3/layout/StepUpProcess"/>
    <dgm:cxn modelId="{FF6E2B16-EB33-43DE-82CC-D98C0D87C544}" type="presParOf" srcId="{0F019C26-042F-42AF-879D-6094D459FBE5}" destId="{BBEB9E9C-1874-4155-ADFC-8C7E05DE0A6A}" srcOrd="2" destOrd="0" presId="urn:microsoft.com/office/officeart/2009/3/layout/StepUpProcess"/>
    <dgm:cxn modelId="{5E74A28D-90FC-425B-85EA-C7A3C0F1EAC3}" type="presParOf" srcId="{4C70E0E5-6DAE-4557-882B-810180D7F937}" destId="{9F374A52-C17F-41E6-AA22-6BB5ED39D9C4}" srcOrd="1" destOrd="0" presId="urn:microsoft.com/office/officeart/2009/3/layout/StepUpProcess"/>
    <dgm:cxn modelId="{36BBE601-A298-45BC-B9F2-266575D47435}" type="presParOf" srcId="{9F374A52-C17F-41E6-AA22-6BB5ED39D9C4}" destId="{D8E29479-4832-46E6-956A-2F20A576284F}" srcOrd="0" destOrd="0" presId="urn:microsoft.com/office/officeart/2009/3/layout/StepUpProcess"/>
    <dgm:cxn modelId="{25522129-9E2A-44EE-A237-398CB0B37850}" type="presParOf" srcId="{4C70E0E5-6DAE-4557-882B-810180D7F937}" destId="{53ECBA70-14B6-43DB-9BF4-16C6BBE6BA37}" srcOrd="2" destOrd="0" presId="urn:microsoft.com/office/officeart/2009/3/layout/StepUpProcess"/>
    <dgm:cxn modelId="{E9F1DB53-C5DE-4411-9640-936E3C1B4A00}" type="presParOf" srcId="{53ECBA70-14B6-43DB-9BF4-16C6BBE6BA37}" destId="{29B7CCBB-968C-4FC4-A70B-C0E2B5A4EC9E}" srcOrd="0" destOrd="0" presId="urn:microsoft.com/office/officeart/2009/3/layout/StepUpProcess"/>
    <dgm:cxn modelId="{7138C994-5638-4C76-B782-ACC622270BF9}" type="presParOf" srcId="{53ECBA70-14B6-43DB-9BF4-16C6BBE6BA37}" destId="{B8B33906-82AA-4307-8ABE-57EF8439F3DB}" srcOrd="1" destOrd="0" presId="urn:microsoft.com/office/officeart/2009/3/layout/StepUpProcess"/>
    <dgm:cxn modelId="{A2AECC44-2D64-42AE-B467-CD533A300A92}" type="presParOf" srcId="{53ECBA70-14B6-43DB-9BF4-16C6BBE6BA37}" destId="{FF7A2C5E-1974-4166-B253-216F10C61C13}" srcOrd="2" destOrd="0" presId="urn:microsoft.com/office/officeart/2009/3/layout/StepUpProcess"/>
    <dgm:cxn modelId="{3D890309-F739-4AB7-88BC-90BC03EF5225}" type="presParOf" srcId="{4C70E0E5-6DAE-4557-882B-810180D7F937}" destId="{BC7876FA-1AD0-4CFD-B1C6-2A5162565269}" srcOrd="3" destOrd="0" presId="urn:microsoft.com/office/officeart/2009/3/layout/StepUpProcess"/>
    <dgm:cxn modelId="{0C3ECDD4-46CB-4CA9-9755-1F54E9ECD36D}" type="presParOf" srcId="{BC7876FA-1AD0-4CFD-B1C6-2A5162565269}" destId="{39EE2AEE-36DC-4F25-AD71-A6F42A4390D4}" srcOrd="0" destOrd="0" presId="urn:microsoft.com/office/officeart/2009/3/layout/StepUpProcess"/>
    <dgm:cxn modelId="{DF87C760-B586-40BA-A55A-AA1ECF7D77DC}" type="presParOf" srcId="{4C70E0E5-6DAE-4557-882B-810180D7F937}" destId="{0C5038EA-9120-4FE4-AE62-73B60B039099}" srcOrd="4" destOrd="0" presId="urn:microsoft.com/office/officeart/2009/3/layout/StepUpProcess"/>
    <dgm:cxn modelId="{9F13D8CC-93A1-4669-AE96-D21454F8B539}" type="presParOf" srcId="{0C5038EA-9120-4FE4-AE62-73B60B039099}" destId="{1F48E552-98E7-4CEA-BB9B-F347FF7D2F45}" srcOrd="0" destOrd="0" presId="urn:microsoft.com/office/officeart/2009/3/layout/StepUpProcess"/>
    <dgm:cxn modelId="{2E784906-AA37-46ED-9B23-AFDB83FADD4D}" type="presParOf" srcId="{0C5038EA-9120-4FE4-AE62-73B60B039099}" destId="{38E55FD9-E691-453E-8D7F-F8F58C793CEF}" srcOrd="1" destOrd="0" presId="urn:microsoft.com/office/officeart/2009/3/layout/StepUpProcess"/>
    <dgm:cxn modelId="{058419F5-3156-41A2-A8BB-5E46EAEBA7D7}" type="presParOf" srcId="{0C5038EA-9120-4FE4-AE62-73B60B039099}" destId="{655716BB-EBE4-4F7C-9F9B-980E6889594C}" srcOrd="2" destOrd="0" presId="urn:microsoft.com/office/officeart/2009/3/layout/StepUpProcess"/>
    <dgm:cxn modelId="{8FF93BA6-9790-4BDA-8A78-25D00B0FFBE0}" type="presParOf" srcId="{4C70E0E5-6DAE-4557-882B-810180D7F937}" destId="{0BBB4570-F3F7-4135-B4F2-6D0E3EEDBAD1}" srcOrd="5" destOrd="0" presId="urn:microsoft.com/office/officeart/2009/3/layout/StepUpProcess"/>
    <dgm:cxn modelId="{CEC73CC1-AEDB-4059-A6D7-B124C5358457}" type="presParOf" srcId="{0BBB4570-F3F7-4135-B4F2-6D0E3EEDBAD1}" destId="{7245FCD4-4C9D-4D27-AEB4-FA27534007C9}" srcOrd="0" destOrd="0" presId="urn:microsoft.com/office/officeart/2009/3/layout/StepUpProcess"/>
    <dgm:cxn modelId="{0FF0D17B-EAD3-4F4B-BB0D-B57FE45B50EF}" type="presParOf" srcId="{4C70E0E5-6DAE-4557-882B-810180D7F937}" destId="{3BC3A489-AE16-4654-9731-45B845B10227}" srcOrd="6" destOrd="0" presId="urn:microsoft.com/office/officeart/2009/3/layout/StepUpProcess"/>
    <dgm:cxn modelId="{D2C92384-FD39-4561-A0EE-75F5AD4391EB}" type="presParOf" srcId="{3BC3A489-AE16-4654-9731-45B845B10227}" destId="{F831CBE9-24B7-42BF-B7BE-935B78DECDC2}" srcOrd="0" destOrd="0" presId="urn:microsoft.com/office/officeart/2009/3/layout/StepUpProcess"/>
    <dgm:cxn modelId="{DE67E2EB-C651-4A44-99E0-0B382C1DE338}" type="presParOf" srcId="{3BC3A489-AE16-4654-9731-45B845B10227}" destId="{297F5EEF-22CB-4967-833C-6F5E528149E1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9648510-F521-43B7-AFB2-426066CB6C5B}" type="doc">
      <dgm:prSet loTypeId="urn:microsoft.com/office/officeart/2008/layout/VerticalCurvedLis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IN"/>
        </a:p>
      </dgm:t>
    </dgm:pt>
    <dgm:pt modelId="{902F5A48-4B74-4223-A171-B19AB3D2448B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will highlight the prevalence of maternal anxiety during pregnancy among UK women</a:t>
          </a:r>
        </a:p>
      </dgm:t>
    </dgm:pt>
    <dgm:pt modelId="{894F7E39-93FA-40E3-AD16-D004EA775A48}" cxnId="{9F99298D-3638-47FB-ADB4-34783FB2AF72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2C24855-861F-45C2-A2FD-E012B82D4C74}" cxnId="{9F99298D-3638-47FB-ADB4-34783FB2AF72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63256EC-EB4C-49AE-A4EB-E4FF3045008D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is capable to shed light on the connection between maternal anxiety and breastfeeding initiation</a:t>
          </a:r>
        </a:p>
      </dgm:t>
    </dgm:pt>
    <dgm:pt modelId="{8243C830-A9DE-447F-8259-5C48296849C4}" cxnId="{DF4CEA5D-2B0C-41A0-9D30-F90F924E50E3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ECFF811-A009-4455-BA97-F0CE1B718DFE}" cxnId="{DF4CEA5D-2B0C-41A0-9D30-F90F924E50E3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2375683-5817-41FB-BB0F-BC9684FAC492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will provide clear insights into strategies to address maternal anxiety. </a:t>
          </a:r>
        </a:p>
      </dgm:t>
    </dgm:pt>
    <dgm:pt modelId="{E4D8150C-94A4-4D5D-85ED-6A8118FF34C5}" cxnId="{3007712A-9741-4501-96CB-A5E306F75063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0F11303-3534-483C-9117-179E442640F7}" cxnId="{3007712A-9741-4501-96CB-A5E306F75063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589B496-6546-4516-8DE1-4327F887015D}" type="pres">
      <dgm:prSet presAssocID="{69648510-F521-43B7-AFB2-426066CB6C5B}" presName="Name0" presStyleCnt="0">
        <dgm:presLayoutVars>
          <dgm:chMax val="7"/>
          <dgm:chPref val="7"/>
          <dgm:dir/>
        </dgm:presLayoutVars>
      </dgm:prSet>
      <dgm:spPr/>
    </dgm:pt>
    <dgm:pt modelId="{39495112-65B8-4C24-9537-DB451C1769FB}" type="pres">
      <dgm:prSet presAssocID="{69648510-F521-43B7-AFB2-426066CB6C5B}" presName="Name1" presStyleCnt="0"/>
      <dgm:spPr/>
    </dgm:pt>
    <dgm:pt modelId="{C9331701-8B64-4D7C-9AD6-AFD2FD718948}" type="pres">
      <dgm:prSet presAssocID="{69648510-F521-43B7-AFB2-426066CB6C5B}" presName="cycle" presStyleCnt="0"/>
      <dgm:spPr/>
    </dgm:pt>
    <dgm:pt modelId="{9D342822-B567-44AD-90D3-ADD3BEB9CCC7}" type="pres">
      <dgm:prSet presAssocID="{69648510-F521-43B7-AFB2-426066CB6C5B}" presName="srcNode" presStyleLbl="node1" presStyleIdx="0" presStyleCnt="3"/>
      <dgm:spPr/>
    </dgm:pt>
    <dgm:pt modelId="{13888985-F524-4CE1-9775-0459B1697FFC}" type="pres">
      <dgm:prSet presAssocID="{69648510-F521-43B7-AFB2-426066CB6C5B}" presName="conn" presStyleLbl="parChTrans1D2" presStyleIdx="0" presStyleCnt="1"/>
      <dgm:spPr/>
    </dgm:pt>
    <dgm:pt modelId="{B09778CB-6FB4-4309-9714-7AB8BDF35B57}" type="pres">
      <dgm:prSet presAssocID="{69648510-F521-43B7-AFB2-426066CB6C5B}" presName="extraNode" presStyleLbl="node1" presStyleIdx="0" presStyleCnt="3"/>
      <dgm:spPr/>
    </dgm:pt>
    <dgm:pt modelId="{7EDCD1F2-FE21-43F1-8C1B-FDDFE4B0AB10}" type="pres">
      <dgm:prSet presAssocID="{69648510-F521-43B7-AFB2-426066CB6C5B}" presName="dstNode" presStyleLbl="node1" presStyleIdx="0" presStyleCnt="3"/>
      <dgm:spPr/>
    </dgm:pt>
    <dgm:pt modelId="{C0288D73-ED97-427A-A525-6E5F40854E40}" type="pres">
      <dgm:prSet presAssocID="{902F5A48-4B74-4223-A171-B19AB3D2448B}" presName="text_1" presStyleLbl="node1" presStyleIdx="0" presStyleCnt="3">
        <dgm:presLayoutVars>
          <dgm:bulletEnabled val="1"/>
        </dgm:presLayoutVars>
      </dgm:prSet>
      <dgm:spPr/>
    </dgm:pt>
    <dgm:pt modelId="{4BAAEADD-7455-4292-85B6-3DCAE58A9EBE}" type="pres">
      <dgm:prSet presAssocID="{902F5A48-4B74-4223-A171-B19AB3D2448B}" presName="accent_1" presStyleCnt="0"/>
      <dgm:spPr/>
    </dgm:pt>
    <dgm:pt modelId="{FE714E80-211A-4E50-A4E3-C46B1B08180E}" type="pres">
      <dgm:prSet presAssocID="{902F5A48-4B74-4223-A171-B19AB3D2448B}" presName="accentRepeatNode" presStyleLbl="solidFgAcc1" presStyleIdx="0" presStyleCnt="3"/>
      <dgm:spPr/>
    </dgm:pt>
    <dgm:pt modelId="{667CEA92-3803-456B-8B56-CA1C8BC82BBE}" type="pres">
      <dgm:prSet presAssocID="{D63256EC-EB4C-49AE-A4EB-E4FF3045008D}" presName="text_2" presStyleLbl="node1" presStyleIdx="1" presStyleCnt="3">
        <dgm:presLayoutVars>
          <dgm:bulletEnabled val="1"/>
        </dgm:presLayoutVars>
      </dgm:prSet>
      <dgm:spPr/>
    </dgm:pt>
    <dgm:pt modelId="{5A43DB8B-FB0E-4938-9005-22395E548B02}" type="pres">
      <dgm:prSet presAssocID="{D63256EC-EB4C-49AE-A4EB-E4FF3045008D}" presName="accent_2" presStyleCnt="0"/>
      <dgm:spPr/>
    </dgm:pt>
    <dgm:pt modelId="{1EF84319-3299-478F-8CB3-E83612CB5642}" type="pres">
      <dgm:prSet presAssocID="{D63256EC-EB4C-49AE-A4EB-E4FF3045008D}" presName="accentRepeatNode" presStyleLbl="solidFgAcc1" presStyleIdx="1" presStyleCnt="3"/>
      <dgm:spPr/>
    </dgm:pt>
    <dgm:pt modelId="{1E69C019-E31D-40CA-A587-8A3E612A0303}" type="pres">
      <dgm:prSet presAssocID="{02375683-5817-41FB-BB0F-BC9684FAC492}" presName="text_3" presStyleLbl="node1" presStyleIdx="2" presStyleCnt="3">
        <dgm:presLayoutVars>
          <dgm:bulletEnabled val="1"/>
        </dgm:presLayoutVars>
      </dgm:prSet>
      <dgm:spPr/>
    </dgm:pt>
    <dgm:pt modelId="{23E3AE86-4819-4105-B821-A12ADFA6BC40}" type="pres">
      <dgm:prSet presAssocID="{02375683-5817-41FB-BB0F-BC9684FAC492}" presName="accent_3" presStyleCnt="0"/>
      <dgm:spPr/>
    </dgm:pt>
    <dgm:pt modelId="{96A4B008-2CE6-4E6B-B593-A9134BCF3947}" type="pres">
      <dgm:prSet presAssocID="{02375683-5817-41FB-BB0F-BC9684FAC492}" presName="accentRepeatNode" presStyleLbl="solidFgAcc1" presStyleIdx="2" presStyleCnt="3"/>
      <dgm:spPr/>
    </dgm:pt>
  </dgm:ptLst>
  <dgm:cxnLst>
    <dgm:cxn modelId="{3007712A-9741-4501-96CB-A5E306F75063}" srcId="{69648510-F521-43B7-AFB2-426066CB6C5B}" destId="{02375683-5817-41FB-BB0F-BC9684FAC492}" srcOrd="2" destOrd="0" parTransId="{E4D8150C-94A4-4D5D-85ED-6A8118FF34C5}" sibTransId="{60F11303-3534-483C-9117-179E442640F7}"/>
    <dgm:cxn modelId="{DF4CEA5D-2B0C-41A0-9D30-F90F924E50E3}" srcId="{69648510-F521-43B7-AFB2-426066CB6C5B}" destId="{D63256EC-EB4C-49AE-A4EB-E4FF3045008D}" srcOrd="1" destOrd="0" parTransId="{8243C830-A9DE-447F-8259-5C48296849C4}" sibTransId="{EECFF811-A009-4455-BA97-F0CE1B718DFE}"/>
    <dgm:cxn modelId="{9F99298D-3638-47FB-ADB4-34783FB2AF72}" srcId="{69648510-F521-43B7-AFB2-426066CB6C5B}" destId="{902F5A48-4B74-4223-A171-B19AB3D2448B}" srcOrd="0" destOrd="0" parTransId="{894F7E39-93FA-40E3-AD16-D004EA775A48}" sibTransId="{62C24855-861F-45C2-A2FD-E012B82D4C74}"/>
    <dgm:cxn modelId="{BB6CF19F-474B-4AA5-8730-25485DB567EE}" type="presOf" srcId="{69648510-F521-43B7-AFB2-426066CB6C5B}" destId="{7589B496-6546-4516-8DE1-4327F887015D}" srcOrd="0" destOrd="0" presId="urn:microsoft.com/office/officeart/2008/layout/VerticalCurvedList"/>
    <dgm:cxn modelId="{565FD1AE-3B90-42BA-849F-8AE56A8F3EA8}" type="presOf" srcId="{62C24855-861F-45C2-A2FD-E012B82D4C74}" destId="{13888985-F524-4CE1-9775-0459B1697FFC}" srcOrd="0" destOrd="0" presId="urn:microsoft.com/office/officeart/2008/layout/VerticalCurvedList"/>
    <dgm:cxn modelId="{1946FDB1-CE2F-4DFA-B4B6-B60CFE884F8E}" type="presOf" srcId="{02375683-5817-41FB-BB0F-BC9684FAC492}" destId="{1E69C019-E31D-40CA-A587-8A3E612A0303}" srcOrd="0" destOrd="0" presId="urn:microsoft.com/office/officeart/2008/layout/VerticalCurvedList"/>
    <dgm:cxn modelId="{146F4DBA-F4C4-4AB3-88D1-1CB489B359F8}" type="presOf" srcId="{902F5A48-4B74-4223-A171-B19AB3D2448B}" destId="{C0288D73-ED97-427A-A525-6E5F40854E40}" srcOrd="0" destOrd="0" presId="urn:microsoft.com/office/officeart/2008/layout/VerticalCurvedList"/>
    <dgm:cxn modelId="{3DCCD7D9-7018-4461-B687-844F241C22CF}" type="presOf" srcId="{D63256EC-EB4C-49AE-A4EB-E4FF3045008D}" destId="{667CEA92-3803-456B-8B56-CA1C8BC82BBE}" srcOrd="0" destOrd="0" presId="urn:microsoft.com/office/officeart/2008/layout/VerticalCurvedList"/>
    <dgm:cxn modelId="{8A88E694-702D-4155-A7D4-2D327BEA871A}" type="presParOf" srcId="{7589B496-6546-4516-8DE1-4327F887015D}" destId="{39495112-65B8-4C24-9537-DB451C1769FB}" srcOrd="0" destOrd="0" presId="urn:microsoft.com/office/officeart/2008/layout/VerticalCurvedList"/>
    <dgm:cxn modelId="{9BC28999-3E75-4846-9438-BBFE7FD7229E}" type="presParOf" srcId="{39495112-65B8-4C24-9537-DB451C1769FB}" destId="{C9331701-8B64-4D7C-9AD6-AFD2FD718948}" srcOrd="0" destOrd="0" presId="urn:microsoft.com/office/officeart/2008/layout/VerticalCurvedList"/>
    <dgm:cxn modelId="{10DDE58D-E088-4DE6-9D4A-A91821F13AD4}" type="presParOf" srcId="{C9331701-8B64-4D7C-9AD6-AFD2FD718948}" destId="{9D342822-B567-44AD-90D3-ADD3BEB9CCC7}" srcOrd="0" destOrd="0" presId="urn:microsoft.com/office/officeart/2008/layout/VerticalCurvedList"/>
    <dgm:cxn modelId="{A820DCA8-2E11-4E11-BAC3-F933C8675309}" type="presParOf" srcId="{C9331701-8B64-4D7C-9AD6-AFD2FD718948}" destId="{13888985-F524-4CE1-9775-0459B1697FFC}" srcOrd="1" destOrd="0" presId="urn:microsoft.com/office/officeart/2008/layout/VerticalCurvedList"/>
    <dgm:cxn modelId="{D105F94F-9FF5-4777-B7AE-4208EEAF607A}" type="presParOf" srcId="{C9331701-8B64-4D7C-9AD6-AFD2FD718948}" destId="{B09778CB-6FB4-4309-9714-7AB8BDF35B57}" srcOrd="2" destOrd="0" presId="urn:microsoft.com/office/officeart/2008/layout/VerticalCurvedList"/>
    <dgm:cxn modelId="{B8302D78-116F-4A4A-9B3C-D6DE73A5BCF9}" type="presParOf" srcId="{C9331701-8B64-4D7C-9AD6-AFD2FD718948}" destId="{7EDCD1F2-FE21-43F1-8C1B-FDDFE4B0AB10}" srcOrd="3" destOrd="0" presId="urn:microsoft.com/office/officeart/2008/layout/VerticalCurvedList"/>
    <dgm:cxn modelId="{D0BF7FA0-9CB2-4AA5-87F3-CAE6CBFBE6DF}" type="presParOf" srcId="{39495112-65B8-4C24-9537-DB451C1769FB}" destId="{C0288D73-ED97-427A-A525-6E5F40854E40}" srcOrd="1" destOrd="0" presId="urn:microsoft.com/office/officeart/2008/layout/VerticalCurvedList"/>
    <dgm:cxn modelId="{57DB561E-3389-4E8E-AC96-7144AE326F65}" type="presParOf" srcId="{39495112-65B8-4C24-9537-DB451C1769FB}" destId="{4BAAEADD-7455-4292-85B6-3DCAE58A9EBE}" srcOrd="2" destOrd="0" presId="urn:microsoft.com/office/officeart/2008/layout/VerticalCurvedList"/>
    <dgm:cxn modelId="{823017D5-D516-410D-8E26-827C9ABA7DDA}" type="presParOf" srcId="{4BAAEADD-7455-4292-85B6-3DCAE58A9EBE}" destId="{FE714E80-211A-4E50-A4E3-C46B1B08180E}" srcOrd="0" destOrd="0" presId="urn:microsoft.com/office/officeart/2008/layout/VerticalCurvedList"/>
    <dgm:cxn modelId="{45FE0261-B56D-4007-9949-130F7360D069}" type="presParOf" srcId="{39495112-65B8-4C24-9537-DB451C1769FB}" destId="{667CEA92-3803-456B-8B56-CA1C8BC82BBE}" srcOrd="3" destOrd="0" presId="urn:microsoft.com/office/officeart/2008/layout/VerticalCurvedList"/>
    <dgm:cxn modelId="{38E0F4FF-5E5C-4920-8907-E7AF6893A994}" type="presParOf" srcId="{39495112-65B8-4C24-9537-DB451C1769FB}" destId="{5A43DB8B-FB0E-4938-9005-22395E548B02}" srcOrd="4" destOrd="0" presId="urn:microsoft.com/office/officeart/2008/layout/VerticalCurvedList"/>
    <dgm:cxn modelId="{82526AA8-4826-428E-B331-13D97854255C}" type="presParOf" srcId="{5A43DB8B-FB0E-4938-9005-22395E548B02}" destId="{1EF84319-3299-478F-8CB3-E83612CB5642}" srcOrd="0" destOrd="0" presId="urn:microsoft.com/office/officeart/2008/layout/VerticalCurvedList"/>
    <dgm:cxn modelId="{523A4B33-56FE-4929-BE38-AD898578AB0F}" type="presParOf" srcId="{39495112-65B8-4C24-9537-DB451C1769FB}" destId="{1E69C019-E31D-40CA-A587-8A3E612A0303}" srcOrd="5" destOrd="0" presId="urn:microsoft.com/office/officeart/2008/layout/VerticalCurvedList"/>
    <dgm:cxn modelId="{A5090771-976D-4E3A-9788-56CBAE895444}" type="presParOf" srcId="{39495112-65B8-4C24-9537-DB451C1769FB}" destId="{23E3AE86-4819-4105-B821-A12ADFA6BC40}" srcOrd="6" destOrd="0" presId="urn:microsoft.com/office/officeart/2008/layout/VerticalCurvedList"/>
    <dgm:cxn modelId="{391A7130-9CD9-4150-8C47-DA46089C263D}" type="presParOf" srcId="{23E3AE86-4819-4105-B821-A12ADFA6BC40}" destId="{96A4B008-2CE6-4E6B-B593-A9134BCF3947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1728BFD-9B44-4E1A-B571-35D07EB2AE32}" type="doc">
      <dgm:prSet loTypeId="urn:microsoft.com/office/officeart/2009/3/layout/StepUpProcess" loCatId="process" qsTypeId="urn:microsoft.com/office/officeart/2005/8/quickstyle/3d1" qsCatId="3D" csTypeId="urn:microsoft.com/office/officeart/2005/8/colors/accent0_3" csCatId="mainScheme" phldr="1"/>
      <dgm:spPr/>
      <dgm:t>
        <a:bodyPr/>
        <a:lstStyle/>
        <a:p>
          <a:endParaRPr lang="en-IN"/>
        </a:p>
      </dgm:t>
    </dgm:pt>
    <dgm:pt modelId="{2150AD17-0A1D-4893-A0AD-924C2DE81235}">
      <dgm:prSet phldrT="[Text]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The aim of this research is to explore the impact of maternal anxiety prevalence during pregnancy on breastfeeding initiation among women residing in the UK. </a:t>
          </a:r>
          <a:endParaRPr lang="en-IN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B352579-AABD-48E4-902A-B30257749212}" cxnId="{21E74BF0-A0BE-4626-8B57-6F97767A1ED1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0407860-021E-420D-82C5-C6FD7E7ADE13}" cxnId="{21E74BF0-A0BE-4626-8B57-6F97767A1ED1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DCC22F3-60E1-4C15-9AB3-EA4DC4D8D481}">
      <dgm:prSet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This aim will be achieved using systematic literature review design. </a:t>
          </a:r>
        </a:p>
      </dgm:t>
    </dgm:pt>
    <dgm:pt modelId="{E05C9CC2-EF41-49A9-A87F-8465A2087E64}" cxnId="{B73E6485-50E4-4C7B-BCA8-0C3CB4014D08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CD128BC-FFAE-47A4-B154-6CAB8E806587}" cxnId="{B73E6485-50E4-4C7B-BCA8-0C3CB4014D08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A26761-F674-413B-BE0F-154539D0BAA2}" type="pres">
      <dgm:prSet presAssocID="{81728BFD-9B44-4E1A-B571-35D07EB2AE32}" presName="rootnode" presStyleCnt="0">
        <dgm:presLayoutVars>
          <dgm:chMax/>
          <dgm:chPref/>
          <dgm:dir/>
          <dgm:animLvl val="lvl"/>
        </dgm:presLayoutVars>
      </dgm:prSet>
      <dgm:spPr/>
    </dgm:pt>
    <dgm:pt modelId="{92C51C0C-E4A5-435F-9775-E0CC529EDDDE}" type="pres">
      <dgm:prSet presAssocID="{2150AD17-0A1D-4893-A0AD-924C2DE81235}" presName="composite" presStyleCnt="0"/>
      <dgm:spPr/>
    </dgm:pt>
    <dgm:pt modelId="{D1ECFA4D-CBD5-4DE4-9A80-45F479A4525C}" type="pres">
      <dgm:prSet presAssocID="{2150AD17-0A1D-4893-A0AD-924C2DE81235}" presName="LShape" presStyleLbl="alignNode1" presStyleIdx="0" presStyleCnt="3"/>
      <dgm:spPr>
        <a:solidFill>
          <a:srgbClr val="FF0000"/>
        </a:solidFill>
      </dgm:spPr>
    </dgm:pt>
    <dgm:pt modelId="{BE12F5A4-ED35-4DEF-86D0-86F7C99E1C4C}" type="pres">
      <dgm:prSet presAssocID="{2150AD17-0A1D-4893-A0AD-924C2DE81235}" presName="ParentText" presStyleLbl="revTx" presStyleIdx="0" presStyleCnt="2">
        <dgm:presLayoutVars>
          <dgm:chMax val="0"/>
          <dgm:chPref val="0"/>
          <dgm:bulletEnabled val="1"/>
        </dgm:presLayoutVars>
      </dgm:prSet>
      <dgm:spPr/>
    </dgm:pt>
    <dgm:pt modelId="{CA5EE1C4-3238-4366-B86B-6EE709C42388}" type="pres">
      <dgm:prSet presAssocID="{2150AD17-0A1D-4893-A0AD-924C2DE81235}" presName="Triangle" presStyleLbl="alignNode1" presStyleIdx="1" presStyleCnt="3"/>
      <dgm:spPr>
        <a:solidFill>
          <a:srgbClr val="FF0000"/>
        </a:solidFill>
      </dgm:spPr>
    </dgm:pt>
    <dgm:pt modelId="{6E692BEE-5368-4741-A00B-CAD53F3CCCCF}" type="pres">
      <dgm:prSet presAssocID="{E0407860-021E-420D-82C5-C6FD7E7ADE13}" presName="sibTrans" presStyleCnt="0"/>
      <dgm:spPr/>
    </dgm:pt>
    <dgm:pt modelId="{68AE98DD-CDAB-4CEC-806F-A8D8133AE9BE}" type="pres">
      <dgm:prSet presAssocID="{E0407860-021E-420D-82C5-C6FD7E7ADE13}" presName="space" presStyleCnt="0"/>
      <dgm:spPr/>
    </dgm:pt>
    <dgm:pt modelId="{A3CEAE99-AD03-4A9A-9478-A07C162DC52F}" type="pres">
      <dgm:prSet presAssocID="{DDCC22F3-60E1-4C15-9AB3-EA4DC4D8D481}" presName="composite" presStyleCnt="0"/>
      <dgm:spPr/>
    </dgm:pt>
    <dgm:pt modelId="{F54858FD-621F-48AF-BC48-EB4AD9CBE8F4}" type="pres">
      <dgm:prSet presAssocID="{DDCC22F3-60E1-4C15-9AB3-EA4DC4D8D481}" presName="LShape" presStyleLbl="alignNode1" presStyleIdx="2" presStyleCnt="3"/>
      <dgm:spPr>
        <a:solidFill>
          <a:srgbClr val="CCFF33"/>
        </a:solidFill>
      </dgm:spPr>
    </dgm:pt>
    <dgm:pt modelId="{22054829-E9BA-4FAD-A8F2-AEA9D6FB8935}" type="pres">
      <dgm:prSet presAssocID="{DDCC22F3-60E1-4C15-9AB3-EA4DC4D8D481}" presName="ParentText" presStyleLbl="revTx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5DA6E718-0F5C-45FF-BA5E-40FD0FC43A5E}" type="presOf" srcId="{DDCC22F3-60E1-4C15-9AB3-EA4DC4D8D481}" destId="{22054829-E9BA-4FAD-A8F2-AEA9D6FB8935}" srcOrd="0" destOrd="0" presId="urn:microsoft.com/office/officeart/2009/3/layout/StepUpProcess"/>
    <dgm:cxn modelId="{B73E6485-50E4-4C7B-BCA8-0C3CB4014D08}" srcId="{81728BFD-9B44-4E1A-B571-35D07EB2AE32}" destId="{DDCC22F3-60E1-4C15-9AB3-EA4DC4D8D481}" srcOrd="1" destOrd="0" parTransId="{E05C9CC2-EF41-49A9-A87F-8465A2087E64}" sibTransId="{FCD128BC-FFAE-47A4-B154-6CAB8E806587}"/>
    <dgm:cxn modelId="{886DA7CB-9E80-40D4-BA6E-EEDCC323F7EE}" type="presOf" srcId="{2150AD17-0A1D-4893-A0AD-924C2DE81235}" destId="{BE12F5A4-ED35-4DEF-86D0-86F7C99E1C4C}" srcOrd="0" destOrd="0" presId="urn:microsoft.com/office/officeart/2009/3/layout/StepUpProcess"/>
    <dgm:cxn modelId="{420E61ED-AA1F-4CA9-8B4B-3438E100603D}" type="presOf" srcId="{81728BFD-9B44-4E1A-B571-35D07EB2AE32}" destId="{7BA26761-F674-413B-BE0F-154539D0BAA2}" srcOrd="0" destOrd="0" presId="urn:microsoft.com/office/officeart/2009/3/layout/StepUpProcess"/>
    <dgm:cxn modelId="{21E74BF0-A0BE-4626-8B57-6F97767A1ED1}" srcId="{81728BFD-9B44-4E1A-B571-35D07EB2AE32}" destId="{2150AD17-0A1D-4893-A0AD-924C2DE81235}" srcOrd="0" destOrd="0" parTransId="{3B352579-AABD-48E4-902A-B30257749212}" sibTransId="{E0407860-021E-420D-82C5-C6FD7E7ADE13}"/>
    <dgm:cxn modelId="{E479E592-3C3D-4DC4-A576-49695E9FB168}" type="presParOf" srcId="{7BA26761-F674-413B-BE0F-154539D0BAA2}" destId="{92C51C0C-E4A5-435F-9775-E0CC529EDDDE}" srcOrd="0" destOrd="0" presId="urn:microsoft.com/office/officeart/2009/3/layout/StepUpProcess"/>
    <dgm:cxn modelId="{5D397734-8C08-4427-830E-2CCC12AE6C19}" type="presParOf" srcId="{92C51C0C-E4A5-435F-9775-E0CC529EDDDE}" destId="{D1ECFA4D-CBD5-4DE4-9A80-45F479A4525C}" srcOrd="0" destOrd="0" presId="urn:microsoft.com/office/officeart/2009/3/layout/StepUpProcess"/>
    <dgm:cxn modelId="{B205AD91-4076-4EFD-A8C1-90BA6A69D2AB}" type="presParOf" srcId="{92C51C0C-E4A5-435F-9775-E0CC529EDDDE}" destId="{BE12F5A4-ED35-4DEF-86D0-86F7C99E1C4C}" srcOrd="1" destOrd="0" presId="urn:microsoft.com/office/officeart/2009/3/layout/StepUpProcess"/>
    <dgm:cxn modelId="{CCD9B8AC-EC61-4298-9446-0A236D93A699}" type="presParOf" srcId="{92C51C0C-E4A5-435F-9775-E0CC529EDDDE}" destId="{CA5EE1C4-3238-4366-B86B-6EE709C42388}" srcOrd="2" destOrd="0" presId="urn:microsoft.com/office/officeart/2009/3/layout/StepUpProcess"/>
    <dgm:cxn modelId="{277C1759-6198-46CA-B96C-70E041D93195}" type="presParOf" srcId="{7BA26761-F674-413B-BE0F-154539D0BAA2}" destId="{6E692BEE-5368-4741-A00B-CAD53F3CCCCF}" srcOrd="1" destOrd="0" presId="urn:microsoft.com/office/officeart/2009/3/layout/StepUpProcess"/>
    <dgm:cxn modelId="{711C189E-F2AD-48B9-A97F-D9CB20C47A0C}" type="presParOf" srcId="{6E692BEE-5368-4741-A00B-CAD53F3CCCCF}" destId="{68AE98DD-CDAB-4CEC-806F-A8D8133AE9BE}" srcOrd="0" destOrd="0" presId="urn:microsoft.com/office/officeart/2009/3/layout/StepUpProcess"/>
    <dgm:cxn modelId="{E80AFB92-3DAD-49CA-AE8F-CDC015850048}" type="presParOf" srcId="{7BA26761-F674-413B-BE0F-154539D0BAA2}" destId="{A3CEAE99-AD03-4A9A-9478-A07C162DC52F}" srcOrd="2" destOrd="0" presId="urn:microsoft.com/office/officeart/2009/3/layout/StepUpProcess"/>
    <dgm:cxn modelId="{FDE6C7B2-C86C-4E9A-A116-C391962CBB2C}" type="presParOf" srcId="{A3CEAE99-AD03-4A9A-9478-A07C162DC52F}" destId="{F54858FD-621F-48AF-BC48-EB4AD9CBE8F4}" srcOrd="0" destOrd="0" presId="urn:microsoft.com/office/officeart/2009/3/layout/StepUpProcess"/>
    <dgm:cxn modelId="{05C78153-E84B-4A4D-A95E-CFF2778DECE8}" type="presParOf" srcId="{A3CEAE99-AD03-4A9A-9478-A07C162DC52F}" destId="{22054829-E9BA-4FAD-A8F2-AEA9D6FB8935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123922A-DFB4-43C8-A4C4-75C5C83E3549}" type="doc">
      <dgm:prSet loTypeId="urn:microsoft.com/office/officeart/2008/layout/VerticalCurvedList" loCatId="list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en-IN"/>
        </a:p>
      </dgm:t>
    </dgm:pt>
    <dgm:pt modelId="{6AD7B634-E3A7-4E87-AC2A-3466B544C012}">
      <dgm:prSet phldrT="[Text]" custT="1"/>
      <dgm:spPr>
        <a:solidFill>
          <a:srgbClr val="00B0F0"/>
        </a:solidFill>
      </dgm:spPr>
      <dgm:t>
        <a:bodyPr/>
        <a:lstStyle/>
        <a:p>
          <a:pPr>
            <a:lnSpc>
              <a:spcPct val="150000"/>
            </a:lnSpc>
            <a:buNone/>
          </a:pPr>
          <a:r>
            <a:rPr lang="en-IN" sz="20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Research objectives are,</a:t>
          </a:r>
          <a:endParaRPr lang="en-IN" sz="20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61CCC53-41CA-49D5-9200-FF8718271871}" cxnId="{C0E0840A-709B-4DDE-B0FB-1856376E5980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0291DA0-F26E-40D3-9A01-6C06B07AC12E}" cxnId="{C0E0840A-709B-4DDE-B0FB-1856376E5980}" type="sibTrans">
      <dgm:prSet/>
      <dgm:spPr>
        <a:solidFill>
          <a:srgbClr val="FFC000"/>
        </a:solidFill>
      </dgm:spPr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F4859D-275B-45DF-AA75-11DD0DFC45DC}">
      <dgm:prSet custT="1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explore prevalence of maternal anxiety during pregnancy among UK women </a:t>
          </a:r>
        </a:p>
      </dgm:t>
    </dgm:pt>
    <dgm:pt modelId="{9CDBBDE9-61CB-4C30-AE35-2EFBB7E6D6B4}" cxnId="{034F4C8A-0CA1-41F3-8D81-B9E6C361C85C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4504827-E231-4B1F-B903-C790AB1C1688}" cxnId="{034F4C8A-0CA1-41F3-8D81-B9E6C361C85C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3C96189-A3A7-45D4-BD8E-21D1BE01D64C}">
      <dgm:prSet custT="1"/>
      <dgm:spPr>
        <a:solidFill>
          <a:srgbClr val="FFFF00"/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explore the relationship between maternal anxiety during pregnancy and breastfeeding initiation among UK women </a:t>
          </a:r>
        </a:p>
      </dgm:t>
    </dgm:pt>
    <dgm:pt modelId="{9822F28F-C6D2-4265-AD90-D08AA418E00F}" cxnId="{A9F38D08-D773-44A3-B7CB-1A94AE060FF9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CCBC086-D4AD-4449-89B3-4E381481270C}" cxnId="{A9F38D08-D773-44A3-B7CB-1A94AE060FF9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13FCD16-CDB4-46A9-A8A8-79D30D6F37EC}">
      <dgm:prSet custT="1"/>
      <dgm:spPr>
        <a:solidFill>
          <a:srgbClr val="92D050"/>
        </a:solidFill>
      </dgm:spPr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20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recommend evidence-based strategies for addressing maternal anxiety among UK women  </a:t>
          </a:r>
        </a:p>
      </dgm:t>
    </dgm:pt>
    <dgm:pt modelId="{C3B9E3BE-C8AD-42C5-B5B7-78906A22E967}" cxnId="{271F64D7-C4AD-4A54-A0A9-9BE18FCAC199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F40F965-13FB-4AA3-9903-1EEB963A8D43}" cxnId="{271F64D7-C4AD-4A54-A0A9-9BE18FCAC199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24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49505AB-4796-4709-AADE-5C9AB5287567}" type="pres">
      <dgm:prSet presAssocID="{A123922A-DFB4-43C8-A4C4-75C5C83E3549}" presName="Name0" presStyleCnt="0">
        <dgm:presLayoutVars>
          <dgm:chMax val="7"/>
          <dgm:chPref val="7"/>
          <dgm:dir/>
        </dgm:presLayoutVars>
      </dgm:prSet>
      <dgm:spPr/>
    </dgm:pt>
    <dgm:pt modelId="{97AE8409-A8E2-4359-ACDB-7D6D144213E3}" type="pres">
      <dgm:prSet presAssocID="{A123922A-DFB4-43C8-A4C4-75C5C83E3549}" presName="Name1" presStyleCnt="0"/>
      <dgm:spPr/>
    </dgm:pt>
    <dgm:pt modelId="{A0CE62C2-4020-4166-88D4-4B0233BE3F70}" type="pres">
      <dgm:prSet presAssocID="{A123922A-DFB4-43C8-A4C4-75C5C83E3549}" presName="cycle" presStyleCnt="0"/>
      <dgm:spPr/>
    </dgm:pt>
    <dgm:pt modelId="{E17C97A2-1B61-426E-BF4D-C85D4143CDED}" type="pres">
      <dgm:prSet presAssocID="{A123922A-DFB4-43C8-A4C4-75C5C83E3549}" presName="srcNode" presStyleLbl="node1" presStyleIdx="0" presStyleCnt="4"/>
      <dgm:spPr/>
    </dgm:pt>
    <dgm:pt modelId="{C7275C34-59C9-4267-9DB7-B84C0AFA9512}" type="pres">
      <dgm:prSet presAssocID="{A123922A-DFB4-43C8-A4C4-75C5C83E3549}" presName="conn" presStyleLbl="parChTrans1D2" presStyleIdx="0" presStyleCnt="1"/>
      <dgm:spPr/>
    </dgm:pt>
    <dgm:pt modelId="{03BA22D2-3878-4F90-9FD0-533C13C96C7B}" type="pres">
      <dgm:prSet presAssocID="{A123922A-DFB4-43C8-A4C4-75C5C83E3549}" presName="extraNode" presStyleLbl="node1" presStyleIdx="0" presStyleCnt="4"/>
      <dgm:spPr/>
    </dgm:pt>
    <dgm:pt modelId="{B71DA28D-7426-4F54-9F57-56FB2FE233D1}" type="pres">
      <dgm:prSet presAssocID="{A123922A-DFB4-43C8-A4C4-75C5C83E3549}" presName="dstNode" presStyleLbl="node1" presStyleIdx="0" presStyleCnt="4"/>
      <dgm:spPr/>
    </dgm:pt>
    <dgm:pt modelId="{E4A7E18C-D3FE-431E-9535-36B05E332475}" type="pres">
      <dgm:prSet presAssocID="{6AD7B634-E3A7-4E87-AC2A-3466B544C012}" presName="text_1" presStyleLbl="node1" presStyleIdx="0" presStyleCnt="4">
        <dgm:presLayoutVars>
          <dgm:bulletEnabled val="1"/>
        </dgm:presLayoutVars>
      </dgm:prSet>
      <dgm:spPr/>
    </dgm:pt>
    <dgm:pt modelId="{564928A3-9B07-4B2A-B91E-E8AB113A12A0}" type="pres">
      <dgm:prSet presAssocID="{6AD7B634-E3A7-4E87-AC2A-3466B544C012}" presName="accent_1" presStyleCnt="0"/>
      <dgm:spPr/>
    </dgm:pt>
    <dgm:pt modelId="{9AD40986-6E37-47E9-99C9-79490BF9884A}" type="pres">
      <dgm:prSet presAssocID="{6AD7B634-E3A7-4E87-AC2A-3466B544C012}" presName="accentRepeatNode" presStyleLbl="solidFgAcc1" presStyleIdx="0" presStyleCnt="4"/>
      <dgm:spPr/>
    </dgm:pt>
    <dgm:pt modelId="{93A75ABC-0E28-4D1C-B162-4054E4D87339}" type="pres">
      <dgm:prSet presAssocID="{64F4859D-275B-45DF-AA75-11DD0DFC45DC}" presName="text_2" presStyleLbl="node1" presStyleIdx="1" presStyleCnt="4">
        <dgm:presLayoutVars>
          <dgm:bulletEnabled val="1"/>
        </dgm:presLayoutVars>
      </dgm:prSet>
      <dgm:spPr/>
    </dgm:pt>
    <dgm:pt modelId="{DF05FB64-24DD-44D6-845B-0E3F94271A1A}" type="pres">
      <dgm:prSet presAssocID="{64F4859D-275B-45DF-AA75-11DD0DFC45DC}" presName="accent_2" presStyleCnt="0"/>
      <dgm:spPr/>
    </dgm:pt>
    <dgm:pt modelId="{D1687D85-BD32-4113-A94D-C1FA344C59AF}" type="pres">
      <dgm:prSet presAssocID="{64F4859D-275B-45DF-AA75-11DD0DFC45DC}" presName="accentRepeatNode" presStyleLbl="solidFgAcc1" presStyleIdx="1" presStyleCnt="4"/>
      <dgm:spPr/>
    </dgm:pt>
    <dgm:pt modelId="{D4C45284-1F9E-428F-8B11-3C30090D1276}" type="pres">
      <dgm:prSet presAssocID="{F3C96189-A3A7-45D4-BD8E-21D1BE01D64C}" presName="text_3" presStyleLbl="node1" presStyleIdx="2" presStyleCnt="4" custScaleY="123884">
        <dgm:presLayoutVars>
          <dgm:bulletEnabled val="1"/>
        </dgm:presLayoutVars>
      </dgm:prSet>
      <dgm:spPr/>
    </dgm:pt>
    <dgm:pt modelId="{69F12128-E00F-446E-8516-15789A375D81}" type="pres">
      <dgm:prSet presAssocID="{F3C96189-A3A7-45D4-BD8E-21D1BE01D64C}" presName="accent_3" presStyleCnt="0"/>
      <dgm:spPr/>
    </dgm:pt>
    <dgm:pt modelId="{EE835D90-5A4A-4BA6-8754-9FA3C1063668}" type="pres">
      <dgm:prSet presAssocID="{F3C96189-A3A7-45D4-BD8E-21D1BE01D64C}" presName="accentRepeatNode" presStyleLbl="solidFgAcc1" presStyleIdx="2" presStyleCnt="4"/>
      <dgm:spPr/>
    </dgm:pt>
    <dgm:pt modelId="{65A2D257-1B83-4ED1-84CE-64B9EFDE3020}" type="pres">
      <dgm:prSet presAssocID="{513FCD16-CDB4-46A9-A8A8-79D30D6F37EC}" presName="text_4" presStyleLbl="node1" presStyleIdx="3" presStyleCnt="4" custScaleY="127109">
        <dgm:presLayoutVars>
          <dgm:bulletEnabled val="1"/>
        </dgm:presLayoutVars>
      </dgm:prSet>
      <dgm:spPr/>
    </dgm:pt>
    <dgm:pt modelId="{199F7109-34F3-4DC6-87E0-D1D4D6424BD0}" type="pres">
      <dgm:prSet presAssocID="{513FCD16-CDB4-46A9-A8A8-79D30D6F37EC}" presName="accent_4" presStyleCnt="0"/>
      <dgm:spPr/>
    </dgm:pt>
    <dgm:pt modelId="{6D37A60C-158D-40B4-814D-0B1AD925E484}" type="pres">
      <dgm:prSet presAssocID="{513FCD16-CDB4-46A9-A8A8-79D30D6F37EC}" presName="accentRepeatNode" presStyleLbl="solidFgAcc1" presStyleIdx="3" presStyleCnt="4"/>
      <dgm:spPr/>
    </dgm:pt>
  </dgm:ptLst>
  <dgm:cxnLst>
    <dgm:cxn modelId="{B3813407-CCE6-4E87-9CE7-F13850112C19}" type="presOf" srcId="{6AD7B634-E3A7-4E87-AC2A-3466B544C012}" destId="{E4A7E18C-D3FE-431E-9535-36B05E332475}" srcOrd="0" destOrd="0" presId="urn:microsoft.com/office/officeart/2008/layout/VerticalCurvedList"/>
    <dgm:cxn modelId="{A9F38D08-D773-44A3-B7CB-1A94AE060FF9}" srcId="{A123922A-DFB4-43C8-A4C4-75C5C83E3549}" destId="{F3C96189-A3A7-45D4-BD8E-21D1BE01D64C}" srcOrd="2" destOrd="0" parTransId="{9822F28F-C6D2-4265-AD90-D08AA418E00F}" sibTransId="{9CCBC086-D4AD-4449-89B3-4E381481270C}"/>
    <dgm:cxn modelId="{C0E0840A-709B-4DDE-B0FB-1856376E5980}" srcId="{A123922A-DFB4-43C8-A4C4-75C5C83E3549}" destId="{6AD7B634-E3A7-4E87-AC2A-3466B544C012}" srcOrd="0" destOrd="0" parTransId="{961CCC53-41CA-49D5-9200-FF8718271871}" sibTransId="{A0291DA0-F26E-40D3-9A01-6C06B07AC12E}"/>
    <dgm:cxn modelId="{1945C11D-DD22-4CCF-BAF8-A0EC02BFBD3D}" type="presOf" srcId="{A123922A-DFB4-43C8-A4C4-75C5C83E3549}" destId="{F49505AB-4796-4709-AADE-5C9AB5287567}" srcOrd="0" destOrd="0" presId="urn:microsoft.com/office/officeart/2008/layout/VerticalCurvedList"/>
    <dgm:cxn modelId="{A84EFE1D-5410-43AD-9352-B123EB014BEA}" type="presOf" srcId="{F3C96189-A3A7-45D4-BD8E-21D1BE01D64C}" destId="{D4C45284-1F9E-428F-8B11-3C30090D1276}" srcOrd="0" destOrd="0" presId="urn:microsoft.com/office/officeart/2008/layout/VerticalCurvedList"/>
    <dgm:cxn modelId="{A75E3131-F0DF-4DF1-9AB2-B6A9B5FB8927}" type="presOf" srcId="{513FCD16-CDB4-46A9-A8A8-79D30D6F37EC}" destId="{65A2D257-1B83-4ED1-84CE-64B9EFDE3020}" srcOrd="0" destOrd="0" presId="urn:microsoft.com/office/officeart/2008/layout/VerticalCurvedList"/>
    <dgm:cxn modelId="{CACD7736-0062-4821-BEDE-3902CB0E7798}" type="presOf" srcId="{A0291DA0-F26E-40D3-9A01-6C06B07AC12E}" destId="{C7275C34-59C9-4267-9DB7-B84C0AFA9512}" srcOrd="0" destOrd="0" presId="urn:microsoft.com/office/officeart/2008/layout/VerticalCurvedList"/>
    <dgm:cxn modelId="{034F4C8A-0CA1-41F3-8D81-B9E6C361C85C}" srcId="{A123922A-DFB4-43C8-A4C4-75C5C83E3549}" destId="{64F4859D-275B-45DF-AA75-11DD0DFC45DC}" srcOrd="1" destOrd="0" parTransId="{9CDBBDE9-61CB-4C30-AE35-2EFBB7E6D6B4}" sibTransId="{B4504827-E231-4B1F-B903-C790AB1C1688}"/>
    <dgm:cxn modelId="{271F64D7-C4AD-4A54-A0A9-9BE18FCAC199}" srcId="{A123922A-DFB4-43C8-A4C4-75C5C83E3549}" destId="{513FCD16-CDB4-46A9-A8A8-79D30D6F37EC}" srcOrd="3" destOrd="0" parTransId="{C3B9E3BE-C8AD-42C5-B5B7-78906A22E967}" sibTransId="{EF40F965-13FB-4AA3-9903-1EEB963A8D43}"/>
    <dgm:cxn modelId="{B1984EF4-B1B4-4C68-95E2-E786099E4BE3}" type="presOf" srcId="{64F4859D-275B-45DF-AA75-11DD0DFC45DC}" destId="{93A75ABC-0E28-4D1C-B162-4054E4D87339}" srcOrd="0" destOrd="0" presId="urn:microsoft.com/office/officeart/2008/layout/VerticalCurvedList"/>
    <dgm:cxn modelId="{58BF0E29-FFE4-4923-A11E-1A713A7C030F}" type="presParOf" srcId="{F49505AB-4796-4709-AADE-5C9AB5287567}" destId="{97AE8409-A8E2-4359-ACDB-7D6D144213E3}" srcOrd="0" destOrd="0" presId="urn:microsoft.com/office/officeart/2008/layout/VerticalCurvedList"/>
    <dgm:cxn modelId="{43080BAC-CA77-41C7-B327-EDCB5A199515}" type="presParOf" srcId="{97AE8409-A8E2-4359-ACDB-7D6D144213E3}" destId="{A0CE62C2-4020-4166-88D4-4B0233BE3F70}" srcOrd="0" destOrd="0" presId="urn:microsoft.com/office/officeart/2008/layout/VerticalCurvedList"/>
    <dgm:cxn modelId="{BC74F743-88B7-469C-9FF8-8F2BD796CB48}" type="presParOf" srcId="{A0CE62C2-4020-4166-88D4-4B0233BE3F70}" destId="{E17C97A2-1B61-426E-BF4D-C85D4143CDED}" srcOrd="0" destOrd="0" presId="urn:microsoft.com/office/officeart/2008/layout/VerticalCurvedList"/>
    <dgm:cxn modelId="{79E838D0-A627-4B0F-9CE2-136C52211C90}" type="presParOf" srcId="{A0CE62C2-4020-4166-88D4-4B0233BE3F70}" destId="{C7275C34-59C9-4267-9DB7-B84C0AFA9512}" srcOrd="1" destOrd="0" presId="urn:microsoft.com/office/officeart/2008/layout/VerticalCurvedList"/>
    <dgm:cxn modelId="{1CB772D9-1AFC-4BE0-A6E4-FF5EB1608EFA}" type="presParOf" srcId="{A0CE62C2-4020-4166-88D4-4B0233BE3F70}" destId="{03BA22D2-3878-4F90-9FD0-533C13C96C7B}" srcOrd="2" destOrd="0" presId="urn:microsoft.com/office/officeart/2008/layout/VerticalCurvedList"/>
    <dgm:cxn modelId="{1A7E69CE-00A3-45E0-B759-AC03F18B5AAA}" type="presParOf" srcId="{A0CE62C2-4020-4166-88D4-4B0233BE3F70}" destId="{B71DA28D-7426-4F54-9F57-56FB2FE233D1}" srcOrd="3" destOrd="0" presId="urn:microsoft.com/office/officeart/2008/layout/VerticalCurvedList"/>
    <dgm:cxn modelId="{FC2EE9C0-4BCF-42BB-83CB-B57D76B529CD}" type="presParOf" srcId="{97AE8409-A8E2-4359-ACDB-7D6D144213E3}" destId="{E4A7E18C-D3FE-431E-9535-36B05E332475}" srcOrd="1" destOrd="0" presId="urn:microsoft.com/office/officeart/2008/layout/VerticalCurvedList"/>
    <dgm:cxn modelId="{C66A645E-F200-43D4-85A5-BDE883E6B6F8}" type="presParOf" srcId="{97AE8409-A8E2-4359-ACDB-7D6D144213E3}" destId="{564928A3-9B07-4B2A-B91E-E8AB113A12A0}" srcOrd="2" destOrd="0" presId="urn:microsoft.com/office/officeart/2008/layout/VerticalCurvedList"/>
    <dgm:cxn modelId="{499F1E29-47CD-402B-9281-A41026BD911F}" type="presParOf" srcId="{564928A3-9B07-4B2A-B91E-E8AB113A12A0}" destId="{9AD40986-6E37-47E9-99C9-79490BF9884A}" srcOrd="0" destOrd="0" presId="urn:microsoft.com/office/officeart/2008/layout/VerticalCurvedList"/>
    <dgm:cxn modelId="{0FCA6D09-29D4-44E4-A24E-EBD090710941}" type="presParOf" srcId="{97AE8409-A8E2-4359-ACDB-7D6D144213E3}" destId="{93A75ABC-0E28-4D1C-B162-4054E4D87339}" srcOrd="3" destOrd="0" presId="urn:microsoft.com/office/officeart/2008/layout/VerticalCurvedList"/>
    <dgm:cxn modelId="{3BC41C72-5E38-47D9-A498-971A0069A530}" type="presParOf" srcId="{97AE8409-A8E2-4359-ACDB-7D6D144213E3}" destId="{DF05FB64-24DD-44D6-845B-0E3F94271A1A}" srcOrd="4" destOrd="0" presId="urn:microsoft.com/office/officeart/2008/layout/VerticalCurvedList"/>
    <dgm:cxn modelId="{CCF39D76-DE34-4A9C-86F3-A29532FC1F2C}" type="presParOf" srcId="{DF05FB64-24DD-44D6-845B-0E3F94271A1A}" destId="{D1687D85-BD32-4113-A94D-C1FA344C59AF}" srcOrd="0" destOrd="0" presId="urn:microsoft.com/office/officeart/2008/layout/VerticalCurvedList"/>
    <dgm:cxn modelId="{50DADAE3-0558-4414-8FC0-9C8B1E4E5319}" type="presParOf" srcId="{97AE8409-A8E2-4359-ACDB-7D6D144213E3}" destId="{D4C45284-1F9E-428F-8B11-3C30090D1276}" srcOrd="5" destOrd="0" presId="urn:microsoft.com/office/officeart/2008/layout/VerticalCurvedList"/>
    <dgm:cxn modelId="{2A2EEFB4-62DF-4A73-A7A0-145DD1D3647D}" type="presParOf" srcId="{97AE8409-A8E2-4359-ACDB-7D6D144213E3}" destId="{69F12128-E00F-446E-8516-15789A375D81}" srcOrd="6" destOrd="0" presId="urn:microsoft.com/office/officeart/2008/layout/VerticalCurvedList"/>
    <dgm:cxn modelId="{E9BF926C-8A25-4C60-9E98-A11FE9C07E18}" type="presParOf" srcId="{69F12128-E00F-446E-8516-15789A375D81}" destId="{EE835D90-5A4A-4BA6-8754-9FA3C1063668}" srcOrd="0" destOrd="0" presId="urn:microsoft.com/office/officeart/2008/layout/VerticalCurvedList"/>
    <dgm:cxn modelId="{1041409B-CCA6-434F-8903-05626E7AB9C2}" type="presParOf" srcId="{97AE8409-A8E2-4359-ACDB-7D6D144213E3}" destId="{65A2D257-1B83-4ED1-84CE-64B9EFDE3020}" srcOrd="7" destOrd="0" presId="urn:microsoft.com/office/officeart/2008/layout/VerticalCurvedList"/>
    <dgm:cxn modelId="{51BEC5E5-DBAB-4DBA-986A-2C5C4BE3D440}" type="presParOf" srcId="{97AE8409-A8E2-4359-ACDB-7D6D144213E3}" destId="{199F7109-34F3-4DC6-87E0-D1D4D6424BD0}" srcOrd="8" destOrd="0" presId="urn:microsoft.com/office/officeart/2008/layout/VerticalCurvedList"/>
    <dgm:cxn modelId="{1A2FC707-8CEC-4B6E-A1B7-19FA67FF3E8B}" type="presParOf" srcId="{199F7109-34F3-4DC6-87E0-D1D4D6424BD0}" destId="{6D37A60C-158D-40B4-814D-0B1AD925E484}" srcOrd="0" destOrd="0" presId="urn:microsoft.com/office/officeart/2008/layout/VerticalCurvedList"/>
  </dgm:cxnLst>
  <dgm:bg>
    <a:noFill/>
  </dgm:bg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87BE0E0-4CB2-4BFA-8407-EB4024F320DC}" type="doc">
      <dgm:prSet loTypeId="urn:microsoft.com/office/officeart/2005/8/layout/pyramid2" loCatId="pyramid" qsTypeId="urn:microsoft.com/office/officeart/2005/8/quickstyle/simple1" qsCatId="simple" csTypeId="urn:microsoft.com/office/officeart/2005/8/colors/accent4_4" csCatId="accent4" phldr="1"/>
      <dgm:spPr/>
    </dgm:pt>
    <dgm:pt modelId="{F811615A-189D-4D78-BBE9-687754B03F25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Delayed breastfeeding initiation can negatively impact healthy growth of babies (Smith </a:t>
          </a:r>
          <a:r>
            <a:rPr lang="en-US" sz="1400" b="0" i="1" u="none" dirty="0">
              <a:latin typeface="Times New Roman" panose="02020603050405020304" pitchFamily="18" charset="0"/>
              <a:cs typeface="Times New Roman" panose="02020603050405020304" pitchFamily="18" charset="0"/>
            </a:rPr>
            <a:t>et al.,</a:t>
          </a:r>
          <a:r>
            <a:rPr lang="en-US" sz="1400" b="0" i="0" u="none" dirty="0">
              <a:latin typeface="Times New Roman" panose="02020603050405020304" pitchFamily="18" charset="0"/>
              <a:cs typeface="Times New Roman" panose="02020603050405020304" pitchFamily="18" charset="0"/>
            </a:rPr>
            <a:t> 2017).</a:t>
          </a:r>
          <a:endParaRPr lang="en-IN" sz="14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2121869-D0CB-4F23-B4E3-4AA4E633F81B}" cxnId="{99ECD18B-2231-40C8-A9B2-F067CED48854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159BB50-2CF8-4ABD-B83E-A0E3909CF746}" cxnId="{99ECD18B-2231-40C8-A9B2-F067CED48854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D3EB8DE-16BA-4CF4-85E4-C1B6C8EB0D74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400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This research will inform pregnant women regarding the impact of their mental health on breastfeeding initiation. </a:t>
          </a:r>
        </a:p>
      </dgm:t>
    </dgm:pt>
    <dgm:pt modelId="{3E09ED77-CC54-447E-8B87-E02C223CECCE}" cxnId="{0884635C-0031-40CA-8C8A-AF6722672991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F2ED9AA-4D52-4255-B7AB-F93DA0885E01}" cxnId="{0884635C-0031-40CA-8C8A-AF6722672991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044783E-4666-4B06-8CCC-08799DDFF7E3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400" b="0" i="0" u="none">
              <a:latin typeface="Times New Roman" panose="02020603050405020304" pitchFamily="18" charset="0"/>
              <a:cs typeface="Times New Roman" panose="02020603050405020304" pitchFamily="18" charset="0"/>
            </a:rPr>
            <a:t>It will also enrich knowledge of pregnant women regarding effective strategies to deal with anxiety during pregnancy. </a:t>
          </a:r>
        </a:p>
      </dgm:t>
    </dgm:pt>
    <dgm:pt modelId="{0EE8AD87-1ED2-4D0D-8402-6BF99351DB52}" cxnId="{BF4B6ED1-B844-4BD2-9A3E-89F1A743094A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36E766E-C021-462A-9083-4AB96F6A7ACB}" cxnId="{BF4B6ED1-B844-4BD2-9A3E-89F1A743094A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18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11F3822-70D2-4F1C-99C9-FAFFC9340A16}" type="pres">
      <dgm:prSet presAssocID="{787BE0E0-4CB2-4BFA-8407-EB4024F320DC}" presName="compositeShape" presStyleCnt="0">
        <dgm:presLayoutVars>
          <dgm:dir/>
          <dgm:resizeHandles/>
        </dgm:presLayoutVars>
      </dgm:prSet>
      <dgm:spPr/>
    </dgm:pt>
    <dgm:pt modelId="{A59BD8BC-969C-4506-964C-044336E7C42E}" type="pres">
      <dgm:prSet presAssocID="{787BE0E0-4CB2-4BFA-8407-EB4024F320DC}" presName="pyramid" presStyleLbl="node1" presStyleIdx="0" presStyleCnt="1"/>
      <dgm:spPr>
        <a:solidFill>
          <a:srgbClr val="FFC000"/>
        </a:solidFill>
      </dgm:spPr>
    </dgm:pt>
    <dgm:pt modelId="{249EF412-DAD1-4B84-977F-C529E1314DF9}" type="pres">
      <dgm:prSet presAssocID="{787BE0E0-4CB2-4BFA-8407-EB4024F320DC}" presName="theList" presStyleCnt="0"/>
      <dgm:spPr/>
    </dgm:pt>
    <dgm:pt modelId="{79020CFF-8EC3-4F61-9BEE-7981DCB4FADA}" type="pres">
      <dgm:prSet presAssocID="{F811615A-189D-4D78-BBE9-687754B03F25}" presName="aNode" presStyleLbl="fgAcc1" presStyleIdx="0" presStyleCnt="3">
        <dgm:presLayoutVars>
          <dgm:bulletEnabled val="1"/>
        </dgm:presLayoutVars>
      </dgm:prSet>
      <dgm:spPr/>
    </dgm:pt>
    <dgm:pt modelId="{84FF23A6-9131-4318-BC11-6FEB83782A46}" type="pres">
      <dgm:prSet presAssocID="{F811615A-189D-4D78-BBE9-687754B03F25}" presName="aSpace" presStyleCnt="0"/>
      <dgm:spPr/>
    </dgm:pt>
    <dgm:pt modelId="{D43CFB23-089F-41B8-82C0-5F0597BA7641}" type="pres">
      <dgm:prSet presAssocID="{5D3EB8DE-16BA-4CF4-85E4-C1B6C8EB0D74}" presName="aNode" presStyleLbl="fgAcc1" presStyleIdx="1" presStyleCnt="3">
        <dgm:presLayoutVars>
          <dgm:bulletEnabled val="1"/>
        </dgm:presLayoutVars>
      </dgm:prSet>
      <dgm:spPr/>
    </dgm:pt>
    <dgm:pt modelId="{7B472F11-7BBA-46DC-8823-D8820CFCB977}" type="pres">
      <dgm:prSet presAssocID="{5D3EB8DE-16BA-4CF4-85E4-C1B6C8EB0D74}" presName="aSpace" presStyleCnt="0"/>
      <dgm:spPr/>
    </dgm:pt>
    <dgm:pt modelId="{0DA07F83-5674-42AF-BB9B-4C274451616B}" type="pres">
      <dgm:prSet presAssocID="{D044783E-4666-4B06-8CCC-08799DDFF7E3}" presName="aNode" presStyleLbl="fgAcc1" presStyleIdx="2" presStyleCnt="3">
        <dgm:presLayoutVars>
          <dgm:bulletEnabled val="1"/>
        </dgm:presLayoutVars>
      </dgm:prSet>
      <dgm:spPr/>
    </dgm:pt>
    <dgm:pt modelId="{48647EE6-597E-4102-B875-A7D74B1F2778}" type="pres">
      <dgm:prSet presAssocID="{D044783E-4666-4B06-8CCC-08799DDFF7E3}" presName="aSpace" presStyleCnt="0"/>
      <dgm:spPr/>
    </dgm:pt>
  </dgm:ptLst>
  <dgm:cxnLst>
    <dgm:cxn modelId="{5F598E03-810F-4EAF-9696-7C5F4921A7C5}" type="presOf" srcId="{F811615A-189D-4D78-BBE9-687754B03F25}" destId="{79020CFF-8EC3-4F61-9BEE-7981DCB4FADA}" srcOrd="0" destOrd="0" presId="urn:microsoft.com/office/officeart/2005/8/layout/pyramid2"/>
    <dgm:cxn modelId="{63567B18-6DE9-4C90-BAB7-3F4C7CE78687}" type="presOf" srcId="{D044783E-4666-4B06-8CCC-08799DDFF7E3}" destId="{0DA07F83-5674-42AF-BB9B-4C274451616B}" srcOrd="0" destOrd="0" presId="urn:microsoft.com/office/officeart/2005/8/layout/pyramid2"/>
    <dgm:cxn modelId="{0884635C-0031-40CA-8C8A-AF6722672991}" srcId="{787BE0E0-4CB2-4BFA-8407-EB4024F320DC}" destId="{5D3EB8DE-16BA-4CF4-85E4-C1B6C8EB0D74}" srcOrd="1" destOrd="0" parTransId="{3E09ED77-CC54-447E-8B87-E02C223CECCE}" sibTransId="{4F2ED9AA-4D52-4255-B7AB-F93DA0885E01}"/>
    <dgm:cxn modelId="{99ECD18B-2231-40C8-A9B2-F067CED48854}" srcId="{787BE0E0-4CB2-4BFA-8407-EB4024F320DC}" destId="{F811615A-189D-4D78-BBE9-687754B03F25}" srcOrd="0" destOrd="0" parTransId="{52121869-D0CB-4F23-B4E3-4AA4E633F81B}" sibTransId="{D159BB50-2CF8-4ABD-B83E-A0E3909CF746}"/>
    <dgm:cxn modelId="{BF4B6ED1-B844-4BD2-9A3E-89F1A743094A}" srcId="{787BE0E0-4CB2-4BFA-8407-EB4024F320DC}" destId="{D044783E-4666-4B06-8CCC-08799DDFF7E3}" srcOrd="2" destOrd="0" parTransId="{0EE8AD87-1ED2-4D0D-8402-6BF99351DB52}" sibTransId="{436E766E-C021-462A-9083-4AB96F6A7ACB}"/>
    <dgm:cxn modelId="{06B9D0E3-5E83-4019-809D-332BCA2D8087}" type="presOf" srcId="{5D3EB8DE-16BA-4CF4-85E4-C1B6C8EB0D74}" destId="{D43CFB23-089F-41B8-82C0-5F0597BA7641}" srcOrd="0" destOrd="0" presId="urn:microsoft.com/office/officeart/2005/8/layout/pyramid2"/>
    <dgm:cxn modelId="{817007ED-E533-4710-9206-C0C6CFC1DA68}" type="presOf" srcId="{787BE0E0-4CB2-4BFA-8407-EB4024F320DC}" destId="{011F3822-70D2-4F1C-99C9-FAFFC9340A16}" srcOrd="0" destOrd="0" presId="urn:microsoft.com/office/officeart/2005/8/layout/pyramid2"/>
    <dgm:cxn modelId="{64AEBB6F-1B08-4252-ACDD-D54C65832862}" type="presParOf" srcId="{011F3822-70D2-4F1C-99C9-FAFFC9340A16}" destId="{A59BD8BC-969C-4506-964C-044336E7C42E}" srcOrd="0" destOrd="0" presId="urn:microsoft.com/office/officeart/2005/8/layout/pyramid2"/>
    <dgm:cxn modelId="{195AC68A-71EC-45C6-BF53-C557432567DA}" type="presParOf" srcId="{011F3822-70D2-4F1C-99C9-FAFFC9340A16}" destId="{249EF412-DAD1-4B84-977F-C529E1314DF9}" srcOrd="1" destOrd="0" presId="urn:microsoft.com/office/officeart/2005/8/layout/pyramid2"/>
    <dgm:cxn modelId="{CEEFCAEA-B365-490A-8551-19687E13D1CD}" type="presParOf" srcId="{249EF412-DAD1-4B84-977F-C529E1314DF9}" destId="{79020CFF-8EC3-4F61-9BEE-7981DCB4FADA}" srcOrd="0" destOrd="0" presId="urn:microsoft.com/office/officeart/2005/8/layout/pyramid2"/>
    <dgm:cxn modelId="{3805621B-468B-416E-96F5-52CE9E1B4C89}" type="presParOf" srcId="{249EF412-DAD1-4B84-977F-C529E1314DF9}" destId="{84FF23A6-9131-4318-BC11-6FEB83782A46}" srcOrd="1" destOrd="0" presId="urn:microsoft.com/office/officeart/2005/8/layout/pyramid2"/>
    <dgm:cxn modelId="{462A208F-5AF8-4C1E-9892-D20716D8A6B4}" type="presParOf" srcId="{249EF412-DAD1-4B84-977F-C529E1314DF9}" destId="{D43CFB23-089F-41B8-82C0-5F0597BA7641}" srcOrd="2" destOrd="0" presId="urn:microsoft.com/office/officeart/2005/8/layout/pyramid2"/>
    <dgm:cxn modelId="{6D2E57BA-60EE-4D8D-8C45-3E4B2175DF46}" type="presParOf" srcId="{249EF412-DAD1-4B84-977F-C529E1314DF9}" destId="{7B472F11-7BBA-46DC-8823-D8820CFCB977}" srcOrd="3" destOrd="0" presId="urn:microsoft.com/office/officeart/2005/8/layout/pyramid2"/>
    <dgm:cxn modelId="{522506B6-C07B-4E86-91EB-B038FED618D0}" type="presParOf" srcId="{249EF412-DAD1-4B84-977F-C529E1314DF9}" destId="{0DA07F83-5674-42AF-BB9B-4C274451616B}" srcOrd="4" destOrd="0" presId="urn:microsoft.com/office/officeart/2005/8/layout/pyramid2"/>
    <dgm:cxn modelId="{54D7E1E0-E01D-47AF-B6F5-BA85B00E53C2}" type="presParOf" srcId="{249EF412-DAD1-4B84-977F-C529E1314DF9}" destId="{48647EE6-597E-4102-B875-A7D74B1F2778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6FE5C91-735D-4673-B75B-9DD713BBBA29}" type="doc">
      <dgm:prSet loTypeId="urn:microsoft.com/office/officeart/2005/8/layout/hList6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IN"/>
        </a:p>
      </dgm:t>
    </dgm:pt>
    <dgm:pt modelId="{D3AE9F7D-D929-46B1-A076-9C8AC4416DE7}">
      <dgm:prSet phldrT="[Text]"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findings of this research can also influence healthcare professionals to help pregnant women in addressing maternal anxiety. </a:t>
          </a:r>
          <a:endParaRPr lang="en-IN" sz="1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50656A5-4D70-4AB5-A42D-AC355EB99840}" cxnId="{3C9A5F64-A114-4BE9-B8CE-D2C2B1E8BCB7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47E302D-2BA1-4ED5-9785-EFF572C87FDA}" cxnId="{3C9A5F64-A114-4BE9-B8CE-D2C2B1E8BCB7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43FF47-EAD4-4DCC-8874-7D50FB1BFB0D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can also influence the UK government to allocate funds to improve available mental health services for women. </a:t>
          </a:r>
        </a:p>
      </dgm:t>
    </dgm:pt>
    <dgm:pt modelId="{23C47E9E-D915-4354-808A-3049A77A963C}" cxnId="{F1532D7E-2523-4A47-B3C6-644782F920A1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15EF901-7799-4AAB-B234-1230AB07F0EC}" cxnId="{F1532D7E-2523-4A47-B3C6-644782F920A1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5B914196-0898-453E-B319-4010D583D5B3}">
      <dgm:prSet custT="1"/>
      <dgm:spPr/>
      <dgm:t>
        <a:bodyPr/>
        <a:lstStyle/>
        <a:p>
          <a:pPr>
            <a:lnSpc>
              <a:spcPct val="150000"/>
            </a:lnSpc>
            <a:buFont typeface="Arial" panose="020B0604020202020204" pitchFamily="34" charset="0"/>
            <a:buChar char="•"/>
          </a:pPr>
          <a:r>
            <a:rPr lang="en-US" sz="1800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This research will also influence pregnant women put more effort to take care of their mental health </a:t>
          </a:r>
        </a:p>
      </dgm:t>
    </dgm:pt>
    <dgm:pt modelId="{918F9537-E6D1-49B6-AFCF-6D06AE1EEA97}" cxnId="{CD3385B8-995D-464D-BFAB-9D4D848E4468}" type="parTrans">
      <dgm:prSet/>
      <dgm:spPr/>
      <dgm:t>
        <a:bodyPr/>
        <a:lstStyle/>
        <a:p>
          <a:pPr>
            <a:lnSpc>
              <a:spcPct val="150000"/>
            </a:lnSpc>
          </a:pPr>
          <a:endParaRPr lang="en-IN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031F5D-7338-4AF8-8456-1614DC719E23}" cxnId="{CD3385B8-995D-464D-BFAB-9D4D848E4468}" type="sibTrans">
      <dgm:prSet/>
      <dgm:spPr/>
      <dgm:t>
        <a:bodyPr/>
        <a:lstStyle/>
        <a:p>
          <a:pPr>
            <a:lnSpc>
              <a:spcPct val="150000"/>
            </a:lnSpc>
          </a:pPr>
          <a:endParaRPr lang="en-IN" sz="280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FB06AC58-BC6B-4EDC-A0C1-307F0FDED5CA}" type="pres">
      <dgm:prSet presAssocID="{A6FE5C91-735D-4673-B75B-9DD713BBBA29}" presName="Name0" presStyleCnt="0">
        <dgm:presLayoutVars>
          <dgm:dir/>
          <dgm:resizeHandles val="exact"/>
        </dgm:presLayoutVars>
      </dgm:prSet>
      <dgm:spPr/>
    </dgm:pt>
    <dgm:pt modelId="{F6D7C491-6CDF-4C9E-84CE-486987B829ED}" type="pres">
      <dgm:prSet presAssocID="{D3AE9F7D-D929-46B1-A076-9C8AC4416DE7}" presName="node" presStyleLbl="node1" presStyleIdx="0" presStyleCnt="3">
        <dgm:presLayoutVars>
          <dgm:bulletEnabled val="1"/>
        </dgm:presLayoutVars>
      </dgm:prSet>
      <dgm:spPr/>
    </dgm:pt>
    <dgm:pt modelId="{A1FC628F-D965-4940-921D-76864B00695D}" type="pres">
      <dgm:prSet presAssocID="{647E302D-2BA1-4ED5-9785-EFF572C87FDA}" presName="sibTrans" presStyleCnt="0"/>
      <dgm:spPr/>
    </dgm:pt>
    <dgm:pt modelId="{16B3C0DE-5705-43F7-AADD-33C1283BCCAB}" type="pres">
      <dgm:prSet presAssocID="{B343FF47-EAD4-4DCC-8874-7D50FB1BFB0D}" presName="node" presStyleLbl="node1" presStyleIdx="1" presStyleCnt="3">
        <dgm:presLayoutVars>
          <dgm:bulletEnabled val="1"/>
        </dgm:presLayoutVars>
      </dgm:prSet>
      <dgm:spPr/>
    </dgm:pt>
    <dgm:pt modelId="{D08C0931-8B3F-4277-94F6-706C0628305E}" type="pres">
      <dgm:prSet presAssocID="{315EF901-7799-4AAB-B234-1230AB07F0EC}" presName="sibTrans" presStyleCnt="0"/>
      <dgm:spPr/>
    </dgm:pt>
    <dgm:pt modelId="{CA5BA9C2-6A01-4D24-8DAD-10BEBE99B7AA}" type="pres">
      <dgm:prSet presAssocID="{5B914196-0898-453E-B319-4010D583D5B3}" presName="node" presStyleLbl="node1" presStyleIdx="2" presStyleCnt="3">
        <dgm:presLayoutVars>
          <dgm:bulletEnabled val="1"/>
        </dgm:presLayoutVars>
      </dgm:prSet>
      <dgm:spPr/>
    </dgm:pt>
  </dgm:ptLst>
  <dgm:cxnLst>
    <dgm:cxn modelId="{412B1C24-19C7-4B1B-83F0-ED923A556C9A}" type="presOf" srcId="{A6FE5C91-735D-4673-B75B-9DD713BBBA29}" destId="{FB06AC58-BC6B-4EDC-A0C1-307F0FDED5CA}" srcOrd="0" destOrd="0" presId="urn:microsoft.com/office/officeart/2005/8/layout/hList6"/>
    <dgm:cxn modelId="{3C9A5F64-A114-4BE9-B8CE-D2C2B1E8BCB7}" srcId="{A6FE5C91-735D-4673-B75B-9DD713BBBA29}" destId="{D3AE9F7D-D929-46B1-A076-9C8AC4416DE7}" srcOrd="0" destOrd="0" parTransId="{850656A5-4D70-4AB5-A42D-AC355EB99840}" sibTransId="{647E302D-2BA1-4ED5-9785-EFF572C87FDA}"/>
    <dgm:cxn modelId="{F1532D7E-2523-4A47-B3C6-644782F920A1}" srcId="{A6FE5C91-735D-4673-B75B-9DD713BBBA29}" destId="{B343FF47-EAD4-4DCC-8874-7D50FB1BFB0D}" srcOrd="1" destOrd="0" parTransId="{23C47E9E-D915-4354-808A-3049A77A963C}" sibTransId="{315EF901-7799-4AAB-B234-1230AB07F0EC}"/>
    <dgm:cxn modelId="{CD3385B8-995D-464D-BFAB-9D4D848E4468}" srcId="{A6FE5C91-735D-4673-B75B-9DD713BBBA29}" destId="{5B914196-0898-453E-B319-4010D583D5B3}" srcOrd="2" destOrd="0" parTransId="{918F9537-E6D1-49B6-AFCF-6D06AE1EEA97}" sibTransId="{7B031F5D-7338-4AF8-8456-1614DC719E23}"/>
    <dgm:cxn modelId="{2EC20DCD-2A16-49DF-9D8E-A8C943714272}" type="presOf" srcId="{B343FF47-EAD4-4DCC-8874-7D50FB1BFB0D}" destId="{16B3C0DE-5705-43F7-AADD-33C1283BCCAB}" srcOrd="0" destOrd="0" presId="urn:microsoft.com/office/officeart/2005/8/layout/hList6"/>
    <dgm:cxn modelId="{A4DDBDEF-CB96-47D5-A38E-B1DF91291C9E}" type="presOf" srcId="{5B914196-0898-453E-B319-4010D583D5B3}" destId="{CA5BA9C2-6A01-4D24-8DAD-10BEBE99B7AA}" srcOrd="0" destOrd="0" presId="urn:microsoft.com/office/officeart/2005/8/layout/hList6"/>
    <dgm:cxn modelId="{DAF508F7-3BFD-4E08-AB74-C0B1148199EC}" type="presOf" srcId="{D3AE9F7D-D929-46B1-A076-9C8AC4416DE7}" destId="{F6D7C491-6CDF-4C9E-84CE-486987B829ED}" srcOrd="0" destOrd="0" presId="urn:microsoft.com/office/officeart/2005/8/layout/hList6"/>
    <dgm:cxn modelId="{113D8C76-0185-4638-92AD-38565B5B2435}" type="presParOf" srcId="{FB06AC58-BC6B-4EDC-A0C1-307F0FDED5CA}" destId="{F6D7C491-6CDF-4C9E-84CE-486987B829ED}" srcOrd="0" destOrd="0" presId="urn:microsoft.com/office/officeart/2005/8/layout/hList6"/>
    <dgm:cxn modelId="{864BA606-B595-44A5-A0EA-327ED522DB82}" type="presParOf" srcId="{FB06AC58-BC6B-4EDC-A0C1-307F0FDED5CA}" destId="{A1FC628F-D965-4940-921D-76864B00695D}" srcOrd="1" destOrd="0" presId="urn:microsoft.com/office/officeart/2005/8/layout/hList6"/>
    <dgm:cxn modelId="{AD916CB8-1D6A-405C-ADDD-BDFDBE301B81}" type="presParOf" srcId="{FB06AC58-BC6B-4EDC-A0C1-307F0FDED5CA}" destId="{16B3C0DE-5705-43F7-AADD-33C1283BCCAB}" srcOrd="2" destOrd="0" presId="urn:microsoft.com/office/officeart/2005/8/layout/hList6"/>
    <dgm:cxn modelId="{908328A7-F253-4E94-98D7-85A6CFDAD02B}" type="presParOf" srcId="{FB06AC58-BC6B-4EDC-A0C1-307F0FDED5CA}" destId="{D08C0931-8B3F-4277-94F6-706C0628305E}" srcOrd="3" destOrd="0" presId="urn:microsoft.com/office/officeart/2005/8/layout/hList6"/>
    <dgm:cxn modelId="{D2C5D83A-8FC4-4AE3-9707-0F3F6C0AA008}" type="presParOf" srcId="{FB06AC58-BC6B-4EDC-A0C1-307F0FDED5CA}" destId="{CA5BA9C2-6A01-4D24-8DAD-10BEBE99B7AA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5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331767" cy="4267200"/>
        <a:chOff x="0" y="0"/>
        <a:chExt cx="10331767" cy="4267200"/>
      </a:xfrm>
    </dsp:grpSpPr>
    <dsp:sp modelId="{0BF87FB9-1E05-44A9-923F-3DE4EF392445}">
      <dsp:nvSpPr>
        <dsp:cNvPr id="3" name="Flowchart: Manual Operation 2"/>
        <dsp:cNvSpPr/>
      </dsp:nvSpPr>
      <dsp:spPr bwMode="white">
        <a:xfrm rot="-5400000">
          <a:off x="-493637" y="493637"/>
          <a:ext cx="4267200" cy="3279926"/>
        </a:xfrm>
        <a:prstGeom prst="flowChartManualOperation">
          <a:avLst/>
        </a:prstGeom>
      </dsp:spPr>
      <dsp:style>
        <a:lnRef idx="0">
          <a:schemeClr val="lt1"/>
        </a:lnRef>
        <a:fillRef idx="3">
          <a:schemeClr val="accent4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5400000" lIns="133350" tIns="0" rIns="133350" bIns="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Anxiety during pregnancy also increases financial burden. 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-493637" y="493637"/>
        <a:ext cx="4267200" cy="3279926"/>
      </dsp:txXfrm>
    </dsp:sp>
    <dsp:sp modelId="{5A84CE5E-DAFA-4B0D-8F96-606B5D07AE1D}">
      <dsp:nvSpPr>
        <dsp:cNvPr id="4" name="Flowchart: Manual Operation 3"/>
        <dsp:cNvSpPr/>
      </dsp:nvSpPr>
      <dsp:spPr bwMode="white">
        <a:xfrm rot="-5400000">
          <a:off x="3032284" y="493637"/>
          <a:ext cx="4267200" cy="3279926"/>
        </a:xfrm>
        <a:prstGeom prst="flowChartManualOperation">
          <a:avLst/>
        </a:prstGeom>
      </dsp:spPr>
      <dsp:style>
        <a:lnRef idx="0">
          <a:schemeClr val="lt1"/>
        </a:lnRef>
        <a:fillRef idx="3">
          <a:schemeClr val="accent4">
            <a:hueOff val="-1740000"/>
            <a:satOff val="-18234"/>
            <a:lumOff val="7647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5400000" lIns="133350" tIns="0" rIns="133350" bIns="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Around £8.1bn is the cost for maternal mental health issues including anxiety (RCOG, 2017).</a:t>
          </a:r>
        </a:p>
      </dsp:txBody>
      <dsp:txXfrm rot="-5400000">
        <a:off x="3032284" y="493637"/>
        <a:ext cx="4267200" cy="3279926"/>
      </dsp:txXfrm>
    </dsp:sp>
    <dsp:sp modelId="{D65A3BE0-24EE-41E4-A280-C780669EFAB9}">
      <dsp:nvSpPr>
        <dsp:cNvPr id="5" name="Flowchart: Manual Operation 4"/>
        <dsp:cNvSpPr/>
      </dsp:nvSpPr>
      <dsp:spPr bwMode="white">
        <a:xfrm rot="-5400000">
          <a:off x="6558204" y="493637"/>
          <a:ext cx="4267200" cy="3279926"/>
        </a:xfrm>
        <a:prstGeom prst="flowChartManualOperation">
          <a:avLst/>
        </a:prstGeom>
      </dsp:spPr>
      <dsp:style>
        <a:lnRef idx="0">
          <a:schemeClr val="lt1"/>
        </a:lnRef>
        <a:fillRef idx="3">
          <a:schemeClr val="accent4">
            <a:hueOff val="-3480000"/>
            <a:satOff val="-36470"/>
            <a:lumOff val="1529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rot="5400000" lIns="133350" tIns="0" rIns="133350" bIns="0" anchor="ctr"/>
        <a:lstStyle>
          <a:lvl1pPr algn="ctr">
            <a:defRPr sz="2100"/>
          </a:lvl1pPr>
          <a:lvl2pPr marL="171450" indent="-171450" algn="ctr">
            <a:defRPr sz="1600"/>
          </a:lvl2pPr>
          <a:lvl3pPr marL="342900" indent="-171450" algn="ctr">
            <a:defRPr sz="1600"/>
          </a:lvl3pPr>
          <a:lvl4pPr marL="514350" indent="-171450" algn="ctr">
            <a:defRPr sz="1600"/>
          </a:lvl4pPr>
          <a:lvl5pPr marL="685800" indent="-171450" algn="ctr">
            <a:defRPr sz="1600"/>
          </a:lvl5pPr>
          <a:lvl6pPr marL="857250" indent="-171450" algn="ctr">
            <a:defRPr sz="1600"/>
          </a:lvl6pPr>
          <a:lvl7pPr marL="1028700" indent="-171450" algn="ctr">
            <a:defRPr sz="1600"/>
          </a:lvl7pPr>
          <a:lvl8pPr marL="1200150" indent="-171450" algn="ctr">
            <a:defRPr sz="1600"/>
          </a:lvl8pPr>
          <a:lvl9pPr marL="1371600" indent="-171450" algn="ctr">
            <a:defRPr sz="16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is highly prevalent among women aged 15-19 years with 39.6% and lowest among women aged 35-39 years (OHID, 2025). </a:t>
          </a:r>
        </a:p>
      </dsp:txBody>
      <dsp:txXfrm rot="-5400000">
        <a:off x="6558204" y="493637"/>
        <a:ext cx="4267200" cy="32799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018712" cy="3124200"/>
        <a:chOff x="0" y="0"/>
        <a:chExt cx="10018712" cy="3124200"/>
      </a:xfrm>
    </dsp:grpSpPr>
    <dsp:sp modelId="{469D668C-F8DF-469F-A9F2-939F06460F8F}">
      <dsp:nvSpPr>
        <dsp:cNvPr id="3" name="Rectangles 2"/>
        <dsp:cNvSpPr/>
      </dsp:nvSpPr>
      <dsp:spPr bwMode="white">
        <a:xfrm>
          <a:off x="-31" y="622837"/>
          <a:ext cx="3130876" cy="1878526"/>
        </a:xfrm>
        <a:prstGeom prst="rect">
          <a:avLst/>
        </a:prstGeom>
        <a:solidFill>
          <a:srgbClr val="FFC000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Breastfeeding initiation in the UK requires improvements. 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-31" y="622837"/>
        <a:ext cx="3130876" cy="1878526"/>
      </dsp:txXfrm>
    </dsp:sp>
    <dsp:sp modelId="{F0801B57-FFB5-4F50-8B83-0795FBFC3357}">
      <dsp:nvSpPr>
        <dsp:cNvPr id="4" name="Rectangles 3"/>
        <dsp:cNvSpPr/>
      </dsp:nvSpPr>
      <dsp:spPr bwMode="white">
        <a:xfrm>
          <a:off x="3443933" y="622837"/>
          <a:ext cx="3130876" cy="1878526"/>
        </a:xfrm>
        <a:prstGeom prst="rect">
          <a:avLst/>
        </a:prstGeom>
        <a:solidFill>
          <a:srgbClr val="FFCCFF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 2023-2024, breastfeeding initiation rate was 52.7% at 6-8 weeks (ONS, 2024). </a:t>
          </a:r>
        </a:p>
      </dsp:txBody>
      <dsp:txXfrm>
        <a:off x="3443933" y="622837"/>
        <a:ext cx="3130876" cy="1878526"/>
      </dsp:txXfrm>
    </dsp:sp>
    <dsp:sp modelId="{B6A3EE58-0937-478D-9BA9-2246E2028DAF}">
      <dsp:nvSpPr>
        <dsp:cNvPr id="5" name="Rectangles 4"/>
        <dsp:cNvSpPr/>
      </dsp:nvSpPr>
      <dsp:spPr bwMode="white">
        <a:xfrm>
          <a:off x="6887897" y="622837"/>
          <a:ext cx="3130876" cy="1878526"/>
        </a:xfrm>
        <a:prstGeom prst="rect">
          <a:avLst/>
        </a:prstGeom>
        <a:solidFill>
          <a:srgbClr val="FFFF00"/>
        </a:solidFill>
      </dsp:spPr>
      <dsp:style>
        <a:lnRef idx="2">
          <a:schemeClr val="lt1"/>
        </a:lnRef>
        <a:fillRef idx="1">
          <a:schemeClr val="accent1"/>
        </a:fillRef>
        <a:effectRef idx="0">
          <a:scrgbClr r="0" g="0" b="0"/>
        </a:effectRef>
        <a:fontRef idx="minor">
          <a:schemeClr val="lt1"/>
        </a:fontRef>
      </dsp:style>
      <dsp:txBody>
        <a:bodyPr lIns="68580" tIns="68580" rIns="68580" bIns="68580" anchor="ctr"/>
        <a:lstStyle>
          <a:lvl1pPr algn="ctr">
            <a:defRPr sz="1800"/>
          </a:lvl1pPr>
          <a:lvl2pPr marL="114300" indent="-114300" algn="ctr">
            <a:defRPr sz="1400"/>
          </a:lvl2pPr>
          <a:lvl3pPr marL="228600" indent="-114300" algn="ctr">
            <a:defRPr sz="1400"/>
          </a:lvl3pPr>
          <a:lvl4pPr marL="342900" indent="-114300" algn="ctr">
            <a:defRPr sz="1400"/>
          </a:lvl4pPr>
          <a:lvl5pPr marL="457200" indent="-114300" algn="ctr">
            <a:defRPr sz="1400"/>
          </a:lvl5pPr>
          <a:lvl6pPr marL="571500" indent="-114300" algn="ctr">
            <a:defRPr sz="1400"/>
          </a:lvl6pPr>
          <a:lvl7pPr marL="685800" indent="-114300" algn="ctr">
            <a:defRPr sz="1400"/>
          </a:lvl7pPr>
          <a:lvl8pPr marL="800100" indent="-114300" algn="ctr">
            <a:defRPr sz="1400"/>
          </a:lvl8pPr>
          <a:lvl9pPr marL="914400" indent="-114300" algn="ctr">
            <a:defRPr sz="14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Inequalities in breastfeeding prevalence are also prominent for different parts of the UK </a:t>
          </a:r>
          <a:r>
            <a:rPr lang="en-IN" b="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(Source: ONS, 2024)</a:t>
          </a: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. </a:t>
          </a:r>
        </a:p>
      </dsp:txBody>
      <dsp:txXfrm>
        <a:off x="6887897" y="622837"/>
        <a:ext cx="3130876" cy="18785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260647" cy="4561840"/>
        <a:chOff x="0" y="0"/>
        <a:chExt cx="10260647" cy="4561840"/>
      </a:xfrm>
    </dsp:grpSpPr>
    <dsp:sp modelId="{AEB8E86B-6D95-4821-9516-AE43A7D33FE7}">
      <dsp:nvSpPr>
        <dsp:cNvPr id="3" name="L-Shape 2"/>
        <dsp:cNvSpPr/>
      </dsp:nvSpPr>
      <dsp:spPr bwMode="white">
        <a:xfrm rot="5400000">
          <a:off x="625779" y="2055533"/>
          <a:ext cx="1381662" cy="2299055"/>
        </a:xfrm>
        <a:prstGeom prst="corner">
          <a:avLst>
            <a:gd name="adj1" fmla="val 16120"/>
            <a:gd name="adj2" fmla="val 16110"/>
          </a:avLst>
        </a:prstGeom>
        <a:solidFill>
          <a:srgbClr val="FFFF00"/>
        </a:solidFill>
      </dsp:spPr>
      <dsp:style>
        <a:lnRef idx="2">
          <a:schemeClr val="accent4">
            <a:hueOff val="0"/>
            <a:satOff val="0"/>
            <a:lumOff val="0"/>
            <a:alpha val="100000"/>
          </a:schemeClr>
        </a:lnRef>
        <a:fillRef idx="1">
          <a:schemeClr val="accent4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 rot="5400000">
        <a:off x="625779" y="2055533"/>
        <a:ext cx="1381662" cy="2299055"/>
      </dsp:txXfrm>
    </dsp:sp>
    <dsp:sp modelId="{AD44EEED-224A-46B0-B03B-11F529B9EB46}">
      <dsp:nvSpPr>
        <dsp:cNvPr id="4" name="Rectangles 3"/>
        <dsp:cNvSpPr/>
      </dsp:nvSpPr>
      <dsp:spPr bwMode="white">
        <a:xfrm>
          <a:off x="395146" y="2742455"/>
          <a:ext cx="2075600" cy="181938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t"/>
        <a:lstStyle>
          <a:lvl1pPr algn="l">
            <a:defRPr sz="14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Conducting this research is important to assess the connection between maternal anxiety and breastfeeding initiation. 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95146" y="2742455"/>
        <a:ext cx="2075600" cy="1819385"/>
      </dsp:txXfrm>
    </dsp:sp>
    <dsp:sp modelId="{BBEB9E9C-1874-4155-ADFC-8C7E05DE0A6A}">
      <dsp:nvSpPr>
        <dsp:cNvPr id="5" name="Isosceles Triangle 4"/>
        <dsp:cNvSpPr/>
      </dsp:nvSpPr>
      <dsp:spPr bwMode="white">
        <a:xfrm>
          <a:off x="2079123" y="1886274"/>
          <a:ext cx="391623" cy="391623"/>
        </a:xfrm>
        <a:prstGeom prst="triangle">
          <a:avLst>
            <a:gd name="adj" fmla="val 100000"/>
          </a:avLst>
        </a:prstGeom>
        <a:solidFill>
          <a:srgbClr val="FFFF00"/>
        </a:solidFill>
      </dsp:spPr>
      <dsp:style>
        <a:lnRef idx="2">
          <a:schemeClr val="accent4">
            <a:hueOff val="-580000"/>
            <a:satOff val="-6077"/>
            <a:lumOff val="2549"/>
            <a:alpha val="100000"/>
          </a:schemeClr>
        </a:lnRef>
        <a:fillRef idx="1">
          <a:schemeClr val="accent4">
            <a:hueOff val="-580000"/>
            <a:satOff val="-6077"/>
            <a:lumOff val="2549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079123" y="1886274"/>
        <a:ext cx="391623" cy="391623"/>
      </dsp:txXfrm>
    </dsp:sp>
    <dsp:sp modelId="{29B7CCBB-968C-4FC4-A70B-C0E2B5A4EC9E}">
      <dsp:nvSpPr>
        <dsp:cNvPr id="6" name="L-Shape 5"/>
        <dsp:cNvSpPr/>
      </dsp:nvSpPr>
      <dsp:spPr bwMode="white">
        <a:xfrm rot="5400000">
          <a:off x="3166719" y="1426775"/>
          <a:ext cx="1381662" cy="2299055"/>
        </a:xfrm>
        <a:prstGeom prst="corner">
          <a:avLst>
            <a:gd name="adj1" fmla="val 16120"/>
            <a:gd name="adj2" fmla="val 16110"/>
          </a:avLst>
        </a:prstGeom>
        <a:solidFill>
          <a:srgbClr val="FFC000"/>
        </a:solidFill>
      </dsp:spPr>
      <dsp:style>
        <a:lnRef idx="2">
          <a:schemeClr val="accent4">
            <a:hueOff val="-1160000"/>
            <a:satOff val="-12156"/>
            <a:lumOff val="5098"/>
            <a:alpha val="100000"/>
          </a:schemeClr>
        </a:lnRef>
        <a:fillRef idx="1">
          <a:schemeClr val="accent4">
            <a:hueOff val="-1160000"/>
            <a:satOff val="-12156"/>
            <a:lumOff val="5098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 rot="5400000">
        <a:off x="3166719" y="1426775"/>
        <a:ext cx="1381662" cy="2299055"/>
      </dsp:txXfrm>
    </dsp:sp>
    <dsp:sp modelId="{B8B33906-82AA-4307-8ABE-57EF8439F3DB}">
      <dsp:nvSpPr>
        <dsp:cNvPr id="7" name="Rectangles 6"/>
        <dsp:cNvSpPr/>
      </dsp:nvSpPr>
      <dsp:spPr bwMode="white">
        <a:xfrm>
          <a:off x="2936085" y="2113697"/>
          <a:ext cx="2075600" cy="181938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t"/>
        <a:lstStyle>
          <a:lvl1pPr algn="l">
            <a:defRPr sz="14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Breastfeeding is important for the health growth of infants (Pérez-Escamilla </a:t>
          </a:r>
          <a:r>
            <a:rPr lang="en-US" b="0" i="1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et al.,</a:t>
          </a: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20232). </a:t>
          </a:r>
          <a:endParaRPr>
            <a:solidFill>
              <a:schemeClr val="tx1"/>
            </a:solidFill>
          </a:endParaRPr>
        </a:p>
      </dsp:txBody>
      <dsp:txXfrm>
        <a:off x="2936085" y="2113697"/>
        <a:ext cx="2075600" cy="1819385"/>
      </dsp:txXfrm>
    </dsp:sp>
    <dsp:sp modelId="{FF7A2C5E-1974-4166-B253-216F10C61C13}">
      <dsp:nvSpPr>
        <dsp:cNvPr id="8" name="Isosceles Triangle 7"/>
        <dsp:cNvSpPr/>
      </dsp:nvSpPr>
      <dsp:spPr bwMode="white">
        <a:xfrm>
          <a:off x="4620062" y="1257516"/>
          <a:ext cx="391623" cy="391623"/>
        </a:xfrm>
        <a:prstGeom prst="triangle">
          <a:avLst>
            <a:gd name="adj" fmla="val 100000"/>
          </a:avLst>
        </a:prstGeom>
        <a:solidFill>
          <a:srgbClr val="FFC000"/>
        </a:solidFill>
      </dsp:spPr>
      <dsp:style>
        <a:lnRef idx="2">
          <a:schemeClr val="accent4">
            <a:hueOff val="-1740000"/>
            <a:satOff val="-18234"/>
            <a:lumOff val="7647"/>
            <a:alpha val="100000"/>
          </a:schemeClr>
        </a:lnRef>
        <a:fillRef idx="1">
          <a:schemeClr val="accent4">
            <a:hueOff val="-1740000"/>
            <a:satOff val="-18234"/>
            <a:lumOff val="7647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4620062" y="1257516"/>
        <a:ext cx="391623" cy="391623"/>
      </dsp:txXfrm>
    </dsp:sp>
    <dsp:sp modelId="{1F48E552-98E7-4CEA-BB9B-F347FF7D2F45}">
      <dsp:nvSpPr>
        <dsp:cNvPr id="9" name="L-Shape 8"/>
        <dsp:cNvSpPr/>
      </dsp:nvSpPr>
      <dsp:spPr bwMode="white">
        <a:xfrm rot="5400000">
          <a:off x="5707658" y="798017"/>
          <a:ext cx="1381662" cy="2299055"/>
        </a:xfrm>
        <a:prstGeom prst="corner">
          <a:avLst>
            <a:gd name="adj1" fmla="val 16120"/>
            <a:gd name="adj2" fmla="val 16110"/>
          </a:avLst>
        </a:prstGeom>
        <a:solidFill>
          <a:schemeClr val="accent3">
            <a:lumMod val="60000"/>
            <a:lumOff val="40000"/>
          </a:schemeClr>
        </a:solidFill>
      </dsp:spPr>
      <dsp:style>
        <a:lnRef idx="2">
          <a:schemeClr val="accent4">
            <a:hueOff val="-2320000"/>
            <a:satOff val="-24313"/>
            <a:lumOff val="10196"/>
            <a:alpha val="100000"/>
          </a:schemeClr>
        </a:lnRef>
        <a:fillRef idx="1">
          <a:schemeClr val="accent4">
            <a:hueOff val="-2320000"/>
            <a:satOff val="-24313"/>
            <a:lumOff val="10196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 rot="5400000">
        <a:off x="5707658" y="798017"/>
        <a:ext cx="1381662" cy="2299055"/>
      </dsp:txXfrm>
    </dsp:sp>
    <dsp:sp modelId="{38E55FD9-E691-453E-8D7F-F8F58C793CEF}">
      <dsp:nvSpPr>
        <dsp:cNvPr id="10" name="Rectangles 9"/>
        <dsp:cNvSpPr/>
      </dsp:nvSpPr>
      <dsp:spPr bwMode="white">
        <a:xfrm>
          <a:off x="5477025" y="1484939"/>
          <a:ext cx="2075600" cy="181938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t"/>
        <a:lstStyle>
          <a:lvl1pPr algn="l">
            <a:defRPr sz="14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However, the overall breastfeeding rate is reported low by the NHS (ONS, 2023). </a:t>
          </a:r>
          <a:endParaRPr>
            <a:solidFill>
              <a:schemeClr val="tx1"/>
            </a:solidFill>
          </a:endParaRPr>
        </a:p>
      </dsp:txBody>
      <dsp:txXfrm>
        <a:off x="5477025" y="1484939"/>
        <a:ext cx="2075600" cy="1819385"/>
      </dsp:txXfrm>
    </dsp:sp>
    <dsp:sp modelId="{655716BB-EBE4-4F7C-9F9B-980E6889594C}">
      <dsp:nvSpPr>
        <dsp:cNvPr id="11" name="Isosceles Triangle 10"/>
        <dsp:cNvSpPr/>
      </dsp:nvSpPr>
      <dsp:spPr bwMode="white">
        <a:xfrm>
          <a:off x="7161002" y="628758"/>
          <a:ext cx="391623" cy="391623"/>
        </a:xfrm>
        <a:prstGeom prst="triangle">
          <a:avLst>
            <a:gd name="adj" fmla="val 100000"/>
          </a:avLst>
        </a:prstGeom>
        <a:solidFill>
          <a:schemeClr val="accent3">
            <a:lumMod val="60000"/>
            <a:lumOff val="40000"/>
          </a:schemeClr>
        </a:solidFill>
      </dsp:spPr>
      <dsp:style>
        <a:lnRef idx="2">
          <a:schemeClr val="accent4">
            <a:hueOff val="-2900000"/>
            <a:satOff val="-30391"/>
            <a:lumOff val="12745"/>
            <a:alpha val="100000"/>
          </a:schemeClr>
        </a:lnRef>
        <a:fillRef idx="1">
          <a:schemeClr val="accent4">
            <a:hueOff val="-2900000"/>
            <a:satOff val="-30391"/>
            <a:lumOff val="1274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7161002" y="628758"/>
        <a:ext cx="391623" cy="391623"/>
      </dsp:txXfrm>
    </dsp:sp>
    <dsp:sp modelId="{F831CBE9-24B7-42BF-B7BE-935B78DECDC2}">
      <dsp:nvSpPr>
        <dsp:cNvPr id="12" name="L-Shape 11"/>
        <dsp:cNvSpPr/>
      </dsp:nvSpPr>
      <dsp:spPr bwMode="white">
        <a:xfrm rot="5400000">
          <a:off x="8248598" y="169259"/>
          <a:ext cx="1381662" cy="2299055"/>
        </a:xfrm>
        <a:prstGeom prst="corner">
          <a:avLst>
            <a:gd name="adj1" fmla="val 16120"/>
            <a:gd name="adj2" fmla="val 16110"/>
          </a:avLst>
        </a:prstGeom>
        <a:solidFill>
          <a:srgbClr val="FF99FF"/>
        </a:solidFill>
      </dsp:spPr>
      <dsp:style>
        <a:lnRef idx="2">
          <a:schemeClr val="accent4">
            <a:hueOff val="-3480000"/>
            <a:satOff val="-36470"/>
            <a:lumOff val="15294"/>
            <a:alpha val="100000"/>
          </a:schemeClr>
        </a:lnRef>
        <a:fillRef idx="1">
          <a:schemeClr val="accent4">
            <a:hueOff val="-3480000"/>
            <a:satOff val="-36470"/>
            <a:lumOff val="15294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 rot="5400000">
        <a:off x="8248598" y="169259"/>
        <a:ext cx="1381662" cy="2299055"/>
      </dsp:txXfrm>
    </dsp:sp>
    <dsp:sp modelId="{297F5EEF-22CB-4967-833C-6F5E528149E1}">
      <dsp:nvSpPr>
        <dsp:cNvPr id="13" name="Rectangles 12"/>
        <dsp:cNvSpPr/>
      </dsp:nvSpPr>
      <dsp:spPr bwMode="white">
        <a:xfrm>
          <a:off x="8017964" y="856181"/>
          <a:ext cx="2075600" cy="1819385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1">
            <a:alpha val="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t"/>
        <a:lstStyle>
          <a:lvl1pPr algn="l">
            <a:defRPr sz="1400"/>
          </a:lvl1pPr>
          <a:lvl2pPr marL="57150" indent="-57150" algn="l">
            <a:defRPr sz="1000"/>
          </a:lvl2pPr>
          <a:lvl3pPr marL="114300" indent="-57150" algn="l">
            <a:defRPr sz="1000"/>
          </a:lvl3pPr>
          <a:lvl4pPr marL="171450" indent="-57150" algn="l">
            <a:defRPr sz="1000"/>
          </a:lvl4pPr>
          <a:lvl5pPr marL="228600" indent="-57150" algn="l">
            <a:defRPr sz="1000"/>
          </a:lvl5pPr>
          <a:lvl6pPr marL="285750" indent="-57150" algn="l">
            <a:defRPr sz="1000"/>
          </a:lvl6pPr>
          <a:lvl7pPr marL="342900" indent="-57150" algn="l">
            <a:defRPr sz="1000"/>
          </a:lvl7pPr>
          <a:lvl8pPr marL="400050" indent="-57150" algn="l">
            <a:defRPr sz="1000"/>
          </a:lvl8pPr>
          <a:lvl9pPr marL="457200" indent="-57150" algn="l">
            <a:defRPr sz="1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At 6-8 weeks, only 17.7% partial and 36.5% full breastfeeding initiation have been reported in 2023 (ONS, 2023). </a:t>
          </a:r>
          <a:endParaRPr>
            <a:solidFill>
              <a:schemeClr val="tx1"/>
            </a:solidFill>
          </a:endParaRPr>
        </a:p>
      </dsp:txBody>
      <dsp:txXfrm>
        <a:off x="8017964" y="856181"/>
        <a:ext cx="2075600" cy="18193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018712" cy="3972560"/>
        <a:chOff x="0" y="0"/>
        <a:chExt cx="10018712" cy="3972560"/>
      </a:xfrm>
    </dsp:grpSpPr>
    <dsp:sp modelId="{13888985-F524-4CE1-9775-0459B1697FFC}">
      <dsp:nvSpPr>
        <dsp:cNvPr id="4" name="Block Arc 3"/>
        <dsp:cNvSpPr/>
      </dsp:nvSpPr>
      <dsp:spPr bwMode="white">
        <a:xfrm>
          <a:off x="-4449740" y="-701280"/>
          <a:ext cx="5375121" cy="5375121"/>
        </a:xfrm>
        <a:prstGeom prst="blockArc">
          <a:avLst>
            <a:gd name="adj1" fmla="val 18900000"/>
            <a:gd name="adj2" fmla="val 2700000"/>
            <a:gd name="adj3" fmla="val 337"/>
          </a:avLst>
        </a:prstGeom>
        <a:sp3d prstMaterial="matte"/>
      </dsp:spPr>
      <dsp:style>
        <a:lnRef idx="2">
          <a:schemeClr val="accent4"/>
        </a:lnRef>
        <a:fillRef idx="0">
          <a:schemeClr val="accent2">
            <a:tint val="90000"/>
          </a:schemeClr>
        </a:fillRef>
        <a:effectRef idx="0">
          <a:scrgbClr r="0" g="0" b="0"/>
        </a:effectRef>
        <a:fontRef idx="minor"/>
      </dsp:style>
      <dsp:txXfrm>
        <a:off x="-4449740" y="-701280"/>
        <a:ext cx="5375121" cy="5375121"/>
      </dsp:txXfrm>
    </dsp:sp>
    <dsp:sp modelId="{C0288D73-ED97-427A-A525-6E5F40854E40}">
      <dsp:nvSpPr>
        <dsp:cNvPr id="7" name="Rectangles 6"/>
        <dsp:cNvSpPr/>
      </dsp:nvSpPr>
      <dsp:spPr bwMode="white">
        <a:xfrm>
          <a:off x="606213" y="397256"/>
          <a:ext cx="9412499" cy="794512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630643" tIns="40640" rIns="40640" bIns="4064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will highlight the prevalence of maternal anxiety during pregnancy among UK women</a:t>
          </a:r>
        </a:p>
      </dsp:txBody>
      <dsp:txXfrm>
        <a:off x="606213" y="397256"/>
        <a:ext cx="9412499" cy="794512"/>
      </dsp:txXfrm>
    </dsp:sp>
    <dsp:sp modelId="{FE714E80-211A-4E50-A4E3-C46B1B08180E}">
      <dsp:nvSpPr>
        <dsp:cNvPr id="8" name="Oval 7"/>
        <dsp:cNvSpPr/>
      </dsp:nvSpPr>
      <dsp:spPr bwMode="white">
        <a:xfrm>
          <a:off x="109643" y="297942"/>
          <a:ext cx="993140" cy="993140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109643" y="297942"/>
        <a:ext cx="993140" cy="993140"/>
      </dsp:txXfrm>
    </dsp:sp>
    <dsp:sp modelId="{667CEA92-3803-456B-8B56-CA1C8BC82BBE}">
      <dsp:nvSpPr>
        <dsp:cNvPr id="9" name="Rectangles 8"/>
        <dsp:cNvSpPr/>
      </dsp:nvSpPr>
      <dsp:spPr bwMode="white">
        <a:xfrm>
          <a:off x="895018" y="1589024"/>
          <a:ext cx="9123694" cy="794512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-570000"/>
            <a:satOff val="-2352"/>
            <a:lumOff val="-587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630643" tIns="40640" rIns="40640" bIns="4064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is capable to shed light on the connection between maternal anxiety and breastfeeding initiation</a:t>
          </a:r>
        </a:p>
      </dsp:txBody>
      <dsp:txXfrm>
        <a:off x="895018" y="1589024"/>
        <a:ext cx="9123694" cy="794512"/>
      </dsp:txXfrm>
    </dsp:sp>
    <dsp:sp modelId="{1EF84319-3299-478F-8CB3-E83612CB5642}">
      <dsp:nvSpPr>
        <dsp:cNvPr id="10" name="Oval 9"/>
        <dsp:cNvSpPr/>
      </dsp:nvSpPr>
      <dsp:spPr bwMode="white">
        <a:xfrm>
          <a:off x="398448" y="1489710"/>
          <a:ext cx="993140" cy="993140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-570000"/>
            <a:satOff val="-2352"/>
            <a:lumOff val="-587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398448" y="1489710"/>
        <a:ext cx="993140" cy="993140"/>
      </dsp:txXfrm>
    </dsp:sp>
    <dsp:sp modelId="{1E69C019-E31D-40CA-A587-8A3E612A0303}">
      <dsp:nvSpPr>
        <dsp:cNvPr id="11" name="Rectangles 10"/>
        <dsp:cNvSpPr/>
      </dsp:nvSpPr>
      <dsp:spPr bwMode="white">
        <a:xfrm>
          <a:off x="606213" y="2780792"/>
          <a:ext cx="9412499" cy="794512"/>
        </a:xfrm>
        <a:prstGeom prst="rect">
          <a:avLst/>
        </a:prstGeom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-1140000"/>
            <a:satOff val="-4705"/>
            <a:lumOff val="-1175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630643" tIns="40640" rIns="40640" bIns="40640" anchor="ctr"/>
        <a:lstStyle>
          <a:lvl1pPr algn="l">
            <a:defRPr sz="1600"/>
          </a:lvl1pPr>
          <a:lvl2pPr marL="114300" indent="-114300" algn="l">
            <a:defRPr sz="1200"/>
          </a:lvl2pPr>
          <a:lvl3pPr marL="228600" indent="-114300" algn="l">
            <a:defRPr sz="1200"/>
          </a:lvl3pPr>
          <a:lvl4pPr marL="342900" indent="-114300" algn="l">
            <a:defRPr sz="1200"/>
          </a:lvl4pPr>
          <a:lvl5pPr marL="457200" indent="-114300" algn="l">
            <a:defRPr sz="1200"/>
          </a:lvl5pPr>
          <a:lvl6pPr marL="571500" indent="-114300" algn="l">
            <a:defRPr sz="1200"/>
          </a:lvl6pPr>
          <a:lvl7pPr marL="685800" indent="-114300" algn="l">
            <a:defRPr sz="1200"/>
          </a:lvl7pPr>
          <a:lvl8pPr marL="800100" indent="-114300" algn="l">
            <a:defRPr sz="1200"/>
          </a:lvl8pPr>
          <a:lvl9pPr marL="914400" indent="-114300" algn="l">
            <a:defRPr sz="12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will provide clear insights into strategies to address maternal anxiety. </a:t>
          </a:r>
        </a:p>
      </dsp:txBody>
      <dsp:txXfrm>
        <a:off x="606213" y="2780792"/>
        <a:ext cx="9412499" cy="794512"/>
      </dsp:txXfrm>
    </dsp:sp>
    <dsp:sp modelId="{96A4B008-2CE6-4E6B-B593-A9134BCF3947}">
      <dsp:nvSpPr>
        <dsp:cNvPr id="12" name="Oval 11"/>
        <dsp:cNvSpPr/>
      </dsp:nvSpPr>
      <dsp:spPr bwMode="white">
        <a:xfrm>
          <a:off x="109643" y="2681478"/>
          <a:ext cx="993140" cy="993140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-1140000"/>
            <a:satOff val="-4705"/>
            <a:lumOff val="-1175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109643" y="2681478"/>
        <a:ext cx="993140" cy="993140"/>
      </dsp:txXfrm>
    </dsp:sp>
    <dsp:sp modelId="{9D342822-B567-44AD-90D3-ADD3BEB9CCC7}">
      <dsp:nvSpPr>
        <dsp:cNvPr id="3" name="Rectangles 2" hidden="1"/>
        <dsp:cNvSpPr/>
      </dsp:nvSpPr>
      <dsp:spPr>
        <a:xfrm>
          <a:off x="107485" y="80616"/>
          <a:ext cx="36000" cy="36000"/>
        </a:xfrm>
        <a:prstGeom prst="rect">
          <a:avLst/>
        </a:prstGeom>
      </dsp:spPr>
      <dsp:txXfrm>
        <a:off x="107485" y="80616"/>
        <a:ext cx="36000" cy="36000"/>
      </dsp:txXfrm>
    </dsp:sp>
    <dsp:sp modelId="{B09778CB-6FB4-4309-9714-7AB8BDF35B57}">
      <dsp:nvSpPr>
        <dsp:cNvPr id="5" name="Rectangles 4" hidden="1"/>
        <dsp:cNvSpPr/>
      </dsp:nvSpPr>
      <dsp:spPr>
        <a:xfrm>
          <a:off x="889381" y="1968280"/>
          <a:ext cx="36000" cy="36000"/>
        </a:xfrm>
        <a:prstGeom prst="rect">
          <a:avLst/>
        </a:prstGeom>
      </dsp:spPr>
      <dsp:txXfrm>
        <a:off x="889381" y="1968280"/>
        <a:ext cx="36000" cy="36000"/>
      </dsp:txXfrm>
    </dsp:sp>
    <dsp:sp modelId="{7EDCD1F2-FE21-43F1-8C1B-FDDFE4B0AB10}">
      <dsp:nvSpPr>
        <dsp:cNvPr id="6" name="Rectangles 5" hidden="1"/>
        <dsp:cNvSpPr/>
      </dsp:nvSpPr>
      <dsp:spPr>
        <a:xfrm>
          <a:off x="107485" y="3855944"/>
          <a:ext cx="36000" cy="36000"/>
        </a:xfrm>
        <a:prstGeom prst="rect">
          <a:avLst/>
        </a:prstGeom>
      </dsp:spPr>
      <dsp:txXfrm>
        <a:off x="107485" y="3855944"/>
        <a:ext cx="36000" cy="36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433367" cy="4998720"/>
        <a:chOff x="0" y="0"/>
        <a:chExt cx="10433367" cy="4998720"/>
      </a:xfrm>
    </dsp:grpSpPr>
    <dsp:sp modelId="{D1ECFA4D-CBD5-4DE4-9A80-45F479A4525C}">
      <dsp:nvSpPr>
        <dsp:cNvPr id="3" name="L-Shape 2"/>
        <dsp:cNvSpPr/>
      </dsp:nvSpPr>
      <dsp:spPr bwMode="white">
        <a:xfrm rot="5400000">
          <a:off x="2246179" y="1207225"/>
          <a:ext cx="2090153" cy="3477968"/>
        </a:xfrm>
        <a:prstGeom prst="corner">
          <a:avLst>
            <a:gd name="adj1" fmla="val 16120"/>
            <a:gd name="adj2" fmla="val 16110"/>
          </a:avLst>
        </a:prstGeom>
        <a:solidFill>
          <a:srgbClr val="FF0000"/>
        </a:solidFill>
        <a:sp3d prstMaterial="plastic">
          <a:bevelT w="120900" h="88900"/>
          <a:bevelB w="88900" h="31750" prst="angle"/>
        </a:sp3d>
      </dsp:spPr>
      <dsp:style>
        <a:lnRef idx="1">
          <a:schemeClr val="dk2"/>
        </a:lnRef>
        <a:fillRef idx="3">
          <a:schemeClr val="dk2"/>
        </a:fillRef>
        <a:effectRef idx="2">
          <a:scrgbClr r="0" g="0" b="0"/>
        </a:effectRef>
        <a:fontRef idx="minor">
          <a:schemeClr val="lt1"/>
        </a:fontRef>
      </dsp:style>
      <dsp:txXfrm rot="5400000">
        <a:off x="2246179" y="1207225"/>
        <a:ext cx="2090153" cy="3477968"/>
      </dsp:txXfrm>
    </dsp:sp>
    <dsp:sp modelId="{BE12F5A4-ED35-4DEF-86D0-86F7C99E1C4C}">
      <dsp:nvSpPr>
        <dsp:cNvPr id="4" name="Rectangles 3"/>
        <dsp:cNvSpPr/>
      </dsp:nvSpPr>
      <dsp:spPr bwMode="white">
        <a:xfrm>
          <a:off x="1897280" y="2246388"/>
          <a:ext cx="3139929" cy="2752332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2">
            <a:alpha val="0"/>
          </a:schemeClr>
        </a:fillRef>
        <a:effectRef idx="0">
          <a:scrgbClr r="0" g="0" b="0"/>
        </a:effectRef>
        <a:fontRef idx="minor"/>
      </dsp:style>
      <dsp:txBody>
        <a:bodyPr lIns="72390" tIns="72390" rIns="72390" bIns="72390" anchor="t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aim of this research is to explore the impact of maternal anxiety prevalence during pregnancy on breastfeeding initiation among women residing in the UK. </a:t>
          </a:r>
          <a:endParaRPr lang="en-IN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897280" y="2246388"/>
        <a:ext cx="3139929" cy="2752332"/>
      </dsp:txXfrm>
    </dsp:sp>
    <dsp:sp modelId="{CA5EE1C4-3238-4366-B86B-6EE709C42388}">
      <dsp:nvSpPr>
        <dsp:cNvPr id="5" name="Isosceles Triangle 4"/>
        <dsp:cNvSpPr/>
      </dsp:nvSpPr>
      <dsp:spPr bwMode="white">
        <a:xfrm>
          <a:off x="4444770" y="951173"/>
          <a:ext cx="592439" cy="592439"/>
        </a:xfrm>
        <a:prstGeom prst="triangle">
          <a:avLst>
            <a:gd name="adj" fmla="val 100000"/>
          </a:avLst>
        </a:prstGeom>
        <a:solidFill>
          <a:srgbClr val="FF0000"/>
        </a:solidFill>
        <a:sp3d prstMaterial="plastic">
          <a:bevelT w="120900" h="88900"/>
          <a:bevelB w="88900" h="31750" prst="angle"/>
        </a:sp3d>
      </dsp:spPr>
      <dsp:style>
        <a:lnRef idx="1">
          <a:schemeClr val="dk2"/>
        </a:lnRef>
        <a:fillRef idx="3">
          <a:schemeClr val="dk2"/>
        </a:fillRef>
        <a:effectRef idx="2">
          <a:scrgbClr r="0" g="0" b="0"/>
        </a:effectRef>
        <a:fontRef idx="minor">
          <a:schemeClr val="lt1"/>
        </a:fontRef>
      </dsp:style>
      <dsp:txXfrm>
        <a:off x="4444770" y="951173"/>
        <a:ext cx="592439" cy="592439"/>
      </dsp:txXfrm>
    </dsp:sp>
    <dsp:sp modelId="{F54858FD-621F-48AF-BC48-EB4AD9CBE8F4}">
      <dsp:nvSpPr>
        <dsp:cNvPr id="6" name="L-Shape 5"/>
        <dsp:cNvSpPr/>
      </dsp:nvSpPr>
      <dsp:spPr bwMode="white">
        <a:xfrm rot="5400000">
          <a:off x="6090065" y="256052"/>
          <a:ext cx="2090153" cy="3477968"/>
        </a:xfrm>
        <a:prstGeom prst="corner">
          <a:avLst>
            <a:gd name="adj1" fmla="val 16120"/>
            <a:gd name="adj2" fmla="val 16110"/>
          </a:avLst>
        </a:prstGeom>
        <a:solidFill>
          <a:srgbClr val="CCFF33"/>
        </a:solidFill>
        <a:sp3d prstMaterial="plastic">
          <a:bevelT w="120900" h="88900"/>
          <a:bevelB w="88900" h="31750" prst="angle"/>
        </a:sp3d>
      </dsp:spPr>
      <dsp:style>
        <a:lnRef idx="1">
          <a:schemeClr val="dk2"/>
        </a:lnRef>
        <a:fillRef idx="3">
          <a:schemeClr val="dk2"/>
        </a:fillRef>
        <a:effectRef idx="2">
          <a:scrgbClr r="0" g="0" b="0"/>
        </a:effectRef>
        <a:fontRef idx="minor">
          <a:schemeClr val="lt1"/>
        </a:fontRef>
      </dsp:style>
      <dsp:txXfrm rot="5400000">
        <a:off x="6090065" y="256052"/>
        <a:ext cx="2090153" cy="3477968"/>
      </dsp:txXfrm>
    </dsp:sp>
    <dsp:sp modelId="{22054829-E9BA-4FAD-A8F2-AEA9D6FB8935}">
      <dsp:nvSpPr>
        <dsp:cNvPr id="7" name="Rectangles 6"/>
        <dsp:cNvSpPr/>
      </dsp:nvSpPr>
      <dsp:spPr bwMode="white">
        <a:xfrm>
          <a:off x="5741167" y="1295215"/>
          <a:ext cx="3139929" cy="2752332"/>
        </a:xfrm>
        <a:prstGeom prst="rect">
          <a:avLst/>
        </a:prstGeom>
      </dsp:spPr>
      <dsp:style>
        <a:lnRef idx="0">
          <a:schemeClr val="dk1">
            <a:alpha val="0"/>
          </a:schemeClr>
        </a:lnRef>
        <a:fillRef idx="0">
          <a:schemeClr val="lt2">
            <a:alpha val="0"/>
          </a:schemeClr>
        </a:fillRef>
        <a:effectRef idx="0">
          <a:scrgbClr r="0" g="0" b="0"/>
        </a:effectRef>
        <a:fontRef idx="minor"/>
      </dsp:style>
      <dsp:txBody>
        <a:bodyPr lIns="72390" tIns="72390" rIns="72390" bIns="72390" anchor="t"/>
        <a:lstStyle>
          <a:lvl1pPr algn="l">
            <a:defRPr sz="1900"/>
          </a:lvl1pPr>
          <a:lvl2pPr marL="114300" indent="-114300" algn="l">
            <a:defRPr sz="1400"/>
          </a:lvl2pPr>
          <a:lvl3pPr marL="228600" indent="-114300" algn="l">
            <a:defRPr sz="1400"/>
          </a:lvl3pPr>
          <a:lvl4pPr marL="342900" indent="-114300" algn="l">
            <a:defRPr sz="1400"/>
          </a:lvl4pPr>
          <a:lvl5pPr marL="457200" indent="-114300" algn="l">
            <a:defRPr sz="1400"/>
          </a:lvl5pPr>
          <a:lvl6pPr marL="571500" indent="-114300" algn="l">
            <a:defRPr sz="1400"/>
          </a:lvl6pPr>
          <a:lvl7pPr marL="685800" indent="-114300" algn="l">
            <a:defRPr sz="1400"/>
          </a:lvl7pPr>
          <a:lvl8pPr marL="800100" indent="-114300" algn="l">
            <a:defRPr sz="1400"/>
          </a:lvl8pPr>
          <a:lvl9pPr marL="914400" indent="-114300" algn="l">
            <a:defRPr sz="14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This aim will be achieved using systematic literature review design. </a:t>
          </a:r>
          <a:endParaRPr>
            <a:solidFill>
              <a:schemeClr val="tx1"/>
            </a:solidFill>
          </a:endParaRPr>
        </a:p>
      </dsp:txBody>
      <dsp:txXfrm>
        <a:off x="5741167" y="1295215"/>
        <a:ext cx="3139929" cy="275233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250487" cy="4846319"/>
        <a:chOff x="0" y="0"/>
        <a:chExt cx="10250487" cy="4846319"/>
      </a:xfrm>
    </dsp:grpSpPr>
    <dsp:sp modelId="{C7275C34-59C9-4267-9DB7-B84C0AFA9512}">
      <dsp:nvSpPr>
        <dsp:cNvPr id="4" name="Block Arc 3"/>
        <dsp:cNvSpPr/>
      </dsp:nvSpPr>
      <dsp:spPr bwMode="white">
        <a:xfrm>
          <a:off x="-5424495" y="-851567"/>
          <a:ext cx="6549453" cy="6549453"/>
        </a:xfrm>
        <a:prstGeom prst="blockArc">
          <a:avLst>
            <a:gd name="adj1" fmla="val 18900000"/>
            <a:gd name="adj2" fmla="val 2700000"/>
            <a:gd name="adj3" fmla="val 276"/>
          </a:avLst>
        </a:prstGeom>
        <a:solidFill>
          <a:srgbClr val="FFC000"/>
        </a:solidFill>
        <a:sp3d prstMaterial="matte"/>
      </dsp:spPr>
      <dsp:style>
        <a:lnRef idx="2">
          <a:schemeClr val="accent4"/>
        </a:lnRef>
        <a:fillRef idx="0">
          <a:schemeClr val="accent2">
            <a:tint val="90000"/>
          </a:schemeClr>
        </a:fillRef>
        <a:effectRef idx="0">
          <a:scrgbClr r="0" g="0" b="0"/>
        </a:effectRef>
        <a:fontRef idx="minor"/>
      </dsp:style>
      <dsp:txXfrm>
        <a:off x="-5424495" y="-851567"/>
        <a:ext cx="6549453" cy="6549453"/>
      </dsp:txXfrm>
    </dsp:sp>
    <dsp:sp modelId="{E4A7E18C-D3FE-431E-9535-36B05E332475}">
      <dsp:nvSpPr>
        <dsp:cNvPr id="7" name="Rectangles 6"/>
        <dsp:cNvSpPr/>
      </dsp:nvSpPr>
      <dsp:spPr bwMode="white">
        <a:xfrm>
          <a:off x="614513" y="372585"/>
          <a:ext cx="9635974" cy="745558"/>
        </a:xfrm>
        <a:prstGeom prst="rect">
          <a:avLst/>
        </a:prstGeom>
        <a:solidFill>
          <a:srgbClr val="00B0F0"/>
        </a:solidFill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591786" tIns="50800" rIns="50800" bIns="508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0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Research objectives are,</a:t>
          </a:r>
          <a:endParaRPr lang="en-IN" sz="20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614513" y="372585"/>
        <a:ext cx="9635974" cy="745558"/>
      </dsp:txXfrm>
    </dsp:sp>
    <dsp:sp modelId="{9AD40986-6E37-47E9-99C9-79490BF9884A}">
      <dsp:nvSpPr>
        <dsp:cNvPr id="8" name="Oval 7"/>
        <dsp:cNvSpPr/>
      </dsp:nvSpPr>
      <dsp:spPr bwMode="white">
        <a:xfrm>
          <a:off x="148540" y="279390"/>
          <a:ext cx="931947" cy="931947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0"/>
            <a:satOff val="0"/>
            <a:lumOff val="0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148540" y="279390"/>
        <a:ext cx="931947" cy="931947"/>
      </dsp:txXfrm>
    </dsp:sp>
    <dsp:sp modelId="{93A75ABC-0E28-4D1C-B162-4054E4D87339}">
      <dsp:nvSpPr>
        <dsp:cNvPr id="9" name="Rectangles 8"/>
        <dsp:cNvSpPr/>
      </dsp:nvSpPr>
      <dsp:spPr bwMode="white">
        <a:xfrm>
          <a:off x="1041959" y="1491115"/>
          <a:ext cx="9208528" cy="745558"/>
        </a:xfrm>
        <a:prstGeom prst="rect">
          <a:avLst/>
        </a:prstGeom>
        <a:solidFill>
          <a:schemeClr val="accent3">
            <a:lumMod val="60000"/>
            <a:lumOff val="40000"/>
          </a:schemeClr>
        </a:solidFill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-380000"/>
            <a:satOff val="-1568"/>
            <a:lumOff val="-391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591786" tIns="50800" rIns="50800" bIns="508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000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explore prevalence of maternal anxiety during pregnancy among UK women </a:t>
          </a:r>
        </a:p>
      </dsp:txBody>
      <dsp:txXfrm>
        <a:off x="1041959" y="1491115"/>
        <a:ext cx="9208528" cy="745558"/>
      </dsp:txXfrm>
    </dsp:sp>
    <dsp:sp modelId="{D1687D85-BD32-4113-A94D-C1FA344C59AF}">
      <dsp:nvSpPr>
        <dsp:cNvPr id="10" name="Oval 9"/>
        <dsp:cNvSpPr/>
      </dsp:nvSpPr>
      <dsp:spPr bwMode="white">
        <a:xfrm>
          <a:off x="575985" y="1397921"/>
          <a:ext cx="931947" cy="931947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-380000"/>
            <a:satOff val="-1568"/>
            <a:lumOff val="-391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575985" y="1397921"/>
        <a:ext cx="931947" cy="931947"/>
      </dsp:txXfrm>
    </dsp:sp>
    <dsp:sp modelId="{D4C45284-1F9E-428F-8B11-3C30090D1276}">
      <dsp:nvSpPr>
        <dsp:cNvPr id="11" name="Rectangles 10"/>
        <dsp:cNvSpPr/>
      </dsp:nvSpPr>
      <dsp:spPr bwMode="white">
        <a:xfrm>
          <a:off x="1041959" y="2609646"/>
          <a:ext cx="9208528" cy="745558"/>
        </a:xfrm>
        <a:prstGeom prst="rect">
          <a:avLst/>
        </a:prstGeom>
        <a:solidFill>
          <a:srgbClr val="FFFF00"/>
        </a:solidFill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-760000"/>
            <a:satOff val="-3136"/>
            <a:lumOff val="-783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591786" tIns="50800" rIns="50800" bIns="508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0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explore the relationship between maternal anxiety during pregnancy and breastfeeding initiation among UK women </a:t>
          </a:r>
        </a:p>
      </dsp:txBody>
      <dsp:txXfrm>
        <a:off x="1041959" y="2609646"/>
        <a:ext cx="9208528" cy="745558"/>
      </dsp:txXfrm>
    </dsp:sp>
    <dsp:sp modelId="{EE835D90-5A4A-4BA6-8754-9FA3C1063668}">
      <dsp:nvSpPr>
        <dsp:cNvPr id="12" name="Oval 11"/>
        <dsp:cNvSpPr/>
      </dsp:nvSpPr>
      <dsp:spPr bwMode="white">
        <a:xfrm>
          <a:off x="575985" y="2516451"/>
          <a:ext cx="931947" cy="931947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-760000"/>
            <a:satOff val="-3136"/>
            <a:lumOff val="-783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575985" y="2516451"/>
        <a:ext cx="931947" cy="931947"/>
      </dsp:txXfrm>
    </dsp:sp>
    <dsp:sp modelId="{65A2D257-1B83-4ED1-84CE-64B9EFDE3020}">
      <dsp:nvSpPr>
        <dsp:cNvPr id="13" name="Rectangles 12"/>
        <dsp:cNvSpPr/>
      </dsp:nvSpPr>
      <dsp:spPr bwMode="white">
        <a:xfrm>
          <a:off x="614513" y="3728176"/>
          <a:ext cx="9635974" cy="745558"/>
        </a:xfrm>
        <a:prstGeom prst="rect">
          <a:avLst/>
        </a:prstGeom>
        <a:solidFill>
          <a:srgbClr val="92D050"/>
        </a:solidFill>
        <a:sp3d prstMaterial="plastic">
          <a:bevelT w="120900" h="88900"/>
          <a:bevelB w="88900" h="31750" prst="angle"/>
        </a:sp3d>
      </dsp:spPr>
      <dsp:style>
        <a:lnRef idx="0">
          <a:schemeClr val="lt1"/>
        </a:lnRef>
        <a:fillRef idx="3">
          <a:schemeClr val="accent3">
            <a:hueOff val="-1140000"/>
            <a:satOff val="-4705"/>
            <a:lumOff val="-1175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591786" tIns="50800" rIns="50800" bIns="50800" anchor="ctr"/>
        <a:lstStyle>
          <a:lvl1pPr algn="l">
            <a:defRPr sz="6500"/>
          </a:lvl1pPr>
          <a:lvl2pPr marL="285750" indent="-285750" algn="l">
            <a:defRPr sz="5000"/>
          </a:lvl2pPr>
          <a:lvl3pPr marL="571500" indent="-285750" algn="l">
            <a:defRPr sz="5000"/>
          </a:lvl3pPr>
          <a:lvl4pPr marL="857250" indent="-285750" algn="l">
            <a:defRPr sz="5000"/>
          </a:lvl4pPr>
          <a:lvl5pPr marL="1143000" indent="-285750" algn="l">
            <a:defRPr sz="5000"/>
          </a:lvl5pPr>
          <a:lvl6pPr marL="1428750" indent="-285750" algn="l">
            <a:defRPr sz="5000"/>
          </a:lvl6pPr>
          <a:lvl7pPr marL="1714500" indent="-285750" algn="l">
            <a:defRPr sz="5000"/>
          </a:lvl7pPr>
          <a:lvl8pPr marL="2000250" indent="-285750" algn="l">
            <a:defRPr sz="5000"/>
          </a:lvl8pPr>
          <a:lvl9pPr marL="2286000" indent="-285750" algn="l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20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To recommend evidence-based strategies for addressing maternal anxiety among UK women  </a:t>
          </a:r>
        </a:p>
      </dsp:txBody>
      <dsp:txXfrm>
        <a:off x="614513" y="3728176"/>
        <a:ext cx="9635974" cy="745558"/>
      </dsp:txXfrm>
    </dsp:sp>
    <dsp:sp modelId="{6D37A60C-158D-40B4-814D-0B1AD925E484}">
      <dsp:nvSpPr>
        <dsp:cNvPr id="14" name="Oval 13"/>
        <dsp:cNvSpPr/>
      </dsp:nvSpPr>
      <dsp:spPr bwMode="white">
        <a:xfrm>
          <a:off x="148540" y="3634982"/>
          <a:ext cx="931947" cy="931947"/>
        </a:xfrm>
        <a:prstGeom prst="ellipse">
          <a:avLst/>
        </a:prstGeom>
        <a:sp3d z="190500" extrusionH="12700" prstMaterial="plastic">
          <a:bevelT w="50800" h="50800"/>
        </a:sp3d>
      </dsp:spPr>
      <dsp:style>
        <a:lnRef idx="1">
          <a:schemeClr val="accent3">
            <a:hueOff val="-1140000"/>
            <a:satOff val="-4705"/>
            <a:lumOff val="-1175"/>
            <a:alpha val="100000"/>
          </a:schemeClr>
        </a:lnRef>
        <a:fillRef idx="1">
          <a:schemeClr val="lt1"/>
        </a:fillRef>
        <a:effectRef idx="2">
          <a:scrgbClr r="0" g="0" b="0"/>
        </a:effectRef>
        <a:fontRef idx="minor"/>
      </dsp:style>
      <dsp:txXfrm>
        <a:off x="148540" y="3634982"/>
        <a:ext cx="931947" cy="931947"/>
      </dsp:txXfrm>
    </dsp:sp>
    <dsp:sp modelId="{E17C97A2-1B61-426E-BF4D-C85D4143CDED}">
      <dsp:nvSpPr>
        <dsp:cNvPr id="3" name="Rectangles 2" hidden="1"/>
        <dsp:cNvSpPr/>
      </dsp:nvSpPr>
      <dsp:spPr>
        <a:xfrm>
          <a:off x="135085" y="102306"/>
          <a:ext cx="36000" cy="36000"/>
        </a:xfrm>
        <a:prstGeom prst="rect">
          <a:avLst/>
        </a:prstGeom>
      </dsp:spPr>
      <dsp:txXfrm>
        <a:off x="135085" y="102306"/>
        <a:ext cx="36000" cy="36000"/>
      </dsp:txXfrm>
    </dsp:sp>
    <dsp:sp modelId="{03BA22D2-3878-4F90-9FD0-533C13C96C7B}">
      <dsp:nvSpPr>
        <dsp:cNvPr id="5" name="Rectangles 4" hidden="1"/>
        <dsp:cNvSpPr/>
      </dsp:nvSpPr>
      <dsp:spPr>
        <a:xfrm>
          <a:off x="1088958" y="2405160"/>
          <a:ext cx="36000" cy="36000"/>
        </a:xfrm>
        <a:prstGeom prst="rect">
          <a:avLst/>
        </a:prstGeom>
      </dsp:spPr>
      <dsp:txXfrm>
        <a:off x="1088958" y="2405160"/>
        <a:ext cx="36000" cy="36000"/>
      </dsp:txXfrm>
    </dsp:sp>
    <dsp:sp modelId="{B71DA28D-7426-4F54-9F57-56FB2FE233D1}">
      <dsp:nvSpPr>
        <dsp:cNvPr id="6" name="Rectangles 5" hidden="1"/>
        <dsp:cNvSpPr/>
      </dsp:nvSpPr>
      <dsp:spPr>
        <a:xfrm>
          <a:off x="135085" y="4708013"/>
          <a:ext cx="36000" cy="36000"/>
        </a:xfrm>
        <a:prstGeom prst="rect">
          <a:avLst/>
        </a:prstGeom>
      </dsp:spPr>
      <dsp:txXfrm>
        <a:off x="135085" y="4708013"/>
        <a:ext cx="36000" cy="36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296207" cy="5044439"/>
        <a:chOff x="0" y="0"/>
        <a:chExt cx="10296207" cy="5044439"/>
      </a:xfrm>
    </dsp:grpSpPr>
    <dsp:sp modelId="{A59BD8BC-969C-4506-964C-044336E7C42E}">
      <dsp:nvSpPr>
        <dsp:cNvPr id="3" name="Isosceles Triangle 2"/>
        <dsp:cNvSpPr/>
      </dsp:nvSpPr>
      <dsp:spPr bwMode="white">
        <a:xfrm>
          <a:off x="2247551" y="0"/>
          <a:ext cx="5044439" cy="5044439"/>
        </a:xfrm>
        <a:prstGeom prst="triangle">
          <a:avLst/>
        </a:prstGeom>
        <a:solidFill>
          <a:srgbClr val="FFC000"/>
        </a:solidFill>
      </dsp:spPr>
      <dsp:style>
        <a:lnRef idx="2">
          <a:schemeClr val="lt1"/>
        </a:lnRef>
        <a:fillRef idx="1">
          <a:schemeClr val="accent4">
            <a:shade val="50000"/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Xfrm>
        <a:off x="2247551" y="0"/>
        <a:ext cx="5044439" cy="5044439"/>
      </dsp:txXfrm>
    </dsp:sp>
    <dsp:sp modelId="{79020CFF-8EC3-4F61-9BEE-7981DCB4FADA}">
      <dsp:nvSpPr>
        <dsp:cNvPr id="4" name="Rounded Rectangle 3"/>
        <dsp:cNvSpPr/>
      </dsp:nvSpPr>
      <dsp:spPr bwMode="white">
        <a:xfrm>
          <a:off x="4769771" y="504444"/>
          <a:ext cx="3278885" cy="1195719"/>
        </a:xfrm>
        <a:prstGeom prst="roundRect">
          <a:avLst/>
        </a:prstGeom>
      </dsp:spPr>
      <dsp:style>
        <a:lnRef idx="2">
          <a:schemeClr val="accent4">
            <a:shade val="50000"/>
            <a:hueOff val="0"/>
            <a:satOff val="0"/>
            <a:lumOff val="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400" b="0" i="0" u="none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Delayed breastfeeding initiation can negatively impact healthy growth of babies (Smith </a:t>
          </a:r>
          <a:r>
            <a:rPr lang="en-US" sz="1400" b="0" i="1" u="none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et al.,</a:t>
          </a:r>
          <a:r>
            <a:rPr lang="en-US" sz="1400" b="0" i="0" u="none" dirty="0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 2017).</a:t>
          </a:r>
          <a:endParaRPr lang="en-IN" sz="1400" dirty="0">
            <a:solidFill>
              <a:schemeClr val="dk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69771" y="504444"/>
        <a:ext cx="3278885" cy="1195719"/>
      </dsp:txXfrm>
    </dsp:sp>
    <dsp:sp modelId="{D43CFB23-089F-41B8-82C0-5F0597BA7641}">
      <dsp:nvSpPr>
        <dsp:cNvPr id="5" name="Rounded Rectangle 4"/>
        <dsp:cNvSpPr/>
      </dsp:nvSpPr>
      <dsp:spPr bwMode="white">
        <a:xfrm>
          <a:off x="4769771" y="1849628"/>
          <a:ext cx="3278885" cy="1195719"/>
        </a:xfrm>
        <a:prstGeom prst="roundRect">
          <a:avLst/>
        </a:prstGeom>
      </dsp:spPr>
      <dsp:style>
        <a:lnRef idx="2">
          <a:schemeClr val="accent4">
            <a:shade val="50000"/>
            <a:hueOff val="-360000"/>
            <a:satOff val="-25620"/>
            <a:lumOff val="32680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400" b="0" i="0" u="none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This research will inform pregnant women regarding the impact of their mental health on breastfeeding initiation. </a:t>
          </a:r>
          <a:endParaRPr>
            <a:solidFill>
              <a:schemeClr val="dk1"/>
            </a:solidFill>
          </a:endParaRPr>
        </a:p>
      </dsp:txBody>
      <dsp:txXfrm>
        <a:off x="4769771" y="1849628"/>
        <a:ext cx="3278885" cy="1195719"/>
      </dsp:txXfrm>
    </dsp:sp>
    <dsp:sp modelId="{0DA07F83-5674-42AF-BB9B-4C274451616B}">
      <dsp:nvSpPr>
        <dsp:cNvPr id="6" name="Rounded Rectangle 5"/>
        <dsp:cNvSpPr/>
      </dsp:nvSpPr>
      <dsp:spPr bwMode="white">
        <a:xfrm>
          <a:off x="4769771" y="3194811"/>
          <a:ext cx="3278885" cy="1195719"/>
        </a:xfrm>
        <a:prstGeom prst="roundRect">
          <a:avLst/>
        </a:prstGeom>
      </dsp:spPr>
      <dsp:style>
        <a:lnRef idx="2">
          <a:schemeClr val="accent4">
            <a:tint val="55000"/>
            <a:hueOff val="180000"/>
            <a:satOff val="12810"/>
            <a:lumOff val="-16339"/>
            <a:alpha val="100000"/>
          </a:schemeClr>
        </a:lnRef>
        <a:fillRef idx="1">
          <a:schemeClr val="lt1">
            <a:alpha val="90000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400" b="0" i="0" u="none">
              <a:solidFill>
                <a:schemeClr val="dk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will also enrich knowledge of pregnant women regarding effective strategies to deal with anxiety during pregnancy. </a:t>
          </a:r>
          <a:endParaRPr>
            <a:solidFill>
              <a:schemeClr val="dk1"/>
            </a:solidFill>
          </a:endParaRPr>
        </a:p>
      </dsp:txBody>
      <dsp:txXfrm>
        <a:off x="4769771" y="3194811"/>
        <a:ext cx="3278885" cy="119571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0530840" cy="5334000"/>
        <a:chOff x="0" y="0"/>
        <a:chExt cx="10530840" cy="5334000"/>
      </a:xfrm>
    </dsp:grpSpPr>
    <dsp:sp modelId="{F6D7C491-6CDF-4C9E-84CE-486987B829ED}">
      <dsp:nvSpPr>
        <dsp:cNvPr id="3" name="Flowchart: Manual Operation 2"/>
        <dsp:cNvSpPr/>
      </dsp:nvSpPr>
      <dsp:spPr bwMode="white">
        <a:xfrm rot="-5400000">
          <a:off x="-995438" y="995438"/>
          <a:ext cx="5334000" cy="3343124"/>
        </a:xfrm>
        <a:prstGeom prst="flowChartManualOperation">
          <a:avLst/>
        </a:prstGeom>
      </dsp:spPr>
      <dsp:style>
        <a:lnRef idx="2">
          <a:schemeClr val="lt1"/>
        </a:lnRef>
        <a:fillRef idx="1">
          <a:schemeClr val="accent3">
            <a:hueOff val="0"/>
            <a:satOff val="0"/>
            <a:lumOff val="0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14300" tIns="0" rIns="228600" bIns="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800" b="0" i="0" u="none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The findings of this research can also influence healthcare professionals to help pregnant women in addressing maternal anxiety. </a:t>
          </a:r>
          <a:endParaRPr lang="en-IN" sz="1800" dirty="0">
            <a:solidFill>
              <a:schemeClr val="tx1"/>
            </a:solidFill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 rot="-5400000">
        <a:off x="-995438" y="995438"/>
        <a:ext cx="5334000" cy="3343124"/>
      </dsp:txXfrm>
    </dsp:sp>
    <dsp:sp modelId="{16B3C0DE-5705-43F7-AADD-33C1283BCCAB}">
      <dsp:nvSpPr>
        <dsp:cNvPr id="4" name="Flowchart: Manual Operation 3"/>
        <dsp:cNvSpPr/>
      </dsp:nvSpPr>
      <dsp:spPr bwMode="white">
        <a:xfrm rot="-5400000">
          <a:off x="2598420" y="995438"/>
          <a:ext cx="5334000" cy="3343124"/>
        </a:xfrm>
        <a:prstGeom prst="flowChartManualOperation">
          <a:avLst/>
        </a:prstGeom>
      </dsp:spPr>
      <dsp:style>
        <a:lnRef idx="2">
          <a:schemeClr val="lt1"/>
        </a:lnRef>
        <a:fillRef idx="1">
          <a:schemeClr val="accent3">
            <a:hueOff val="-570000"/>
            <a:satOff val="-2352"/>
            <a:lumOff val="-587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14300" tIns="0" rIns="228600" bIns="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800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It can also influence the UK government to allocate funds to improve available mental health services for women. </a:t>
          </a:r>
        </a:p>
      </dsp:txBody>
      <dsp:txXfrm rot="-5400000">
        <a:off x="2598420" y="995438"/>
        <a:ext cx="5334000" cy="3343124"/>
      </dsp:txXfrm>
    </dsp:sp>
    <dsp:sp modelId="{CA5BA9C2-6A01-4D24-8DAD-10BEBE99B7AA}">
      <dsp:nvSpPr>
        <dsp:cNvPr id="5" name="Flowchart: Manual Operation 4"/>
        <dsp:cNvSpPr/>
      </dsp:nvSpPr>
      <dsp:spPr bwMode="white">
        <a:xfrm rot="-5400000">
          <a:off x="6192278" y="995438"/>
          <a:ext cx="5334000" cy="3343124"/>
        </a:xfrm>
        <a:prstGeom prst="flowChartManualOperation">
          <a:avLst/>
        </a:prstGeom>
      </dsp:spPr>
      <dsp:style>
        <a:lnRef idx="2">
          <a:schemeClr val="lt1"/>
        </a:lnRef>
        <a:fillRef idx="1">
          <a:schemeClr val="accent3">
            <a:hueOff val="-1140000"/>
            <a:satOff val="-4705"/>
            <a:lumOff val="-1175"/>
            <a:alpha val="100000"/>
          </a:schemeClr>
        </a:fillRef>
        <a:effectRef idx="0">
          <a:scrgbClr r="0" g="0" b="0"/>
        </a:effectRef>
        <a:fontRef idx="minor">
          <a:schemeClr val="lt1"/>
        </a:fontRef>
      </dsp:style>
      <dsp:txBody>
        <a:bodyPr rot="5400000" lIns="114300" tIns="0" rIns="228600" bIns="0" anchor="ctr"/>
        <a:lstStyle>
          <a:lvl1pPr algn="ctr">
            <a:defRPr sz="6500"/>
          </a:lvl1pPr>
          <a:lvl2pPr marL="285750" indent="-285750" algn="ctr">
            <a:defRPr sz="5000"/>
          </a:lvl2pPr>
          <a:lvl3pPr marL="571500" indent="-285750" algn="ctr">
            <a:defRPr sz="5000"/>
          </a:lvl3pPr>
          <a:lvl4pPr marL="857250" indent="-285750" algn="ctr">
            <a:defRPr sz="5000"/>
          </a:lvl4pPr>
          <a:lvl5pPr marL="1143000" indent="-285750" algn="ctr">
            <a:defRPr sz="5000"/>
          </a:lvl5pPr>
          <a:lvl6pPr marL="1428750" indent="-285750" algn="ctr">
            <a:defRPr sz="5000"/>
          </a:lvl6pPr>
          <a:lvl7pPr marL="1714500" indent="-285750" algn="ctr">
            <a:defRPr sz="5000"/>
          </a:lvl7pPr>
          <a:lvl8pPr marL="2000250" indent="-285750" algn="ctr">
            <a:defRPr sz="5000"/>
          </a:lvl8pPr>
          <a:lvl9pPr marL="2286000" indent="-285750" algn="ctr">
            <a:defRPr sz="5000"/>
          </a:lvl9pPr>
        </a:lstStyle>
        <a:p>
          <a:pPr lvl="0">
            <a:lnSpc>
              <a:spcPct val="15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Char char="•"/>
          </a:pPr>
          <a:r>
            <a:rPr lang="en-US" sz="1800" b="0" i="0" u="none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rPr>
            <a:t>This research will also influence pregnant women put more effort to take care of their mental health </a:t>
          </a:r>
        </a:p>
      </dsp:txBody>
      <dsp:txXfrm rot="-5400000">
        <a:off x="6192278" y="995438"/>
        <a:ext cx="5334000" cy="334312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type="flowChartManualOperation" r:blip="" rot="-90">
              <dgm:adjLst/>
            </dgm:shape>
          </dgm:if>
          <dgm:else name="Name6">
            <dgm:shape xmlns:r="http://schemas.openxmlformats.org/officeDocument/2006/relationships" type="flowChartManualOperation" r:blip="" rot="90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off" val="ctr"/>
          <dgm:param type="contDir" val="sameDir"/>
          <dgm:param type="grDir" val="tL"/>
          <dgm:param type="flowDir" val="row"/>
        </dgm:alg>
      </dgm:if>
      <dgm:else name="Name2">
        <dgm:alg type="snake">
          <dgm:param type="off" val="ctr"/>
          <dgm:param type="contDir" val="sameDir"/>
          <dgm:param type="grDir" val="tR"/>
          <dgm:param type="flowDir" val="row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bkpt" val="fixed"/>
          <dgm:param type="bkPtFixedVal" val="1"/>
          <dgm:param type="off" val="off"/>
          <dgm:param type="grDir" val="bL"/>
          <dgm:param type="flowDir" val="row"/>
        </dgm:alg>
      </dgm:if>
      <dgm:else name="Name2">
        <dgm:alg type="snake">
          <dgm:param type="bkpt" val="fixed"/>
          <dgm:param type="bkPtFixedVal" val="1"/>
          <dgm:param type="off" val="off"/>
          <dgm:param type="grDir" val="bR"/>
          <dgm:param type="flowDir" val="row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type="corner" r:blip="" rot="90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type="corner" r:blip="" rot="180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type="triangle" r:blip="" rot="90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srcNode" val="srcNode"/>
            <dgm:param type="dstNode" val="dstNode"/>
            <dgm:param type="endSty" val="noArr"/>
            <dgm:param type="connRout" val="curve"/>
            <dgm:param type="begPts" val="ctr"/>
            <dgm:param type="endPts" val="ct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bkpt" val="fixed"/>
          <dgm:param type="bkPtFixedVal" val="1"/>
          <dgm:param type="off" val="off"/>
          <dgm:param type="grDir" val="bL"/>
          <dgm:param type="flowDir" val="row"/>
        </dgm:alg>
      </dgm:if>
      <dgm:else name="Name2">
        <dgm:alg type="snake">
          <dgm:param type="bkpt" val="fixed"/>
          <dgm:param type="bkPtFixedVal" val="1"/>
          <dgm:param type="off" val="off"/>
          <dgm:param type="grDir" val="bR"/>
          <dgm:param type="flowDir" val="row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type="corner" r:blip="" rot="90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type="corner" r:blip="" rot="180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type="triangle" r:blip="" rot="90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srcNode" val="srcNode"/>
            <dgm:param type="dstNode" val="dstNode"/>
            <dgm:param type="endSty" val="noArr"/>
            <dgm:param type="connRout" val="curve"/>
            <dgm:param type="begPts" val="ctr"/>
            <dgm:param type="endPts" val="ct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parTxRTLAlign" val="l"/>
                <dgm:param type="shpTxLTRAlignCh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parTxRTLAlign" val="r"/>
                <dgm:param type="shpTxLTRAlignCh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varLst>
      <dgm:dir/>
      <dgm:resizeHandles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type="flowChartManualOperation" r:blip="" rot="-90">
              <dgm:adjLst/>
            </dgm:shape>
          </dgm:if>
          <dgm:else name="Name6">
            <dgm:shape xmlns:r="http://schemas.openxmlformats.org/officeDocument/2006/relationships" type="flowChartManualOperation" r:blip="" rot="90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3C46A8-2C5A-42EA-B3C0-42EAF7991BC0}" type="datetimeFigureOut">
              <a:rPr lang="en-IN" smtClean="0"/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920BE4-F3F3-4570-B1A5-2BF6C220CB9F}" type="slidenum">
              <a:rPr lang="en-IN" smtClean="0"/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5920BE4-F3F3-4570-B1A5-2BF6C220CB9F}" type="slidenum">
              <a:rPr lang="en-IN" smtClean="0"/>
            </a:fld>
            <a:endParaRPr lang="en-I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 showMasterSp="0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  <a:endParaRPr lang="en-US" sz="8000" dirty="0">
              <a:solidFill>
                <a:schemeClr val="tx1"/>
              </a:solidFill>
              <a:effectLst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8" Type="http://schemas.openxmlformats.org/officeDocument/2006/relationships/theme" Target="../theme/theme1.xml"/><Relationship Id="rId17" Type="http://schemas.openxmlformats.org/officeDocument/2006/relationships/slideLayout" Target="../slideLayouts/slideLayout17.xml"/><Relationship Id="rId16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680560-DA34-4B35-95D9-FE14608D4018}" type="datetimeFigureOut">
              <a:rPr lang="en-IN" smtClean="0"/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8C3B9395-4019-41AA-883F-B00F2D30DCE5}" type="slidenum">
              <a:rPr lang="en-IN" smtClean="0"/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 panose="020B0604020202020204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1.xml"/><Relationship Id="rId4" Type="http://schemas.openxmlformats.org/officeDocument/2006/relationships/diagramColors" Target="../diagrams/colors1.xml"/><Relationship Id="rId3" Type="http://schemas.openxmlformats.org/officeDocument/2006/relationships/diagramQuickStyle" Target="../diagrams/quickStyle1.xml"/><Relationship Id="rId2" Type="http://schemas.openxmlformats.org/officeDocument/2006/relationships/diagramLayout" Target="../diagrams/layout1.xml"/><Relationship Id="rId1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microsoft.com/office/2007/relationships/diagramDrawing" Target="../diagrams/drawing2.xml"/><Relationship Id="rId4" Type="http://schemas.openxmlformats.org/officeDocument/2006/relationships/diagramColors" Target="../diagrams/colors2.xml"/><Relationship Id="rId3" Type="http://schemas.openxmlformats.org/officeDocument/2006/relationships/diagramQuickStyle" Target="../diagrams/quickStyle2.xml"/><Relationship Id="rId2" Type="http://schemas.openxmlformats.org/officeDocument/2006/relationships/diagramLayout" Target="../diagrams/layout2.xml"/><Relationship Id="rId1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3.xml"/><Relationship Id="rId4" Type="http://schemas.openxmlformats.org/officeDocument/2006/relationships/diagramColors" Target="../diagrams/colors3.xml"/><Relationship Id="rId3" Type="http://schemas.openxmlformats.org/officeDocument/2006/relationships/diagramQuickStyle" Target="../diagrams/quickStyle3.xml"/><Relationship Id="rId2" Type="http://schemas.openxmlformats.org/officeDocument/2006/relationships/diagramLayout" Target="../diagrams/layout3.xml"/><Relationship Id="rId1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7" Type="http://schemas.openxmlformats.org/officeDocument/2006/relationships/notesSlide" Target="../notesSlides/notesSlide1.xml"/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4.xml"/><Relationship Id="rId4" Type="http://schemas.openxmlformats.org/officeDocument/2006/relationships/diagramColors" Target="../diagrams/colors4.xml"/><Relationship Id="rId3" Type="http://schemas.openxmlformats.org/officeDocument/2006/relationships/diagramQuickStyle" Target="../diagrams/quickStyle4.xml"/><Relationship Id="rId2" Type="http://schemas.openxmlformats.org/officeDocument/2006/relationships/diagramLayout" Target="../diagrams/layout4.xml"/><Relationship Id="rId1" Type="http://schemas.openxmlformats.org/officeDocument/2006/relationships/diagramData" Target="../diagrams/data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5.xml"/><Relationship Id="rId4" Type="http://schemas.openxmlformats.org/officeDocument/2006/relationships/diagramColors" Target="../diagrams/colors5.xml"/><Relationship Id="rId3" Type="http://schemas.openxmlformats.org/officeDocument/2006/relationships/diagramQuickStyle" Target="../diagrams/quickStyle5.xml"/><Relationship Id="rId2" Type="http://schemas.openxmlformats.org/officeDocument/2006/relationships/diagramLayout" Target="../diagrams/layout5.xml"/><Relationship Id="rId1" Type="http://schemas.openxmlformats.org/officeDocument/2006/relationships/diagramData" Target="../diagrams/data5.xml"/></Relationships>
</file>

<file path=ppt/slides/_rels/slide9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6.xml"/><Relationship Id="rId4" Type="http://schemas.openxmlformats.org/officeDocument/2006/relationships/diagramColors" Target="../diagrams/colors6.xml"/><Relationship Id="rId3" Type="http://schemas.openxmlformats.org/officeDocument/2006/relationships/diagramQuickStyle" Target="../diagrams/quickStyle6.xml"/><Relationship Id="rId2" Type="http://schemas.openxmlformats.org/officeDocument/2006/relationships/diagramLayout" Target="../diagrams/layout6.xml"/><Relationship Id="rId1" Type="http://schemas.openxmlformats.org/officeDocument/2006/relationships/diagramData" Target="../diagrams/data6.xml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7.xml"/><Relationship Id="rId4" Type="http://schemas.openxmlformats.org/officeDocument/2006/relationships/diagramColors" Target="../diagrams/colors7.xml"/><Relationship Id="rId3" Type="http://schemas.openxmlformats.org/officeDocument/2006/relationships/diagramQuickStyle" Target="../diagrams/quickStyle7.xml"/><Relationship Id="rId2" Type="http://schemas.openxmlformats.org/officeDocument/2006/relationships/diagramLayout" Target="../diagrams/layout7.xml"/><Relationship Id="rId1" Type="http://schemas.openxmlformats.org/officeDocument/2006/relationships/diagramData" Target="../diagrams/data7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2.xml"/><Relationship Id="rId5" Type="http://schemas.microsoft.com/office/2007/relationships/diagramDrawing" Target="../diagrams/drawing8.xml"/><Relationship Id="rId4" Type="http://schemas.openxmlformats.org/officeDocument/2006/relationships/diagramColors" Target="../diagrams/colors8.xml"/><Relationship Id="rId3" Type="http://schemas.openxmlformats.org/officeDocument/2006/relationships/diagramQuickStyle" Target="../diagrams/quickStyle8.xml"/><Relationship Id="rId2" Type="http://schemas.openxmlformats.org/officeDocument/2006/relationships/diagramLayout" Target="../diagrams/layout8.xml"/><Relationship Id="rId1" Type="http://schemas.openxmlformats.org/officeDocument/2006/relationships/diagramData" Target="../diagrams/data8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.xml"/><Relationship Id="rId7" Type="http://schemas.openxmlformats.org/officeDocument/2006/relationships/hyperlink" Target="https://pmc.ncbi.nlm.nih.gov/articles/PMC8011584/pdf/nihms-913640.pdf" TargetMode="External"/><Relationship Id="rId6" Type="http://schemas.openxmlformats.org/officeDocument/2006/relationships/hyperlink" Target="https://www.thelancet.com/pdfs/journals/lancet/PIIS0140-6736(22)01932-8.pdf" TargetMode="External"/><Relationship Id="rId5" Type="http://schemas.openxmlformats.org/officeDocument/2006/relationships/hyperlink" Target="https://www.gov.uk/government/publications/breastfeeding-at-6-to-8-weeks-comparison-of-nhs-england-and-ohid-data/breastfeeding-at-6-to-8-weeks-a-comparison-of-methods" TargetMode="External"/><Relationship Id="rId4" Type="http://schemas.openxmlformats.org/officeDocument/2006/relationships/hyperlink" Target="https://www.gov.uk/government/statistics/breastfeeding-at-6-to-8-weeks-after-birth-annual-data-april-2023-to-march-2024/breastfeeding-at-6-to-8-weeks-2023-to-2024-statistical-commentary" TargetMode="External"/><Relationship Id="rId3" Type="http://schemas.openxmlformats.org/officeDocument/2006/relationships/hyperlink" Target="https://www.gov.uk/government/publications/perinatal-mental-health-condition-prevalence/estimated-prevalence-of-perinatal-mental-health-conditions-in-england-2016-to-2019" TargetMode="External"/><Relationship Id="rId2" Type="http://schemas.openxmlformats.org/officeDocument/2006/relationships/hyperlink" Target="https://www.nhs.uk/best-start-in-life/baby/your-mental-health/" TargetMode="External"/><Relationship Id="rId1" Type="http://schemas.openxmlformats.org/officeDocument/2006/relationships/hyperlink" Target="https://www.rcog.org.uk/media/3ijbpfvi/maternal-mental-health-womens-voices.pdf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chemeClr val="accent4">
                <a:lumMod val="5000"/>
                <a:lumOff val="95000"/>
              </a:schemeClr>
            </a:gs>
            <a:gs pos="74000">
              <a:schemeClr val="accent4">
                <a:lumMod val="45000"/>
                <a:lumOff val="55000"/>
              </a:schemeClr>
            </a:gs>
            <a:gs pos="83000">
              <a:schemeClr val="accent4">
                <a:lumMod val="45000"/>
                <a:lumOff val="55000"/>
              </a:schemeClr>
            </a:gs>
            <a:gs pos="100000">
              <a:schemeClr val="accent4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pPr algn="ctr"/>
            <a:r>
              <a:rPr lang="en-US" sz="3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title: Exploring the prevalence of maternal anxiety during pregnancy on breastfeeding initiation among women in the UK</a:t>
            </a:r>
            <a:endParaRPr lang="en-IN" sz="3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30337" y="4422987"/>
            <a:ext cx="6987645" cy="1388534"/>
          </a:xfrm>
        </p:spPr>
        <p:txBody>
          <a:bodyPr>
            <a:normAutofit fontScale="25000" lnSpcReduction="20000"/>
          </a:bodyPr>
          <a:lstStyle/>
          <a:p>
            <a:pPr algn="l">
              <a:lnSpc>
                <a:spcPct val="120000"/>
              </a:lnSpc>
            </a:pPr>
            <a:r>
              <a:rPr 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IN" alt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Priyankaben Mukeshbhai Ahir</a:t>
            </a:r>
            <a:endParaRPr lang="en-US" sz="5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E-mail address:</a:t>
            </a:r>
            <a:r>
              <a:rPr lang="en-IN" alt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priyankaahir1421@gmail.com</a:t>
            </a:r>
            <a:r>
              <a:rPr 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5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Supervisor Name: </a:t>
            </a:r>
            <a:r>
              <a:rPr lang="en-IN" altLang="en-US" sz="56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 Zeno Leung</a:t>
            </a:r>
            <a:endParaRPr lang="en-US" sz="5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>
              <a:lnSpc>
                <a:spcPct val="120000"/>
              </a:lnSpc>
            </a:pPr>
            <a:r>
              <a:rPr lang="en-GB" sz="56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Programme details:</a:t>
            </a:r>
            <a:r>
              <a:rPr lang="en-IN" altLang="en-GB" sz="5600" b="1" noProof="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Practice-Based Research ( LCHS-7008 )</a:t>
            </a:r>
            <a:endParaRPr lang="en-GB" sz="5600" b="1" noProof="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IN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690" y="312033"/>
            <a:ext cx="10018713" cy="860367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Prevalence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1" y="1172401"/>
            <a:ext cx="5481753" cy="5373566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Anxiety is a common mental health issue that occurs during pregnancy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the UK, 1 in 5 women develops mental health issues including anxiety (NHS UK, 2025). 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2017, anxiety was reported among 49% pregnant women (RCOG, 2017)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Around 25.3% women reported common mental disorders including general anxiety disorder during pregnancy in the UK in recent times (OHID, 2025)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66065" y="2281237"/>
            <a:ext cx="5022792" cy="229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457932" y="4738253"/>
            <a:ext cx="4161471" cy="1289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50000"/>
              </a:lnSpc>
            </a:pPr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Anxiety was reported among 4pregnant women</a:t>
            </a:r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RCOG, 2017)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689" y="320040"/>
            <a:ext cx="10018713" cy="926869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84312" y="1727200"/>
          <a:ext cx="10331767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3940" y="286790"/>
            <a:ext cx="10018713" cy="960120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633941" y="888076"/>
          <a:ext cx="10018712" cy="3124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0920" y="3667760"/>
            <a:ext cx="5465057" cy="2903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8737859" y="4561607"/>
            <a:ext cx="252291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Inequalities in breastfeeding prevalence </a:t>
            </a:r>
            <a:endParaRPr lang="en-IN" b="1" dirty="0"/>
          </a:p>
          <a:p>
            <a:pPr algn="ctr"/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(Source: ONS, 2024)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190500"/>
            <a:ext cx="10018713" cy="1056409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rationale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84312" y="1493520"/>
          <a:ext cx="10260647" cy="4561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0566" y="223058"/>
            <a:ext cx="10018713" cy="843742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84313" y="2275840"/>
          <a:ext cx="10018712" cy="3972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  <p:grpSp>
        <p:nvGrpSpPr>
          <p:cNvPr id="7" name="Group 6"/>
          <p:cNvGrpSpPr/>
          <p:nvPr/>
        </p:nvGrpSpPr>
        <p:grpSpPr>
          <a:xfrm>
            <a:off x="1891574" y="1626586"/>
            <a:ext cx="9622564" cy="480627"/>
            <a:chOff x="355805" y="240188"/>
            <a:chExt cx="9622564" cy="480627"/>
          </a:xfrm>
          <a:solidFill>
            <a:srgbClr val="FFFF00"/>
          </a:solidFill>
          <a:effectLst>
            <a:glow rad="101600">
              <a:schemeClr val="accent2">
                <a:satMod val="175000"/>
                <a:alpha val="40000"/>
              </a:schemeClr>
            </a:glow>
          </a:effectLst>
        </p:grpSpPr>
        <p:sp>
          <p:nvSpPr>
            <p:cNvPr id="8" name="Rectangle 7"/>
            <p:cNvSpPr/>
            <p:nvPr/>
          </p:nvSpPr>
          <p:spPr>
            <a:xfrm>
              <a:off x="355805" y="240188"/>
              <a:ext cx="9622564" cy="480627"/>
            </a:xfrm>
            <a:prstGeom prst="rect">
              <a:avLst/>
            </a:prstGeom>
            <a:grpFill/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TextBox 8"/>
            <p:cNvSpPr txBox="1"/>
            <p:nvPr/>
          </p:nvSpPr>
          <p:spPr>
            <a:xfrm>
              <a:off x="355805" y="240188"/>
              <a:ext cx="9622564" cy="480627"/>
            </a:xfrm>
            <a:prstGeom prst="rect">
              <a:avLst/>
            </a:prstGeom>
            <a:grpFill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381498" tIns="43180" rIns="43180" bIns="43180" numCol="1" spcCol="1270" anchor="ctr" anchorCtr="0">
              <a:noAutofit/>
            </a:bodyPr>
            <a:lstStyle/>
            <a:p>
              <a:pPr marL="0" lvl="0" indent="0" algn="l" defTabSz="7556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US" sz="1700" b="0" i="0" u="none" kern="12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Conducting this research is justified as</a:t>
              </a:r>
              <a:endParaRPr lang="en-IN" sz="17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33940" y="173182"/>
            <a:ext cx="10018713" cy="893618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Research question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413165"/>
            <a:ext cx="10018713" cy="1762297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How does prevalence of maternal anxiety during pregnancy affect breastfeeding initiation among women in the UK? </a:t>
            </a:r>
            <a:b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2255520" y="2971800"/>
          <a:ext cx="7711440" cy="2813050"/>
        </p:xfrm>
        <a:graphic>
          <a:graphicData uri="http://schemas.openxmlformats.org/drawingml/2006/table">
            <a:tbl>
              <a:tblPr/>
              <a:tblGrid>
                <a:gridCol w="1863598"/>
                <a:gridCol w="5847842"/>
              </a:tblGrid>
              <a:tr h="65151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IN" sz="2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Population </a:t>
                      </a:r>
                      <a:endParaRPr lang="en-IN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Women residing in the UK </a:t>
                      </a:r>
                      <a:endParaRPr lang="en-US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IN" sz="2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Issue </a:t>
                      </a:r>
                      <a:endParaRPr lang="en-IN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US" sz="2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Prevalence of maternal anxiety during pregnancy </a:t>
                      </a:r>
                      <a:endParaRPr lang="en-US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IN" sz="2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Comparison </a:t>
                      </a:r>
                      <a:endParaRPr lang="en-IN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IN" sz="2400" b="0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No comparison </a:t>
                      </a:r>
                      <a:endParaRPr lang="en-IN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  <a:tr h="651510"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IN" sz="2400" b="1" i="0" u="none" strike="noStrike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Outcome </a:t>
                      </a:r>
                      <a:endParaRPr lang="en-IN" sz="360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  <a:tc>
                  <a:txBody>
                    <a:bodyPr/>
                    <a:lstStyle/>
                    <a:p>
                      <a:pPr rtl="0" fontAlgn="t">
                        <a:buNone/>
                      </a:pPr>
                      <a:r>
                        <a:rPr lang="en-IN" sz="24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</a:rPr>
                        <a:t>Improving breastfeeding initiation</a:t>
                      </a:r>
                      <a:endParaRPr lang="en-IN" sz="3600" dirty="0">
                        <a:effectLst/>
                      </a:endParaRPr>
                    </a:p>
                  </a:txBody>
                  <a:tcPr marL="63500" marR="63500" marT="63500" marB="6350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33"/>
                    </a:solidFill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208463" y="3609975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spAutoFit/>
          </a:bodyPr>
          <a:lstStyle/>
          <a:p>
            <a:endParaRPr lang="en-IN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8631" y="274321"/>
            <a:ext cx="10018713" cy="655320"/>
          </a:xfrm>
        </p:spPr>
        <p:txBody>
          <a:bodyPr>
            <a:normAutofit fontScale="90000"/>
          </a:bodyPr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aims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84312" y="1203960"/>
          <a:ext cx="10433367" cy="4998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304801"/>
            <a:ext cx="10018713" cy="883920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objectives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84312" y="1188721"/>
          <a:ext cx="10250487" cy="48463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320041"/>
            <a:ext cx="10018713" cy="960120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Research impact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484312" y="1280161"/>
          <a:ext cx="10296207" cy="50444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213360"/>
            <a:ext cx="10018713" cy="853440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CONTD…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1280160" y="1066800"/>
          <a:ext cx="1053084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" r:lo="rId2" r:qs="rId3" r:cs="rId4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0" y="320040"/>
            <a:ext cx="10018713" cy="746760"/>
          </a:xfrm>
        </p:spPr>
        <p:txBody>
          <a:bodyPr/>
          <a:lstStyle/>
          <a:p>
            <a:r>
              <a:rPr lang="en-IN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 list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066800"/>
            <a:ext cx="10524810" cy="5623559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RCOG (2017)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Maternal Mental Health – Women ’ s Voices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"/>
              </a:rPr>
              <a:t>https://www.rcog.org.uk/media/3ijbpfvi/maternal-mental-health-womens-voices.pdf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October 2025)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UK (2025)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Your mental health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https://www.nhs.uk/best-start-in-life/baby/your-mental-health/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October 2025)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Office for Health Improvement &amp; Disparities (OHID) (2025)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Estimated prevalence of perinatal mental health conditions in England, 2016 and 2019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https://www.gov.uk/government/publications/perinatal-mental-health-condition-prevalence/estimated-prevalence-of-perinatal-mental-health-conditions-in-england-2016-to-2019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October 2025)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(2024)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Breastfeeding at 6 to 8 weeks, 2023 to 2024 statistical commentary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https://www.gov.uk/government/statistics/breastfeeding-at-6-to-8-weeks-after-birth-annual-data-april-2023-to-march-2024/breastfeeding-at-6-to-8-weeks-2023-to-2024-statistical-commentary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October 2025) 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ONS (2023) 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Breastfeeding at 6 to 8 weeks: a comparison of methods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https://www.gov.uk/government/publications/breastfeeding-at-6-to-8-weeks-comparison-of-nhs-england-and-ohid-data/breastfeeding-at-6-to-8-weeks-a-comparison-of-methods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October 2025)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Pérez-Escamilla, R., Tomori, C., Hernández-Cordero, S., Baker, P., Barros, A.J., Bégin, F., Chapman, D.J., Grummer-Strawn, L.M., McCoy, D., Menon, P. and Neves, P.A.R. (2023) ‘Breastfeeding: crucially important, but increasingly challenged in a market-driven world’, 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Lancet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401(10375), pp.472-485.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https://www.thelancet.com/pdfs/journals/lancet/PIIS0140-6736(22)01932-8.pdf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 10 October 2025)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Smith, E.R., Hurt, L., Chowdhury, R., Sinha, B., Fawzi, W., Edmond, K.M. and </a:t>
            </a:r>
            <a:r>
              <a:rPr lang="en-IN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Neovita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Study Group (2017) ‘Delayed breastfeeding initiation and infant survival: a systematic review and meta-analysis’, </a:t>
            </a:r>
            <a:r>
              <a:rPr lang="en-IN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PloS</a:t>
            </a:r>
            <a:r>
              <a:rPr lang="en-IN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one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12(7), p.e0180722. Available at: </a:t>
            </a:r>
            <a:r>
              <a:rPr lang="en-IN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https://pmc.ncbi.nlm.nih.gov/articles/PMC8011584/pdf/nihms-913640.pdf</a:t>
            </a:r>
            <a:r>
              <a:rPr lang="en-IN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 10 October 2025)</a:t>
            </a: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80215" y="1219200"/>
            <a:ext cx="7422475" cy="376813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Parallax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>
            <a:fillRect/>
          </a:stretch>
        </a:blip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3239</Words>
  <Application>WPS Presentation</Application>
  <PresentationFormat>Widescreen</PresentationFormat>
  <Paragraphs>71</Paragraphs>
  <Slides>13</Slides>
  <Notes>1</Notes>
  <HiddenSlides>0</HiddenSlides>
  <MMClips>0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3" baseType="lpstr">
      <vt:lpstr>Arial</vt:lpstr>
      <vt:lpstr>SimSun</vt:lpstr>
      <vt:lpstr>Wingdings</vt:lpstr>
      <vt:lpstr>Arial</vt:lpstr>
      <vt:lpstr>Times New Roman</vt:lpstr>
      <vt:lpstr>Corbel</vt:lpstr>
      <vt:lpstr>Microsoft YaHei</vt:lpstr>
      <vt:lpstr>Arial Unicode MS</vt:lpstr>
      <vt:lpstr>Calibri</vt:lpstr>
      <vt:lpstr>Parallax</vt:lpstr>
      <vt:lpstr>Research title: Exploring the prevalence of maternal anxiety during pregnancy on breastfeeding initiation among women in the UK</vt:lpstr>
      <vt:lpstr>Prevalence</vt:lpstr>
      <vt:lpstr>CONTD…</vt:lpstr>
      <vt:lpstr>CONTD…</vt:lpstr>
      <vt:lpstr>Research rationale</vt:lpstr>
      <vt:lpstr>CONTD…</vt:lpstr>
      <vt:lpstr> Research question</vt:lpstr>
      <vt:lpstr>Research aims</vt:lpstr>
      <vt:lpstr>Research objectives</vt:lpstr>
      <vt:lpstr>Research impact</vt:lpstr>
      <vt:lpstr>CONTD…</vt:lpstr>
      <vt:lpstr>Reference list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Arpita Khan</dc:creator>
  <cp:lastModifiedBy>PRIYANKA</cp:lastModifiedBy>
  <cp:revision>8</cp:revision>
  <dcterms:created xsi:type="dcterms:W3CDTF">2025-10-10T10:24:00Z</dcterms:created>
  <dcterms:modified xsi:type="dcterms:W3CDTF">2025-10-13T00:06:43Z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A5C1989B3815463D9A0446D987303DAC_12</vt:lpwstr>
  </property>
  <property fmtid="{D5CDD505-2E9C-101B-9397-08002B2CF9AE}" pid="3" name="KSOProductBuildVer">
    <vt:lpwstr>1033-12.2.0.21931</vt:lpwstr>
  </property>
</Properties>
</file>