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70" r:id="rId1"/>
  </p:sldMasterIdLst>
  <p:notesMasterIdLst>
    <p:notesMasterId r:id="rId38"/>
  </p:notesMasterIdLst>
  <p:sldIdLst>
    <p:sldId id="256" r:id="rId2"/>
    <p:sldId id="259" r:id="rId3"/>
    <p:sldId id="684" r:id="rId4"/>
    <p:sldId id="359" r:id="rId5"/>
    <p:sldId id="414" r:id="rId6"/>
    <p:sldId id="674" r:id="rId7"/>
    <p:sldId id="421" r:id="rId8"/>
    <p:sldId id="374" r:id="rId9"/>
    <p:sldId id="375" r:id="rId10"/>
    <p:sldId id="376" r:id="rId11"/>
    <p:sldId id="377" r:id="rId12"/>
    <p:sldId id="378" r:id="rId13"/>
    <p:sldId id="379" r:id="rId14"/>
    <p:sldId id="380" r:id="rId15"/>
    <p:sldId id="679" r:id="rId16"/>
    <p:sldId id="681" r:id="rId17"/>
    <p:sldId id="680" r:id="rId18"/>
    <p:sldId id="682" r:id="rId19"/>
    <p:sldId id="278" r:id="rId20"/>
    <p:sldId id="685" r:id="rId21"/>
    <p:sldId id="686" r:id="rId22"/>
    <p:sldId id="687" r:id="rId23"/>
    <p:sldId id="529" r:id="rId24"/>
    <p:sldId id="666" r:id="rId25"/>
    <p:sldId id="531" r:id="rId26"/>
    <p:sldId id="381" r:id="rId27"/>
    <p:sldId id="382" r:id="rId28"/>
    <p:sldId id="384" r:id="rId29"/>
    <p:sldId id="385" r:id="rId30"/>
    <p:sldId id="386" r:id="rId31"/>
    <p:sldId id="346" r:id="rId32"/>
    <p:sldId id="343" r:id="rId33"/>
    <p:sldId id="344" r:id="rId34"/>
    <p:sldId id="345" r:id="rId35"/>
    <p:sldId id="690" r:id="rId36"/>
    <p:sldId id="312" r:id="rId37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swwcte29" initials="T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765" autoAdjust="0"/>
    <p:restoredTop sz="94576" autoAdjust="0"/>
  </p:normalViewPr>
  <p:slideViewPr>
    <p:cSldViewPr snapToGrid="0" snapToObjects="1">
      <p:cViewPr varScale="1">
        <p:scale>
          <a:sx n="95" d="100"/>
          <a:sy n="95" d="100"/>
        </p:scale>
        <p:origin x="1576" y="19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commentAuthors" Target="commentAuthor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8641C2C-3B57-419B-81F1-35E1A248F661}" type="doc">
      <dgm:prSet loTypeId="urn:microsoft.com/office/officeart/2005/8/layout/cycle2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7D940FD4-FA5A-41FF-ABA8-E4F2387F04B9}">
      <dgm:prSet phldrT="[Text]"/>
      <dgm:spPr/>
      <dgm:t>
        <a:bodyPr/>
        <a:lstStyle/>
        <a:p>
          <a:r>
            <a:rPr lang="en-GB" dirty="0"/>
            <a:t>SELECT</a:t>
          </a:r>
        </a:p>
        <a:p>
          <a:r>
            <a:rPr lang="en-GB" dirty="0"/>
            <a:t>(DEWIS)</a:t>
          </a:r>
        </a:p>
      </dgm:t>
    </dgm:pt>
    <dgm:pt modelId="{1F09329F-8374-46E3-8FFA-471CE40C17EE}" type="parTrans" cxnId="{D07C002C-F03D-4BF7-BE78-FDF7E1EDE016}">
      <dgm:prSet/>
      <dgm:spPr/>
      <dgm:t>
        <a:bodyPr/>
        <a:lstStyle/>
        <a:p>
          <a:endParaRPr lang="en-GB"/>
        </a:p>
      </dgm:t>
    </dgm:pt>
    <dgm:pt modelId="{DC6643EB-110F-4CDB-AA48-817CFE768731}" type="sibTrans" cxnId="{D07C002C-F03D-4BF7-BE78-FDF7E1EDE016}">
      <dgm:prSet/>
      <dgm:spPr/>
      <dgm:t>
        <a:bodyPr/>
        <a:lstStyle/>
        <a:p>
          <a:endParaRPr lang="en-GB"/>
        </a:p>
      </dgm:t>
    </dgm:pt>
    <dgm:pt modelId="{37746E01-69FB-466B-8489-3913DE28F264}">
      <dgm:prSet phldrT="[Text]"/>
      <dgm:spPr/>
      <dgm:t>
        <a:bodyPr/>
        <a:lstStyle/>
        <a:p>
          <a:r>
            <a:rPr lang="en-GB" dirty="0"/>
            <a:t>SEARCH</a:t>
          </a:r>
        </a:p>
        <a:p>
          <a:r>
            <a:rPr lang="en-GB" dirty="0"/>
            <a:t>(YMCHWILIO)</a:t>
          </a:r>
        </a:p>
      </dgm:t>
    </dgm:pt>
    <dgm:pt modelId="{08BC38DD-D39D-4F52-AA1E-933936AD7876}" type="parTrans" cxnId="{73A264A8-F87B-4C37-BC7E-3B3986BA4B8B}">
      <dgm:prSet/>
      <dgm:spPr/>
      <dgm:t>
        <a:bodyPr/>
        <a:lstStyle/>
        <a:p>
          <a:endParaRPr lang="en-GB"/>
        </a:p>
      </dgm:t>
    </dgm:pt>
    <dgm:pt modelId="{4ADF3DB0-FACD-47BD-9CCF-E8FF504E3544}" type="sibTrans" cxnId="{73A264A8-F87B-4C37-BC7E-3B3986BA4B8B}">
      <dgm:prSet/>
      <dgm:spPr/>
      <dgm:t>
        <a:bodyPr/>
        <a:lstStyle/>
        <a:p>
          <a:endParaRPr lang="en-GB"/>
        </a:p>
      </dgm:t>
    </dgm:pt>
    <dgm:pt modelId="{786BEE69-AE50-45EF-84F6-AD988A0F8698}">
      <dgm:prSet phldrT="[Text]"/>
      <dgm:spPr/>
      <dgm:t>
        <a:bodyPr/>
        <a:lstStyle/>
        <a:p>
          <a:r>
            <a:rPr lang="en-GB" dirty="0"/>
            <a:t>SIFT &amp; SYNTHESISE</a:t>
          </a:r>
        </a:p>
        <a:p>
          <a:r>
            <a:rPr lang="en-GB" dirty="0"/>
            <a:t>(DADANSODDI)</a:t>
          </a:r>
        </a:p>
      </dgm:t>
    </dgm:pt>
    <dgm:pt modelId="{EA00AF2B-A293-4846-9380-4E0EA20D7165}" type="parTrans" cxnId="{890660EC-7C1E-4260-81BC-B441F5257C8C}">
      <dgm:prSet/>
      <dgm:spPr/>
      <dgm:t>
        <a:bodyPr/>
        <a:lstStyle/>
        <a:p>
          <a:endParaRPr lang="en-GB"/>
        </a:p>
      </dgm:t>
    </dgm:pt>
    <dgm:pt modelId="{542EC4BD-3A97-4722-A15F-AF473BB7BD7C}" type="sibTrans" cxnId="{890660EC-7C1E-4260-81BC-B441F5257C8C}">
      <dgm:prSet/>
      <dgm:spPr/>
      <dgm:t>
        <a:bodyPr/>
        <a:lstStyle/>
        <a:p>
          <a:endParaRPr lang="en-GB"/>
        </a:p>
      </dgm:t>
    </dgm:pt>
    <dgm:pt modelId="{14969B26-1EE6-42E5-A758-59987E4306AD}">
      <dgm:prSet phldrT="[Text]"/>
      <dgm:spPr/>
      <dgm:t>
        <a:bodyPr/>
        <a:lstStyle/>
        <a:p>
          <a:r>
            <a:rPr lang="en-GB" dirty="0"/>
            <a:t>SHARE</a:t>
          </a:r>
        </a:p>
        <a:p>
          <a:r>
            <a:rPr lang="en-GB" dirty="0"/>
            <a:t>(RHANNU</a:t>
          </a:r>
        </a:p>
      </dgm:t>
    </dgm:pt>
    <dgm:pt modelId="{2DFB9721-D7B3-4467-A5FC-13C2408240CD}" type="parTrans" cxnId="{D840108A-1498-4EBC-9954-99354BFADE2D}">
      <dgm:prSet/>
      <dgm:spPr/>
      <dgm:t>
        <a:bodyPr/>
        <a:lstStyle/>
        <a:p>
          <a:endParaRPr lang="en-GB"/>
        </a:p>
      </dgm:t>
    </dgm:pt>
    <dgm:pt modelId="{AB757101-0307-488D-95E9-CCABDA649142}" type="sibTrans" cxnId="{D840108A-1498-4EBC-9954-99354BFADE2D}">
      <dgm:prSet/>
      <dgm:spPr/>
      <dgm:t>
        <a:bodyPr/>
        <a:lstStyle/>
        <a:p>
          <a:endParaRPr lang="en-GB"/>
        </a:p>
      </dgm:t>
    </dgm:pt>
    <dgm:pt modelId="{6EC7D675-57E2-4EFB-AF4C-C63D17CF7BB9}" type="pres">
      <dgm:prSet presAssocID="{48641C2C-3B57-419B-81F1-35E1A248F661}" presName="cycle" presStyleCnt="0">
        <dgm:presLayoutVars>
          <dgm:dir/>
          <dgm:resizeHandles val="exact"/>
        </dgm:presLayoutVars>
      </dgm:prSet>
      <dgm:spPr/>
    </dgm:pt>
    <dgm:pt modelId="{2A7D085A-571A-4464-B10C-3EDCB69AC642}" type="pres">
      <dgm:prSet presAssocID="{7D940FD4-FA5A-41FF-ABA8-E4F2387F04B9}" presName="node" presStyleLbl="node1" presStyleIdx="0" presStyleCnt="4">
        <dgm:presLayoutVars>
          <dgm:bulletEnabled val="1"/>
        </dgm:presLayoutVars>
      </dgm:prSet>
      <dgm:spPr/>
    </dgm:pt>
    <dgm:pt modelId="{6B71B3DD-AB9B-4E47-B189-60CA49EAEA61}" type="pres">
      <dgm:prSet presAssocID="{DC6643EB-110F-4CDB-AA48-817CFE768731}" presName="sibTrans" presStyleLbl="sibTrans2D1" presStyleIdx="0" presStyleCnt="4"/>
      <dgm:spPr/>
    </dgm:pt>
    <dgm:pt modelId="{48D3317C-EB06-4B8A-AF09-FCE0CCB45AF0}" type="pres">
      <dgm:prSet presAssocID="{DC6643EB-110F-4CDB-AA48-817CFE768731}" presName="connectorText" presStyleLbl="sibTrans2D1" presStyleIdx="0" presStyleCnt="4"/>
      <dgm:spPr/>
    </dgm:pt>
    <dgm:pt modelId="{CBFAA257-14F4-4DD3-A0FC-8C2E6D9DEEDC}" type="pres">
      <dgm:prSet presAssocID="{37746E01-69FB-466B-8489-3913DE28F264}" presName="node" presStyleLbl="node1" presStyleIdx="1" presStyleCnt="4">
        <dgm:presLayoutVars>
          <dgm:bulletEnabled val="1"/>
        </dgm:presLayoutVars>
      </dgm:prSet>
      <dgm:spPr/>
    </dgm:pt>
    <dgm:pt modelId="{883F3F98-F2F4-4CE8-A4CD-27B748EDBEBD}" type="pres">
      <dgm:prSet presAssocID="{4ADF3DB0-FACD-47BD-9CCF-E8FF504E3544}" presName="sibTrans" presStyleLbl="sibTrans2D1" presStyleIdx="1" presStyleCnt="4"/>
      <dgm:spPr/>
    </dgm:pt>
    <dgm:pt modelId="{66461456-C35F-4A3C-A042-AC8D39385939}" type="pres">
      <dgm:prSet presAssocID="{4ADF3DB0-FACD-47BD-9CCF-E8FF504E3544}" presName="connectorText" presStyleLbl="sibTrans2D1" presStyleIdx="1" presStyleCnt="4"/>
      <dgm:spPr/>
    </dgm:pt>
    <dgm:pt modelId="{76D70C00-F267-4283-BCFD-80ABF76B50C4}" type="pres">
      <dgm:prSet presAssocID="{786BEE69-AE50-45EF-84F6-AD988A0F8698}" presName="node" presStyleLbl="node1" presStyleIdx="2" presStyleCnt="4">
        <dgm:presLayoutVars>
          <dgm:bulletEnabled val="1"/>
        </dgm:presLayoutVars>
      </dgm:prSet>
      <dgm:spPr/>
    </dgm:pt>
    <dgm:pt modelId="{23E63FF3-AC45-4D7B-8BBD-FB8F6ADC4C7E}" type="pres">
      <dgm:prSet presAssocID="{542EC4BD-3A97-4722-A15F-AF473BB7BD7C}" presName="sibTrans" presStyleLbl="sibTrans2D1" presStyleIdx="2" presStyleCnt="4"/>
      <dgm:spPr/>
    </dgm:pt>
    <dgm:pt modelId="{213D70DD-C110-4F84-BFC6-415FF2602C00}" type="pres">
      <dgm:prSet presAssocID="{542EC4BD-3A97-4722-A15F-AF473BB7BD7C}" presName="connectorText" presStyleLbl="sibTrans2D1" presStyleIdx="2" presStyleCnt="4"/>
      <dgm:spPr/>
    </dgm:pt>
    <dgm:pt modelId="{C27C705A-5DA6-4152-A7C1-60571AE7C75D}" type="pres">
      <dgm:prSet presAssocID="{14969B26-1EE6-42E5-A758-59987E4306AD}" presName="node" presStyleLbl="node1" presStyleIdx="3" presStyleCnt="4">
        <dgm:presLayoutVars>
          <dgm:bulletEnabled val="1"/>
        </dgm:presLayoutVars>
      </dgm:prSet>
      <dgm:spPr/>
    </dgm:pt>
    <dgm:pt modelId="{733EC7E6-48CF-4776-9FE9-F3420A566CE1}" type="pres">
      <dgm:prSet presAssocID="{AB757101-0307-488D-95E9-CCABDA649142}" presName="sibTrans" presStyleLbl="sibTrans2D1" presStyleIdx="3" presStyleCnt="4"/>
      <dgm:spPr/>
    </dgm:pt>
    <dgm:pt modelId="{D3F73DFA-67B5-47E9-833D-EC3A872429AA}" type="pres">
      <dgm:prSet presAssocID="{AB757101-0307-488D-95E9-CCABDA649142}" presName="connectorText" presStyleLbl="sibTrans2D1" presStyleIdx="3" presStyleCnt="4"/>
      <dgm:spPr/>
    </dgm:pt>
  </dgm:ptLst>
  <dgm:cxnLst>
    <dgm:cxn modelId="{CE758B09-89BC-CF4E-9A1D-8170E29F534C}" type="presOf" srcId="{DC6643EB-110F-4CDB-AA48-817CFE768731}" destId="{48D3317C-EB06-4B8A-AF09-FCE0CCB45AF0}" srcOrd="1" destOrd="0" presId="urn:microsoft.com/office/officeart/2005/8/layout/cycle2"/>
    <dgm:cxn modelId="{D07C002C-F03D-4BF7-BE78-FDF7E1EDE016}" srcId="{48641C2C-3B57-419B-81F1-35E1A248F661}" destId="{7D940FD4-FA5A-41FF-ABA8-E4F2387F04B9}" srcOrd="0" destOrd="0" parTransId="{1F09329F-8374-46E3-8FFA-471CE40C17EE}" sibTransId="{DC6643EB-110F-4CDB-AA48-817CFE768731}"/>
    <dgm:cxn modelId="{87C5BA32-DB72-6140-B4AB-0F31331CA319}" type="presOf" srcId="{37746E01-69FB-466B-8489-3913DE28F264}" destId="{CBFAA257-14F4-4DD3-A0FC-8C2E6D9DEEDC}" srcOrd="0" destOrd="0" presId="urn:microsoft.com/office/officeart/2005/8/layout/cycle2"/>
    <dgm:cxn modelId="{7392CC34-F65C-134A-9CA2-DEF761985669}" type="presOf" srcId="{48641C2C-3B57-419B-81F1-35E1A248F661}" destId="{6EC7D675-57E2-4EFB-AF4C-C63D17CF7BB9}" srcOrd="0" destOrd="0" presId="urn:microsoft.com/office/officeart/2005/8/layout/cycle2"/>
    <dgm:cxn modelId="{E8B0DA49-3B0C-4143-A595-29E64CB1B8D4}" type="presOf" srcId="{4ADF3DB0-FACD-47BD-9CCF-E8FF504E3544}" destId="{883F3F98-F2F4-4CE8-A4CD-27B748EDBEBD}" srcOrd="0" destOrd="0" presId="urn:microsoft.com/office/officeart/2005/8/layout/cycle2"/>
    <dgm:cxn modelId="{80E4AD82-1265-9341-B1E5-EDF8C7AB314B}" type="presOf" srcId="{AB757101-0307-488D-95E9-CCABDA649142}" destId="{D3F73DFA-67B5-47E9-833D-EC3A872429AA}" srcOrd="1" destOrd="0" presId="urn:microsoft.com/office/officeart/2005/8/layout/cycle2"/>
    <dgm:cxn modelId="{D840108A-1498-4EBC-9954-99354BFADE2D}" srcId="{48641C2C-3B57-419B-81F1-35E1A248F661}" destId="{14969B26-1EE6-42E5-A758-59987E4306AD}" srcOrd="3" destOrd="0" parTransId="{2DFB9721-D7B3-4467-A5FC-13C2408240CD}" sibTransId="{AB757101-0307-488D-95E9-CCABDA649142}"/>
    <dgm:cxn modelId="{73A264A8-F87B-4C37-BC7E-3B3986BA4B8B}" srcId="{48641C2C-3B57-419B-81F1-35E1A248F661}" destId="{37746E01-69FB-466B-8489-3913DE28F264}" srcOrd="1" destOrd="0" parTransId="{08BC38DD-D39D-4F52-AA1E-933936AD7876}" sibTransId="{4ADF3DB0-FACD-47BD-9CCF-E8FF504E3544}"/>
    <dgm:cxn modelId="{603455B1-D9FB-CF4D-AB67-A61F40C88E20}" type="presOf" srcId="{AB757101-0307-488D-95E9-CCABDA649142}" destId="{733EC7E6-48CF-4776-9FE9-F3420A566CE1}" srcOrd="0" destOrd="0" presId="urn:microsoft.com/office/officeart/2005/8/layout/cycle2"/>
    <dgm:cxn modelId="{C40C7CBF-9E28-3B4C-B9E1-6D552161074E}" type="presOf" srcId="{542EC4BD-3A97-4722-A15F-AF473BB7BD7C}" destId="{213D70DD-C110-4F84-BFC6-415FF2602C00}" srcOrd="1" destOrd="0" presId="urn:microsoft.com/office/officeart/2005/8/layout/cycle2"/>
    <dgm:cxn modelId="{ADA87FBF-AFF2-4E4D-9779-49DA2A94FF7A}" type="presOf" srcId="{7D940FD4-FA5A-41FF-ABA8-E4F2387F04B9}" destId="{2A7D085A-571A-4464-B10C-3EDCB69AC642}" srcOrd="0" destOrd="0" presId="urn:microsoft.com/office/officeart/2005/8/layout/cycle2"/>
    <dgm:cxn modelId="{5103F6C1-EC92-2D4B-ADBC-E0CACDA6044F}" type="presOf" srcId="{4ADF3DB0-FACD-47BD-9CCF-E8FF504E3544}" destId="{66461456-C35F-4A3C-A042-AC8D39385939}" srcOrd="1" destOrd="0" presId="urn:microsoft.com/office/officeart/2005/8/layout/cycle2"/>
    <dgm:cxn modelId="{AEBE66C6-81AE-B447-AEF3-850EB23E1966}" type="presOf" srcId="{DC6643EB-110F-4CDB-AA48-817CFE768731}" destId="{6B71B3DD-AB9B-4E47-B189-60CA49EAEA61}" srcOrd="0" destOrd="0" presId="urn:microsoft.com/office/officeart/2005/8/layout/cycle2"/>
    <dgm:cxn modelId="{8932D9D5-5254-9D4B-9277-E0893243EC10}" type="presOf" srcId="{542EC4BD-3A97-4722-A15F-AF473BB7BD7C}" destId="{23E63FF3-AC45-4D7B-8BBD-FB8F6ADC4C7E}" srcOrd="0" destOrd="0" presId="urn:microsoft.com/office/officeart/2005/8/layout/cycle2"/>
    <dgm:cxn modelId="{F459B6EB-7E25-D34C-9515-83B4A3441099}" type="presOf" srcId="{786BEE69-AE50-45EF-84F6-AD988A0F8698}" destId="{76D70C00-F267-4283-BCFD-80ABF76B50C4}" srcOrd="0" destOrd="0" presId="urn:microsoft.com/office/officeart/2005/8/layout/cycle2"/>
    <dgm:cxn modelId="{890660EC-7C1E-4260-81BC-B441F5257C8C}" srcId="{48641C2C-3B57-419B-81F1-35E1A248F661}" destId="{786BEE69-AE50-45EF-84F6-AD988A0F8698}" srcOrd="2" destOrd="0" parTransId="{EA00AF2B-A293-4846-9380-4E0EA20D7165}" sibTransId="{542EC4BD-3A97-4722-A15F-AF473BB7BD7C}"/>
    <dgm:cxn modelId="{8BE9F7EC-AAE2-E041-85F5-8949BFE243ED}" type="presOf" srcId="{14969B26-1EE6-42E5-A758-59987E4306AD}" destId="{C27C705A-5DA6-4152-A7C1-60571AE7C75D}" srcOrd="0" destOrd="0" presId="urn:microsoft.com/office/officeart/2005/8/layout/cycle2"/>
    <dgm:cxn modelId="{375672F6-BD25-254C-98AA-71ED54E6EF2B}" type="presParOf" srcId="{6EC7D675-57E2-4EFB-AF4C-C63D17CF7BB9}" destId="{2A7D085A-571A-4464-B10C-3EDCB69AC642}" srcOrd="0" destOrd="0" presId="urn:microsoft.com/office/officeart/2005/8/layout/cycle2"/>
    <dgm:cxn modelId="{C28C2B25-A625-DD43-A8A9-D93ED6C7201A}" type="presParOf" srcId="{6EC7D675-57E2-4EFB-AF4C-C63D17CF7BB9}" destId="{6B71B3DD-AB9B-4E47-B189-60CA49EAEA61}" srcOrd="1" destOrd="0" presId="urn:microsoft.com/office/officeart/2005/8/layout/cycle2"/>
    <dgm:cxn modelId="{2296A30D-86AA-5E48-813A-2FF84B40A35E}" type="presParOf" srcId="{6B71B3DD-AB9B-4E47-B189-60CA49EAEA61}" destId="{48D3317C-EB06-4B8A-AF09-FCE0CCB45AF0}" srcOrd="0" destOrd="0" presId="urn:microsoft.com/office/officeart/2005/8/layout/cycle2"/>
    <dgm:cxn modelId="{41CF2C30-5AB6-5F44-ACFC-389FA0D0DBD2}" type="presParOf" srcId="{6EC7D675-57E2-4EFB-AF4C-C63D17CF7BB9}" destId="{CBFAA257-14F4-4DD3-A0FC-8C2E6D9DEEDC}" srcOrd="2" destOrd="0" presId="urn:microsoft.com/office/officeart/2005/8/layout/cycle2"/>
    <dgm:cxn modelId="{446A7278-F3BD-C84C-9C95-37C36B9BAF4A}" type="presParOf" srcId="{6EC7D675-57E2-4EFB-AF4C-C63D17CF7BB9}" destId="{883F3F98-F2F4-4CE8-A4CD-27B748EDBEBD}" srcOrd="3" destOrd="0" presId="urn:microsoft.com/office/officeart/2005/8/layout/cycle2"/>
    <dgm:cxn modelId="{3EA41BF4-5278-E64D-8B14-B97406D00E06}" type="presParOf" srcId="{883F3F98-F2F4-4CE8-A4CD-27B748EDBEBD}" destId="{66461456-C35F-4A3C-A042-AC8D39385939}" srcOrd="0" destOrd="0" presId="urn:microsoft.com/office/officeart/2005/8/layout/cycle2"/>
    <dgm:cxn modelId="{E4ABC724-3A91-E046-AFAA-050B75340544}" type="presParOf" srcId="{6EC7D675-57E2-4EFB-AF4C-C63D17CF7BB9}" destId="{76D70C00-F267-4283-BCFD-80ABF76B50C4}" srcOrd="4" destOrd="0" presId="urn:microsoft.com/office/officeart/2005/8/layout/cycle2"/>
    <dgm:cxn modelId="{4A31E62F-2D57-7D44-A03D-46CDEC439245}" type="presParOf" srcId="{6EC7D675-57E2-4EFB-AF4C-C63D17CF7BB9}" destId="{23E63FF3-AC45-4D7B-8BBD-FB8F6ADC4C7E}" srcOrd="5" destOrd="0" presId="urn:microsoft.com/office/officeart/2005/8/layout/cycle2"/>
    <dgm:cxn modelId="{AE9FA95D-A31D-8D40-BBB9-E5112BCC3C94}" type="presParOf" srcId="{23E63FF3-AC45-4D7B-8BBD-FB8F6ADC4C7E}" destId="{213D70DD-C110-4F84-BFC6-415FF2602C00}" srcOrd="0" destOrd="0" presId="urn:microsoft.com/office/officeart/2005/8/layout/cycle2"/>
    <dgm:cxn modelId="{99482394-1F24-1349-9AA2-A89E09BFE4AD}" type="presParOf" srcId="{6EC7D675-57E2-4EFB-AF4C-C63D17CF7BB9}" destId="{C27C705A-5DA6-4152-A7C1-60571AE7C75D}" srcOrd="6" destOrd="0" presId="urn:microsoft.com/office/officeart/2005/8/layout/cycle2"/>
    <dgm:cxn modelId="{E26B5F74-2149-FD4E-A2BD-FFD22F6640C4}" type="presParOf" srcId="{6EC7D675-57E2-4EFB-AF4C-C63D17CF7BB9}" destId="{733EC7E6-48CF-4776-9FE9-F3420A566CE1}" srcOrd="7" destOrd="0" presId="urn:microsoft.com/office/officeart/2005/8/layout/cycle2"/>
    <dgm:cxn modelId="{9EBE79DB-7B87-A84A-9920-514A0AA705D5}" type="presParOf" srcId="{733EC7E6-48CF-4776-9FE9-F3420A566CE1}" destId="{D3F73DFA-67B5-47E9-833D-EC3A872429AA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A7D085A-571A-4464-B10C-3EDCB69AC642}">
      <dsp:nvSpPr>
        <dsp:cNvPr id="0" name=""/>
        <dsp:cNvSpPr/>
      </dsp:nvSpPr>
      <dsp:spPr>
        <a:xfrm>
          <a:off x="3710558" y="1409"/>
          <a:ext cx="1464265" cy="146426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SELECT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(DEWIS)</a:t>
          </a:r>
        </a:p>
      </dsp:txBody>
      <dsp:txXfrm>
        <a:off x="3924995" y="215846"/>
        <a:ext cx="1035391" cy="1035391"/>
      </dsp:txXfrm>
    </dsp:sp>
    <dsp:sp modelId="{6B71B3DD-AB9B-4E47-B189-60CA49EAEA61}">
      <dsp:nvSpPr>
        <dsp:cNvPr id="0" name=""/>
        <dsp:cNvSpPr/>
      </dsp:nvSpPr>
      <dsp:spPr>
        <a:xfrm rot="2700000">
          <a:off x="5017512" y="1255480"/>
          <a:ext cx="388423" cy="49418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00" kern="1200"/>
        </a:p>
      </dsp:txBody>
      <dsp:txXfrm>
        <a:off x="5034577" y="1313119"/>
        <a:ext cx="271896" cy="296513"/>
      </dsp:txXfrm>
    </dsp:sp>
    <dsp:sp modelId="{CBFAA257-14F4-4DD3-A0FC-8C2E6D9DEEDC}">
      <dsp:nvSpPr>
        <dsp:cNvPr id="0" name=""/>
        <dsp:cNvSpPr/>
      </dsp:nvSpPr>
      <dsp:spPr>
        <a:xfrm>
          <a:off x="5264170" y="1555022"/>
          <a:ext cx="1464265" cy="146426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SEARCH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(YMCHWILIO)</a:t>
          </a:r>
        </a:p>
      </dsp:txBody>
      <dsp:txXfrm>
        <a:off x="5478607" y="1769459"/>
        <a:ext cx="1035391" cy="1035391"/>
      </dsp:txXfrm>
    </dsp:sp>
    <dsp:sp modelId="{883F3F98-F2F4-4CE8-A4CD-27B748EDBEBD}">
      <dsp:nvSpPr>
        <dsp:cNvPr id="0" name=""/>
        <dsp:cNvSpPr/>
      </dsp:nvSpPr>
      <dsp:spPr>
        <a:xfrm rot="8100000">
          <a:off x="5033059" y="2809092"/>
          <a:ext cx="388423" cy="49418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00" kern="1200"/>
        </a:p>
      </dsp:txBody>
      <dsp:txXfrm rot="10800000">
        <a:off x="5132521" y="2866731"/>
        <a:ext cx="271896" cy="296513"/>
      </dsp:txXfrm>
    </dsp:sp>
    <dsp:sp modelId="{76D70C00-F267-4283-BCFD-80ABF76B50C4}">
      <dsp:nvSpPr>
        <dsp:cNvPr id="0" name=""/>
        <dsp:cNvSpPr/>
      </dsp:nvSpPr>
      <dsp:spPr>
        <a:xfrm>
          <a:off x="3710558" y="3108634"/>
          <a:ext cx="1464265" cy="146426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SIFT &amp; SYNTHESISE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(DADANSODDI)</a:t>
          </a:r>
        </a:p>
      </dsp:txBody>
      <dsp:txXfrm>
        <a:off x="3924995" y="3323071"/>
        <a:ext cx="1035391" cy="1035391"/>
      </dsp:txXfrm>
    </dsp:sp>
    <dsp:sp modelId="{23E63FF3-AC45-4D7B-8BBD-FB8F6ADC4C7E}">
      <dsp:nvSpPr>
        <dsp:cNvPr id="0" name=""/>
        <dsp:cNvSpPr/>
      </dsp:nvSpPr>
      <dsp:spPr>
        <a:xfrm rot="13500000">
          <a:off x="3479447" y="2824639"/>
          <a:ext cx="388423" cy="49418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00" kern="1200"/>
        </a:p>
      </dsp:txBody>
      <dsp:txXfrm rot="10800000">
        <a:off x="3578909" y="2964676"/>
        <a:ext cx="271896" cy="296513"/>
      </dsp:txXfrm>
    </dsp:sp>
    <dsp:sp modelId="{C27C705A-5DA6-4152-A7C1-60571AE7C75D}">
      <dsp:nvSpPr>
        <dsp:cNvPr id="0" name=""/>
        <dsp:cNvSpPr/>
      </dsp:nvSpPr>
      <dsp:spPr>
        <a:xfrm>
          <a:off x="2156946" y="1555022"/>
          <a:ext cx="1464265" cy="146426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SHARE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(RHANNU</a:t>
          </a:r>
        </a:p>
      </dsp:txBody>
      <dsp:txXfrm>
        <a:off x="2371383" y="1769459"/>
        <a:ext cx="1035391" cy="1035391"/>
      </dsp:txXfrm>
    </dsp:sp>
    <dsp:sp modelId="{733EC7E6-48CF-4776-9FE9-F3420A566CE1}">
      <dsp:nvSpPr>
        <dsp:cNvPr id="0" name=""/>
        <dsp:cNvSpPr/>
      </dsp:nvSpPr>
      <dsp:spPr>
        <a:xfrm rot="18900000">
          <a:off x="3463900" y="1271027"/>
          <a:ext cx="388423" cy="49418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00" kern="1200"/>
        </a:p>
      </dsp:txBody>
      <dsp:txXfrm>
        <a:off x="3480965" y="1411064"/>
        <a:ext cx="271896" cy="29651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4B0399A-3EB0-D848-AD01-1E7AEDDC5F2A}" type="datetimeFigureOut">
              <a:rPr lang="en-US" smtClean="0"/>
              <a:pPr/>
              <a:t>4/3/19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8EE50B9-6E90-6A4F-9BA4-BF779D0FEF8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39887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56255A-4B1B-4F64-AD55-0A15ED8C924C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858616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Overarching question </a:t>
            </a:r>
            <a:r>
              <a:rPr lang="en-US" b="1" dirty="0"/>
              <a:t>= big question  </a:t>
            </a:r>
            <a:r>
              <a:rPr lang="en-US" dirty="0"/>
              <a:t>and subsidiary questions – </a:t>
            </a:r>
            <a:r>
              <a:rPr lang="en-US" b="1" dirty="0"/>
              <a:t>little questions </a:t>
            </a:r>
            <a:r>
              <a:rPr lang="en-US" dirty="0"/>
              <a:t>to answer big question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8EE50B9-6E90-6A4F-9BA4-BF779D0FEF86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908343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8EE50B9-6E90-6A4F-9BA4-BF779D0FEF86}" type="slidenum">
              <a:rPr lang="en-US" smtClean="0"/>
              <a:pPr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36039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8EE50B9-6E90-6A4F-9BA4-BF779D0FEF86}" type="slidenum">
              <a:rPr lang="en-US" smtClean="0"/>
              <a:pPr/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688195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eaLnBrk="1" hangingPunct="1">
              <a:spcBef>
                <a:spcPct val="0"/>
              </a:spcBef>
            </a:pPr>
            <a:fld id="{EAA93F2E-AADE-423C-9ADF-88D31F866088}" type="slidenum">
              <a:rPr lang="en-GB" altLang="en-US"/>
              <a:pPr eaLnBrk="1" hangingPunct="1">
                <a:spcBef>
                  <a:spcPct val="0"/>
                </a:spcBef>
              </a:pPr>
              <a:t>33</a:t>
            </a:fld>
            <a:endParaRPr lang="en-GB" altLang="en-US"/>
          </a:p>
        </p:txBody>
      </p:sp>
      <p:sp>
        <p:nvSpPr>
          <p:cNvPr id="593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4588" y="685800"/>
            <a:ext cx="4567237" cy="3425825"/>
          </a:xfrm>
          <a:ln w="12700" cap="flat"/>
        </p:spPr>
      </p:sp>
      <p:sp>
        <p:nvSpPr>
          <p:cNvPr id="5939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7613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1912022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eaLnBrk="1" hangingPunct="1">
              <a:spcBef>
                <a:spcPct val="0"/>
              </a:spcBef>
            </a:pPr>
            <a:fld id="{15934E38-BCAF-4E78-BF9B-F7C7D5F06C8B}" type="slidenum">
              <a:rPr lang="en-GB" altLang="en-US"/>
              <a:pPr eaLnBrk="1" hangingPunct="1">
                <a:spcBef>
                  <a:spcPct val="0"/>
                </a:spcBef>
              </a:pPr>
              <a:t>34</a:t>
            </a:fld>
            <a:endParaRPr lang="en-GB" altLang="en-US"/>
          </a:p>
        </p:txBody>
      </p:sp>
      <p:sp>
        <p:nvSpPr>
          <p:cNvPr id="604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4588" y="685800"/>
            <a:ext cx="4567237" cy="3425825"/>
          </a:xfrm>
          <a:ln w="12700" cap="flat"/>
        </p:spPr>
      </p:sp>
      <p:sp>
        <p:nvSpPr>
          <p:cNvPr id="6042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7613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4956058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y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59FFD1-017D-134D-BEE7-8BEE1DBD5835}" type="datetimeFigureOut">
              <a:rPr lang="en-US" smtClean="0"/>
              <a:pPr/>
              <a:t>4/3/19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AF2B4D-6B12-4EDF-87BB-2B55CECB661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59FFD1-017D-134D-BEE7-8BEE1DBD5835}" type="datetimeFigureOut">
              <a:rPr lang="en-US" smtClean="0"/>
              <a:pPr/>
              <a:t>4/3/19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ED39D-C217-6E40-99B9-C9440515065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y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BEAF9-9E58-4CC8-A6FF-6DD8A58DEEA4}" type="datetimeFigureOut">
              <a:rPr lang="en-US" smtClean="0"/>
              <a:pPr/>
              <a:t>4/3/19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5C064-DD44-4CAC-873E-2D1F54821676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59FFD1-017D-134D-BEE7-8BEE1DBD5835}" type="datetimeFigureOut">
              <a:rPr lang="en-US" smtClean="0"/>
              <a:pPr/>
              <a:t>4/3/19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ED39D-C217-6E40-99B9-C9440515065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59FFD1-017D-134D-BEE7-8BEE1DBD5835}" type="datetimeFigureOut">
              <a:rPr lang="en-US" smtClean="0"/>
              <a:pPr/>
              <a:t>4/3/19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ED39D-C217-6E40-99B9-C9440515065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59FFD1-017D-134D-BEE7-8BEE1DBD5835}" type="datetimeFigureOut">
              <a:rPr lang="en-US" smtClean="0"/>
              <a:pPr/>
              <a:t>4/3/19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ED39D-C217-6E40-99B9-C9440515065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59FFD1-017D-134D-BEE7-8BEE1DBD5835}" type="datetimeFigureOut">
              <a:rPr lang="en-US" smtClean="0"/>
              <a:pPr/>
              <a:t>4/3/19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ED39D-C217-6E40-99B9-C9440515065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59FFD1-017D-134D-BEE7-8BEE1DBD5835}" type="datetimeFigureOut">
              <a:rPr lang="en-US" smtClean="0"/>
              <a:pPr/>
              <a:t>4/3/19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ED39D-C217-6E40-99B9-C9440515065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59FFD1-017D-134D-BEE7-8BEE1DBD5835}" type="datetimeFigureOut">
              <a:rPr lang="en-US" smtClean="0"/>
              <a:pPr/>
              <a:t>4/3/19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ED39D-C217-6E40-99B9-C9440515065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59FFD1-017D-134D-BEE7-8BEE1DBD5835}" type="datetimeFigureOut">
              <a:rPr lang="en-US" smtClean="0"/>
              <a:pPr/>
              <a:t>4/3/19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ED39D-C217-6E40-99B9-C9440515065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59FFD1-017D-134D-BEE7-8BEE1DBD5835}" type="datetimeFigureOut">
              <a:rPr lang="en-US" smtClean="0"/>
              <a:pPr/>
              <a:t>4/3/19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ED39D-C217-6E40-99B9-C9440515065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762000"/>
            <a:ext cx="7924800" cy="11430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838200" y="2362200"/>
            <a:ext cx="3770313" cy="372427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60913" y="2362200"/>
            <a:ext cx="3770312" cy="372427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5CC3291-A431-4274-B7B2-F04AB4FB1EC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546588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59FFD1-017D-134D-BEE7-8BEE1DBD5835}" type="datetimeFigureOut">
              <a:rPr lang="en-US" smtClean="0"/>
              <a:pPr/>
              <a:t>4/3/19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4ED39D-C217-6E40-99B9-C94405150651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71" r:id="rId1"/>
    <p:sldLayoutId id="2147483772" r:id="rId2"/>
    <p:sldLayoutId id="2147483773" r:id="rId3"/>
    <p:sldLayoutId id="2147483774" r:id="rId4"/>
    <p:sldLayoutId id="2147483775" r:id="rId5"/>
    <p:sldLayoutId id="2147483776" r:id="rId6"/>
    <p:sldLayoutId id="2147483777" r:id="rId7"/>
    <p:sldLayoutId id="2147483778" r:id="rId8"/>
    <p:sldLayoutId id="2147483779" r:id="rId9"/>
    <p:sldLayoutId id="2147483780" r:id="rId10"/>
    <p:sldLayoutId id="2147483781" r:id="rId11"/>
    <p:sldLayoutId id="2147483782" r:id="rId12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hyperlink" Target="http://webarchive.nationalarchives.gov.uk/20090608182316/http:/standards.dfes.gov.uk/schemes2/religion/?view=get" TargetMode="Externa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iff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tiff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anolfanpeniarth.org/news/?pt=interactive-map-of-wales" TargetMode="External"/><Relationship Id="rId2" Type="http://schemas.openxmlformats.org/officeDocument/2006/relationships/hyperlink" Target="https://siop.canolfanpeniarth.org/Middle_Ages_Castles" TargetMode="Externa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atebol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US" dirty="0" err="1"/>
              <a:t>Dysgu’n</a:t>
            </a:r>
            <a:r>
              <a:rPr lang="en-US" dirty="0"/>
              <a:t> </a:t>
            </a:r>
            <a:r>
              <a:rPr lang="en-US" dirty="0" err="1"/>
              <a:t>Seiliedig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Ymholiad</a:t>
            </a:r>
            <a:r>
              <a:rPr lang="en-US" dirty="0"/>
              <a:t> (DSY) </a:t>
            </a:r>
            <a:r>
              <a:rPr lang="en-US" dirty="0" err="1"/>
              <a:t>yn</a:t>
            </a:r>
            <a:r>
              <a:rPr lang="en-US" dirty="0"/>
              <a:t> y </a:t>
            </a:r>
            <a:r>
              <a:rPr lang="en-US" dirty="0" err="1"/>
              <a:t>Dyniaethau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err="1">
                <a:solidFill>
                  <a:schemeClr val="tx1"/>
                </a:solidFill>
              </a:rPr>
              <a:t>Sesiwn</a:t>
            </a:r>
            <a:r>
              <a:rPr lang="en-US" dirty="0">
                <a:solidFill>
                  <a:schemeClr val="tx1"/>
                </a:solidFill>
              </a:rPr>
              <a:t> 3</a:t>
            </a:r>
          </a:p>
          <a:p>
            <a:r>
              <a:rPr lang="en-US" dirty="0">
                <a:solidFill>
                  <a:schemeClr val="tx1"/>
                </a:solidFill>
              </a:rPr>
              <a:t>ECAD5006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Amcanion</a:t>
            </a:r>
            <a:r>
              <a:rPr lang="en-US" dirty="0"/>
              <a:t>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329953"/>
          </a:xfrm>
        </p:spPr>
        <p:txBody>
          <a:bodyPr>
            <a:normAutofit lnSpcReduction="10000"/>
          </a:bodyPr>
          <a:lstStyle/>
          <a:p>
            <a:r>
              <a:rPr lang="en-US" dirty="0"/>
              <a:t>I </a:t>
            </a:r>
            <a:r>
              <a:rPr lang="en-US" dirty="0" err="1"/>
              <a:t>gyflwyno</a:t>
            </a:r>
            <a:r>
              <a:rPr lang="en-US" dirty="0"/>
              <a:t> </a:t>
            </a:r>
            <a:r>
              <a:rPr lang="en-US" b="1" dirty="0" err="1"/>
              <a:t>mwy</a:t>
            </a:r>
            <a:r>
              <a:rPr lang="en-US" b="1" dirty="0"/>
              <a:t> o </a:t>
            </a:r>
            <a:r>
              <a:rPr lang="en-US" b="1" dirty="0" err="1"/>
              <a:t>fodelau</a:t>
            </a:r>
            <a:r>
              <a:rPr lang="en-US" b="1" dirty="0"/>
              <a:t> DSY</a:t>
            </a:r>
          </a:p>
          <a:p>
            <a:pPr>
              <a:buNone/>
            </a:pPr>
            <a:endParaRPr lang="en-US" dirty="0"/>
          </a:p>
          <a:p>
            <a:r>
              <a:rPr lang="en-US" dirty="0"/>
              <a:t>I </a:t>
            </a:r>
            <a:r>
              <a:rPr lang="en-US" dirty="0" err="1"/>
              <a:t>drafod</a:t>
            </a:r>
            <a:r>
              <a:rPr lang="en-US" dirty="0"/>
              <a:t> </a:t>
            </a:r>
            <a:r>
              <a:rPr lang="en-US" dirty="0" err="1"/>
              <a:t>sut</a:t>
            </a:r>
            <a:r>
              <a:rPr lang="en-US" dirty="0"/>
              <a:t> y gall </a:t>
            </a:r>
            <a:r>
              <a:rPr lang="en-US" b="1" dirty="0" err="1"/>
              <a:t>strategaethau</a:t>
            </a:r>
            <a:r>
              <a:rPr lang="en-US" b="1" dirty="0"/>
              <a:t> </a:t>
            </a:r>
            <a:r>
              <a:rPr lang="en-US" b="1" dirty="0" err="1"/>
              <a:t>sgiliau</a:t>
            </a:r>
            <a:r>
              <a:rPr lang="en-US" b="1" dirty="0"/>
              <a:t> </a:t>
            </a:r>
            <a:r>
              <a:rPr lang="en-US" b="1" dirty="0" err="1"/>
              <a:t>meddwl</a:t>
            </a:r>
            <a:r>
              <a:rPr lang="en-US" b="1" dirty="0"/>
              <a:t> </a:t>
            </a:r>
            <a:r>
              <a:rPr lang="en-US" dirty="0" err="1"/>
              <a:t>gael</a:t>
            </a:r>
            <a:r>
              <a:rPr lang="en-US" dirty="0"/>
              <a:t> </a:t>
            </a:r>
            <a:r>
              <a:rPr lang="en-US" dirty="0" err="1"/>
              <a:t>eu</a:t>
            </a:r>
            <a:r>
              <a:rPr lang="en-US" dirty="0"/>
              <a:t> </a:t>
            </a:r>
            <a:r>
              <a:rPr lang="en-US" dirty="0" err="1"/>
              <a:t>defnyddio</a:t>
            </a:r>
            <a:r>
              <a:rPr lang="en-US" dirty="0"/>
              <a:t> </a:t>
            </a:r>
            <a:r>
              <a:rPr lang="en-US" dirty="0" err="1"/>
              <a:t>fel</a:t>
            </a:r>
            <a:r>
              <a:rPr lang="en-US" dirty="0"/>
              <a:t> </a:t>
            </a:r>
            <a:r>
              <a:rPr lang="en-US" b="1" dirty="0" err="1"/>
              <a:t>technegau</a:t>
            </a:r>
            <a:r>
              <a:rPr lang="en-US" b="1" dirty="0"/>
              <a:t>/offer </a:t>
            </a:r>
            <a:r>
              <a:rPr lang="en-US" b="1" dirty="0" err="1"/>
              <a:t>ymholiad</a:t>
            </a:r>
            <a:r>
              <a:rPr lang="en-US" b="1" dirty="0"/>
              <a:t> </a:t>
            </a:r>
            <a:r>
              <a:rPr lang="en-US" dirty="0" err="1"/>
              <a:t>yn</a:t>
            </a:r>
            <a:r>
              <a:rPr lang="en-US" dirty="0"/>
              <a:t> y </a:t>
            </a:r>
            <a:r>
              <a:rPr lang="en-US" dirty="0" err="1"/>
              <a:t>dyniaethau</a:t>
            </a:r>
            <a:endParaRPr lang="en-US" dirty="0"/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I </a:t>
            </a:r>
            <a:r>
              <a:rPr lang="en-US" dirty="0" err="1"/>
              <a:t>archwilio</a:t>
            </a:r>
            <a:r>
              <a:rPr lang="en-US" dirty="0"/>
              <a:t> </a:t>
            </a:r>
            <a:r>
              <a:rPr lang="en-US" dirty="0" err="1"/>
              <a:t>rhai</a:t>
            </a:r>
            <a:r>
              <a:rPr lang="en-US" dirty="0"/>
              <a:t> </a:t>
            </a:r>
            <a:r>
              <a:rPr lang="en-US" b="1" dirty="0" err="1"/>
              <a:t>enghreifftiau</a:t>
            </a:r>
            <a:r>
              <a:rPr lang="en-US" b="1" dirty="0"/>
              <a:t> </a:t>
            </a:r>
            <a:r>
              <a:rPr lang="en-US" b="1" dirty="0" err="1"/>
              <a:t>ymarferol</a:t>
            </a:r>
            <a:r>
              <a:rPr lang="en-US" b="1" dirty="0"/>
              <a:t> </a:t>
            </a:r>
            <a:r>
              <a:rPr lang="en-US" dirty="0"/>
              <a:t>o </a:t>
            </a:r>
            <a:r>
              <a:rPr lang="en-US" dirty="0" err="1"/>
              <a:t>gynnal</a:t>
            </a:r>
            <a:r>
              <a:rPr lang="en-US" dirty="0"/>
              <a:t> DSY </a:t>
            </a:r>
            <a:r>
              <a:rPr lang="en-US" dirty="0" err="1"/>
              <a:t>yn</a:t>
            </a:r>
            <a:r>
              <a:rPr lang="en-US" dirty="0"/>
              <a:t> y </a:t>
            </a:r>
            <a:r>
              <a:rPr lang="en-US" dirty="0" err="1"/>
              <a:t>dyniaethau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38213080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C3D5D6-9B21-ED47-A9F1-DF170EED87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/>
              <a:t>Egwyddorion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gyfer</a:t>
            </a:r>
            <a:r>
              <a:rPr lang="en-US" dirty="0"/>
              <a:t> </a:t>
            </a:r>
            <a:br>
              <a:rPr lang="en-US" dirty="0"/>
            </a:br>
            <a:r>
              <a:rPr lang="en-US" dirty="0" err="1"/>
              <a:t>addysgu</a:t>
            </a:r>
            <a:r>
              <a:rPr lang="en-US" dirty="0"/>
              <a:t> </a:t>
            </a:r>
            <a:r>
              <a:rPr lang="en-US" dirty="0" err="1"/>
              <a:t>drwy</a:t>
            </a:r>
            <a:r>
              <a:rPr lang="en-US" dirty="0"/>
              <a:t> </a:t>
            </a:r>
            <a:r>
              <a:rPr lang="en-US" dirty="0" err="1"/>
              <a:t>ymholiad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F95930-D3AF-7744-9D07-9470290C68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2017059"/>
            <a:ext cx="8229600" cy="4525963"/>
          </a:xfrm>
        </p:spPr>
        <p:txBody>
          <a:bodyPr>
            <a:normAutofit fontScale="77500" lnSpcReduction="20000"/>
          </a:bodyPr>
          <a:lstStyle/>
          <a:p>
            <a:r>
              <a:rPr lang="en-US" dirty="0" err="1"/>
              <a:t>Ymholiad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darparu</a:t>
            </a:r>
            <a:r>
              <a:rPr lang="en-US" dirty="0"/>
              <a:t> </a:t>
            </a:r>
            <a:r>
              <a:rPr lang="en-US" b="1" dirty="0" err="1"/>
              <a:t>cyfle</a:t>
            </a:r>
            <a:r>
              <a:rPr lang="en-US" b="1" dirty="0"/>
              <a:t> </a:t>
            </a:r>
            <a:r>
              <a:rPr lang="en-US" b="1" dirty="0" err="1"/>
              <a:t>i’r</a:t>
            </a:r>
            <a:r>
              <a:rPr lang="en-US" b="1" dirty="0"/>
              <a:t> </a:t>
            </a:r>
            <a:r>
              <a:rPr lang="en-US" b="1" dirty="0" err="1"/>
              <a:t>dysgwr</a:t>
            </a:r>
            <a:r>
              <a:rPr lang="en-US" b="1" dirty="0"/>
              <a:t> ‘</a:t>
            </a:r>
            <a:r>
              <a:rPr lang="en-US" b="1" dirty="0" err="1"/>
              <a:t>chwarae</a:t>
            </a:r>
            <a:r>
              <a:rPr lang="en-US" b="1" dirty="0"/>
              <a:t> </a:t>
            </a:r>
            <a:r>
              <a:rPr lang="en-US" b="1" dirty="0" err="1"/>
              <a:t>rôl</a:t>
            </a:r>
            <a:r>
              <a:rPr lang="en-US" b="1" dirty="0"/>
              <a:t> </a:t>
            </a:r>
            <a:r>
              <a:rPr lang="en-US" b="1" dirty="0" err="1"/>
              <a:t>arbenigwyr</a:t>
            </a:r>
            <a:r>
              <a:rPr lang="en-US" b="1" dirty="0"/>
              <a:t>’,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ymchwilio</a:t>
            </a:r>
            <a:r>
              <a:rPr lang="en-US" dirty="0"/>
              <a:t> </a:t>
            </a:r>
            <a:r>
              <a:rPr lang="en-US" dirty="0" err="1"/>
              <a:t>cwestiwn</a:t>
            </a:r>
            <a:r>
              <a:rPr lang="en-US" dirty="0"/>
              <a:t>, mater </a:t>
            </a:r>
            <a:r>
              <a:rPr lang="en-US" dirty="0" err="1"/>
              <a:t>neu</a:t>
            </a:r>
            <a:r>
              <a:rPr lang="en-US" dirty="0"/>
              <a:t> </a:t>
            </a:r>
            <a:r>
              <a:rPr lang="en-US" dirty="0" err="1"/>
              <a:t>ddirgelwch</a:t>
            </a:r>
            <a:endParaRPr lang="en-US" dirty="0"/>
          </a:p>
          <a:p>
            <a:pPr marL="0" indent="0">
              <a:buNone/>
            </a:pPr>
            <a:endParaRPr lang="en-US" dirty="0"/>
          </a:p>
          <a:p>
            <a:r>
              <a:rPr lang="en-US" dirty="0" err="1"/>
              <a:t>Yr</a:t>
            </a:r>
            <a:r>
              <a:rPr lang="en-US" dirty="0"/>
              <a:t> </a:t>
            </a:r>
            <a:r>
              <a:rPr lang="en-US" dirty="0" err="1"/>
              <a:t>athro</a:t>
            </a:r>
            <a:r>
              <a:rPr lang="en-US" dirty="0"/>
              <a:t>/</a:t>
            </a:r>
            <a:r>
              <a:rPr lang="en-US" dirty="0" err="1"/>
              <a:t>wes</a:t>
            </a:r>
            <a:r>
              <a:rPr lang="en-US" dirty="0"/>
              <a:t> </a:t>
            </a:r>
            <a:r>
              <a:rPr lang="en-US" dirty="0" err="1"/>
              <a:t>fel</a:t>
            </a:r>
            <a:r>
              <a:rPr lang="en-US" dirty="0"/>
              <a:t> </a:t>
            </a:r>
            <a:r>
              <a:rPr lang="en-US" b="1" dirty="0" err="1"/>
              <a:t>hwylusydd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b="1" dirty="0" err="1"/>
              <a:t>sgaffaldio</a:t>
            </a:r>
            <a:r>
              <a:rPr lang="en-US" dirty="0"/>
              <a:t> (</a:t>
            </a:r>
            <a:r>
              <a:rPr lang="en-US" dirty="0" err="1"/>
              <a:t>gweler</a:t>
            </a:r>
            <a:r>
              <a:rPr lang="en-US" dirty="0"/>
              <a:t> ZPD Vygotsky)</a:t>
            </a:r>
          </a:p>
          <a:p>
            <a:r>
              <a:rPr lang="en-US" dirty="0" err="1"/>
              <a:t>Ymholiad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gallu</a:t>
            </a:r>
            <a:r>
              <a:rPr lang="en-US" dirty="0"/>
              <a:t> bod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wers</a:t>
            </a:r>
            <a:r>
              <a:rPr lang="en-US" dirty="0"/>
              <a:t> </a:t>
            </a:r>
            <a:r>
              <a:rPr lang="en-US" dirty="0" err="1"/>
              <a:t>neu</a:t>
            </a:r>
            <a:r>
              <a:rPr lang="en-US" dirty="0"/>
              <a:t> </a:t>
            </a:r>
            <a:r>
              <a:rPr lang="en-US" dirty="0" err="1"/>
              <a:t>cyfres</a:t>
            </a:r>
            <a:r>
              <a:rPr lang="en-US" dirty="0"/>
              <a:t> o </a:t>
            </a:r>
            <a:r>
              <a:rPr lang="en-US" dirty="0" err="1"/>
              <a:t>wersi</a:t>
            </a:r>
            <a:endParaRPr lang="en-US" dirty="0"/>
          </a:p>
          <a:p>
            <a:r>
              <a:rPr lang="en-US" dirty="0" err="1"/>
              <a:t>Dylid</a:t>
            </a:r>
            <a:r>
              <a:rPr lang="en-US" dirty="0"/>
              <a:t> </a:t>
            </a:r>
            <a:r>
              <a:rPr lang="en-US" b="1" dirty="0" err="1"/>
              <a:t>defnyddio</a:t>
            </a:r>
            <a:r>
              <a:rPr lang="en-US" b="1" dirty="0"/>
              <a:t> </a:t>
            </a:r>
            <a:r>
              <a:rPr lang="en-US" b="1" dirty="0" err="1"/>
              <a:t>ysgogiad</a:t>
            </a:r>
            <a:r>
              <a:rPr lang="en-US" b="1" dirty="0"/>
              <a:t> i</a:t>
            </a:r>
            <a:r>
              <a:rPr lang="en-US" dirty="0"/>
              <a:t> </a:t>
            </a:r>
            <a:r>
              <a:rPr lang="en-US" dirty="0" err="1"/>
              <a:t>gyflwyno</a:t>
            </a:r>
            <a:r>
              <a:rPr lang="en-US" dirty="0"/>
              <a:t> y </a:t>
            </a:r>
            <a:r>
              <a:rPr lang="en-US" dirty="0" err="1"/>
              <a:t>broblem</a:t>
            </a:r>
            <a:r>
              <a:rPr lang="en-US" dirty="0"/>
              <a:t> </a:t>
            </a:r>
            <a:r>
              <a:rPr lang="en-US" dirty="0" err="1"/>
              <a:t>neu’r</a:t>
            </a:r>
            <a:r>
              <a:rPr lang="en-US" dirty="0"/>
              <a:t> </a:t>
            </a:r>
            <a:r>
              <a:rPr lang="en-US" dirty="0" err="1"/>
              <a:t>ymholiad</a:t>
            </a:r>
            <a:r>
              <a:rPr lang="en-US" dirty="0"/>
              <a:t> </a:t>
            </a:r>
            <a:r>
              <a:rPr lang="en-US" dirty="0" err="1"/>
              <a:t>wrth</a:t>
            </a:r>
            <a:r>
              <a:rPr lang="en-US" dirty="0"/>
              <a:t> </a:t>
            </a:r>
            <a:r>
              <a:rPr lang="en-US" dirty="0" err="1"/>
              <a:t>recriwtio’r</a:t>
            </a:r>
            <a:r>
              <a:rPr lang="en-US" dirty="0"/>
              <a:t> </a:t>
            </a:r>
            <a:r>
              <a:rPr lang="en-US" dirty="0" err="1"/>
              <a:t>dysgwyr</a:t>
            </a:r>
            <a:r>
              <a:rPr lang="en-US" dirty="0"/>
              <a:t> </a:t>
            </a:r>
            <a:r>
              <a:rPr lang="en-US" dirty="0" err="1"/>
              <a:t>ifanc</a:t>
            </a:r>
            <a:r>
              <a:rPr lang="en-US" dirty="0"/>
              <a:t> ‘</a:t>
            </a:r>
            <a:r>
              <a:rPr lang="en-US" dirty="0" err="1"/>
              <a:t>arbenigwyr</a:t>
            </a:r>
            <a:r>
              <a:rPr lang="en-US" dirty="0"/>
              <a:t>’ </a:t>
            </a:r>
            <a:r>
              <a:rPr lang="en-US" dirty="0" err="1"/>
              <a:t>i’r</a:t>
            </a:r>
            <a:r>
              <a:rPr lang="en-US" dirty="0"/>
              <a:t> </a:t>
            </a:r>
            <a:r>
              <a:rPr lang="en-US" dirty="0" err="1"/>
              <a:t>sialens</a:t>
            </a:r>
            <a:endParaRPr lang="en-US" dirty="0"/>
          </a:p>
          <a:p>
            <a:r>
              <a:rPr lang="en-US" dirty="0" err="1"/>
              <a:t>Gellir</a:t>
            </a:r>
            <a:r>
              <a:rPr lang="en-US" dirty="0"/>
              <a:t> (</a:t>
            </a:r>
            <a:r>
              <a:rPr lang="en-US" dirty="0" err="1"/>
              <a:t>os</a:t>
            </a:r>
            <a:r>
              <a:rPr lang="en-US" dirty="0"/>
              <a:t> y </a:t>
            </a:r>
            <a:r>
              <a:rPr lang="en-US" dirty="0" err="1"/>
              <a:t>credwch</a:t>
            </a:r>
            <a:r>
              <a:rPr lang="en-US" dirty="0"/>
              <a:t> bod </a:t>
            </a:r>
            <a:r>
              <a:rPr lang="en-US" dirty="0" err="1"/>
              <a:t>angen</a:t>
            </a:r>
            <a:r>
              <a:rPr lang="en-US" dirty="0"/>
              <a:t>) </a:t>
            </a:r>
            <a:r>
              <a:rPr lang="en-US" dirty="0" err="1"/>
              <a:t>osod</a:t>
            </a:r>
            <a:r>
              <a:rPr lang="en-US" dirty="0"/>
              <a:t> </a:t>
            </a:r>
            <a:r>
              <a:rPr lang="en-US" dirty="0" err="1"/>
              <a:t>yr</a:t>
            </a:r>
            <a:r>
              <a:rPr lang="en-US" dirty="0"/>
              <a:t> </a:t>
            </a:r>
            <a:r>
              <a:rPr lang="en-US" b="1" dirty="0" err="1"/>
              <a:t>amcanion</a:t>
            </a:r>
            <a:r>
              <a:rPr lang="en-US" dirty="0"/>
              <a:t> </a:t>
            </a:r>
            <a:r>
              <a:rPr lang="en-US" dirty="0" err="1"/>
              <a:t>tu</a:t>
            </a:r>
            <a:r>
              <a:rPr lang="en-US" dirty="0"/>
              <a:t> </a:t>
            </a:r>
            <a:r>
              <a:rPr lang="en-US" dirty="0" err="1"/>
              <a:t>mewn</a:t>
            </a:r>
            <a:r>
              <a:rPr lang="en-US" dirty="0"/>
              <a:t> </a:t>
            </a:r>
            <a:r>
              <a:rPr lang="en-US" dirty="0" err="1"/>
              <a:t>i’r</a:t>
            </a:r>
            <a:r>
              <a:rPr lang="en-US" dirty="0"/>
              <a:t> </a:t>
            </a:r>
            <a:r>
              <a:rPr lang="en-US" dirty="0" err="1"/>
              <a:t>cwricwlwm</a:t>
            </a:r>
            <a:r>
              <a:rPr lang="en-US" dirty="0"/>
              <a:t> </a:t>
            </a:r>
            <a:r>
              <a:rPr lang="en-US" dirty="0" err="1"/>
              <a:t>sy’n</a:t>
            </a:r>
            <a:r>
              <a:rPr lang="en-US" dirty="0"/>
              <a:t> </a:t>
            </a:r>
            <a:r>
              <a:rPr lang="en-US" dirty="0" err="1"/>
              <a:t>cael</a:t>
            </a:r>
            <a:r>
              <a:rPr lang="en-US" dirty="0"/>
              <a:t> </a:t>
            </a:r>
            <a:r>
              <a:rPr lang="en-US" dirty="0" err="1"/>
              <a:t>ei</a:t>
            </a:r>
            <a:r>
              <a:rPr lang="en-US" dirty="0"/>
              <a:t> </a:t>
            </a:r>
            <a:r>
              <a:rPr lang="en-US" dirty="0" err="1"/>
              <a:t>arwain</a:t>
            </a:r>
            <a:r>
              <a:rPr lang="en-US" dirty="0"/>
              <a:t> </a:t>
            </a:r>
            <a:r>
              <a:rPr lang="en-US" dirty="0" err="1"/>
              <a:t>gan</a:t>
            </a:r>
            <a:r>
              <a:rPr lang="en-US" dirty="0"/>
              <a:t> </a:t>
            </a:r>
            <a:r>
              <a:rPr lang="en-US" dirty="0" err="1"/>
              <a:t>ymholiad</a:t>
            </a:r>
            <a:r>
              <a:rPr lang="en-US" dirty="0"/>
              <a:t> (</a:t>
            </a:r>
            <a:r>
              <a:rPr lang="en-US" dirty="0" err="1"/>
              <a:t>ond</a:t>
            </a:r>
            <a:r>
              <a:rPr lang="en-US" dirty="0"/>
              <a:t> y </a:t>
            </a:r>
            <a:r>
              <a:rPr lang="en-US" dirty="0" err="1"/>
              <a:t>cwestiwn</a:t>
            </a:r>
            <a:r>
              <a:rPr lang="en-US" dirty="0"/>
              <a:t> </a:t>
            </a:r>
            <a:r>
              <a:rPr lang="en-US" b="1" dirty="0" err="1"/>
              <a:t>nid</a:t>
            </a:r>
            <a:r>
              <a:rPr lang="en-US" dirty="0"/>
              <a:t> </a:t>
            </a:r>
            <a:r>
              <a:rPr lang="en-US" dirty="0" err="1"/>
              <a:t>yr</a:t>
            </a:r>
            <a:r>
              <a:rPr lang="en-US" dirty="0"/>
              <a:t> </a:t>
            </a:r>
            <a:r>
              <a:rPr lang="en-US" dirty="0" err="1"/>
              <a:t>amcanion</a:t>
            </a:r>
            <a:r>
              <a:rPr lang="en-US" dirty="0"/>
              <a:t> a </a:t>
            </a:r>
            <a:r>
              <a:rPr lang="en-US" dirty="0" err="1"/>
              <a:t>ddylai</a:t>
            </a:r>
            <a:r>
              <a:rPr lang="en-US" dirty="0"/>
              <a:t> </a:t>
            </a:r>
            <a:r>
              <a:rPr lang="en-US" b="1" dirty="0" err="1"/>
              <a:t>lywio’r</a:t>
            </a:r>
            <a:r>
              <a:rPr lang="en-US" b="1" dirty="0"/>
              <a:t> </a:t>
            </a:r>
            <a:r>
              <a:rPr lang="en-US" b="1" dirty="0" err="1"/>
              <a:t>dysgu</a:t>
            </a:r>
            <a:r>
              <a:rPr lang="en-US" dirty="0"/>
              <a:t>).</a:t>
            </a:r>
          </a:p>
        </p:txBody>
      </p:sp>
    </p:spTree>
    <p:extLst>
      <p:ext uri="{BB962C8B-B14F-4D97-AF65-F5344CB8AC3E}">
        <p14:creationId xmlns:p14="http://schemas.microsoft.com/office/powerpoint/2010/main" val="14904328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AutoShap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 err="1"/>
              <a:t>Egwyddorion</a:t>
            </a:r>
            <a:r>
              <a:rPr lang="en-GB" altLang="en-US" dirty="0"/>
              <a:t> </a:t>
            </a:r>
            <a:r>
              <a:rPr lang="en-GB" altLang="en-US" dirty="0" err="1"/>
              <a:t>Ymholiad</a:t>
            </a:r>
            <a:endParaRPr lang="en-GB" altLang="en-US" dirty="0"/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altLang="en-US" dirty="0" err="1"/>
              <a:t>Dechrau</a:t>
            </a:r>
            <a:r>
              <a:rPr lang="en-GB" altLang="en-US" dirty="0"/>
              <a:t> </a:t>
            </a:r>
            <a:r>
              <a:rPr lang="en-GB" altLang="en-US" dirty="0" err="1"/>
              <a:t>gyda’r</a:t>
            </a:r>
            <a:r>
              <a:rPr lang="en-GB" altLang="en-US" dirty="0"/>
              <a:t> </a:t>
            </a:r>
            <a:r>
              <a:rPr lang="en-GB" altLang="en-US" dirty="0" err="1"/>
              <a:t>hyn</a:t>
            </a:r>
            <a:r>
              <a:rPr lang="en-GB" altLang="en-US" dirty="0"/>
              <a:t> </a:t>
            </a:r>
            <a:r>
              <a:rPr lang="en-GB" altLang="en-US" dirty="0" err="1"/>
              <a:t>yr</a:t>
            </a:r>
            <a:r>
              <a:rPr lang="en-GB" altLang="en-US" dirty="0"/>
              <a:t> </a:t>
            </a:r>
            <a:r>
              <a:rPr lang="en-GB" altLang="en-US" dirty="0" err="1"/>
              <a:t>ydym</a:t>
            </a:r>
            <a:r>
              <a:rPr lang="en-GB" altLang="en-US" dirty="0"/>
              <a:t> </a:t>
            </a:r>
            <a:r>
              <a:rPr lang="en-GB" altLang="en-US" dirty="0" err="1"/>
              <a:t>yn</a:t>
            </a:r>
            <a:r>
              <a:rPr lang="en-GB" altLang="en-US" dirty="0"/>
              <a:t> </a:t>
            </a:r>
            <a:r>
              <a:rPr lang="en-GB" altLang="en-US" dirty="0" err="1"/>
              <a:t>ei</a:t>
            </a:r>
            <a:r>
              <a:rPr lang="en-GB" altLang="en-US" dirty="0"/>
              <a:t> </a:t>
            </a:r>
            <a:r>
              <a:rPr lang="en-GB" altLang="en-US" dirty="0" err="1"/>
              <a:t>wybod</a:t>
            </a:r>
            <a:endParaRPr lang="en-GB" altLang="en-US" dirty="0"/>
          </a:p>
          <a:p>
            <a:pPr>
              <a:lnSpc>
                <a:spcPct val="90000"/>
              </a:lnSpc>
            </a:pPr>
            <a:r>
              <a:rPr lang="en-GB" altLang="en-US" dirty="0" err="1"/>
              <a:t>Gofyn</a:t>
            </a:r>
            <a:r>
              <a:rPr lang="en-GB" altLang="en-US" dirty="0"/>
              <a:t> </a:t>
            </a:r>
            <a:r>
              <a:rPr lang="en-GB" altLang="en-US" dirty="0" err="1"/>
              <a:t>cwestiynau</a:t>
            </a:r>
            <a:r>
              <a:rPr lang="en-GB" altLang="en-US" dirty="0"/>
              <a:t> </a:t>
            </a:r>
            <a:r>
              <a:rPr lang="en-GB" altLang="en-US" dirty="0" err="1"/>
              <a:t>penodol</a:t>
            </a:r>
            <a:endParaRPr lang="en-GB" altLang="en-US" dirty="0"/>
          </a:p>
          <a:p>
            <a:pPr>
              <a:lnSpc>
                <a:spcPct val="90000"/>
              </a:lnSpc>
            </a:pPr>
            <a:r>
              <a:rPr lang="en-GB" altLang="en-US" dirty="0" err="1"/>
              <a:t>Cyfeirio</a:t>
            </a:r>
            <a:r>
              <a:rPr lang="en-GB" altLang="en-US" dirty="0"/>
              <a:t> at y </a:t>
            </a:r>
            <a:r>
              <a:rPr lang="en-GB" altLang="en-US" dirty="0" err="1"/>
              <a:t>lleoliad</a:t>
            </a:r>
            <a:endParaRPr lang="en-GB" altLang="en-US" dirty="0"/>
          </a:p>
          <a:p>
            <a:pPr>
              <a:lnSpc>
                <a:spcPct val="90000"/>
              </a:lnSpc>
            </a:pPr>
            <a:r>
              <a:rPr lang="en-GB" altLang="en-US" dirty="0" err="1"/>
              <a:t>Nodi’r</a:t>
            </a:r>
            <a:r>
              <a:rPr lang="en-GB" altLang="en-US" dirty="0"/>
              <a:t> </a:t>
            </a:r>
            <a:r>
              <a:rPr lang="en-GB" altLang="en-US" dirty="0" err="1"/>
              <a:t>gwahaniaeth</a:t>
            </a:r>
            <a:r>
              <a:rPr lang="en-GB" altLang="en-US" dirty="0"/>
              <a:t>/</a:t>
            </a:r>
            <a:r>
              <a:rPr lang="en-GB" altLang="en-US" dirty="0" err="1"/>
              <a:t>tebygrwydd</a:t>
            </a:r>
            <a:r>
              <a:rPr lang="en-GB" altLang="en-US" dirty="0"/>
              <a:t> (</a:t>
            </a:r>
            <a:r>
              <a:rPr lang="en-GB" altLang="en-US" dirty="0" err="1"/>
              <a:t>nid</a:t>
            </a:r>
            <a:r>
              <a:rPr lang="en-GB" altLang="en-US" dirty="0"/>
              <a:t> </a:t>
            </a:r>
            <a:r>
              <a:rPr lang="en-GB" altLang="en-US" dirty="0" err="1"/>
              <a:t>yn</a:t>
            </a:r>
            <a:r>
              <a:rPr lang="en-GB" altLang="en-US" dirty="0"/>
              <a:t> </a:t>
            </a:r>
            <a:r>
              <a:rPr lang="en-GB" altLang="en-US" dirty="0" err="1"/>
              <a:t>unig</a:t>
            </a:r>
            <a:r>
              <a:rPr lang="en-GB" altLang="en-US" dirty="0"/>
              <a:t> </a:t>
            </a:r>
            <a:r>
              <a:rPr lang="en-GB" altLang="en-US" dirty="0" err="1"/>
              <a:t>rhwng</a:t>
            </a:r>
            <a:r>
              <a:rPr lang="en-GB" altLang="en-US" dirty="0"/>
              <a:t> ‘</a:t>
            </a:r>
            <a:r>
              <a:rPr lang="en-GB" altLang="en-US" dirty="0" err="1"/>
              <a:t>ddoe</a:t>
            </a:r>
            <a:r>
              <a:rPr lang="en-GB" altLang="en-US" dirty="0"/>
              <a:t> a </a:t>
            </a:r>
            <a:r>
              <a:rPr lang="en-GB" altLang="en-US" dirty="0" err="1"/>
              <a:t>heddiw</a:t>
            </a:r>
            <a:r>
              <a:rPr lang="en-GB" altLang="en-US" dirty="0"/>
              <a:t>’, </a:t>
            </a:r>
            <a:r>
              <a:rPr lang="en-GB" altLang="en-US" dirty="0" err="1"/>
              <a:t>ond</a:t>
            </a:r>
            <a:r>
              <a:rPr lang="en-GB" altLang="en-US" dirty="0"/>
              <a:t> </a:t>
            </a:r>
            <a:r>
              <a:rPr lang="en-GB" altLang="en-US" dirty="0" err="1"/>
              <a:t>hefyd</a:t>
            </a:r>
            <a:r>
              <a:rPr lang="en-GB" altLang="en-US" dirty="0"/>
              <a:t> </a:t>
            </a:r>
            <a:r>
              <a:rPr lang="en-GB" altLang="en-US" dirty="0" err="1"/>
              <a:t>rhwng</a:t>
            </a:r>
            <a:r>
              <a:rPr lang="en-GB" altLang="en-US" dirty="0"/>
              <a:t> ‘</a:t>
            </a:r>
            <a:r>
              <a:rPr lang="en-GB" altLang="en-US" dirty="0" err="1"/>
              <a:t>ddoe</a:t>
            </a:r>
            <a:r>
              <a:rPr lang="en-GB" altLang="en-US" dirty="0"/>
              <a:t> a </a:t>
            </a:r>
            <a:r>
              <a:rPr lang="en-GB" altLang="en-US" dirty="0" err="1"/>
              <a:t>ddoe</a:t>
            </a:r>
            <a:r>
              <a:rPr lang="en-GB" altLang="en-US" dirty="0"/>
              <a:t> – </a:t>
            </a:r>
            <a:r>
              <a:rPr lang="en-GB" altLang="en-US" dirty="0" err="1"/>
              <a:t>newid</a:t>
            </a:r>
            <a:r>
              <a:rPr lang="en-GB" altLang="en-US" dirty="0"/>
              <a:t> </a:t>
            </a:r>
            <a:r>
              <a:rPr lang="en-GB" altLang="en-US" i="1" dirty="0"/>
              <a:t>o </a:t>
            </a:r>
            <a:r>
              <a:rPr lang="en-GB" altLang="en-US" i="1" dirty="0" err="1"/>
              <a:t>fewn</a:t>
            </a:r>
            <a:r>
              <a:rPr lang="en-GB" altLang="en-US" i="1" dirty="0"/>
              <a:t> </a:t>
            </a:r>
            <a:r>
              <a:rPr lang="en-GB" altLang="en-US" dirty="0" err="1"/>
              <a:t>cyfnod</a:t>
            </a:r>
            <a:r>
              <a:rPr lang="en-GB" altLang="en-US" dirty="0"/>
              <a:t>)</a:t>
            </a:r>
          </a:p>
          <a:p>
            <a:pPr>
              <a:lnSpc>
                <a:spcPct val="90000"/>
              </a:lnSpc>
            </a:pPr>
            <a:r>
              <a:rPr lang="en-GB" altLang="en-US" dirty="0" err="1"/>
              <a:t>Cofiwch</a:t>
            </a:r>
            <a:r>
              <a:rPr lang="en-GB" altLang="en-US" dirty="0"/>
              <a:t> bod </a:t>
            </a:r>
            <a:r>
              <a:rPr lang="en-GB" altLang="en-US" dirty="0" err="1"/>
              <a:t>angen</a:t>
            </a:r>
            <a:r>
              <a:rPr lang="en-GB" altLang="en-US" dirty="0"/>
              <a:t> </a:t>
            </a:r>
            <a:r>
              <a:rPr lang="en-GB" altLang="en-US" dirty="0" err="1"/>
              <a:t>i</a:t>
            </a:r>
            <a:r>
              <a:rPr lang="en-GB" altLang="en-US" dirty="0"/>
              <a:t> chi </a:t>
            </a:r>
            <a:r>
              <a:rPr lang="en-GB" altLang="en-US" dirty="0" err="1"/>
              <a:t>wneud</a:t>
            </a:r>
            <a:r>
              <a:rPr lang="en-GB" altLang="en-US" dirty="0"/>
              <a:t> y </a:t>
            </a:r>
            <a:r>
              <a:rPr lang="en-GB" altLang="en-US" dirty="0" err="1"/>
              <a:t>dyniaethau</a:t>
            </a:r>
            <a:r>
              <a:rPr lang="en-GB" altLang="en-US" dirty="0"/>
              <a:t> </a:t>
            </a:r>
            <a:r>
              <a:rPr lang="en-GB" altLang="en-US" dirty="0" err="1"/>
              <a:t>yn</a:t>
            </a:r>
            <a:r>
              <a:rPr lang="en-GB" altLang="en-US" dirty="0"/>
              <a:t>: </a:t>
            </a:r>
            <a:r>
              <a:rPr lang="en-GB" altLang="en-US" b="1" dirty="0" err="1">
                <a:solidFill>
                  <a:schemeClr val="accent2"/>
                </a:solidFill>
              </a:rPr>
              <a:t>bleserus</a:t>
            </a:r>
            <a:r>
              <a:rPr lang="en-GB" altLang="en-US" b="1" dirty="0">
                <a:solidFill>
                  <a:schemeClr val="accent2"/>
                </a:solidFill>
              </a:rPr>
              <a:t>, </a:t>
            </a:r>
            <a:r>
              <a:rPr lang="en-GB" altLang="en-US" b="1" dirty="0" err="1">
                <a:solidFill>
                  <a:schemeClr val="accent2"/>
                </a:solidFill>
              </a:rPr>
              <a:t>yn</a:t>
            </a:r>
            <a:r>
              <a:rPr lang="en-GB" altLang="en-US" b="1" dirty="0">
                <a:solidFill>
                  <a:schemeClr val="accent2"/>
                </a:solidFill>
              </a:rPr>
              <a:t> </a:t>
            </a:r>
            <a:r>
              <a:rPr lang="en-GB" altLang="en-US" b="1" dirty="0" err="1">
                <a:solidFill>
                  <a:schemeClr val="accent2"/>
                </a:solidFill>
              </a:rPr>
              <a:t>ddiddorol</a:t>
            </a:r>
            <a:r>
              <a:rPr lang="en-GB" altLang="en-US" b="1" dirty="0">
                <a:solidFill>
                  <a:schemeClr val="accent2"/>
                </a:solidFill>
              </a:rPr>
              <a:t> ac </a:t>
            </a:r>
            <a:r>
              <a:rPr lang="en-GB" altLang="en-US" b="1" dirty="0" err="1">
                <a:solidFill>
                  <a:schemeClr val="accent2"/>
                </a:solidFill>
              </a:rPr>
              <a:t>yn</a:t>
            </a:r>
            <a:r>
              <a:rPr lang="en-GB" altLang="en-US" b="1" dirty="0">
                <a:solidFill>
                  <a:schemeClr val="accent2"/>
                </a:solidFill>
              </a:rPr>
              <a:t> </a:t>
            </a:r>
            <a:r>
              <a:rPr lang="en-GB" altLang="en-US" b="1" dirty="0" err="1">
                <a:solidFill>
                  <a:schemeClr val="accent2"/>
                </a:solidFill>
              </a:rPr>
              <a:t>arwyddocaol</a:t>
            </a:r>
            <a:r>
              <a:rPr lang="en-GB" altLang="en-US" b="1" dirty="0">
                <a:solidFill>
                  <a:schemeClr val="accent2"/>
                </a:solidFill>
              </a:rPr>
              <a:t>.</a:t>
            </a: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42251604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9965" y="62837"/>
            <a:ext cx="8229600" cy="1066800"/>
          </a:xfrm>
        </p:spPr>
        <p:txBody>
          <a:bodyPr>
            <a:normAutofit fontScale="90000"/>
          </a:bodyPr>
          <a:lstStyle/>
          <a:p>
            <a:r>
              <a:rPr lang="en-GB" dirty="0"/>
              <a:t>‘Model S’ – </a:t>
            </a:r>
            <a:r>
              <a:rPr lang="en-GB" dirty="0" err="1"/>
              <a:t>offeryn</a:t>
            </a:r>
            <a:r>
              <a:rPr lang="en-GB" dirty="0"/>
              <a:t> </a:t>
            </a:r>
            <a:r>
              <a:rPr lang="en-GB" dirty="0" err="1"/>
              <a:t>syml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ymholiadau</a:t>
            </a:r>
            <a:r>
              <a:rPr lang="en-GB" dirty="0"/>
              <a:t> </a:t>
            </a:r>
            <a:r>
              <a:rPr lang="en-GB" dirty="0" err="1"/>
              <a:t>lleol</a:t>
            </a:r>
            <a:endParaRPr lang="en-GB" dirty="0"/>
          </a:p>
        </p:txBody>
      </p:sp>
      <p:graphicFrame>
        <p:nvGraphicFramePr>
          <p:cNvPr id="4" name="Diagram 3"/>
          <p:cNvGraphicFramePr/>
          <p:nvPr>
            <p:extLst/>
          </p:nvPr>
        </p:nvGraphicFramePr>
        <p:xfrm>
          <a:off x="157016" y="2004292"/>
          <a:ext cx="8885383" cy="457431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5957455" y="1200727"/>
            <a:ext cx="3084945" cy="2031325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</a:rPr>
              <a:t>Beth </a:t>
            </a:r>
            <a:r>
              <a:rPr lang="en-GB" dirty="0" err="1">
                <a:latin typeface="Calibri" panose="020F0502020204030204" pitchFamily="34" charset="0"/>
              </a:rPr>
              <a:t>ydy</a:t>
            </a:r>
            <a:r>
              <a:rPr lang="en-GB" dirty="0">
                <a:latin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</a:rPr>
              <a:t>ein</a:t>
            </a:r>
            <a:r>
              <a:rPr lang="en-GB" dirty="0">
                <a:latin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</a:rPr>
              <a:t>ffocws</a:t>
            </a:r>
            <a:r>
              <a:rPr lang="en-GB" dirty="0">
                <a:latin typeface="Calibri" panose="020F0502020204030204" pitchFamily="34" charset="0"/>
              </a:rPr>
              <a:t>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</a:rPr>
              <a:t>Beth </a:t>
            </a:r>
            <a:r>
              <a:rPr lang="en-GB" dirty="0" err="1">
                <a:latin typeface="Calibri" panose="020F0502020204030204" pitchFamily="34" charset="0"/>
              </a:rPr>
              <a:t>ydym</a:t>
            </a:r>
            <a:r>
              <a:rPr lang="en-GB" dirty="0">
                <a:latin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</a:rPr>
              <a:t>yn</a:t>
            </a:r>
            <a:r>
              <a:rPr lang="en-GB" dirty="0">
                <a:latin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</a:rPr>
              <a:t>ei</a:t>
            </a:r>
            <a:r>
              <a:rPr lang="en-GB" dirty="0">
                <a:latin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</a:rPr>
              <a:t>wybod</a:t>
            </a:r>
            <a:r>
              <a:rPr lang="en-GB" dirty="0">
                <a:latin typeface="Calibri" panose="020F0502020204030204" pitchFamily="34" charset="0"/>
              </a:rPr>
              <a:t> am </a:t>
            </a:r>
            <a:r>
              <a:rPr lang="en-GB" dirty="0" err="1">
                <a:latin typeface="Calibri" panose="020F0502020204030204" pitchFamily="34" charset="0"/>
              </a:rPr>
              <a:t>y</a:t>
            </a:r>
            <a:r>
              <a:rPr lang="en-GB" dirty="0">
                <a:latin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</a:rPr>
              <a:t>lle/amser</a:t>
            </a:r>
            <a:r>
              <a:rPr lang="en-GB" dirty="0">
                <a:latin typeface="Calibri" panose="020F0502020204030204" pitchFamily="34" charset="0"/>
              </a:rPr>
              <a:t>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</a:rPr>
              <a:t>Beth </a:t>
            </a:r>
            <a:r>
              <a:rPr lang="en-GB" dirty="0" err="1">
                <a:latin typeface="Calibri" panose="020F0502020204030204" pitchFamily="34" charset="0"/>
              </a:rPr>
              <a:t>ydym</a:t>
            </a:r>
            <a:r>
              <a:rPr lang="en-GB" dirty="0">
                <a:latin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</a:rPr>
              <a:t>eisiau</a:t>
            </a:r>
            <a:r>
              <a:rPr lang="en-GB" dirty="0">
                <a:latin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</a:rPr>
              <a:t>ei</a:t>
            </a:r>
            <a:r>
              <a:rPr lang="en-GB" dirty="0">
                <a:latin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</a:rPr>
              <a:t>ddarganfod</a:t>
            </a:r>
            <a:r>
              <a:rPr lang="en-GB" dirty="0">
                <a:latin typeface="Calibri" panose="020F0502020204030204" pitchFamily="34" charset="0"/>
              </a:rPr>
              <a:t> ‘go </a:t>
            </a:r>
            <a:r>
              <a:rPr lang="en-GB" dirty="0" err="1">
                <a:latin typeface="Calibri" panose="020F0502020204030204" pitchFamily="34" charset="0"/>
              </a:rPr>
              <a:t>iawn</a:t>
            </a:r>
            <a:r>
              <a:rPr lang="en-GB" dirty="0">
                <a:latin typeface="Calibri" panose="020F0502020204030204" pitchFamily="34" charset="0"/>
              </a:rPr>
              <a:t>’?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</a:rPr>
              <a:t>Pa </a:t>
            </a:r>
            <a:r>
              <a:rPr lang="en-GB" dirty="0" err="1">
                <a:latin typeface="Calibri" panose="020F0502020204030204" pitchFamily="34" charset="0"/>
              </a:rPr>
              <a:t>adnoddau</a:t>
            </a:r>
            <a:r>
              <a:rPr lang="en-GB" dirty="0">
                <a:latin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</a:rPr>
              <a:t>eraill</a:t>
            </a:r>
            <a:r>
              <a:rPr lang="en-GB" dirty="0">
                <a:latin typeface="Calibri" panose="020F0502020204030204" pitchFamily="34" charset="0"/>
              </a:rPr>
              <a:t> a </a:t>
            </a:r>
            <a:r>
              <a:rPr lang="en-GB" dirty="0" err="1">
                <a:latin typeface="Calibri" panose="020F0502020204030204" pitchFamily="34" charset="0"/>
              </a:rPr>
              <a:t>TGCh</a:t>
            </a:r>
            <a:r>
              <a:rPr lang="en-GB" dirty="0">
                <a:latin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</a:rPr>
              <a:t>sydd</a:t>
            </a:r>
            <a:r>
              <a:rPr lang="en-GB" dirty="0">
                <a:latin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</a:rPr>
              <a:t>angen</a:t>
            </a:r>
            <a:r>
              <a:rPr lang="en-GB" dirty="0">
                <a:latin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</a:rPr>
              <a:t>arnom</a:t>
            </a:r>
            <a:r>
              <a:rPr lang="en-GB" dirty="0">
                <a:latin typeface="Calibri" panose="020F0502020204030204" pitchFamily="34" charset="0"/>
              </a:rPr>
              <a:t>?</a:t>
            </a:r>
          </a:p>
        </p:txBody>
      </p:sp>
      <p:cxnSp>
        <p:nvCxnSpPr>
          <p:cNvPr id="7" name="Straight Arrow Connector 6"/>
          <p:cNvCxnSpPr/>
          <p:nvPr/>
        </p:nvCxnSpPr>
        <p:spPr>
          <a:xfrm flipV="1">
            <a:off x="5135418" y="2004292"/>
            <a:ext cx="822036" cy="193963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8" name="TextBox 7"/>
          <p:cNvSpPr txBox="1"/>
          <p:nvPr/>
        </p:nvSpPr>
        <p:spPr>
          <a:xfrm>
            <a:off x="6289966" y="5172364"/>
            <a:ext cx="2752434" cy="1477328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</a:rPr>
              <a:t>Sut</a:t>
            </a:r>
            <a:r>
              <a:rPr lang="en-GB" dirty="0">
                <a:latin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</a:rPr>
              <a:t>ydym</a:t>
            </a:r>
            <a:r>
              <a:rPr lang="en-GB" dirty="0">
                <a:latin typeface="Calibri" panose="020F0502020204030204" pitchFamily="34" charset="0"/>
              </a:rPr>
              <a:t> am </a:t>
            </a:r>
            <a:r>
              <a:rPr lang="en-GB" dirty="0" err="1">
                <a:latin typeface="Calibri" panose="020F0502020204030204" pitchFamily="34" charset="0"/>
              </a:rPr>
              <a:t>ddarganfod</a:t>
            </a:r>
            <a:r>
              <a:rPr lang="en-GB" dirty="0">
                <a:latin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</a:rPr>
              <a:t>hyn</a:t>
            </a:r>
            <a:r>
              <a:rPr lang="en-GB" dirty="0">
                <a:latin typeface="Calibri" panose="020F0502020204030204" pitchFamily="34" charset="0"/>
              </a:rPr>
              <a:t>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>
                <a:latin typeface="Calibri" panose="020F0502020204030204" pitchFamily="34" charset="0"/>
              </a:rPr>
              <a:t>Ble</a:t>
            </a:r>
            <a:r>
              <a:rPr lang="en-GB" dirty="0">
                <a:latin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</a:rPr>
              <a:t>gallen</a:t>
            </a:r>
            <a:r>
              <a:rPr lang="en-GB" dirty="0">
                <a:latin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</a:rPr>
              <a:t>ni</a:t>
            </a:r>
            <a:r>
              <a:rPr lang="en-GB" dirty="0">
                <a:latin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</a:rPr>
              <a:t>edrych</a:t>
            </a:r>
            <a:r>
              <a:rPr lang="en-GB" dirty="0">
                <a:latin typeface="Calibri" panose="020F0502020204030204" pitchFamily="34" charset="0"/>
              </a:rPr>
              <a:t>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>
                <a:latin typeface="Calibri" panose="020F0502020204030204" pitchFamily="34" charset="0"/>
              </a:rPr>
              <a:t>Gyda</a:t>
            </a:r>
            <a:r>
              <a:rPr lang="en-GB" dirty="0">
                <a:latin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</a:rPr>
              <a:t>pwy</a:t>
            </a:r>
            <a:r>
              <a:rPr lang="en-GB" dirty="0">
                <a:latin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</a:rPr>
              <a:t>gallen</a:t>
            </a:r>
            <a:r>
              <a:rPr lang="en-GB" dirty="0">
                <a:latin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</a:rPr>
              <a:t>ni</a:t>
            </a:r>
            <a:r>
              <a:rPr lang="en-GB" dirty="0">
                <a:latin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</a:rPr>
              <a:t>siarad</a:t>
            </a:r>
            <a:r>
              <a:rPr lang="en-GB" dirty="0">
                <a:latin typeface="Calibri" panose="020F0502020204030204" pitchFamily="34" charset="0"/>
              </a:rPr>
              <a:t>? </a:t>
            </a:r>
          </a:p>
        </p:txBody>
      </p:sp>
      <p:cxnSp>
        <p:nvCxnSpPr>
          <p:cNvPr id="10" name="Straight Arrow Connector 9"/>
          <p:cNvCxnSpPr/>
          <p:nvPr/>
        </p:nvCxnSpPr>
        <p:spPr>
          <a:xfrm>
            <a:off x="6862618" y="4461164"/>
            <a:ext cx="637308" cy="646545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1" name="TextBox 10"/>
          <p:cNvSpPr txBox="1"/>
          <p:nvPr/>
        </p:nvSpPr>
        <p:spPr>
          <a:xfrm>
            <a:off x="157016" y="5172364"/>
            <a:ext cx="3491348" cy="1477328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</a:rPr>
              <a:t>Beth a </a:t>
            </a:r>
            <a:r>
              <a:rPr lang="en-GB" dirty="0" err="1">
                <a:latin typeface="Calibri" panose="020F0502020204030204" pitchFamily="34" charset="0"/>
              </a:rPr>
              <a:t>sut</a:t>
            </a:r>
            <a:r>
              <a:rPr lang="en-GB" dirty="0">
                <a:latin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</a:rPr>
              <a:t>ydym</a:t>
            </a:r>
            <a:r>
              <a:rPr lang="en-GB" dirty="0">
                <a:latin typeface="Calibri" panose="020F0502020204030204" pitchFamily="34" charset="0"/>
              </a:rPr>
              <a:t> am </a:t>
            </a:r>
            <a:r>
              <a:rPr lang="en-GB" dirty="0" err="1">
                <a:latin typeface="Calibri" panose="020F0502020204030204" pitchFamily="34" charset="0"/>
              </a:rPr>
              <a:t>gofnodi</a:t>
            </a:r>
            <a:r>
              <a:rPr lang="en-GB" dirty="0">
                <a:latin typeface="Calibri" panose="020F0502020204030204" pitchFamily="34" charset="0"/>
              </a:rPr>
              <a:t>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</a:rPr>
              <a:t>Beth </a:t>
            </a:r>
            <a:r>
              <a:rPr lang="en-GB" dirty="0" err="1">
                <a:latin typeface="Calibri" panose="020F0502020204030204" pitchFamily="34" charset="0"/>
              </a:rPr>
              <a:t>mae</a:t>
            </a:r>
            <a:r>
              <a:rPr lang="en-GB" dirty="0">
                <a:latin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</a:rPr>
              <a:t>pob</a:t>
            </a:r>
            <a:r>
              <a:rPr lang="en-GB" dirty="0">
                <a:latin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</a:rPr>
              <a:t>ffynhonnell</a:t>
            </a:r>
            <a:r>
              <a:rPr lang="en-GB" dirty="0">
                <a:latin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</a:rPr>
              <a:t>yn</a:t>
            </a:r>
            <a:r>
              <a:rPr lang="en-GB" dirty="0">
                <a:latin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</a:rPr>
              <a:t>ei</a:t>
            </a:r>
            <a:r>
              <a:rPr lang="en-GB" dirty="0">
                <a:latin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</a:rPr>
              <a:t>ddweud</a:t>
            </a:r>
            <a:r>
              <a:rPr lang="en-GB" dirty="0">
                <a:latin typeface="Calibri" panose="020F0502020204030204" pitchFamily="34" charset="0"/>
              </a:rPr>
              <a:t>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</a:rPr>
              <a:t>Beth </a:t>
            </a:r>
            <a:r>
              <a:rPr lang="en-GB" dirty="0" err="1">
                <a:latin typeface="Calibri" panose="020F0502020204030204" pitchFamily="34" charset="0"/>
              </a:rPr>
              <a:t>ydyn</a:t>
            </a:r>
            <a:r>
              <a:rPr lang="en-GB" dirty="0">
                <a:latin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</a:rPr>
              <a:t>ni</a:t>
            </a:r>
            <a:r>
              <a:rPr lang="en-GB" dirty="0">
                <a:latin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</a:rPr>
              <a:t>ddim</a:t>
            </a:r>
            <a:r>
              <a:rPr lang="en-GB" dirty="0">
                <a:latin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</a:rPr>
              <a:t>yn</a:t>
            </a:r>
            <a:r>
              <a:rPr lang="en-GB" dirty="0">
                <a:latin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</a:rPr>
              <a:t>ei</a:t>
            </a:r>
            <a:r>
              <a:rPr lang="en-GB" dirty="0">
                <a:latin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</a:rPr>
              <a:t>wybod</a:t>
            </a:r>
            <a:r>
              <a:rPr lang="en-GB" dirty="0">
                <a:latin typeface="Calibri" panose="020F0502020204030204" pitchFamily="34" charset="0"/>
              </a:rPr>
              <a:t>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</a:rPr>
              <a:t>Beth </a:t>
            </a:r>
            <a:r>
              <a:rPr lang="en-GB" dirty="0" err="1">
                <a:latin typeface="Calibri" panose="020F0502020204030204" pitchFamily="34" charset="0"/>
              </a:rPr>
              <a:t>ydy’r</a:t>
            </a:r>
            <a:r>
              <a:rPr lang="en-GB" dirty="0">
                <a:latin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</a:rPr>
              <a:t>negeseuon</a:t>
            </a:r>
            <a:r>
              <a:rPr lang="en-GB" dirty="0">
                <a:latin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</a:rPr>
              <a:t>pwysig</a:t>
            </a:r>
            <a:r>
              <a:rPr lang="en-GB" dirty="0">
                <a:latin typeface="Calibri" panose="020F0502020204030204" pitchFamily="34" charset="0"/>
              </a:rPr>
              <a:t>?</a:t>
            </a:r>
          </a:p>
        </p:txBody>
      </p:sp>
      <p:cxnSp>
        <p:nvCxnSpPr>
          <p:cNvPr id="13" name="Straight Arrow Connector 12"/>
          <p:cNvCxnSpPr/>
          <p:nvPr/>
        </p:nvCxnSpPr>
        <p:spPr>
          <a:xfrm flipH="1">
            <a:off x="3325091" y="6307930"/>
            <a:ext cx="641926" cy="38792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4" name="TextBox 13"/>
          <p:cNvSpPr txBox="1"/>
          <p:nvPr/>
        </p:nvSpPr>
        <p:spPr>
          <a:xfrm>
            <a:off x="0" y="1747124"/>
            <a:ext cx="2914075" cy="2308324"/>
          </a:xfrm>
          <a:prstGeom prst="rect">
            <a:avLst/>
          </a:prstGeom>
          <a:noFill/>
          <a:ln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>
                <a:latin typeface="Calibri" panose="020F0502020204030204" pitchFamily="34" charset="0"/>
              </a:rPr>
              <a:t>Sut</a:t>
            </a:r>
            <a:r>
              <a:rPr lang="en-GB" dirty="0">
                <a:latin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</a:rPr>
              <a:t>y</a:t>
            </a:r>
            <a:r>
              <a:rPr lang="en-GB" dirty="0">
                <a:latin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</a:rPr>
              <a:t>gallwn</a:t>
            </a:r>
            <a:r>
              <a:rPr lang="en-GB" dirty="0">
                <a:latin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</a:rPr>
              <a:t>ddweud</a:t>
            </a:r>
            <a:r>
              <a:rPr lang="en-GB" dirty="0">
                <a:latin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</a:rPr>
              <a:t>wrth</a:t>
            </a:r>
            <a:r>
              <a:rPr lang="en-GB" dirty="0">
                <a:latin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</a:rPr>
              <a:t>eraill</a:t>
            </a:r>
            <a:r>
              <a:rPr lang="en-GB" dirty="0">
                <a:latin typeface="Calibri" panose="020F0502020204030204" pitchFamily="34" charset="0"/>
              </a:rPr>
              <a:t> am </a:t>
            </a:r>
            <a:r>
              <a:rPr lang="en-GB" dirty="0" err="1">
                <a:latin typeface="Calibri" panose="020F0502020204030204" pitchFamily="34" charset="0"/>
              </a:rPr>
              <a:t>ein</a:t>
            </a:r>
            <a:r>
              <a:rPr lang="en-GB" dirty="0">
                <a:latin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</a:rPr>
              <a:t>gwaith</a:t>
            </a:r>
            <a:r>
              <a:rPr lang="en-GB" dirty="0">
                <a:latin typeface="Calibri" panose="020F0502020204030204" pitchFamily="34" charset="0"/>
              </a:rPr>
              <a:t>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>
                <a:latin typeface="Calibri" panose="020F0502020204030204" pitchFamily="34" charset="0"/>
              </a:rPr>
              <a:t>Pwy</a:t>
            </a:r>
            <a:r>
              <a:rPr lang="en-GB" dirty="0">
                <a:latin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</a:rPr>
              <a:t>fyddai</a:t>
            </a:r>
            <a:r>
              <a:rPr lang="en-GB" dirty="0">
                <a:latin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</a:rPr>
              <a:t>gyda</a:t>
            </a:r>
            <a:r>
              <a:rPr lang="en-GB" dirty="0">
                <a:latin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</a:rPr>
              <a:t>diddordeb</a:t>
            </a:r>
            <a:r>
              <a:rPr lang="en-GB" dirty="0">
                <a:latin typeface="Calibri" panose="020F0502020204030204" pitchFamily="34" charset="0"/>
              </a:rPr>
              <a:t>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</a:rPr>
              <a:t>Beth </a:t>
            </a:r>
            <a:r>
              <a:rPr lang="en-GB" dirty="0" err="1">
                <a:latin typeface="Calibri" panose="020F0502020204030204" pitchFamily="34" charset="0"/>
              </a:rPr>
              <a:t>weithiodd</a:t>
            </a:r>
            <a:r>
              <a:rPr lang="en-GB" dirty="0">
                <a:latin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</a:rPr>
              <a:t>yn</a:t>
            </a:r>
            <a:r>
              <a:rPr lang="en-GB" dirty="0">
                <a:latin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</a:rPr>
              <a:t>dda</a:t>
            </a:r>
            <a:r>
              <a:rPr lang="en-GB" dirty="0">
                <a:latin typeface="Calibri" panose="020F0502020204030204" pitchFamily="34" charset="0"/>
              </a:rPr>
              <a:t>/ </a:t>
            </a:r>
            <a:r>
              <a:rPr lang="en-GB" dirty="0" err="1">
                <a:latin typeface="Calibri" panose="020F0502020204030204" pitchFamily="34" charset="0"/>
              </a:rPr>
              <a:t>ddim</a:t>
            </a:r>
            <a:r>
              <a:rPr lang="en-GB" dirty="0">
                <a:latin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</a:rPr>
              <a:t>cystal</a:t>
            </a:r>
            <a:r>
              <a:rPr lang="en-GB" dirty="0">
                <a:latin typeface="Calibri" panose="020F0502020204030204" pitchFamily="34" charset="0"/>
              </a:rPr>
              <a:t>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</a:rPr>
              <a:t>Pa </a:t>
            </a:r>
            <a:r>
              <a:rPr lang="en-GB" dirty="0" err="1">
                <a:latin typeface="Calibri" panose="020F0502020204030204" pitchFamily="34" charset="0"/>
              </a:rPr>
              <a:t>gwestiynau</a:t>
            </a:r>
            <a:r>
              <a:rPr lang="en-GB" dirty="0">
                <a:latin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</a:rPr>
              <a:t>sy</a:t>
            </a:r>
            <a:r>
              <a:rPr lang="en-GB" dirty="0">
                <a:latin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</a:rPr>
              <a:t>heb</a:t>
            </a:r>
            <a:r>
              <a:rPr lang="en-GB" dirty="0">
                <a:latin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</a:rPr>
              <a:t>eu</a:t>
            </a:r>
            <a:r>
              <a:rPr lang="en-GB" dirty="0">
                <a:latin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</a:rPr>
              <a:t>hateb</a:t>
            </a:r>
            <a:r>
              <a:rPr lang="en-GB" dirty="0">
                <a:latin typeface="Calibri" panose="020F0502020204030204" pitchFamily="34" charset="0"/>
              </a:rPr>
              <a:t>? </a:t>
            </a:r>
          </a:p>
        </p:txBody>
      </p:sp>
      <p:cxnSp>
        <p:nvCxnSpPr>
          <p:cNvPr id="17" name="Straight Arrow Connector 16"/>
          <p:cNvCxnSpPr/>
          <p:nvPr/>
        </p:nvCxnSpPr>
        <p:spPr>
          <a:xfrm flipH="1" flipV="1">
            <a:off x="1542473" y="3906982"/>
            <a:ext cx="775854" cy="55418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309505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008671" y="2920181"/>
            <a:ext cx="3077497" cy="1323439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4000" dirty="0"/>
              <a:t>Y </a:t>
            </a:r>
            <a:r>
              <a:rPr lang="en-GB" sz="4000" dirty="0" err="1"/>
              <a:t>Cylch</a:t>
            </a:r>
            <a:r>
              <a:rPr lang="en-GB" sz="4000" dirty="0"/>
              <a:t> </a:t>
            </a:r>
            <a:r>
              <a:rPr lang="en-GB" sz="4000" dirty="0" err="1"/>
              <a:t>Ymholi</a:t>
            </a:r>
            <a:endParaRPr lang="en-GB" sz="4000" dirty="0"/>
          </a:p>
        </p:txBody>
      </p:sp>
      <p:sp>
        <p:nvSpPr>
          <p:cNvPr id="3" name="TextBox 2"/>
          <p:cNvSpPr txBox="1"/>
          <p:nvPr/>
        </p:nvSpPr>
        <p:spPr>
          <a:xfrm>
            <a:off x="3460956" y="1061884"/>
            <a:ext cx="21139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1. </a:t>
            </a:r>
            <a:r>
              <a:rPr lang="en-GB" sz="2800" dirty="0" err="1"/>
              <a:t>Cychwyn</a:t>
            </a:r>
            <a:endParaRPr lang="en-GB" sz="2800" dirty="0"/>
          </a:p>
        </p:txBody>
      </p:sp>
      <p:sp>
        <p:nvSpPr>
          <p:cNvPr id="4" name="TextBox 3"/>
          <p:cNvSpPr txBox="1"/>
          <p:nvPr/>
        </p:nvSpPr>
        <p:spPr>
          <a:xfrm>
            <a:off x="6371303" y="3460955"/>
            <a:ext cx="230074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2. </a:t>
            </a:r>
            <a:r>
              <a:rPr lang="en-GB" sz="2800" dirty="0" err="1"/>
              <a:t>Gwneud</a:t>
            </a:r>
            <a:endParaRPr lang="en-GB" sz="2800" dirty="0"/>
          </a:p>
        </p:txBody>
      </p:sp>
      <p:sp>
        <p:nvSpPr>
          <p:cNvPr id="5" name="TextBox 4"/>
          <p:cNvSpPr txBox="1"/>
          <p:nvPr/>
        </p:nvSpPr>
        <p:spPr>
          <a:xfrm>
            <a:off x="3677263" y="5604387"/>
            <a:ext cx="25367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3. </a:t>
            </a:r>
            <a:r>
              <a:rPr lang="en-GB" sz="2800" dirty="0" err="1"/>
              <a:t>Dadansoddi</a:t>
            </a:r>
            <a:endParaRPr lang="en-GB" sz="2800" dirty="0"/>
          </a:p>
        </p:txBody>
      </p:sp>
      <p:sp>
        <p:nvSpPr>
          <p:cNvPr id="6" name="TextBox 5"/>
          <p:cNvSpPr txBox="1"/>
          <p:nvPr/>
        </p:nvSpPr>
        <p:spPr>
          <a:xfrm>
            <a:off x="462115" y="3574178"/>
            <a:ext cx="245806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4. </a:t>
            </a:r>
            <a:r>
              <a:rPr lang="en-GB" sz="2800" dirty="0" err="1"/>
              <a:t>Myfyrio</a:t>
            </a:r>
            <a:endParaRPr lang="en-GB" sz="2800" dirty="0"/>
          </a:p>
        </p:txBody>
      </p:sp>
      <p:cxnSp>
        <p:nvCxnSpPr>
          <p:cNvPr id="8" name="Straight Arrow Connector 7"/>
          <p:cNvCxnSpPr/>
          <p:nvPr/>
        </p:nvCxnSpPr>
        <p:spPr>
          <a:xfrm>
            <a:off x="5810865" y="1585104"/>
            <a:ext cx="1710812" cy="1659541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/>
          <p:cNvCxnSpPr/>
          <p:nvPr/>
        </p:nvCxnSpPr>
        <p:spPr>
          <a:xfrm flipH="1">
            <a:off x="5987845" y="4097398"/>
            <a:ext cx="1533832" cy="1506989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/>
          <p:nvPr/>
        </p:nvCxnSpPr>
        <p:spPr>
          <a:xfrm flipH="1" flipV="1">
            <a:off x="1474839" y="4243620"/>
            <a:ext cx="1750141" cy="1622377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/>
          <p:cNvCxnSpPr/>
          <p:nvPr/>
        </p:nvCxnSpPr>
        <p:spPr>
          <a:xfrm flipV="1">
            <a:off x="1130710" y="1585104"/>
            <a:ext cx="2094270" cy="1659541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TextBox 6"/>
          <p:cNvSpPr txBox="1"/>
          <p:nvPr/>
        </p:nvSpPr>
        <p:spPr>
          <a:xfrm>
            <a:off x="215153" y="66986"/>
            <a:ext cx="9076925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/>
              <a:t>Y Model 4 Cam ‘ Y </a:t>
            </a:r>
            <a:r>
              <a:rPr lang="en-US" sz="4000" dirty="0" err="1"/>
              <a:t>Cylch</a:t>
            </a:r>
            <a:r>
              <a:rPr lang="en-US" sz="4000" dirty="0"/>
              <a:t> </a:t>
            </a:r>
            <a:r>
              <a:rPr lang="en-US" sz="4000" dirty="0" err="1"/>
              <a:t>Ymholi</a:t>
            </a:r>
            <a:r>
              <a:rPr lang="en-US" sz="4000" dirty="0"/>
              <a:t>’ </a:t>
            </a:r>
          </a:p>
          <a:p>
            <a:r>
              <a:rPr lang="en-US" sz="3200" dirty="0"/>
              <a:t>(Samuel, 2009)</a:t>
            </a:r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8580965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4337" y="885825"/>
            <a:ext cx="8229600" cy="1066800"/>
          </a:xfrm>
        </p:spPr>
        <p:txBody>
          <a:bodyPr/>
          <a:lstStyle/>
          <a:p>
            <a:r>
              <a:rPr lang="en-US" dirty="0" err="1"/>
              <a:t>Modelau</a:t>
            </a:r>
            <a:r>
              <a:rPr lang="en-US" dirty="0"/>
              <a:t> ‘DSY’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y</a:t>
            </a:r>
            <a:r>
              <a:rPr lang="en-US" dirty="0"/>
              <a:t> </a:t>
            </a:r>
            <a:r>
              <a:rPr lang="en-US" dirty="0" err="1"/>
              <a:t>Dyniaethau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00025" y="2249424"/>
            <a:ext cx="8658225" cy="4608576"/>
          </a:xfrm>
        </p:spPr>
        <p:txBody>
          <a:bodyPr>
            <a:normAutofit/>
          </a:bodyPr>
          <a:lstStyle/>
          <a:p>
            <a:r>
              <a:rPr lang="en-US" sz="32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Model ‘S’  </a:t>
            </a:r>
            <a:r>
              <a:rPr lang="en-US" sz="32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- </a:t>
            </a:r>
            <a:r>
              <a:rPr lang="en-US" sz="3200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yr</a:t>
            </a:r>
            <a:r>
              <a:rPr lang="en-US" sz="32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3200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ardal</a:t>
            </a:r>
            <a:r>
              <a:rPr lang="en-US" sz="32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3200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leol</a:t>
            </a:r>
            <a:r>
              <a:rPr lang="en-US" sz="32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(</a:t>
            </a:r>
            <a:r>
              <a:rPr lang="en-US" sz="3200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Grigg</a:t>
            </a:r>
            <a:r>
              <a:rPr lang="en-US" sz="32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&amp; Hughes, 2013)</a:t>
            </a:r>
          </a:p>
          <a:p>
            <a:r>
              <a:rPr lang="en-US" sz="32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Model 4 Cam </a:t>
            </a:r>
            <a:r>
              <a:rPr lang="en-US" sz="32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‘Y </a:t>
            </a:r>
            <a:r>
              <a:rPr lang="en-US" sz="3200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Cylch</a:t>
            </a:r>
            <a:r>
              <a:rPr lang="en-US" sz="32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3200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Ymchwilio</a:t>
            </a:r>
            <a:r>
              <a:rPr lang="en-US" sz="32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’ (</a:t>
            </a:r>
            <a:r>
              <a:rPr lang="en-US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Samuel</a:t>
            </a:r>
            <a:r>
              <a:rPr lang="en-US" sz="32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, 2009)</a:t>
            </a:r>
          </a:p>
          <a:p>
            <a:r>
              <a:rPr lang="en-US" sz="3200" b="1" dirty="0">
                <a:latin typeface="Calibri" panose="020F0502020204030204" pitchFamily="34" charset="0"/>
                <a:cs typeface="Calibri" panose="020F0502020204030204" pitchFamily="34" charset="0"/>
              </a:rPr>
              <a:t>Model 5 cam </a:t>
            </a:r>
            <a:r>
              <a:rPr lang="en-US" sz="3200" dirty="0">
                <a:latin typeface="Calibri" panose="020F0502020204030204" pitchFamily="34" charset="0"/>
                <a:cs typeface="Calibri" panose="020F0502020204030204" pitchFamily="34" charset="0"/>
              </a:rPr>
              <a:t>– </a:t>
            </a:r>
            <a:r>
              <a:rPr lang="en-US" sz="3200" dirty="0" err="1">
                <a:latin typeface="Calibri" panose="020F0502020204030204" pitchFamily="34" charset="0"/>
                <a:cs typeface="Calibri" panose="020F0502020204030204" pitchFamily="34" charset="0"/>
              </a:rPr>
              <a:t>Addysg</a:t>
            </a:r>
            <a:r>
              <a:rPr lang="en-US" sz="32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3200" dirty="0" err="1">
                <a:latin typeface="Calibri" panose="020F0502020204030204" pitchFamily="34" charset="0"/>
                <a:cs typeface="Calibri" panose="020F0502020204030204" pitchFamily="34" charset="0"/>
              </a:rPr>
              <a:t>Grefyddol</a:t>
            </a:r>
            <a:r>
              <a:rPr lang="en-US" sz="3200" dirty="0">
                <a:latin typeface="Calibri" panose="020F0502020204030204" pitchFamily="34" charset="0"/>
                <a:cs typeface="Calibri" panose="020F0502020204030204" pitchFamily="34" charset="0"/>
              </a:rPr>
              <a:t> (</a:t>
            </a:r>
            <a:r>
              <a:rPr lang="en-US" sz="3200" dirty="0" err="1">
                <a:latin typeface="Calibri" panose="020F0502020204030204" pitchFamily="34" charset="0"/>
                <a:cs typeface="Calibri" panose="020F0502020204030204" pitchFamily="34" charset="0"/>
              </a:rPr>
              <a:t>Ofsted</a:t>
            </a:r>
            <a:r>
              <a:rPr lang="en-US" sz="3200" dirty="0">
                <a:latin typeface="Calibri" panose="020F0502020204030204" pitchFamily="34" charset="0"/>
                <a:cs typeface="Calibri" panose="020F0502020204030204" pitchFamily="34" charset="0"/>
              </a:rPr>
              <a:t>, 2010)</a:t>
            </a:r>
          </a:p>
          <a:p>
            <a:r>
              <a:rPr lang="en-US" sz="3200" b="1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Model ‘</a:t>
            </a:r>
            <a:r>
              <a:rPr lang="en-US" sz="3200" b="1" dirty="0" err="1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Ymholi</a:t>
            </a:r>
            <a:r>
              <a:rPr lang="en-US" sz="3200" b="1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a </a:t>
            </a:r>
            <a:r>
              <a:rPr lang="en-US" sz="3200" b="1" dirty="0" err="1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Chwestiynau</a:t>
            </a:r>
            <a:r>
              <a:rPr lang="en-US" sz="3200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’ (Pickford et al., 2013)</a:t>
            </a:r>
          </a:p>
          <a:p>
            <a:r>
              <a:rPr lang="en-US" sz="3200" b="1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Model 5 </a:t>
            </a:r>
            <a:r>
              <a:rPr lang="en-US" sz="3200" b="1" dirty="0" err="1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Cwestiwn</a:t>
            </a:r>
            <a:r>
              <a:rPr lang="en-US" sz="3200" b="1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3200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– Michael Storm (Storm, 1989)</a:t>
            </a:r>
          </a:p>
          <a:p>
            <a:r>
              <a:rPr lang="en-US" sz="3200" b="1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Model 6 Cam </a:t>
            </a:r>
            <a:r>
              <a:rPr lang="en-US" sz="3200" b="1" dirty="0" err="1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Ymholiad</a:t>
            </a:r>
            <a:r>
              <a:rPr lang="en-US" sz="3200" b="1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3200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US" sz="3200" dirty="0" err="1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Scoffham</a:t>
            </a:r>
            <a:r>
              <a:rPr lang="en-US" sz="3200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, 2001)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318439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Model </a:t>
            </a:r>
            <a:r>
              <a:rPr lang="en-GB" dirty="0" err="1"/>
              <a:t>Ymholiad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seiliedig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gwestiynu</a:t>
            </a:r>
            <a:r>
              <a:rPr lang="en-GB" dirty="0"/>
              <a:t> a </a:t>
            </a:r>
            <a:r>
              <a:rPr lang="en-GB" dirty="0" err="1"/>
              <a:t>chwestiynau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003612"/>
            <a:ext cx="8229600" cy="4525963"/>
          </a:xfrm>
        </p:spPr>
        <p:txBody>
          <a:bodyPr/>
          <a:lstStyle/>
          <a:p>
            <a:r>
              <a:rPr lang="en-GB" dirty="0"/>
              <a:t>“The only dumb question is a question you don’t ask.” </a:t>
            </a:r>
          </a:p>
          <a:p>
            <a:pPr marL="0" indent="0">
              <a:buNone/>
            </a:pPr>
            <a:r>
              <a:rPr lang="en-GB" dirty="0"/>
              <a:t>                 Paul Macready, inventor (1925-2007)</a:t>
            </a: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3625" y="3983038"/>
            <a:ext cx="2143125" cy="2143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6180075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 </a:t>
            </a:r>
            <a:r>
              <a:rPr lang="en-US" dirty="0" err="1"/>
              <a:t>Ymholiad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seiliedig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Gwestiynau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en-US" b="1" dirty="0" err="1">
                <a:solidFill>
                  <a:srgbClr val="A04DA3"/>
                </a:solidFill>
              </a:rPr>
              <a:t>Cwestiwn</a:t>
            </a:r>
            <a:r>
              <a:rPr lang="en-US" b="1" dirty="0">
                <a:solidFill>
                  <a:srgbClr val="A04DA3"/>
                </a:solidFill>
              </a:rPr>
              <a:t> </a:t>
            </a:r>
            <a:r>
              <a:rPr lang="en-US" b="1" dirty="0" err="1">
                <a:solidFill>
                  <a:srgbClr val="A04DA3"/>
                </a:solidFill>
              </a:rPr>
              <a:t>allweddol</a:t>
            </a:r>
            <a:endParaRPr lang="en-US" b="1" dirty="0">
              <a:solidFill>
                <a:srgbClr val="A04DA3"/>
              </a:solidFill>
            </a:endParaRPr>
          </a:p>
          <a:p>
            <a:pPr>
              <a:buNone/>
            </a:pPr>
            <a:endParaRPr lang="en-US" b="1" dirty="0">
              <a:solidFill>
                <a:srgbClr val="A04DA3"/>
              </a:solidFill>
            </a:endParaRPr>
          </a:p>
          <a:p>
            <a:r>
              <a:rPr lang="en-US" dirty="0" err="1"/>
              <a:t>Sut</a:t>
            </a:r>
            <a:r>
              <a:rPr lang="en-US" dirty="0"/>
              <a:t> </a:t>
            </a:r>
            <a:r>
              <a:rPr lang="en-US" dirty="0" err="1"/>
              <a:t>fath</a:t>
            </a:r>
            <a:r>
              <a:rPr lang="en-US" dirty="0"/>
              <a:t> o le </a:t>
            </a:r>
            <a:r>
              <a:rPr lang="en-US" dirty="0" err="1"/>
              <a:t>yw</a:t>
            </a:r>
            <a:r>
              <a:rPr lang="en-US" dirty="0"/>
              <a:t> </a:t>
            </a:r>
            <a:r>
              <a:rPr lang="en-US" dirty="0" err="1"/>
              <a:t>Caerfyrddin</a:t>
            </a:r>
            <a:r>
              <a:rPr lang="en-US" dirty="0"/>
              <a:t>?</a:t>
            </a:r>
          </a:p>
          <a:p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318000" y="1600200"/>
            <a:ext cx="4826000" cy="5257800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en-US" b="1" dirty="0">
                <a:solidFill>
                  <a:srgbClr val="0000FF"/>
                </a:solidFill>
              </a:rPr>
              <a:t>Is-</a:t>
            </a:r>
            <a:r>
              <a:rPr lang="en-US" b="1" dirty="0" err="1">
                <a:solidFill>
                  <a:srgbClr val="0000FF"/>
                </a:solidFill>
              </a:rPr>
              <a:t>gwestiynau</a:t>
            </a:r>
            <a:endParaRPr lang="en-US" b="1" dirty="0">
              <a:solidFill>
                <a:srgbClr val="0000FF"/>
              </a:solidFill>
            </a:endParaRPr>
          </a:p>
          <a:p>
            <a:pPr>
              <a:buNone/>
            </a:pPr>
            <a:endParaRPr lang="en-US" b="1" dirty="0">
              <a:solidFill>
                <a:srgbClr val="0000FF"/>
              </a:solidFill>
            </a:endParaRPr>
          </a:p>
          <a:p>
            <a:r>
              <a:rPr lang="en-US" dirty="0" err="1"/>
              <a:t>Ble</a:t>
            </a:r>
            <a:r>
              <a:rPr lang="en-US" dirty="0"/>
              <a:t> </a:t>
            </a:r>
            <a:r>
              <a:rPr lang="en-US" dirty="0" err="1"/>
              <a:t>mae’r</a:t>
            </a:r>
            <a:r>
              <a:rPr lang="en-US" dirty="0"/>
              <a:t> </a:t>
            </a:r>
            <a:r>
              <a:rPr lang="en-US" dirty="0" err="1"/>
              <a:t>lle</a:t>
            </a:r>
            <a:r>
              <a:rPr lang="en-US" dirty="0"/>
              <a:t>?</a:t>
            </a:r>
          </a:p>
          <a:p>
            <a:r>
              <a:rPr lang="en-US" dirty="0" err="1"/>
              <a:t>Pwy</a:t>
            </a:r>
            <a:r>
              <a:rPr lang="en-US" dirty="0"/>
              <a:t> </a:t>
            </a:r>
            <a:r>
              <a:rPr lang="en-US" dirty="0" err="1"/>
              <a:t>sy’n</a:t>
            </a:r>
            <a:r>
              <a:rPr lang="en-US" dirty="0"/>
              <a:t> </a:t>
            </a:r>
            <a:r>
              <a:rPr lang="en-US" dirty="0" err="1"/>
              <a:t>byw</a:t>
            </a:r>
            <a:r>
              <a:rPr lang="en-US" dirty="0"/>
              <a:t> </a:t>
            </a:r>
            <a:r>
              <a:rPr lang="en-US" dirty="0" err="1"/>
              <a:t>yno</a:t>
            </a:r>
            <a:r>
              <a:rPr lang="en-US" dirty="0"/>
              <a:t> a </a:t>
            </a:r>
            <a:r>
              <a:rPr lang="en-US" dirty="0" err="1"/>
              <a:t>ble</a:t>
            </a:r>
            <a:r>
              <a:rPr lang="en-US" dirty="0"/>
              <a:t>? </a:t>
            </a:r>
          </a:p>
          <a:p>
            <a:r>
              <a:rPr lang="en-US" dirty="0"/>
              <a:t>Pam </a:t>
            </a:r>
            <a:r>
              <a:rPr lang="en-US" dirty="0" err="1"/>
              <a:t>fod</a:t>
            </a:r>
            <a:r>
              <a:rPr lang="en-US" dirty="0"/>
              <a:t> </a:t>
            </a:r>
            <a:r>
              <a:rPr lang="en-US" dirty="0" err="1"/>
              <a:t>pobl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ymweld</a:t>
            </a:r>
            <a:r>
              <a:rPr lang="en-US" dirty="0"/>
              <a:t> </a:t>
            </a:r>
            <a:r>
              <a:rPr lang="en-US" dirty="0" err="1">
                <a:latin typeface="Myriad Web Pro"/>
              </a:rPr>
              <a:t>â</a:t>
            </a:r>
            <a:r>
              <a:rPr lang="en-US" dirty="0" err="1"/>
              <a:t>’r</a:t>
            </a:r>
            <a:r>
              <a:rPr lang="en-US" dirty="0"/>
              <a:t> </a:t>
            </a:r>
            <a:r>
              <a:rPr lang="en-US" dirty="0" err="1"/>
              <a:t>lle</a:t>
            </a:r>
            <a:r>
              <a:rPr lang="en-US" dirty="0"/>
              <a:t>?</a:t>
            </a:r>
          </a:p>
          <a:p>
            <a:r>
              <a:rPr lang="en-US" dirty="0"/>
              <a:t>Pa </a:t>
            </a:r>
            <a:r>
              <a:rPr lang="en-US" dirty="0" err="1"/>
              <a:t>deithiau</a:t>
            </a:r>
            <a:r>
              <a:rPr lang="en-US" dirty="0"/>
              <a:t> </a:t>
            </a:r>
            <a:r>
              <a:rPr lang="en-US" dirty="0" err="1"/>
              <a:t>mae</a:t>
            </a:r>
            <a:r>
              <a:rPr lang="en-US" dirty="0"/>
              <a:t> </a:t>
            </a:r>
            <a:r>
              <a:rPr lang="en-US" dirty="0" err="1"/>
              <a:t>pobl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eu</a:t>
            </a:r>
            <a:r>
              <a:rPr lang="en-US" dirty="0"/>
              <a:t> </a:t>
            </a:r>
            <a:r>
              <a:rPr lang="en-US" dirty="0" err="1"/>
              <a:t>gwneud</a:t>
            </a:r>
            <a:r>
              <a:rPr lang="en-US" dirty="0"/>
              <a:t>? </a:t>
            </a:r>
          </a:p>
          <a:p>
            <a:r>
              <a:rPr lang="en-US" dirty="0"/>
              <a:t>Pa </a:t>
            </a:r>
            <a:r>
              <a:rPr lang="en-US" dirty="0" err="1"/>
              <a:t>swyddi</a:t>
            </a:r>
            <a:r>
              <a:rPr lang="en-US" dirty="0"/>
              <a:t> </a:t>
            </a:r>
            <a:r>
              <a:rPr lang="en-US" dirty="0" err="1"/>
              <a:t>mae</a:t>
            </a:r>
            <a:r>
              <a:rPr lang="en-US" dirty="0"/>
              <a:t> </a:t>
            </a:r>
            <a:r>
              <a:rPr lang="en-US" dirty="0" err="1"/>
              <a:t>pobl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eu</a:t>
            </a:r>
            <a:r>
              <a:rPr lang="en-US" dirty="0"/>
              <a:t> </a:t>
            </a:r>
            <a:r>
              <a:rPr lang="en-US" dirty="0" err="1"/>
              <a:t>gwneud</a:t>
            </a:r>
            <a:r>
              <a:rPr lang="en-US" dirty="0"/>
              <a:t>?</a:t>
            </a:r>
          </a:p>
          <a:p>
            <a:r>
              <a:rPr lang="en-US" dirty="0"/>
              <a:t>Pa </a:t>
            </a:r>
            <a:r>
              <a:rPr lang="en-US" dirty="0" err="1"/>
              <a:t>wasanaethau</a:t>
            </a:r>
            <a:r>
              <a:rPr lang="en-US" dirty="0"/>
              <a:t> </a:t>
            </a:r>
            <a:r>
              <a:rPr lang="en-US" dirty="0" err="1"/>
              <a:t>sydd</a:t>
            </a:r>
            <a:r>
              <a:rPr lang="en-US" dirty="0"/>
              <a:t> </a:t>
            </a:r>
            <a:r>
              <a:rPr lang="en-US" dirty="0" err="1"/>
              <a:t>yno</a:t>
            </a:r>
            <a:r>
              <a:rPr lang="en-US" dirty="0"/>
              <a:t>?</a:t>
            </a:r>
          </a:p>
          <a:p>
            <a:r>
              <a:rPr lang="en-US" dirty="0"/>
              <a:t>A </a:t>
            </a:r>
            <a:r>
              <a:rPr lang="en-US" dirty="0" err="1"/>
              <a:t>ydy’n</a:t>
            </a:r>
            <a:r>
              <a:rPr lang="en-US" dirty="0"/>
              <a:t> </a:t>
            </a:r>
            <a:r>
              <a:rPr lang="en-US" dirty="0" err="1"/>
              <a:t>bosibl</a:t>
            </a:r>
            <a:r>
              <a:rPr lang="en-US" dirty="0"/>
              <a:t> </a:t>
            </a:r>
            <a:r>
              <a:rPr lang="en-US" dirty="0" err="1"/>
              <a:t>gwella’r</a:t>
            </a:r>
            <a:r>
              <a:rPr lang="en-US" dirty="0"/>
              <a:t> </a:t>
            </a:r>
            <a:r>
              <a:rPr lang="en-US" dirty="0" err="1"/>
              <a:t>amgylchedd</a:t>
            </a:r>
            <a:r>
              <a:rPr lang="en-US" dirty="0"/>
              <a:t>? </a:t>
            </a:r>
            <a:r>
              <a:rPr lang="en-US" dirty="0" err="1"/>
              <a:t>Os</a:t>
            </a:r>
            <a:r>
              <a:rPr lang="en-US" dirty="0"/>
              <a:t> </a:t>
            </a:r>
            <a:r>
              <a:rPr lang="en-US" dirty="0" err="1"/>
              <a:t>ydy</a:t>
            </a:r>
            <a:r>
              <a:rPr lang="en-US" dirty="0"/>
              <a:t>, </a:t>
            </a:r>
            <a:r>
              <a:rPr lang="en-US" dirty="0" err="1"/>
              <a:t>sut</a:t>
            </a:r>
            <a:r>
              <a:rPr lang="en-US" dirty="0"/>
              <a:t>?</a:t>
            </a:r>
          </a:p>
          <a:p>
            <a:r>
              <a:rPr lang="en-US" dirty="0"/>
              <a:t>A </a:t>
            </a:r>
            <a:r>
              <a:rPr lang="en-US" dirty="0" err="1"/>
              <a:t>yw</a:t>
            </a:r>
            <a:r>
              <a:rPr lang="en-US" dirty="0"/>
              <a:t> </a:t>
            </a:r>
            <a:r>
              <a:rPr lang="en-US" dirty="0" err="1"/>
              <a:t>ymwelwyr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dod</a:t>
            </a:r>
            <a:r>
              <a:rPr lang="en-US" dirty="0"/>
              <a:t> </a:t>
            </a:r>
            <a:r>
              <a:rPr lang="en-US" dirty="0" err="1"/>
              <a:t>yno</a:t>
            </a:r>
            <a:r>
              <a:rPr lang="en-US" dirty="0"/>
              <a:t>? </a:t>
            </a:r>
            <a:r>
              <a:rPr lang="en-US" dirty="0" err="1"/>
              <a:t>Os</a:t>
            </a:r>
            <a:r>
              <a:rPr lang="en-US" dirty="0"/>
              <a:t> </a:t>
            </a:r>
            <a:r>
              <a:rPr lang="en-US" dirty="0" err="1"/>
              <a:t>ydynt</a:t>
            </a:r>
            <a:r>
              <a:rPr lang="en-US" dirty="0"/>
              <a:t>, </a:t>
            </a:r>
            <a:r>
              <a:rPr lang="en-US" dirty="0" err="1"/>
              <a:t>sut</a:t>
            </a:r>
            <a:r>
              <a:rPr lang="en-US" dirty="0"/>
              <a:t> a </a:t>
            </a:r>
            <a:r>
              <a:rPr lang="en-US" dirty="0" err="1"/>
              <a:t>pham</a:t>
            </a:r>
            <a:r>
              <a:rPr lang="en-US" dirty="0"/>
              <a:t>?</a:t>
            </a:r>
          </a:p>
          <a:p>
            <a:pPr>
              <a:buNone/>
            </a:pPr>
            <a:endParaRPr lang="en-US" b="1" dirty="0">
              <a:solidFill>
                <a:srgbClr val="0000FF"/>
              </a:solidFill>
            </a:endParaRPr>
          </a:p>
          <a:p>
            <a:pPr>
              <a:buNone/>
            </a:pPr>
            <a:endParaRPr lang="en-US" b="1" dirty="0">
              <a:solidFill>
                <a:srgbClr val="0000FF"/>
              </a:solidFill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779" y="3312761"/>
            <a:ext cx="4092221" cy="28134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228357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/>
              <a:t>Ymholiad</a:t>
            </a:r>
            <a:r>
              <a:rPr lang="en-US" dirty="0"/>
              <a:t> – </a:t>
            </a:r>
            <a:r>
              <a:rPr lang="en-US" dirty="0" err="1"/>
              <a:t>Cynhesu</a:t>
            </a:r>
            <a:r>
              <a:rPr lang="en-US" dirty="0"/>
              <a:t> </a:t>
            </a:r>
            <a:r>
              <a:rPr lang="en-US" dirty="0" err="1"/>
              <a:t>Byd</a:t>
            </a:r>
            <a:r>
              <a:rPr lang="en-US" dirty="0"/>
              <a:t> </a:t>
            </a:r>
            <a:r>
              <a:rPr lang="en-US" dirty="0" err="1"/>
              <a:t>Eang</a:t>
            </a:r>
            <a:br>
              <a:rPr lang="en-US" dirty="0"/>
            </a:br>
            <a:r>
              <a:rPr lang="en-US" sz="3556" i="1" dirty="0"/>
              <a:t>(</a:t>
            </a:r>
            <a:r>
              <a:rPr lang="en-US" sz="3556" i="1" dirty="0" err="1"/>
              <a:t>Byw</a:t>
            </a:r>
            <a:r>
              <a:rPr lang="en-US" sz="3556" i="1" dirty="0"/>
              <a:t> </a:t>
            </a:r>
            <a:r>
              <a:rPr lang="en-US" sz="3556" i="1" dirty="0" err="1"/>
              <a:t>yn</a:t>
            </a:r>
            <a:r>
              <a:rPr lang="en-US" sz="3556" i="1" dirty="0"/>
              <a:t> </a:t>
            </a:r>
            <a:r>
              <a:rPr lang="en-US" sz="3556" i="1" dirty="0" err="1"/>
              <a:t>fy</a:t>
            </a:r>
            <a:r>
              <a:rPr lang="en-US" sz="3556" i="1" dirty="0"/>
              <a:t> </a:t>
            </a:r>
            <a:r>
              <a:rPr lang="en-US" sz="3556" i="1" dirty="0" err="1"/>
              <a:t>myd</a:t>
            </a:r>
            <a:r>
              <a:rPr lang="en-US" sz="3556" i="1" dirty="0"/>
              <a:t> </a:t>
            </a:r>
            <a:r>
              <a:rPr lang="en-US" sz="3556" i="1" dirty="0" err="1"/>
              <a:t>fy</a:t>
            </a:r>
            <a:r>
              <a:rPr lang="en-US" sz="3556" i="1" dirty="0"/>
              <a:t> </a:t>
            </a:r>
            <a:r>
              <a:rPr lang="en-US" sz="3556" i="1" dirty="0" err="1"/>
              <a:t>hun</a:t>
            </a:r>
            <a:r>
              <a:rPr lang="en-US" sz="3556" i="1" dirty="0"/>
              <a:t> – C.C. CA2)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686800" cy="4525963"/>
          </a:xfrm>
        </p:spPr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en-US" dirty="0" err="1"/>
              <a:t>Cwestiwn</a:t>
            </a:r>
            <a:r>
              <a:rPr lang="en-US" dirty="0"/>
              <a:t> </a:t>
            </a:r>
            <a:r>
              <a:rPr lang="en-US" dirty="0" err="1"/>
              <a:t>allweddol</a:t>
            </a:r>
            <a:r>
              <a:rPr lang="en-US" dirty="0"/>
              <a:t> (</a:t>
            </a:r>
            <a:r>
              <a:rPr lang="en-US" dirty="0" err="1"/>
              <a:t>gan</a:t>
            </a:r>
            <a:r>
              <a:rPr lang="en-US" dirty="0"/>
              <a:t> </a:t>
            </a:r>
            <a:r>
              <a:rPr lang="en-US" dirty="0" err="1"/>
              <a:t>yr</a:t>
            </a:r>
            <a:r>
              <a:rPr lang="en-US" dirty="0"/>
              <a:t> </a:t>
            </a:r>
            <a:r>
              <a:rPr lang="en-US" dirty="0" err="1"/>
              <a:t>athro</a:t>
            </a:r>
            <a:r>
              <a:rPr lang="en-US" dirty="0"/>
              <a:t>) </a:t>
            </a:r>
            <a:r>
              <a:rPr lang="en-US" b="1" dirty="0">
                <a:solidFill>
                  <a:srgbClr val="0000FF"/>
                </a:solidFill>
              </a:rPr>
              <a:t>Pa </a:t>
            </a:r>
            <a:r>
              <a:rPr lang="en-US" b="1" dirty="0" err="1">
                <a:solidFill>
                  <a:srgbClr val="0000FF"/>
                </a:solidFill>
              </a:rPr>
              <a:t>effaith</a:t>
            </a:r>
            <a:r>
              <a:rPr lang="en-US" b="1" dirty="0">
                <a:solidFill>
                  <a:srgbClr val="0000FF"/>
                </a:solidFill>
              </a:rPr>
              <a:t> </a:t>
            </a:r>
            <a:r>
              <a:rPr lang="en-US" b="1" dirty="0" err="1">
                <a:solidFill>
                  <a:srgbClr val="0000FF"/>
                </a:solidFill>
              </a:rPr>
              <a:t>mae</a:t>
            </a:r>
            <a:r>
              <a:rPr lang="en-US" b="1" dirty="0">
                <a:solidFill>
                  <a:srgbClr val="0000FF"/>
                </a:solidFill>
              </a:rPr>
              <a:t> </a:t>
            </a:r>
            <a:r>
              <a:rPr lang="en-US" b="1" dirty="0" err="1">
                <a:solidFill>
                  <a:srgbClr val="0000FF"/>
                </a:solidFill>
              </a:rPr>
              <a:t>cynhesu</a:t>
            </a:r>
            <a:r>
              <a:rPr lang="en-US" b="1" dirty="0">
                <a:solidFill>
                  <a:srgbClr val="0000FF"/>
                </a:solidFill>
              </a:rPr>
              <a:t> </a:t>
            </a:r>
            <a:r>
              <a:rPr lang="en-US" b="1" dirty="0" err="1">
                <a:solidFill>
                  <a:srgbClr val="0000FF"/>
                </a:solidFill>
              </a:rPr>
              <a:t>byd-eang</a:t>
            </a:r>
            <a:r>
              <a:rPr lang="en-US" b="1" dirty="0">
                <a:solidFill>
                  <a:srgbClr val="0000FF"/>
                </a:solidFill>
              </a:rPr>
              <a:t> </a:t>
            </a:r>
            <a:r>
              <a:rPr lang="en-US" b="1" dirty="0" err="1">
                <a:solidFill>
                  <a:srgbClr val="0000FF"/>
                </a:solidFill>
              </a:rPr>
              <a:t>yn</a:t>
            </a:r>
            <a:r>
              <a:rPr lang="en-US" b="1" dirty="0">
                <a:solidFill>
                  <a:srgbClr val="0000FF"/>
                </a:solidFill>
              </a:rPr>
              <a:t> </a:t>
            </a:r>
            <a:r>
              <a:rPr lang="en-US" b="1" dirty="0" err="1">
                <a:solidFill>
                  <a:srgbClr val="0000FF"/>
                </a:solidFill>
              </a:rPr>
              <a:t>ei</a:t>
            </a:r>
            <a:r>
              <a:rPr lang="en-US" b="1" dirty="0">
                <a:solidFill>
                  <a:srgbClr val="0000FF"/>
                </a:solidFill>
              </a:rPr>
              <a:t> </a:t>
            </a:r>
            <a:r>
              <a:rPr lang="en-US" b="1" dirty="0" err="1">
                <a:solidFill>
                  <a:srgbClr val="0000FF"/>
                </a:solidFill>
              </a:rPr>
              <a:t>gael</a:t>
            </a:r>
            <a:r>
              <a:rPr lang="en-US" b="1" dirty="0">
                <a:solidFill>
                  <a:srgbClr val="0000FF"/>
                </a:solidFill>
              </a:rPr>
              <a:t> </a:t>
            </a:r>
            <a:r>
              <a:rPr lang="en-US" b="1" dirty="0" err="1">
                <a:solidFill>
                  <a:srgbClr val="0000FF"/>
                </a:solidFill>
              </a:rPr>
              <a:t>ar</a:t>
            </a:r>
            <a:r>
              <a:rPr lang="en-US" b="1" dirty="0">
                <a:solidFill>
                  <a:srgbClr val="0000FF"/>
                </a:solidFill>
              </a:rPr>
              <a:t> rai </a:t>
            </a:r>
            <a:r>
              <a:rPr lang="en-US" b="1" dirty="0" err="1">
                <a:solidFill>
                  <a:srgbClr val="0000FF"/>
                </a:solidFill>
              </a:rPr>
              <a:t>lleoedd</a:t>
            </a:r>
            <a:r>
              <a:rPr lang="en-US" b="1" dirty="0">
                <a:solidFill>
                  <a:srgbClr val="0000FF"/>
                </a:solidFill>
              </a:rPr>
              <a:t> </a:t>
            </a:r>
            <a:r>
              <a:rPr lang="en-US" b="1" dirty="0" err="1">
                <a:solidFill>
                  <a:srgbClr val="0000FF"/>
                </a:solidFill>
              </a:rPr>
              <a:t>yn</a:t>
            </a:r>
            <a:r>
              <a:rPr lang="en-US" b="1" dirty="0">
                <a:solidFill>
                  <a:srgbClr val="0000FF"/>
                </a:solidFill>
              </a:rPr>
              <a:t> y </a:t>
            </a:r>
            <a:r>
              <a:rPr lang="en-US" b="1" dirty="0" err="1">
                <a:solidFill>
                  <a:srgbClr val="0000FF"/>
                </a:solidFill>
              </a:rPr>
              <a:t>byd</a:t>
            </a:r>
            <a:r>
              <a:rPr lang="en-US" b="1" dirty="0">
                <a:solidFill>
                  <a:srgbClr val="0000FF"/>
                </a:solidFill>
              </a:rPr>
              <a:t>? </a:t>
            </a:r>
          </a:p>
          <a:p>
            <a:pPr marL="514350" indent="-514350">
              <a:buAutoNum type="arabicPeriod"/>
            </a:pPr>
            <a:r>
              <a:rPr lang="en-US" dirty="0" err="1">
                <a:solidFill>
                  <a:srgbClr val="000000"/>
                </a:solidFill>
              </a:rPr>
              <a:t>Yn</a:t>
            </a:r>
            <a:r>
              <a:rPr lang="en-US" dirty="0">
                <a:solidFill>
                  <a:srgbClr val="000000"/>
                </a:solidFill>
              </a:rPr>
              <a:t> </a:t>
            </a:r>
            <a:r>
              <a:rPr lang="en-US" dirty="0" err="1">
                <a:solidFill>
                  <a:srgbClr val="000000"/>
                </a:solidFill>
              </a:rPr>
              <a:t>ystod</a:t>
            </a:r>
            <a:r>
              <a:rPr lang="en-US" dirty="0">
                <a:solidFill>
                  <a:srgbClr val="000000"/>
                </a:solidFill>
              </a:rPr>
              <a:t> </a:t>
            </a:r>
            <a:r>
              <a:rPr lang="en-US" dirty="0" err="1">
                <a:solidFill>
                  <a:srgbClr val="000000"/>
                </a:solidFill>
              </a:rPr>
              <a:t>yr</a:t>
            </a:r>
            <a:r>
              <a:rPr lang="en-US" dirty="0">
                <a:solidFill>
                  <a:srgbClr val="000000"/>
                </a:solidFill>
              </a:rPr>
              <a:t> </a:t>
            </a:r>
            <a:r>
              <a:rPr lang="en-US" dirty="0" err="1">
                <a:solidFill>
                  <a:srgbClr val="000000"/>
                </a:solidFill>
              </a:rPr>
              <a:t>ymholiad</a:t>
            </a:r>
            <a:r>
              <a:rPr lang="en-US" dirty="0">
                <a:solidFill>
                  <a:srgbClr val="000000"/>
                </a:solidFill>
              </a:rPr>
              <a:t> </a:t>
            </a:r>
            <a:r>
              <a:rPr lang="en-US" dirty="0" err="1">
                <a:solidFill>
                  <a:srgbClr val="000000"/>
                </a:solidFill>
              </a:rPr>
              <a:t>rhaid</a:t>
            </a:r>
            <a:r>
              <a:rPr lang="en-US" dirty="0">
                <a:solidFill>
                  <a:srgbClr val="000000"/>
                </a:solidFill>
              </a:rPr>
              <a:t> </a:t>
            </a:r>
            <a:r>
              <a:rPr lang="en-US" dirty="0" err="1">
                <a:solidFill>
                  <a:srgbClr val="000000"/>
                </a:solidFill>
              </a:rPr>
              <a:t>darparu</a:t>
            </a:r>
            <a:r>
              <a:rPr lang="en-US" dirty="0">
                <a:solidFill>
                  <a:srgbClr val="000000"/>
                </a:solidFill>
              </a:rPr>
              <a:t> </a:t>
            </a:r>
            <a:r>
              <a:rPr lang="en-US" dirty="0" err="1">
                <a:solidFill>
                  <a:srgbClr val="000000"/>
                </a:solidFill>
              </a:rPr>
              <a:t>cyfleoedd</a:t>
            </a:r>
            <a:r>
              <a:rPr lang="en-US" dirty="0">
                <a:solidFill>
                  <a:srgbClr val="000000"/>
                </a:solidFill>
              </a:rPr>
              <a:t> </a:t>
            </a:r>
            <a:r>
              <a:rPr lang="en-US" dirty="0" err="1">
                <a:solidFill>
                  <a:srgbClr val="000000"/>
                </a:solidFill>
              </a:rPr>
              <a:t>i’r</a:t>
            </a:r>
            <a:r>
              <a:rPr lang="en-US" dirty="0">
                <a:solidFill>
                  <a:srgbClr val="000000"/>
                </a:solidFill>
              </a:rPr>
              <a:t> plant: </a:t>
            </a:r>
          </a:p>
          <a:p>
            <a:r>
              <a:rPr lang="en-US" dirty="0" err="1">
                <a:solidFill>
                  <a:srgbClr val="000000"/>
                </a:solidFill>
              </a:rPr>
              <a:t>ymchwilio’r</a:t>
            </a:r>
            <a:r>
              <a:rPr lang="en-US" dirty="0">
                <a:solidFill>
                  <a:srgbClr val="000000"/>
                </a:solidFill>
              </a:rPr>
              <a:t> </a:t>
            </a:r>
            <a:r>
              <a:rPr lang="en-US" dirty="0" err="1">
                <a:solidFill>
                  <a:srgbClr val="000000"/>
                </a:solidFill>
              </a:rPr>
              <a:t>syniad</a:t>
            </a:r>
            <a:endParaRPr lang="en-US" dirty="0">
              <a:solidFill>
                <a:srgbClr val="000000"/>
              </a:solidFill>
            </a:endParaRPr>
          </a:p>
          <a:p>
            <a:r>
              <a:rPr lang="en-US" dirty="0" err="1">
                <a:solidFill>
                  <a:srgbClr val="000000"/>
                </a:solidFill>
              </a:rPr>
              <a:t>herio</a:t>
            </a:r>
            <a:r>
              <a:rPr lang="en-US" dirty="0">
                <a:solidFill>
                  <a:srgbClr val="000000"/>
                </a:solidFill>
              </a:rPr>
              <a:t> </a:t>
            </a:r>
            <a:r>
              <a:rPr lang="en-US" dirty="0" err="1">
                <a:solidFill>
                  <a:srgbClr val="000000"/>
                </a:solidFill>
              </a:rPr>
              <a:t>eu</a:t>
            </a:r>
            <a:r>
              <a:rPr lang="en-US" dirty="0">
                <a:solidFill>
                  <a:srgbClr val="000000"/>
                </a:solidFill>
              </a:rPr>
              <a:t> </a:t>
            </a:r>
            <a:r>
              <a:rPr lang="en-US" dirty="0" err="1">
                <a:solidFill>
                  <a:srgbClr val="000000"/>
                </a:solidFill>
              </a:rPr>
              <a:t>syniadau</a:t>
            </a:r>
            <a:endParaRPr lang="en-US" dirty="0">
              <a:solidFill>
                <a:srgbClr val="000000"/>
              </a:solidFill>
            </a:endParaRPr>
          </a:p>
          <a:p>
            <a:r>
              <a:rPr lang="en-US" dirty="0" err="1">
                <a:solidFill>
                  <a:srgbClr val="000000"/>
                </a:solidFill>
              </a:rPr>
              <a:t>creu</a:t>
            </a:r>
            <a:r>
              <a:rPr lang="en-US" dirty="0">
                <a:solidFill>
                  <a:srgbClr val="000000"/>
                </a:solidFill>
              </a:rPr>
              <a:t> </a:t>
            </a:r>
            <a:r>
              <a:rPr lang="en-US" dirty="0" err="1">
                <a:solidFill>
                  <a:srgbClr val="000000"/>
                </a:solidFill>
              </a:rPr>
              <a:t>casgliadau</a:t>
            </a:r>
            <a:r>
              <a:rPr lang="en-US" dirty="0">
                <a:solidFill>
                  <a:srgbClr val="000000"/>
                </a:solidFill>
              </a:rPr>
              <a:t> </a:t>
            </a:r>
            <a:r>
              <a:rPr lang="en-US" dirty="0" err="1">
                <a:solidFill>
                  <a:srgbClr val="000000"/>
                </a:solidFill>
              </a:rPr>
              <a:t>eu</a:t>
            </a:r>
            <a:r>
              <a:rPr lang="en-US" dirty="0">
                <a:solidFill>
                  <a:srgbClr val="000000"/>
                </a:solidFill>
              </a:rPr>
              <a:t> </a:t>
            </a:r>
            <a:r>
              <a:rPr lang="en-US" dirty="0" err="1">
                <a:solidFill>
                  <a:srgbClr val="000000"/>
                </a:solidFill>
              </a:rPr>
              <a:t>hunain</a:t>
            </a:r>
            <a:endParaRPr lang="en-US" b="1" dirty="0">
              <a:solidFill>
                <a:srgbClr val="0000FF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35382" y="4389616"/>
            <a:ext cx="2286000" cy="22145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528781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7819" y="274638"/>
            <a:ext cx="9016181" cy="1143000"/>
          </a:xfrm>
        </p:spPr>
        <p:txBody>
          <a:bodyPr>
            <a:normAutofit fontScale="90000"/>
          </a:bodyPr>
          <a:lstStyle/>
          <a:p>
            <a:r>
              <a:rPr lang="en-US" dirty="0" err="1"/>
              <a:t>Dysgwyr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dechrau</a:t>
            </a:r>
            <a:r>
              <a:rPr lang="en-US" dirty="0"/>
              <a:t> </a:t>
            </a:r>
            <a:r>
              <a:rPr lang="en-US" dirty="0" err="1"/>
              <a:t>cynhyrchu</a:t>
            </a:r>
            <a:r>
              <a:rPr lang="en-US" dirty="0"/>
              <a:t> </a:t>
            </a:r>
            <a:r>
              <a:rPr lang="en-US" dirty="0" err="1"/>
              <a:t>eu</a:t>
            </a:r>
            <a:r>
              <a:rPr lang="en-US" dirty="0"/>
              <a:t> </a:t>
            </a:r>
            <a:r>
              <a:rPr lang="en-US" dirty="0" err="1"/>
              <a:t>cwestiynau’u</a:t>
            </a:r>
            <a:r>
              <a:rPr lang="en-US" dirty="0"/>
              <a:t> </a:t>
            </a:r>
            <a:r>
              <a:rPr lang="en-US" dirty="0" err="1"/>
              <a:t>hunain</a:t>
            </a:r>
            <a:r>
              <a:rPr lang="en-US" dirty="0"/>
              <a:t> a </a:t>
            </a:r>
            <a:r>
              <a:rPr lang="en-US" dirty="0" err="1"/>
              <a:t>chynllunio’r</a:t>
            </a:r>
            <a:r>
              <a:rPr lang="en-US" dirty="0"/>
              <a:t> </a:t>
            </a:r>
            <a:r>
              <a:rPr lang="en-US" dirty="0" err="1"/>
              <a:t>ymchwiliad</a:t>
            </a:r>
            <a:r>
              <a:rPr lang="en-US" dirty="0"/>
              <a:t>.. 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07458"/>
            <a:ext cx="8229600" cy="4720058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en-US" dirty="0"/>
              <a:t>......</a:t>
            </a:r>
            <a:r>
              <a:rPr lang="en-US" dirty="0" err="1"/>
              <a:t>mewn</a:t>
            </a:r>
            <a:r>
              <a:rPr lang="en-US" dirty="0"/>
              <a:t> </a:t>
            </a:r>
            <a:r>
              <a:rPr lang="en-US" dirty="0" err="1"/>
              <a:t>ymateb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ddelweddau</a:t>
            </a:r>
            <a:r>
              <a:rPr lang="en-US" dirty="0"/>
              <a:t> a </a:t>
            </a:r>
            <a:r>
              <a:rPr lang="en-US" dirty="0" err="1"/>
              <a:t>welir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raglenni</a:t>
            </a:r>
            <a:r>
              <a:rPr lang="en-US" dirty="0"/>
              <a:t> </a:t>
            </a:r>
            <a:r>
              <a:rPr lang="en-US" dirty="0" err="1"/>
              <a:t>newyddion</a:t>
            </a:r>
            <a:r>
              <a:rPr lang="en-US" dirty="0"/>
              <a:t> </a:t>
            </a:r>
            <a:r>
              <a:rPr lang="en-US" dirty="0" err="1"/>
              <a:t>teledu</a:t>
            </a:r>
            <a:endParaRPr lang="en-US" dirty="0"/>
          </a:p>
          <a:p>
            <a:pPr>
              <a:buNone/>
            </a:pPr>
            <a:endParaRPr lang="en-US" dirty="0"/>
          </a:p>
          <a:p>
            <a:r>
              <a:rPr lang="en-US" dirty="0" err="1"/>
              <a:t>Ble</a:t>
            </a:r>
            <a:r>
              <a:rPr lang="en-US" dirty="0"/>
              <a:t> </a:t>
            </a:r>
            <a:r>
              <a:rPr lang="en-US" dirty="0" err="1"/>
              <a:t>mae’r</a:t>
            </a:r>
            <a:r>
              <a:rPr lang="en-US" dirty="0"/>
              <a:t> </a:t>
            </a:r>
            <a:r>
              <a:rPr lang="en-US" dirty="0" err="1"/>
              <a:t>lle</a:t>
            </a:r>
            <a:r>
              <a:rPr lang="en-US" dirty="0"/>
              <a:t> </a:t>
            </a:r>
            <a:r>
              <a:rPr lang="en-US" dirty="0" err="1"/>
              <a:t>hyn</a:t>
            </a:r>
            <a:r>
              <a:rPr lang="en-US" dirty="0"/>
              <a:t>?</a:t>
            </a:r>
          </a:p>
          <a:p>
            <a:r>
              <a:rPr lang="en-US" dirty="0"/>
              <a:t>Beth </a:t>
            </a:r>
            <a:r>
              <a:rPr lang="en-US" dirty="0" err="1"/>
              <a:t>sydd</a:t>
            </a:r>
            <a:r>
              <a:rPr lang="en-US" dirty="0"/>
              <a:t> </a:t>
            </a:r>
            <a:r>
              <a:rPr lang="en-US" dirty="0" err="1"/>
              <a:t>wedi</a:t>
            </a:r>
            <a:r>
              <a:rPr lang="en-US" dirty="0"/>
              <a:t> </a:t>
            </a:r>
            <a:r>
              <a:rPr lang="en-US" dirty="0" err="1"/>
              <a:t>digwydd</a:t>
            </a:r>
            <a:r>
              <a:rPr lang="en-US" dirty="0"/>
              <a:t>?</a:t>
            </a:r>
          </a:p>
          <a:p>
            <a:r>
              <a:rPr lang="en-US" dirty="0"/>
              <a:t>Pam </a:t>
            </a:r>
            <a:r>
              <a:rPr lang="en-US" dirty="0" err="1"/>
              <a:t>ei</a:t>
            </a:r>
            <a:r>
              <a:rPr lang="en-US" dirty="0"/>
              <a:t> </a:t>
            </a:r>
            <a:r>
              <a:rPr lang="en-US" dirty="0" err="1"/>
              <a:t>fod</a:t>
            </a:r>
            <a:r>
              <a:rPr lang="en-US" dirty="0"/>
              <a:t> </a:t>
            </a:r>
            <a:r>
              <a:rPr lang="en-US" dirty="0" err="1"/>
              <a:t>wedi</a:t>
            </a:r>
            <a:r>
              <a:rPr lang="en-US" dirty="0"/>
              <a:t> </a:t>
            </a:r>
            <a:r>
              <a:rPr lang="en-US" dirty="0" err="1"/>
              <a:t>digwydd</a:t>
            </a:r>
            <a:r>
              <a:rPr lang="en-US" dirty="0"/>
              <a:t>?</a:t>
            </a:r>
          </a:p>
          <a:p>
            <a:r>
              <a:rPr lang="en-US" dirty="0"/>
              <a:t>Beth </a:t>
            </a:r>
            <a:r>
              <a:rPr lang="en-US" dirty="0" err="1"/>
              <a:t>sy’n</a:t>
            </a:r>
            <a:r>
              <a:rPr lang="en-US" dirty="0"/>
              <a:t> </a:t>
            </a:r>
            <a:r>
              <a:rPr lang="en-US" dirty="0" err="1"/>
              <a:t>achosi</a:t>
            </a:r>
            <a:r>
              <a:rPr lang="en-US" dirty="0"/>
              <a:t> </a:t>
            </a:r>
            <a:r>
              <a:rPr lang="en-US" dirty="0" err="1"/>
              <a:t>cynhesu</a:t>
            </a:r>
            <a:r>
              <a:rPr lang="en-US" dirty="0"/>
              <a:t> </a:t>
            </a:r>
            <a:r>
              <a:rPr lang="en-US" dirty="0" err="1"/>
              <a:t>byd-eang</a:t>
            </a:r>
            <a:r>
              <a:rPr lang="en-US" dirty="0"/>
              <a:t>?</a:t>
            </a:r>
          </a:p>
          <a:p>
            <a:r>
              <a:rPr lang="en-US" dirty="0"/>
              <a:t>A </a:t>
            </a:r>
            <a:r>
              <a:rPr lang="en-US" dirty="0" err="1"/>
              <a:t>yw</a:t>
            </a:r>
            <a:r>
              <a:rPr lang="en-US" dirty="0"/>
              <a:t> </a:t>
            </a:r>
            <a:r>
              <a:rPr lang="en-US" dirty="0" err="1"/>
              <a:t>cynhesu</a:t>
            </a:r>
            <a:r>
              <a:rPr lang="en-US" dirty="0"/>
              <a:t> </a:t>
            </a:r>
            <a:r>
              <a:rPr lang="en-US" dirty="0" err="1"/>
              <a:t>byd-eang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bwysig</a:t>
            </a:r>
            <a:r>
              <a:rPr lang="en-US" dirty="0"/>
              <a:t>?</a:t>
            </a:r>
          </a:p>
          <a:p>
            <a:r>
              <a:rPr lang="en-US" dirty="0"/>
              <a:t>A </a:t>
            </a:r>
            <a:r>
              <a:rPr lang="en-US" dirty="0" err="1"/>
              <a:t>oes</a:t>
            </a:r>
            <a:r>
              <a:rPr lang="en-US" dirty="0"/>
              <a:t> </a:t>
            </a:r>
            <a:r>
              <a:rPr lang="en-US" dirty="0" err="1"/>
              <a:t>unrhyw</a:t>
            </a:r>
            <a:r>
              <a:rPr lang="en-US" dirty="0"/>
              <a:t> </a:t>
            </a:r>
            <a:r>
              <a:rPr lang="en-US" dirty="0" err="1"/>
              <a:t>beth</a:t>
            </a:r>
            <a:r>
              <a:rPr lang="en-US" dirty="0"/>
              <a:t> y </a:t>
            </a:r>
            <a:r>
              <a:rPr lang="en-US" dirty="0" err="1"/>
              <a:t>gallwn</a:t>
            </a:r>
            <a:r>
              <a:rPr lang="en-US" dirty="0"/>
              <a:t> </a:t>
            </a:r>
            <a:r>
              <a:rPr lang="en-US" dirty="0" err="1"/>
              <a:t>ni</a:t>
            </a:r>
            <a:r>
              <a:rPr lang="en-US" dirty="0"/>
              <a:t> </a:t>
            </a:r>
            <a:r>
              <a:rPr lang="en-US" dirty="0" err="1"/>
              <a:t>ei</a:t>
            </a:r>
            <a:r>
              <a:rPr lang="en-US" dirty="0"/>
              <a:t> </a:t>
            </a:r>
            <a:r>
              <a:rPr lang="en-US" dirty="0" err="1"/>
              <a:t>wneud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atal</a:t>
            </a:r>
            <a:r>
              <a:rPr lang="en-US" dirty="0"/>
              <a:t> </a:t>
            </a:r>
            <a:r>
              <a:rPr lang="en-US" dirty="0" err="1"/>
              <a:t>mwy</a:t>
            </a:r>
            <a:r>
              <a:rPr lang="en-US" dirty="0"/>
              <a:t> o </a:t>
            </a:r>
            <a:r>
              <a:rPr lang="en-US" dirty="0" err="1"/>
              <a:t>drychinebau</a:t>
            </a:r>
            <a:r>
              <a:rPr lang="en-US" dirty="0"/>
              <a:t>?  </a:t>
            </a:r>
          </a:p>
          <a:p>
            <a:endParaRPr lang="en-US" dirty="0"/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96422" y="2496196"/>
            <a:ext cx="2082340" cy="19652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895312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/>
              <a:t>Gweithgareddau</a:t>
            </a:r>
            <a:r>
              <a:rPr lang="en-US" dirty="0"/>
              <a:t> </a:t>
            </a:r>
            <a:r>
              <a:rPr lang="en-US" dirty="0" err="1"/>
              <a:t>posibl</a:t>
            </a:r>
            <a:r>
              <a:rPr lang="en-US" dirty="0"/>
              <a:t> </a:t>
            </a:r>
            <a:r>
              <a:rPr lang="en-US" dirty="0" err="1"/>
              <a:t>i’w</a:t>
            </a:r>
            <a:r>
              <a:rPr lang="en-US" dirty="0"/>
              <a:t> </a:t>
            </a:r>
            <a:r>
              <a:rPr lang="en-US" dirty="0" err="1"/>
              <a:t>gwneud</a:t>
            </a:r>
            <a:br>
              <a:rPr lang="en-US" dirty="0"/>
            </a:b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ystod</a:t>
            </a:r>
            <a:r>
              <a:rPr lang="en-US" dirty="0"/>
              <a:t> </a:t>
            </a:r>
            <a:r>
              <a:rPr lang="en-US" dirty="0" err="1"/>
              <a:t>yr</a:t>
            </a:r>
            <a:r>
              <a:rPr lang="en-US" dirty="0"/>
              <a:t> </a:t>
            </a:r>
            <a:r>
              <a:rPr lang="en-US" dirty="0" err="1"/>
              <a:t>ymholiad</a:t>
            </a:r>
            <a:r>
              <a:rPr lang="en-US" dirty="0"/>
              <a:t>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62699"/>
            <a:ext cx="8229600" cy="4363464"/>
          </a:xfrm>
        </p:spPr>
        <p:txBody>
          <a:bodyPr>
            <a:normAutofit fontScale="92500" lnSpcReduction="10000"/>
          </a:bodyPr>
          <a:lstStyle/>
          <a:p>
            <a:r>
              <a:rPr lang="en-US" dirty="0" err="1"/>
              <a:t>Ymchwilio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b="1" dirty="0" err="1"/>
              <a:t>beth</a:t>
            </a:r>
            <a:r>
              <a:rPr lang="en-US" b="1" dirty="0"/>
              <a:t> </a:t>
            </a:r>
            <a:r>
              <a:rPr lang="en-US" b="1" dirty="0" err="1"/>
              <a:t>yw</a:t>
            </a:r>
            <a:r>
              <a:rPr lang="en-US" b="1" dirty="0"/>
              <a:t> </a:t>
            </a:r>
            <a:r>
              <a:rPr lang="en-US" b="1" dirty="0" err="1"/>
              <a:t>cynhesu</a:t>
            </a:r>
            <a:r>
              <a:rPr lang="en-US" b="1" dirty="0"/>
              <a:t> </a:t>
            </a:r>
            <a:r>
              <a:rPr lang="en-US" b="1" dirty="0" err="1"/>
              <a:t>byd-eang</a:t>
            </a:r>
            <a:r>
              <a:rPr lang="en-US" b="1" dirty="0"/>
              <a:t> </a:t>
            </a:r>
            <a:r>
              <a:rPr lang="en-US" dirty="0"/>
              <a:t>a </a:t>
            </a:r>
            <a:r>
              <a:rPr lang="en-US" b="1" dirty="0" err="1"/>
              <a:t>sut</a:t>
            </a:r>
            <a:r>
              <a:rPr lang="en-US" b="1" dirty="0"/>
              <a:t> </a:t>
            </a:r>
            <a:r>
              <a:rPr lang="en-US" b="1" dirty="0" err="1"/>
              <a:t>mae’n</a:t>
            </a:r>
            <a:r>
              <a:rPr lang="en-US" b="1" dirty="0"/>
              <a:t> </a:t>
            </a:r>
            <a:r>
              <a:rPr lang="en-US" b="1" dirty="0" err="1"/>
              <a:t>cael</a:t>
            </a:r>
            <a:r>
              <a:rPr lang="en-US" b="1" dirty="0"/>
              <a:t> </a:t>
            </a:r>
            <a:r>
              <a:rPr lang="en-US" b="1" dirty="0" err="1"/>
              <a:t>ei</a:t>
            </a:r>
            <a:r>
              <a:rPr lang="en-US" b="1" dirty="0"/>
              <a:t> </a:t>
            </a:r>
            <a:r>
              <a:rPr lang="en-US" b="1" dirty="0" err="1"/>
              <a:t>achosi</a:t>
            </a:r>
            <a:r>
              <a:rPr lang="en-US" dirty="0"/>
              <a:t> (</a:t>
            </a:r>
            <a:r>
              <a:rPr lang="en-US" dirty="0" err="1"/>
              <a:t>llyfrau</a:t>
            </a:r>
            <a:r>
              <a:rPr lang="en-US" dirty="0"/>
              <a:t>/</a:t>
            </a:r>
            <a:r>
              <a:rPr lang="en-US" dirty="0" err="1"/>
              <a:t>gwefannau</a:t>
            </a:r>
            <a:r>
              <a:rPr lang="en-US" dirty="0"/>
              <a:t>)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 err="1"/>
              <a:t>Dosbarthu</a:t>
            </a:r>
            <a:r>
              <a:rPr lang="en-US" dirty="0"/>
              <a:t> </a:t>
            </a:r>
            <a:r>
              <a:rPr lang="en-US" dirty="0" err="1"/>
              <a:t>tystiolaeth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2 </a:t>
            </a:r>
            <a:r>
              <a:rPr lang="en-US" dirty="0" err="1"/>
              <a:t>bentwr</a:t>
            </a:r>
            <a:r>
              <a:rPr lang="en-US" dirty="0"/>
              <a:t>, </a:t>
            </a:r>
            <a:r>
              <a:rPr lang="en-US" b="1" dirty="0"/>
              <a:t>‘</a:t>
            </a:r>
            <a:r>
              <a:rPr lang="en-US" b="1" dirty="0" err="1"/>
              <a:t>ffeithiau</a:t>
            </a:r>
            <a:r>
              <a:rPr lang="en-US" dirty="0"/>
              <a:t>’ a ‘</a:t>
            </a:r>
            <a:r>
              <a:rPr lang="en-US" b="1" dirty="0"/>
              <a:t>barn</a:t>
            </a:r>
            <a:r>
              <a:rPr lang="en-US" dirty="0"/>
              <a:t>’.  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b="1" dirty="0" err="1"/>
              <a:t>Ymchwilio</a:t>
            </a:r>
            <a:r>
              <a:rPr lang="en-US" b="1" dirty="0"/>
              <a:t> </a:t>
            </a:r>
            <a:r>
              <a:rPr lang="en-US" b="1" dirty="0" err="1"/>
              <a:t>i’r</a:t>
            </a:r>
            <a:r>
              <a:rPr lang="en-US" b="1" dirty="0"/>
              <a:t> </a:t>
            </a:r>
            <a:r>
              <a:rPr lang="en-US" b="1" dirty="0" err="1"/>
              <a:t>lleoedd</a:t>
            </a:r>
            <a:r>
              <a:rPr lang="en-US" b="1" dirty="0"/>
              <a:t> </a:t>
            </a:r>
            <a:r>
              <a:rPr lang="en-US" dirty="0" err="1"/>
              <a:t>sydd</a:t>
            </a:r>
            <a:r>
              <a:rPr lang="en-US" dirty="0"/>
              <a:t> </a:t>
            </a:r>
            <a:r>
              <a:rPr lang="en-US" dirty="0" err="1"/>
              <a:t>wedi</a:t>
            </a:r>
            <a:r>
              <a:rPr lang="en-US" dirty="0"/>
              <a:t> </a:t>
            </a:r>
            <a:r>
              <a:rPr lang="en-US" dirty="0" err="1"/>
              <a:t>cael</a:t>
            </a:r>
            <a:r>
              <a:rPr lang="en-US" dirty="0"/>
              <a:t> </a:t>
            </a:r>
            <a:r>
              <a:rPr lang="en-US" dirty="0" err="1"/>
              <a:t>eu</a:t>
            </a:r>
            <a:r>
              <a:rPr lang="en-US" dirty="0"/>
              <a:t> </a:t>
            </a:r>
            <a:r>
              <a:rPr lang="en-US" dirty="0" err="1"/>
              <a:t>heffeithio</a:t>
            </a:r>
            <a:r>
              <a:rPr lang="en-US" dirty="0"/>
              <a:t> o </a:t>
            </a:r>
            <a:r>
              <a:rPr lang="en-US" dirty="0" err="1"/>
              <a:t>ganlyniad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gynhesu</a:t>
            </a:r>
            <a:r>
              <a:rPr lang="en-US" dirty="0"/>
              <a:t> </a:t>
            </a:r>
            <a:r>
              <a:rPr lang="en-US" dirty="0" err="1"/>
              <a:t>byd-eang</a:t>
            </a:r>
            <a:r>
              <a:rPr lang="en-US" dirty="0"/>
              <a:t> – </a:t>
            </a:r>
            <a:r>
              <a:rPr lang="en-US" b="1" dirty="0" err="1"/>
              <a:t>lleoli</a:t>
            </a:r>
            <a:r>
              <a:rPr lang="en-US" b="1" dirty="0"/>
              <a:t> </a:t>
            </a:r>
            <a:r>
              <a:rPr lang="en-US" b="1" dirty="0" err="1"/>
              <a:t>lleoedd</a:t>
            </a:r>
            <a:r>
              <a:rPr lang="en-US" b="1" dirty="0"/>
              <a:t> </a:t>
            </a:r>
            <a:r>
              <a:rPr lang="en-US" dirty="0" err="1"/>
              <a:t>ar</a:t>
            </a:r>
            <a:r>
              <a:rPr lang="en-US" dirty="0"/>
              <a:t> y </a:t>
            </a:r>
            <a:r>
              <a:rPr lang="en-US" dirty="0" err="1"/>
              <a:t>gl</a:t>
            </a:r>
            <a:r>
              <a:rPr lang="en-US" dirty="0" err="1">
                <a:latin typeface="Bookman Old Style"/>
              </a:rPr>
              <a:t>ô</a:t>
            </a:r>
            <a:r>
              <a:rPr lang="en-US" dirty="0" err="1"/>
              <a:t>b</a:t>
            </a:r>
            <a:r>
              <a:rPr lang="en-US" dirty="0"/>
              <a:t>/ map </a:t>
            </a:r>
            <a:r>
              <a:rPr lang="en-US" dirty="0" err="1"/>
              <a:t>o’r</a:t>
            </a:r>
            <a:r>
              <a:rPr lang="en-US" dirty="0"/>
              <a:t> </a:t>
            </a:r>
            <a:r>
              <a:rPr lang="en-US" dirty="0" err="1"/>
              <a:t>byd</a:t>
            </a:r>
            <a:r>
              <a:rPr lang="en-US" dirty="0"/>
              <a:t>.  </a:t>
            </a:r>
          </a:p>
        </p:txBody>
      </p:sp>
    </p:spTree>
    <p:extLst>
      <p:ext uri="{BB962C8B-B14F-4D97-AF65-F5344CB8AC3E}">
        <p14:creationId xmlns:p14="http://schemas.microsoft.com/office/powerpoint/2010/main" val="178949191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/>
              <a:t>Gweithgareddau</a:t>
            </a:r>
            <a:r>
              <a:rPr lang="en-US" dirty="0"/>
              <a:t> </a:t>
            </a:r>
            <a:r>
              <a:rPr lang="en-US" dirty="0" err="1"/>
              <a:t>posibl</a:t>
            </a:r>
            <a:r>
              <a:rPr lang="en-US" dirty="0"/>
              <a:t> </a:t>
            </a:r>
            <a:r>
              <a:rPr lang="en-US" dirty="0" err="1"/>
              <a:t>i’w</a:t>
            </a:r>
            <a:r>
              <a:rPr lang="en-US" dirty="0"/>
              <a:t> </a:t>
            </a:r>
            <a:r>
              <a:rPr lang="en-US" dirty="0" err="1"/>
              <a:t>gwneud</a:t>
            </a:r>
            <a:br>
              <a:rPr lang="en-US" dirty="0"/>
            </a:b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ystod</a:t>
            </a:r>
            <a:r>
              <a:rPr lang="en-US" dirty="0"/>
              <a:t> </a:t>
            </a:r>
            <a:r>
              <a:rPr lang="en-US" dirty="0" err="1"/>
              <a:t>yr</a:t>
            </a:r>
            <a:r>
              <a:rPr lang="en-US" dirty="0"/>
              <a:t> </a:t>
            </a:r>
            <a:r>
              <a:rPr lang="en-US" dirty="0" err="1"/>
              <a:t>ymholiad</a:t>
            </a:r>
            <a:r>
              <a:rPr lang="en-US" dirty="0"/>
              <a:t>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62699"/>
            <a:ext cx="8229600" cy="4363464"/>
          </a:xfrm>
        </p:spPr>
        <p:txBody>
          <a:bodyPr>
            <a:normAutofit/>
          </a:bodyPr>
          <a:lstStyle/>
          <a:p>
            <a:r>
              <a:rPr lang="en-US" dirty="0" err="1"/>
              <a:t>Creu</a:t>
            </a:r>
            <a:r>
              <a:rPr lang="en-US" dirty="0"/>
              <a:t> </a:t>
            </a:r>
            <a:r>
              <a:rPr lang="en-US" b="1" dirty="0" err="1"/>
              <a:t>cyflwyniad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b="1" dirty="0"/>
              <a:t>un </a:t>
            </a:r>
            <a:r>
              <a:rPr lang="en-US" b="1" dirty="0" err="1"/>
              <a:t>o’r</a:t>
            </a:r>
            <a:r>
              <a:rPr lang="en-US" b="1" dirty="0"/>
              <a:t> </a:t>
            </a:r>
            <a:r>
              <a:rPr lang="en-US" b="1" dirty="0" err="1"/>
              <a:t>lleoedd</a:t>
            </a:r>
            <a:r>
              <a:rPr lang="en-US" dirty="0"/>
              <a:t> </a:t>
            </a:r>
            <a:r>
              <a:rPr lang="en-US" dirty="0" err="1"/>
              <a:t>sydd</a:t>
            </a:r>
            <a:r>
              <a:rPr lang="en-US" dirty="0"/>
              <a:t> </a:t>
            </a:r>
            <a:r>
              <a:rPr lang="en-US" dirty="0" err="1"/>
              <a:t>wedi</a:t>
            </a:r>
            <a:r>
              <a:rPr lang="en-US" dirty="0"/>
              <a:t> </a:t>
            </a:r>
            <a:r>
              <a:rPr lang="en-US" dirty="0" err="1"/>
              <a:t>cael</a:t>
            </a:r>
            <a:r>
              <a:rPr lang="en-US" dirty="0"/>
              <a:t> </a:t>
            </a:r>
            <a:r>
              <a:rPr lang="en-US" dirty="0" err="1"/>
              <a:t>ei</a:t>
            </a:r>
            <a:r>
              <a:rPr lang="en-US" dirty="0"/>
              <a:t> </a:t>
            </a:r>
            <a:r>
              <a:rPr lang="en-US" dirty="0" err="1"/>
              <a:t>effeithio</a:t>
            </a:r>
            <a:r>
              <a:rPr lang="en-US" dirty="0"/>
              <a:t> </a:t>
            </a:r>
            <a:r>
              <a:rPr lang="en-US" dirty="0" err="1"/>
              <a:t>gan</a:t>
            </a:r>
            <a:r>
              <a:rPr lang="en-US" dirty="0"/>
              <a:t> </a:t>
            </a:r>
            <a:r>
              <a:rPr lang="en-US" dirty="0" err="1"/>
              <a:t>gynhesu</a:t>
            </a:r>
            <a:r>
              <a:rPr lang="en-US" dirty="0"/>
              <a:t> </a:t>
            </a:r>
            <a:r>
              <a:rPr lang="en-US" dirty="0" err="1"/>
              <a:t>byd-eang</a:t>
            </a:r>
            <a:r>
              <a:rPr lang="en-US" dirty="0"/>
              <a:t>. </a:t>
            </a:r>
            <a:r>
              <a:rPr lang="en-US" dirty="0" err="1"/>
              <a:t>Pob</a:t>
            </a:r>
            <a:r>
              <a:rPr lang="en-US" dirty="0"/>
              <a:t> </a:t>
            </a:r>
            <a:r>
              <a:rPr lang="en-US" dirty="0" err="1"/>
              <a:t>gr</a:t>
            </a:r>
            <a:r>
              <a:rPr lang="en-US" dirty="0" err="1">
                <a:latin typeface="Calibri"/>
              </a:rPr>
              <a:t>ŵ</a:t>
            </a:r>
            <a:r>
              <a:rPr lang="en-US" dirty="0" err="1"/>
              <a:t>p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gyflwyno’u</a:t>
            </a:r>
            <a:r>
              <a:rPr lang="en-US" dirty="0"/>
              <a:t> </a:t>
            </a:r>
            <a:r>
              <a:rPr lang="en-US" dirty="0" err="1"/>
              <a:t>gwaith</a:t>
            </a:r>
            <a:r>
              <a:rPr lang="en-US" dirty="0"/>
              <a:t>.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 err="1"/>
              <a:t>Gofyn</a:t>
            </a:r>
            <a:r>
              <a:rPr lang="en-US" dirty="0"/>
              <a:t> </a:t>
            </a:r>
            <a:r>
              <a:rPr lang="en-US" dirty="0" err="1"/>
              <a:t>i’r</a:t>
            </a:r>
            <a:r>
              <a:rPr lang="en-US" dirty="0"/>
              <a:t> plant </a:t>
            </a:r>
            <a:r>
              <a:rPr lang="en-US" b="1" dirty="0" err="1"/>
              <a:t>chwarae</a:t>
            </a:r>
            <a:r>
              <a:rPr lang="en-US" b="1" dirty="0"/>
              <a:t> </a:t>
            </a:r>
            <a:r>
              <a:rPr lang="en-US" b="1" dirty="0" err="1"/>
              <a:t>r</a:t>
            </a:r>
            <a:r>
              <a:rPr lang="en-US" b="1" dirty="0" err="1">
                <a:latin typeface="Bookman Old Style"/>
              </a:rPr>
              <a:t>ô</a:t>
            </a:r>
            <a:r>
              <a:rPr lang="en-US" b="1" dirty="0" err="1"/>
              <a:t>l</a:t>
            </a:r>
            <a:r>
              <a:rPr lang="en-US" b="1" dirty="0"/>
              <a:t> </a:t>
            </a:r>
            <a:r>
              <a:rPr lang="en-US" dirty="0" err="1"/>
              <a:t>gwahanol</a:t>
            </a:r>
            <a:r>
              <a:rPr lang="en-US" dirty="0"/>
              <a:t> ac </a:t>
            </a:r>
            <a:r>
              <a:rPr lang="en-US" dirty="0" err="1"/>
              <a:t>ysgrifennu</a:t>
            </a:r>
            <a:r>
              <a:rPr lang="en-US" dirty="0"/>
              <a:t> </a:t>
            </a:r>
            <a:r>
              <a:rPr lang="en-US" dirty="0" err="1"/>
              <a:t>datganiad</a:t>
            </a:r>
            <a:r>
              <a:rPr lang="en-US" dirty="0"/>
              <a:t> am </a:t>
            </a:r>
            <a:r>
              <a:rPr lang="en-US" dirty="0" err="1"/>
              <a:t>gynhesu</a:t>
            </a:r>
            <a:r>
              <a:rPr lang="en-US" dirty="0"/>
              <a:t> </a:t>
            </a:r>
            <a:r>
              <a:rPr lang="en-US" dirty="0" err="1"/>
              <a:t>byd-eang</a:t>
            </a:r>
            <a:r>
              <a:rPr lang="en-US" dirty="0"/>
              <a:t>, </a:t>
            </a:r>
            <a:r>
              <a:rPr lang="en-US" dirty="0" err="1"/>
              <a:t>e.e</a:t>
            </a:r>
            <a:r>
              <a:rPr lang="en-US" dirty="0"/>
              <a:t>. </a:t>
            </a:r>
            <a:r>
              <a:rPr lang="en-US" b="1" dirty="0" err="1"/>
              <a:t>ffermwr</a:t>
            </a:r>
            <a:r>
              <a:rPr lang="en-US" b="1" dirty="0"/>
              <a:t>, </a:t>
            </a:r>
            <a:r>
              <a:rPr lang="en-US" b="1" dirty="0" err="1"/>
              <a:t>ymwelydd</a:t>
            </a:r>
            <a:r>
              <a:rPr lang="en-US" b="1" dirty="0"/>
              <a:t>, </a:t>
            </a:r>
            <a:r>
              <a:rPr lang="en-US" b="1" dirty="0" err="1"/>
              <a:t>pobl</a:t>
            </a:r>
            <a:r>
              <a:rPr lang="en-US" b="1" dirty="0"/>
              <a:t> </a:t>
            </a:r>
            <a:r>
              <a:rPr lang="en-US" b="1" dirty="0" err="1"/>
              <a:t>sy’n</a:t>
            </a:r>
            <a:r>
              <a:rPr lang="en-US" b="1" dirty="0"/>
              <a:t> </a:t>
            </a:r>
            <a:r>
              <a:rPr lang="en-US" b="1" dirty="0" err="1"/>
              <a:t>byw</a:t>
            </a:r>
            <a:r>
              <a:rPr lang="en-US" b="1" dirty="0"/>
              <a:t> </a:t>
            </a:r>
            <a:r>
              <a:rPr lang="en-US" b="1" dirty="0" err="1"/>
              <a:t>yn</a:t>
            </a:r>
            <a:r>
              <a:rPr lang="en-US" b="1" dirty="0"/>
              <a:t> y </a:t>
            </a:r>
            <a:r>
              <a:rPr lang="en-US" b="1" dirty="0" err="1"/>
              <a:t>lleoedd</a:t>
            </a:r>
            <a:r>
              <a:rPr lang="en-US" dirty="0"/>
              <a:t> </a:t>
            </a:r>
            <a:r>
              <a:rPr lang="en-US" dirty="0" err="1"/>
              <a:t>sydd</a:t>
            </a:r>
            <a:r>
              <a:rPr lang="en-US" dirty="0"/>
              <a:t> </a:t>
            </a:r>
            <a:r>
              <a:rPr lang="en-US" dirty="0" err="1"/>
              <a:t>wedi</a:t>
            </a:r>
            <a:r>
              <a:rPr lang="en-US" dirty="0"/>
              <a:t> </a:t>
            </a:r>
            <a:r>
              <a:rPr lang="en-US" dirty="0" err="1"/>
              <a:t>cael</a:t>
            </a:r>
            <a:r>
              <a:rPr lang="en-US" dirty="0"/>
              <a:t> </a:t>
            </a:r>
            <a:r>
              <a:rPr lang="en-US" dirty="0" err="1"/>
              <a:t>eu</a:t>
            </a:r>
            <a:r>
              <a:rPr lang="en-US" dirty="0"/>
              <a:t> </a:t>
            </a:r>
            <a:r>
              <a:rPr lang="en-US" dirty="0" err="1"/>
              <a:t>heffeithio</a:t>
            </a:r>
            <a:r>
              <a:rPr lang="en-US" dirty="0"/>
              <a:t>..</a:t>
            </a:r>
          </a:p>
        </p:txBody>
      </p:sp>
    </p:spTree>
    <p:extLst>
      <p:ext uri="{BB962C8B-B14F-4D97-AF65-F5344CB8AC3E}">
        <p14:creationId xmlns:p14="http://schemas.microsoft.com/office/powerpoint/2010/main" val="48218959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/>
              <a:t>Gwahanol</a:t>
            </a:r>
            <a:r>
              <a:rPr lang="en-US" dirty="0"/>
              <a:t> </a:t>
            </a:r>
            <a:r>
              <a:rPr lang="en-US" dirty="0" err="1"/>
              <a:t>ffyrdd</a:t>
            </a:r>
            <a:r>
              <a:rPr lang="en-US" dirty="0"/>
              <a:t> o </a:t>
            </a:r>
            <a:r>
              <a:rPr lang="en-US" dirty="0" err="1"/>
              <a:t>gwblhau</a:t>
            </a:r>
            <a:r>
              <a:rPr lang="en-US" dirty="0"/>
              <a:t> </a:t>
            </a:r>
            <a:r>
              <a:rPr lang="en-US" dirty="0" err="1"/>
              <a:t>eu</a:t>
            </a:r>
            <a:r>
              <a:rPr lang="en-US" dirty="0"/>
              <a:t> </a:t>
            </a:r>
            <a:r>
              <a:rPr lang="en-US" dirty="0" err="1"/>
              <a:t>ymholiadau</a:t>
            </a:r>
            <a:r>
              <a:rPr lang="en-US" dirty="0"/>
              <a:t> – AG/Hanes/</a:t>
            </a:r>
            <a:r>
              <a:rPr lang="en-US" dirty="0" err="1"/>
              <a:t>Daear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36376"/>
            <a:ext cx="8229600" cy="4525963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ü"/>
            </a:pPr>
            <a:r>
              <a:rPr lang="en-US" dirty="0" err="1"/>
              <a:t>Creu</a:t>
            </a:r>
            <a:r>
              <a:rPr lang="en-US" dirty="0"/>
              <a:t> </a:t>
            </a:r>
            <a:r>
              <a:rPr lang="en-US" b="1" dirty="0" err="1"/>
              <a:t>adroddiadau</a:t>
            </a:r>
            <a:r>
              <a:rPr lang="en-US" b="1" dirty="0"/>
              <a:t> </a:t>
            </a:r>
            <a:r>
              <a:rPr lang="en-US" b="1" dirty="0" err="1"/>
              <a:t>papur</a:t>
            </a:r>
            <a:r>
              <a:rPr lang="en-US" b="1" dirty="0"/>
              <a:t> </a:t>
            </a:r>
            <a:r>
              <a:rPr lang="en-US" b="1" dirty="0" err="1"/>
              <a:t>newydd</a:t>
            </a:r>
            <a:r>
              <a:rPr lang="en-US" b="1" dirty="0"/>
              <a:t> </a:t>
            </a:r>
            <a:r>
              <a:rPr lang="en-US" dirty="0" err="1"/>
              <a:t>neu</a:t>
            </a:r>
            <a:r>
              <a:rPr lang="en-US" dirty="0"/>
              <a:t> </a:t>
            </a:r>
            <a:r>
              <a:rPr lang="en-US" dirty="0" err="1"/>
              <a:t>chwarae</a:t>
            </a:r>
            <a:r>
              <a:rPr lang="en-US" dirty="0"/>
              <a:t> </a:t>
            </a:r>
            <a:r>
              <a:rPr lang="en-US" dirty="0" err="1"/>
              <a:t>rôl</a:t>
            </a:r>
            <a:r>
              <a:rPr lang="en-US" dirty="0"/>
              <a:t> </a:t>
            </a:r>
            <a:r>
              <a:rPr lang="en-US" b="1" dirty="0" err="1"/>
              <a:t>rhaglen</a:t>
            </a:r>
            <a:r>
              <a:rPr lang="en-US" b="1" dirty="0"/>
              <a:t> </a:t>
            </a:r>
            <a:r>
              <a:rPr lang="en-US" b="1" dirty="0" err="1"/>
              <a:t>newyddion</a:t>
            </a:r>
            <a:r>
              <a:rPr lang="en-US" b="1" dirty="0"/>
              <a:t> </a:t>
            </a:r>
            <a:r>
              <a:rPr lang="en-US" b="1" dirty="0" err="1"/>
              <a:t>ar</a:t>
            </a:r>
            <a:r>
              <a:rPr lang="en-US" b="1" dirty="0"/>
              <a:t> y </a:t>
            </a:r>
            <a:r>
              <a:rPr lang="en-US" b="1" dirty="0" err="1"/>
              <a:t>teledu</a:t>
            </a:r>
            <a:r>
              <a:rPr lang="en-US" b="1" dirty="0"/>
              <a:t> </a:t>
            </a:r>
            <a:r>
              <a:rPr lang="en-US" dirty="0" err="1"/>
              <a:t>gyda</a:t>
            </a:r>
            <a:r>
              <a:rPr lang="en-US" dirty="0"/>
              <a:t> </a:t>
            </a:r>
            <a:r>
              <a:rPr lang="en-US" dirty="0" err="1"/>
              <a:t>chyflwynwydd</a:t>
            </a:r>
            <a:r>
              <a:rPr lang="en-US" dirty="0"/>
              <a:t>, </a:t>
            </a:r>
            <a:r>
              <a:rPr lang="en-US" dirty="0" err="1"/>
              <a:t>arbenigwyr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mynegi</a:t>
            </a:r>
            <a:r>
              <a:rPr lang="en-US" dirty="0"/>
              <a:t> </a:t>
            </a:r>
            <a:r>
              <a:rPr lang="en-US" dirty="0" err="1"/>
              <a:t>eu</a:t>
            </a:r>
            <a:r>
              <a:rPr lang="en-US" dirty="0"/>
              <a:t> barn.</a:t>
            </a:r>
          </a:p>
          <a:p>
            <a:pPr>
              <a:buFont typeface="Wingdings" pitchFamily="2" charset="2"/>
              <a:buChar char="ü"/>
            </a:pPr>
            <a:r>
              <a:rPr lang="en-US" dirty="0" err="1"/>
              <a:t>Creu</a:t>
            </a:r>
            <a:r>
              <a:rPr lang="en-US" dirty="0"/>
              <a:t> </a:t>
            </a:r>
            <a:r>
              <a:rPr lang="en-US" b="1" dirty="0" err="1"/>
              <a:t>amgueddfa</a:t>
            </a:r>
            <a:r>
              <a:rPr lang="en-US" b="1" dirty="0"/>
              <a:t> </a:t>
            </a:r>
            <a:r>
              <a:rPr lang="en-US" b="1" dirty="0" err="1"/>
              <a:t>dosbarth</a:t>
            </a:r>
            <a:endParaRPr lang="en-US" b="1" dirty="0"/>
          </a:p>
          <a:p>
            <a:pPr>
              <a:buFont typeface="Wingdings" pitchFamily="2" charset="2"/>
              <a:buChar char="ü"/>
            </a:pPr>
            <a:r>
              <a:rPr lang="en-US" dirty="0" err="1"/>
              <a:t>Dod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b="1" dirty="0" err="1"/>
              <a:t>arbenigwyr</a:t>
            </a:r>
            <a:r>
              <a:rPr lang="en-US" b="1" dirty="0"/>
              <a:t> </a:t>
            </a:r>
            <a:r>
              <a:rPr lang="en-US" b="1" dirty="0" err="1"/>
              <a:t>ar</a:t>
            </a:r>
            <a:r>
              <a:rPr lang="en-US" b="1" dirty="0"/>
              <a:t> </a:t>
            </a:r>
            <a:r>
              <a:rPr lang="en-US" b="1" dirty="0" err="1"/>
              <a:t>bwnc</a:t>
            </a:r>
            <a:r>
              <a:rPr lang="en-US" b="1" dirty="0"/>
              <a:t> </a:t>
            </a:r>
            <a:r>
              <a:rPr lang="en-US" dirty="0" err="1"/>
              <a:t>fel</a:t>
            </a:r>
            <a:r>
              <a:rPr lang="en-US" dirty="0"/>
              <a:t> </a:t>
            </a:r>
            <a:r>
              <a:rPr lang="en-US" dirty="0" err="1"/>
              <a:t>llygredd</a:t>
            </a:r>
            <a:r>
              <a:rPr lang="en-US" dirty="0"/>
              <a:t>, </a:t>
            </a:r>
            <a:r>
              <a:rPr lang="en-US" dirty="0" err="1"/>
              <a:t>newid</a:t>
            </a:r>
            <a:r>
              <a:rPr lang="en-US" dirty="0"/>
              <a:t> </a:t>
            </a:r>
            <a:r>
              <a:rPr lang="en-US" dirty="0" err="1"/>
              <a:t>hinsawdd</a:t>
            </a:r>
            <a:r>
              <a:rPr lang="en-US" dirty="0"/>
              <a:t> </a:t>
            </a:r>
            <a:r>
              <a:rPr lang="en-US" dirty="0" err="1"/>
              <a:t>neu</a:t>
            </a:r>
            <a:r>
              <a:rPr lang="en-US" dirty="0"/>
              <a:t> </a:t>
            </a:r>
            <a:r>
              <a:rPr lang="en-US" dirty="0" err="1"/>
              <a:t>drychinebau</a:t>
            </a:r>
            <a:r>
              <a:rPr lang="en-US" dirty="0"/>
              <a:t> </a:t>
            </a:r>
            <a:r>
              <a:rPr lang="en-US" dirty="0" err="1"/>
              <a:t>naturiol</a:t>
            </a:r>
            <a:r>
              <a:rPr lang="en-US" dirty="0"/>
              <a:t> a </a:t>
            </a:r>
            <a:r>
              <a:rPr lang="en-US" dirty="0" err="1"/>
              <a:t>defnyddio</a:t>
            </a:r>
            <a:r>
              <a:rPr lang="en-US" dirty="0"/>
              <a:t> </a:t>
            </a:r>
            <a:r>
              <a:rPr lang="en-US" b="1" dirty="0"/>
              <a:t>‘y </a:t>
            </a:r>
            <a:r>
              <a:rPr lang="en-US" b="1" dirty="0" err="1"/>
              <a:t>gadair</a:t>
            </a:r>
            <a:r>
              <a:rPr lang="en-US" b="1" dirty="0"/>
              <a:t> </a:t>
            </a:r>
            <a:r>
              <a:rPr lang="en-US" b="1" dirty="0" err="1"/>
              <a:t>goch</a:t>
            </a:r>
            <a:r>
              <a:rPr lang="en-US" b="1" dirty="0"/>
              <a:t>’/ </a:t>
            </a:r>
            <a:r>
              <a:rPr lang="en-US" b="1" dirty="0" err="1"/>
              <a:t>chwarae</a:t>
            </a:r>
            <a:r>
              <a:rPr lang="en-US" b="1" dirty="0"/>
              <a:t> </a:t>
            </a:r>
            <a:r>
              <a:rPr lang="en-US" b="1" dirty="0" err="1"/>
              <a:t>rôI</a:t>
            </a:r>
            <a:r>
              <a:rPr lang="en-US" dirty="0"/>
              <a:t> </a:t>
            </a:r>
            <a:r>
              <a:rPr lang="en-US" dirty="0" err="1"/>
              <a:t>gyflwyno</a:t>
            </a:r>
            <a:r>
              <a:rPr lang="en-US" dirty="0"/>
              <a:t> </a:t>
            </a:r>
            <a:r>
              <a:rPr lang="en-US" dirty="0" err="1"/>
              <a:t>eu</a:t>
            </a:r>
            <a:r>
              <a:rPr lang="en-US" dirty="0"/>
              <a:t> </a:t>
            </a:r>
            <a:r>
              <a:rPr lang="en-US" dirty="0" err="1"/>
              <a:t>darganfyddiadau</a:t>
            </a:r>
            <a:r>
              <a:rPr lang="en-US" dirty="0"/>
              <a:t> </a:t>
            </a:r>
            <a:r>
              <a:rPr lang="en-US" dirty="0" err="1"/>
              <a:t>mewn</a:t>
            </a:r>
            <a:r>
              <a:rPr lang="en-US" dirty="0"/>
              <a:t> </a:t>
            </a:r>
            <a:r>
              <a:rPr lang="en-US" b="1" dirty="0" err="1"/>
              <a:t>cynhadledd</a:t>
            </a:r>
            <a:r>
              <a:rPr lang="en-US" b="1" dirty="0"/>
              <a:t> ‘</a:t>
            </a:r>
            <a:r>
              <a:rPr lang="en-US" b="1" dirty="0" err="1"/>
              <a:t>byd-eang</a:t>
            </a:r>
            <a:r>
              <a:rPr lang="en-US" dirty="0"/>
              <a:t>’.</a:t>
            </a:r>
          </a:p>
          <a:p>
            <a:pPr>
              <a:buFont typeface="Wingdings" pitchFamily="2" charset="2"/>
              <a:buChar char="ü"/>
            </a:pPr>
            <a:r>
              <a:rPr lang="en-US" b="1" dirty="0" err="1"/>
              <a:t>Paratoi</a:t>
            </a:r>
            <a:r>
              <a:rPr lang="en-US" b="1" dirty="0"/>
              <a:t> a </a:t>
            </a:r>
            <a:r>
              <a:rPr lang="en-US" b="1" dirty="0" err="1"/>
              <a:t>chymryd</a:t>
            </a:r>
            <a:r>
              <a:rPr lang="en-US" b="1" dirty="0"/>
              <a:t> </a:t>
            </a:r>
            <a:r>
              <a:rPr lang="en-US" b="1" dirty="0" err="1"/>
              <a:t>rhan</a:t>
            </a:r>
            <a:r>
              <a:rPr lang="en-US" b="1" dirty="0"/>
              <a:t> </a:t>
            </a:r>
            <a:r>
              <a:rPr lang="en-US" dirty="0" err="1"/>
              <a:t>mewn</a:t>
            </a:r>
            <a:r>
              <a:rPr lang="en-US" dirty="0"/>
              <a:t> </a:t>
            </a:r>
            <a:r>
              <a:rPr lang="en-US" dirty="0" err="1"/>
              <a:t>gwledd</a:t>
            </a:r>
            <a:r>
              <a:rPr lang="en-US" dirty="0"/>
              <a:t> (‘banquet’) </a:t>
            </a:r>
            <a:r>
              <a:rPr lang="en-US" dirty="0" err="1"/>
              <a:t>Rhufeinig</a:t>
            </a:r>
            <a:r>
              <a:rPr lang="en-US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170465580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3B3567-ACD6-2C4A-BDA5-EA8F7A4591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115327"/>
            <a:ext cx="8229600" cy="1143000"/>
          </a:xfrm>
        </p:spPr>
        <p:txBody>
          <a:bodyPr/>
          <a:lstStyle/>
          <a:p>
            <a:r>
              <a:rPr lang="en-US" dirty="0" err="1"/>
              <a:t>Prosesau</a:t>
            </a:r>
            <a:r>
              <a:rPr lang="en-US" dirty="0"/>
              <a:t> </a:t>
            </a:r>
            <a:r>
              <a:rPr lang="en-US" dirty="0" err="1"/>
              <a:t>Ymholiad</a:t>
            </a:r>
            <a:endParaRPr lang="en-US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D3A1996F-5BCB-C04A-8A5A-47F7842BB43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1930756"/>
              </p:ext>
            </p:extLst>
          </p:nvPr>
        </p:nvGraphicFramePr>
        <p:xfrm>
          <a:off x="457200" y="1143299"/>
          <a:ext cx="8229600" cy="5303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05318">
                  <a:extLst>
                    <a:ext uri="{9D8B030D-6E8A-4147-A177-3AD203B41FA5}">
                      <a16:colId xmlns:a16="http://schemas.microsoft.com/office/drawing/2014/main" val="3832589729"/>
                    </a:ext>
                  </a:extLst>
                </a:gridCol>
                <a:gridCol w="3281082">
                  <a:extLst>
                    <a:ext uri="{9D8B030D-6E8A-4147-A177-3AD203B41FA5}">
                      <a16:colId xmlns:a16="http://schemas.microsoft.com/office/drawing/2014/main" val="3821015465"/>
                    </a:ext>
                  </a:extLst>
                </a:gridCol>
                <a:gridCol w="2743200">
                  <a:extLst>
                    <a:ext uri="{9D8B030D-6E8A-4147-A177-3AD203B41FA5}">
                      <a16:colId xmlns:a16="http://schemas.microsoft.com/office/drawing/2014/main" val="2837078428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ELFEN YMHOLI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CWESTIYNAU YMHOLI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CAMAU YN Y DYSGU</a:t>
                      </a:r>
                    </a:p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3945478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 err="1"/>
                        <a:t>Ymwybyddiaeth</a:t>
                      </a:r>
                      <a:endParaRPr lang="en-US" dirty="0"/>
                    </a:p>
                    <a:p>
                      <a:endParaRPr lang="en-US" dirty="0"/>
                    </a:p>
                    <a:p>
                      <a:r>
                        <a:rPr lang="en-US" dirty="0" err="1"/>
                        <a:t>Diffinio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Beth </a:t>
                      </a:r>
                      <a:r>
                        <a:rPr lang="en-US" dirty="0" err="1"/>
                        <a:t>yw’r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broblem</a:t>
                      </a:r>
                      <a:r>
                        <a:rPr lang="en-US" dirty="0"/>
                        <a:t>?</a:t>
                      </a:r>
                    </a:p>
                    <a:p>
                      <a:r>
                        <a:rPr lang="en-US" dirty="0" err="1"/>
                        <a:t>Arwel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Arth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angen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ein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cymorth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i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wybod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sut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fath</a:t>
                      </a:r>
                      <a:r>
                        <a:rPr lang="en-US" dirty="0"/>
                        <a:t> o le </a:t>
                      </a:r>
                      <a:r>
                        <a:rPr lang="en-US" dirty="0" err="1"/>
                        <a:t>yw’r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lle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hwn</a:t>
                      </a:r>
                      <a:r>
                        <a:rPr lang="en-US" dirty="0"/>
                        <a:t>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Ysgogiad</a:t>
                      </a:r>
                      <a:r>
                        <a:rPr lang="en-US" dirty="0"/>
                        <a:t>/</a:t>
                      </a:r>
                      <a:r>
                        <a:rPr lang="en-US" dirty="0" err="1"/>
                        <a:t>symybliad</a:t>
                      </a:r>
                      <a:endParaRPr lang="en-US" dirty="0"/>
                    </a:p>
                    <a:p>
                      <a:r>
                        <a:rPr lang="en-US" dirty="0" err="1"/>
                        <a:t>Annog</a:t>
                      </a:r>
                      <a:r>
                        <a:rPr lang="en-US" dirty="0"/>
                        <a:t> plant </a:t>
                      </a:r>
                      <a:r>
                        <a:rPr lang="en-US" dirty="0" err="1"/>
                        <a:t>i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fod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yn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ddaearyddwyr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arbennigol</a:t>
                      </a:r>
                      <a:endParaRPr lang="en-US" dirty="0"/>
                    </a:p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6751765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 err="1"/>
                        <a:t>Disgrifio</a:t>
                      </a:r>
                      <a:r>
                        <a:rPr lang="en-US" dirty="0"/>
                        <a:t> </a:t>
                      </a:r>
                    </a:p>
                    <a:p>
                      <a:endParaRPr lang="en-US" dirty="0"/>
                    </a:p>
                    <a:p>
                      <a:r>
                        <a:rPr lang="en-US" dirty="0" err="1"/>
                        <a:t>Dadansoddi</a:t>
                      </a:r>
                      <a:r>
                        <a:rPr lang="en-US" dirty="0"/>
                        <a:t>/ </a:t>
                      </a:r>
                      <a:r>
                        <a:rPr lang="en-US" dirty="0" err="1"/>
                        <a:t>Esbonio</a:t>
                      </a:r>
                      <a:endParaRPr lang="en-US" dirty="0"/>
                    </a:p>
                    <a:p>
                      <a:endParaRPr lang="en-US" dirty="0"/>
                    </a:p>
                    <a:p>
                      <a:endParaRPr lang="en-US" dirty="0"/>
                    </a:p>
                    <a:p>
                      <a:r>
                        <a:rPr lang="en-US" dirty="0" err="1"/>
                        <a:t>Rhagfynegi</a:t>
                      </a:r>
                      <a:r>
                        <a:rPr lang="en-US" dirty="0"/>
                        <a:t>/</a:t>
                      </a:r>
                    </a:p>
                    <a:p>
                      <a:r>
                        <a:rPr lang="en-US" dirty="0" err="1"/>
                        <a:t>Gwerthuso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Lleoliad</a:t>
                      </a:r>
                      <a:endParaRPr lang="en-US" dirty="0"/>
                    </a:p>
                    <a:p>
                      <a:r>
                        <a:rPr lang="en-US" b="1" dirty="0" err="1"/>
                        <a:t>Ble</a:t>
                      </a:r>
                      <a:r>
                        <a:rPr lang="en-US" b="1" dirty="0"/>
                        <a:t> </a:t>
                      </a:r>
                      <a:r>
                        <a:rPr lang="en-US" b="1" dirty="0" err="1"/>
                        <a:t>mae</a:t>
                      </a:r>
                      <a:r>
                        <a:rPr lang="en-US" b="1" dirty="0"/>
                        <a:t> e?</a:t>
                      </a:r>
                    </a:p>
                    <a:p>
                      <a:r>
                        <a:rPr lang="en-US" b="1" dirty="0" err="1"/>
                        <a:t>Sut</a:t>
                      </a:r>
                      <a:r>
                        <a:rPr lang="en-US" b="1" dirty="0"/>
                        <a:t> le </a:t>
                      </a:r>
                      <a:r>
                        <a:rPr lang="en-US" b="1" dirty="0" err="1"/>
                        <a:t>yw</a:t>
                      </a:r>
                      <a:r>
                        <a:rPr lang="en-US" b="1" dirty="0"/>
                        <a:t>?</a:t>
                      </a:r>
                    </a:p>
                    <a:p>
                      <a:r>
                        <a:rPr lang="en-US" b="1" dirty="0" err="1"/>
                        <a:t>Sut</a:t>
                      </a:r>
                      <a:r>
                        <a:rPr lang="en-US" b="1" dirty="0"/>
                        <a:t> y </a:t>
                      </a:r>
                      <a:r>
                        <a:rPr lang="en-US" b="1" dirty="0" err="1"/>
                        <a:t>daeth</a:t>
                      </a:r>
                      <a:r>
                        <a:rPr lang="en-US" b="1" dirty="0"/>
                        <a:t> </a:t>
                      </a:r>
                      <a:r>
                        <a:rPr lang="en-US" b="1" dirty="0" err="1"/>
                        <a:t>fel</a:t>
                      </a:r>
                      <a:r>
                        <a:rPr lang="en-US" b="1" dirty="0"/>
                        <a:t> </a:t>
                      </a:r>
                      <a:r>
                        <a:rPr lang="en-US" b="1" dirty="0" err="1"/>
                        <a:t>hyn</a:t>
                      </a:r>
                      <a:r>
                        <a:rPr lang="en-US" b="1" dirty="0"/>
                        <a:t>?</a:t>
                      </a:r>
                    </a:p>
                    <a:p>
                      <a:r>
                        <a:rPr lang="en-US" b="1" dirty="0" err="1"/>
                        <a:t>Sut</a:t>
                      </a:r>
                      <a:r>
                        <a:rPr lang="en-US" b="1" dirty="0"/>
                        <a:t> </a:t>
                      </a:r>
                      <a:r>
                        <a:rPr lang="en-US" b="1" dirty="0" err="1"/>
                        <a:t>mae’n</a:t>
                      </a:r>
                      <a:r>
                        <a:rPr lang="en-US" b="1" dirty="0"/>
                        <a:t> </a:t>
                      </a:r>
                      <a:r>
                        <a:rPr lang="en-US" b="1" dirty="0" err="1"/>
                        <a:t>newid</a:t>
                      </a:r>
                      <a:r>
                        <a:rPr lang="en-US" b="1" dirty="0"/>
                        <a:t>?</a:t>
                      </a:r>
                    </a:p>
                    <a:p>
                      <a:r>
                        <a:rPr lang="en-US" b="1" dirty="0"/>
                        <a:t>Beth am </a:t>
                      </a:r>
                      <a:r>
                        <a:rPr lang="en-US" b="1" dirty="0" err="1"/>
                        <a:t>pobl</a:t>
                      </a:r>
                      <a:r>
                        <a:rPr lang="en-US" b="1" dirty="0"/>
                        <a:t> </a:t>
                      </a:r>
                      <a:r>
                        <a:rPr lang="en-US" b="1" dirty="0" err="1"/>
                        <a:t>gwahanol</a:t>
                      </a:r>
                      <a:r>
                        <a:rPr lang="en-US" b="1" dirty="0"/>
                        <a:t> </a:t>
                      </a:r>
                      <a:r>
                        <a:rPr lang="en-US" b="1" dirty="0" err="1"/>
                        <a:t>yn</a:t>
                      </a:r>
                      <a:r>
                        <a:rPr lang="en-US" b="1" dirty="0"/>
                        <a:t> </a:t>
                      </a:r>
                      <a:r>
                        <a:rPr lang="en-US" b="1" dirty="0" err="1"/>
                        <a:t>meddwl</a:t>
                      </a:r>
                      <a:r>
                        <a:rPr lang="en-US" b="1" dirty="0"/>
                        <a:t> am y </a:t>
                      </a:r>
                      <a:r>
                        <a:rPr lang="en-US" b="1" dirty="0" err="1"/>
                        <a:t>newidiadau</a:t>
                      </a:r>
                      <a:r>
                        <a:rPr lang="en-US" b="1" dirty="0"/>
                        <a:t>?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  <a:p>
                      <a:r>
                        <a:rPr lang="en-US" dirty="0" err="1"/>
                        <a:t>Gwneud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synnwyr</a:t>
                      </a:r>
                      <a:endParaRPr lang="en-US" dirty="0"/>
                    </a:p>
                    <a:p>
                      <a:endParaRPr lang="en-US" dirty="0"/>
                    </a:p>
                    <a:p>
                      <a:r>
                        <a:rPr lang="en-US" dirty="0" err="1"/>
                        <a:t>Rhoi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sgaffaldiau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heb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ddatrys</a:t>
                      </a:r>
                      <a:r>
                        <a:rPr lang="en-US" dirty="0"/>
                        <a:t> y </a:t>
                      </a:r>
                      <a:r>
                        <a:rPr lang="en-US" dirty="0" err="1"/>
                        <a:t>broblem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iddynt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8471604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dirty="0"/>
                    </a:p>
                    <a:p>
                      <a:r>
                        <a:rPr lang="en-US" dirty="0" err="1"/>
                        <a:t>Gwneud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penderfyniad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  <a:p>
                      <a:r>
                        <a:rPr lang="en-US" dirty="0"/>
                        <a:t>Beth </a:t>
                      </a:r>
                      <a:r>
                        <a:rPr lang="en-US" dirty="0" err="1"/>
                        <a:t>yw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fy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marn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i</a:t>
                      </a:r>
                      <a:r>
                        <a:rPr lang="en-US" dirty="0"/>
                        <a:t>?</a:t>
                      </a:r>
                    </a:p>
                    <a:p>
                      <a:r>
                        <a:rPr lang="en-US" dirty="0"/>
                        <a:t>Beth </a:t>
                      </a:r>
                      <a:r>
                        <a:rPr lang="en-US" dirty="0" err="1"/>
                        <a:t>fyddwn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ni’n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ei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ddweud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wrtho</a:t>
                      </a:r>
                      <a:r>
                        <a:rPr lang="en-US" dirty="0"/>
                        <a:t>? </a:t>
                      </a:r>
                    </a:p>
                    <a:p>
                      <a:r>
                        <a:rPr lang="en-US" dirty="0" err="1"/>
                        <a:t>Sut</a:t>
                      </a:r>
                      <a:r>
                        <a:rPr lang="en-US" dirty="0"/>
                        <a:t> y </a:t>
                      </a:r>
                      <a:r>
                        <a:rPr lang="en-US" dirty="0" err="1"/>
                        <a:t>byddwn</a:t>
                      </a:r>
                      <a:r>
                        <a:rPr lang="en-US" dirty="0"/>
                        <a:t> y </a:t>
                      </a:r>
                      <a:r>
                        <a:rPr lang="en-US" dirty="0" err="1"/>
                        <a:t>dweud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wrtho</a:t>
                      </a:r>
                      <a:r>
                        <a:rPr lang="en-US" dirty="0"/>
                        <a:t>? 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  <a:p>
                      <a:r>
                        <a:rPr lang="en-US" dirty="0" err="1"/>
                        <a:t>Myfyrio</a:t>
                      </a:r>
                      <a:endParaRPr lang="en-US" dirty="0"/>
                    </a:p>
                    <a:p>
                      <a:r>
                        <a:rPr lang="en-US" dirty="0" err="1"/>
                        <a:t>Cyfathrebu</a:t>
                      </a:r>
                      <a:r>
                        <a:rPr lang="en-US" dirty="0"/>
                        <a:t> - </a:t>
                      </a:r>
                      <a:r>
                        <a:rPr lang="en-US" dirty="0" err="1"/>
                        <a:t>Cynulleidfa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3016426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8100847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29612E-2C60-DC46-9C05-29F195D6ED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/>
              <a:t>Modelu</a:t>
            </a:r>
            <a:r>
              <a:rPr lang="en-US" dirty="0"/>
              <a:t> a </a:t>
            </a:r>
            <a:r>
              <a:rPr lang="en-US" dirty="0" err="1"/>
              <a:t>Sgaffaldio</a:t>
            </a:r>
            <a:r>
              <a:rPr lang="en-US" dirty="0"/>
              <a:t> </a:t>
            </a:r>
            <a:br>
              <a:rPr lang="en-US" dirty="0"/>
            </a:br>
            <a:r>
              <a:rPr lang="en-US" dirty="0"/>
              <a:t>y broses </a:t>
            </a:r>
            <a:r>
              <a:rPr lang="en-US" dirty="0" err="1"/>
              <a:t>gwestiynu</a:t>
            </a:r>
            <a:endParaRPr lang="en-US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06369C9D-B479-8947-9D52-32980C2738A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42273623"/>
              </p:ext>
            </p:extLst>
          </p:nvPr>
        </p:nvGraphicFramePr>
        <p:xfrm>
          <a:off x="457200" y="1600200"/>
          <a:ext cx="8229600" cy="4663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598894">
                  <a:extLst>
                    <a:ext uri="{9D8B030D-6E8A-4147-A177-3AD203B41FA5}">
                      <a16:colId xmlns:a16="http://schemas.microsoft.com/office/drawing/2014/main" val="3751377159"/>
                    </a:ext>
                  </a:extLst>
                </a:gridCol>
                <a:gridCol w="1963271">
                  <a:extLst>
                    <a:ext uri="{9D8B030D-6E8A-4147-A177-3AD203B41FA5}">
                      <a16:colId xmlns:a16="http://schemas.microsoft.com/office/drawing/2014/main" val="3705379688"/>
                    </a:ext>
                  </a:extLst>
                </a:gridCol>
                <a:gridCol w="1667435">
                  <a:extLst>
                    <a:ext uri="{9D8B030D-6E8A-4147-A177-3AD203B41FA5}">
                      <a16:colId xmlns:a16="http://schemas.microsoft.com/office/drawing/2014/main" val="391167622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 err="1">
                          <a:solidFill>
                            <a:schemeClr val="bg1"/>
                          </a:solidFill>
                        </a:rPr>
                        <a:t>Cwestiynau</a:t>
                      </a:r>
                      <a:r>
                        <a:rPr lang="en-US" dirty="0">
                          <a:solidFill>
                            <a:schemeClr val="bg1"/>
                          </a:solidFill>
                        </a:rPr>
                        <a:t> </a:t>
                      </a:r>
                      <a:r>
                        <a:rPr lang="en-US" dirty="0" err="1">
                          <a:solidFill>
                            <a:schemeClr val="bg1"/>
                          </a:solidFill>
                        </a:rPr>
                        <a:t>Arwel</a:t>
                      </a:r>
                      <a:r>
                        <a:rPr lang="en-US" dirty="0">
                          <a:solidFill>
                            <a:schemeClr val="bg1"/>
                          </a:solidFill>
                        </a:rPr>
                        <a:t> </a:t>
                      </a:r>
                      <a:r>
                        <a:rPr lang="en-US" dirty="0" err="1">
                          <a:solidFill>
                            <a:schemeClr val="bg1"/>
                          </a:solidFill>
                        </a:rPr>
                        <a:t>Arth</a:t>
                      </a:r>
                      <a:r>
                        <a:rPr lang="en-US" dirty="0">
                          <a:solidFill>
                            <a:schemeClr val="bg1"/>
                          </a:solidFill>
                        </a:rPr>
                        <a:t> </a:t>
                      </a:r>
                    </a:p>
                    <a:p>
                      <a:r>
                        <a:rPr lang="en-US" dirty="0">
                          <a:solidFill>
                            <a:schemeClr val="bg1"/>
                          </a:solidFill>
                        </a:rPr>
                        <a:t>(</a:t>
                      </a:r>
                      <a:r>
                        <a:rPr lang="en-US" dirty="0" err="1">
                          <a:solidFill>
                            <a:schemeClr val="bg1"/>
                          </a:solidFill>
                        </a:rPr>
                        <a:t>cysyniadau</a:t>
                      </a:r>
                      <a:r>
                        <a:rPr lang="en-US" dirty="0">
                          <a:solidFill>
                            <a:schemeClr val="bg1"/>
                          </a:solidFill>
                        </a:rPr>
                        <a:t> a </a:t>
                      </a:r>
                      <a:r>
                        <a:rPr lang="en-US" dirty="0" err="1">
                          <a:solidFill>
                            <a:schemeClr val="bg1"/>
                          </a:solidFill>
                        </a:rPr>
                        <a:t>ddatblygir</a:t>
                      </a:r>
                      <a:r>
                        <a:rPr lang="en-US" dirty="0">
                          <a:solidFill>
                            <a:schemeClr val="bg1"/>
                          </a:solidFill>
                        </a:rPr>
                        <a:t> </a:t>
                      </a:r>
                      <a:r>
                        <a:rPr lang="en-US" dirty="0" err="1">
                          <a:solidFill>
                            <a:schemeClr val="bg1"/>
                          </a:solidFill>
                        </a:rPr>
                        <a:t>mewn</a:t>
                      </a:r>
                      <a:r>
                        <a:rPr lang="en-US" dirty="0">
                          <a:solidFill>
                            <a:schemeClr val="bg1"/>
                          </a:solidFill>
                        </a:rPr>
                        <a:t> </a:t>
                      </a:r>
                      <a:r>
                        <a:rPr lang="en-US" dirty="0" err="1">
                          <a:solidFill>
                            <a:schemeClr val="bg1"/>
                          </a:solidFill>
                        </a:rPr>
                        <a:t>cromfachau</a:t>
                      </a:r>
                      <a:r>
                        <a:rPr lang="en-US" dirty="0">
                          <a:solidFill>
                            <a:schemeClr val="bg1"/>
                          </a:solidFill>
                        </a:rPr>
                        <a:t>)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Beth </a:t>
                      </a:r>
                      <a:r>
                        <a:rPr lang="en-US" dirty="0" err="1"/>
                        <a:t>ydw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i’n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meddwl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nawr</a:t>
                      </a:r>
                      <a:r>
                        <a:rPr lang="en-US" dirty="0"/>
                        <a:t>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Sut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mae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darganfod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hyn</a:t>
                      </a:r>
                      <a:r>
                        <a:rPr lang="en-US" dirty="0"/>
                        <a:t>? 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7931693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Ble</a:t>
                      </a:r>
                      <a:r>
                        <a:rPr lang="en-US" b="1" dirty="0"/>
                        <a:t> </a:t>
                      </a:r>
                      <a:r>
                        <a:rPr lang="en-US" b="1" dirty="0" err="1"/>
                        <a:t>mae’r</a:t>
                      </a:r>
                      <a:r>
                        <a:rPr lang="en-US" b="1" dirty="0"/>
                        <a:t> </a:t>
                      </a:r>
                      <a:r>
                        <a:rPr lang="en-US" b="1" dirty="0" err="1"/>
                        <a:t>lle</a:t>
                      </a:r>
                      <a:r>
                        <a:rPr lang="en-US" b="1" dirty="0"/>
                        <a:t>? </a:t>
                      </a:r>
                    </a:p>
                    <a:p>
                      <a:r>
                        <a:rPr lang="en-US" dirty="0"/>
                        <a:t>(</a:t>
                      </a:r>
                      <a:r>
                        <a:rPr lang="en-US" dirty="0" err="1"/>
                        <a:t>cyfeiriad</a:t>
                      </a:r>
                      <a:r>
                        <a:rPr lang="en-US" dirty="0"/>
                        <a:t>, </a:t>
                      </a:r>
                      <a:r>
                        <a:rPr lang="en-US" dirty="0" err="1"/>
                        <a:t>lleoliad</a:t>
                      </a:r>
                      <a:r>
                        <a:rPr lang="en-US" dirty="0"/>
                        <a:t>/</a:t>
                      </a:r>
                      <a:r>
                        <a:rPr lang="en-US" dirty="0" err="1"/>
                        <a:t>safle</a:t>
                      </a:r>
                      <a:r>
                        <a:rPr lang="en-US" dirty="0"/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7178516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Sut</a:t>
                      </a:r>
                      <a:r>
                        <a:rPr lang="en-US" b="1" dirty="0"/>
                        <a:t> le </a:t>
                      </a:r>
                      <a:r>
                        <a:rPr lang="en-US" b="1" dirty="0" err="1"/>
                        <a:t>yw</a:t>
                      </a:r>
                      <a:r>
                        <a:rPr lang="en-US" b="1" dirty="0"/>
                        <a:t> e? </a:t>
                      </a:r>
                    </a:p>
                    <a:p>
                      <a:r>
                        <a:rPr lang="en-US" dirty="0"/>
                        <a:t>(</a:t>
                      </a:r>
                      <a:r>
                        <a:rPr lang="en-US" dirty="0" err="1"/>
                        <a:t>synnwyr</a:t>
                      </a:r>
                      <a:r>
                        <a:rPr lang="en-US" dirty="0"/>
                        <a:t> o le, </a:t>
                      </a:r>
                      <a:r>
                        <a:rPr lang="en-US" dirty="0" err="1"/>
                        <a:t>nodweddion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naturiol</a:t>
                      </a:r>
                      <a:r>
                        <a:rPr lang="en-US" dirty="0"/>
                        <a:t> a </a:t>
                      </a:r>
                      <a:r>
                        <a:rPr lang="en-US" dirty="0" err="1"/>
                        <a:t>dynol</a:t>
                      </a:r>
                      <a:r>
                        <a:rPr lang="en-US" dirty="0"/>
                        <a:t>, </a:t>
                      </a:r>
                      <a:r>
                        <a:rPr lang="en-US" dirty="0" err="1"/>
                        <a:t>patrwm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gofodol</a:t>
                      </a:r>
                      <a:r>
                        <a:rPr lang="en-US" dirty="0"/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5314281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Sut</a:t>
                      </a:r>
                      <a:r>
                        <a:rPr lang="en-US" b="1" dirty="0"/>
                        <a:t> </a:t>
                      </a:r>
                      <a:r>
                        <a:rPr lang="en-US" b="1" dirty="0" err="1"/>
                        <a:t>mae</a:t>
                      </a:r>
                      <a:r>
                        <a:rPr lang="en-US" b="1" dirty="0"/>
                        <a:t> </a:t>
                      </a:r>
                      <a:r>
                        <a:rPr lang="en-US" b="1" dirty="0" err="1"/>
                        <a:t>Caerfyrddin</a:t>
                      </a:r>
                      <a:r>
                        <a:rPr lang="en-US" b="1" dirty="0"/>
                        <a:t> </a:t>
                      </a:r>
                      <a:r>
                        <a:rPr lang="en-US" b="1" dirty="0" err="1"/>
                        <a:t>yn</a:t>
                      </a:r>
                      <a:r>
                        <a:rPr lang="en-US" b="1" dirty="0"/>
                        <a:t> </a:t>
                      </a:r>
                      <a:r>
                        <a:rPr lang="en-US" b="1" dirty="0" err="1"/>
                        <a:t>wahanol</a:t>
                      </a:r>
                      <a:r>
                        <a:rPr lang="en-US" b="1" dirty="0"/>
                        <a:t> </a:t>
                      </a:r>
                      <a:r>
                        <a:rPr lang="en-US" b="1" dirty="0" err="1"/>
                        <a:t>i</a:t>
                      </a:r>
                      <a:r>
                        <a:rPr lang="en-US" b="1" dirty="0"/>
                        <a:t> </a:t>
                      </a:r>
                      <a:r>
                        <a:rPr lang="en-US" b="1" dirty="0" err="1"/>
                        <a:t>Gaerdydd</a:t>
                      </a:r>
                      <a:r>
                        <a:rPr lang="en-US" b="1" dirty="0"/>
                        <a:t>? </a:t>
                      </a:r>
                      <a:r>
                        <a:rPr lang="en-US" dirty="0"/>
                        <a:t>(</a:t>
                      </a:r>
                      <a:r>
                        <a:rPr lang="en-US" dirty="0" err="1"/>
                        <a:t>nodweddion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naturiol</a:t>
                      </a:r>
                      <a:r>
                        <a:rPr lang="en-US" dirty="0"/>
                        <a:t> a </a:t>
                      </a:r>
                      <a:r>
                        <a:rPr lang="en-US" dirty="0" err="1"/>
                        <a:t>dynol</a:t>
                      </a:r>
                      <a:r>
                        <a:rPr lang="en-US" dirty="0"/>
                        <a:t>, </a:t>
                      </a:r>
                      <a:r>
                        <a:rPr lang="en-US" dirty="0" err="1"/>
                        <a:t>synnwyr</a:t>
                      </a:r>
                      <a:r>
                        <a:rPr lang="en-US" dirty="0"/>
                        <a:t> o le)</a:t>
                      </a:r>
                    </a:p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2508444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/>
                        <a:t>A </a:t>
                      </a:r>
                      <a:r>
                        <a:rPr lang="en-US" b="1" dirty="0" err="1"/>
                        <a:t>yw’n</a:t>
                      </a:r>
                      <a:r>
                        <a:rPr lang="en-US" b="1" dirty="0"/>
                        <a:t> </a:t>
                      </a:r>
                      <a:r>
                        <a:rPr lang="en-US" b="1" dirty="0" err="1"/>
                        <a:t>mynd</a:t>
                      </a:r>
                      <a:r>
                        <a:rPr lang="en-US" b="1" dirty="0"/>
                        <a:t> </a:t>
                      </a:r>
                      <a:r>
                        <a:rPr lang="en-US" b="1" dirty="0" err="1"/>
                        <a:t>i</a:t>
                      </a:r>
                      <a:r>
                        <a:rPr lang="en-US" b="1" dirty="0"/>
                        <a:t> </a:t>
                      </a:r>
                      <a:r>
                        <a:rPr lang="en-US" b="1" dirty="0" err="1"/>
                        <a:t>fod</a:t>
                      </a:r>
                      <a:r>
                        <a:rPr lang="en-US" b="1" dirty="0"/>
                        <a:t> </a:t>
                      </a:r>
                      <a:r>
                        <a:rPr lang="en-US" b="1" dirty="0" err="1"/>
                        <a:t>yn</a:t>
                      </a:r>
                      <a:r>
                        <a:rPr lang="en-US" b="1" dirty="0"/>
                        <a:t> le </a:t>
                      </a:r>
                      <a:r>
                        <a:rPr lang="en-US" b="1" dirty="0" err="1"/>
                        <a:t>deniadol</a:t>
                      </a:r>
                      <a:r>
                        <a:rPr lang="en-US" b="1" dirty="0"/>
                        <a:t> </a:t>
                      </a:r>
                      <a:r>
                        <a:rPr lang="en-US" b="1" dirty="0" err="1"/>
                        <a:t>yn</a:t>
                      </a:r>
                      <a:r>
                        <a:rPr lang="en-US" b="1" dirty="0"/>
                        <a:t> y </a:t>
                      </a:r>
                      <a:r>
                        <a:rPr lang="en-US" b="1" dirty="0" err="1"/>
                        <a:t>dyfodol</a:t>
                      </a:r>
                      <a:r>
                        <a:rPr lang="en-US" b="1" dirty="0"/>
                        <a:t>? A </a:t>
                      </a:r>
                      <a:r>
                        <a:rPr lang="en-US" b="1" dirty="0" err="1"/>
                        <a:t>yw</a:t>
                      </a:r>
                      <a:r>
                        <a:rPr lang="en-US" b="1" dirty="0"/>
                        <a:t> </a:t>
                      </a:r>
                      <a:r>
                        <a:rPr lang="en-US" b="1" dirty="0" err="1"/>
                        <a:t>wedi</a:t>
                      </a:r>
                      <a:r>
                        <a:rPr lang="en-US" b="1" dirty="0"/>
                        <a:t> bod </a:t>
                      </a:r>
                      <a:r>
                        <a:rPr lang="en-US" b="1" dirty="0" err="1"/>
                        <a:t>fel</a:t>
                      </a:r>
                      <a:r>
                        <a:rPr lang="en-US" b="1" dirty="0"/>
                        <a:t> </a:t>
                      </a:r>
                      <a:r>
                        <a:rPr lang="en-US" b="1" dirty="0" err="1"/>
                        <a:t>hyn</a:t>
                      </a:r>
                      <a:r>
                        <a:rPr lang="en-US" b="1" dirty="0"/>
                        <a:t> </a:t>
                      </a:r>
                      <a:r>
                        <a:rPr lang="en-US" b="1" dirty="0" err="1"/>
                        <a:t>erioed</a:t>
                      </a:r>
                      <a:r>
                        <a:rPr lang="en-US" b="1" dirty="0"/>
                        <a:t>?  </a:t>
                      </a:r>
                    </a:p>
                    <a:p>
                      <a:r>
                        <a:rPr lang="en-US" dirty="0"/>
                        <a:t>(</a:t>
                      </a:r>
                      <a:r>
                        <a:rPr lang="en-US" dirty="0" err="1"/>
                        <a:t>prosesau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naturiol</a:t>
                      </a:r>
                      <a:r>
                        <a:rPr lang="en-US" dirty="0"/>
                        <a:t> a </a:t>
                      </a:r>
                      <a:r>
                        <a:rPr lang="en-US" dirty="0" err="1"/>
                        <a:t>dynol</a:t>
                      </a:r>
                      <a:r>
                        <a:rPr lang="en-US" dirty="0"/>
                        <a:t>, </a:t>
                      </a:r>
                      <a:r>
                        <a:rPr lang="en-US" dirty="0" err="1"/>
                        <a:t>cynaladwyedd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4227341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/>
                        <a:t>Beth </a:t>
                      </a:r>
                      <a:r>
                        <a:rPr lang="en-US" b="1" dirty="0" err="1"/>
                        <a:t>yw</a:t>
                      </a:r>
                      <a:r>
                        <a:rPr lang="en-US" b="1" dirty="0"/>
                        <a:t> </a:t>
                      </a:r>
                      <a:r>
                        <a:rPr lang="en-US" b="1" dirty="0" err="1"/>
                        <a:t>fy</a:t>
                      </a:r>
                      <a:r>
                        <a:rPr lang="en-US" b="1" dirty="0"/>
                        <a:t> </a:t>
                      </a:r>
                      <a:r>
                        <a:rPr lang="en-US" b="1" dirty="0" err="1"/>
                        <a:t>marn</a:t>
                      </a:r>
                      <a:r>
                        <a:rPr lang="en-US" b="1" dirty="0"/>
                        <a:t> </a:t>
                      </a:r>
                      <a:r>
                        <a:rPr lang="en-US" b="1" dirty="0" err="1"/>
                        <a:t>i</a:t>
                      </a:r>
                      <a:r>
                        <a:rPr lang="en-US" b="1" dirty="0"/>
                        <a:t>? A </a:t>
                      </a:r>
                      <a:r>
                        <a:rPr lang="en-US" b="1" dirty="0" err="1"/>
                        <a:t>fyddaf</a:t>
                      </a:r>
                      <a:r>
                        <a:rPr lang="en-US" b="1" dirty="0"/>
                        <a:t> </a:t>
                      </a:r>
                      <a:r>
                        <a:rPr lang="en-US" b="1" dirty="0" err="1"/>
                        <a:t>yn</a:t>
                      </a:r>
                      <a:r>
                        <a:rPr lang="en-US" b="1" dirty="0"/>
                        <a:t> </a:t>
                      </a:r>
                      <a:r>
                        <a:rPr lang="en-US" b="1" dirty="0" err="1"/>
                        <a:t>ei</a:t>
                      </a:r>
                      <a:r>
                        <a:rPr lang="en-US" b="1" dirty="0"/>
                        <a:t> </a:t>
                      </a:r>
                      <a:r>
                        <a:rPr lang="en-US" b="1" dirty="0" err="1"/>
                        <a:t>hoffi</a:t>
                      </a:r>
                      <a:r>
                        <a:rPr lang="en-US" b="1" dirty="0"/>
                        <a:t>? </a:t>
                      </a:r>
                    </a:p>
                    <a:p>
                      <a:r>
                        <a:rPr lang="en-US" dirty="0"/>
                        <a:t>(</a:t>
                      </a:r>
                      <a:r>
                        <a:rPr lang="en-US" dirty="0" err="1"/>
                        <a:t>gwrthdaro</a:t>
                      </a:r>
                      <a:r>
                        <a:rPr lang="en-US" dirty="0"/>
                        <a:t> barn)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1345128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9199239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A477B1-603F-F44C-B9F3-04F3980222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Prosesau</a:t>
            </a:r>
            <a:r>
              <a:rPr lang="en-US" dirty="0"/>
              <a:t> </a:t>
            </a:r>
            <a:r>
              <a:rPr lang="en-US" dirty="0" err="1"/>
              <a:t>Ymholiad</a:t>
            </a:r>
            <a:r>
              <a:rPr lang="en-US" dirty="0"/>
              <a:t>… 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47C12847-F96F-FF46-9C20-C75262B0E0E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46094504"/>
              </p:ext>
            </p:extLst>
          </p:nvPr>
        </p:nvGraphicFramePr>
        <p:xfrm>
          <a:off x="363070" y="1256254"/>
          <a:ext cx="8229600" cy="51633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60812">
                  <a:extLst>
                    <a:ext uri="{9D8B030D-6E8A-4147-A177-3AD203B41FA5}">
                      <a16:colId xmlns:a16="http://schemas.microsoft.com/office/drawing/2014/main" val="3590410545"/>
                    </a:ext>
                  </a:extLst>
                </a:gridCol>
                <a:gridCol w="3657600">
                  <a:extLst>
                    <a:ext uri="{9D8B030D-6E8A-4147-A177-3AD203B41FA5}">
                      <a16:colId xmlns:a16="http://schemas.microsoft.com/office/drawing/2014/main" val="1725880903"/>
                    </a:ext>
                  </a:extLst>
                </a:gridCol>
                <a:gridCol w="2111188">
                  <a:extLst>
                    <a:ext uri="{9D8B030D-6E8A-4147-A177-3AD203B41FA5}">
                      <a16:colId xmlns:a16="http://schemas.microsoft.com/office/drawing/2014/main" val="2701544936"/>
                    </a:ext>
                  </a:extLst>
                </a:gridCol>
              </a:tblGrid>
              <a:tr h="774252">
                <a:tc>
                  <a:txBody>
                    <a:bodyPr/>
                    <a:lstStyle/>
                    <a:p>
                      <a:r>
                        <a:rPr lang="en-US" dirty="0"/>
                        <a:t>ELFEN YMHOLI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CWESTIWN YMHOLI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CAMAU YN Y DYSGU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923815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 err="1"/>
                        <a:t>Ymwybyddiaeth</a:t>
                      </a:r>
                      <a:endParaRPr lang="en-US" dirty="0"/>
                    </a:p>
                    <a:p>
                      <a:endParaRPr lang="en-US" dirty="0"/>
                    </a:p>
                    <a:p>
                      <a:r>
                        <a:rPr lang="en-US" dirty="0" err="1"/>
                        <a:t>Echdynnu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syniadau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cyffrous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Beth </a:t>
                      </a:r>
                      <a:r>
                        <a:rPr lang="en-US" dirty="0" err="1"/>
                        <a:t>yw’r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broblem</a:t>
                      </a:r>
                      <a:r>
                        <a:rPr lang="en-US" dirty="0"/>
                        <a:t>?</a:t>
                      </a:r>
                    </a:p>
                    <a:p>
                      <a:r>
                        <a:rPr lang="en-US" dirty="0"/>
                        <a:t>Beth </a:t>
                      </a:r>
                      <a:r>
                        <a:rPr lang="en-US" dirty="0" err="1"/>
                        <a:t>ydw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i'n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ei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wybod</a:t>
                      </a:r>
                      <a:r>
                        <a:rPr lang="en-US" dirty="0"/>
                        <a:t> am </a:t>
                      </a:r>
                      <a:r>
                        <a:rPr lang="en-US" dirty="0" err="1"/>
                        <a:t>hyn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nawr</a:t>
                      </a:r>
                      <a:r>
                        <a:rPr lang="en-US" dirty="0"/>
                        <a:t>?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Ysgogiad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380872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 err="1"/>
                        <a:t>Disgrifio</a:t>
                      </a:r>
                      <a:endParaRPr lang="en-US" dirty="0"/>
                    </a:p>
                    <a:p>
                      <a:endParaRPr lang="en-US" dirty="0"/>
                    </a:p>
                    <a:p>
                      <a:r>
                        <a:rPr lang="en-US" dirty="0" err="1"/>
                        <a:t>Dadansoddi</a:t>
                      </a:r>
                      <a:r>
                        <a:rPr lang="en-US" dirty="0"/>
                        <a:t>/ </a:t>
                      </a:r>
                      <a:r>
                        <a:rPr lang="en-US" dirty="0" err="1"/>
                        <a:t>Esbonio</a:t>
                      </a:r>
                      <a:endParaRPr lang="en-US" dirty="0"/>
                    </a:p>
                    <a:p>
                      <a:endParaRPr lang="en-US" dirty="0"/>
                    </a:p>
                    <a:p>
                      <a:r>
                        <a:rPr lang="en-US" dirty="0" err="1"/>
                        <a:t>Rhagfynegi</a:t>
                      </a:r>
                      <a:r>
                        <a:rPr lang="en-US" dirty="0"/>
                        <a:t>/</a:t>
                      </a:r>
                    </a:p>
                    <a:p>
                      <a:r>
                        <a:rPr lang="en-US" dirty="0" err="1"/>
                        <a:t>Gwerthuso</a:t>
                      </a:r>
                      <a:endParaRPr lang="en-US" dirty="0"/>
                    </a:p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Ble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mae’n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digwydd</a:t>
                      </a:r>
                      <a:r>
                        <a:rPr lang="en-US" dirty="0"/>
                        <a:t>?</a:t>
                      </a:r>
                    </a:p>
                    <a:p>
                      <a:r>
                        <a:rPr lang="en-US" dirty="0" err="1"/>
                        <a:t>Sut</a:t>
                      </a:r>
                      <a:r>
                        <a:rPr lang="en-US" dirty="0"/>
                        <a:t> y </a:t>
                      </a:r>
                      <a:r>
                        <a:rPr lang="en-US" dirty="0" err="1"/>
                        <a:t>daeth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fel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hyn</a:t>
                      </a:r>
                      <a:r>
                        <a:rPr lang="en-US" dirty="0"/>
                        <a:t>?</a:t>
                      </a:r>
                    </a:p>
                    <a:p>
                      <a:r>
                        <a:rPr lang="en-US" dirty="0" err="1"/>
                        <a:t>Sut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mae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e’n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newid</a:t>
                      </a:r>
                      <a:r>
                        <a:rPr lang="en-US" dirty="0"/>
                        <a:t>?</a:t>
                      </a:r>
                    </a:p>
                    <a:p>
                      <a:r>
                        <a:rPr lang="en-US" dirty="0"/>
                        <a:t>Beth </a:t>
                      </a:r>
                      <a:r>
                        <a:rPr lang="en-US" dirty="0" err="1"/>
                        <a:t>mae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pobl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gwahanol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yn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ei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feddwl</a:t>
                      </a:r>
                      <a:r>
                        <a:rPr lang="en-US" dirty="0"/>
                        <a:t> am </a:t>
                      </a:r>
                      <a:r>
                        <a:rPr lang="en-US" dirty="0" err="1"/>
                        <a:t>hyn</a:t>
                      </a:r>
                      <a:r>
                        <a:rPr lang="en-US" dirty="0"/>
                        <a:t>?</a:t>
                      </a:r>
                    </a:p>
                    <a:p>
                      <a:r>
                        <a:rPr lang="en-US" dirty="0"/>
                        <a:t>Beth </a:t>
                      </a:r>
                      <a:r>
                        <a:rPr lang="en-US" dirty="0" err="1"/>
                        <a:t>ydy’r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dewisiadau</a:t>
                      </a:r>
                      <a:r>
                        <a:rPr lang="en-US" dirty="0"/>
                        <a:t>?</a:t>
                      </a:r>
                    </a:p>
                    <a:p>
                      <a:r>
                        <a:rPr lang="en-US" dirty="0"/>
                        <a:t>Beth </a:t>
                      </a:r>
                      <a:r>
                        <a:rPr lang="en-US" dirty="0" err="1"/>
                        <a:t>sy’n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debygol</a:t>
                      </a:r>
                      <a:r>
                        <a:rPr lang="en-US" dirty="0"/>
                        <a:t> o </a:t>
                      </a:r>
                      <a:r>
                        <a:rPr lang="en-US" dirty="0" err="1"/>
                        <a:t>ddigwydd</a:t>
                      </a:r>
                      <a:r>
                        <a:rPr lang="en-US" dirty="0"/>
                        <a:t>?</a:t>
                      </a:r>
                    </a:p>
                    <a:p>
                      <a:r>
                        <a:rPr lang="en-US" dirty="0" err="1"/>
                        <a:t>Gyda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pha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ganlyniadau</a:t>
                      </a:r>
                      <a:r>
                        <a:rPr lang="en-US" dirty="0"/>
                        <a:t>?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  <a:p>
                      <a:r>
                        <a:rPr lang="en-US" dirty="0" err="1"/>
                        <a:t>Gwneud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synnwyr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405552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dirty="0"/>
                    </a:p>
                    <a:p>
                      <a:r>
                        <a:rPr lang="en-US" dirty="0" err="1"/>
                        <a:t>Gwneud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penderfyniad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  <a:p>
                      <a:r>
                        <a:rPr lang="en-US" dirty="0"/>
                        <a:t>Beth </a:t>
                      </a:r>
                      <a:r>
                        <a:rPr lang="en-US" dirty="0" err="1"/>
                        <a:t>ddylai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ddigwydd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yn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fy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marn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i</a:t>
                      </a:r>
                      <a:r>
                        <a:rPr lang="en-US" dirty="0"/>
                        <a:t>?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  <a:p>
                      <a:r>
                        <a:rPr lang="en-US" dirty="0" err="1"/>
                        <a:t>Myfyrio</a:t>
                      </a:r>
                      <a:endParaRPr lang="en-US" dirty="0"/>
                    </a:p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9101957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0073739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91DBE8-96AF-3245-BA68-5EB71D4E64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00953"/>
          </a:xfrm>
        </p:spPr>
        <p:txBody>
          <a:bodyPr>
            <a:normAutofit/>
          </a:bodyPr>
          <a:lstStyle/>
          <a:p>
            <a:r>
              <a:rPr lang="en-US" sz="2400" dirty="0"/>
              <a:t>Pa </a:t>
            </a:r>
            <a:r>
              <a:rPr lang="en-US" sz="2400" dirty="0" err="1"/>
              <a:t>agweddau</a:t>
            </a:r>
            <a:r>
              <a:rPr lang="en-US" sz="2400" dirty="0"/>
              <a:t> </a:t>
            </a:r>
            <a:r>
              <a:rPr lang="en-US" sz="2400" dirty="0" err="1"/>
              <a:t>o’r</a:t>
            </a:r>
            <a:r>
              <a:rPr lang="en-US" sz="2400" dirty="0"/>
              <a:t> </a:t>
            </a:r>
            <a:r>
              <a:rPr lang="en-US" sz="2400" dirty="0" err="1"/>
              <a:t>Cwricwlwm</a:t>
            </a:r>
            <a:r>
              <a:rPr lang="en-US" sz="2400" dirty="0"/>
              <a:t> </a:t>
            </a:r>
            <a:r>
              <a:rPr lang="en-US" sz="2400" dirty="0" err="1"/>
              <a:t>Daearyddiaeth</a:t>
            </a:r>
            <a:r>
              <a:rPr lang="en-US" sz="2400" dirty="0"/>
              <a:t> </a:t>
            </a:r>
            <a:r>
              <a:rPr lang="en-US" sz="2400" dirty="0" err="1"/>
              <a:t>sy’n</a:t>
            </a:r>
            <a:r>
              <a:rPr lang="en-US" sz="2400" dirty="0"/>
              <a:t> </a:t>
            </a:r>
            <a:r>
              <a:rPr lang="en-US" sz="2400" dirty="0" err="1"/>
              <a:t>cael</a:t>
            </a:r>
            <a:r>
              <a:rPr lang="en-US" sz="2400" dirty="0"/>
              <a:t> </a:t>
            </a:r>
            <a:r>
              <a:rPr lang="en-US" sz="2400" dirty="0" err="1"/>
              <a:t>eu</a:t>
            </a:r>
            <a:r>
              <a:rPr lang="en-US" sz="2400" dirty="0"/>
              <a:t> </a:t>
            </a:r>
            <a:r>
              <a:rPr lang="en-US" sz="2400" dirty="0" err="1"/>
              <a:t>hyrwyddo</a:t>
            </a:r>
            <a:r>
              <a:rPr lang="en-US" sz="2400" dirty="0"/>
              <a:t> </a:t>
            </a:r>
            <a:r>
              <a:rPr lang="en-US" sz="2400" dirty="0" err="1"/>
              <a:t>drwy</a:t>
            </a:r>
            <a:r>
              <a:rPr lang="en-US" sz="2400" dirty="0"/>
              <a:t> DSY? 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FC76482D-6014-3741-9A9B-25562D92580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68055972"/>
              </p:ext>
            </p:extLst>
          </p:nvPr>
        </p:nvGraphicFramePr>
        <p:xfrm>
          <a:off x="221876" y="900953"/>
          <a:ext cx="8700247" cy="5811021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2191870">
                  <a:extLst>
                    <a:ext uri="{9D8B030D-6E8A-4147-A177-3AD203B41FA5}">
                      <a16:colId xmlns:a16="http://schemas.microsoft.com/office/drawing/2014/main" val="1210035227"/>
                    </a:ext>
                  </a:extLst>
                </a:gridCol>
                <a:gridCol w="6508377">
                  <a:extLst>
                    <a:ext uri="{9D8B030D-6E8A-4147-A177-3AD203B41FA5}">
                      <a16:colId xmlns:a16="http://schemas.microsoft.com/office/drawing/2014/main" val="1301231849"/>
                    </a:ext>
                  </a:extLst>
                </a:gridCol>
              </a:tblGrid>
              <a:tr h="1703921">
                <a:tc>
                  <a:txBody>
                    <a:bodyPr/>
                    <a:lstStyle/>
                    <a:p>
                      <a:r>
                        <a:rPr lang="en-US" dirty="0"/>
                        <a:t>SGILIAU/PROSESAU: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 err="1"/>
                        <a:t>Casglu</a:t>
                      </a:r>
                      <a:r>
                        <a:rPr lang="en-US" sz="1600" dirty="0"/>
                        <a:t>, </a:t>
                      </a:r>
                      <a:r>
                        <a:rPr lang="en-US" sz="1600" dirty="0" err="1"/>
                        <a:t>mesur</a:t>
                      </a:r>
                      <a:r>
                        <a:rPr lang="en-US" sz="1600" dirty="0"/>
                        <a:t>, </a:t>
                      </a:r>
                      <a:r>
                        <a:rPr lang="en-US" sz="1600" dirty="0" err="1"/>
                        <a:t>dadansoddi</a:t>
                      </a:r>
                      <a:r>
                        <a:rPr lang="en-US" sz="1600" dirty="0"/>
                        <a:t>, </a:t>
                      </a:r>
                      <a:r>
                        <a:rPr lang="en-US" sz="1600" dirty="0" err="1"/>
                        <a:t>cofnodi</a:t>
                      </a:r>
                      <a:r>
                        <a:rPr lang="en-US" sz="1600" dirty="0"/>
                        <a:t> a </a:t>
                      </a:r>
                      <a:r>
                        <a:rPr lang="en-US" sz="1600" dirty="0" err="1"/>
                        <a:t>chyfathrebu</a:t>
                      </a:r>
                      <a:r>
                        <a:rPr lang="en-US" sz="1600" dirty="0"/>
                        <a:t> data a </a:t>
                      </a:r>
                      <a:r>
                        <a:rPr lang="en-US" sz="1600" dirty="0" err="1"/>
                        <a:t>gasglwyd</a:t>
                      </a:r>
                      <a:r>
                        <a:rPr lang="en-US" sz="1600" dirty="0"/>
                        <a:t> </a:t>
                      </a:r>
                      <a:r>
                        <a:rPr lang="en-US" sz="1600" dirty="0" err="1"/>
                        <a:t>trwy</a:t>
                      </a:r>
                      <a:r>
                        <a:rPr lang="en-US" sz="1600" dirty="0"/>
                        <a:t> </a:t>
                      </a:r>
                      <a:r>
                        <a:rPr lang="en-US" sz="1600" dirty="0" err="1"/>
                        <a:t>brofiadau</a:t>
                      </a:r>
                      <a:r>
                        <a:rPr lang="en-US" sz="1600" dirty="0"/>
                        <a:t> </a:t>
                      </a:r>
                      <a:r>
                        <a:rPr lang="en-US" sz="1600" dirty="0" err="1"/>
                        <a:t>gwaith</a:t>
                      </a:r>
                      <a:r>
                        <a:rPr lang="en-US" sz="1600" dirty="0"/>
                        <a:t> </a:t>
                      </a:r>
                      <a:r>
                        <a:rPr lang="en-US" sz="1600" dirty="0" err="1"/>
                        <a:t>maes</a:t>
                      </a:r>
                      <a:r>
                        <a:rPr lang="en-US" sz="1600" dirty="0"/>
                        <a:t>; </a:t>
                      </a:r>
                      <a:r>
                        <a:rPr lang="en-US" sz="1600" dirty="0" err="1"/>
                        <a:t>dehongli</a:t>
                      </a:r>
                      <a:r>
                        <a:rPr lang="en-US" sz="1600" dirty="0"/>
                        <a:t> </a:t>
                      </a:r>
                      <a:r>
                        <a:rPr lang="en-US" sz="1600" dirty="0" err="1"/>
                        <a:t>ystod</a:t>
                      </a:r>
                      <a:r>
                        <a:rPr lang="en-US" sz="1600" dirty="0"/>
                        <a:t> o </a:t>
                      </a:r>
                      <a:r>
                        <a:rPr lang="en-US" sz="1600" dirty="0" err="1"/>
                        <a:t>ffynonellau</a:t>
                      </a:r>
                      <a:r>
                        <a:rPr lang="en-US" sz="1600" dirty="0"/>
                        <a:t> (</a:t>
                      </a:r>
                      <a:r>
                        <a:rPr lang="en-US" sz="1600" dirty="0" err="1"/>
                        <a:t>mapiau</a:t>
                      </a:r>
                      <a:r>
                        <a:rPr lang="en-US" sz="1600" dirty="0"/>
                        <a:t>, </a:t>
                      </a:r>
                      <a:r>
                        <a:rPr lang="en-US" sz="1600" dirty="0" err="1"/>
                        <a:t>globiau</a:t>
                      </a:r>
                      <a:r>
                        <a:rPr lang="en-US" sz="1600" dirty="0"/>
                        <a:t>, </a:t>
                      </a:r>
                      <a:r>
                        <a:rPr lang="en-US" sz="1600" dirty="0" err="1"/>
                        <a:t>ffotograffau</a:t>
                      </a:r>
                      <a:r>
                        <a:rPr lang="en-US" sz="1600" dirty="0"/>
                        <a:t> a </a:t>
                      </a:r>
                      <a:r>
                        <a:rPr lang="en-US" sz="1600" dirty="0" err="1"/>
                        <a:t>GiS</a:t>
                      </a:r>
                      <a:r>
                        <a:rPr lang="en-US" sz="1600" dirty="0"/>
                        <a:t>); </a:t>
                      </a:r>
                      <a:r>
                        <a:rPr lang="en-US" sz="1600" dirty="0" err="1"/>
                        <a:t>cyfathrebu</a:t>
                      </a:r>
                      <a:r>
                        <a:rPr lang="en-US" sz="1600" dirty="0"/>
                        <a:t> </a:t>
                      </a:r>
                      <a:r>
                        <a:rPr lang="en-US" sz="1600" dirty="0" err="1"/>
                        <a:t>mewn</a:t>
                      </a:r>
                      <a:r>
                        <a:rPr lang="en-US" sz="1600" dirty="0"/>
                        <a:t> </a:t>
                      </a:r>
                      <a:r>
                        <a:rPr lang="en-US" sz="1600" dirty="0" err="1"/>
                        <a:t>amrywiaeth</a:t>
                      </a:r>
                      <a:r>
                        <a:rPr lang="en-US" sz="1600" dirty="0"/>
                        <a:t> o </a:t>
                      </a:r>
                      <a:r>
                        <a:rPr lang="en-US" sz="1600" dirty="0" err="1"/>
                        <a:t>ffyrdd</a:t>
                      </a:r>
                      <a:r>
                        <a:rPr lang="en-US" sz="1600" dirty="0"/>
                        <a:t> (</a:t>
                      </a:r>
                      <a:r>
                        <a:rPr lang="en-US" sz="1600" dirty="0" err="1"/>
                        <a:t>mapiau</a:t>
                      </a:r>
                      <a:r>
                        <a:rPr lang="en-US" sz="1600" dirty="0"/>
                        <a:t> </a:t>
                      </a:r>
                      <a:r>
                        <a:rPr lang="en-US" sz="1600" dirty="0" err="1"/>
                        <a:t>braslunio</a:t>
                      </a:r>
                      <a:r>
                        <a:rPr lang="en-US" sz="1600" dirty="0"/>
                        <a:t>, data </a:t>
                      </a:r>
                      <a:r>
                        <a:rPr lang="en-US" sz="1600" dirty="0" err="1"/>
                        <a:t>rhifiadol</a:t>
                      </a:r>
                      <a:r>
                        <a:rPr lang="en-US" sz="1600" dirty="0"/>
                        <a:t>, </a:t>
                      </a:r>
                      <a:r>
                        <a:rPr lang="en-US" sz="1600" dirty="0" err="1"/>
                        <a:t>ysgrifennu</a:t>
                      </a:r>
                      <a:r>
                        <a:rPr lang="en-US" sz="1600" dirty="0"/>
                        <a:t>, </a:t>
                      </a:r>
                      <a:r>
                        <a:rPr lang="en-US" sz="1600" dirty="0" err="1"/>
                        <a:t>cynlluniau</a:t>
                      </a:r>
                      <a:r>
                        <a:rPr lang="en-US" sz="1600" dirty="0"/>
                        <a:t>, </a:t>
                      </a:r>
                      <a:r>
                        <a:rPr lang="en-US" sz="1600" dirty="0" err="1"/>
                        <a:t>graffiau</a:t>
                      </a:r>
                      <a:r>
                        <a:rPr lang="en-US" sz="1600" dirty="0"/>
                        <a:t>, </a:t>
                      </a:r>
                      <a:r>
                        <a:rPr lang="en-US" sz="1600" dirty="0" err="1"/>
                        <a:t>technolegau</a:t>
                      </a:r>
                      <a:r>
                        <a:rPr lang="en-US" sz="1600" dirty="0"/>
                        <a:t> </a:t>
                      </a:r>
                      <a:r>
                        <a:rPr lang="en-US" sz="1600" dirty="0" err="1"/>
                        <a:t>digidol</a:t>
                      </a:r>
                      <a:r>
                        <a:rPr lang="en-US" sz="1600" dirty="0"/>
                        <a:t>); </a:t>
                      </a:r>
                      <a:r>
                        <a:rPr lang="en-US" sz="1600" dirty="0" err="1"/>
                        <a:t>defnyddio</a:t>
                      </a:r>
                      <a:r>
                        <a:rPr lang="en-US" sz="1600" dirty="0"/>
                        <a:t> </a:t>
                      </a:r>
                      <a:r>
                        <a:rPr lang="en-US" sz="1600" dirty="0" err="1"/>
                        <a:t>cyfarwyddiadau</a:t>
                      </a:r>
                      <a:r>
                        <a:rPr lang="en-US" sz="1600" dirty="0"/>
                        <a:t> </a:t>
                      </a:r>
                      <a:r>
                        <a:rPr lang="en-US" sz="1600" dirty="0" err="1"/>
                        <a:t>cwmpawd</a:t>
                      </a:r>
                      <a:r>
                        <a:rPr lang="en-US" sz="1600" dirty="0"/>
                        <a:t> ac </a:t>
                      </a:r>
                      <a:r>
                        <a:rPr lang="en-US" sz="1600" dirty="0" err="1"/>
                        <a:t>iaith</a:t>
                      </a:r>
                      <a:r>
                        <a:rPr lang="en-US" sz="1600" dirty="0"/>
                        <a:t> </a:t>
                      </a:r>
                      <a:r>
                        <a:rPr lang="en-US" sz="1600" dirty="0" err="1"/>
                        <a:t>lLeoliad</a:t>
                      </a:r>
                      <a:r>
                        <a:rPr lang="en-US" sz="1600" dirty="0"/>
                        <a:t> a </a:t>
                      </a:r>
                      <a:r>
                        <a:rPr lang="en-US" sz="1600" dirty="0" err="1"/>
                        <a:t>chyfeiriadol</a:t>
                      </a:r>
                      <a:r>
                        <a:rPr lang="en-US" sz="1600" dirty="0"/>
                        <a:t> </a:t>
                      </a:r>
                      <a:r>
                        <a:rPr lang="en-US" sz="1600" dirty="0" err="1"/>
                        <a:t>i</a:t>
                      </a:r>
                      <a:r>
                        <a:rPr lang="en-US" sz="1600" dirty="0"/>
                        <a:t> </a:t>
                      </a:r>
                      <a:r>
                        <a:rPr lang="en-US" sz="1600" dirty="0" err="1"/>
                        <a:t>ddisgrifio</a:t>
                      </a:r>
                      <a:r>
                        <a:rPr lang="en-US" sz="1600" dirty="0"/>
                        <a:t> </a:t>
                      </a:r>
                      <a:r>
                        <a:rPr lang="en-US" sz="1600" dirty="0" err="1"/>
                        <a:t>nodweddion</a:t>
                      </a:r>
                      <a:r>
                        <a:rPr lang="en-US" sz="1600" dirty="0"/>
                        <a:t> a </a:t>
                      </a:r>
                      <a:r>
                        <a:rPr lang="en-US" sz="1600" dirty="0" err="1"/>
                        <a:t>llwybrau</a:t>
                      </a:r>
                      <a:r>
                        <a:rPr lang="en-US" sz="1600" dirty="0"/>
                        <a:t>; </a:t>
                      </a:r>
                      <a:r>
                        <a:rPr lang="en-US" sz="1600" dirty="0" err="1"/>
                        <a:t>defnyddio</a:t>
                      </a:r>
                      <a:r>
                        <a:rPr lang="en-US" sz="1600" dirty="0"/>
                        <a:t> </a:t>
                      </a:r>
                      <a:r>
                        <a:rPr lang="en-US" sz="1600" dirty="0" err="1"/>
                        <a:t>lluniau</a:t>
                      </a:r>
                      <a:r>
                        <a:rPr lang="en-US" sz="1600" dirty="0"/>
                        <a:t> </a:t>
                      </a:r>
                      <a:r>
                        <a:rPr lang="en-US" sz="1600" dirty="0" err="1"/>
                        <a:t>o'r</a:t>
                      </a:r>
                      <a:r>
                        <a:rPr lang="en-US" sz="1600" dirty="0"/>
                        <a:t> </a:t>
                      </a:r>
                      <a:r>
                        <a:rPr lang="en-US" sz="1600" dirty="0" err="1"/>
                        <a:t>awyr</a:t>
                      </a:r>
                      <a:r>
                        <a:rPr lang="en-US" sz="1600" dirty="0"/>
                        <a:t> a </a:t>
                      </a:r>
                      <a:r>
                        <a:rPr lang="en-US" sz="1600" dirty="0" err="1"/>
                        <a:t>chynlluniau</a:t>
                      </a:r>
                      <a:r>
                        <a:rPr lang="en-US" sz="1600" dirty="0"/>
                        <a:t> </a:t>
                      </a:r>
                      <a:r>
                        <a:rPr lang="en-US" sz="1600" dirty="0" err="1"/>
                        <a:t>i</a:t>
                      </a:r>
                      <a:r>
                        <a:rPr lang="en-US" sz="1600" dirty="0"/>
                        <a:t> </a:t>
                      </a:r>
                      <a:r>
                        <a:rPr lang="en-US" sz="1600" dirty="0" err="1"/>
                        <a:t>gydnabod</a:t>
                      </a:r>
                      <a:r>
                        <a:rPr lang="en-US" sz="1600" dirty="0"/>
                        <a:t> </a:t>
                      </a:r>
                      <a:r>
                        <a:rPr lang="en-US" sz="1600" dirty="0" err="1"/>
                        <a:t>tirnodau</a:t>
                      </a:r>
                      <a:r>
                        <a:rPr lang="en-US" sz="1600" dirty="0"/>
                        <a:t> a </a:t>
                      </a:r>
                      <a:r>
                        <a:rPr lang="en-US" sz="1600" dirty="0" err="1"/>
                        <a:t>nodweddion</a:t>
                      </a:r>
                      <a:r>
                        <a:rPr lang="en-US" sz="1600" dirty="0"/>
                        <a:t>; </a:t>
                      </a:r>
                      <a:r>
                        <a:rPr lang="en-US" sz="1600" dirty="0" err="1"/>
                        <a:t>dyfeisio</a:t>
                      </a:r>
                      <a:r>
                        <a:rPr lang="en-US" sz="1600" dirty="0"/>
                        <a:t> map </a:t>
                      </a:r>
                      <a:r>
                        <a:rPr lang="en-US" sz="1600" dirty="0" err="1"/>
                        <a:t>syml</a:t>
                      </a:r>
                      <a:r>
                        <a:rPr lang="en-US" sz="1600" dirty="0"/>
                        <a:t>; </a:t>
                      </a:r>
                      <a:r>
                        <a:rPr lang="en-US" sz="1600" dirty="0" err="1"/>
                        <a:t>adeiladu</a:t>
                      </a:r>
                      <a:r>
                        <a:rPr lang="en-US" sz="1600" dirty="0"/>
                        <a:t> </a:t>
                      </a:r>
                      <a:r>
                        <a:rPr lang="en-US" sz="1600" dirty="0" err="1"/>
                        <a:t>symbolau</a:t>
                      </a:r>
                      <a:r>
                        <a:rPr lang="en-US" sz="1600" dirty="0"/>
                        <a:t> </a:t>
                      </a:r>
                      <a:r>
                        <a:rPr lang="en-US" sz="1600" dirty="0" err="1"/>
                        <a:t>mewn</a:t>
                      </a:r>
                      <a:r>
                        <a:rPr lang="en-US" sz="1600" dirty="0"/>
                        <a:t> </a:t>
                      </a:r>
                      <a:r>
                        <a:rPr lang="en-US" sz="1600" dirty="0" err="1"/>
                        <a:t>allwedd</a:t>
                      </a:r>
                      <a:r>
                        <a:rPr lang="en-US" sz="1600" dirty="0"/>
                        <a:t>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73365743"/>
                  </a:ext>
                </a:extLst>
              </a:tr>
              <a:tr h="3128781">
                <a:tc>
                  <a:txBody>
                    <a:bodyPr/>
                    <a:lstStyle/>
                    <a:p>
                      <a:r>
                        <a:rPr lang="en-US" dirty="0"/>
                        <a:t>GWYBODAETH HANFODOL A THEMÂU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(CS) </a:t>
                      </a:r>
                      <a:r>
                        <a:rPr lang="en-US" sz="1600" dirty="0" err="1"/>
                        <a:t>gwybodaeth</a:t>
                      </a:r>
                      <a:r>
                        <a:rPr lang="en-US" sz="1600" dirty="0"/>
                        <a:t> </a:t>
                      </a:r>
                      <a:r>
                        <a:rPr lang="en-US" sz="1600" dirty="0" err="1"/>
                        <a:t>leol</a:t>
                      </a:r>
                      <a:r>
                        <a:rPr lang="en-US" sz="1600" dirty="0"/>
                        <a:t> (</a:t>
                      </a:r>
                      <a:r>
                        <a:rPr lang="en-US" sz="1600" dirty="0" err="1"/>
                        <a:t>cyfandiroedd</a:t>
                      </a:r>
                      <a:r>
                        <a:rPr lang="en-US" sz="1600" dirty="0"/>
                        <a:t> a </a:t>
                      </a:r>
                      <a:r>
                        <a:rPr lang="en-US" sz="1600" dirty="0" err="1"/>
                        <a:t>chefnforoedd</a:t>
                      </a:r>
                      <a:r>
                        <a:rPr lang="en-US" sz="1600" dirty="0"/>
                        <a:t> y </a:t>
                      </a:r>
                      <a:r>
                        <a:rPr lang="en-US" sz="1600" dirty="0" err="1"/>
                        <a:t>byd</a:t>
                      </a:r>
                      <a:r>
                        <a:rPr lang="en-US" sz="1600" dirty="0"/>
                        <a:t>; </a:t>
                      </a:r>
                      <a:r>
                        <a:rPr lang="en-US" sz="1600" dirty="0" err="1"/>
                        <a:t>gwledydd</a:t>
                      </a:r>
                      <a:r>
                        <a:rPr lang="en-US" sz="1600" dirty="0"/>
                        <a:t> a </a:t>
                      </a:r>
                      <a:r>
                        <a:rPr lang="en-US" sz="1600" dirty="0" err="1"/>
                        <a:t>dinasoedd</a:t>
                      </a:r>
                      <a:r>
                        <a:rPr lang="en-US" sz="1600" dirty="0"/>
                        <a:t> </a:t>
                      </a:r>
                      <a:r>
                        <a:rPr lang="en-US" sz="1600" dirty="0" err="1"/>
                        <a:t>Cymru</a:t>
                      </a:r>
                      <a:r>
                        <a:rPr lang="en-US" sz="1600" dirty="0"/>
                        <a:t> /DU </a:t>
                      </a:r>
                      <a:r>
                        <a:rPr lang="en-US" sz="1600" dirty="0" err="1"/>
                        <a:t>a'r</a:t>
                      </a:r>
                      <a:r>
                        <a:rPr lang="en-US" sz="1600" dirty="0"/>
                        <a:t> </a:t>
                      </a:r>
                      <a:r>
                        <a:rPr lang="en-US" sz="1600" dirty="0" err="1"/>
                        <a:t>moroedd</a:t>
                      </a:r>
                      <a:r>
                        <a:rPr lang="en-US" sz="1600" dirty="0"/>
                        <a:t> o </a:t>
                      </a:r>
                      <a:r>
                        <a:rPr lang="en-US" sz="1600" dirty="0" err="1"/>
                        <a:t>gwmpas</a:t>
                      </a:r>
                      <a:r>
                        <a:rPr lang="en-US" sz="1600" dirty="0"/>
                        <a:t>); </a:t>
                      </a:r>
                      <a:r>
                        <a:rPr lang="en-US" sz="1600" dirty="0" err="1"/>
                        <a:t>rhoi</a:t>
                      </a:r>
                      <a:r>
                        <a:rPr lang="en-US" sz="1600" dirty="0"/>
                        <a:t> </a:t>
                      </a:r>
                      <a:r>
                        <a:rPr lang="en-US" sz="1600" dirty="0" err="1"/>
                        <a:t>gwybodaeth</a:t>
                      </a:r>
                      <a:r>
                        <a:rPr lang="en-US" sz="1600" dirty="0"/>
                        <a:t> (</a:t>
                      </a:r>
                      <a:r>
                        <a:rPr lang="en-US" sz="1600" dirty="0" err="1"/>
                        <a:t>daearyddiaeth</a:t>
                      </a:r>
                      <a:r>
                        <a:rPr lang="en-US" sz="1600" dirty="0"/>
                        <a:t> </a:t>
                      </a:r>
                      <a:r>
                        <a:rPr lang="en-US" sz="1600" dirty="0" err="1"/>
                        <a:t>ddynol</a:t>
                      </a:r>
                      <a:r>
                        <a:rPr lang="en-US" sz="1600" dirty="0"/>
                        <a:t> a </a:t>
                      </a:r>
                      <a:r>
                        <a:rPr lang="en-US" sz="1600" dirty="0" err="1"/>
                        <a:t>ffisegol</a:t>
                      </a:r>
                      <a:r>
                        <a:rPr lang="en-US" sz="1600" dirty="0"/>
                        <a:t> </a:t>
                      </a:r>
                      <a:r>
                        <a:rPr lang="en-US" sz="1600" dirty="0" err="1"/>
                        <a:t>ardal</a:t>
                      </a:r>
                      <a:r>
                        <a:rPr lang="en-US" sz="1600" dirty="0"/>
                        <a:t> </a:t>
                      </a:r>
                      <a:r>
                        <a:rPr lang="en-US" sz="1600" dirty="0" err="1"/>
                        <a:t>fach</a:t>
                      </a:r>
                      <a:r>
                        <a:rPr lang="en-US" sz="1600" dirty="0"/>
                        <a:t> o </a:t>
                      </a:r>
                      <a:r>
                        <a:rPr lang="en-US" sz="1600" dirty="0" err="1"/>
                        <a:t>Gymru</a:t>
                      </a:r>
                      <a:r>
                        <a:rPr lang="en-US" sz="1600" dirty="0"/>
                        <a:t> / DU a </a:t>
                      </a:r>
                      <a:r>
                        <a:rPr lang="en-US" sz="1600" dirty="0" err="1"/>
                        <a:t>gwlad</a:t>
                      </a:r>
                      <a:r>
                        <a:rPr lang="en-US" sz="1600" dirty="0"/>
                        <a:t> </a:t>
                      </a:r>
                      <a:r>
                        <a:rPr lang="en-US" sz="1600" dirty="0" err="1"/>
                        <a:t>fach</a:t>
                      </a:r>
                      <a:r>
                        <a:rPr lang="en-US" sz="1600" dirty="0"/>
                        <a:t> </a:t>
                      </a:r>
                      <a:r>
                        <a:rPr lang="en-US" sz="1600" dirty="0" err="1"/>
                        <a:t>nad</a:t>
                      </a:r>
                      <a:r>
                        <a:rPr lang="en-US" sz="1600" dirty="0"/>
                        <a:t> </a:t>
                      </a:r>
                      <a:r>
                        <a:rPr lang="en-US" sz="1600" dirty="0" err="1"/>
                        <a:t>yw'n</a:t>
                      </a:r>
                      <a:r>
                        <a:rPr lang="en-US" sz="1600" dirty="0"/>
                        <a:t> </a:t>
                      </a:r>
                      <a:r>
                        <a:rPr lang="en-US" sz="1600" dirty="0" err="1"/>
                        <a:t>Ewropeaidd</a:t>
                      </a:r>
                      <a:r>
                        <a:rPr lang="en-US" sz="1600" dirty="0"/>
                        <a:t>); </a:t>
                      </a:r>
                      <a:r>
                        <a:rPr lang="en-US" sz="1600" dirty="0" err="1"/>
                        <a:t>daearyddiaeth</a:t>
                      </a:r>
                      <a:r>
                        <a:rPr lang="en-US" sz="1600" dirty="0"/>
                        <a:t> </a:t>
                      </a:r>
                      <a:r>
                        <a:rPr lang="en-US" sz="1600" dirty="0" err="1"/>
                        <a:t>ddynol</a:t>
                      </a:r>
                      <a:r>
                        <a:rPr lang="en-US" sz="1600" dirty="0"/>
                        <a:t> a </a:t>
                      </a:r>
                      <a:r>
                        <a:rPr lang="en-US" sz="1600" dirty="0" err="1"/>
                        <a:t>ffisegol</a:t>
                      </a:r>
                      <a:r>
                        <a:rPr lang="en-US" sz="1600" dirty="0"/>
                        <a:t> (</a:t>
                      </a:r>
                      <a:r>
                        <a:rPr lang="en-US" sz="1600" dirty="0" err="1"/>
                        <a:t>patrymau</a:t>
                      </a:r>
                      <a:r>
                        <a:rPr lang="en-US" sz="1600" dirty="0"/>
                        <a:t> </a:t>
                      </a:r>
                      <a:r>
                        <a:rPr lang="en-US" sz="1600" dirty="0" err="1"/>
                        <a:t>hinsawdd</a:t>
                      </a:r>
                      <a:r>
                        <a:rPr lang="en-US" sz="1600" dirty="0"/>
                        <a:t> a </a:t>
                      </a:r>
                      <a:r>
                        <a:rPr lang="en-US" sz="1600" dirty="0" err="1"/>
                        <a:t>thywydd</a:t>
                      </a:r>
                      <a:r>
                        <a:rPr lang="en-US" sz="1600" dirty="0"/>
                        <a:t> </a:t>
                      </a:r>
                      <a:r>
                        <a:rPr lang="en-US" sz="1600" dirty="0" err="1"/>
                        <a:t>dyddiol</a:t>
                      </a:r>
                      <a:r>
                        <a:rPr lang="en-US" sz="1600" dirty="0"/>
                        <a:t> </a:t>
                      </a:r>
                      <a:r>
                        <a:rPr lang="en-US" sz="1600" dirty="0" err="1"/>
                        <a:t>yn</a:t>
                      </a:r>
                      <a:r>
                        <a:rPr lang="en-US" sz="1600" dirty="0"/>
                        <a:t> y DU a </a:t>
                      </a:r>
                      <a:r>
                        <a:rPr lang="en-US" sz="1600" dirty="0" err="1"/>
                        <a:t>lleoliad</a:t>
                      </a:r>
                      <a:r>
                        <a:rPr lang="en-US" sz="1600" dirty="0"/>
                        <a:t> </a:t>
                      </a:r>
                      <a:r>
                        <a:rPr lang="en-US" sz="1600" dirty="0" err="1"/>
                        <a:t>ardaloedd</a:t>
                      </a:r>
                      <a:r>
                        <a:rPr lang="en-US" sz="1600" dirty="0"/>
                        <a:t> </a:t>
                      </a:r>
                      <a:r>
                        <a:rPr lang="en-US" sz="1600" dirty="0" err="1"/>
                        <a:t>poeth</a:t>
                      </a:r>
                      <a:r>
                        <a:rPr lang="en-US" sz="1600" dirty="0"/>
                        <a:t> ac </a:t>
                      </a:r>
                      <a:r>
                        <a:rPr lang="en-US" sz="1600" dirty="0" err="1"/>
                        <a:t>oer</a:t>
                      </a:r>
                      <a:r>
                        <a:rPr lang="en-US" sz="1600" dirty="0"/>
                        <a:t> y </a:t>
                      </a:r>
                      <a:r>
                        <a:rPr lang="en-US" sz="1600" dirty="0" err="1"/>
                        <a:t>byd</a:t>
                      </a:r>
                      <a:r>
                        <a:rPr lang="en-US" sz="1600" dirty="0"/>
                        <a:t>); </a:t>
                      </a:r>
                      <a:r>
                        <a:rPr lang="en-US" sz="1600" dirty="0" err="1"/>
                        <a:t>Defnyddio</a:t>
                      </a:r>
                      <a:r>
                        <a:rPr lang="en-US" sz="1600" dirty="0"/>
                        <a:t> </a:t>
                      </a:r>
                      <a:r>
                        <a:rPr lang="en-US" sz="1600" dirty="0" err="1"/>
                        <a:t>geirfa</a:t>
                      </a:r>
                      <a:r>
                        <a:rPr lang="en-US" sz="1600" dirty="0"/>
                        <a:t> </a:t>
                      </a:r>
                      <a:r>
                        <a:rPr lang="en-US" sz="1600" dirty="0" err="1"/>
                        <a:t>ddaearyddol</a:t>
                      </a:r>
                      <a:r>
                        <a:rPr lang="en-US" sz="1600" dirty="0"/>
                        <a:t> </a:t>
                      </a:r>
                      <a:r>
                        <a:rPr lang="en-US" sz="1600" dirty="0" err="1"/>
                        <a:t>i</a:t>
                      </a:r>
                      <a:r>
                        <a:rPr lang="en-US" sz="1600" dirty="0"/>
                        <a:t> </a:t>
                      </a:r>
                      <a:r>
                        <a:rPr lang="en-US" sz="1600" dirty="0" err="1"/>
                        <a:t>gyfeirio</a:t>
                      </a:r>
                      <a:r>
                        <a:rPr lang="en-US" sz="1600" dirty="0"/>
                        <a:t> at </a:t>
                      </a:r>
                      <a:r>
                        <a:rPr lang="en-US" sz="1600" dirty="0" err="1"/>
                        <a:t>nodweddion</a:t>
                      </a:r>
                      <a:r>
                        <a:rPr lang="en-US" sz="1600" dirty="0"/>
                        <a:t> </a:t>
                      </a:r>
                      <a:r>
                        <a:rPr lang="en-US" sz="1600" dirty="0" err="1"/>
                        <a:t>ffisegol</a:t>
                      </a:r>
                      <a:r>
                        <a:rPr lang="en-US" sz="1600" dirty="0"/>
                        <a:t> a </a:t>
                      </a:r>
                      <a:r>
                        <a:rPr lang="en-US" sz="1600" dirty="0" err="1"/>
                        <a:t>dynol</a:t>
                      </a:r>
                      <a:r>
                        <a:rPr lang="en-US" sz="1600" dirty="0"/>
                        <a:t> </a:t>
                      </a:r>
                      <a:r>
                        <a:rPr lang="en-US" sz="1600" dirty="0" err="1"/>
                        <a:t>allweddol</a:t>
                      </a:r>
                      <a:r>
                        <a:rPr lang="en-US" sz="1600" dirty="0"/>
                        <a:t>.</a:t>
                      </a:r>
                    </a:p>
                    <a:p>
                      <a:r>
                        <a:rPr lang="en-US" sz="1600" dirty="0"/>
                        <a:t>(CA2) (</a:t>
                      </a:r>
                      <a:r>
                        <a:rPr lang="en-US" sz="1600" dirty="0" err="1"/>
                        <a:t>e.e</a:t>
                      </a:r>
                      <a:r>
                        <a:rPr lang="en-US" sz="1600" dirty="0"/>
                        <a:t>. </a:t>
                      </a:r>
                      <a:r>
                        <a:rPr lang="en-US" sz="1600" dirty="0" err="1"/>
                        <a:t>gwledydd</a:t>
                      </a:r>
                      <a:r>
                        <a:rPr lang="en-US" sz="1600" dirty="0"/>
                        <a:t> y </a:t>
                      </a:r>
                      <a:r>
                        <a:rPr lang="en-US" sz="1600" dirty="0" err="1"/>
                        <a:t>byd</a:t>
                      </a:r>
                      <a:r>
                        <a:rPr lang="en-US" sz="1600" dirty="0"/>
                        <a:t>, </a:t>
                      </a:r>
                      <a:r>
                        <a:rPr lang="en-US" sz="1600" dirty="0" err="1"/>
                        <a:t>nodweddion</a:t>
                      </a:r>
                      <a:r>
                        <a:rPr lang="en-US" sz="1600" dirty="0"/>
                        <a:t> </a:t>
                      </a:r>
                      <a:r>
                        <a:rPr lang="en-US" sz="1600" dirty="0" err="1"/>
                        <a:t>ffisegol</a:t>
                      </a:r>
                      <a:r>
                        <a:rPr lang="en-US" sz="1600" dirty="0"/>
                        <a:t> a </a:t>
                      </a:r>
                      <a:r>
                        <a:rPr lang="en-US" sz="1600" dirty="0" err="1"/>
                        <a:t>dynol</a:t>
                      </a:r>
                      <a:r>
                        <a:rPr lang="en-US" sz="1600" dirty="0"/>
                        <a:t>, </a:t>
                      </a:r>
                      <a:r>
                        <a:rPr lang="en-US" sz="1600" dirty="0" err="1"/>
                        <a:t>siroedd</a:t>
                      </a:r>
                      <a:r>
                        <a:rPr lang="en-US" sz="1600" dirty="0"/>
                        <a:t> a </a:t>
                      </a:r>
                      <a:r>
                        <a:rPr lang="en-US" sz="1600" dirty="0" err="1"/>
                        <a:t>dinasoedd</a:t>
                      </a:r>
                      <a:r>
                        <a:rPr lang="en-US" sz="1600" dirty="0"/>
                        <a:t>; </a:t>
                      </a:r>
                      <a:r>
                        <a:rPr lang="en-US" sz="1600" dirty="0" err="1"/>
                        <a:t>siroedd</a:t>
                      </a:r>
                      <a:r>
                        <a:rPr lang="en-US" sz="1600" dirty="0"/>
                        <a:t> a </a:t>
                      </a:r>
                      <a:r>
                        <a:rPr lang="en-US" sz="1600" dirty="0" err="1"/>
                        <a:t>dinasoedd</a:t>
                      </a:r>
                      <a:r>
                        <a:rPr lang="en-US" sz="1600" dirty="0"/>
                        <a:t> y DU, </a:t>
                      </a:r>
                      <a:r>
                        <a:rPr lang="en-US" sz="1600" dirty="0" err="1"/>
                        <a:t>lledred</a:t>
                      </a:r>
                      <a:r>
                        <a:rPr lang="en-US" sz="1600" dirty="0"/>
                        <a:t>, </a:t>
                      </a:r>
                      <a:r>
                        <a:rPr lang="en-US" sz="1600" dirty="0" err="1"/>
                        <a:t>hydred</a:t>
                      </a:r>
                      <a:r>
                        <a:rPr lang="en-US" sz="1600" dirty="0"/>
                        <a:t>, </a:t>
                      </a:r>
                      <a:r>
                        <a:rPr lang="en-US" sz="1600" dirty="0" err="1"/>
                        <a:t>cyhydedd</a:t>
                      </a:r>
                      <a:r>
                        <a:rPr lang="en-US" sz="1600" dirty="0"/>
                        <a:t>, </a:t>
                      </a:r>
                      <a:r>
                        <a:rPr lang="en-US" sz="1600" dirty="0" err="1"/>
                        <a:t>hemisffer</a:t>
                      </a:r>
                      <a:r>
                        <a:rPr lang="en-US" sz="1600" dirty="0"/>
                        <a:t>, y </a:t>
                      </a:r>
                      <a:r>
                        <a:rPr lang="en-US" sz="1600" dirty="0" err="1"/>
                        <a:t>Trofannau</a:t>
                      </a:r>
                      <a:r>
                        <a:rPr lang="en-US" sz="1600" dirty="0"/>
                        <a:t>, </a:t>
                      </a:r>
                      <a:r>
                        <a:rPr lang="en-US" sz="1600" dirty="0" err="1"/>
                        <a:t>yr</a:t>
                      </a:r>
                      <a:r>
                        <a:rPr lang="en-US" sz="1600" dirty="0"/>
                        <a:t> </a:t>
                      </a:r>
                      <a:r>
                        <a:rPr lang="en-US" sz="1600" dirty="0" err="1"/>
                        <a:t>Artig</a:t>
                      </a:r>
                      <a:r>
                        <a:rPr lang="en-US" sz="1600" dirty="0"/>
                        <a:t> </a:t>
                      </a:r>
                      <a:r>
                        <a:rPr lang="en-US" sz="1600" dirty="0" err="1"/>
                        <a:t>a'r</a:t>
                      </a:r>
                      <a:r>
                        <a:rPr lang="en-US" sz="1600" dirty="0"/>
                        <a:t> </a:t>
                      </a:r>
                      <a:r>
                        <a:rPr lang="en-US" sz="1600" dirty="0" err="1"/>
                        <a:t>Antarctig</a:t>
                      </a:r>
                      <a:r>
                        <a:rPr lang="en-US" sz="1600" dirty="0"/>
                        <a:t> </a:t>
                      </a:r>
                      <a:r>
                        <a:rPr lang="en-US" sz="1600" dirty="0" err="1"/>
                        <a:t>a'r</a:t>
                      </a:r>
                      <a:r>
                        <a:rPr lang="en-US" sz="1600" dirty="0"/>
                        <a:t> </a:t>
                      </a:r>
                      <a:r>
                        <a:rPr lang="en-US" sz="1600" dirty="0" err="1"/>
                        <a:t>parthau</a:t>
                      </a:r>
                      <a:r>
                        <a:rPr lang="en-US" sz="1600" dirty="0"/>
                        <a:t> </a:t>
                      </a:r>
                      <a:r>
                        <a:rPr lang="en-US" sz="1600" dirty="0" err="1"/>
                        <a:t>amser</a:t>
                      </a:r>
                      <a:r>
                        <a:rPr lang="en-US" sz="1600" dirty="0"/>
                        <a:t>); </a:t>
                      </a:r>
                      <a:r>
                        <a:rPr lang="en-US" sz="1600" dirty="0" err="1"/>
                        <a:t>rhoi</a:t>
                      </a:r>
                      <a:r>
                        <a:rPr lang="en-US" sz="1600" dirty="0"/>
                        <a:t> </a:t>
                      </a:r>
                      <a:r>
                        <a:rPr lang="en-US" sz="1600" dirty="0" err="1"/>
                        <a:t>gwybodaeth</a:t>
                      </a:r>
                      <a:r>
                        <a:rPr lang="en-US" sz="1600" dirty="0"/>
                        <a:t> (</a:t>
                      </a:r>
                      <a:r>
                        <a:rPr lang="en-US" sz="1600" dirty="0" err="1"/>
                        <a:t>rhanbarth</a:t>
                      </a:r>
                      <a:r>
                        <a:rPr lang="en-US" sz="1600" dirty="0"/>
                        <a:t> America, </a:t>
                      </a:r>
                      <a:r>
                        <a:rPr lang="en-US" sz="1600" dirty="0" err="1"/>
                        <a:t>Ewrop</a:t>
                      </a:r>
                      <a:r>
                        <a:rPr lang="en-US" sz="1600" dirty="0"/>
                        <a:t> a </a:t>
                      </a:r>
                      <a:r>
                        <a:rPr lang="en-US" sz="1600" dirty="0" err="1"/>
                        <a:t>Gogledd</a:t>
                      </a:r>
                      <a:r>
                        <a:rPr lang="en-US" sz="1600" dirty="0"/>
                        <a:t> / De America America; </a:t>
                      </a:r>
                      <a:r>
                        <a:rPr lang="en-US" sz="1600" dirty="0" err="1"/>
                        <a:t>Affrica</a:t>
                      </a:r>
                      <a:r>
                        <a:rPr lang="en-US" sz="1600" dirty="0"/>
                        <a:t>); </a:t>
                      </a:r>
                      <a:r>
                        <a:rPr lang="en-US" sz="1600" dirty="0" err="1"/>
                        <a:t>daearyddiaeth</a:t>
                      </a:r>
                      <a:r>
                        <a:rPr lang="en-US" sz="1600" dirty="0"/>
                        <a:t> </a:t>
                      </a:r>
                      <a:r>
                        <a:rPr lang="en-US" sz="1600" dirty="0" err="1"/>
                        <a:t>ddynol</a:t>
                      </a:r>
                      <a:r>
                        <a:rPr lang="en-US" sz="1600" dirty="0"/>
                        <a:t> a </a:t>
                      </a:r>
                      <a:r>
                        <a:rPr lang="en-US" sz="1600" dirty="0" err="1"/>
                        <a:t>ffisegol</a:t>
                      </a:r>
                      <a:r>
                        <a:rPr lang="en-US" sz="1600" dirty="0"/>
                        <a:t> (</a:t>
                      </a:r>
                      <a:r>
                        <a:rPr lang="en-US" sz="1600" dirty="0" err="1"/>
                        <a:t>hinsawdd</a:t>
                      </a:r>
                      <a:r>
                        <a:rPr lang="en-US" sz="1600" dirty="0"/>
                        <a:t>, </a:t>
                      </a:r>
                      <a:r>
                        <a:rPr lang="en-US" sz="1600" dirty="0" err="1"/>
                        <a:t>afonydd</a:t>
                      </a:r>
                      <a:r>
                        <a:rPr lang="en-US" sz="1600" dirty="0"/>
                        <a:t>, </a:t>
                      </a:r>
                      <a:r>
                        <a:rPr lang="en-US" sz="1600" dirty="0" err="1"/>
                        <a:t>daeareg</a:t>
                      </a:r>
                      <a:r>
                        <a:rPr lang="en-US" sz="1600" dirty="0"/>
                        <a:t>, </a:t>
                      </a:r>
                      <a:r>
                        <a:rPr lang="en-US" sz="1600" dirty="0" err="1"/>
                        <a:t>adeiladau</a:t>
                      </a:r>
                      <a:r>
                        <a:rPr lang="en-US" sz="1600" dirty="0"/>
                        <a:t>/tai, </a:t>
                      </a:r>
                      <a:r>
                        <a:rPr lang="en-US" sz="1600" dirty="0" err="1"/>
                        <a:t>defnydd</a:t>
                      </a:r>
                      <a:r>
                        <a:rPr lang="en-US" sz="1600" dirty="0"/>
                        <a:t> </a:t>
                      </a:r>
                      <a:r>
                        <a:rPr lang="en-US" sz="1600" dirty="0" err="1"/>
                        <a:t>tir</a:t>
                      </a:r>
                      <a:r>
                        <a:rPr lang="en-US" sz="1600" dirty="0"/>
                        <a:t>, </a:t>
                      </a:r>
                      <a:r>
                        <a:rPr lang="en-US" sz="1600" dirty="0" err="1"/>
                        <a:t>masnach</a:t>
                      </a:r>
                      <a:r>
                        <a:rPr lang="en-US" sz="1600" dirty="0"/>
                        <a:t>, </a:t>
                      </a:r>
                      <a:r>
                        <a:rPr lang="en-US" sz="1600" dirty="0" err="1"/>
                        <a:t>dosbarthu</a:t>
                      </a:r>
                      <a:r>
                        <a:rPr lang="en-US" sz="1600" dirty="0"/>
                        <a:t> </a:t>
                      </a:r>
                      <a:r>
                        <a:rPr lang="en-US" sz="1600" dirty="0" err="1"/>
                        <a:t>adnoddau</a:t>
                      </a:r>
                      <a:r>
                        <a:rPr lang="en-US" sz="1600" dirty="0"/>
                        <a:t> </a:t>
                      </a:r>
                      <a:r>
                        <a:rPr lang="en-US" sz="1600" dirty="0" err="1"/>
                        <a:t>fel</a:t>
                      </a:r>
                      <a:r>
                        <a:rPr lang="en-US" sz="1600" dirty="0"/>
                        <a:t> </a:t>
                      </a:r>
                      <a:r>
                        <a:rPr lang="en-US" sz="1600" dirty="0" err="1"/>
                        <a:t>bwyd</a:t>
                      </a:r>
                      <a:r>
                        <a:rPr lang="en-US" sz="1600" dirty="0"/>
                        <a:t>, </a:t>
                      </a:r>
                      <a:r>
                        <a:rPr lang="en-US" sz="1600" dirty="0" err="1"/>
                        <a:t>mwynau</a:t>
                      </a:r>
                      <a:r>
                        <a:rPr lang="en-US" sz="1600" dirty="0"/>
                        <a:t>, </a:t>
                      </a:r>
                      <a:r>
                        <a:rPr lang="en-US" sz="1600" dirty="0" err="1"/>
                        <a:t>ynni</a:t>
                      </a:r>
                      <a:r>
                        <a:rPr lang="en-US" sz="1600" dirty="0"/>
                        <a:t>, </a:t>
                      </a:r>
                      <a:r>
                        <a:rPr lang="en-US" sz="1600" dirty="0" err="1"/>
                        <a:t>dŵr</a:t>
                      </a:r>
                      <a:r>
                        <a:rPr lang="en-US" sz="1600" dirty="0"/>
                        <a:t>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72097658"/>
                  </a:ext>
                </a:extLst>
              </a:tr>
              <a:tr h="565843">
                <a:tc>
                  <a:txBody>
                    <a:bodyPr/>
                    <a:lstStyle/>
                    <a:p>
                      <a:r>
                        <a:rPr lang="en-US" dirty="0"/>
                        <a:t>CYSYNIADAU ALLWEDDOL: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 err="1"/>
                        <a:t>Lleoliad</a:t>
                      </a:r>
                      <a:r>
                        <a:rPr lang="en-US" sz="1600" dirty="0"/>
                        <a:t>, </a:t>
                      </a:r>
                      <a:r>
                        <a:rPr lang="en-US" sz="1600" dirty="0" err="1"/>
                        <a:t>cyfeiriad</a:t>
                      </a:r>
                      <a:r>
                        <a:rPr lang="en-US" sz="1600" dirty="0"/>
                        <a:t>, </a:t>
                      </a:r>
                      <a:r>
                        <a:rPr lang="en-US" sz="1600" dirty="0" err="1"/>
                        <a:t>graddfa</a:t>
                      </a:r>
                      <a:r>
                        <a:rPr lang="en-US" sz="1600" dirty="0"/>
                        <a:t>, </a:t>
                      </a:r>
                      <a:r>
                        <a:rPr lang="en-US" sz="1600" dirty="0" err="1"/>
                        <a:t>nodweddion</a:t>
                      </a:r>
                      <a:r>
                        <a:rPr lang="en-US" sz="1600" dirty="0"/>
                        <a:t> </a:t>
                      </a:r>
                      <a:r>
                        <a:rPr lang="en-US" sz="1600" dirty="0" err="1"/>
                        <a:t>ffisegol</a:t>
                      </a:r>
                      <a:r>
                        <a:rPr lang="en-US" sz="1600" dirty="0"/>
                        <a:t> a </a:t>
                      </a:r>
                      <a:r>
                        <a:rPr lang="en-US" sz="1600" dirty="0" err="1"/>
                        <a:t>dynol</a:t>
                      </a:r>
                      <a:r>
                        <a:rPr lang="en-US" sz="1600" dirty="0"/>
                        <a:t>, </a:t>
                      </a:r>
                      <a:r>
                        <a:rPr lang="en-US" sz="1600" dirty="0" err="1"/>
                        <a:t>natur</a:t>
                      </a:r>
                      <a:r>
                        <a:rPr lang="en-US" sz="1600" dirty="0"/>
                        <a:t> </a:t>
                      </a:r>
                      <a:r>
                        <a:rPr lang="en-US" sz="1600" dirty="0" err="1"/>
                        <a:t>unigryw</a:t>
                      </a:r>
                      <a:r>
                        <a:rPr lang="en-US" sz="1600" dirty="0"/>
                        <a:t>, </a:t>
                      </a:r>
                      <a:r>
                        <a:rPr lang="en-US" sz="1600" dirty="0" err="1"/>
                        <a:t>prosesau</a:t>
                      </a:r>
                      <a:r>
                        <a:rPr lang="en-US" sz="1600" dirty="0"/>
                        <a:t> </a:t>
                      </a:r>
                      <a:r>
                        <a:rPr lang="en-US" sz="1600" dirty="0" err="1"/>
                        <a:t>naturiol</a:t>
                      </a:r>
                      <a:r>
                        <a:rPr lang="en-US" sz="1600" dirty="0"/>
                        <a:t> a </a:t>
                      </a:r>
                      <a:r>
                        <a:rPr lang="en-US" sz="1600" dirty="0" err="1"/>
                        <a:t>dynol</a:t>
                      </a:r>
                      <a:r>
                        <a:rPr lang="en-US" sz="1600" dirty="0"/>
                        <a:t>, </a:t>
                      </a:r>
                      <a:r>
                        <a:rPr lang="en-US" sz="1600" dirty="0" err="1"/>
                        <a:t>patrwm</a:t>
                      </a:r>
                      <a:r>
                        <a:rPr lang="en-US" sz="1600" dirty="0"/>
                        <a:t> </a:t>
                      </a:r>
                      <a:r>
                        <a:rPr lang="en-US" sz="1600" dirty="0" err="1"/>
                        <a:t>gofodol</a:t>
                      </a:r>
                      <a:r>
                        <a:rPr lang="en-US" sz="1600" dirty="0"/>
                        <a:t>, </a:t>
                      </a:r>
                      <a:r>
                        <a:rPr lang="en-US" sz="1600" dirty="0" err="1"/>
                        <a:t>cydberthnasau</a:t>
                      </a:r>
                      <a:endParaRPr lang="en-US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9309994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4371398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Model </a:t>
            </a:r>
            <a:r>
              <a:rPr lang="en-US" dirty="0" err="1"/>
              <a:t>Ymholiad</a:t>
            </a:r>
            <a:r>
              <a:rPr lang="en-US" dirty="0"/>
              <a:t> a </a:t>
            </a:r>
            <a:r>
              <a:rPr lang="en-US" dirty="0" err="1"/>
              <a:t>Chwestiynau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None/>
            </a:pPr>
            <a:r>
              <a:rPr lang="en-US" b="1" dirty="0" err="1">
                <a:solidFill>
                  <a:srgbClr val="A04DA3"/>
                </a:solidFill>
              </a:rPr>
              <a:t>Cwestiwn</a:t>
            </a:r>
            <a:r>
              <a:rPr lang="en-US" b="1" dirty="0">
                <a:solidFill>
                  <a:srgbClr val="A04DA3"/>
                </a:solidFill>
              </a:rPr>
              <a:t> </a:t>
            </a:r>
            <a:r>
              <a:rPr lang="en-US" b="1" dirty="0" err="1">
                <a:solidFill>
                  <a:srgbClr val="A04DA3"/>
                </a:solidFill>
              </a:rPr>
              <a:t>Allweddol</a:t>
            </a:r>
            <a:endParaRPr lang="en-US" b="1" dirty="0">
              <a:solidFill>
                <a:srgbClr val="A04DA3"/>
              </a:solidFill>
            </a:endParaRPr>
          </a:p>
          <a:p>
            <a:pPr>
              <a:buNone/>
            </a:pPr>
            <a:endParaRPr lang="en-US" dirty="0"/>
          </a:p>
          <a:p>
            <a:pPr>
              <a:buNone/>
            </a:pPr>
            <a:r>
              <a:rPr lang="en-US" dirty="0" err="1"/>
              <a:t>Pwy</a:t>
            </a:r>
            <a:r>
              <a:rPr lang="en-US" dirty="0"/>
              <a:t> </a:t>
            </a:r>
            <a:r>
              <a:rPr lang="en-US" dirty="0" err="1"/>
              <a:t>oedd</a:t>
            </a:r>
            <a:r>
              <a:rPr lang="en-US" dirty="0"/>
              <a:t> y </a:t>
            </a:r>
            <a:r>
              <a:rPr lang="en-US" dirty="0" err="1"/>
              <a:t>Celtiaid</a:t>
            </a:r>
            <a:r>
              <a:rPr lang="en-US" dirty="0"/>
              <a:t>?</a:t>
            </a:r>
          </a:p>
          <a:p>
            <a:pPr>
              <a:buNone/>
            </a:pP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5105400" y="1600200"/>
            <a:ext cx="4038600" cy="4525963"/>
          </a:xfrm>
        </p:spPr>
        <p:txBody>
          <a:bodyPr/>
          <a:lstStyle/>
          <a:p>
            <a:pPr>
              <a:buNone/>
            </a:pPr>
            <a:r>
              <a:rPr lang="en-US" b="1" dirty="0">
                <a:solidFill>
                  <a:srgbClr val="0000FF"/>
                </a:solidFill>
              </a:rPr>
              <a:t>Is-</a:t>
            </a:r>
            <a:r>
              <a:rPr lang="en-US" b="1" dirty="0" err="1">
                <a:solidFill>
                  <a:srgbClr val="0000FF"/>
                </a:solidFill>
              </a:rPr>
              <a:t>gwestiynau</a:t>
            </a:r>
            <a:endParaRPr lang="en-US" b="1" dirty="0">
              <a:solidFill>
                <a:srgbClr val="0000FF"/>
              </a:solidFill>
            </a:endParaRPr>
          </a:p>
          <a:p>
            <a:pPr>
              <a:buNone/>
            </a:pPr>
            <a:endParaRPr lang="en-US" dirty="0"/>
          </a:p>
          <a:p>
            <a:r>
              <a:rPr lang="en-US" dirty="0" err="1"/>
              <a:t>Sut</a:t>
            </a:r>
            <a:r>
              <a:rPr lang="en-US" dirty="0"/>
              <a:t> </a:t>
            </a:r>
            <a:r>
              <a:rPr lang="en-US" dirty="0" err="1"/>
              <a:t>bobl</a:t>
            </a:r>
            <a:r>
              <a:rPr lang="en-US" dirty="0"/>
              <a:t> </a:t>
            </a:r>
            <a:r>
              <a:rPr lang="en-US" dirty="0" err="1"/>
              <a:t>oedd</a:t>
            </a:r>
            <a:r>
              <a:rPr lang="en-US" dirty="0"/>
              <a:t> y </a:t>
            </a:r>
            <a:r>
              <a:rPr lang="en-US" dirty="0" err="1"/>
              <a:t>Celtiaid</a:t>
            </a:r>
            <a:r>
              <a:rPr lang="en-US" dirty="0"/>
              <a:t>?</a:t>
            </a:r>
          </a:p>
          <a:p>
            <a:r>
              <a:rPr lang="en-US" dirty="0"/>
              <a:t>O </a:t>
            </a:r>
            <a:r>
              <a:rPr lang="en-US" dirty="0" err="1"/>
              <a:t>ble</a:t>
            </a:r>
            <a:r>
              <a:rPr lang="en-US" dirty="0"/>
              <a:t> y </a:t>
            </a:r>
            <a:r>
              <a:rPr lang="en-US" dirty="0" err="1"/>
              <a:t>daethant</a:t>
            </a:r>
            <a:r>
              <a:rPr lang="en-US" dirty="0"/>
              <a:t> </a:t>
            </a:r>
            <a:r>
              <a:rPr lang="en-US" dirty="0" err="1"/>
              <a:t>yma</a:t>
            </a:r>
            <a:r>
              <a:rPr lang="en-US" dirty="0"/>
              <a:t>?</a:t>
            </a:r>
          </a:p>
          <a:p>
            <a:r>
              <a:rPr lang="en-US" dirty="0"/>
              <a:t>Pam y </a:t>
            </a:r>
            <a:r>
              <a:rPr lang="en-US" dirty="0" err="1"/>
              <a:t>daethant</a:t>
            </a:r>
            <a:r>
              <a:rPr lang="en-US" dirty="0"/>
              <a:t> </a:t>
            </a:r>
            <a:r>
              <a:rPr lang="en-US" dirty="0" err="1"/>
              <a:t>yma</a:t>
            </a:r>
            <a:r>
              <a:rPr lang="en-US" dirty="0"/>
              <a:t>?</a:t>
            </a:r>
          </a:p>
          <a:p>
            <a:r>
              <a:rPr lang="en-US" dirty="0" err="1"/>
              <a:t>Ble</a:t>
            </a:r>
            <a:r>
              <a:rPr lang="en-US" dirty="0"/>
              <a:t> </a:t>
            </a:r>
            <a:r>
              <a:rPr lang="en-US" dirty="0" err="1"/>
              <a:t>roedd</a:t>
            </a:r>
            <a:r>
              <a:rPr lang="en-US" dirty="0"/>
              <a:t> y </a:t>
            </a:r>
            <a:r>
              <a:rPr lang="en-US" dirty="0" err="1"/>
              <a:t>Celtiaid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byw</a:t>
            </a:r>
            <a:r>
              <a:rPr lang="en-US" dirty="0"/>
              <a:t>?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3429000"/>
            <a:ext cx="4699000" cy="314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116034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4DE7EB-2661-C046-BADD-C94EE1F0B8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Ffrâm</a:t>
            </a:r>
            <a:r>
              <a:rPr lang="en-US" dirty="0"/>
              <a:t> </a:t>
            </a:r>
            <a:r>
              <a:rPr lang="en-US" dirty="0" err="1"/>
              <a:t>Ymholiad</a:t>
            </a:r>
            <a:r>
              <a:rPr lang="en-US" dirty="0"/>
              <a:t> Hanes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5EAEA857-A7F4-5640-BE1C-38AF94AE713D}"/>
              </a:ext>
            </a:extLst>
          </p:cNvPr>
          <p:cNvGraphicFramePr>
            <a:graphicFrameLocks noGrp="1"/>
          </p:cNvGraphicFramePr>
          <p:nvPr>
            <p:ph idx="1"/>
            <p:extLst/>
          </p:nvPr>
        </p:nvGraphicFramePr>
        <p:xfrm>
          <a:off x="457200" y="1600199"/>
          <a:ext cx="8229600" cy="347422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>
                  <a:extLst>
                    <a:ext uri="{9D8B030D-6E8A-4147-A177-3AD203B41FA5}">
                      <a16:colId xmlns:a16="http://schemas.microsoft.com/office/drawing/2014/main" val="3245163190"/>
                    </a:ext>
                  </a:extLst>
                </a:gridCol>
                <a:gridCol w="4114800">
                  <a:extLst>
                    <a:ext uri="{9D8B030D-6E8A-4147-A177-3AD203B41FA5}">
                      <a16:colId xmlns:a16="http://schemas.microsoft.com/office/drawing/2014/main" val="766001707"/>
                    </a:ext>
                  </a:extLst>
                </a:gridCol>
              </a:tblGrid>
              <a:tr h="753036">
                <a:tc>
                  <a:txBody>
                    <a:bodyPr/>
                    <a:lstStyle/>
                    <a:p>
                      <a:r>
                        <a:rPr lang="en-US" sz="2400" dirty="0" err="1"/>
                        <a:t>Cwestiynau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 err="1"/>
                        <a:t>Ffynonellau</a:t>
                      </a:r>
                      <a:r>
                        <a:rPr lang="en-US" sz="2400" dirty="0"/>
                        <a:t> </a:t>
                      </a:r>
                      <a:r>
                        <a:rPr lang="en-US" sz="2400" dirty="0" err="1"/>
                        <a:t>Cynradd</a:t>
                      </a:r>
                      <a:r>
                        <a:rPr lang="en-US" sz="2400" dirty="0"/>
                        <a:t> a/</a:t>
                      </a:r>
                      <a:r>
                        <a:rPr lang="en-US" sz="2400" dirty="0" err="1"/>
                        <a:t>neu</a:t>
                      </a:r>
                      <a:r>
                        <a:rPr lang="en-US" sz="2400" dirty="0"/>
                        <a:t> </a:t>
                      </a:r>
                      <a:r>
                        <a:rPr lang="en-US" sz="2400" dirty="0" err="1"/>
                        <a:t>Eilaidd</a:t>
                      </a:r>
                      <a:endParaRPr lang="en-US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9948269"/>
                  </a:ext>
                </a:extLst>
              </a:tr>
              <a:tr h="972574">
                <a:tc>
                  <a:txBody>
                    <a:bodyPr/>
                    <a:lstStyle/>
                    <a:p>
                      <a:r>
                        <a:rPr lang="en-US" dirty="0" err="1"/>
                        <a:t>Ein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cwestiwn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mawr</a:t>
                      </a:r>
                      <a:r>
                        <a:rPr lang="en-US" dirty="0"/>
                        <a:t>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11891638"/>
                  </a:ext>
                </a:extLst>
              </a:tr>
              <a:tr h="1678689">
                <a:tc>
                  <a:txBody>
                    <a:bodyPr/>
                    <a:lstStyle/>
                    <a:p>
                      <a:r>
                        <a:rPr lang="en-US" dirty="0" err="1"/>
                        <a:t>Ein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cwestiynau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bach</a:t>
                      </a:r>
                      <a:r>
                        <a:rPr lang="en-US" dirty="0"/>
                        <a:t> (</a:t>
                      </a:r>
                      <a:r>
                        <a:rPr lang="en-US" dirty="0" err="1"/>
                        <a:t>fe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fydd</a:t>
                      </a:r>
                      <a:r>
                        <a:rPr lang="en-US" dirty="0"/>
                        <a:t> y </a:t>
                      </a:r>
                      <a:r>
                        <a:rPr lang="en-US" dirty="0" err="1"/>
                        <a:t>rhain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yn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ein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helpu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i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ateb</a:t>
                      </a:r>
                      <a:r>
                        <a:rPr lang="en-US" dirty="0"/>
                        <a:t> y </a:t>
                      </a:r>
                      <a:r>
                        <a:rPr lang="en-US" dirty="0" err="1"/>
                        <a:t>cwestiwn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mawr</a:t>
                      </a:r>
                      <a:r>
                        <a:rPr lang="en-US" dirty="0"/>
                        <a:t>):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9134757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4132759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32776D-78DB-C848-8544-93252AAB3D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>
            <a:normAutofit/>
          </a:bodyPr>
          <a:lstStyle/>
          <a:p>
            <a:r>
              <a:rPr lang="en-US" sz="3200" dirty="0" err="1"/>
              <a:t>Cwestiynau</a:t>
            </a:r>
            <a:r>
              <a:rPr lang="en-US" sz="3200" dirty="0"/>
              <a:t>, </a:t>
            </a:r>
            <a:r>
              <a:rPr lang="en-US" sz="3200" dirty="0" err="1"/>
              <a:t>Cysyniadau</a:t>
            </a:r>
            <a:r>
              <a:rPr lang="en-US" sz="3200" dirty="0"/>
              <a:t>, </a:t>
            </a:r>
            <a:r>
              <a:rPr lang="en-US" sz="3200" dirty="0" err="1"/>
              <a:t>Sgiliau</a:t>
            </a:r>
            <a:r>
              <a:rPr lang="en-US" sz="3200" dirty="0"/>
              <a:t> </a:t>
            </a:r>
            <a:r>
              <a:rPr lang="en-US" sz="3200" dirty="0" err="1"/>
              <a:t>hanesyddol</a:t>
            </a:r>
            <a:endParaRPr lang="en-US" sz="3200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7FED9EED-6171-2A42-B917-A96EDCCD242D}"/>
              </a:ext>
            </a:extLst>
          </p:cNvPr>
          <p:cNvGraphicFramePr>
            <a:graphicFrameLocks noGrp="1"/>
          </p:cNvGraphicFramePr>
          <p:nvPr>
            <p:ph idx="1"/>
            <p:extLst/>
          </p:nvPr>
        </p:nvGraphicFramePr>
        <p:xfrm>
          <a:off x="329453" y="1143000"/>
          <a:ext cx="8485094" cy="5303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28247">
                  <a:extLst>
                    <a:ext uri="{9D8B030D-6E8A-4147-A177-3AD203B41FA5}">
                      <a16:colId xmlns:a16="http://schemas.microsoft.com/office/drawing/2014/main" val="2119325820"/>
                    </a:ext>
                  </a:extLst>
                </a:gridCol>
                <a:gridCol w="4356847">
                  <a:extLst>
                    <a:ext uri="{9D8B030D-6E8A-4147-A177-3AD203B41FA5}">
                      <a16:colId xmlns:a16="http://schemas.microsoft.com/office/drawing/2014/main" val="708164523"/>
                    </a:ext>
                  </a:extLst>
                </a:gridCol>
              </a:tblGrid>
              <a:tr h="397734">
                <a:tc>
                  <a:txBody>
                    <a:bodyPr/>
                    <a:lstStyle/>
                    <a:p>
                      <a:r>
                        <a:rPr lang="en-US" dirty="0"/>
                        <a:t>CWESTIWN HANESYDDOL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CYSYNIAD A SGIL MEDDWL</a:t>
                      </a:r>
                    </a:p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712545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 err="1"/>
                        <a:t>Pryd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ddigwyddodd</a:t>
                      </a:r>
                      <a:r>
                        <a:rPr lang="en-US" dirty="0"/>
                        <a:t>? Faint o </a:t>
                      </a:r>
                      <a:r>
                        <a:rPr lang="en-US" dirty="0" err="1"/>
                        <a:t>amser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gymerodd</a:t>
                      </a:r>
                      <a:r>
                        <a:rPr lang="en-US" dirty="0"/>
                        <a:t>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Amser</a:t>
                      </a:r>
                      <a:r>
                        <a:rPr lang="en-US" dirty="0"/>
                        <a:t>, </a:t>
                      </a:r>
                      <a:r>
                        <a:rPr lang="en-US" dirty="0" err="1"/>
                        <a:t>cronoleg</a:t>
                      </a:r>
                      <a:r>
                        <a:rPr lang="en-US" dirty="0"/>
                        <a:t> </a:t>
                      </a:r>
                    </a:p>
                    <a:p>
                      <a:r>
                        <a:rPr lang="en-US" i="1" dirty="0" err="1"/>
                        <a:t>Dilyniant</a:t>
                      </a:r>
                      <a:r>
                        <a:rPr lang="en-US" i="1" dirty="0"/>
                        <a:t>/</a:t>
                      </a:r>
                      <a:r>
                        <a:rPr lang="en-US" i="1" dirty="0" err="1"/>
                        <a:t>Trefnu</a:t>
                      </a:r>
                      <a:r>
                        <a:rPr lang="en-US" i="1" dirty="0"/>
                        <a:t> (Sequencing)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1641183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Beth </a:t>
                      </a:r>
                      <a:r>
                        <a:rPr lang="en-US" dirty="0" err="1"/>
                        <a:t>ddigwyddodd</a:t>
                      </a:r>
                      <a:r>
                        <a:rPr lang="en-US" dirty="0"/>
                        <a:t>? </a:t>
                      </a:r>
                      <a:r>
                        <a:rPr lang="en-US" dirty="0" err="1"/>
                        <a:t>Sut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oedd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pethau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adeg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hynny</a:t>
                      </a:r>
                      <a:r>
                        <a:rPr lang="en-US" dirty="0"/>
                        <a:t>? 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i="0" dirty="0" err="1"/>
                        <a:t>Sefyllfaoedd</a:t>
                      </a:r>
                      <a:r>
                        <a:rPr lang="en-US" i="0" dirty="0"/>
                        <a:t> </a:t>
                      </a:r>
                      <a:r>
                        <a:rPr lang="en-US" i="0" dirty="0" err="1"/>
                        <a:t>hanesyddol</a:t>
                      </a:r>
                      <a:r>
                        <a:rPr lang="en-US" i="0" dirty="0"/>
                        <a:t> (</a:t>
                      </a:r>
                      <a:r>
                        <a:rPr lang="en-US" i="0" dirty="0" err="1"/>
                        <a:t>synnwyr</a:t>
                      </a:r>
                      <a:r>
                        <a:rPr lang="en-US" i="0" dirty="0"/>
                        <a:t> o </a:t>
                      </a:r>
                      <a:r>
                        <a:rPr lang="en-US" i="0" dirty="0" err="1"/>
                        <a:t>gyfnod</a:t>
                      </a:r>
                      <a:r>
                        <a:rPr lang="en-US" i="0" dirty="0"/>
                        <a:t>)</a:t>
                      </a:r>
                    </a:p>
                    <a:p>
                      <a:r>
                        <a:rPr lang="en-US" i="1" dirty="0" err="1"/>
                        <a:t>Adnabod</a:t>
                      </a:r>
                      <a:r>
                        <a:rPr lang="en-US" i="1" dirty="0"/>
                        <a:t> </a:t>
                      </a:r>
                      <a:r>
                        <a:rPr lang="en-US" i="1" dirty="0" err="1"/>
                        <a:t>tebygrwydd</a:t>
                      </a:r>
                      <a:r>
                        <a:rPr lang="en-US" i="1" dirty="0"/>
                        <a:t> a </a:t>
                      </a:r>
                      <a:r>
                        <a:rPr lang="en-US" i="1" dirty="0" err="1"/>
                        <a:t>gwahaniaethau</a:t>
                      </a:r>
                      <a:r>
                        <a:rPr lang="en-US" i="1" dirty="0"/>
                        <a:t>, </a:t>
                      </a:r>
                      <a:r>
                        <a:rPr lang="en-US" i="1" dirty="0" err="1"/>
                        <a:t>cymharu</a:t>
                      </a:r>
                      <a:r>
                        <a:rPr lang="en-US" i="1" dirty="0"/>
                        <a:t> a </a:t>
                      </a:r>
                      <a:r>
                        <a:rPr lang="en-US" i="1" dirty="0" err="1"/>
                        <a:t>chyferbynnu</a:t>
                      </a:r>
                      <a:r>
                        <a:rPr lang="en-US" i="1" dirty="0"/>
                        <a:t>, </a:t>
                      </a:r>
                      <a:r>
                        <a:rPr lang="en-US" i="1" dirty="0" err="1"/>
                        <a:t>arsylwi</a:t>
                      </a:r>
                      <a:r>
                        <a:rPr lang="en-US" i="1" dirty="0"/>
                        <a:t>, </a:t>
                      </a:r>
                      <a:r>
                        <a:rPr lang="en-US" i="1" dirty="0" err="1"/>
                        <a:t>dosbarthu</a:t>
                      </a:r>
                      <a:endParaRPr lang="en-US" i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0767067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Pa </a:t>
                      </a:r>
                      <a:r>
                        <a:rPr lang="en-US" dirty="0" err="1"/>
                        <a:t>mor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hir</a:t>
                      </a:r>
                      <a:r>
                        <a:rPr lang="en-US" dirty="0"/>
                        <a:t> y </a:t>
                      </a:r>
                      <a:r>
                        <a:rPr lang="en-US" dirty="0" err="1"/>
                        <a:t>digwyddodd</a:t>
                      </a:r>
                      <a:r>
                        <a:rPr lang="en-US" dirty="0"/>
                        <a:t>? A </a:t>
                      </a:r>
                      <a:r>
                        <a:rPr lang="en-US" dirty="0" err="1"/>
                        <a:t>yw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fel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hyn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heddiw</a:t>
                      </a:r>
                      <a:r>
                        <a:rPr lang="en-US" dirty="0"/>
                        <a:t>? </a:t>
                      </a:r>
                      <a:r>
                        <a:rPr lang="en-US" dirty="0" err="1"/>
                        <a:t>Sut</a:t>
                      </a:r>
                      <a:r>
                        <a:rPr lang="en-US" dirty="0"/>
                        <a:t> a </a:t>
                      </a:r>
                      <a:r>
                        <a:rPr lang="en-US" dirty="0" err="1"/>
                        <a:t>pham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mae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wedi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newid</a:t>
                      </a:r>
                      <a:r>
                        <a:rPr lang="en-US" dirty="0"/>
                        <a:t>?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Newid</a:t>
                      </a:r>
                      <a:r>
                        <a:rPr lang="en-US" dirty="0"/>
                        <a:t> a </a:t>
                      </a:r>
                      <a:r>
                        <a:rPr lang="en-US" dirty="0" err="1"/>
                        <a:t>pharhâd</a:t>
                      </a:r>
                      <a:endParaRPr lang="en-US" dirty="0"/>
                    </a:p>
                    <a:p>
                      <a:r>
                        <a:rPr lang="en-US" i="1" dirty="0"/>
                        <a:t>Comparing and contrasting, sequencing, </a:t>
                      </a:r>
                      <a:r>
                        <a:rPr lang="en-US" i="1" dirty="0" err="1"/>
                        <a:t>categorising</a:t>
                      </a:r>
                      <a:endParaRPr lang="en-US" i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7345645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Pam y </a:t>
                      </a:r>
                      <a:r>
                        <a:rPr lang="en-US" dirty="0" err="1"/>
                        <a:t>digwyddodd</a:t>
                      </a:r>
                      <a:r>
                        <a:rPr lang="en-US" dirty="0"/>
                        <a:t>? Beth </a:t>
                      </a:r>
                      <a:r>
                        <a:rPr lang="en-US" dirty="0" err="1"/>
                        <a:t>oedd</a:t>
                      </a:r>
                      <a:r>
                        <a:rPr lang="en-US" dirty="0"/>
                        <a:t> y </a:t>
                      </a:r>
                      <a:r>
                        <a:rPr lang="en-US" dirty="0" err="1"/>
                        <a:t>canlyniad</a:t>
                      </a:r>
                      <a:r>
                        <a:rPr lang="en-US" dirty="0"/>
                        <a:t>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Achos</a:t>
                      </a:r>
                      <a:r>
                        <a:rPr lang="en-US" dirty="0"/>
                        <a:t> ac </a:t>
                      </a:r>
                      <a:r>
                        <a:rPr lang="en-US" dirty="0" err="1"/>
                        <a:t>effaith</a:t>
                      </a:r>
                      <a:endParaRPr lang="en-US" dirty="0"/>
                    </a:p>
                    <a:p>
                      <a:r>
                        <a:rPr lang="en-US" i="1" dirty="0" err="1"/>
                        <a:t>Esbonio</a:t>
                      </a:r>
                      <a:endParaRPr lang="en-US" i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6141632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Pam </a:t>
                      </a:r>
                      <a:r>
                        <a:rPr lang="en-US" dirty="0" err="1"/>
                        <a:t>roedd</a:t>
                      </a:r>
                      <a:r>
                        <a:rPr lang="en-US" dirty="0"/>
                        <a:t> y person </a:t>
                      </a:r>
                      <a:r>
                        <a:rPr lang="en-US" dirty="0" err="1"/>
                        <a:t>yn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meddwl</a:t>
                      </a:r>
                      <a:r>
                        <a:rPr lang="en-US" dirty="0"/>
                        <a:t> felly? Pam </a:t>
                      </a:r>
                      <a:r>
                        <a:rPr lang="en-US" dirty="0" err="1"/>
                        <a:t>mae’r</a:t>
                      </a:r>
                      <a:r>
                        <a:rPr lang="en-US" dirty="0"/>
                        <a:t> person </a:t>
                      </a:r>
                      <a:r>
                        <a:rPr lang="en-US" dirty="0" err="1"/>
                        <a:t>hyn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yn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ei</a:t>
                      </a:r>
                      <a:r>
                        <a:rPr lang="en-US" dirty="0"/>
                        <a:t> weld </a:t>
                      </a:r>
                      <a:r>
                        <a:rPr lang="en-US" dirty="0" err="1"/>
                        <a:t>yn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wahanol</a:t>
                      </a:r>
                      <a:r>
                        <a:rPr lang="en-US" dirty="0"/>
                        <a:t>?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Safbwyntiau</a:t>
                      </a:r>
                      <a:r>
                        <a:rPr lang="en-US" dirty="0"/>
                        <a:t>/ </a:t>
                      </a:r>
                      <a:r>
                        <a:rPr lang="en-US" dirty="0" err="1"/>
                        <a:t>dehongliadau</a:t>
                      </a:r>
                      <a:r>
                        <a:rPr lang="en-US" dirty="0"/>
                        <a:t> </a:t>
                      </a:r>
                    </a:p>
                    <a:p>
                      <a:r>
                        <a:rPr lang="en-US" i="1" dirty="0" err="1"/>
                        <a:t>Esbonio</a:t>
                      </a:r>
                      <a:r>
                        <a:rPr lang="en-US" i="1" dirty="0"/>
                        <a:t>, </a:t>
                      </a:r>
                      <a:r>
                        <a:rPr lang="en-US" i="1" dirty="0" err="1"/>
                        <a:t>gwerthuso</a:t>
                      </a:r>
                      <a:endParaRPr lang="en-US" i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905070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Beth </a:t>
                      </a:r>
                      <a:r>
                        <a:rPr lang="en-US" dirty="0" err="1"/>
                        <a:t>mae’r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ffynhonnell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yma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yn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ei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ddweud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wrtha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i</a:t>
                      </a:r>
                      <a:r>
                        <a:rPr lang="en-US" dirty="0"/>
                        <a:t>? A </a:t>
                      </a:r>
                      <a:r>
                        <a:rPr lang="en-US" dirty="0" err="1"/>
                        <a:t>ydyw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i’n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gallu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ymddiried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ynddi</a:t>
                      </a:r>
                      <a:r>
                        <a:rPr lang="en-US" dirty="0"/>
                        <a:t>? </a:t>
                      </a:r>
                      <a:r>
                        <a:rPr lang="en-US" dirty="0" err="1"/>
                        <a:t>Ble</a:t>
                      </a:r>
                      <a:r>
                        <a:rPr lang="en-US" dirty="0"/>
                        <a:t> y </a:t>
                      </a:r>
                      <a:r>
                        <a:rPr lang="en-US" dirty="0" err="1"/>
                        <a:t>gallaf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wirio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gwybodaeth</a:t>
                      </a:r>
                      <a:r>
                        <a:rPr lang="en-US" dirty="0"/>
                        <a:t>? 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Tystiolaeth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hanesyddol</a:t>
                      </a:r>
                      <a:r>
                        <a:rPr lang="en-US" dirty="0"/>
                        <a:t> </a:t>
                      </a:r>
                    </a:p>
                    <a:p>
                      <a:r>
                        <a:rPr lang="en-US" i="1" dirty="0" err="1"/>
                        <a:t>Arsylwi</a:t>
                      </a:r>
                      <a:r>
                        <a:rPr lang="en-US" i="1" dirty="0"/>
                        <a:t>, </a:t>
                      </a:r>
                      <a:r>
                        <a:rPr lang="en-US" i="1" dirty="0" err="1"/>
                        <a:t>dehongli</a:t>
                      </a:r>
                      <a:r>
                        <a:rPr lang="en-US" i="1" dirty="0"/>
                        <a:t>, </a:t>
                      </a:r>
                      <a:r>
                        <a:rPr lang="en-US" i="1" dirty="0" err="1"/>
                        <a:t>gwerthuso</a:t>
                      </a:r>
                      <a:endParaRPr lang="en-US" i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8416451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7671407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3A543A-5A8E-D34D-8DB2-EE58EB0B79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/>
              <a:t>Asesu</a:t>
            </a:r>
            <a:r>
              <a:rPr lang="en-US" dirty="0"/>
              <a:t> a </a:t>
            </a:r>
            <a:r>
              <a:rPr lang="en-US" dirty="0" err="1"/>
              <a:t>chynnydd</a:t>
            </a:r>
            <a:r>
              <a:rPr lang="en-US" dirty="0"/>
              <a:t> </a:t>
            </a:r>
            <a:br>
              <a:rPr lang="en-US" dirty="0"/>
            </a:br>
            <a:r>
              <a:rPr lang="en-US" dirty="0" err="1"/>
              <a:t>mewn</a:t>
            </a:r>
            <a:r>
              <a:rPr lang="en-US" dirty="0"/>
              <a:t> </a:t>
            </a:r>
            <a:r>
              <a:rPr lang="en-US" dirty="0" err="1"/>
              <a:t>ymholi</a:t>
            </a:r>
            <a:r>
              <a:rPr lang="en-US" dirty="0"/>
              <a:t> </a:t>
            </a:r>
            <a:r>
              <a:rPr lang="en-US" dirty="0" err="1"/>
              <a:t>hanesyddol</a:t>
            </a:r>
            <a:endParaRPr lang="en-US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20E0BFFF-95EB-9A4F-AB61-F73A712191C1}"/>
              </a:ext>
            </a:extLst>
          </p:cNvPr>
          <p:cNvGraphicFramePr>
            <a:graphicFrameLocks noGrp="1"/>
          </p:cNvGraphicFramePr>
          <p:nvPr>
            <p:ph idx="1"/>
            <p:extLst/>
          </p:nvPr>
        </p:nvGraphicFramePr>
        <p:xfrm>
          <a:off x="457200" y="1854200"/>
          <a:ext cx="8229600" cy="2748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59859">
                  <a:extLst>
                    <a:ext uri="{9D8B030D-6E8A-4147-A177-3AD203B41FA5}">
                      <a16:colId xmlns:a16="http://schemas.microsoft.com/office/drawing/2014/main" val="2781399358"/>
                    </a:ext>
                  </a:extLst>
                </a:gridCol>
                <a:gridCol w="2554941">
                  <a:extLst>
                    <a:ext uri="{9D8B030D-6E8A-4147-A177-3AD203B41FA5}">
                      <a16:colId xmlns:a16="http://schemas.microsoft.com/office/drawing/2014/main" val="199913193"/>
                    </a:ext>
                  </a:extLst>
                </a:gridCol>
                <a:gridCol w="2057400">
                  <a:extLst>
                    <a:ext uri="{9D8B030D-6E8A-4147-A177-3AD203B41FA5}">
                      <a16:colId xmlns:a16="http://schemas.microsoft.com/office/drawing/2014/main" val="4036020651"/>
                    </a:ext>
                  </a:extLst>
                </a:gridCol>
                <a:gridCol w="2057400">
                  <a:extLst>
                    <a:ext uri="{9D8B030D-6E8A-4147-A177-3AD203B41FA5}">
                      <a16:colId xmlns:a16="http://schemas.microsoft.com/office/drawing/2014/main" val="3515557017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Cyfnod</a:t>
                      </a:r>
                      <a:r>
                        <a:rPr lang="en-US" dirty="0"/>
                        <a:t> Sylfaen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Blwyddyn</a:t>
                      </a:r>
                      <a:r>
                        <a:rPr lang="en-US" dirty="0"/>
                        <a:t> 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Blwyddyn</a:t>
                      </a:r>
                      <a:r>
                        <a:rPr lang="en-US" dirty="0"/>
                        <a:t> 6</a:t>
                      </a:r>
                    </a:p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2431839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 err="1"/>
                        <a:t>Defnyddio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ffynonellau</a:t>
                      </a:r>
                      <a:r>
                        <a:rPr lang="en-US" dirty="0"/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Edrychwch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ar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luniau</a:t>
                      </a:r>
                      <a:r>
                        <a:rPr lang="en-US" dirty="0"/>
                        <a:t>, </a:t>
                      </a:r>
                      <a:r>
                        <a:rPr lang="en-US" dirty="0" err="1"/>
                        <a:t>safleoedd</a:t>
                      </a:r>
                      <a:r>
                        <a:rPr lang="en-US" dirty="0"/>
                        <a:t> a </a:t>
                      </a:r>
                      <a:r>
                        <a:rPr lang="en-US" dirty="0" err="1"/>
                        <a:t>gwrthrychau</a:t>
                      </a:r>
                      <a:r>
                        <a:rPr lang="en-US" dirty="0"/>
                        <a:t> ac </a:t>
                      </a:r>
                      <a:r>
                        <a:rPr lang="en-US" dirty="0" err="1"/>
                        <a:t>anogwch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resymau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didynnu</a:t>
                      </a:r>
                      <a:r>
                        <a:rPr lang="en-US" dirty="0"/>
                        <a:t> (deductive reasoning) a </a:t>
                      </a:r>
                      <a:r>
                        <a:rPr lang="en-US" dirty="0" err="1"/>
                        <a:t>holi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gan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blant</a:t>
                      </a:r>
                      <a:r>
                        <a:rPr lang="en-US" dirty="0"/>
                        <a:t>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Edrychwch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ar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luniau</a:t>
                      </a:r>
                      <a:r>
                        <a:rPr lang="en-US" dirty="0"/>
                        <a:t>, </a:t>
                      </a:r>
                      <a:r>
                        <a:rPr lang="en-US" dirty="0" err="1"/>
                        <a:t>safleoedd</a:t>
                      </a:r>
                      <a:r>
                        <a:rPr lang="en-US" dirty="0"/>
                        <a:t>, </a:t>
                      </a:r>
                      <a:r>
                        <a:rPr lang="en-US" dirty="0" err="1"/>
                        <a:t>arteffactau</a:t>
                      </a:r>
                      <a:r>
                        <a:rPr lang="en-US" dirty="0"/>
                        <a:t> a </a:t>
                      </a:r>
                      <a:r>
                        <a:rPr lang="en-US" dirty="0" err="1"/>
                        <a:t>darnau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dethol</a:t>
                      </a:r>
                      <a:r>
                        <a:rPr lang="en-US" dirty="0"/>
                        <a:t> o </a:t>
                      </a:r>
                      <a:r>
                        <a:rPr lang="en-US" dirty="0" err="1"/>
                        <a:t>dystiolaeth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yn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seiliedig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ar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destun</a:t>
                      </a:r>
                      <a:r>
                        <a:rPr lang="en-US" dirty="0"/>
                        <a:t>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Defnyddiwch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arteffactau</a:t>
                      </a:r>
                      <a:r>
                        <a:rPr lang="en-US" dirty="0"/>
                        <a:t> a </a:t>
                      </a:r>
                      <a:r>
                        <a:rPr lang="en-US" dirty="0" err="1"/>
                        <a:t>safleoedd</a:t>
                      </a:r>
                      <a:r>
                        <a:rPr lang="en-US" dirty="0"/>
                        <a:t>, </a:t>
                      </a:r>
                      <a:r>
                        <a:rPr lang="en-US" dirty="0" err="1"/>
                        <a:t>mapiau</a:t>
                      </a:r>
                      <a:r>
                        <a:rPr lang="en-US" dirty="0"/>
                        <a:t>, </a:t>
                      </a:r>
                      <a:r>
                        <a:rPr lang="en-US" dirty="0" err="1"/>
                        <a:t>diagramau</a:t>
                      </a:r>
                      <a:r>
                        <a:rPr lang="en-US" dirty="0"/>
                        <a:t>, </a:t>
                      </a:r>
                      <a:r>
                        <a:rPr lang="en-US" dirty="0" err="1"/>
                        <a:t>ffotograffau</a:t>
                      </a:r>
                      <a:r>
                        <a:rPr lang="en-US" dirty="0"/>
                        <a:t> a </a:t>
                      </a:r>
                      <a:r>
                        <a:rPr lang="en-US" dirty="0" err="1"/>
                        <a:t>ffynonellau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testun</a:t>
                      </a:r>
                      <a:r>
                        <a:rPr lang="en-US" dirty="0"/>
                        <a:t>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6605624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4370822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814686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b="1" dirty="0"/>
              <a:t>Pum cam dysgu seiliedig ar ymholi mewn AG – un model posibl (Ofsted)</a:t>
            </a:r>
            <a:endParaRPr lang="cy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541"/>
          </a:xfrm>
        </p:spPr>
        <p:txBody>
          <a:bodyPr>
            <a:normAutofit fontScale="70000" lnSpcReduction="20000"/>
          </a:bodyPr>
          <a:lstStyle/>
          <a:p>
            <a:r>
              <a:rPr lang="cy-GB" b="1" dirty="0"/>
              <a:t>Cam 1</a:t>
            </a:r>
            <a:r>
              <a:rPr lang="cy-GB" b="1" dirty="0">
                <a:solidFill>
                  <a:srgbClr val="FF0000"/>
                </a:solidFill>
              </a:rPr>
              <a:t>: Llunio cwestiynau </a:t>
            </a:r>
            <a:r>
              <a:rPr lang="cy-GB" dirty="0"/>
              <a:t>– helpa’r athro’r disgyblion i nodi’r hyn yr hoffent ei wybod am bwnc penodol mewn AG a chytuno ar yr ymholiad/ ymholiadau i’w g/cynnal.</a:t>
            </a:r>
          </a:p>
          <a:p>
            <a:r>
              <a:rPr lang="cy-GB" b="1" dirty="0"/>
              <a:t>Cam 2: </a:t>
            </a:r>
            <a:r>
              <a:rPr lang="cy-GB" b="1" dirty="0">
                <a:solidFill>
                  <a:srgbClr val="FF0000"/>
                </a:solidFill>
              </a:rPr>
              <a:t>Cynllunio’r ymholiad </a:t>
            </a:r>
            <a:r>
              <a:rPr lang="cy-GB" dirty="0"/>
              <a:t>– yr athro/disgyblion yn trafod y modd yr ânt ati i gynnal eu hymholiadau a’r adnoddau y bydd eu hangen.</a:t>
            </a:r>
          </a:p>
          <a:p>
            <a:r>
              <a:rPr lang="cy-GB" b="1" dirty="0"/>
              <a:t>Cam 3: </a:t>
            </a:r>
            <a:r>
              <a:rPr lang="cy-GB" b="1" dirty="0">
                <a:solidFill>
                  <a:srgbClr val="FF0000"/>
                </a:solidFill>
              </a:rPr>
              <a:t>Cynnal yr ymholiad</a:t>
            </a:r>
            <a:r>
              <a:rPr lang="cy-GB" b="1" dirty="0"/>
              <a:t>; cymharu a dadansoddi tystiolaeth</a:t>
            </a:r>
            <a:endParaRPr lang="cy-GB" dirty="0"/>
          </a:p>
          <a:p>
            <a:r>
              <a:rPr lang="cy-GB" b="1" dirty="0"/>
              <a:t>Cam 4: </a:t>
            </a:r>
            <a:r>
              <a:rPr lang="cy-GB" b="1" dirty="0">
                <a:solidFill>
                  <a:srgbClr val="FF0000"/>
                </a:solidFill>
              </a:rPr>
              <a:t>Cyflwyno’r canfyddiadau </a:t>
            </a:r>
            <a:r>
              <a:rPr lang="cy-GB" dirty="0"/>
              <a:t>– defnyddio amrywiaeth o ddulliau, gan gynnwys: </a:t>
            </a:r>
            <a:r>
              <a:rPr lang="cy-GB" b="1" dirty="0"/>
              <a:t>Creadigol</a:t>
            </a:r>
            <a:r>
              <a:rPr lang="cy-GB" dirty="0"/>
              <a:t> – drama, chwarae rôl, meim, dawns, ychwanegu cyfeiliant taro neu ystumiau i stori neu gân grefyddol; gwneud gêm, creu lle arbennig. </a:t>
            </a:r>
            <a:r>
              <a:rPr lang="cy-GB" b="1" dirty="0"/>
              <a:t>Gweledol</a:t>
            </a:r>
            <a:r>
              <a:rPr lang="cy-GB" dirty="0"/>
              <a:t> defnyddio gludwaith, lliw, siartiau, diagramau, fideo, ffotograffau, cyflwyniadau amlgyfrwng. </a:t>
            </a:r>
            <a:r>
              <a:rPr lang="cy-GB" b="1" dirty="0"/>
              <a:t>Llafar</a:t>
            </a:r>
            <a:r>
              <a:rPr lang="cy-GB" dirty="0"/>
              <a:t> – defnyddio recordiad neu gyflwyniad neu drafodaeth. </a:t>
            </a:r>
            <a:r>
              <a:rPr lang="cy-GB" b="1" dirty="0"/>
              <a:t>Ysgrifenedig</a:t>
            </a:r>
            <a:r>
              <a:rPr lang="cy-GB" dirty="0"/>
              <a:t> – barddoniaeth, dyddiadur adfyfyriol, llythyr, e-bost, stori, adroddiad papur newydd ac ati. </a:t>
            </a:r>
            <a:r>
              <a:rPr lang="cy-GB" b="1" dirty="0"/>
              <a:t>Cynnal dathliad.</a:t>
            </a:r>
            <a:endParaRPr lang="cy-GB" dirty="0"/>
          </a:p>
          <a:p>
            <a:r>
              <a:rPr lang="cy-GB" b="1" dirty="0"/>
              <a:t>Cam 5: </a:t>
            </a:r>
            <a:r>
              <a:rPr lang="cy-GB" b="1" dirty="0">
                <a:solidFill>
                  <a:srgbClr val="FF0000"/>
                </a:solidFill>
              </a:rPr>
              <a:t>Adfyfyrio</a:t>
            </a:r>
            <a:r>
              <a:rPr lang="cy-GB" b="1" dirty="0"/>
              <a:t> ac ymateb </a:t>
            </a:r>
            <a:r>
              <a:rPr lang="cy-GB" dirty="0"/>
              <a:t>– annog y disgyblion i feddwl am eu syniadau eu hun ynghylch yr ystyriaethau sy’n deillio o’r pwnc.</a:t>
            </a:r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43322608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dirty="0"/>
              <a:t>Enghreifftiau o </a:t>
            </a:r>
            <a:r>
              <a:rPr lang="cy-GB"/>
              <a:t>bynciau DSY</a:t>
            </a:r>
            <a:br>
              <a:rPr lang="cy-GB"/>
            </a:br>
            <a:r>
              <a:rPr lang="cy-GB"/>
              <a:t> </a:t>
            </a:r>
            <a:r>
              <a:rPr lang="cy-GB" dirty="0"/>
              <a:t>posibl mewn AG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y-GB" dirty="0"/>
              <a:t>Beth yw ystyr ‘perthyn’ mewn Cristnogaeth? </a:t>
            </a:r>
          </a:p>
          <a:p>
            <a:r>
              <a:rPr lang="cy-GB" dirty="0"/>
              <a:t>Dathliadau: pam mae Cristnogion yn rhoi anrhegion adeg y Nadolig? </a:t>
            </a:r>
          </a:p>
          <a:p>
            <a:r>
              <a:rPr lang="cy-GB" dirty="0"/>
              <a:t>Beth allwn ni ei ddysgu wrth ymweld ag eglwys? </a:t>
            </a:r>
          </a:p>
          <a:p>
            <a:r>
              <a:rPr lang="cy-GB" dirty="0"/>
              <a:t>Beth yw’r Torah a pham mae’n bwysig i bobl Iddewig? </a:t>
            </a:r>
          </a:p>
          <a:p>
            <a:r>
              <a:rPr lang="cy-GB" dirty="0"/>
              <a:t>Beth yw ystyr arwyddion a symbolau mewn crefydd? </a:t>
            </a:r>
          </a:p>
          <a:p>
            <a:r>
              <a:rPr lang="cy-GB" dirty="0"/>
              <a:t>Beth yw’r Beibl a pham mae’n bwysig i Gristnogion? </a:t>
            </a:r>
          </a:p>
          <a:p>
            <a:r>
              <a:rPr lang="cy-GB" dirty="0"/>
              <a:t>Sut a pham mae Hindŵiaid yn addoli gartref ac yn y mandir? </a:t>
            </a:r>
          </a:p>
          <a:p>
            <a:r>
              <a:rPr lang="cy-GB" dirty="0"/>
              <a:t>Pam mae’r Pasg yn bwysig i Gristnogion? </a:t>
            </a:r>
          </a:p>
          <a:p>
            <a:r>
              <a:rPr lang="cy-GB" dirty="0"/>
              <a:t>Pa grefyddau sydd wedi’u cynrychioli yn ein cymdogaeth? </a:t>
            </a:r>
          </a:p>
          <a:p>
            <a:r>
              <a:rPr lang="cy-GB" dirty="0"/>
              <a:t>Beth allwn ni ei ddysgu wrth adeiladau crefyddol Cristnogol? </a:t>
            </a:r>
          </a:p>
          <a:p>
            <a:r>
              <a:rPr lang="cy-GB" dirty="0"/>
              <a:t>(Gweler </a:t>
            </a:r>
            <a:r>
              <a:rPr lang="cy-GB" dirty="0">
                <a:hlinkClick r:id="rId2"/>
              </a:rPr>
              <a:t>http://webarchive.nationalarchives.gov.uk/20090608182316/http://standards.dfes.gov.uk/schemes2/religion/?view=get</a:t>
            </a:r>
            <a:r>
              <a:rPr lang="cy-GB" dirty="0"/>
              <a:t> )</a:t>
            </a:r>
          </a:p>
        </p:txBody>
      </p:sp>
    </p:spTree>
    <p:extLst>
      <p:ext uri="{BB962C8B-B14F-4D97-AF65-F5344CB8AC3E}">
        <p14:creationId xmlns:p14="http://schemas.microsoft.com/office/powerpoint/2010/main" val="413015826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000" b="1" dirty="0" err="1"/>
              <a:t>Enghraifft</a:t>
            </a:r>
            <a:r>
              <a:rPr lang="en-GB" sz="3000" b="1" dirty="0"/>
              <a:t> </a:t>
            </a:r>
            <a:r>
              <a:rPr lang="en-GB" sz="3000" b="1" dirty="0" err="1"/>
              <a:t>gyda</a:t>
            </a:r>
            <a:r>
              <a:rPr lang="en-GB" sz="3000" b="1" dirty="0"/>
              <a:t> </a:t>
            </a:r>
            <a:r>
              <a:rPr lang="en-GB" sz="3000" b="1" dirty="0" err="1"/>
              <a:t>Blwyddyn</a:t>
            </a:r>
            <a:r>
              <a:rPr lang="en-GB" sz="3000" b="1" dirty="0"/>
              <a:t> 5 </a:t>
            </a:r>
            <a:r>
              <a:rPr lang="en-GB" sz="3000" b="1" dirty="0" err="1"/>
              <a:t>wedi</a:t>
            </a:r>
            <a:r>
              <a:rPr lang="en-GB" sz="3000" b="1" dirty="0"/>
              <a:t> </a:t>
            </a:r>
            <a:r>
              <a:rPr lang="en-GB" sz="3000" b="1" dirty="0" err="1"/>
              <a:t>iddynt</a:t>
            </a:r>
            <a:r>
              <a:rPr lang="en-GB" sz="3000" b="1" dirty="0"/>
              <a:t> </a:t>
            </a:r>
            <a:r>
              <a:rPr lang="en-GB" sz="3000" b="1" dirty="0" err="1"/>
              <a:t>ymweld</a:t>
            </a:r>
            <a:r>
              <a:rPr lang="en-GB" sz="3000" b="1" dirty="0"/>
              <a:t> a </a:t>
            </a:r>
            <a:r>
              <a:rPr lang="en-GB" sz="3000" b="1" dirty="0" err="1"/>
              <a:t>mannau</a:t>
            </a:r>
            <a:r>
              <a:rPr lang="en-GB" sz="3000" b="1" dirty="0"/>
              <a:t> o </a:t>
            </a:r>
            <a:r>
              <a:rPr lang="en-GB" sz="3000" b="1" dirty="0" err="1"/>
              <a:t>addoliad</a:t>
            </a:r>
            <a:r>
              <a:rPr lang="en-GB" sz="3000" b="1" dirty="0"/>
              <a:t>. 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i="1" dirty="0" err="1"/>
              <a:t>Astudiodd</a:t>
            </a:r>
            <a:r>
              <a:rPr lang="en-GB" i="1" dirty="0"/>
              <a:t> y </a:t>
            </a:r>
            <a:r>
              <a:rPr lang="en-GB" i="1" dirty="0" err="1"/>
              <a:t>dosbarth</a:t>
            </a:r>
            <a:r>
              <a:rPr lang="en-GB" i="1" dirty="0"/>
              <a:t> </a:t>
            </a:r>
            <a:r>
              <a:rPr lang="en-GB" i="1" dirty="0" err="1"/>
              <a:t>mannau</a:t>
            </a:r>
            <a:r>
              <a:rPr lang="en-GB" i="1" dirty="0"/>
              <a:t> o </a:t>
            </a:r>
            <a:r>
              <a:rPr lang="en-GB" i="1" dirty="0" err="1"/>
              <a:t>addoliad</a:t>
            </a:r>
            <a:r>
              <a:rPr lang="en-GB" i="1" dirty="0"/>
              <a:t> ac </a:t>
            </a:r>
            <a:r>
              <a:rPr lang="en-GB" i="1" dirty="0" err="1"/>
              <a:t>yna</a:t>
            </a:r>
            <a:r>
              <a:rPr lang="en-GB" i="1" dirty="0"/>
              <a:t> </a:t>
            </a:r>
            <a:r>
              <a:rPr lang="en-GB" i="1" dirty="0" err="1"/>
              <a:t>ymweld</a:t>
            </a:r>
            <a:r>
              <a:rPr lang="en-GB" i="1" dirty="0"/>
              <a:t> a gurdwara, </a:t>
            </a:r>
            <a:r>
              <a:rPr lang="en-GB" i="1" dirty="0" err="1"/>
              <a:t>mosg</a:t>
            </a:r>
            <a:r>
              <a:rPr lang="en-GB" i="1" dirty="0"/>
              <a:t>, </a:t>
            </a:r>
            <a:r>
              <a:rPr lang="en-GB" i="1" dirty="0" err="1"/>
              <a:t>Eglwys</a:t>
            </a:r>
            <a:r>
              <a:rPr lang="en-GB" i="1" dirty="0"/>
              <a:t> </a:t>
            </a:r>
            <a:r>
              <a:rPr lang="en-GB" i="1" dirty="0" err="1"/>
              <a:t>Gatholig</a:t>
            </a:r>
            <a:r>
              <a:rPr lang="en-GB" i="1" dirty="0"/>
              <a:t> </a:t>
            </a:r>
            <a:r>
              <a:rPr lang="en-GB" i="1" dirty="0" err="1"/>
              <a:t>Rhufeinig</a:t>
            </a:r>
            <a:r>
              <a:rPr lang="en-GB" i="1" dirty="0"/>
              <a:t> ac </a:t>
            </a:r>
            <a:r>
              <a:rPr lang="en-GB" i="1" dirty="0" err="1"/>
              <a:t>Eglwys</a:t>
            </a:r>
            <a:r>
              <a:rPr lang="en-GB" i="1" dirty="0"/>
              <a:t> </a:t>
            </a:r>
            <a:r>
              <a:rPr lang="en-GB" i="1" dirty="0" err="1"/>
              <a:t>Anglicanaidd</a:t>
            </a:r>
            <a:r>
              <a:rPr lang="en-GB" i="1" dirty="0"/>
              <a:t>.  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 </a:t>
            </a:r>
            <a:br>
              <a:rPr lang="en-GB" dirty="0"/>
            </a:br>
            <a:r>
              <a:rPr lang="en-GB" dirty="0" err="1"/>
              <a:t>Wedi’r</a:t>
            </a:r>
            <a:r>
              <a:rPr lang="en-GB" dirty="0"/>
              <a:t> </a:t>
            </a:r>
            <a:r>
              <a:rPr lang="en-GB" dirty="0" err="1"/>
              <a:t>ymweliad</a:t>
            </a:r>
            <a:r>
              <a:rPr lang="en-GB" dirty="0"/>
              <a:t>, </a:t>
            </a:r>
            <a:r>
              <a:rPr lang="en-GB" dirty="0" err="1"/>
              <a:t>trafodaeth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: </a:t>
            </a:r>
          </a:p>
          <a:p>
            <a:pPr lvl="1"/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oeddent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teimlo</a:t>
            </a:r>
            <a:r>
              <a:rPr lang="en-GB" dirty="0"/>
              <a:t>?</a:t>
            </a:r>
          </a:p>
          <a:p>
            <a:pPr lvl="1"/>
            <a:r>
              <a:rPr lang="en-GB" dirty="0"/>
              <a:t>Beth </a:t>
            </a:r>
            <a:r>
              <a:rPr lang="en-GB" dirty="0" err="1"/>
              <a:t>wnaeth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synnu</a:t>
            </a:r>
            <a:r>
              <a:rPr lang="en-GB" dirty="0"/>
              <a:t>?</a:t>
            </a:r>
          </a:p>
          <a:p>
            <a:pPr lvl="1"/>
            <a:r>
              <a:rPr lang="en-GB" dirty="0"/>
              <a:t>Beth </a:t>
            </a:r>
            <a:r>
              <a:rPr lang="en-GB" dirty="0" err="1"/>
              <a:t>oeddent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hoffi</a:t>
            </a:r>
            <a:r>
              <a:rPr lang="en-GB" dirty="0"/>
              <a:t>?</a:t>
            </a:r>
          </a:p>
          <a:p>
            <a:pPr lvl="1"/>
            <a:r>
              <a:rPr lang="en-GB" dirty="0"/>
              <a:t>Beth </a:t>
            </a:r>
            <a:r>
              <a:rPr lang="en-GB" dirty="0" err="1"/>
              <a:t>wnaethant</a:t>
            </a:r>
            <a:r>
              <a:rPr lang="en-GB" dirty="0"/>
              <a:t> </a:t>
            </a:r>
            <a:r>
              <a:rPr lang="en-GB" dirty="0" err="1"/>
              <a:t>ddysgu</a:t>
            </a:r>
            <a:r>
              <a:rPr lang="en-GB" dirty="0"/>
              <a:t>?  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2046" y="3966695"/>
            <a:ext cx="3122706" cy="23420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585019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Model ‘5 </a:t>
            </a:r>
            <a:r>
              <a:rPr lang="en-GB" dirty="0" err="1"/>
              <a:t>Cwestiwn</a:t>
            </a:r>
            <a:r>
              <a:rPr lang="en-GB" dirty="0"/>
              <a:t>’ Michael Storm (Storm, 1989)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Gweler</a:t>
            </a:r>
            <a:r>
              <a:rPr lang="en-GB" dirty="0"/>
              <a:t> </a:t>
            </a:r>
            <a:r>
              <a:rPr lang="en-GB" dirty="0" err="1"/>
              <a:t>e.e</a:t>
            </a:r>
            <a:r>
              <a:rPr lang="en-GB" dirty="0"/>
              <a:t>.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pecyn</a:t>
            </a:r>
            <a:r>
              <a:rPr lang="en-GB" dirty="0"/>
              <a:t>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err="1"/>
              <a:t>Daearyddiaeth</a:t>
            </a:r>
            <a:r>
              <a:rPr lang="en-GB" dirty="0"/>
              <a:t> – DSY</a:t>
            </a:r>
          </a:p>
          <a:p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Ardal</a:t>
            </a:r>
            <a:r>
              <a:rPr lang="en-GB" dirty="0"/>
              <a:t> </a:t>
            </a:r>
            <a:r>
              <a:rPr lang="en-GB" dirty="0" err="1"/>
              <a:t>Leol</a:t>
            </a:r>
            <a:r>
              <a:rPr lang="en-GB" dirty="0"/>
              <a:t> **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3760085-A1A7-574E-92FC-5116F9EEE6C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1594" y="2733113"/>
            <a:ext cx="5153212" cy="38649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079681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Model </a:t>
            </a:r>
            <a:r>
              <a:rPr lang="en-GB" dirty="0" err="1"/>
              <a:t>Ymholiad</a:t>
            </a:r>
            <a:r>
              <a:rPr lang="en-GB" dirty="0"/>
              <a:t> </a:t>
            </a:r>
            <a:r>
              <a:rPr lang="en-GB" dirty="0" err="1"/>
              <a:t>Ffocws</a:t>
            </a:r>
            <a:r>
              <a:rPr lang="en-GB" dirty="0"/>
              <a:t> 6 Cam (</a:t>
            </a:r>
            <a:r>
              <a:rPr lang="en-GB" dirty="0" err="1"/>
              <a:t>Scoffham</a:t>
            </a:r>
            <a:r>
              <a:rPr lang="en-GB" dirty="0"/>
              <a:t>, 2010)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457200" y="1907458"/>
            <a:ext cx="8229600" cy="4611329"/>
          </a:xfrm>
        </p:spPr>
        <p:txBody>
          <a:bodyPr>
            <a:normAutofit/>
          </a:bodyPr>
          <a:lstStyle/>
          <a:p>
            <a:r>
              <a:rPr lang="en-GB" dirty="0"/>
              <a:t>Cam 1a:  Codi </a:t>
            </a:r>
            <a:r>
              <a:rPr lang="en-GB" dirty="0" err="1"/>
              <a:t>cwestiynau</a:t>
            </a:r>
            <a:endParaRPr lang="en-GB" dirty="0"/>
          </a:p>
          <a:p>
            <a:r>
              <a:rPr lang="en-GB" dirty="0"/>
              <a:t>Cam 1b:  </a:t>
            </a:r>
            <a:r>
              <a:rPr lang="en-GB" dirty="0" err="1"/>
              <a:t>Creu</a:t>
            </a:r>
            <a:r>
              <a:rPr lang="en-GB" dirty="0"/>
              <a:t> </a:t>
            </a:r>
            <a:r>
              <a:rPr lang="en-GB" dirty="0" err="1"/>
              <a:t>cwestiynau</a:t>
            </a:r>
            <a:r>
              <a:rPr lang="en-GB" dirty="0"/>
              <a:t> </a:t>
            </a:r>
            <a:r>
              <a:rPr lang="en-GB" dirty="0" err="1"/>
              <a:t>ymholiad</a:t>
            </a:r>
            <a:r>
              <a:rPr lang="en-GB" dirty="0"/>
              <a:t> </a:t>
            </a:r>
          </a:p>
          <a:p>
            <a:r>
              <a:rPr lang="en-GB" dirty="0"/>
              <a:t>Cam 2: </a:t>
            </a:r>
            <a:r>
              <a:rPr lang="en-GB" dirty="0" err="1"/>
              <a:t>Casglu</a:t>
            </a:r>
            <a:r>
              <a:rPr lang="en-GB" dirty="0"/>
              <a:t> a </a:t>
            </a:r>
            <a:r>
              <a:rPr lang="en-GB" dirty="0" err="1"/>
              <a:t>chofnodi</a:t>
            </a:r>
            <a:r>
              <a:rPr lang="en-GB" dirty="0"/>
              <a:t> </a:t>
            </a:r>
            <a:r>
              <a:rPr lang="en-GB" dirty="0" err="1"/>
              <a:t>gwybodaeth</a:t>
            </a:r>
            <a:endParaRPr lang="en-GB" dirty="0"/>
          </a:p>
          <a:p>
            <a:r>
              <a:rPr lang="en-GB" dirty="0"/>
              <a:t>Cam 3: </a:t>
            </a:r>
            <a:r>
              <a:rPr lang="en-GB" dirty="0" err="1"/>
              <a:t>Trin</a:t>
            </a:r>
            <a:r>
              <a:rPr lang="en-GB" dirty="0"/>
              <a:t> a </a:t>
            </a:r>
            <a:r>
              <a:rPr lang="en-GB" dirty="0" err="1"/>
              <a:t>thrafod</a:t>
            </a:r>
            <a:r>
              <a:rPr lang="en-GB" dirty="0"/>
              <a:t> y </a:t>
            </a:r>
            <a:r>
              <a:rPr lang="en-GB" dirty="0" err="1"/>
              <a:t>wybodaeth</a:t>
            </a:r>
            <a:r>
              <a:rPr lang="en-GB" dirty="0"/>
              <a:t> a </a:t>
            </a:r>
            <a:r>
              <a:rPr lang="en-GB" dirty="0" err="1"/>
              <a:t>gasglwyd</a:t>
            </a:r>
            <a:endParaRPr lang="en-GB" dirty="0"/>
          </a:p>
          <a:p>
            <a:r>
              <a:rPr lang="en-GB" dirty="0"/>
              <a:t>Cam 4: </a:t>
            </a:r>
            <a:r>
              <a:rPr lang="en-GB" dirty="0" err="1"/>
              <a:t>Creu</a:t>
            </a:r>
            <a:r>
              <a:rPr lang="en-GB" dirty="0"/>
              <a:t> </a:t>
            </a:r>
            <a:r>
              <a:rPr lang="en-GB" dirty="0" err="1"/>
              <a:t>casgliadau</a:t>
            </a:r>
            <a:r>
              <a:rPr lang="en-GB" dirty="0"/>
              <a:t> </a:t>
            </a:r>
            <a:r>
              <a:rPr lang="en-GB" dirty="0" err="1"/>
              <a:t>o’r</a:t>
            </a:r>
            <a:r>
              <a:rPr lang="en-GB" dirty="0"/>
              <a:t> data</a:t>
            </a:r>
          </a:p>
          <a:p>
            <a:r>
              <a:rPr lang="en-GB" dirty="0"/>
              <a:t>Cam 5: </a:t>
            </a:r>
            <a:r>
              <a:rPr lang="en-GB" dirty="0" err="1"/>
              <a:t>Cyflwyno’r</a:t>
            </a:r>
            <a:r>
              <a:rPr lang="en-GB" dirty="0"/>
              <a:t> </a:t>
            </a:r>
            <a:r>
              <a:rPr lang="en-GB" dirty="0" err="1"/>
              <a:t>casgliadau</a:t>
            </a:r>
            <a:endParaRPr lang="en-GB" dirty="0"/>
          </a:p>
          <a:p>
            <a:r>
              <a:rPr lang="en-GB" dirty="0"/>
              <a:t>Cam 6: </a:t>
            </a:r>
            <a:r>
              <a:rPr lang="en-GB" dirty="0" err="1"/>
              <a:t>Gwerthuso’r</a:t>
            </a:r>
            <a:r>
              <a:rPr lang="en-GB" dirty="0"/>
              <a:t> broses </a:t>
            </a:r>
            <a:r>
              <a:rPr lang="en-GB" dirty="0" err="1"/>
              <a:t>ymholiad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7261855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en-US" dirty="0" err="1"/>
              <a:t>Sgiliau</a:t>
            </a:r>
            <a:r>
              <a:rPr lang="en-US" dirty="0"/>
              <a:t> </a:t>
            </a:r>
            <a:r>
              <a:rPr lang="en-US" dirty="0" err="1"/>
              <a:t>Meddwl</a:t>
            </a:r>
            <a:r>
              <a:rPr lang="en-US" dirty="0"/>
              <a:t> a DSY 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56509308"/>
              </p:ext>
            </p:extLst>
          </p:nvPr>
        </p:nvGraphicFramePr>
        <p:xfrm>
          <a:off x="457200" y="1192034"/>
          <a:ext cx="8229600" cy="501064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1148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779766">
                <a:tc>
                  <a:txBody>
                    <a:bodyPr/>
                    <a:lstStyle/>
                    <a:p>
                      <a:r>
                        <a:rPr lang="en-US" sz="2400" baseline="0" dirty="0" err="1"/>
                        <a:t>Sgiliau</a:t>
                      </a:r>
                      <a:r>
                        <a:rPr lang="en-US" sz="2400" baseline="0" dirty="0"/>
                        <a:t> </a:t>
                      </a:r>
                      <a:r>
                        <a:rPr lang="en-US" sz="2400" baseline="0" dirty="0" err="1"/>
                        <a:t>Meddwl</a:t>
                      </a:r>
                      <a:r>
                        <a:rPr lang="en-US" sz="2400" baseline="0" dirty="0"/>
                        <a:t> </a:t>
                      </a:r>
                    </a:p>
                    <a:p>
                      <a:r>
                        <a:rPr lang="en-US" sz="2400" baseline="0" dirty="0"/>
                        <a:t>(</a:t>
                      </a:r>
                      <a:r>
                        <a:rPr lang="en-US" sz="2400" baseline="0" dirty="0" err="1"/>
                        <a:t>Lipman</a:t>
                      </a:r>
                      <a:r>
                        <a:rPr lang="en-US" sz="2400" baseline="0" dirty="0"/>
                        <a:t> </a:t>
                      </a:r>
                      <a:r>
                        <a:rPr lang="en-US" sz="2400" i="1" baseline="0" dirty="0"/>
                        <a:t>et al</a:t>
                      </a:r>
                      <a:r>
                        <a:rPr lang="en-US" sz="2400" baseline="0" dirty="0"/>
                        <a:t>. (1980), de Bono (1992)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 err="1"/>
                        <a:t>Ymholiad</a:t>
                      </a:r>
                      <a:r>
                        <a:rPr lang="en-US" sz="2400" dirty="0"/>
                        <a:t> </a:t>
                      </a:r>
                      <a:r>
                        <a:rPr lang="en-US" sz="2400" dirty="0" err="1"/>
                        <a:t>Daearyddol</a:t>
                      </a:r>
                      <a:endParaRPr lang="en-US" sz="2400" dirty="0"/>
                    </a:p>
                    <a:p>
                      <a:r>
                        <a:rPr lang="en-US" sz="2400" dirty="0"/>
                        <a:t>                              (GDB/C.C.)</a:t>
                      </a:r>
                    </a:p>
                    <a:p>
                      <a:endParaRPr lang="en-US" dirty="0"/>
                    </a:p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840355">
                <a:tc>
                  <a:txBody>
                    <a:bodyPr/>
                    <a:lstStyle/>
                    <a:p>
                      <a:r>
                        <a:rPr lang="en-US" sz="2000" dirty="0" err="1"/>
                        <a:t>Canolbwyntio</a:t>
                      </a:r>
                      <a:r>
                        <a:rPr lang="en-US" sz="2000" baseline="0" dirty="0"/>
                        <a:t> </a:t>
                      </a:r>
                      <a:r>
                        <a:rPr lang="en-US" sz="2000" baseline="0" dirty="0" err="1"/>
                        <a:t>ar</a:t>
                      </a:r>
                      <a:r>
                        <a:rPr lang="en-US" sz="2000" baseline="0" dirty="0"/>
                        <a:t> y broses o </a:t>
                      </a:r>
                      <a:r>
                        <a:rPr lang="en-US" sz="2000" baseline="0" dirty="0" err="1"/>
                        <a:t>ddysgu</a:t>
                      </a:r>
                      <a:r>
                        <a:rPr lang="en-US" sz="2000" baseline="0" dirty="0"/>
                        <a:t> </a:t>
                      </a:r>
                      <a:r>
                        <a:rPr lang="en-US" sz="2000" baseline="0" dirty="0" err="1"/>
                        <a:t>mewn</a:t>
                      </a:r>
                      <a:r>
                        <a:rPr lang="en-US" sz="2000" baseline="0" dirty="0"/>
                        <a:t> </a:t>
                      </a:r>
                      <a:r>
                        <a:rPr lang="en-US" sz="2000" baseline="0" dirty="0" err="1"/>
                        <a:t>ffordd</a:t>
                      </a:r>
                      <a:r>
                        <a:rPr lang="en-US" sz="2000" baseline="0" dirty="0"/>
                        <a:t> </a:t>
                      </a:r>
                      <a:r>
                        <a:rPr lang="en-US" sz="2000" baseline="0" dirty="0" err="1"/>
                        <a:t>sy’n</a:t>
                      </a:r>
                      <a:r>
                        <a:rPr lang="en-US" sz="2000" baseline="0" dirty="0"/>
                        <a:t> </a:t>
                      </a:r>
                      <a:r>
                        <a:rPr lang="en-US" sz="2000" baseline="0" dirty="0" err="1"/>
                        <a:t>helpu’r</a:t>
                      </a:r>
                      <a:r>
                        <a:rPr lang="en-US" sz="2000" baseline="0" dirty="0"/>
                        <a:t> </a:t>
                      </a:r>
                      <a:r>
                        <a:rPr lang="en-US" sz="2000" baseline="0" dirty="0" err="1"/>
                        <a:t>dysgwyr</a:t>
                      </a:r>
                      <a:r>
                        <a:rPr lang="en-US" sz="2000" baseline="0" dirty="0"/>
                        <a:t> </a:t>
                      </a:r>
                      <a:r>
                        <a:rPr lang="en-US" sz="2000" baseline="0" dirty="0" err="1"/>
                        <a:t>gyrraedd</a:t>
                      </a:r>
                      <a:r>
                        <a:rPr lang="en-US" sz="2000" baseline="0" dirty="0"/>
                        <a:t> </a:t>
                      </a:r>
                      <a:r>
                        <a:rPr lang="en-US" sz="2000" b="1" baseline="0" dirty="0" err="1"/>
                        <a:t>lefel</a:t>
                      </a:r>
                      <a:r>
                        <a:rPr lang="en-US" sz="2000" b="1" baseline="0" dirty="0"/>
                        <a:t> </a:t>
                      </a:r>
                      <a:r>
                        <a:rPr lang="en-US" sz="2000" b="1" baseline="0" dirty="0" err="1"/>
                        <a:t>uwch</a:t>
                      </a:r>
                      <a:r>
                        <a:rPr lang="en-US" sz="2000" b="1" baseline="0" dirty="0"/>
                        <a:t> o </a:t>
                      </a:r>
                      <a:r>
                        <a:rPr lang="en-US" sz="2000" b="1" baseline="0" dirty="0" err="1"/>
                        <a:t>gyrhaeddiad</a:t>
                      </a:r>
                      <a:r>
                        <a:rPr lang="en-US" sz="2000" b="1" baseline="0" dirty="0"/>
                        <a:t>. </a:t>
                      </a:r>
                      <a:r>
                        <a:rPr lang="en-US" sz="2000" b="1" dirty="0"/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000" baseline="0" dirty="0" err="1"/>
                        <a:t>Canolbwyntio</a:t>
                      </a:r>
                      <a:r>
                        <a:rPr lang="en-US" sz="2000" baseline="0" dirty="0"/>
                        <a:t> </a:t>
                      </a:r>
                      <a:r>
                        <a:rPr lang="en-US" sz="2000" baseline="0" dirty="0" err="1"/>
                        <a:t>ar</a:t>
                      </a:r>
                      <a:r>
                        <a:rPr lang="en-US" sz="2000" baseline="0" dirty="0"/>
                        <a:t> </a:t>
                      </a:r>
                      <a:r>
                        <a:rPr lang="en-US" sz="2000" b="1" baseline="0" dirty="0"/>
                        <a:t>y broses o </a:t>
                      </a:r>
                      <a:r>
                        <a:rPr lang="en-US" sz="2000" b="1" baseline="0" dirty="0" err="1"/>
                        <a:t>ddysgu</a:t>
                      </a:r>
                      <a:r>
                        <a:rPr lang="en-US" sz="2000" b="1" baseline="0" dirty="0"/>
                        <a:t> </a:t>
                      </a:r>
                      <a:r>
                        <a:rPr lang="en-US" sz="2000" b="1" baseline="0" dirty="0" err="1"/>
                        <a:t>drwy</a:t>
                      </a:r>
                      <a:r>
                        <a:rPr lang="en-US" sz="2000" b="1" baseline="0" dirty="0"/>
                        <a:t> broses o </a:t>
                      </a:r>
                      <a:r>
                        <a:rPr lang="en-US" sz="2000" b="1" baseline="0" dirty="0" err="1"/>
                        <a:t>ymholi</a:t>
                      </a:r>
                      <a:r>
                        <a:rPr lang="en-US" sz="2000" b="1" baseline="0" dirty="0"/>
                        <a:t> </a:t>
                      </a:r>
                      <a:r>
                        <a:rPr lang="en-US" sz="2000" b="0" baseline="0" dirty="0"/>
                        <a:t>ac </a:t>
                      </a:r>
                      <a:r>
                        <a:rPr lang="en-US" sz="2000" b="0" baseline="0" dirty="0" err="1"/>
                        <a:t>adfyfyrio</a:t>
                      </a:r>
                      <a:r>
                        <a:rPr lang="en-US" sz="2000" b="0" baseline="0" dirty="0"/>
                        <a:t> </a:t>
                      </a:r>
                      <a:r>
                        <a:rPr lang="en-US" sz="2000" baseline="0" dirty="0" err="1"/>
                        <a:t>ar</a:t>
                      </a:r>
                      <a:r>
                        <a:rPr lang="en-US" sz="2000" baseline="0" dirty="0"/>
                        <a:t> y </a:t>
                      </a:r>
                      <a:r>
                        <a:rPr lang="en-US" sz="2000" baseline="0" dirty="0" err="1"/>
                        <a:t>dulliau</a:t>
                      </a:r>
                      <a:r>
                        <a:rPr lang="en-US" sz="2000" baseline="0" dirty="0"/>
                        <a:t>, </a:t>
                      </a:r>
                      <a:r>
                        <a:rPr lang="en-US" sz="2000" baseline="0" dirty="0" err="1"/>
                        <a:t>ffynonellau</a:t>
                      </a:r>
                      <a:r>
                        <a:rPr lang="en-US" sz="2000" baseline="0" dirty="0"/>
                        <a:t> </a:t>
                      </a:r>
                      <a:r>
                        <a:rPr lang="en-US" sz="2000" baseline="0" dirty="0" err="1"/>
                        <a:t>a’r</a:t>
                      </a:r>
                      <a:r>
                        <a:rPr lang="en-US" sz="2000" baseline="0" dirty="0"/>
                        <a:t> </a:t>
                      </a:r>
                      <a:r>
                        <a:rPr lang="en-US" sz="2000" baseline="0" dirty="0" err="1"/>
                        <a:t>canlyniadau</a:t>
                      </a:r>
                      <a:r>
                        <a:rPr lang="en-US" sz="2000" baseline="0" dirty="0"/>
                        <a:t>. Mae </a:t>
                      </a:r>
                      <a:r>
                        <a:rPr lang="en-US" sz="2000" b="1" baseline="0" dirty="0" err="1"/>
                        <a:t>potensial</a:t>
                      </a:r>
                      <a:r>
                        <a:rPr lang="en-US" sz="2000" b="1" baseline="0" dirty="0"/>
                        <a:t> </a:t>
                      </a:r>
                      <a:r>
                        <a:rPr lang="en-US" sz="2000" b="1" baseline="0" dirty="0" err="1"/>
                        <a:t>i</a:t>
                      </a:r>
                      <a:r>
                        <a:rPr lang="en-US" sz="2000" b="1" baseline="0" dirty="0"/>
                        <a:t> </a:t>
                      </a:r>
                      <a:r>
                        <a:rPr lang="en-US" sz="2000" b="1" baseline="0" dirty="0" err="1"/>
                        <a:t>ymchwiliadau</a:t>
                      </a:r>
                      <a:r>
                        <a:rPr lang="en-US" sz="2000" b="1" baseline="0" dirty="0"/>
                        <a:t> </a:t>
                      </a:r>
                      <a:r>
                        <a:rPr lang="en-US" sz="2000" b="1" baseline="0" dirty="0" err="1"/>
                        <a:t>pellach</a:t>
                      </a:r>
                      <a:r>
                        <a:rPr lang="en-US" sz="2000" b="1" baseline="0" dirty="0"/>
                        <a:t> </a:t>
                      </a:r>
                      <a:r>
                        <a:rPr lang="en-US" sz="2000" baseline="0" dirty="0" err="1"/>
                        <a:t>wrth</a:t>
                      </a:r>
                      <a:r>
                        <a:rPr lang="en-US" sz="2000" baseline="0" dirty="0"/>
                        <a:t> </a:t>
                      </a:r>
                      <a:r>
                        <a:rPr lang="en-US" sz="2000" baseline="0" dirty="0" err="1"/>
                        <a:t>ddilyn</a:t>
                      </a:r>
                      <a:r>
                        <a:rPr lang="en-US" sz="2000" baseline="0" dirty="0"/>
                        <a:t> proses </a:t>
                      </a:r>
                      <a:r>
                        <a:rPr lang="en-US" sz="2000" baseline="0" dirty="0" err="1"/>
                        <a:t>ymholi</a:t>
                      </a:r>
                      <a:r>
                        <a:rPr lang="en-US" sz="2000" baseline="0" dirty="0"/>
                        <a:t> </a:t>
                      </a:r>
                      <a:r>
                        <a:rPr lang="en-US" sz="2000" baseline="0" dirty="0" err="1"/>
                        <a:t>fel</a:t>
                      </a:r>
                      <a:r>
                        <a:rPr lang="en-US" sz="2000" baseline="0" dirty="0"/>
                        <a:t> </a:t>
                      </a:r>
                      <a:r>
                        <a:rPr lang="en-US" sz="2000" baseline="0" dirty="0" err="1"/>
                        <a:t>hyn</a:t>
                      </a:r>
                      <a:r>
                        <a:rPr lang="en-US" sz="2000" baseline="0" dirty="0"/>
                        <a:t>. </a:t>
                      </a:r>
                      <a:endParaRPr lang="en-US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256115">
                <a:tc>
                  <a:txBody>
                    <a:bodyPr/>
                    <a:lstStyle/>
                    <a:p>
                      <a:r>
                        <a:rPr lang="en-US" sz="2000" dirty="0"/>
                        <a:t>Mae</a:t>
                      </a:r>
                      <a:r>
                        <a:rPr lang="en-US" sz="2000" baseline="0" dirty="0"/>
                        <a:t> </a:t>
                      </a:r>
                      <a:r>
                        <a:rPr lang="en-US" sz="2000" b="1" baseline="0" dirty="0" err="1"/>
                        <a:t>arloeswyr</a:t>
                      </a:r>
                      <a:r>
                        <a:rPr lang="en-US" sz="2000" b="1" baseline="0" dirty="0"/>
                        <a:t> ‘</a:t>
                      </a:r>
                      <a:r>
                        <a:rPr lang="en-US" sz="2000" b="1" baseline="0" dirty="0" err="1"/>
                        <a:t>Sgiliau</a:t>
                      </a:r>
                      <a:r>
                        <a:rPr lang="en-US" sz="2000" b="1" baseline="0" dirty="0"/>
                        <a:t> </a:t>
                      </a:r>
                      <a:r>
                        <a:rPr lang="en-US" sz="2000" b="1" baseline="0" dirty="0" err="1"/>
                        <a:t>Meddwl</a:t>
                      </a:r>
                      <a:r>
                        <a:rPr lang="en-US" sz="2000" baseline="0" dirty="0"/>
                        <a:t>’ </a:t>
                      </a:r>
                      <a:r>
                        <a:rPr lang="en-US" sz="2000" baseline="0" dirty="0" err="1"/>
                        <a:t>yn</a:t>
                      </a:r>
                      <a:r>
                        <a:rPr lang="en-US" sz="2000" baseline="0" dirty="0"/>
                        <a:t> </a:t>
                      </a:r>
                      <a:r>
                        <a:rPr lang="en-US" sz="2000" baseline="0" dirty="0" err="1"/>
                        <a:t>pwysleisio</a:t>
                      </a:r>
                      <a:r>
                        <a:rPr lang="en-US" sz="2000" baseline="0" dirty="0"/>
                        <a:t> </a:t>
                      </a:r>
                      <a:r>
                        <a:rPr lang="en-US" sz="2000" baseline="0" dirty="0" err="1"/>
                        <a:t>pwysigrwydd</a:t>
                      </a:r>
                      <a:r>
                        <a:rPr lang="en-US" sz="2000" baseline="0" dirty="0"/>
                        <a:t> </a:t>
                      </a:r>
                      <a:r>
                        <a:rPr lang="en-US" sz="2000" baseline="0" dirty="0" err="1"/>
                        <a:t>iaith</a:t>
                      </a:r>
                      <a:r>
                        <a:rPr lang="en-US" sz="2000" baseline="0" dirty="0"/>
                        <a:t>, </a:t>
                      </a:r>
                      <a:r>
                        <a:rPr lang="en-US" sz="2000" baseline="0" dirty="0" err="1"/>
                        <a:t>caffael</a:t>
                      </a:r>
                      <a:r>
                        <a:rPr lang="en-US" sz="2000" baseline="0" dirty="0"/>
                        <a:t> </a:t>
                      </a:r>
                      <a:r>
                        <a:rPr lang="en-US" sz="2000" baseline="0" dirty="0" err="1"/>
                        <a:t>iaith</a:t>
                      </a:r>
                      <a:r>
                        <a:rPr lang="en-US" sz="2000" baseline="0" dirty="0"/>
                        <a:t> a </a:t>
                      </a:r>
                      <a:r>
                        <a:rPr lang="en-US" sz="2000" baseline="0" dirty="0" err="1"/>
                        <a:t>thrafodaeth</a:t>
                      </a:r>
                      <a:r>
                        <a:rPr lang="en-US" sz="2000" baseline="0" dirty="0"/>
                        <a:t> (‘</a:t>
                      </a:r>
                      <a:r>
                        <a:rPr lang="en-US" sz="2000" baseline="0" dirty="0" err="1"/>
                        <a:t>meddwl</a:t>
                      </a:r>
                      <a:r>
                        <a:rPr lang="en-US" sz="2000" baseline="0" dirty="0"/>
                        <a:t> </a:t>
                      </a:r>
                      <a:r>
                        <a:rPr lang="en-US" sz="2000" baseline="0" dirty="0" err="1"/>
                        <a:t>gyda’n</a:t>
                      </a:r>
                      <a:r>
                        <a:rPr lang="en-US" sz="2000" baseline="0" dirty="0"/>
                        <a:t> </a:t>
                      </a:r>
                      <a:r>
                        <a:rPr lang="en-US" sz="2000" baseline="0" dirty="0" err="1"/>
                        <a:t>gilydd</a:t>
                      </a:r>
                      <a:r>
                        <a:rPr lang="en-US" sz="2000" baseline="0" dirty="0"/>
                        <a:t>’) </a:t>
                      </a:r>
                      <a:endParaRPr lang="en-US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000" dirty="0"/>
                        <a:t>Mae</a:t>
                      </a:r>
                      <a:r>
                        <a:rPr lang="en-US" sz="2000" baseline="0" dirty="0"/>
                        <a:t> </a:t>
                      </a:r>
                      <a:r>
                        <a:rPr lang="en-US" sz="2000" b="1" baseline="0" dirty="0" err="1"/>
                        <a:t>gwaith</a:t>
                      </a:r>
                      <a:r>
                        <a:rPr lang="en-US" sz="2000" b="1" baseline="0" dirty="0"/>
                        <a:t> </a:t>
                      </a:r>
                      <a:r>
                        <a:rPr lang="en-US" sz="2000" b="1" baseline="0" dirty="0" err="1"/>
                        <a:t>gr</a:t>
                      </a:r>
                      <a:r>
                        <a:rPr lang="en-US" sz="2000" b="1" baseline="0" dirty="0" err="1">
                          <a:latin typeface="Calibri"/>
                        </a:rPr>
                        <a:t>ŵ</a:t>
                      </a:r>
                      <a:r>
                        <a:rPr lang="en-US" sz="2000" b="1" baseline="0" dirty="0" err="1"/>
                        <a:t>p</a:t>
                      </a:r>
                      <a:r>
                        <a:rPr lang="en-US" sz="2000" b="1" baseline="0" dirty="0"/>
                        <a:t>, </a:t>
                      </a:r>
                      <a:r>
                        <a:rPr lang="en-US" sz="2000" b="1" baseline="0" dirty="0" err="1"/>
                        <a:t>trafodaeth</a:t>
                      </a:r>
                      <a:r>
                        <a:rPr lang="en-US" sz="2000" b="1" baseline="0" dirty="0"/>
                        <a:t>, </a:t>
                      </a:r>
                      <a:r>
                        <a:rPr lang="en-US" sz="2000" b="1" baseline="0" dirty="0" err="1"/>
                        <a:t>adfyfyrio</a:t>
                      </a:r>
                      <a:r>
                        <a:rPr lang="en-US" sz="2000" b="1" baseline="0" dirty="0"/>
                        <a:t> a </a:t>
                      </a:r>
                      <a:r>
                        <a:rPr lang="en-US" sz="2000" b="1" baseline="0" dirty="0" err="1"/>
                        <a:t>gwneud</a:t>
                      </a:r>
                      <a:r>
                        <a:rPr lang="en-US" sz="2000" b="1" baseline="0" dirty="0"/>
                        <a:t> </a:t>
                      </a:r>
                      <a:r>
                        <a:rPr lang="en-US" sz="2000" b="1" baseline="0" dirty="0" err="1"/>
                        <a:t>penderfyniadau</a:t>
                      </a:r>
                      <a:r>
                        <a:rPr lang="en-US" sz="2000" b="1" baseline="0" dirty="0"/>
                        <a:t> </a:t>
                      </a:r>
                      <a:r>
                        <a:rPr lang="en-US" sz="2000" baseline="0" dirty="0" err="1"/>
                        <a:t>yn</a:t>
                      </a:r>
                      <a:r>
                        <a:rPr lang="en-US" sz="2000" baseline="0" dirty="0"/>
                        <a:t> </a:t>
                      </a:r>
                      <a:r>
                        <a:rPr lang="en-US" sz="2000" baseline="0" dirty="0" err="1"/>
                        <a:t>cael</a:t>
                      </a:r>
                      <a:r>
                        <a:rPr lang="en-US" sz="2000" baseline="0" dirty="0"/>
                        <a:t> </a:t>
                      </a:r>
                      <a:r>
                        <a:rPr lang="en-US" sz="2000" baseline="0" dirty="0" err="1"/>
                        <a:t>eu</a:t>
                      </a:r>
                      <a:r>
                        <a:rPr lang="en-US" sz="2000" baseline="0" dirty="0"/>
                        <a:t> </a:t>
                      </a:r>
                      <a:r>
                        <a:rPr lang="en-US" sz="2000" baseline="0" dirty="0" err="1"/>
                        <a:t>hystyried</a:t>
                      </a:r>
                      <a:r>
                        <a:rPr lang="en-US" sz="2000" baseline="0" dirty="0"/>
                        <a:t> </a:t>
                      </a:r>
                      <a:r>
                        <a:rPr lang="en-US" sz="2000" baseline="0" dirty="0" err="1"/>
                        <a:t>fel</a:t>
                      </a:r>
                      <a:r>
                        <a:rPr lang="en-US" sz="2000" baseline="0" dirty="0"/>
                        <a:t> </a:t>
                      </a:r>
                      <a:r>
                        <a:rPr lang="en-US" sz="2000" baseline="0" dirty="0" err="1"/>
                        <a:t>nodweddion</a:t>
                      </a:r>
                      <a:r>
                        <a:rPr lang="en-US" sz="2000" baseline="0" dirty="0"/>
                        <a:t> </a:t>
                      </a:r>
                      <a:r>
                        <a:rPr lang="en-US" sz="2000" baseline="0" dirty="0" err="1"/>
                        <a:t>pwysig</a:t>
                      </a:r>
                      <a:r>
                        <a:rPr lang="en-US" sz="2000" baseline="0" dirty="0"/>
                        <a:t> ‘</a:t>
                      </a:r>
                      <a:r>
                        <a:rPr lang="en-US" sz="2000" b="1" baseline="0" dirty="0" err="1"/>
                        <a:t>ymholiad</a:t>
                      </a:r>
                      <a:r>
                        <a:rPr lang="en-US" sz="2000" b="1" baseline="0" dirty="0"/>
                        <a:t> </a:t>
                      </a:r>
                      <a:r>
                        <a:rPr lang="en-US" sz="2000" b="1" baseline="0" dirty="0" err="1"/>
                        <a:t>daearyddol</a:t>
                      </a:r>
                      <a:r>
                        <a:rPr lang="en-US" sz="2000" baseline="0" dirty="0"/>
                        <a:t>’. </a:t>
                      </a:r>
                      <a:endParaRPr lang="en-US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5707367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DSY a </a:t>
            </a:r>
            <a:r>
              <a:rPr lang="en-US" dirty="0" err="1"/>
              <a:t>Tacsonomeg</a:t>
            </a:r>
            <a:r>
              <a:rPr lang="en-US" dirty="0"/>
              <a:t> Bloom 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686800" cy="4525963"/>
          </a:xfrm>
        </p:spPr>
        <p:txBody>
          <a:bodyPr>
            <a:normAutofit fontScale="92500" lnSpcReduction="10000"/>
          </a:bodyPr>
          <a:lstStyle/>
          <a:p>
            <a:r>
              <a:rPr lang="en-US" dirty="0" err="1"/>
              <a:t>Perthynas</a:t>
            </a:r>
            <a:r>
              <a:rPr lang="en-US" dirty="0"/>
              <a:t> </a:t>
            </a:r>
            <a:r>
              <a:rPr lang="en-US" dirty="0" err="1"/>
              <a:t>glir</a:t>
            </a:r>
            <a:r>
              <a:rPr lang="en-US" dirty="0"/>
              <a:t> </a:t>
            </a:r>
            <a:r>
              <a:rPr lang="en-US" dirty="0" err="1"/>
              <a:t>rhwng</a:t>
            </a:r>
            <a:r>
              <a:rPr lang="en-US" dirty="0"/>
              <a:t> DSY </a:t>
            </a:r>
            <a:r>
              <a:rPr lang="en-US" dirty="0" err="1"/>
              <a:t>a’r</a:t>
            </a:r>
            <a:r>
              <a:rPr lang="en-US" dirty="0"/>
              <a:t> </a:t>
            </a:r>
            <a:r>
              <a:rPr lang="en-US" dirty="0" err="1"/>
              <a:t>modelau</a:t>
            </a:r>
            <a:r>
              <a:rPr lang="en-US" dirty="0"/>
              <a:t> </a:t>
            </a:r>
          </a:p>
          <a:p>
            <a:pPr marL="0" indent="0">
              <a:buNone/>
            </a:pPr>
            <a:endParaRPr lang="en-US" dirty="0"/>
          </a:p>
          <a:p>
            <a:pPr>
              <a:buNone/>
            </a:pPr>
            <a:r>
              <a:rPr lang="en-US" dirty="0" err="1"/>
              <a:t>Mae’r</a:t>
            </a:r>
            <a:r>
              <a:rPr lang="en-US" dirty="0"/>
              <a:t> </a:t>
            </a:r>
            <a:r>
              <a:rPr lang="en-US" dirty="0" err="1"/>
              <a:t>agwedd</a:t>
            </a:r>
            <a:r>
              <a:rPr lang="en-US" dirty="0"/>
              <a:t> DSY </a:t>
            </a:r>
            <a:r>
              <a:rPr lang="en-US" dirty="0" err="1"/>
              <a:t>hefyd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:</a:t>
            </a:r>
          </a:p>
          <a:p>
            <a:pPr>
              <a:buFont typeface="Wingdings" charset="2"/>
              <a:buChar char="ü"/>
            </a:pPr>
            <a:r>
              <a:rPr lang="en-US" dirty="0"/>
              <a:t> </a:t>
            </a:r>
            <a:r>
              <a:rPr lang="en-US" dirty="0" err="1"/>
              <a:t>hwyluso’r</a:t>
            </a:r>
            <a:r>
              <a:rPr lang="en-US" dirty="0"/>
              <a:t> </a:t>
            </a:r>
            <a:r>
              <a:rPr lang="en-US" dirty="0" err="1"/>
              <a:t>datblygiad</a:t>
            </a:r>
            <a:r>
              <a:rPr lang="en-US" dirty="0"/>
              <a:t> o </a:t>
            </a:r>
            <a:r>
              <a:rPr lang="en-US" b="1" dirty="0" err="1"/>
              <a:t>ddealltwriaeth</a:t>
            </a:r>
            <a:r>
              <a:rPr lang="en-US" b="1" dirty="0"/>
              <a:t> </a:t>
            </a:r>
            <a:r>
              <a:rPr lang="en-US" b="1" dirty="0" err="1"/>
              <a:t>dyfnach</a:t>
            </a:r>
            <a:r>
              <a:rPr lang="en-US" dirty="0"/>
              <a:t>, y </a:t>
            </a:r>
            <a:r>
              <a:rPr lang="en-US" dirty="0" err="1"/>
              <a:t>gallu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b="1" dirty="0" err="1"/>
              <a:t>gymhwyso</a:t>
            </a:r>
            <a:r>
              <a:rPr lang="en-US" dirty="0"/>
              <a:t> a </a:t>
            </a:r>
            <a:r>
              <a:rPr lang="en-US" b="1" dirty="0" err="1"/>
              <a:t>dadansoddi</a:t>
            </a:r>
            <a:r>
              <a:rPr lang="en-US" dirty="0"/>
              <a:t> </a:t>
            </a:r>
            <a:r>
              <a:rPr lang="en-US" dirty="0" err="1"/>
              <a:t>gwybodaeth</a:t>
            </a:r>
            <a:r>
              <a:rPr lang="en-US" dirty="0"/>
              <a:t>,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b="1" dirty="0" err="1"/>
              <a:t>syntheseiddio</a:t>
            </a:r>
            <a:r>
              <a:rPr lang="en-US" dirty="0"/>
              <a:t> a </a:t>
            </a:r>
            <a:r>
              <a:rPr lang="en-US" b="1" dirty="0" err="1"/>
              <a:t>gwerthuso</a:t>
            </a:r>
            <a:r>
              <a:rPr lang="en-US" b="1" dirty="0"/>
              <a:t>.</a:t>
            </a:r>
          </a:p>
          <a:p>
            <a:pPr>
              <a:buNone/>
            </a:pPr>
            <a:r>
              <a:rPr lang="en-US" dirty="0"/>
              <a:t>** </a:t>
            </a:r>
            <a:r>
              <a:rPr lang="en-US" dirty="0" err="1"/>
              <a:t>lefelau</a:t>
            </a:r>
            <a:r>
              <a:rPr lang="en-US" dirty="0"/>
              <a:t> </a:t>
            </a:r>
            <a:r>
              <a:rPr lang="en-US" dirty="0" err="1"/>
              <a:t>gwybyddol</a:t>
            </a:r>
            <a:r>
              <a:rPr lang="en-US" dirty="0"/>
              <a:t> </a:t>
            </a:r>
            <a:r>
              <a:rPr lang="en-US" dirty="0" err="1"/>
              <a:t>uwch</a:t>
            </a:r>
            <a:r>
              <a:rPr lang="en-US" dirty="0"/>
              <a:t> – </a:t>
            </a:r>
            <a:r>
              <a:rPr lang="en-US" dirty="0" err="1"/>
              <a:t>swyddogaeth</a:t>
            </a:r>
            <a:r>
              <a:rPr lang="en-US" dirty="0"/>
              <a:t> </a:t>
            </a:r>
            <a:r>
              <a:rPr lang="en-US" dirty="0" err="1"/>
              <a:t>allweddol</a:t>
            </a:r>
            <a:r>
              <a:rPr lang="en-US" dirty="0"/>
              <a:t> </a:t>
            </a:r>
            <a:r>
              <a:rPr lang="en-US" dirty="0" err="1"/>
              <a:t>wrth</a:t>
            </a:r>
            <a:r>
              <a:rPr lang="en-US" dirty="0"/>
              <a:t> </a:t>
            </a:r>
            <a:r>
              <a:rPr lang="en-US" dirty="0" err="1"/>
              <a:t>helpu</a:t>
            </a:r>
            <a:r>
              <a:rPr lang="en-US" dirty="0"/>
              <a:t> </a:t>
            </a:r>
            <a:r>
              <a:rPr lang="en-US" dirty="0" err="1"/>
              <a:t>disgyblion</a:t>
            </a:r>
            <a:r>
              <a:rPr lang="en-US" dirty="0"/>
              <a:t> I </a:t>
            </a:r>
            <a:r>
              <a:rPr lang="en-US" dirty="0" err="1"/>
              <a:t>gyrraedd</a:t>
            </a:r>
            <a:r>
              <a:rPr lang="en-US" dirty="0"/>
              <a:t> </a:t>
            </a:r>
            <a:r>
              <a:rPr lang="en-US" b="1" dirty="0" err="1"/>
              <a:t>lefel</a:t>
            </a:r>
            <a:r>
              <a:rPr lang="en-US" b="1" dirty="0"/>
              <a:t> </a:t>
            </a:r>
            <a:r>
              <a:rPr lang="en-US" b="1" dirty="0" err="1"/>
              <a:t>uwch</a:t>
            </a:r>
            <a:r>
              <a:rPr lang="en-US" b="1" dirty="0"/>
              <a:t> o </a:t>
            </a:r>
            <a:r>
              <a:rPr lang="en-US" b="1" dirty="0" err="1"/>
              <a:t>gyrhaeddiad</a:t>
            </a:r>
            <a:r>
              <a:rPr lang="en-US" b="1" dirty="0"/>
              <a:t>.</a:t>
            </a:r>
            <a:r>
              <a:rPr lang="en-US" dirty="0"/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107639327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DSY – </a:t>
            </a:r>
            <a:r>
              <a:rPr lang="en-US" dirty="0" err="1"/>
              <a:t>Uned</a:t>
            </a:r>
            <a:r>
              <a:rPr lang="en-US" dirty="0"/>
              <a:t> o </a:t>
            </a:r>
            <a:r>
              <a:rPr lang="en-US" dirty="0" err="1"/>
              <a:t>waith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India (CA2)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US" dirty="0" err="1"/>
              <a:t>Cwestiynau</a:t>
            </a:r>
            <a:r>
              <a:rPr lang="en-US" dirty="0"/>
              <a:t> </a:t>
            </a:r>
            <a:r>
              <a:rPr lang="en-US" dirty="0" err="1"/>
              <a:t>Ymholiad</a:t>
            </a:r>
            <a:endParaRPr lang="en-US" dirty="0"/>
          </a:p>
          <a:p>
            <a:r>
              <a:rPr lang="en-US" dirty="0" err="1"/>
              <a:t>Tacsonomeg</a:t>
            </a:r>
            <a:r>
              <a:rPr lang="en-US" dirty="0"/>
              <a:t> Bloom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0" y="3836287"/>
            <a:ext cx="4038600" cy="4525963"/>
          </a:xfrm>
        </p:spPr>
        <p:txBody>
          <a:bodyPr>
            <a:normAutofit/>
          </a:bodyPr>
          <a:lstStyle/>
          <a:p>
            <a:r>
              <a:rPr lang="en-US" dirty="0" err="1"/>
              <a:t>Uwch-sgiliau</a:t>
            </a:r>
            <a:r>
              <a:rPr lang="en-US" dirty="0"/>
              <a:t> </a:t>
            </a:r>
            <a:r>
              <a:rPr lang="en-US" dirty="0" err="1"/>
              <a:t>meddwl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cael</a:t>
            </a:r>
            <a:r>
              <a:rPr lang="en-US" dirty="0"/>
              <a:t> </a:t>
            </a:r>
            <a:r>
              <a:rPr lang="en-US" dirty="0" err="1"/>
              <a:t>eu</a:t>
            </a:r>
            <a:r>
              <a:rPr lang="en-US" dirty="0"/>
              <a:t> </a:t>
            </a:r>
            <a:r>
              <a:rPr lang="en-US" dirty="0" err="1"/>
              <a:t>hannog</a:t>
            </a:r>
            <a:r>
              <a:rPr lang="en-US" dirty="0"/>
              <a:t> </a:t>
            </a:r>
            <a:r>
              <a:rPr lang="en-US" dirty="0" err="1"/>
              <a:t>drwy</a:t>
            </a:r>
            <a:r>
              <a:rPr lang="en-US" dirty="0"/>
              <a:t> </a:t>
            </a:r>
            <a:r>
              <a:rPr lang="en-US" dirty="0" err="1"/>
              <a:t>gwestiynu</a:t>
            </a:r>
            <a:r>
              <a:rPr lang="en-US" dirty="0"/>
              <a:t>. 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3242019"/>
            <a:ext cx="3749675" cy="2493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3948017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Pam y </a:t>
            </a:r>
            <a:r>
              <a:rPr lang="en-GB" dirty="0" err="1"/>
              <a:t>dylid</a:t>
            </a:r>
            <a:r>
              <a:rPr lang="en-GB" dirty="0"/>
              <a:t> </a:t>
            </a:r>
            <a:r>
              <a:rPr lang="en-GB" dirty="0" err="1"/>
              <a:t>hyrwyddo</a:t>
            </a:r>
            <a:r>
              <a:rPr lang="en-GB" dirty="0"/>
              <a:t> DSY </a:t>
            </a:r>
            <a:r>
              <a:rPr lang="en-GB" dirty="0" err="1"/>
              <a:t>mewn</a:t>
            </a:r>
            <a:r>
              <a:rPr lang="en-GB" dirty="0"/>
              <a:t> Hanes?</a:t>
            </a:r>
          </a:p>
        </p:txBody>
      </p:sp>
      <p:pic>
        <p:nvPicPr>
          <p:cNvPr id="4" name="Content Placeholder 3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96646" y="2524192"/>
            <a:ext cx="5093016" cy="4333808"/>
          </a:xfrm>
        </p:spPr>
      </p:pic>
      <p:cxnSp>
        <p:nvCxnSpPr>
          <p:cNvPr id="6" name="Straight Arrow Connector 5"/>
          <p:cNvCxnSpPr/>
          <p:nvPr/>
        </p:nvCxnSpPr>
        <p:spPr>
          <a:xfrm flipH="1">
            <a:off x="5289662" y="2524192"/>
            <a:ext cx="2703964" cy="144804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TextBox 6"/>
          <p:cNvSpPr txBox="1"/>
          <p:nvPr/>
        </p:nvSpPr>
        <p:spPr>
          <a:xfrm>
            <a:off x="5289662" y="1799303"/>
            <a:ext cx="365769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Llawer</a:t>
            </a:r>
            <a:r>
              <a:rPr lang="en-GB" dirty="0"/>
              <a:t> MWY o </a:t>
            </a:r>
            <a:r>
              <a:rPr lang="en-GB" dirty="0" err="1"/>
              <a:t>bwyslais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‘YMHOLI’ </a:t>
            </a:r>
            <a:r>
              <a:rPr lang="en-GB" dirty="0" err="1"/>
              <a:t>hanesyddol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7514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AutoShap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 err="1"/>
              <a:t>Gofyn</a:t>
            </a:r>
            <a:r>
              <a:rPr lang="en-GB" altLang="en-US" dirty="0"/>
              <a:t> </a:t>
            </a:r>
            <a:r>
              <a:rPr lang="en-GB" altLang="en-US" dirty="0" err="1"/>
              <a:t>Cwestiynau</a:t>
            </a:r>
            <a:endParaRPr lang="en-GB" altLang="en-US" dirty="0"/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255639" y="2327275"/>
            <a:ext cx="6126111" cy="4530725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sz="2400" dirty="0">
                <a:latin typeface="Calibri" panose="020F0502020204030204" pitchFamily="34" charset="0"/>
              </a:rPr>
              <a:t>Mae </a:t>
            </a:r>
            <a:r>
              <a:rPr lang="en-US" altLang="en-US" sz="2400" dirty="0" err="1">
                <a:latin typeface="Calibri" panose="020F0502020204030204" pitchFamily="34" charset="0"/>
              </a:rPr>
              <a:t>pwysigrwydd</a:t>
            </a:r>
            <a:r>
              <a:rPr lang="en-US" altLang="en-US" sz="2400" dirty="0">
                <a:latin typeface="Calibri" panose="020F0502020204030204" pitchFamily="34" charset="0"/>
              </a:rPr>
              <a:t> </a:t>
            </a:r>
            <a:r>
              <a:rPr lang="en-US" altLang="en-US" sz="2400" dirty="0" err="1">
                <a:latin typeface="Calibri" panose="020F0502020204030204" pitchFamily="34" charset="0"/>
              </a:rPr>
              <a:t>ymholiad</a:t>
            </a:r>
            <a:r>
              <a:rPr lang="en-US" altLang="en-US" sz="2400" dirty="0">
                <a:latin typeface="Calibri" panose="020F0502020204030204" pitchFamily="34" charset="0"/>
              </a:rPr>
              <a:t> </a:t>
            </a:r>
            <a:r>
              <a:rPr lang="en-US" altLang="en-US" sz="2400" dirty="0" err="1">
                <a:latin typeface="Calibri" panose="020F0502020204030204" pitchFamily="34" charset="0"/>
              </a:rPr>
              <a:t>wedi</a:t>
            </a:r>
            <a:r>
              <a:rPr lang="en-US" altLang="en-US" sz="2400" dirty="0">
                <a:latin typeface="Calibri" panose="020F0502020204030204" pitchFamily="34" charset="0"/>
              </a:rPr>
              <a:t> </a:t>
            </a:r>
            <a:r>
              <a:rPr lang="en-US" altLang="en-US" sz="2400" dirty="0" err="1">
                <a:latin typeface="Calibri" panose="020F0502020204030204" pitchFamily="34" charset="0"/>
              </a:rPr>
              <a:t>cryfhau</a:t>
            </a:r>
            <a:r>
              <a:rPr lang="en-US" altLang="en-US" sz="2400" dirty="0">
                <a:latin typeface="Calibri" panose="020F0502020204030204" pitchFamily="34" charset="0"/>
              </a:rPr>
              <a:t> </a:t>
            </a:r>
            <a:r>
              <a:rPr lang="en-US" altLang="en-US" sz="2400" dirty="0" err="1">
                <a:latin typeface="Calibri" panose="020F0502020204030204" pitchFamily="34" charset="0"/>
              </a:rPr>
              <a:t>wrth</a:t>
            </a:r>
            <a:r>
              <a:rPr lang="en-US" altLang="en-US" sz="2400" dirty="0">
                <a:latin typeface="Calibri" panose="020F0502020204030204" pitchFamily="34" charset="0"/>
              </a:rPr>
              <a:t> </a:t>
            </a:r>
            <a:r>
              <a:rPr lang="en-US" altLang="en-US" sz="2400" dirty="0" err="1">
                <a:latin typeface="Calibri" panose="020F0502020204030204" pitchFamily="34" charset="0"/>
              </a:rPr>
              <a:t>gynnwys</a:t>
            </a:r>
            <a:r>
              <a:rPr lang="en-US" altLang="en-US" sz="2400" dirty="0">
                <a:latin typeface="Calibri" panose="020F0502020204030204" pitchFamily="34" charset="0"/>
              </a:rPr>
              <a:t> </a:t>
            </a:r>
            <a:r>
              <a:rPr lang="en-US" altLang="en-US" sz="2400" dirty="0" err="1">
                <a:latin typeface="Calibri" panose="020F0502020204030204" pitchFamily="34" charset="0"/>
              </a:rPr>
              <a:t>cyfeiriadaeth</a:t>
            </a:r>
            <a:r>
              <a:rPr lang="en-US" altLang="en-US" sz="2400" dirty="0">
                <a:latin typeface="Calibri" panose="020F0502020204030204" pitchFamily="34" charset="0"/>
              </a:rPr>
              <a:t> at </a:t>
            </a:r>
            <a:r>
              <a:rPr lang="en-US" altLang="en-US" sz="2400" dirty="0" err="1">
                <a:latin typeface="Calibri" panose="020F0502020204030204" pitchFamily="34" charset="0"/>
              </a:rPr>
              <a:t>ddysgwyr</a:t>
            </a:r>
            <a:r>
              <a:rPr lang="en-US" altLang="en-US" sz="2400" dirty="0">
                <a:latin typeface="Calibri" panose="020F0502020204030204" pitchFamily="34" charset="0"/>
              </a:rPr>
              <a:t> </a:t>
            </a:r>
            <a:r>
              <a:rPr lang="en-US" altLang="en-US" sz="2400" dirty="0" err="1">
                <a:latin typeface="Calibri" panose="020F0502020204030204" pitchFamily="34" charset="0"/>
              </a:rPr>
              <a:t>yn</a:t>
            </a:r>
            <a:r>
              <a:rPr lang="en-US" altLang="en-US" sz="2400" dirty="0">
                <a:latin typeface="Calibri" panose="020F0502020204030204" pitchFamily="34" charset="0"/>
              </a:rPr>
              <a:t> </a:t>
            </a:r>
            <a:r>
              <a:rPr lang="en-US" altLang="en-US" sz="2400" b="1" dirty="0">
                <a:latin typeface="Calibri" panose="020F0502020204030204" pitchFamily="34" charset="0"/>
              </a:rPr>
              <a:t>‘</a:t>
            </a:r>
            <a:r>
              <a:rPr lang="en-US" altLang="en-US" sz="2400" b="1" dirty="0" err="1">
                <a:latin typeface="Calibri" panose="020F0502020204030204" pitchFamily="34" charset="0"/>
              </a:rPr>
              <a:t>gofyn</a:t>
            </a:r>
            <a:r>
              <a:rPr lang="en-US" altLang="en-US" sz="2400" b="1" dirty="0">
                <a:latin typeface="Calibri" panose="020F0502020204030204" pitchFamily="34" charset="0"/>
              </a:rPr>
              <a:t> </a:t>
            </a:r>
            <a:r>
              <a:rPr lang="en-US" altLang="en-US" sz="2400" b="1" dirty="0" err="1">
                <a:latin typeface="Calibri" panose="020F0502020204030204" pitchFamily="34" charset="0"/>
              </a:rPr>
              <a:t>cwestiynau</a:t>
            </a:r>
            <a:r>
              <a:rPr lang="en-US" altLang="en-US" sz="2400" dirty="0">
                <a:latin typeface="Calibri" panose="020F0502020204030204" pitchFamily="34" charset="0"/>
              </a:rPr>
              <a:t>’ ac </a:t>
            </a:r>
            <a:r>
              <a:rPr lang="en-US" altLang="en-US" sz="2400" dirty="0" err="1">
                <a:latin typeface="Calibri" panose="020F0502020204030204" pitchFamily="34" charset="0"/>
              </a:rPr>
              <a:t>hefyd</a:t>
            </a:r>
            <a:r>
              <a:rPr lang="en-US" altLang="en-US" sz="2400" dirty="0">
                <a:latin typeface="Calibri" panose="020F0502020204030204" pitchFamily="34" charset="0"/>
              </a:rPr>
              <a:t> ‘</a:t>
            </a:r>
            <a:r>
              <a:rPr lang="en-US" altLang="en-US" sz="2400" b="1" dirty="0" err="1">
                <a:latin typeface="Calibri" panose="020F0502020204030204" pitchFamily="34" charset="0"/>
              </a:rPr>
              <a:t>ateb</a:t>
            </a:r>
            <a:r>
              <a:rPr lang="en-US" altLang="en-US" sz="2400" b="1" dirty="0">
                <a:latin typeface="Calibri" panose="020F0502020204030204" pitchFamily="34" charset="0"/>
              </a:rPr>
              <a:t> </a:t>
            </a:r>
            <a:r>
              <a:rPr lang="en-US" altLang="en-US" sz="2400" b="1" dirty="0" err="1">
                <a:latin typeface="Calibri" panose="020F0502020204030204" pitchFamily="34" charset="0"/>
              </a:rPr>
              <a:t>cwestiynau</a:t>
            </a:r>
            <a:r>
              <a:rPr lang="en-US" altLang="en-US" sz="2400" dirty="0">
                <a:latin typeface="Calibri" panose="020F0502020204030204" pitchFamily="34" charset="0"/>
              </a:rPr>
              <a:t>’ am y </a:t>
            </a:r>
            <a:r>
              <a:rPr lang="en-US" altLang="en-US" sz="2400" dirty="0" err="1">
                <a:latin typeface="Calibri" panose="020F0502020204030204" pitchFamily="34" charset="0"/>
              </a:rPr>
              <a:t>gorffennol</a:t>
            </a:r>
            <a:r>
              <a:rPr lang="en-US" altLang="en-US" sz="2400" dirty="0">
                <a:latin typeface="Calibri" panose="020F0502020204030204" pitchFamily="34" charset="0"/>
              </a:rPr>
              <a:t> – </a:t>
            </a:r>
            <a:r>
              <a:rPr lang="en-US" altLang="en-US" sz="2400" dirty="0" err="1">
                <a:latin typeface="Calibri" panose="020F0502020204030204" pitchFamily="34" charset="0"/>
              </a:rPr>
              <a:t>lefelau</a:t>
            </a:r>
            <a:r>
              <a:rPr lang="en-US" altLang="en-US" sz="2400" dirty="0">
                <a:latin typeface="Calibri" panose="020F0502020204030204" pitchFamily="34" charset="0"/>
              </a:rPr>
              <a:t> 1 a 2 – </a:t>
            </a:r>
            <a:r>
              <a:rPr lang="en-US" altLang="en-US" sz="2400" dirty="0" err="1">
                <a:latin typeface="Calibri" panose="020F0502020204030204" pitchFamily="34" charset="0"/>
              </a:rPr>
              <a:t>felly’n</a:t>
            </a:r>
            <a:r>
              <a:rPr lang="en-US" altLang="en-US" sz="2400" dirty="0">
                <a:latin typeface="Calibri" panose="020F0502020204030204" pitchFamily="34" charset="0"/>
              </a:rPr>
              <a:t> </a:t>
            </a:r>
            <a:r>
              <a:rPr lang="en-US" altLang="en-US" sz="2400" dirty="0" err="1">
                <a:latin typeface="Calibri" panose="020F0502020204030204" pitchFamily="34" charset="0"/>
              </a:rPr>
              <a:t>gosod</a:t>
            </a:r>
            <a:r>
              <a:rPr lang="en-US" altLang="en-US" sz="2400" dirty="0">
                <a:latin typeface="Calibri" panose="020F0502020204030204" pitchFamily="34" charset="0"/>
              </a:rPr>
              <a:t> </a:t>
            </a:r>
            <a:r>
              <a:rPr lang="en-US" altLang="en-US" sz="2400" b="1" dirty="0" err="1">
                <a:latin typeface="Calibri" panose="020F0502020204030204" pitchFamily="34" charset="0"/>
              </a:rPr>
              <a:t>mwy</a:t>
            </a:r>
            <a:r>
              <a:rPr lang="en-US" altLang="en-US" sz="2400" b="1" dirty="0">
                <a:latin typeface="Calibri" panose="020F0502020204030204" pitchFamily="34" charset="0"/>
              </a:rPr>
              <a:t> o </a:t>
            </a:r>
            <a:r>
              <a:rPr lang="en-US" altLang="en-US" sz="2400" b="1" dirty="0" err="1">
                <a:latin typeface="Calibri" panose="020F0502020204030204" pitchFamily="34" charset="0"/>
              </a:rPr>
              <a:t>bwysais</a:t>
            </a:r>
            <a:r>
              <a:rPr lang="en-US" altLang="en-US" sz="2400" b="1" dirty="0">
                <a:latin typeface="Calibri" panose="020F0502020204030204" pitchFamily="34" charset="0"/>
              </a:rPr>
              <a:t> </a:t>
            </a:r>
            <a:r>
              <a:rPr lang="en-US" altLang="en-US" sz="2400" b="1" dirty="0" err="1">
                <a:latin typeface="Calibri" panose="020F0502020204030204" pitchFamily="34" charset="0"/>
              </a:rPr>
              <a:t>ar</a:t>
            </a:r>
            <a:r>
              <a:rPr lang="en-US" altLang="en-US" sz="2400" b="1" dirty="0">
                <a:latin typeface="Calibri" panose="020F0502020204030204" pitchFamily="34" charset="0"/>
              </a:rPr>
              <a:t> </a:t>
            </a:r>
            <a:r>
              <a:rPr lang="en-US" altLang="en-US" sz="2400" b="1" dirty="0" err="1">
                <a:latin typeface="Calibri" panose="020F0502020204030204" pitchFamily="34" charset="0"/>
              </a:rPr>
              <a:t>ddatblygu</a:t>
            </a:r>
            <a:r>
              <a:rPr lang="en-US" altLang="en-US" sz="2400" b="1" dirty="0">
                <a:latin typeface="Calibri" panose="020F0502020204030204" pitchFamily="34" charset="0"/>
              </a:rPr>
              <a:t> </a:t>
            </a:r>
            <a:r>
              <a:rPr lang="en-US" altLang="en-US" sz="2400" b="1" dirty="0" err="1">
                <a:latin typeface="Calibri" panose="020F0502020204030204" pitchFamily="34" charset="0"/>
              </a:rPr>
              <a:t>ymholiad</a:t>
            </a:r>
            <a:r>
              <a:rPr lang="en-US" altLang="en-US" sz="2400" b="1" dirty="0">
                <a:latin typeface="Calibri" panose="020F0502020204030204" pitchFamily="34" charset="0"/>
              </a:rPr>
              <a:t> </a:t>
            </a:r>
            <a:r>
              <a:rPr lang="en-US" altLang="en-US" sz="2400" b="1" dirty="0" err="1">
                <a:latin typeface="Calibri" panose="020F0502020204030204" pitchFamily="34" charset="0"/>
              </a:rPr>
              <a:t>hanesyddo</a:t>
            </a:r>
            <a:r>
              <a:rPr lang="en-US" altLang="en-US" sz="2400" dirty="0" err="1">
                <a:latin typeface="Calibri" panose="020F0502020204030204" pitchFamily="34" charset="0"/>
              </a:rPr>
              <a:t>l</a:t>
            </a:r>
            <a:r>
              <a:rPr lang="en-US" altLang="en-US" sz="2400" dirty="0">
                <a:latin typeface="Calibri" panose="020F0502020204030204" pitchFamily="34" charset="0"/>
              </a:rPr>
              <a:t> a </a:t>
            </a:r>
            <a:r>
              <a:rPr lang="en-US" altLang="en-US" sz="2400" dirty="0" err="1">
                <a:latin typeface="Calibri" panose="020F0502020204030204" pitchFamily="34" charset="0"/>
              </a:rPr>
              <a:t>gwerthuso</a:t>
            </a:r>
            <a:r>
              <a:rPr lang="en-US" altLang="en-US" sz="2400" dirty="0">
                <a:latin typeface="Calibri" panose="020F0502020204030204" pitchFamily="34" charset="0"/>
              </a:rPr>
              <a:t> </a:t>
            </a:r>
            <a:r>
              <a:rPr lang="en-US" altLang="en-US" sz="2400" dirty="0" err="1">
                <a:latin typeface="Calibri" panose="020F0502020204030204" pitchFamily="34" charset="0"/>
              </a:rPr>
              <a:t>sgiliau</a:t>
            </a:r>
            <a:r>
              <a:rPr lang="en-US" altLang="en-US" sz="2400" dirty="0">
                <a:latin typeface="Calibri" panose="020F0502020204030204" pitchFamily="34" charset="0"/>
              </a:rPr>
              <a:t> </a:t>
            </a:r>
            <a:r>
              <a:rPr lang="en-US" altLang="en-US" sz="2400" dirty="0" err="1">
                <a:latin typeface="Calibri" panose="020F0502020204030204" pitchFamily="34" charset="0"/>
              </a:rPr>
              <a:t>ar</a:t>
            </a:r>
            <a:r>
              <a:rPr lang="en-US" altLang="en-US" sz="2400" dirty="0">
                <a:latin typeface="Calibri" panose="020F0502020204030204" pitchFamily="34" charset="0"/>
              </a:rPr>
              <a:t> </a:t>
            </a:r>
            <a:r>
              <a:rPr lang="en-US" altLang="en-US" sz="2400" b="1" dirty="0" err="1">
                <a:latin typeface="Calibri" panose="020F0502020204030204" pitchFamily="34" charset="0"/>
              </a:rPr>
              <a:t>lefel</a:t>
            </a:r>
            <a:r>
              <a:rPr lang="en-US" altLang="en-US" sz="2400" b="1" dirty="0">
                <a:latin typeface="Calibri" panose="020F0502020204030204" pitchFamily="34" charset="0"/>
              </a:rPr>
              <a:t> </a:t>
            </a:r>
            <a:r>
              <a:rPr lang="en-US" altLang="en-US" sz="2400" b="1" dirty="0" err="1">
                <a:latin typeface="Calibri" panose="020F0502020204030204" pitchFamily="34" charset="0"/>
              </a:rPr>
              <a:t>uwch</a:t>
            </a:r>
            <a:r>
              <a:rPr lang="en-US" altLang="en-US" sz="2400" dirty="0">
                <a:latin typeface="Calibri" panose="020F0502020204030204" pitchFamily="34" charset="0"/>
              </a:rPr>
              <a:t>.</a:t>
            </a:r>
          </a:p>
          <a:p>
            <a:pPr eaLnBrk="1" hangingPunct="1">
              <a:buFont typeface="Wingdings" charset="2"/>
              <a:buNone/>
            </a:pPr>
            <a:endParaRPr lang="en-US" altLang="en-US" sz="2000" dirty="0"/>
          </a:p>
        </p:txBody>
      </p:sp>
      <p:pic>
        <p:nvPicPr>
          <p:cNvPr id="25604" name="Picture 4" descr="Basic sign language.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084888" y="1557338"/>
            <a:ext cx="2625725" cy="4968875"/>
          </a:xfrm>
          <a:noFill/>
        </p:spPr>
      </p:pic>
    </p:spTree>
    <p:extLst>
      <p:ext uri="{BB962C8B-B14F-4D97-AF65-F5344CB8AC3E}">
        <p14:creationId xmlns:p14="http://schemas.microsoft.com/office/powerpoint/2010/main" val="118663283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AutoShape 2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lIns="92075" tIns="46038" rIns="92075" bIns="46038" anchor="ctr">
            <a:normAutofit/>
          </a:bodyPr>
          <a:lstStyle/>
          <a:p>
            <a:pPr eaLnBrk="1" hangingPunct="1"/>
            <a:r>
              <a:rPr lang="en-US" altLang="en-US" sz="4000" dirty="0">
                <a:latin typeface="Arial" panose="020B0604020202020204" pitchFamily="34" charset="0"/>
                <a:cs typeface="Arial" panose="020B0604020202020204" pitchFamily="34" charset="0"/>
              </a:rPr>
              <a:t>Hanes </a:t>
            </a:r>
            <a:r>
              <a:rPr lang="en-US" altLang="en-US" sz="4000" dirty="0" err="1">
                <a:latin typeface="Arial" panose="020B0604020202020204" pitchFamily="34" charset="0"/>
                <a:cs typeface="Arial" panose="020B0604020202020204" pitchFamily="34" charset="0"/>
              </a:rPr>
              <a:t>Llafar</a:t>
            </a:r>
            <a:r>
              <a:rPr lang="en-US" altLang="en-US" sz="4000" dirty="0">
                <a:latin typeface="Arial" panose="020B0604020202020204" pitchFamily="34" charset="0"/>
                <a:cs typeface="Arial" panose="020B0604020202020204" pitchFamily="34" charset="0"/>
              </a:rPr>
              <a:t> ac Holi </a:t>
            </a:r>
            <a:r>
              <a:rPr lang="en-US" altLang="en-US" sz="4000" dirty="0" err="1">
                <a:latin typeface="Arial" panose="020B0604020202020204" pitchFamily="34" charset="0"/>
                <a:cs typeface="Arial" panose="020B0604020202020204" pitchFamily="34" charset="0"/>
              </a:rPr>
              <a:t>Cwestiynau</a:t>
            </a:r>
            <a:endParaRPr lang="en-US" altLang="en-US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6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122363" y="2425700"/>
            <a:ext cx="7265987" cy="3384550"/>
          </a:xfrm>
          <a:solidFill>
            <a:schemeClr val="bg1"/>
          </a:solidFill>
        </p:spPr>
        <p:txBody>
          <a:bodyPr lIns="92075" tIns="46038" rIns="92075" bIns="46038">
            <a:normAutofit/>
          </a:bodyPr>
          <a:lstStyle/>
          <a:p>
            <a:pPr eaLnBrk="1" hangingPunct="1">
              <a:buClr>
                <a:schemeClr val="accent2"/>
              </a:buClr>
              <a:buFont typeface="Marlett" charset="0"/>
              <a:buChar char="›"/>
            </a:pPr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GWYBODAETH (</a:t>
            </a:r>
            <a:r>
              <a:rPr lang="en-US" alt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e.e</a:t>
            </a:r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alt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cofio</a:t>
            </a:r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ffeithiau</a:t>
            </a:r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eaLnBrk="1" hangingPunct="1">
              <a:buClr>
                <a:schemeClr val="accent2"/>
              </a:buClr>
              <a:buFont typeface="Marlett" charset="0"/>
              <a:buChar char="›"/>
            </a:pPr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DEALLTWRIAETH (</a:t>
            </a:r>
            <a:r>
              <a:rPr lang="en-US" alt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e.e</a:t>
            </a:r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alt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disgrifio</a:t>
            </a:r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eaLnBrk="1" hangingPunct="1">
              <a:buClr>
                <a:schemeClr val="accent2"/>
              </a:buClr>
              <a:buFont typeface="Marlett" charset="0"/>
              <a:buChar char="›"/>
            </a:pPr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CYMHWYSO (</a:t>
            </a:r>
            <a:r>
              <a:rPr lang="en-US" alt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e.e</a:t>
            </a:r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alt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dewis</a:t>
            </a:r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eaLnBrk="1" hangingPunct="1">
              <a:buFont typeface="Wingdings" charset="2"/>
              <a:buNone/>
            </a:pPr>
            <a:endParaRPr lang="en-US" altLang="en-US" sz="2000" dirty="0">
              <a:latin typeface="Times New Roman" charset="0"/>
            </a:endParaRPr>
          </a:p>
          <a:p>
            <a:pPr eaLnBrk="1" hangingPunct="1">
              <a:buFont typeface="Wingdings" charset="2"/>
              <a:buNone/>
            </a:pPr>
            <a:r>
              <a:rPr lang="en-US" altLang="en-US" sz="2000" dirty="0">
                <a:latin typeface="Times New Roman" charset="0"/>
              </a:rPr>
              <a:t>	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US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meddwl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lefel-isel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golygu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dwyn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gof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ffeithiau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ymateb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I </a:t>
            </a:r>
            <a:r>
              <a:rPr lang="en-US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gwestiynau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sy’n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cychwyn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geiriau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megis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‘Beth’, ‘</a:t>
            </a:r>
            <a:r>
              <a:rPr lang="en-US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Ble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’, ‘</a:t>
            </a:r>
            <a:r>
              <a:rPr lang="en-US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Pwy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’ a ‘</a:t>
            </a:r>
            <a:r>
              <a:rPr lang="en-US" alt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Pryd</a:t>
            </a: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’?</a:t>
            </a:r>
            <a:endParaRPr lang="en-US" altLang="en-US" sz="2000" dirty="0">
              <a:latin typeface="Times New Roman" charset="0"/>
            </a:endParaRPr>
          </a:p>
          <a:p>
            <a:pPr eaLnBrk="1" hangingPunct="1">
              <a:buFont typeface="Wingdings" charset="2"/>
              <a:buNone/>
            </a:pPr>
            <a:endParaRPr lang="en-US" altLang="en-US" sz="2000" dirty="0">
              <a:latin typeface="Times New Roman" charset="0"/>
            </a:endParaRPr>
          </a:p>
        </p:txBody>
      </p:sp>
      <p:sp>
        <p:nvSpPr>
          <p:cNvPr id="26628" name="Line 4"/>
          <p:cNvSpPr>
            <a:spLocks noChangeShapeType="1"/>
          </p:cNvSpPr>
          <p:nvPr/>
        </p:nvSpPr>
        <p:spPr bwMode="auto">
          <a:xfrm>
            <a:off x="922338" y="4185674"/>
            <a:ext cx="7466012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6629" name="Line 5"/>
          <p:cNvSpPr>
            <a:spLocks noChangeShapeType="1"/>
          </p:cNvSpPr>
          <p:nvPr/>
        </p:nvSpPr>
        <p:spPr bwMode="auto">
          <a:xfrm>
            <a:off x="7620000" y="1830388"/>
            <a:ext cx="0" cy="2141844"/>
          </a:xfrm>
          <a:prstGeom prst="line">
            <a:avLst/>
          </a:prstGeom>
          <a:noFill/>
          <a:ln w="12700">
            <a:solidFill>
              <a:schemeClr val="tx1"/>
            </a:solidFill>
            <a:prstDash val="sysDot"/>
            <a:round/>
            <a:headEnd type="none" w="sm" len="sm"/>
            <a:tailEnd type="stealth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058089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AutoShape 2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lIns="92075" tIns="46038" rIns="92075" bIns="46038" anchor="ctr">
            <a:normAutofit/>
          </a:bodyPr>
          <a:lstStyle/>
          <a:p>
            <a:pPr eaLnBrk="1" hangingPunct="1"/>
            <a:r>
              <a:rPr lang="en-US" altLang="en-US" sz="3600" dirty="0" err="1">
                <a:latin typeface="Arial" panose="020B0604020202020204" pitchFamily="34" charset="0"/>
                <a:cs typeface="Arial" panose="020B0604020202020204" pitchFamily="34" charset="0"/>
              </a:rPr>
              <a:t>Lefelau</a:t>
            </a:r>
            <a:r>
              <a:rPr lang="en-US" altLang="en-US" sz="36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US" altLang="en-US" sz="3600" dirty="0" err="1">
                <a:latin typeface="Arial" panose="020B0604020202020204" pitchFamily="34" charset="0"/>
                <a:cs typeface="Arial" panose="020B0604020202020204" pitchFamily="34" charset="0"/>
              </a:rPr>
              <a:t>gwestiynau</a:t>
            </a:r>
            <a:endParaRPr lang="en-US" altLang="en-US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122363" y="2425700"/>
            <a:ext cx="7265987" cy="3384550"/>
          </a:xfrm>
          <a:noFill/>
        </p:spPr>
        <p:txBody>
          <a:bodyPr lIns="92075" tIns="46038" rIns="92075" bIns="46038"/>
          <a:lstStyle/>
          <a:p>
            <a:pPr eaLnBrk="1" hangingPunct="1">
              <a:buFont typeface="Wingdings" charset="2"/>
              <a:buNone/>
            </a:pPr>
            <a:endParaRPr lang="en-US" altLang="en-US" sz="2000"/>
          </a:p>
          <a:p>
            <a:pPr eaLnBrk="1" hangingPunct="1">
              <a:buFont typeface="Wingdings" charset="2"/>
              <a:buNone/>
            </a:pPr>
            <a:endParaRPr lang="en-US" altLang="en-US" sz="1600" b="1"/>
          </a:p>
          <a:p>
            <a:pPr eaLnBrk="1" hangingPunct="1">
              <a:buFont typeface="Wingdings" charset="2"/>
              <a:buNone/>
            </a:pPr>
            <a:endParaRPr lang="en-US" altLang="en-US" sz="1600" b="1"/>
          </a:p>
        </p:txBody>
      </p:sp>
      <p:sp>
        <p:nvSpPr>
          <p:cNvPr id="77828" name="Rectangle 4"/>
          <p:cNvSpPr>
            <a:spLocks noChangeArrowheads="1"/>
          </p:cNvSpPr>
          <p:nvPr/>
        </p:nvSpPr>
        <p:spPr bwMode="auto">
          <a:xfrm>
            <a:off x="286327" y="2276475"/>
            <a:ext cx="8857673" cy="33861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92075" tIns="46038" rIns="92075" bIns="46038">
            <a:spAutoFit/>
          </a:bodyPr>
          <a:lstStyle/>
          <a:p>
            <a:pPr eaLnBrk="0" hangingPunct="0">
              <a:buClr>
                <a:schemeClr val="accent2"/>
              </a:buClr>
              <a:buFontTx/>
              <a:buChar char=""/>
              <a:defRPr/>
            </a:pPr>
            <a:r>
              <a:rPr lang="en-US" sz="2400" dirty="0">
                <a:effectLst>
                  <a:outerShdw blurRad="38100" dist="38100" dir="2700000" algn="tl">
                    <a:srgbClr val="DDDDDD"/>
                  </a:outerShdw>
                </a:effectLst>
                <a:latin typeface="Times New Roman" charset="0"/>
                <a:ea typeface="+mn-ea"/>
              </a:rPr>
              <a:t>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DADANSODDI (e.g. inferences)</a:t>
            </a:r>
          </a:p>
          <a:p>
            <a:pPr eaLnBrk="0" hangingPunct="0">
              <a:buClr>
                <a:schemeClr val="accent2"/>
              </a:buClr>
              <a:buFontTx/>
              <a:buChar char=""/>
              <a:defRPr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SYNTHESEIDDIO (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e.e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rhagfynegi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eaLnBrk="0" hangingPunct="0">
              <a:buClr>
                <a:schemeClr val="accent2"/>
              </a:buClr>
              <a:buFontTx/>
              <a:buChar char=""/>
              <a:defRPr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GWERTHUSO (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e.e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barnu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en-US" sz="2400" dirty="0">
              <a:effectLst>
                <a:outerShdw blurRad="38100" dist="38100" dir="2700000" algn="tl">
                  <a:srgbClr val="DDDDDD"/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0" hangingPunct="0">
              <a:defRPr/>
            </a:pPr>
            <a:r>
              <a:rPr lang="en-US" sz="2400" dirty="0">
                <a:effectLst>
                  <a:outerShdw blurRad="38100" dist="38100" dir="2700000" algn="tl">
                    <a:srgbClr val="DDDDDD"/>
                  </a:outerShdw>
                </a:effectLst>
                <a:latin typeface="Times New Roman" charset="0"/>
                <a:ea typeface="+mn-ea"/>
              </a:rPr>
              <a:t>	</a:t>
            </a:r>
          </a:p>
          <a:p>
            <a:pPr eaLnBrk="0" hangingPunct="0">
              <a:defRPr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uwch-sgiliau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meddwl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golygu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newid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gwybodaeth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sy’n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bodoli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e.e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. o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gymharu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esbonio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, ail-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drefnu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neu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gwerthuso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geiriau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eraill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rhai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dwyn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gof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wybodaeth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ddysg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a’i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ddefnyddio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neu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gymhwyso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I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ddarparu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ateb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lefel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wybyddol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uwch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(higher cognitive level).</a:t>
            </a:r>
          </a:p>
          <a:p>
            <a:pPr eaLnBrk="0" hangingPunct="0">
              <a:defRPr/>
            </a:pPr>
            <a:endParaRPr lang="en-US" sz="2400" dirty="0">
              <a:latin typeface="Times New Roman" charset="0"/>
              <a:ea typeface="+mn-ea"/>
            </a:endParaRPr>
          </a:p>
          <a:p>
            <a:pPr eaLnBrk="0" hangingPunct="0">
              <a:defRPr/>
            </a:pPr>
            <a:r>
              <a:rPr lang="en-US" sz="1400" b="1" dirty="0">
                <a:effectLst>
                  <a:outerShdw blurRad="38100" dist="38100" dir="2700000" algn="tl">
                    <a:srgbClr val="DDDDDD"/>
                  </a:outerShdw>
                </a:effectLst>
                <a:latin typeface="Times New Roman" charset="0"/>
                <a:ea typeface="+mn-ea"/>
              </a:rPr>
              <a:t>( Bloom, 1956)</a:t>
            </a:r>
          </a:p>
        </p:txBody>
      </p:sp>
      <p:sp>
        <p:nvSpPr>
          <p:cNvPr id="27653" name="Line 5"/>
          <p:cNvSpPr>
            <a:spLocks noChangeShapeType="1"/>
          </p:cNvSpPr>
          <p:nvPr/>
        </p:nvSpPr>
        <p:spPr bwMode="auto">
          <a:xfrm>
            <a:off x="5753303" y="2147459"/>
            <a:ext cx="0" cy="1217612"/>
          </a:xfrm>
          <a:prstGeom prst="line">
            <a:avLst/>
          </a:prstGeom>
          <a:noFill/>
          <a:ln w="12700">
            <a:solidFill>
              <a:schemeClr val="tx1"/>
            </a:solidFill>
            <a:prstDash val="sysDot"/>
            <a:round/>
            <a:headEnd type="none" w="sm" len="sm"/>
            <a:tailEnd type="stealth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7654" name="Line 6"/>
          <p:cNvSpPr>
            <a:spLocks noChangeShapeType="1"/>
          </p:cNvSpPr>
          <p:nvPr/>
        </p:nvSpPr>
        <p:spPr bwMode="auto">
          <a:xfrm>
            <a:off x="1042988" y="3644900"/>
            <a:ext cx="7542212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4800" y="1497012"/>
            <a:ext cx="2133600" cy="1857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8025777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Cyfeiriadau</a:t>
            </a:r>
            <a:r>
              <a:rPr lang="en-US" dirty="0"/>
              <a:t> </a:t>
            </a:r>
            <a:r>
              <a:rPr lang="en-US" dirty="0" err="1"/>
              <a:t>defnyddiol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532965"/>
            <a:ext cx="8229600" cy="4525963"/>
          </a:xfrm>
        </p:spPr>
        <p:txBody>
          <a:bodyPr>
            <a:normAutofit fontScale="77500" lnSpcReduction="20000"/>
          </a:bodyPr>
          <a:lstStyle/>
          <a:p>
            <a:pPr algn="just"/>
            <a:r>
              <a:rPr lang="en-US" dirty="0" err="1"/>
              <a:t>Grigg</a:t>
            </a:r>
            <a:r>
              <a:rPr lang="en-US" dirty="0"/>
              <a:t>, R. &amp; Hughes, S. (2013) </a:t>
            </a:r>
            <a:r>
              <a:rPr lang="en-US" i="1" dirty="0"/>
              <a:t>Teaching Primary Humanities.</a:t>
            </a:r>
            <a:r>
              <a:rPr lang="en-US" dirty="0"/>
              <a:t> Harlow: Pearson.</a:t>
            </a:r>
          </a:p>
          <a:p>
            <a:pPr algn="just"/>
            <a:r>
              <a:rPr lang="en-US" dirty="0" err="1"/>
              <a:t>Grigg</a:t>
            </a:r>
            <a:r>
              <a:rPr lang="en-US" dirty="0"/>
              <a:t>, R. &amp; Stevens, C. (2009) </a:t>
            </a:r>
            <a:r>
              <a:rPr lang="en-US" i="1" dirty="0" err="1"/>
              <a:t>Bywyd</a:t>
            </a:r>
            <a:r>
              <a:rPr lang="en-US" i="1" dirty="0"/>
              <a:t> bob </a:t>
            </a:r>
            <a:r>
              <a:rPr lang="en-US" i="1" dirty="0" err="1"/>
              <a:t>dydd</a:t>
            </a:r>
            <a:r>
              <a:rPr lang="en-US" i="1" dirty="0"/>
              <a:t> </a:t>
            </a:r>
            <a:r>
              <a:rPr lang="en-US" i="1" dirty="0" err="1"/>
              <a:t>yng</a:t>
            </a:r>
            <a:r>
              <a:rPr lang="en-US" i="1" dirty="0"/>
              <a:t> </a:t>
            </a:r>
            <a:r>
              <a:rPr lang="en-US" i="1" dirty="0" err="1"/>
              <a:t>Nghymru</a:t>
            </a:r>
            <a:r>
              <a:rPr lang="en-US" i="1" dirty="0"/>
              <a:t>: </a:t>
            </a:r>
            <a:r>
              <a:rPr lang="en-US" i="1" dirty="0" err="1"/>
              <a:t>Oes</a:t>
            </a:r>
            <a:r>
              <a:rPr lang="en-US" i="1" dirty="0"/>
              <a:t> y </a:t>
            </a:r>
            <a:r>
              <a:rPr lang="en-US" i="1" dirty="0" err="1"/>
              <a:t>Tywysogion</a:t>
            </a:r>
            <a:r>
              <a:rPr lang="en-US" dirty="0"/>
              <a:t>. </a:t>
            </a:r>
            <a:r>
              <a:rPr lang="en-US" dirty="0" err="1"/>
              <a:t>Aberystwyth</a:t>
            </a:r>
            <a:r>
              <a:rPr lang="en-US" dirty="0"/>
              <a:t>: CAA.</a:t>
            </a:r>
          </a:p>
          <a:p>
            <a:pPr algn="just"/>
            <a:r>
              <a:rPr lang="en-US" dirty="0"/>
              <a:t>Pickford, T., Garner, W. &amp; Jackson, E. (2013)</a:t>
            </a:r>
            <a:r>
              <a:rPr lang="en-US" i="1" dirty="0"/>
              <a:t> Primary Humanities – Learning through Enquiry</a:t>
            </a:r>
            <a:r>
              <a:rPr lang="en-US" dirty="0"/>
              <a:t>. London: Sage.</a:t>
            </a:r>
          </a:p>
          <a:p>
            <a:pPr algn="just"/>
            <a:r>
              <a:rPr lang="en-US" dirty="0"/>
              <a:t>Hughes, S. &amp; </a:t>
            </a:r>
            <a:r>
              <a:rPr lang="en-US" dirty="0" err="1"/>
              <a:t>Grigg</a:t>
            </a:r>
            <a:r>
              <a:rPr lang="en-US" dirty="0"/>
              <a:t>, R. (2017) </a:t>
            </a:r>
            <a:r>
              <a:rPr lang="en-US" i="1" dirty="0" err="1"/>
              <a:t>Teithio’n</a:t>
            </a:r>
            <a:r>
              <a:rPr lang="en-US" i="1" dirty="0"/>
              <a:t> </a:t>
            </a:r>
            <a:r>
              <a:rPr lang="en-US" i="1" dirty="0" err="1"/>
              <a:t>ôl</a:t>
            </a:r>
            <a:r>
              <a:rPr lang="en-US" i="1" dirty="0"/>
              <a:t> </a:t>
            </a:r>
            <a:r>
              <a:rPr lang="en-US" i="1" dirty="0" err="1"/>
              <a:t>I’r</a:t>
            </a:r>
            <a:r>
              <a:rPr lang="en-US" i="1" dirty="0"/>
              <a:t> </a:t>
            </a:r>
            <a:r>
              <a:rPr lang="en-US" i="1" dirty="0" err="1"/>
              <a:t>Oesoedd</a:t>
            </a:r>
            <a:r>
              <a:rPr lang="en-US" i="1" dirty="0"/>
              <a:t> </a:t>
            </a:r>
            <a:r>
              <a:rPr lang="en-US" i="1" dirty="0" err="1"/>
              <a:t>Canol</a:t>
            </a:r>
            <a:r>
              <a:rPr lang="en-US" i="1" dirty="0"/>
              <a:t>: </a:t>
            </a:r>
            <a:r>
              <a:rPr lang="en-US" i="1" dirty="0" err="1"/>
              <a:t>Cestyll</a:t>
            </a:r>
            <a:r>
              <a:rPr lang="en-US" i="1" dirty="0"/>
              <a:t>, </a:t>
            </a:r>
            <a:r>
              <a:rPr lang="en-US" i="1" dirty="0" err="1"/>
              <a:t>Pobl</a:t>
            </a:r>
            <a:r>
              <a:rPr lang="en-US" i="1" dirty="0"/>
              <a:t>. </a:t>
            </a:r>
            <a:r>
              <a:rPr lang="en-US" dirty="0" err="1"/>
              <a:t>Caerfyrddin</a:t>
            </a:r>
            <a:r>
              <a:rPr lang="en-US" dirty="0"/>
              <a:t>: </a:t>
            </a:r>
            <a:r>
              <a:rPr lang="en-US" dirty="0" err="1"/>
              <a:t>Canolfan</a:t>
            </a:r>
            <a:r>
              <a:rPr lang="en-US" dirty="0"/>
              <a:t> </a:t>
            </a:r>
            <a:r>
              <a:rPr lang="en-US" dirty="0" err="1"/>
              <a:t>Peniarth</a:t>
            </a:r>
            <a:r>
              <a:rPr lang="en-US" dirty="0"/>
              <a:t> </a:t>
            </a:r>
            <a:r>
              <a:rPr lang="en-US" dirty="0">
                <a:hlinkClick r:id="rId2"/>
              </a:rPr>
              <a:t>https://siop.canolfanpeniarth.org/Middle_Ages_Castles</a:t>
            </a:r>
            <a:endParaRPr lang="en-US" dirty="0"/>
          </a:p>
          <a:p>
            <a:pPr algn="just"/>
            <a:r>
              <a:rPr lang="en-US" dirty="0" err="1"/>
              <a:t>Grigg</a:t>
            </a:r>
            <a:r>
              <a:rPr lang="en-US" dirty="0"/>
              <a:t>, R. &amp; Hughes, S. (2016) Map </a:t>
            </a:r>
            <a:r>
              <a:rPr lang="en-US" dirty="0" err="1"/>
              <a:t>Rhyngweithiol</a:t>
            </a:r>
            <a:r>
              <a:rPr lang="en-US" dirty="0"/>
              <a:t> o </a:t>
            </a:r>
            <a:r>
              <a:rPr lang="en-US" dirty="0" err="1"/>
              <a:t>Gymru</a:t>
            </a:r>
            <a:r>
              <a:rPr lang="en-US" dirty="0"/>
              <a:t> </a:t>
            </a:r>
            <a:r>
              <a:rPr lang="en-US" dirty="0">
                <a:hlinkClick r:id="rId3"/>
              </a:rPr>
              <a:t>https://www.canolfanpeniarth.org/news/?pt=interactive-map-of-wales</a:t>
            </a:r>
            <a:endParaRPr lang="en-US" dirty="0"/>
          </a:p>
          <a:p>
            <a:pPr marL="0" indent="0" algn="just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51723371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Cyfeiriadau</a:t>
            </a:r>
            <a:r>
              <a:rPr lang="en-US" dirty="0"/>
              <a:t> </a:t>
            </a:r>
            <a:r>
              <a:rPr lang="en-US" dirty="0" err="1"/>
              <a:t>defnyddiol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8940" y="1264024"/>
            <a:ext cx="8673353" cy="4370294"/>
          </a:xfrm>
        </p:spPr>
        <p:txBody>
          <a:bodyPr>
            <a:noAutofit/>
          </a:bodyPr>
          <a:lstStyle/>
          <a:p>
            <a:pPr algn="just"/>
            <a:r>
              <a:rPr lang="en-US" sz="1600" dirty="0" err="1"/>
              <a:t>Caitling</a:t>
            </a:r>
            <a:r>
              <a:rPr lang="en-US" sz="1600" dirty="0"/>
              <a:t>, S. (2017) ‘High quality in primary humanities: insights from the UK’s school inspectorates’, </a:t>
            </a:r>
            <a:r>
              <a:rPr lang="en-US" sz="1600" i="1" dirty="0"/>
              <a:t>Education 3-13</a:t>
            </a:r>
            <a:r>
              <a:rPr lang="en-US" sz="1600" dirty="0"/>
              <a:t>, 45:3, 354-364.</a:t>
            </a:r>
          </a:p>
          <a:p>
            <a:pPr algn="just"/>
            <a:r>
              <a:rPr lang="en-US" sz="1600" dirty="0"/>
              <a:t>Samuel, E. (2009) </a:t>
            </a:r>
            <a:r>
              <a:rPr lang="en-US" sz="1600" dirty="0" err="1"/>
              <a:t>Ymchwilio</a:t>
            </a:r>
            <a:r>
              <a:rPr lang="en-US" sz="1600" dirty="0"/>
              <a:t> </a:t>
            </a:r>
            <a:r>
              <a:rPr lang="en-US" sz="1600" dirty="0" err="1"/>
              <a:t>ein</a:t>
            </a:r>
            <a:r>
              <a:rPr lang="en-US" sz="1600" dirty="0"/>
              <a:t> </a:t>
            </a:r>
            <a:r>
              <a:rPr lang="en-US" sz="1600" dirty="0" err="1"/>
              <a:t>Byd</a:t>
            </a:r>
            <a:r>
              <a:rPr lang="en-US" sz="1600" dirty="0"/>
              <a:t>: </a:t>
            </a:r>
            <a:r>
              <a:rPr lang="en-US" sz="1600" dirty="0" err="1"/>
              <a:t>Datblygu</a:t>
            </a:r>
            <a:r>
              <a:rPr lang="en-US" sz="1600" dirty="0"/>
              <a:t> </a:t>
            </a:r>
            <a:r>
              <a:rPr lang="en-US" sz="1600" dirty="0" err="1"/>
              <a:t>Sgiliau</a:t>
            </a:r>
            <a:r>
              <a:rPr lang="en-US" sz="1600" dirty="0"/>
              <a:t> </a:t>
            </a:r>
            <a:r>
              <a:rPr lang="en-US" sz="1600" dirty="0" err="1"/>
              <a:t>Ymholi</a:t>
            </a:r>
            <a:r>
              <a:rPr lang="en-US" sz="1600" dirty="0"/>
              <a:t> </a:t>
            </a:r>
            <a:r>
              <a:rPr lang="en-US" sz="1600" dirty="0" err="1"/>
              <a:t>mewn</a:t>
            </a:r>
            <a:r>
              <a:rPr lang="en-US" sz="1600" dirty="0"/>
              <a:t> </a:t>
            </a:r>
            <a:r>
              <a:rPr lang="en-US" sz="1600" dirty="0" err="1"/>
              <a:t>Daearyddiaeth</a:t>
            </a:r>
            <a:r>
              <a:rPr lang="en-US" sz="1600" dirty="0"/>
              <a:t> CA2. </a:t>
            </a:r>
            <a:r>
              <a:rPr lang="en-US" sz="1600" dirty="0" err="1"/>
              <a:t>Caerffili</a:t>
            </a:r>
            <a:r>
              <a:rPr lang="en-US" sz="1600" dirty="0"/>
              <a:t>: </a:t>
            </a:r>
            <a:r>
              <a:rPr lang="en-US" sz="1600" dirty="0" err="1"/>
              <a:t>Cyhoeddwyr</a:t>
            </a:r>
            <a:r>
              <a:rPr lang="en-US" sz="1600" dirty="0"/>
              <a:t> </a:t>
            </a:r>
            <a:r>
              <a:rPr lang="en-US" sz="1600" dirty="0" err="1"/>
              <a:t>G.Ap</a:t>
            </a:r>
            <a:r>
              <a:rPr lang="en-US" sz="1600" dirty="0"/>
              <a:t>.</a:t>
            </a:r>
          </a:p>
          <a:p>
            <a:pPr algn="just"/>
            <a:r>
              <a:rPr lang="en-US" sz="1600" dirty="0" err="1"/>
              <a:t>Grigg</a:t>
            </a:r>
            <a:r>
              <a:rPr lang="en-US" sz="1600" dirty="0"/>
              <a:t>, R. &amp; Hughes, S. (2013) </a:t>
            </a:r>
            <a:r>
              <a:rPr lang="en-US" sz="1600" i="1" dirty="0"/>
              <a:t>Teaching Primary Humanities.</a:t>
            </a:r>
            <a:r>
              <a:rPr lang="en-US" sz="1600" dirty="0"/>
              <a:t> Harlow: Pearson.</a:t>
            </a:r>
          </a:p>
          <a:p>
            <a:pPr algn="just"/>
            <a:r>
              <a:rPr lang="en-US" sz="1600" dirty="0"/>
              <a:t>Hughes, S. (2014) </a:t>
            </a:r>
            <a:r>
              <a:rPr lang="en-US" sz="1600" i="1" dirty="0"/>
              <a:t>O </a:t>
            </a:r>
            <a:r>
              <a:rPr lang="en-US" sz="1600" i="1" dirty="0" err="1"/>
              <a:t>Bedwar</a:t>
            </a:r>
            <a:r>
              <a:rPr lang="en-US" sz="1600" i="1" dirty="0"/>
              <a:t> Ban </a:t>
            </a:r>
            <a:r>
              <a:rPr lang="en-US" sz="1600" i="1" dirty="0" err="1"/>
              <a:t>Byd</a:t>
            </a:r>
            <a:r>
              <a:rPr lang="en-US" sz="1600" i="1" dirty="0"/>
              <a:t> </a:t>
            </a:r>
            <a:r>
              <a:rPr lang="en-US" sz="1600" i="1"/>
              <a:t>1 a </a:t>
            </a:r>
            <a:r>
              <a:rPr lang="en-US" sz="1600" i="1" dirty="0"/>
              <a:t>2</a:t>
            </a:r>
            <a:r>
              <a:rPr lang="en-US" sz="1600" dirty="0"/>
              <a:t>. </a:t>
            </a:r>
            <a:r>
              <a:rPr lang="en-US" sz="1600" dirty="0" err="1"/>
              <a:t>Aberystwyth</a:t>
            </a:r>
            <a:r>
              <a:rPr lang="en-US" sz="1600" dirty="0"/>
              <a:t>: CAA.</a:t>
            </a:r>
          </a:p>
          <a:p>
            <a:pPr algn="just"/>
            <a:r>
              <a:rPr lang="en-US" sz="1600" dirty="0"/>
              <a:t>Hughes, S. (2013) </a:t>
            </a:r>
            <a:r>
              <a:rPr lang="en-US" sz="1600" dirty="0" err="1"/>
              <a:t>Lleoliadau</a:t>
            </a:r>
            <a:r>
              <a:rPr lang="en-US" sz="1600" dirty="0"/>
              <a:t> </a:t>
            </a:r>
            <a:r>
              <a:rPr lang="en-US" sz="1600" dirty="0" err="1"/>
              <a:t>Cyferbyniol</a:t>
            </a:r>
            <a:r>
              <a:rPr lang="en-US" sz="1600" dirty="0"/>
              <a:t>… </a:t>
            </a:r>
            <a:r>
              <a:rPr lang="en-US" sz="1600" dirty="0" err="1"/>
              <a:t>Golwg</a:t>
            </a:r>
            <a:r>
              <a:rPr lang="en-US" sz="1600" dirty="0"/>
              <a:t> </a:t>
            </a:r>
            <a:r>
              <a:rPr lang="en-US" sz="1600" dirty="0" err="1"/>
              <a:t>ar</a:t>
            </a:r>
            <a:r>
              <a:rPr lang="en-US" sz="1600" dirty="0"/>
              <a:t> ….. </a:t>
            </a:r>
            <a:r>
              <a:rPr lang="en-US" sz="1600" dirty="0" err="1"/>
              <a:t>Cymru</a:t>
            </a:r>
            <a:r>
              <a:rPr lang="en-US" sz="1600" dirty="0"/>
              <a:t>. </a:t>
            </a:r>
            <a:r>
              <a:rPr lang="en-US" sz="1600" dirty="0" err="1"/>
              <a:t>Aberystwyth</a:t>
            </a:r>
            <a:r>
              <a:rPr lang="en-US" sz="1600" dirty="0"/>
              <a:t>: </a:t>
            </a:r>
            <a:r>
              <a:rPr lang="en-US" sz="1600" dirty="0" err="1"/>
              <a:t>Atebol</a:t>
            </a:r>
            <a:r>
              <a:rPr lang="en-US" sz="1600" dirty="0"/>
              <a:t> </a:t>
            </a:r>
            <a:r>
              <a:rPr lang="en-US" sz="1600" dirty="0">
                <a:hlinkClick r:id="rId2"/>
              </a:rPr>
              <a:t>www.atebol.com</a:t>
            </a:r>
            <a:r>
              <a:rPr lang="en-US" sz="1600" dirty="0"/>
              <a:t> (</a:t>
            </a:r>
            <a:r>
              <a:rPr lang="en-US" sz="1600" dirty="0" err="1"/>
              <a:t>copi</a:t>
            </a:r>
            <a:r>
              <a:rPr lang="en-US" sz="1600" dirty="0"/>
              <a:t> </a:t>
            </a:r>
            <a:r>
              <a:rPr lang="en-US" sz="1600" dirty="0" err="1"/>
              <a:t>yn</a:t>
            </a:r>
            <a:r>
              <a:rPr lang="en-US" sz="1600" dirty="0"/>
              <a:t> y </a:t>
            </a:r>
            <a:r>
              <a:rPr lang="en-US" sz="1600" dirty="0" err="1"/>
              <a:t>llyfrgell</a:t>
            </a:r>
            <a:r>
              <a:rPr lang="en-US" sz="1600" dirty="0"/>
              <a:t>)</a:t>
            </a:r>
          </a:p>
          <a:p>
            <a:pPr algn="just"/>
            <a:r>
              <a:rPr lang="en-US" sz="1600" dirty="0"/>
              <a:t>Hughes, S. (2008) </a:t>
            </a:r>
            <a:r>
              <a:rPr lang="en-US" sz="1600" dirty="0" err="1"/>
              <a:t>Lleoliadau</a:t>
            </a:r>
            <a:r>
              <a:rPr lang="en-US" sz="1600" dirty="0"/>
              <a:t> </a:t>
            </a:r>
            <a:r>
              <a:rPr lang="en-US" sz="1600" dirty="0" err="1"/>
              <a:t>Cyferbyniol</a:t>
            </a:r>
            <a:r>
              <a:rPr lang="en-US" sz="1600" dirty="0"/>
              <a:t>.. </a:t>
            </a:r>
            <a:r>
              <a:rPr lang="en-US" sz="1600" dirty="0" err="1"/>
              <a:t>Golwg</a:t>
            </a:r>
            <a:r>
              <a:rPr lang="en-US" sz="1600" dirty="0"/>
              <a:t> </a:t>
            </a:r>
            <a:r>
              <a:rPr lang="en-US" sz="1600" dirty="0" err="1"/>
              <a:t>ar</a:t>
            </a:r>
            <a:r>
              <a:rPr lang="en-US" sz="1600" dirty="0"/>
              <a:t>… Botswana, Patagonia, </a:t>
            </a:r>
            <a:r>
              <a:rPr lang="en-US" sz="1600" dirty="0" err="1"/>
              <a:t>Gwlad</a:t>
            </a:r>
            <a:r>
              <a:rPr lang="en-US" sz="1600" dirty="0"/>
              <a:t> </a:t>
            </a:r>
            <a:r>
              <a:rPr lang="en-US" sz="1600" dirty="0" err="1"/>
              <a:t>yr</a:t>
            </a:r>
            <a:r>
              <a:rPr lang="en-US" sz="1600" dirty="0"/>
              <a:t> </a:t>
            </a:r>
            <a:r>
              <a:rPr lang="en-US" sz="1600" dirty="0" err="1"/>
              <a:t>Ia</a:t>
            </a:r>
            <a:r>
              <a:rPr lang="en-US" sz="1600" dirty="0"/>
              <a:t>, </a:t>
            </a:r>
            <a:r>
              <a:rPr lang="en-US" sz="1600" dirty="0" err="1"/>
              <a:t>Ffrainc</a:t>
            </a:r>
            <a:r>
              <a:rPr lang="en-US" sz="1600" dirty="0"/>
              <a:t>. </a:t>
            </a:r>
            <a:r>
              <a:rPr lang="en-US" sz="1600" dirty="0" err="1"/>
              <a:t>Aberystwyth</a:t>
            </a:r>
            <a:r>
              <a:rPr lang="en-US" sz="1600" dirty="0"/>
              <a:t>: </a:t>
            </a:r>
            <a:r>
              <a:rPr lang="en-US" sz="1600" dirty="0" err="1"/>
              <a:t>Atebol</a:t>
            </a:r>
            <a:r>
              <a:rPr lang="en-US" sz="1600" dirty="0"/>
              <a:t> </a:t>
            </a:r>
            <a:r>
              <a:rPr lang="en-US" sz="1600" dirty="0">
                <a:hlinkClick r:id="rId2"/>
              </a:rPr>
              <a:t>www.atebol.com</a:t>
            </a:r>
            <a:r>
              <a:rPr lang="en-US" sz="1600" dirty="0"/>
              <a:t>  (</a:t>
            </a:r>
            <a:r>
              <a:rPr lang="en-US" sz="1600" dirty="0" err="1"/>
              <a:t>copi</a:t>
            </a:r>
            <a:r>
              <a:rPr lang="en-US" sz="1600" dirty="0"/>
              <a:t> </a:t>
            </a:r>
            <a:r>
              <a:rPr lang="en-US" sz="1600" dirty="0" err="1"/>
              <a:t>yn</a:t>
            </a:r>
            <a:r>
              <a:rPr lang="en-US" sz="1600" dirty="0"/>
              <a:t> y </a:t>
            </a:r>
            <a:r>
              <a:rPr lang="en-US" sz="1600" dirty="0" err="1"/>
              <a:t>llyfrgell</a:t>
            </a:r>
            <a:r>
              <a:rPr lang="en-US" sz="1600" dirty="0"/>
              <a:t>_ </a:t>
            </a:r>
            <a:r>
              <a:rPr lang="en-US" sz="1600" dirty="0" err="1"/>
              <a:t>adnoddau</a:t>
            </a:r>
            <a:r>
              <a:rPr lang="en-US" sz="1600" dirty="0"/>
              <a:t> </a:t>
            </a:r>
            <a:r>
              <a:rPr lang="en-US" sz="1600" dirty="0" err="1"/>
              <a:t>hefyd</a:t>
            </a:r>
            <a:r>
              <a:rPr lang="en-US" sz="1600" dirty="0"/>
              <a:t> </a:t>
            </a:r>
            <a:r>
              <a:rPr lang="en-US" sz="1600" dirty="0" err="1"/>
              <a:t>ar</a:t>
            </a:r>
            <a:r>
              <a:rPr lang="en-US" sz="1600" dirty="0"/>
              <a:t> HWB.</a:t>
            </a:r>
          </a:p>
          <a:p>
            <a:pPr algn="just"/>
            <a:r>
              <a:rPr lang="en-US" sz="1600" dirty="0"/>
              <a:t>Pickford, T., Garner, W. &amp; Jackson, E. (2013)</a:t>
            </a:r>
            <a:r>
              <a:rPr lang="en-US" sz="1600" i="1" dirty="0"/>
              <a:t> Primary Humanities – Learning through Enquiry</a:t>
            </a:r>
            <a:r>
              <a:rPr lang="en-US" sz="1600" dirty="0"/>
              <a:t>. London: Sage.</a:t>
            </a:r>
          </a:p>
          <a:p>
            <a:pPr algn="just"/>
            <a:r>
              <a:rPr lang="en-US" sz="1600" dirty="0"/>
              <a:t>Pike, S. (2016) </a:t>
            </a:r>
            <a:r>
              <a:rPr lang="en-US" sz="1600" i="1" dirty="0"/>
              <a:t>Learning Primary Geography</a:t>
            </a:r>
            <a:r>
              <a:rPr lang="en-US" sz="1600" dirty="0"/>
              <a:t>. London: Routledge.</a:t>
            </a:r>
          </a:p>
          <a:p>
            <a:pPr algn="just"/>
            <a:r>
              <a:rPr lang="en-US" sz="1600" dirty="0" err="1"/>
              <a:t>Scoffham</a:t>
            </a:r>
            <a:r>
              <a:rPr lang="en-US" sz="1600" dirty="0"/>
              <a:t>, S. (2010) </a:t>
            </a:r>
            <a:r>
              <a:rPr lang="en-US" sz="1600" i="1" dirty="0"/>
              <a:t>Primary Geography Handbook</a:t>
            </a:r>
            <a:r>
              <a:rPr lang="en-US" sz="1600" dirty="0"/>
              <a:t>. Sheffield: Geographical Association. </a:t>
            </a:r>
            <a:r>
              <a:rPr lang="en-US" sz="1600" dirty="0" err="1"/>
              <a:t>Pennod</a:t>
            </a:r>
            <a:r>
              <a:rPr lang="en-US" sz="1600" dirty="0"/>
              <a:t> 7* (</a:t>
            </a:r>
            <a:r>
              <a:rPr lang="en-US" sz="1600" dirty="0" err="1"/>
              <a:t>moodle</a:t>
            </a:r>
            <a:r>
              <a:rPr lang="en-US" sz="1600" dirty="0"/>
              <a:t>)</a:t>
            </a:r>
          </a:p>
          <a:p>
            <a:pPr algn="just"/>
            <a:r>
              <a:rPr lang="en-US" sz="1600" dirty="0" err="1"/>
              <a:t>Erthyglau</a:t>
            </a:r>
            <a:r>
              <a:rPr lang="en-US" sz="1600" dirty="0"/>
              <a:t> </a:t>
            </a:r>
            <a:r>
              <a:rPr lang="en-US" sz="1600" dirty="0" err="1"/>
              <a:t>yn</a:t>
            </a:r>
            <a:r>
              <a:rPr lang="en-US" sz="1600" dirty="0"/>
              <a:t> </a:t>
            </a:r>
            <a:r>
              <a:rPr lang="en-US" sz="1600" i="1" dirty="0"/>
              <a:t>Primary History – </a:t>
            </a:r>
            <a:r>
              <a:rPr lang="en-US" sz="1600" i="1" dirty="0" err="1"/>
              <a:t>gweler</a:t>
            </a:r>
            <a:r>
              <a:rPr lang="en-US" sz="1600" i="1" dirty="0"/>
              <a:t> </a:t>
            </a:r>
            <a:r>
              <a:rPr lang="en-US" sz="1600" i="1" dirty="0" err="1"/>
              <a:t>moodle</a:t>
            </a:r>
            <a:endParaRPr lang="en-US" sz="1600" i="1" dirty="0"/>
          </a:p>
          <a:p>
            <a:pPr algn="just"/>
            <a:r>
              <a:rPr lang="en-US" sz="1600" dirty="0" err="1"/>
              <a:t>Erthyglau</a:t>
            </a:r>
            <a:r>
              <a:rPr lang="en-US" sz="1600" dirty="0"/>
              <a:t> </a:t>
            </a:r>
            <a:r>
              <a:rPr lang="en-US" sz="1600" i="1" dirty="0"/>
              <a:t>Primary Geography- </a:t>
            </a:r>
            <a:r>
              <a:rPr lang="en-US" sz="1600" i="1" dirty="0" err="1"/>
              <a:t>gweler</a:t>
            </a:r>
            <a:r>
              <a:rPr lang="en-US" sz="1600" i="1" dirty="0"/>
              <a:t> </a:t>
            </a:r>
            <a:r>
              <a:rPr lang="en-US" sz="1600" i="1" dirty="0" err="1"/>
              <a:t>moodle</a:t>
            </a:r>
            <a:endParaRPr lang="en-US" sz="1600" i="1" dirty="0"/>
          </a:p>
          <a:p>
            <a:pPr algn="just"/>
            <a:r>
              <a:rPr lang="en-US" sz="1600" i="1" dirty="0"/>
              <a:t>Geography Plus: Primary Teachers’ Toolkit – </a:t>
            </a:r>
            <a:r>
              <a:rPr lang="en-US" sz="1600" i="1" dirty="0" err="1"/>
              <a:t>enghreifftiau</a:t>
            </a:r>
            <a:r>
              <a:rPr lang="en-US" sz="1600" i="1" dirty="0"/>
              <a:t> </a:t>
            </a:r>
            <a:r>
              <a:rPr lang="en-US" sz="1600" i="1" dirty="0" err="1"/>
              <a:t>ar</a:t>
            </a:r>
            <a:r>
              <a:rPr lang="en-US" sz="1600" i="1" dirty="0"/>
              <a:t> </a:t>
            </a:r>
            <a:r>
              <a:rPr lang="en-US" sz="1600" i="1" dirty="0" err="1"/>
              <a:t>moodle</a:t>
            </a:r>
            <a:r>
              <a:rPr lang="en-US" sz="1600" i="1" dirty="0"/>
              <a:t>, </a:t>
            </a:r>
            <a:r>
              <a:rPr lang="en-US" sz="1600" i="1" dirty="0" err="1"/>
              <a:t>e.e</a:t>
            </a:r>
            <a:r>
              <a:rPr lang="en-US" sz="1600" i="1" dirty="0"/>
              <a:t>. Beside the Sea: Investigating the UK’s coastal environments (SA23B4)</a:t>
            </a:r>
          </a:p>
        </p:txBody>
      </p:sp>
    </p:spTree>
    <p:extLst>
      <p:ext uri="{BB962C8B-B14F-4D97-AF65-F5344CB8AC3E}">
        <p14:creationId xmlns:p14="http://schemas.microsoft.com/office/powerpoint/2010/main" val="208349291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1691</TotalTime>
  <Words>2977</Words>
  <Application>Microsoft Macintosh PowerPoint</Application>
  <PresentationFormat>On-screen Show (4:3)</PresentationFormat>
  <Paragraphs>342</Paragraphs>
  <Slides>36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45" baseType="lpstr">
      <vt:lpstr>ＭＳ Ｐゴシック</vt:lpstr>
      <vt:lpstr>Arial</vt:lpstr>
      <vt:lpstr>Bookman Old Style</vt:lpstr>
      <vt:lpstr>Calibri</vt:lpstr>
      <vt:lpstr>Marlett</vt:lpstr>
      <vt:lpstr>Myriad Web Pro</vt:lpstr>
      <vt:lpstr>Times New Roman</vt:lpstr>
      <vt:lpstr>Wingdings</vt:lpstr>
      <vt:lpstr>Office Theme</vt:lpstr>
      <vt:lpstr>Dysgu’n Seiliedig ar Ymholiad (DSY) yn y Dyniaethau</vt:lpstr>
      <vt:lpstr>Amcanion </vt:lpstr>
      <vt:lpstr>Egwyddorion ar gyfer  addysgu drwy ymholiad</vt:lpstr>
      <vt:lpstr>Egwyddorion Ymholiad</vt:lpstr>
      <vt:lpstr>‘Model S’ – offeryn syml ar gyfer ymholiadau lleol</vt:lpstr>
      <vt:lpstr>PowerPoint Presentation</vt:lpstr>
      <vt:lpstr>Modelau ‘DSY’ yn y Dyniaethau</vt:lpstr>
      <vt:lpstr>Model Ymholiad yn seiliedig ar gwestiynu a chwestiynau</vt:lpstr>
      <vt:lpstr> Ymholiad yn seiliedig ar Gwestiynau</vt:lpstr>
      <vt:lpstr>Ymholiad – Cynhesu Byd Eang (Byw yn fy myd fy hun – C.C. CA2)</vt:lpstr>
      <vt:lpstr>Dysgwyr yn dechrau cynhyrchu eu cwestiynau’u hunain a chynllunio’r ymchwiliad.. …</vt:lpstr>
      <vt:lpstr>Gweithgareddau posibl i’w gwneud  yn ystod yr ymholiad…</vt:lpstr>
      <vt:lpstr>Gweithgareddau posibl i’w gwneud  yn ystod yr ymholiad…</vt:lpstr>
      <vt:lpstr>Gwahanol ffyrdd o gwblhau eu ymholiadau – AG/Hanes/Daear</vt:lpstr>
      <vt:lpstr>Prosesau Ymholiad</vt:lpstr>
      <vt:lpstr>Modelu a Sgaffaldio  y broses gwestiynu</vt:lpstr>
      <vt:lpstr>Prosesau Ymholiad… </vt:lpstr>
      <vt:lpstr>Pa agweddau o’r Cwricwlwm Daearyddiaeth sy’n cael eu hyrwyddo drwy DSY? </vt:lpstr>
      <vt:lpstr>Model Ymholiad a Chwestiynau</vt:lpstr>
      <vt:lpstr>Ffrâm Ymholiad Hanes</vt:lpstr>
      <vt:lpstr>Cwestiynau, Cysyniadau, Sgiliau hanesyddol</vt:lpstr>
      <vt:lpstr>Asesu a chynnydd  mewn ymholi hanesyddol</vt:lpstr>
      <vt:lpstr>Pum cam dysgu seiliedig ar ymholi mewn AG – un model posibl (Ofsted)</vt:lpstr>
      <vt:lpstr>Enghreifftiau o bynciau DSY  posibl mewn AG</vt:lpstr>
      <vt:lpstr>Enghraifft gyda Blwyddyn 5 wedi iddynt ymweld a mannau o addoliad.  </vt:lpstr>
      <vt:lpstr>Model ‘5 Cwestiwn’ Michael Storm (Storm, 1989) </vt:lpstr>
      <vt:lpstr>Model Ymholiad Ffocws 6 Cam (Scoffham, 2010)</vt:lpstr>
      <vt:lpstr>Sgiliau Meddwl a DSY </vt:lpstr>
      <vt:lpstr>DSY a Tacsonomeg Bloom  </vt:lpstr>
      <vt:lpstr>DSY – Uned o waith ar India (CA2)</vt:lpstr>
      <vt:lpstr>Pam y dylid hyrwyddo DSY mewn Hanes?</vt:lpstr>
      <vt:lpstr>Gofyn Cwestiynau</vt:lpstr>
      <vt:lpstr>Hanes Llafar ac Holi Cwestiynau</vt:lpstr>
      <vt:lpstr>Lefelau o gwestiynau</vt:lpstr>
      <vt:lpstr>Cyfeiriadau defnyddiol</vt:lpstr>
      <vt:lpstr>Cyfeiriadau defnyddiol</vt:lpstr>
    </vt:vector>
  </TitlesOfParts>
  <Company>Trinity Saint David</Company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Enquiry-Based Learning (EBL) in practice in the Humanities</dc:title>
  <dc:creator>swwcte29</dc:creator>
  <cp:lastModifiedBy>Sioned Hughes</cp:lastModifiedBy>
  <cp:revision>73</cp:revision>
  <dcterms:created xsi:type="dcterms:W3CDTF">2017-04-20T11:31:01Z</dcterms:created>
  <dcterms:modified xsi:type="dcterms:W3CDTF">2019-04-03T09:51:59Z</dcterms:modified>
</cp:coreProperties>
</file>