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Lst>
  <p:notesMasterIdLst>
    <p:notesMasterId r:id="rId10"/>
  </p:notesMasterIdLst>
  <p:sldIdLst>
    <p:sldId id="256" r:id="rId2"/>
    <p:sldId id="268" r:id="rId3"/>
    <p:sldId id="257" r:id="rId4"/>
    <p:sldId id="265" r:id="rId5"/>
    <p:sldId id="260" r:id="rId6"/>
    <p:sldId id="261" r:id="rId7"/>
    <p:sldId id="269"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434"/>
    <p:restoredTop sz="94672"/>
  </p:normalViewPr>
  <p:slideViewPr>
    <p:cSldViewPr snapToGrid="0" snapToObjects="1">
      <p:cViewPr varScale="1">
        <p:scale>
          <a:sx n="69" d="100"/>
          <a:sy n="69" d="100"/>
        </p:scale>
        <p:origin x="108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A4F72DD-15EB-EB4E-8E61-C06457B25D1C}" type="datetimeFigureOut">
              <a:rPr lang="en-US" smtClean="0"/>
              <a:t>2/26/2022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49304-EA92-0A4D-BA14-786C65C954B7}" type="slidenum">
              <a:rPr lang="en-US" smtClean="0"/>
              <a:t>‹#›</a:t>
            </a:fld>
            <a:endParaRPr lang="en-US"/>
          </a:p>
        </p:txBody>
      </p:sp>
    </p:spTree>
    <p:extLst>
      <p:ext uri="{BB962C8B-B14F-4D97-AF65-F5344CB8AC3E}">
        <p14:creationId xmlns:p14="http://schemas.microsoft.com/office/powerpoint/2010/main" val="367664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A4165A0-C5E6-48DF-998B-D148A188169E}"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716449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F82713-60EE-43D7-82CA-D58BCB8F5017}"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410221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46BCEC-ADE6-424A-93E8-3B33D6063600}"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4108830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5828846-784A-4DB6-AF76-30802041EC42}" type="datetime1">
              <a:rPr lang="en-GB" smtClean="0"/>
              <a:t>26/02/2022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2399696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5E3521-6858-4E64-9D61-E268545130D2}" type="datetime1">
              <a:rPr lang="en-GB" smtClean="0"/>
              <a:t>26/02/2022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2342512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D78967-95EA-4D25-8E71-04898D099855}" type="datetime1">
              <a:rPr lang="en-GB" smtClean="0"/>
              <a:t>26/02/2022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287404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38FEAD-ED31-4F60-8187-D5F531F7BF63}" type="datetime1">
              <a:rPr lang="en-GB" smtClean="0"/>
              <a:t>26/02/2022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2797586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97194F-9E1A-41DB-94CB-4AF808920AB6}" type="datetime1">
              <a:rPr lang="en-GB" smtClean="0"/>
              <a:t>26/02/2022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382936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81898F-BFDE-42D3-9976-B190E1360C92}" type="datetime1">
              <a:rPr lang="en-GB" smtClean="0"/>
              <a:t>26/02/2022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518203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4EEF76-34DF-4BB4-B196-2998A05CDD01}"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186398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81962C-453B-40AC-A217-3A4BDE12FD36}"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401728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8720C7-8C73-47C4-ABB4-AC3BA71B02DC}"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21028059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2F3D86-38FD-4B0C-8B12-2433A0888FC0}"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37443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681AB9-F0E3-4DAC-B292-C9650DEAA4CA}"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3298578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F058E82-D130-4826-86BD-B25D31B77984}"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1406383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D509CE-42AC-443B-BB7A-B5E803304E42}" type="datetime1">
              <a:rPr lang="en-GB" smtClean="0"/>
              <a:t>26/02/2022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8F9E9C8-D5EA-C644-8C07-3D590C7AAC39}" type="slidenum">
              <a:rPr lang="en-US" smtClean="0"/>
              <a:t>‹#›</a:t>
            </a:fld>
            <a:endParaRPr lang="en-US"/>
          </a:p>
        </p:txBody>
      </p:sp>
    </p:spTree>
    <p:extLst>
      <p:ext uri="{BB962C8B-B14F-4D97-AF65-F5344CB8AC3E}">
        <p14:creationId xmlns:p14="http://schemas.microsoft.com/office/powerpoint/2010/main" val="797933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9CF99B6-ADEF-473D-871D-F85A489B6D12}" type="datetime1">
              <a:rPr lang="en-GB" smtClean="0"/>
              <a:t>26/02/2022</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8F9E9C8-D5EA-C644-8C07-3D590C7AAC39}" type="slidenum">
              <a:rPr lang="en-US" smtClean="0"/>
              <a:t>‹#›</a:t>
            </a:fld>
            <a:endParaRPr lang="en-US"/>
          </a:p>
        </p:txBody>
      </p:sp>
    </p:spTree>
    <p:extLst>
      <p:ext uri="{BB962C8B-B14F-4D97-AF65-F5344CB8AC3E}">
        <p14:creationId xmlns:p14="http://schemas.microsoft.com/office/powerpoint/2010/main" val="18598440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fi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depts.ttu.edu/tlpdc/Resources/Teaching_resources/TLPDC_teaching_resources/using_powerpoint.php" TargetMode="External"/><Relationship Id="rId2" Type="http://schemas.openxmlformats.org/officeDocument/2006/relationships/hyperlink" Target="https://www.techadvisor.com/how-to/software/students-office-365-free-380747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 name="Picture 4" descr="Robot operating a machine">
            <a:extLst>
              <a:ext uri="{FF2B5EF4-FFF2-40B4-BE49-F238E27FC236}">
                <a16:creationId xmlns:a16="http://schemas.microsoft.com/office/drawing/2014/main" id="{E084F732-F622-4611-A049-705DE03F7520}"/>
              </a:ext>
            </a:extLst>
          </p:cNvPr>
          <p:cNvPicPr>
            <a:picLocks noChangeAspect="1"/>
          </p:cNvPicPr>
          <p:nvPr/>
        </p:nvPicPr>
        <p:blipFill rotWithShape="1">
          <a:blip r:embed="rId2"/>
          <a:srcRect r="2989" b="1"/>
          <a:stretch/>
        </p:blipFill>
        <p:spPr>
          <a:xfrm>
            <a:off x="3754582" y="10"/>
            <a:ext cx="8437418" cy="6857990"/>
          </a:xfrm>
          <a:prstGeom prst="rect">
            <a:avLst/>
          </a:prstGeom>
        </p:spPr>
      </p:pic>
      <p:sp>
        <p:nvSpPr>
          <p:cNvPr id="2" name="Title 1">
            <a:extLst>
              <a:ext uri="{FF2B5EF4-FFF2-40B4-BE49-F238E27FC236}">
                <a16:creationId xmlns:a16="http://schemas.microsoft.com/office/drawing/2014/main" id="{1A2A0FDC-5D30-B543-B619-EBF8F29A289E}"/>
              </a:ext>
            </a:extLst>
          </p:cNvPr>
          <p:cNvSpPr>
            <a:spLocks noGrp="1"/>
          </p:cNvSpPr>
          <p:nvPr>
            <p:ph type="ctrTitle"/>
          </p:nvPr>
        </p:nvSpPr>
        <p:spPr>
          <a:xfrm>
            <a:off x="-67818" y="1266613"/>
            <a:ext cx="3591306" cy="1741084"/>
          </a:xfrm>
        </p:spPr>
        <p:txBody>
          <a:bodyPr vert="horz" lIns="91440" tIns="45720" rIns="91440" bIns="45720" rtlCol="0" anchor="b">
            <a:normAutofit fontScale="90000"/>
          </a:bodyPr>
          <a:lstStyle/>
          <a:p>
            <a:r>
              <a:rPr lang="en-US" sz="2800" b="1" u="sng" dirty="0">
                <a:solidFill>
                  <a:schemeClr val="tx1"/>
                </a:solidFill>
              </a:rPr>
              <a:t>How do use technology to collaborate at UWTSD</a:t>
            </a:r>
            <a:br>
              <a:rPr lang="en-US" sz="2800" dirty="0">
                <a:solidFill>
                  <a:schemeClr val="tx1"/>
                </a:solidFill>
              </a:rPr>
            </a:br>
            <a:r>
              <a:rPr lang="en-US" sz="1800" dirty="0">
                <a:solidFill>
                  <a:schemeClr val="tx1"/>
                </a:solidFill>
              </a:rPr>
              <a:t>Digital Skills and Research Methods </a:t>
            </a:r>
            <a:br>
              <a:rPr lang="en-US" sz="1800" dirty="0">
                <a:solidFill>
                  <a:schemeClr val="tx1"/>
                </a:solidFill>
              </a:rPr>
            </a:br>
            <a:r>
              <a:rPr lang="en-US" sz="1800" dirty="0">
                <a:solidFill>
                  <a:schemeClr val="tx1"/>
                </a:solidFill>
              </a:rPr>
              <a:t>Module code </a:t>
            </a:r>
            <a:r>
              <a:rPr lang="en-US" sz="1800" b="1" dirty="0">
                <a:solidFill>
                  <a:schemeClr val="tx1"/>
                </a:solidFill>
              </a:rPr>
              <a:t>BMSW4003</a:t>
            </a:r>
          </a:p>
        </p:txBody>
      </p:sp>
      <p:sp>
        <p:nvSpPr>
          <p:cNvPr id="3" name="Subtitle 2">
            <a:extLst>
              <a:ext uri="{FF2B5EF4-FFF2-40B4-BE49-F238E27FC236}">
                <a16:creationId xmlns:a16="http://schemas.microsoft.com/office/drawing/2014/main" id="{2CF89006-E747-9446-96D4-CBA4373A803C}"/>
              </a:ext>
            </a:extLst>
          </p:cNvPr>
          <p:cNvSpPr>
            <a:spLocks noGrp="1"/>
          </p:cNvSpPr>
          <p:nvPr>
            <p:ph type="subTitle" idx="1"/>
          </p:nvPr>
        </p:nvSpPr>
        <p:spPr>
          <a:xfrm>
            <a:off x="0" y="4847674"/>
            <a:ext cx="4241800" cy="1356360"/>
          </a:xfrm>
        </p:spPr>
        <p:txBody>
          <a:bodyPr vert="horz" lIns="91440" tIns="45720" rIns="91440" bIns="45720" rtlCol="0" anchor="t">
            <a:normAutofit lnSpcReduction="10000"/>
          </a:bodyPr>
          <a:lstStyle/>
          <a:p>
            <a:pPr indent="-228600" algn="l">
              <a:buFont typeface="Arial" panose="020B0604020202020204" pitchFamily="34" charset="0"/>
              <a:buChar char="•"/>
            </a:pPr>
            <a:r>
              <a:rPr lang="en-US" sz="1700" dirty="0" err="1">
                <a:solidFill>
                  <a:schemeClr val="tx1"/>
                </a:solidFill>
              </a:rPr>
              <a:t>Steliana</a:t>
            </a:r>
            <a:r>
              <a:rPr lang="en-US" sz="1700" dirty="0">
                <a:solidFill>
                  <a:schemeClr val="tx1"/>
                </a:solidFill>
              </a:rPr>
              <a:t> Stan 2123020</a:t>
            </a:r>
          </a:p>
          <a:p>
            <a:pPr indent="-228600" algn="l">
              <a:buFont typeface="Arial" panose="020B0604020202020204" pitchFamily="34" charset="0"/>
              <a:buChar char="•"/>
            </a:pPr>
            <a:r>
              <a:rPr lang="en-US" sz="1700" dirty="0">
                <a:solidFill>
                  <a:schemeClr val="tx1"/>
                </a:solidFill>
              </a:rPr>
              <a:t>Zainab Sesay 2119599</a:t>
            </a:r>
          </a:p>
          <a:p>
            <a:pPr indent="-228600" algn="l">
              <a:buFont typeface="Arial" panose="020B0604020202020204" pitchFamily="34" charset="0"/>
              <a:buChar char="•"/>
            </a:pPr>
            <a:r>
              <a:rPr lang="en-US" sz="1700" dirty="0" err="1">
                <a:solidFill>
                  <a:schemeClr val="tx1"/>
                </a:solidFill>
              </a:rPr>
              <a:t>Quratulain</a:t>
            </a:r>
            <a:r>
              <a:rPr lang="en-US" sz="1700" dirty="0">
                <a:solidFill>
                  <a:schemeClr val="tx1"/>
                </a:solidFill>
              </a:rPr>
              <a:t> </a:t>
            </a:r>
            <a:r>
              <a:rPr lang="en-US" sz="1700" dirty="0" err="1">
                <a:solidFill>
                  <a:schemeClr val="tx1"/>
                </a:solidFill>
              </a:rPr>
              <a:t>Kayani</a:t>
            </a:r>
            <a:r>
              <a:rPr lang="en-US" sz="1700" dirty="0">
                <a:solidFill>
                  <a:schemeClr val="tx1"/>
                </a:solidFill>
              </a:rPr>
              <a:t> 2118247</a:t>
            </a:r>
            <a:br>
              <a:rPr lang="en-US" sz="1700" dirty="0">
                <a:solidFill>
                  <a:schemeClr val="tx1"/>
                </a:solidFill>
              </a:rPr>
            </a:br>
            <a:r>
              <a:rPr lang="en-US" sz="1700" dirty="0">
                <a:solidFill>
                  <a:schemeClr val="tx1"/>
                </a:solidFill>
              </a:rPr>
              <a:t>Lecturer name </a:t>
            </a:r>
            <a:r>
              <a:rPr lang="en-US" sz="1700" dirty="0" err="1">
                <a:solidFill>
                  <a:schemeClr val="tx1"/>
                </a:solidFill>
              </a:rPr>
              <a:t>Munodzinesa</a:t>
            </a:r>
            <a:r>
              <a:rPr lang="en-US" sz="1700" dirty="0">
                <a:solidFill>
                  <a:schemeClr val="tx1"/>
                </a:solidFill>
              </a:rPr>
              <a:t> </a:t>
            </a:r>
            <a:r>
              <a:rPr lang="en-US" sz="1700" dirty="0" err="1">
                <a:solidFill>
                  <a:schemeClr val="tx1"/>
                </a:solidFill>
              </a:rPr>
              <a:t>Zuwirai</a:t>
            </a:r>
            <a:endParaRPr lang="en-US" sz="1700" dirty="0">
              <a:solidFill>
                <a:schemeClr val="tx1"/>
              </a:solidFill>
            </a:endParaRPr>
          </a:p>
          <a:p>
            <a:pPr indent="-228600" algn="l">
              <a:buFont typeface="Arial" panose="020B0604020202020204" pitchFamily="34" charset="0"/>
              <a:buChar char="•"/>
            </a:pPr>
            <a:endParaRPr lang="en-US" sz="1700" dirty="0"/>
          </a:p>
        </p:txBody>
      </p:sp>
    </p:spTree>
    <p:extLst>
      <p:ext uri="{BB962C8B-B14F-4D97-AF65-F5344CB8AC3E}">
        <p14:creationId xmlns:p14="http://schemas.microsoft.com/office/powerpoint/2010/main" val="35647303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barn(inVertical)">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6E57A-E4D4-425C-9087-32BA6E7DF8D2}"/>
              </a:ext>
            </a:extLst>
          </p:cNvPr>
          <p:cNvSpPr>
            <a:spLocks noGrp="1"/>
          </p:cNvSpPr>
          <p:nvPr>
            <p:ph type="title"/>
          </p:nvPr>
        </p:nvSpPr>
        <p:spPr>
          <a:xfrm>
            <a:off x="606523" y="207819"/>
            <a:ext cx="8596668" cy="1320800"/>
          </a:xfrm>
        </p:spPr>
        <p:txBody>
          <a:bodyPr>
            <a:normAutofit fontScale="90000"/>
          </a:bodyPr>
          <a:lstStyle/>
          <a:p>
            <a:r>
              <a:rPr lang="en-GB" sz="3200" dirty="0">
                <a:solidFill>
                  <a:srgbClr val="0070C0"/>
                </a:solidFill>
                <a:latin typeface="Arial" panose="020B0604020202020204" pitchFamily="34" charset="0"/>
                <a:cs typeface="Arial" panose="020B0604020202020204" pitchFamily="34" charset="0"/>
              </a:rPr>
              <a:t>INTRODUCTION</a:t>
            </a:r>
            <a:br>
              <a:rPr lang="en-GB" sz="3200" dirty="0">
                <a:latin typeface="Arial" panose="020B0604020202020204" pitchFamily="34" charset="0"/>
                <a:cs typeface="Arial" panose="020B0604020202020204" pitchFamily="34" charset="0"/>
              </a:rPr>
            </a:br>
            <a:br>
              <a:rPr lang="en-GB" sz="3200" dirty="0">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Which digital tool is most commonly used for collaboration at UWTSD?                                                                        </a:t>
            </a:r>
            <a:br>
              <a:rPr lang="en-GB" sz="3200" dirty="0">
                <a:latin typeface="Arial" panose="020B0604020202020204" pitchFamily="34" charset="0"/>
                <a:cs typeface="Arial" panose="020B0604020202020204" pitchFamily="34" charset="0"/>
              </a:rPr>
            </a:br>
            <a:br>
              <a:rPr lang="en-GB" sz="3200"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22394C65-D127-4BB7-98C2-81541F47046F}"/>
              </a:ext>
            </a:extLst>
          </p:cNvPr>
          <p:cNvSpPr>
            <a:spLocks noGrp="1"/>
          </p:cNvSpPr>
          <p:nvPr>
            <p:ph idx="1"/>
          </p:nvPr>
        </p:nvSpPr>
        <p:spPr>
          <a:xfrm>
            <a:off x="838200" y="2187574"/>
            <a:ext cx="9192491" cy="4351338"/>
          </a:xfrm>
        </p:spPr>
        <p:txBody>
          <a:bodyPr>
            <a:normAutofit/>
          </a:bodyPr>
          <a:lstStyle/>
          <a:p>
            <a:r>
              <a:rPr lang="en-GB" sz="2000" dirty="0">
                <a:solidFill>
                  <a:schemeClr val="tx1"/>
                </a:solidFill>
                <a:latin typeface="Arial" panose="020B0604020202020204" pitchFamily="34" charset="0"/>
                <a:cs typeface="Arial" panose="020B0604020202020204" pitchFamily="34" charset="0"/>
              </a:rPr>
              <a:t>Our group chose to present the above question in order to clarify what do student use for creating and processing their exams.</a:t>
            </a:r>
          </a:p>
          <a:p>
            <a:r>
              <a:rPr lang="en-GB" sz="2000" dirty="0">
                <a:solidFill>
                  <a:schemeClr val="tx1"/>
                </a:solidFill>
                <a:latin typeface="Arial" panose="020B0604020202020204" pitchFamily="34" charset="0"/>
                <a:cs typeface="Arial" panose="020B0604020202020204" pitchFamily="34" charset="0"/>
              </a:rPr>
              <a:t>On this presentation we are going to talk about Microsoft Office and all its branches for example: Power Point, Excel, Word, Teams et al.</a:t>
            </a:r>
          </a:p>
          <a:p>
            <a:r>
              <a:rPr lang="en-GB" sz="2000" b="0" i="0" dirty="0">
                <a:solidFill>
                  <a:schemeClr val="tx1"/>
                </a:solidFill>
                <a:effectLst/>
                <a:latin typeface="Arial" panose="020B0604020202020204" pitchFamily="34" charset="0"/>
                <a:cs typeface="Arial" panose="020B0604020202020204" pitchFamily="34" charset="0"/>
              </a:rPr>
              <a:t>“For decades, Microsoft’s Office apps have been the default when it comes to productivity. Huge numbers of people still turn to Word for creating and editing documents, while Excel and PowerPoint remain the go-to when it comes to managing spreadsheets or producing presentations.” (</a:t>
            </a:r>
            <a:r>
              <a:rPr lang="en-GB" sz="2000" b="0" i="0" dirty="0" err="1">
                <a:solidFill>
                  <a:schemeClr val="tx1"/>
                </a:solidFill>
                <a:effectLst/>
                <a:latin typeface="Arial" panose="020B0604020202020204" pitchFamily="34" charset="0"/>
                <a:cs typeface="Arial" panose="020B0604020202020204" pitchFamily="34" charset="0"/>
              </a:rPr>
              <a:t>Copeman</a:t>
            </a:r>
            <a:r>
              <a:rPr lang="en-GB" sz="2000" b="0" i="0" dirty="0">
                <a:solidFill>
                  <a:schemeClr val="tx1"/>
                </a:solidFill>
                <a:effectLst/>
                <a:latin typeface="Arial" panose="020B0604020202020204" pitchFamily="34" charset="0"/>
                <a:cs typeface="Arial" panose="020B0604020202020204" pitchFamily="34" charset="0"/>
              </a:rPr>
              <a:t>, 2022)</a:t>
            </a:r>
            <a:endParaRPr lang="en-GB" sz="2000" dirty="0">
              <a:solidFill>
                <a:schemeClr val="tx1"/>
              </a:solidFill>
              <a:latin typeface="Arial" panose="020B0604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32F8191F-D500-4392-B712-EF8AF21A5B55}"/>
              </a:ext>
            </a:extLst>
          </p:cNvPr>
          <p:cNvSpPr>
            <a:spLocks noGrp="1"/>
          </p:cNvSpPr>
          <p:nvPr>
            <p:ph type="sldNum" sz="quarter" idx="12"/>
          </p:nvPr>
        </p:nvSpPr>
        <p:spPr/>
        <p:txBody>
          <a:bodyPr/>
          <a:lstStyle/>
          <a:p>
            <a:fld id="{28F9E9C8-D5EA-C644-8C07-3D590C7AAC39}" type="slidenum">
              <a:rPr lang="en-US" smtClean="0"/>
              <a:t>2</a:t>
            </a:fld>
            <a:endParaRPr lang="en-US"/>
          </a:p>
        </p:txBody>
      </p:sp>
      <p:sp>
        <p:nvSpPr>
          <p:cNvPr id="5" name="TextBox 4">
            <a:extLst>
              <a:ext uri="{FF2B5EF4-FFF2-40B4-BE49-F238E27FC236}">
                <a16:creationId xmlns:a16="http://schemas.microsoft.com/office/drawing/2014/main" id="{FD0C65A4-AAC7-4BB6-9B83-6AEA6C010516}"/>
              </a:ext>
            </a:extLst>
          </p:cNvPr>
          <p:cNvSpPr txBox="1"/>
          <p:nvPr/>
        </p:nvSpPr>
        <p:spPr>
          <a:xfrm>
            <a:off x="7550727" y="5777345"/>
            <a:ext cx="2008909" cy="369332"/>
          </a:xfrm>
          <a:prstGeom prst="rect">
            <a:avLst/>
          </a:prstGeom>
          <a:noFill/>
        </p:spPr>
        <p:txBody>
          <a:bodyPr wrap="square" rtlCol="0">
            <a:spAutoFit/>
          </a:bodyPr>
          <a:lstStyle/>
          <a:p>
            <a:r>
              <a:rPr lang="en-GB" dirty="0"/>
              <a:t>Steliana Stan</a:t>
            </a:r>
          </a:p>
        </p:txBody>
      </p:sp>
    </p:spTree>
    <p:extLst>
      <p:ext uri="{BB962C8B-B14F-4D97-AF65-F5344CB8AC3E}">
        <p14:creationId xmlns:p14="http://schemas.microsoft.com/office/powerpoint/2010/main" val="504767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CDAA5-CDBE-2F40-B4A7-4A4DB00EBB86}"/>
              </a:ext>
            </a:extLst>
          </p:cNvPr>
          <p:cNvSpPr>
            <a:spLocks noGrp="1"/>
          </p:cNvSpPr>
          <p:nvPr>
            <p:ph type="title"/>
          </p:nvPr>
        </p:nvSpPr>
        <p:spPr>
          <a:xfrm>
            <a:off x="643467" y="321734"/>
            <a:ext cx="10905066" cy="1135737"/>
          </a:xfrm>
        </p:spPr>
        <p:txBody>
          <a:bodyPr>
            <a:normAutofit fontScale="90000"/>
          </a:bodyPr>
          <a:lstStyle/>
          <a:p>
            <a:r>
              <a:rPr lang="en-US" sz="3600" dirty="0"/>
              <a:t>Rational </a:t>
            </a:r>
            <a:br>
              <a:rPr lang="en-US" sz="3600" dirty="0"/>
            </a:br>
            <a:endParaRPr lang="en-US" sz="3600" dirty="0"/>
          </a:p>
        </p:txBody>
      </p:sp>
      <p:sp>
        <p:nvSpPr>
          <p:cNvPr id="3" name="Content Placeholder 2">
            <a:extLst>
              <a:ext uri="{FF2B5EF4-FFF2-40B4-BE49-F238E27FC236}">
                <a16:creationId xmlns:a16="http://schemas.microsoft.com/office/drawing/2014/main" id="{A14791BD-496B-964F-906F-DD2D9656A348}"/>
              </a:ext>
            </a:extLst>
          </p:cNvPr>
          <p:cNvSpPr>
            <a:spLocks noGrp="1"/>
          </p:cNvSpPr>
          <p:nvPr>
            <p:ph idx="1"/>
          </p:nvPr>
        </p:nvSpPr>
        <p:spPr>
          <a:xfrm>
            <a:off x="643467" y="1219201"/>
            <a:ext cx="8916169" cy="4613564"/>
          </a:xfrm>
        </p:spPr>
        <p:txBody>
          <a:bodyPr>
            <a:normAutofit/>
          </a:bodyPr>
          <a:lstStyle/>
          <a:p>
            <a:r>
              <a:rPr lang="en-GB" dirty="0">
                <a:latin typeface="Arial" panose="020B0604020202020204" pitchFamily="34" charset="0"/>
                <a:cs typeface="Arial" panose="020B0604020202020204" pitchFamily="34" charset="0"/>
              </a:rPr>
              <a:t>Microsoft's Office programmes are, without a doubt, the greatest at what they do. If you wish to share editable documents with others, you may transmit them in a format that is compatible with Microsoft's applications —a logical method to assure that they can be worked on by everyone. (Waters, n.d.)</a:t>
            </a:r>
          </a:p>
          <a:p>
            <a:r>
              <a:rPr lang="en-GB" dirty="0">
                <a:latin typeface="Arial" panose="020B0604020202020204" pitchFamily="34" charset="0"/>
                <a:cs typeface="Arial" panose="020B0604020202020204" pitchFamily="34" charset="0"/>
              </a:rPr>
              <a:t>The one major flaw I saw with Microsoft's suite was the intermittent online connectivity I had while utilising the apps on several browsers.</a:t>
            </a:r>
          </a:p>
          <a:p>
            <a:r>
              <a:rPr lang="en-GB" dirty="0">
                <a:latin typeface="Arial" panose="020B0604020202020204" pitchFamily="34" charset="0"/>
                <a:cs typeface="Arial" panose="020B0604020202020204" pitchFamily="34" charset="0"/>
              </a:rPr>
              <a:t>For many years, Microsoft's Office applications have been available on computers, laptops, and mobile phones. When it comes to crucial work that must be done in papers or worksheets, Microsoft's suite is an option that can include additional abilities for teachers  and students.                                                 </a:t>
            </a:r>
          </a:p>
          <a:p>
            <a:pPr marL="0" indent="0">
              <a:buNone/>
            </a:pPr>
            <a:r>
              <a:rPr lang="en-GB" dirty="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0EF0CA69-03CE-174B-B07E-95DB4EE90BE3}"/>
              </a:ext>
            </a:extLst>
          </p:cNvPr>
          <p:cNvSpPr>
            <a:spLocks noGrp="1"/>
          </p:cNvSpPr>
          <p:nvPr>
            <p:ph type="sldNum" sz="quarter" idx="12"/>
          </p:nvPr>
        </p:nvSpPr>
        <p:spPr/>
        <p:txBody>
          <a:bodyPr/>
          <a:lstStyle/>
          <a:p>
            <a:fld id="{28F9E9C8-D5EA-C644-8C07-3D590C7AAC39}" type="slidenum">
              <a:rPr lang="en-US" smtClean="0"/>
              <a:t>3</a:t>
            </a:fld>
            <a:endParaRPr lang="en-US" dirty="0"/>
          </a:p>
        </p:txBody>
      </p:sp>
      <p:sp>
        <p:nvSpPr>
          <p:cNvPr id="5" name="TextBox 4">
            <a:extLst>
              <a:ext uri="{FF2B5EF4-FFF2-40B4-BE49-F238E27FC236}">
                <a16:creationId xmlns:a16="http://schemas.microsoft.com/office/drawing/2014/main" id="{FAD79D88-08DC-44E1-B7EF-C2264F9FAEEF}"/>
              </a:ext>
            </a:extLst>
          </p:cNvPr>
          <p:cNvSpPr txBox="1"/>
          <p:nvPr/>
        </p:nvSpPr>
        <p:spPr>
          <a:xfrm>
            <a:off x="7051964" y="5832764"/>
            <a:ext cx="1787236" cy="369332"/>
          </a:xfrm>
          <a:prstGeom prst="rect">
            <a:avLst/>
          </a:prstGeom>
          <a:noFill/>
        </p:spPr>
        <p:txBody>
          <a:bodyPr wrap="square" rtlCol="0">
            <a:spAutoFit/>
          </a:bodyPr>
          <a:lstStyle/>
          <a:p>
            <a:r>
              <a:rPr lang="en-GB" dirty="0"/>
              <a:t>Steliana Stan</a:t>
            </a:r>
          </a:p>
        </p:txBody>
      </p:sp>
    </p:spTree>
    <p:extLst>
      <p:ext uri="{BB962C8B-B14F-4D97-AF65-F5344CB8AC3E}">
        <p14:creationId xmlns:p14="http://schemas.microsoft.com/office/powerpoint/2010/main" val="8048077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2319E-1BEC-E94E-ADEF-1C7B26C542D0}"/>
              </a:ext>
            </a:extLst>
          </p:cNvPr>
          <p:cNvSpPr>
            <a:spLocks noGrp="1"/>
          </p:cNvSpPr>
          <p:nvPr>
            <p:ph type="title"/>
          </p:nvPr>
        </p:nvSpPr>
        <p:spPr>
          <a:xfrm>
            <a:off x="5102690" y="52371"/>
            <a:ext cx="6251110" cy="1783080"/>
          </a:xfrm>
        </p:spPr>
        <p:txBody>
          <a:bodyPr anchor="b">
            <a:normAutofit/>
          </a:bodyPr>
          <a:lstStyle/>
          <a:p>
            <a:r>
              <a:rPr lang="en-US" sz="5400" dirty="0"/>
              <a:t>Proposed method</a:t>
            </a:r>
            <a:br>
              <a:rPr lang="en-US" sz="5400" dirty="0"/>
            </a:br>
            <a:r>
              <a:rPr lang="en-US" sz="5400" dirty="0"/>
              <a:t>(What? Who? How?)</a:t>
            </a:r>
          </a:p>
        </p:txBody>
      </p:sp>
      <p:sp>
        <p:nvSpPr>
          <p:cNvPr id="3" name="Content Placeholder 2">
            <a:extLst>
              <a:ext uri="{FF2B5EF4-FFF2-40B4-BE49-F238E27FC236}">
                <a16:creationId xmlns:a16="http://schemas.microsoft.com/office/drawing/2014/main" id="{D0A716C1-19AC-0743-AAED-FC2D22F22B44}"/>
              </a:ext>
            </a:extLst>
          </p:cNvPr>
          <p:cNvSpPr>
            <a:spLocks noGrp="1"/>
          </p:cNvSpPr>
          <p:nvPr>
            <p:ph idx="1"/>
          </p:nvPr>
        </p:nvSpPr>
        <p:spPr>
          <a:xfrm>
            <a:off x="4724968" y="2439787"/>
            <a:ext cx="6251110" cy="3483864"/>
          </a:xfrm>
        </p:spPr>
        <p:txBody>
          <a:bodyPr>
            <a:noAutofit/>
          </a:bodyPr>
          <a:lstStyle/>
          <a:p>
            <a:pPr>
              <a:buFont typeface="Wingdings" panose="05000000000000000000" pitchFamily="2" charset="2"/>
              <a:buChar char="v"/>
            </a:pPr>
            <a:r>
              <a:rPr lang="en-GB" u="sng" dirty="0">
                <a:solidFill>
                  <a:schemeClr val="tx1"/>
                </a:solidFill>
                <a:latin typeface="Arial" panose="020B0604020202020204" pitchFamily="34" charset="0"/>
                <a:cs typeface="Arial" panose="020B0604020202020204" pitchFamily="34" charset="0"/>
              </a:rPr>
              <a:t>PowerPoint</a:t>
            </a:r>
            <a:r>
              <a:rPr lang="en-GB" dirty="0">
                <a:solidFill>
                  <a:schemeClr val="tx1"/>
                </a:solidFill>
                <a:latin typeface="Arial" panose="020B0604020202020204" pitchFamily="34" charset="0"/>
                <a:cs typeface="Arial" panose="020B0604020202020204" pitchFamily="34" charset="0"/>
              </a:rPr>
              <a:t> is a presentation-supporting computer application that allows you to create and show slides. You may build excellent presentations for a variety of purposes by combining text, images, and multi-media content.</a:t>
            </a:r>
          </a:p>
          <a:p>
            <a:pPr>
              <a:buFont typeface="Wingdings" panose="05000000000000000000" pitchFamily="2" charset="2"/>
              <a:buChar char="v"/>
            </a:pPr>
            <a:r>
              <a:rPr lang="en-US" dirty="0">
                <a:solidFill>
                  <a:schemeClr val="tx1"/>
                </a:solidFill>
                <a:latin typeface="Arial" panose="020B0604020202020204" pitchFamily="34" charset="0"/>
                <a:cs typeface="Arial" panose="020B0604020202020204" pitchFamily="34" charset="0"/>
              </a:rPr>
              <a:t>The majority of students at UWTSD use Power Point for their assignments and projects because it is an effective tool and easy to use in order to present the work to the audience.</a:t>
            </a:r>
          </a:p>
          <a:p>
            <a:pPr>
              <a:buFont typeface="Wingdings" panose="05000000000000000000" pitchFamily="2" charset="2"/>
              <a:buChar char="v"/>
            </a:pPr>
            <a:r>
              <a:rPr lang="en-GB" b="0" i="0" dirty="0">
                <a:solidFill>
                  <a:schemeClr val="tx1"/>
                </a:solidFill>
                <a:effectLst/>
                <a:latin typeface="Arial" panose="020B0604020202020204" pitchFamily="34" charset="0"/>
                <a:cs typeface="Arial" panose="020B0604020202020204" pitchFamily="34" charset="0"/>
              </a:rPr>
              <a:t>PowerPoint can be a successful implies for communicating the structure of your lesson. Utilize the slides  allow students an overview of the main points to be discussed</a:t>
            </a:r>
            <a:r>
              <a:rPr lang="en-GB" sz="1600" b="0" i="0" dirty="0">
                <a:solidFill>
                  <a:schemeClr val="tx1"/>
                </a:solidFill>
                <a:effectLst/>
                <a:latin typeface="Epilogue"/>
              </a:rPr>
              <a:t>. </a:t>
            </a:r>
            <a:endParaRPr lang="en-US" sz="1600" dirty="0">
              <a:solidFill>
                <a:schemeClr val="tx1"/>
              </a:solidFill>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DA77834A-16B8-4C48-B1C0-B580667B851B}"/>
              </a:ext>
            </a:extLst>
          </p:cNvPr>
          <p:cNvSpPr>
            <a:spLocks noGrp="1"/>
          </p:cNvSpPr>
          <p:nvPr>
            <p:ph type="sldNum" sz="quarter" idx="12"/>
          </p:nvPr>
        </p:nvSpPr>
        <p:spPr/>
        <p:txBody>
          <a:bodyPr/>
          <a:lstStyle/>
          <a:p>
            <a:fld id="{28F9E9C8-D5EA-C644-8C07-3D590C7AAC39}" type="slidenum">
              <a:rPr lang="en-US" smtClean="0"/>
              <a:t>4</a:t>
            </a:fld>
            <a:endParaRPr lang="en-US"/>
          </a:p>
        </p:txBody>
      </p:sp>
      <p:pic>
        <p:nvPicPr>
          <p:cNvPr id="5" name="Picture 4" descr="Wood human figure">
            <a:extLst>
              <a:ext uri="{FF2B5EF4-FFF2-40B4-BE49-F238E27FC236}">
                <a16:creationId xmlns:a16="http://schemas.microsoft.com/office/drawing/2014/main" id="{AE23AF1A-BF74-431A-8AAD-61E10363B52E}"/>
              </a:ext>
            </a:extLst>
          </p:cNvPr>
          <p:cNvPicPr>
            <a:picLocks noChangeAspect="1"/>
          </p:cNvPicPr>
          <p:nvPr/>
        </p:nvPicPr>
        <p:blipFill rotWithShape="1">
          <a:blip r:embed="rId2"/>
          <a:srcRect l="2048" r="52621" b="-1"/>
          <a:stretch/>
        </p:blipFill>
        <p:spPr>
          <a:xfrm>
            <a:off x="1" y="10"/>
            <a:ext cx="4724967" cy="3297372"/>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pic>
        <p:nvPicPr>
          <p:cNvPr id="7" name="Picture 6" descr="Graphical user interface, text, application&#10;&#10;Description automatically generated">
            <a:extLst>
              <a:ext uri="{FF2B5EF4-FFF2-40B4-BE49-F238E27FC236}">
                <a16:creationId xmlns:a16="http://schemas.microsoft.com/office/drawing/2014/main" id="{B98FFEBB-8DC1-41AA-80E4-EC101937BCE0}"/>
              </a:ext>
            </a:extLst>
          </p:cNvPr>
          <p:cNvPicPr>
            <a:picLocks noChangeAspect="1"/>
          </p:cNvPicPr>
          <p:nvPr/>
        </p:nvPicPr>
        <p:blipFill>
          <a:blip r:embed="rId3"/>
          <a:stretch>
            <a:fillRect/>
          </a:stretch>
        </p:blipFill>
        <p:spPr>
          <a:xfrm>
            <a:off x="540328" y="3429000"/>
            <a:ext cx="4184640" cy="2977487"/>
          </a:xfrm>
          <a:prstGeom prst="rect">
            <a:avLst/>
          </a:prstGeom>
        </p:spPr>
      </p:pic>
      <p:sp>
        <p:nvSpPr>
          <p:cNvPr id="8" name="TextBox 7">
            <a:extLst>
              <a:ext uri="{FF2B5EF4-FFF2-40B4-BE49-F238E27FC236}">
                <a16:creationId xmlns:a16="http://schemas.microsoft.com/office/drawing/2014/main" id="{8C477C24-E13D-46A1-B3D3-5D5002A0E78B}"/>
              </a:ext>
            </a:extLst>
          </p:cNvPr>
          <p:cNvSpPr txBox="1"/>
          <p:nvPr/>
        </p:nvSpPr>
        <p:spPr>
          <a:xfrm>
            <a:off x="7232073" y="6406487"/>
            <a:ext cx="1801091" cy="369332"/>
          </a:xfrm>
          <a:prstGeom prst="rect">
            <a:avLst/>
          </a:prstGeom>
          <a:noFill/>
        </p:spPr>
        <p:txBody>
          <a:bodyPr wrap="square" rtlCol="0">
            <a:spAutoFit/>
          </a:bodyPr>
          <a:lstStyle/>
          <a:p>
            <a:r>
              <a:rPr lang="en-GB" dirty="0"/>
              <a:t>Steliana Stan</a:t>
            </a:r>
          </a:p>
        </p:txBody>
      </p:sp>
    </p:spTree>
    <p:extLst>
      <p:ext uri="{BB962C8B-B14F-4D97-AF65-F5344CB8AC3E}">
        <p14:creationId xmlns:p14="http://schemas.microsoft.com/office/powerpoint/2010/main" val="313656541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44289-C004-A849-AF41-401FCD944889}"/>
              </a:ext>
            </a:extLst>
          </p:cNvPr>
          <p:cNvSpPr>
            <a:spLocks noGrp="1"/>
          </p:cNvSpPr>
          <p:nvPr>
            <p:ph type="title"/>
          </p:nvPr>
        </p:nvSpPr>
        <p:spPr>
          <a:xfrm>
            <a:off x="432262" y="0"/>
            <a:ext cx="4368602" cy="1956841"/>
          </a:xfrm>
        </p:spPr>
        <p:txBody>
          <a:bodyPr anchor="b">
            <a:normAutofit fontScale="90000"/>
          </a:bodyPr>
          <a:lstStyle/>
          <a:p>
            <a:r>
              <a:rPr lang="en-US" sz="5400" dirty="0"/>
              <a:t>Ethical considerations </a:t>
            </a:r>
          </a:p>
        </p:txBody>
      </p:sp>
      <p:sp>
        <p:nvSpPr>
          <p:cNvPr id="3" name="Content Placeholder 2">
            <a:extLst>
              <a:ext uri="{FF2B5EF4-FFF2-40B4-BE49-F238E27FC236}">
                <a16:creationId xmlns:a16="http://schemas.microsoft.com/office/drawing/2014/main" id="{A3B2DE45-315A-FC42-99CC-DA5B07CB4EAC}"/>
              </a:ext>
            </a:extLst>
          </p:cNvPr>
          <p:cNvSpPr>
            <a:spLocks noGrp="1"/>
          </p:cNvSpPr>
          <p:nvPr>
            <p:ph idx="1"/>
          </p:nvPr>
        </p:nvSpPr>
        <p:spPr>
          <a:xfrm>
            <a:off x="252153" y="1975703"/>
            <a:ext cx="6217920" cy="4702187"/>
          </a:xfrm>
        </p:spPr>
        <p:txBody>
          <a:bodyPr>
            <a:normAutofit/>
          </a:bodyPr>
          <a:lstStyle/>
          <a:p>
            <a:pPr marL="457200" indent="-457200">
              <a:buFont typeface="+mj-lt"/>
              <a:buAutoNum type="arabicPeriod"/>
            </a:pPr>
            <a:r>
              <a:rPr lang="en-US" dirty="0">
                <a:latin typeface="Arial" panose="020B0604020202020204" pitchFamily="34" charset="0"/>
                <a:cs typeface="Arial" panose="020B0604020202020204" pitchFamily="34" charset="0"/>
              </a:rPr>
              <a:t>In a presentation we believe that the audience must be ensured, and they must be convinced that all data and information are collected in an ethical way from official an appropriated sources.</a:t>
            </a:r>
          </a:p>
          <a:p>
            <a:pPr marL="457200" indent="-457200">
              <a:buFont typeface="+mj-lt"/>
              <a:buAutoNum type="arabicPeriod"/>
            </a:pPr>
            <a:r>
              <a:rPr lang="en-US" sz="1600" dirty="0">
                <a:latin typeface="Arial" panose="020B0604020202020204" pitchFamily="34" charset="0"/>
                <a:cs typeface="Arial" panose="020B0604020202020204" pitchFamily="34" charset="0"/>
              </a:rPr>
              <a:t>Some of the most important ethical considerations in a presentation are:</a:t>
            </a:r>
          </a:p>
          <a:p>
            <a:r>
              <a:rPr lang="en-US" sz="1600" dirty="0">
                <a:latin typeface="Arial" panose="020B0604020202020204" pitchFamily="34" charset="0"/>
                <a:cs typeface="Arial" panose="020B0604020202020204" pitchFamily="34" charset="0"/>
              </a:rPr>
              <a:t>Be honest and avoid plagiarism</a:t>
            </a:r>
          </a:p>
          <a:p>
            <a:r>
              <a:rPr lang="en-US" sz="1600" dirty="0">
                <a:latin typeface="Arial" panose="020B0604020202020204" pitchFamily="34" charset="0"/>
                <a:cs typeface="Arial" panose="020B0604020202020204" pitchFamily="34" charset="0"/>
              </a:rPr>
              <a:t>Identify your sources </a:t>
            </a:r>
          </a:p>
          <a:p>
            <a:r>
              <a:rPr lang="en-US" sz="1600" dirty="0">
                <a:latin typeface="Arial" panose="020B0604020202020204" pitchFamily="34" charset="0"/>
                <a:cs typeface="Arial" panose="020B0604020202020204" pitchFamily="34" charset="0"/>
              </a:rPr>
              <a:t>Decide when to cite</a:t>
            </a:r>
          </a:p>
          <a:p>
            <a:r>
              <a:rPr lang="en-US" sz="1600" dirty="0">
                <a:latin typeface="Arial" panose="020B0604020202020204" pitchFamily="34" charset="0"/>
                <a:cs typeface="Arial" panose="020B0604020202020204" pitchFamily="34" charset="0"/>
              </a:rPr>
              <a:t>Cite source properly</a:t>
            </a:r>
          </a:p>
          <a:p>
            <a:r>
              <a:rPr lang="en-US" sz="1600" dirty="0">
                <a:latin typeface="Arial" panose="020B0604020202020204" pitchFamily="34" charset="0"/>
                <a:cs typeface="Arial" panose="020B0604020202020204" pitchFamily="34" charset="0"/>
              </a:rPr>
              <a:t>Understand paraphrasing and direct quotations</a:t>
            </a:r>
          </a:p>
          <a:p>
            <a:r>
              <a:rPr lang="en-US" sz="1600" dirty="0">
                <a:latin typeface="Arial" panose="020B0604020202020204" pitchFamily="34" charset="0"/>
                <a:cs typeface="Arial" panose="020B0604020202020204" pitchFamily="34" charset="0"/>
              </a:rPr>
              <a:t>Avoid hate speech</a:t>
            </a:r>
          </a:p>
          <a:p>
            <a:r>
              <a:rPr lang="en-US" sz="1600" dirty="0">
                <a:latin typeface="Arial" panose="020B0604020202020204" pitchFamily="34" charset="0"/>
                <a:cs typeface="Arial" panose="020B0604020202020204" pitchFamily="34" charset="0"/>
              </a:rPr>
              <a:t>Raise social awareness</a:t>
            </a:r>
          </a:p>
          <a:p>
            <a:pPr marL="0" indent="0">
              <a:buNone/>
            </a:pPr>
            <a:endParaRPr lang="en-US" sz="2200" dirty="0"/>
          </a:p>
          <a:p>
            <a:endParaRPr lang="en-US" sz="2200" dirty="0"/>
          </a:p>
          <a:p>
            <a:pPr marL="457200" indent="-457200">
              <a:buFont typeface="+mj-lt"/>
              <a:buAutoNum type="arabicPeriod"/>
            </a:pPr>
            <a:endParaRPr lang="en-US" sz="2200" dirty="0"/>
          </a:p>
        </p:txBody>
      </p:sp>
      <p:sp>
        <p:nvSpPr>
          <p:cNvPr id="4" name="Slide Number Placeholder 3">
            <a:extLst>
              <a:ext uri="{FF2B5EF4-FFF2-40B4-BE49-F238E27FC236}">
                <a16:creationId xmlns:a16="http://schemas.microsoft.com/office/drawing/2014/main" id="{056F4ED8-1861-DC4B-9E3C-D7A0AA2310FB}"/>
              </a:ext>
            </a:extLst>
          </p:cNvPr>
          <p:cNvSpPr>
            <a:spLocks noGrp="1"/>
          </p:cNvSpPr>
          <p:nvPr>
            <p:ph type="sldNum" sz="quarter" idx="12"/>
          </p:nvPr>
        </p:nvSpPr>
        <p:spPr/>
        <p:txBody>
          <a:bodyPr/>
          <a:lstStyle/>
          <a:p>
            <a:fld id="{28F9E9C8-D5EA-C644-8C07-3D590C7AAC39}" type="slidenum">
              <a:rPr lang="en-US" smtClean="0"/>
              <a:t>5</a:t>
            </a:fld>
            <a:endParaRPr lang="en-US"/>
          </a:p>
        </p:txBody>
      </p:sp>
      <p:pic>
        <p:nvPicPr>
          <p:cNvPr id="5" name="Picture 4" descr="Row of hanging black suits with one gold one">
            <a:extLst>
              <a:ext uri="{FF2B5EF4-FFF2-40B4-BE49-F238E27FC236}">
                <a16:creationId xmlns:a16="http://schemas.microsoft.com/office/drawing/2014/main" id="{A36D18DB-6523-4FD7-B01A-8661741C9F0A}"/>
              </a:ext>
            </a:extLst>
          </p:cNvPr>
          <p:cNvPicPr>
            <a:picLocks noChangeAspect="1"/>
          </p:cNvPicPr>
          <p:nvPr/>
        </p:nvPicPr>
        <p:blipFill rotWithShape="1">
          <a:blip r:embed="rId2"/>
          <a:srcRect l="31753" r="1294" b="-1"/>
          <a:stretch/>
        </p:blipFill>
        <p:spPr>
          <a:xfrm>
            <a:off x="6858000" y="0"/>
            <a:ext cx="520930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76CD6A96-D1F5-4AD6-80B1-8A668D2DB1C4}"/>
              </a:ext>
            </a:extLst>
          </p:cNvPr>
          <p:cNvSpPr txBox="1"/>
          <p:nvPr/>
        </p:nvSpPr>
        <p:spPr>
          <a:xfrm>
            <a:off x="4142509" y="6406487"/>
            <a:ext cx="2715491" cy="369332"/>
          </a:xfrm>
          <a:prstGeom prst="rect">
            <a:avLst/>
          </a:prstGeom>
          <a:noFill/>
        </p:spPr>
        <p:txBody>
          <a:bodyPr wrap="square" rtlCol="0">
            <a:spAutoFit/>
          </a:bodyPr>
          <a:lstStyle/>
          <a:p>
            <a:r>
              <a:rPr lang="en-GB" dirty="0"/>
              <a:t>Zainab Sesay </a:t>
            </a:r>
          </a:p>
        </p:txBody>
      </p:sp>
    </p:spTree>
    <p:extLst>
      <p:ext uri="{BB962C8B-B14F-4D97-AF65-F5344CB8AC3E}">
        <p14:creationId xmlns:p14="http://schemas.microsoft.com/office/powerpoint/2010/main" val="19970954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wipe(down)">
                                      <p:cBhvr>
                                        <p:cTn id="32" dur="500"/>
                                        <p:tgtEl>
                                          <p:spTgt spid="3">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wipe(down)">
                                      <p:cBhvr>
                                        <p:cTn id="3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A44289-C004-A849-AF41-401FCD944889}"/>
              </a:ext>
            </a:extLst>
          </p:cNvPr>
          <p:cNvSpPr>
            <a:spLocks noGrp="1"/>
          </p:cNvSpPr>
          <p:nvPr>
            <p:ph type="title"/>
          </p:nvPr>
        </p:nvSpPr>
        <p:spPr>
          <a:xfrm>
            <a:off x="1286933" y="609600"/>
            <a:ext cx="10197494" cy="1099457"/>
          </a:xfrm>
        </p:spPr>
        <p:txBody>
          <a:bodyPr>
            <a:normAutofit/>
          </a:bodyPr>
          <a:lstStyle/>
          <a:p>
            <a:r>
              <a:rPr lang="en-US"/>
              <a:t>Research Timeline</a:t>
            </a:r>
            <a:endParaRPr lang="en-US" dirty="0"/>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Slide Number Placeholder 2">
            <a:extLst>
              <a:ext uri="{FF2B5EF4-FFF2-40B4-BE49-F238E27FC236}">
                <a16:creationId xmlns:a16="http://schemas.microsoft.com/office/drawing/2014/main" id="{70A87295-C265-7D49-8D59-B150961A785F}"/>
              </a:ext>
            </a:extLst>
          </p:cNvPr>
          <p:cNvSpPr>
            <a:spLocks noGrp="1"/>
          </p:cNvSpPr>
          <p:nvPr>
            <p:ph type="sldNum" sz="quarter" idx="12"/>
          </p:nvPr>
        </p:nvSpPr>
        <p:spPr>
          <a:xfrm>
            <a:off x="9894532" y="6182876"/>
            <a:ext cx="683339" cy="365125"/>
          </a:xfrm>
        </p:spPr>
        <p:txBody>
          <a:bodyPr>
            <a:normAutofit/>
          </a:bodyPr>
          <a:lstStyle/>
          <a:p>
            <a:pPr>
              <a:spcAft>
                <a:spcPts val="600"/>
              </a:spcAft>
            </a:pPr>
            <a:fld id="{28F9E9C8-D5EA-C644-8C07-3D590C7AAC39}" type="slidenum">
              <a:rPr lang="en-US" smtClean="0"/>
              <a:pPr>
                <a:spcAft>
                  <a:spcPts val="600"/>
                </a:spcAft>
              </a:pPr>
              <a:t>6</a:t>
            </a:fld>
            <a:endParaRPr lang="en-US"/>
          </a:p>
        </p:txBody>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4" name="Table 4">
            <a:extLst>
              <a:ext uri="{FF2B5EF4-FFF2-40B4-BE49-F238E27FC236}">
                <a16:creationId xmlns:a16="http://schemas.microsoft.com/office/drawing/2014/main" id="{E0DD382A-CE01-498F-B2F2-27F40EE2A3DE}"/>
              </a:ext>
            </a:extLst>
          </p:cNvPr>
          <p:cNvGraphicFramePr>
            <a:graphicFrameLocks noGrp="1"/>
          </p:cNvGraphicFramePr>
          <p:nvPr>
            <p:ph idx="1"/>
            <p:extLst>
              <p:ext uri="{D42A27DB-BD31-4B8C-83A1-F6EECF244321}">
                <p14:modId xmlns:p14="http://schemas.microsoft.com/office/powerpoint/2010/main" val="909000284"/>
              </p:ext>
            </p:extLst>
          </p:nvPr>
        </p:nvGraphicFramePr>
        <p:xfrm>
          <a:off x="1062566" y="1507120"/>
          <a:ext cx="9618135" cy="3843759"/>
        </p:xfrm>
        <a:graphic>
          <a:graphicData uri="http://schemas.openxmlformats.org/drawingml/2006/table">
            <a:tbl>
              <a:tblPr firstRow="1" bandRow="1">
                <a:tableStyleId>{073A0DAA-6AF3-43AB-8588-CEC1D06C72B9}</a:tableStyleId>
              </a:tblPr>
              <a:tblGrid>
                <a:gridCol w="2606496">
                  <a:extLst>
                    <a:ext uri="{9D8B030D-6E8A-4147-A177-3AD203B41FA5}">
                      <a16:colId xmlns:a16="http://schemas.microsoft.com/office/drawing/2014/main" val="4093908238"/>
                    </a:ext>
                  </a:extLst>
                </a:gridCol>
                <a:gridCol w="2337213">
                  <a:extLst>
                    <a:ext uri="{9D8B030D-6E8A-4147-A177-3AD203B41FA5}">
                      <a16:colId xmlns:a16="http://schemas.microsoft.com/office/drawing/2014/main" val="554012323"/>
                    </a:ext>
                  </a:extLst>
                </a:gridCol>
                <a:gridCol w="2337213">
                  <a:extLst>
                    <a:ext uri="{9D8B030D-6E8A-4147-A177-3AD203B41FA5}">
                      <a16:colId xmlns:a16="http://schemas.microsoft.com/office/drawing/2014/main" val="3032397118"/>
                    </a:ext>
                  </a:extLst>
                </a:gridCol>
                <a:gridCol w="2337213">
                  <a:extLst>
                    <a:ext uri="{9D8B030D-6E8A-4147-A177-3AD203B41FA5}">
                      <a16:colId xmlns:a16="http://schemas.microsoft.com/office/drawing/2014/main" val="536958019"/>
                    </a:ext>
                  </a:extLst>
                </a:gridCol>
              </a:tblGrid>
              <a:tr h="636912">
                <a:tc>
                  <a:txBody>
                    <a:bodyPr/>
                    <a:lstStyle/>
                    <a:p>
                      <a:r>
                        <a:rPr lang="en-GB" sz="1700"/>
                        <a:t>      TASK</a:t>
                      </a:r>
                    </a:p>
                  </a:txBody>
                  <a:tcPr marL="83949" marR="83949" marT="41974" marB="41974"/>
                </a:tc>
                <a:tc>
                  <a:txBody>
                    <a:bodyPr/>
                    <a:lstStyle/>
                    <a:p>
                      <a:r>
                        <a:rPr lang="en-GB" sz="1700"/>
                        <a:t>START DATE</a:t>
                      </a:r>
                    </a:p>
                  </a:txBody>
                  <a:tcPr marL="83949" marR="83949" marT="41974" marB="41974"/>
                </a:tc>
                <a:tc>
                  <a:txBody>
                    <a:bodyPr/>
                    <a:lstStyle/>
                    <a:p>
                      <a:r>
                        <a:rPr lang="en-GB" sz="1700"/>
                        <a:t>END DATE</a:t>
                      </a:r>
                    </a:p>
                  </a:txBody>
                  <a:tcPr marL="83949" marR="83949" marT="41974" marB="41974"/>
                </a:tc>
                <a:tc>
                  <a:txBody>
                    <a:bodyPr/>
                    <a:lstStyle/>
                    <a:p>
                      <a:r>
                        <a:rPr lang="en-GB" sz="1700"/>
                        <a:t>NUMBER OF DAYS</a:t>
                      </a:r>
                    </a:p>
                  </a:txBody>
                  <a:tcPr marL="83949" marR="83949" marT="41974" marB="41974"/>
                </a:tc>
                <a:extLst>
                  <a:ext uri="{0D108BD9-81ED-4DB2-BD59-A6C34878D82A}">
                    <a16:rowId xmlns:a16="http://schemas.microsoft.com/office/drawing/2014/main" val="1316421187"/>
                  </a:ext>
                </a:extLst>
              </a:tr>
              <a:tr h="369375">
                <a:tc>
                  <a:txBody>
                    <a:bodyPr/>
                    <a:lstStyle/>
                    <a:p>
                      <a:r>
                        <a:rPr lang="en-GB" sz="1700"/>
                        <a:t>1.Cover page</a:t>
                      </a:r>
                    </a:p>
                  </a:txBody>
                  <a:tcPr marL="83949" marR="83949" marT="41974" marB="41974"/>
                </a:tc>
                <a:tc>
                  <a:txBody>
                    <a:bodyPr/>
                    <a:lstStyle/>
                    <a:p>
                      <a:r>
                        <a:rPr lang="en-GB" sz="1700"/>
                        <a:t>14 February</a:t>
                      </a:r>
                    </a:p>
                  </a:txBody>
                  <a:tcPr marL="83949" marR="83949" marT="41974" marB="41974"/>
                </a:tc>
                <a:tc>
                  <a:txBody>
                    <a:bodyPr/>
                    <a:lstStyle/>
                    <a:p>
                      <a:r>
                        <a:rPr lang="en-GB" sz="1700"/>
                        <a:t>14 February </a:t>
                      </a:r>
                    </a:p>
                  </a:txBody>
                  <a:tcPr marL="83949" marR="83949" marT="41974" marB="41974"/>
                </a:tc>
                <a:tc>
                  <a:txBody>
                    <a:bodyPr/>
                    <a:lstStyle/>
                    <a:p>
                      <a:r>
                        <a:rPr lang="en-GB" sz="1700" dirty="0"/>
                        <a:t>1</a:t>
                      </a:r>
                    </a:p>
                  </a:txBody>
                  <a:tcPr marL="83949" marR="83949" marT="41974" marB="41974"/>
                </a:tc>
                <a:extLst>
                  <a:ext uri="{0D108BD9-81ED-4DB2-BD59-A6C34878D82A}">
                    <a16:rowId xmlns:a16="http://schemas.microsoft.com/office/drawing/2014/main" val="1466685807"/>
                  </a:ext>
                </a:extLst>
              </a:tr>
              <a:tr h="369375">
                <a:tc>
                  <a:txBody>
                    <a:bodyPr/>
                    <a:lstStyle/>
                    <a:p>
                      <a:r>
                        <a:rPr lang="en-GB" sz="1700"/>
                        <a:t>2.Introduction</a:t>
                      </a:r>
                    </a:p>
                  </a:txBody>
                  <a:tcPr marL="83949" marR="83949" marT="41974" marB="41974"/>
                </a:tc>
                <a:tc>
                  <a:txBody>
                    <a:bodyPr/>
                    <a:lstStyle/>
                    <a:p>
                      <a:r>
                        <a:rPr lang="en-GB" sz="1700"/>
                        <a:t>14 February</a:t>
                      </a:r>
                    </a:p>
                  </a:txBody>
                  <a:tcPr marL="83949" marR="83949" marT="41974" marB="41974"/>
                </a:tc>
                <a:tc>
                  <a:txBody>
                    <a:bodyPr/>
                    <a:lstStyle/>
                    <a:p>
                      <a:r>
                        <a:rPr lang="en-GB" sz="1700"/>
                        <a:t>14 February</a:t>
                      </a:r>
                    </a:p>
                  </a:txBody>
                  <a:tcPr marL="83949" marR="83949" marT="41974" marB="41974"/>
                </a:tc>
                <a:tc>
                  <a:txBody>
                    <a:bodyPr/>
                    <a:lstStyle/>
                    <a:p>
                      <a:r>
                        <a:rPr lang="en-GB" sz="1700"/>
                        <a:t>1</a:t>
                      </a:r>
                    </a:p>
                  </a:txBody>
                  <a:tcPr marL="83949" marR="83949" marT="41974" marB="41974"/>
                </a:tc>
                <a:extLst>
                  <a:ext uri="{0D108BD9-81ED-4DB2-BD59-A6C34878D82A}">
                    <a16:rowId xmlns:a16="http://schemas.microsoft.com/office/drawing/2014/main" val="1825551038"/>
                  </a:ext>
                </a:extLst>
              </a:tr>
              <a:tr h="369375">
                <a:tc>
                  <a:txBody>
                    <a:bodyPr/>
                    <a:lstStyle/>
                    <a:p>
                      <a:r>
                        <a:rPr lang="en-GB" sz="1700"/>
                        <a:t>3. Rational</a:t>
                      </a:r>
                    </a:p>
                  </a:txBody>
                  <a:tcPr marL="83949" marR="83949" marT="41974" marB="41974"/>
                </a:tc>
                <a:tc>
                  <a:txBody>
                    <a:bodyPr/>
                    <a:lstStyle/>
                    <a:p>
                      <a:r>
                        <a:rPr lang="en-GB" sz="1700"/>
                        <a:t>16 February</a:t>
                      </a:r>
                    </a:p>
                  </a:txBody>
                  <a:tcPr marL="83949" marR="83949" marT="41974" marB="41974"/>
                </a:tc>
                <a:tc>
                  <a:txBody>
                    <a:bodyPr/>
                    <a:lstStyle/>
                    <a:p>
                      <a:r>
                        <a:rPr lang="en-GB" sz="1700"/>
                        <a:t>16 February</a:t>
                      </a:r>
                    </a:p>
                  </a:txBody>
                  <a:tcPr marL="83949" marR="83949" marT="41974" marB="41974"/>
                </a:tc>
                <a:tc>
                  <a:txBody>
                    <a:bodyPr/>
                    <a:lstStyle/>
                    <a:p>
                      <a:r>
                        <a:rPr lang="en-GB" sz="1700"/>
                        <a:t>1</a:t>
                      </a:r>
                    </a:p>
                  </a:txBody>
                  <a:tcPr marL="83949" marR="83949" marT="41974" marB="41974"/>
                </a:tc>
                <a:extLst>
                  <a:ext uri="{0D108BD9-81ED-4DB2-BD59-A6C34878D82A}">
                    <a16:rowId xmlns:a16="http://schemas.microsoft.com/office/drawing/2014/main" val="2609382585"/>
                  </a:ext>
                </a:extLst>
              </a:tr>
              <a:tr h="369375">
                <a:tc>
                  <a:txBody>
                    <a:bodyPr/>
                    <a:lstStyle/>
                    <a:p>
                      <a:r>
                        <a:rPr lang="en-GB" sz="1700"/>
                        <a:t>4. Proposed method</a:t>
                      </a:r>
                    </a:p>
                  </a:txBody>
                  <a:tcPr marL="83949" marR="83949" marT="41974" marB="41974"/>
                </a:tc>
                <a:tc>
                  <a:txBody>
                    <a:bodyPr/>
                    <a:lstStyle/>
                    <a:p>
                      <a:r>
                        <a:rPr lang="en-GB" sz="1700"/>
                        <a:t>16 February</a:t>
                      </a:r>
                    </a:p>
                  </a:txBody>
                  <a:tcPr marL="83949" marR="83949" marT="41974" marB="41974"/>
                </a:tc>
                <a:tc>
                  <a:txBody>
                    <a:bodyPr/>
                    <a:lstStyle/>
                    <a:p>
                      <a:r>
                        <a:rPr lang="en-GB" sz="1700"/>
                        <a:t>18 February</a:t>
                      </a:r>
                    </a:p>
                  </a:txBody>
                  <a:tcPr marL="83949" marR="83949" marT="41974" marB="41974"/>
                </a:tc>
                <a:tc>
                  <a:txBody>
                    <a:bodyPr/>
                    <a:lstStyle/>
                    <a:p>
                      <a:r>
                        <a:rPr lang="en-GB" sz="1700"/>
                        <a:t>2</a:t>
                      </a:r>
                    </a:p>
                  </a:txBody>
                  <a:tcPr marL="83949" marR="83949" marT="41974" marB="41974"/>
                </a:tc>
                <a:extLst>
                  <a:ext uri="{0D108BD9-81ED-4DB2-BD59-A6C34878D82A}">
                    <a16:rowId xmlns:a16="http://schemas.microsoft.com/office/drawing/2014/main" val="1809358708"/>
                  </a:ext>
                </a:extLst>
              </a:tr>
              <a:tr h="369375">
                <a:tc>
                  <a:txBody>
                    <a:bodyPr/>
                    <a:lstStyle/>
                    <a:p>
                      <a:r>
                        <a:rPr lang="en-GB" sz="1700"/>
                        <a:t>5. Ethical considerations</a:t>
                      </a:r>
                    </a:p>
                  </a:txBody>
                  <a:tcPr marL="83949" marR="83949" marT="41974" marB="41974"/>
                </a:tc>
                <a:tc>
                  <a:txBody>
                    <a:bodyPr/>
                    <a:lstStyle/>
                    <a:p>
                      <a:r>
                        <a:rPr lang="en-GB" sz="1700"/>
                        <a:t>18 February</a:t>
                      </a:r>
                    </a:p>
                  </a:txBody>
                  <a:tcPr marL="83949" marR="83949" marT="41974" marB="41974"/>
                </a:tc>
                <a:tc>
                  <a:txBody>
                    <a:bodyPr/>
                    <a:lstStyle/>
                    <a:p>
                      <a:r>
                        <a:rPr lang="en-GB" sz="1700"/>
                        <a:t>21 February</a:t>
                      </a:r>
                    </a:p>
                  </a:txBody>
                  <a:tcPr marL="83949" marR="83949" marT="41974" marB="41974"/>
                </a:tc>
                <a:tc>
                  <a:txBody>
                    <a:bodyPr/>
                    <a:lstStyle/>
                    <a:p>
                      <a:r>
                        <a:rPr lang="en-GB" sz="1700"/>
                        <a:t>3</a:t>
                      </a:r>
                    </a:p>
                  </a:txBody>
                  <a:tcPr marL="83949" marR="83949" marT="41974" marB="41974"/>
                </a:tc>
                <a:extLst>
                  <a:ext uri="{0D108BD9-81ED-4DB2-BD59-A6C34878D82A}">
                    <a16:rowId xmlns:a16="http://schemas.microsoft.com/office/drawing/2014/main" val="314379163"/>
                  </a:ext>
                </a:extLst>
              </a:tr>
              <a:tr h="369375">
                <a:tc>
                  <a:txBody>
                    <a:bodyPr/>
                    <a:lstStyle/>
                    <a:p>
                      <a:r>
                        <a:rPr lang="en-GB" sz="1700"/>
                        <a:t>6. Research timeline</a:t>
                      </a:r>
                    </a:p>
                  </a:txBody>
                  <a:tcPr marL="83949" marR="83949" marT="41974" marB="41974"/>
                </a:tc>
                <a:tc>
                  <a:txBody>
                    <a:bodyPr/>
                    <a:lstStyle/>
                    <a:p>
                      <a:r>
                        <a:rPr lang="en-GB" sz="1700"/>
                        <a:t>24 February</a:t>
                      </a:r>
                    </a:p>
                  </a:txBody>
                  <a:tcPr marL="83949" marR="83949" marT="41974" marB="41974"/>
                </a:tc>
                <a:tc>
                  <a:txBody>
                    <a:bodyPr/>
                    <a:lstStyle/>
                    <a:p>
                      <a:r>
                        <a:rPr lang="en-GB" sz="1700"/>
                        <a:t>26 February</a:t>
                      </a:r>
                    </a:p>
                  </a:txBody>
                  <a:tcPr marL="83949" marR="83949" marT="41974" marB="41974"/>
                </a:tc>
                <a:tc>
                  <a:txBody>
                    <a:bodyPr/>
                    <a:lstStyle/>
                    <a:p>
                      <a:r>
                        <a:rPr lang="en-GB" sz="1700"/>
                        <a:t>2</a:t>
                      </a:r>
                    </a:p>
                  </a:txBody>
                  <a:tcPr marL="83949" marR="83949" marT="41974" marB="41974"/>
                </a:tc>
                <a:extLst>
                  <a:ext uri="{0D108BD9-81ED-4DB2-BD59-A6C34878D82A}">
                    <a16:rowId xmlns:a16="http://schemas.microsoft.com/office/drawing/2014/main" val="4216278074"/>
                  </a:ext>
                </a:extLst>
              </a:tr>
              <a:tr h="621222">
                <a:tc>
                  <a:txBody>
                    <a:bodyPr/>
                    <a:lstStyle/>
                    <a:p>
                      <a:r>
                        <a:rPr lang="en-GB" sz="1700"/>
                        <a:t>7.Hypotesis</a:t>
                      </a:r>
                    </a:p>
                    <a:p>
                      <a:endParaRPr lang="en-GB" sz="1700"/>
                    </a:p>
                  </a:txBody>
                  <a:tcPr marL="83949" marR="83949" marT="41974" marB="41974"/>
                </a:tc>
                <a:tc>
                  <a:txBody>
                    <a:bodyPr/>
                    <a:lstStyle/>
                    <a:p>
                      <a:r>
                        <a:rPr lang="en-GB" sz="1700"/>
                        <a:t>23 February</a:t>
                      </a:r>
                    </a:p>
                  </a:txBody>
                  <a:tcPr marL="83949" marR="83949" marT="41974" marB="41974"/>
                </a:tc>
                <a:tc>
                  <a:txBody>
                    <a:bodyPr/>
                    <a:lstStyle/>
                    <a:p>
                      <a:r>
                        <a:rPr lang="en-GB" sz="1700"/>
                        <a:t>25 February</a:t>
                      </a:r>
                    </a:p>
                  </a:txBody>
                  <a:tcPr marL="83949" marR="83949" marT="41974" marB="41974"/>
                </a:tc>
                <a:tc>
                  <a:txBody>
                    <a:bodyPr/>
                    <a:lstStyle/>
                    <a:p>
                      <a:r>
                        <a:rPr lang="en-GB" sz="1700"/>
                        <a:t>2</a:t>
                      </a:r>
                    </a:p>
                  </a:txBody>
                  <a:tcPr marL="83949" marR="83949" marT="41974" marB="41974"/>
                </a:tc>
                <a:extLst>
                  <a:ext uri="{0D108BD9-81ED-4DB2-BD59-A6C34878D82A}">
                    <a16:rowId xmlns:a16="http://schemas.microsoft.com/office/drawing/2014/main" val="3277474457"/>
                  </a:ext>
                </a:extLst>
              </a:tr>
              <a:tr h="369375">
                <a:tc>
                  <a:txBody>
                    <a:bodyPr/>
                    <a:lstStyle/>
                    <a:p>
                      <a:r>
                        <a:rPr lang="en-GB" sz="1700"/>
                        <a:t>8. References </a:t>
                      </a:r>
                    </a:p>
                  </a:txBody>
                  <a:tcPr marL="83949" marR="83949" marT="41974" marB="41974"/>
                </a:tc>
                <a:tc>
                  <a:txBody>
                    <a:bodyPr/>
                    <a:lstStyle/>
                    <a:p>
                      <a:r>
                        <a:rPr lang="en-GB" sz="1700"/>
                        <a:t>26 February</a:t>
                      </a:r>
                    </a:p>
                  </a:txBody>
                  <a:tcPr marL="83949" marR="83949" marT="41974" marB="41974"/>
                </a:tc>
                <a:tc>
                  <a:txBody>
                    <a:bodyPr/>
                    <a:lstStyle/>
                    <a:p>
                      <a:r>
                        <a:rPr lang="en-GB" sz="1700"/>
                        <a:t>26 February</a:t>
                      </a:r>
                    </a:p>
                  </a:txBody>
                  <a:tcPr marL="83949" marR="83949" marT="41974" marB="41974"/>
                </a:tc>
                <a:tc>
                  <a:txBody>
                    <a:bodyPr/>
                    <a:lstStyle/>
                    <a:p>
                      <a:r>
                        <a:rPr lang="en-GB" sz="1700" dirty="0"/>
                        <a:t>1</a:t>
                      </a:r>
                    </a:p>
                  </a:txBody>
                  <a:tcPr marL="83949" marR="83949" marT="41974" marB="41974"/>
                </a:tc>
                <a:extLst>
                  <a:ext uri="{0D108BD9-81ED-4DB2-BD59-A6C34878D82A}">
                    <a16:rowId xmlns:a16="http://schemas.microsoft.com/office/drawing/2014/main" val="2150189209"/>
                  </a:ext>
                </a:extLst>
              </a:tr>
            </a:tbl>
          </a:graphicData>
        </a:graphic>
      </p:graphicFrame>
      <p:sp>
        <p:nvSpPr>
          <p:cNvPr id="5" name="TextBox 4">
            <a:extLst>
              <a:ext uri="{FF2B5EF4-FFF2-40B4-BE49-F238E27FC236}">
                <a16:creationId xmlns:a16="http://schemas.microsoft.com/office/drawing/2014/main" id="{DDD9AB12-9E7F-49B4-AC39-71A72B76990C}"/>
              </a:ext>
            </a:extLst>
          </p:cNvPr>
          <p:cNvSpPr txBox="1"/>
          <p:nvPr/>
        </p:nvSpPr>
        <p:spPr>
          <a:xfrm>
            <a:off x="6373091" y="6182876"/>
            <a:ext cx="3976254" cy="369332"/>
          </a:xfrm>
          <a:prstGeom prst="rect">
            <a:avLst/>
          </a:prstGeom>
          <a:noFill/>
        </p:spPr>
        <p:txBody>
          <a:bodyPr wrap="square" rtlCol="0">
            <a:spAutoFit/>
          </a:bodyPr>
          <a:lstStyle/>
          <a:p>
            <a:r>
              <a:rPr lang="en-GB" dirty="0"/>
              <a:t>Zainab Sesay &amp; </a:t>
            </a:r>
            <a:r>
              <a:rPr lang="en-GB" dirty="0" err="1"/>
              <a:t>Quratulain</a:t>
            </a:r>
            <a:r>
              <a:rPr lang="en-GB" dirty="0"/>
              <a:t> Kayani</a:t>
            </a:r>
          </a:p>
        </p:txBody>
      </p:sp>
    </p:spTree>
    <p:extLst>
      <p:ext uri="{BB962C8B-B14F-4D97-AF65-F5344CB8AC3E}">
        <p14:creationId xmlns:p14="http://schemas.microsoft.com/office/powerpoint/2010/main" val="40769664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E1CD2-442B-49A2-8B1D-F325DF499C8E}"/>
              </a:ext>
            </a:extLst>
          </p:cNvPr>
          <p:cNvSpPr>
            <a:spLocks noGrp="1"/>
          </p:cNvSpPr>
          <p:nvPr>
            <p:ph type="title"/>
          </p:nvPr>
        </p:nvSpPr>
        <p:spPr/>
        <p:txBody>
          <a:bodyPr/>
          <a:lstStyle/>
          <a:p>
            <a:r>
              <a:rPr lang="en-GB" dirty="0"/>
              <a:t>Hypothesis</a:t>
            </a:r>
          </a:p>
        </p:txBody>
      </p:sp>
      <p:sp>
        <p:nvSpPr>
          <p:cNvPr id="3" name="Content Placeholder 2">
            <a:extLst>
              <a:ext uri="{FF2B5EF4-FFF2-40B4-BE49-F238E27FC236}">
                <a16:creationId xmlns:a16="http://schemas.microsoft.com/office/drawing/2014/main" id="{04399E42-94E4-4D05-8103-BF6363190D3F}"/>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Our hypothesis is that as a student at UWTSD PowerPoint is one of the most commonly used digital tool.</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PowerPoint helps students to present their researches and ideas in an effective way, more attractive for the audience and easier to understand.</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This tool ensure students to be more confidents and it makes your “life as a student” much easier and more interactive</a:t>
            </a:r>
            <a:r>
              <a:rPr lang="en-GB" dirty="0"/>
              <a:t>.</a:t>
            </a:r>
          </a:p>
          <a:p>
            <a:pPr marL="0" indent="0">
              <a:buNone/>
            </a:pPr>
            <a:endParaRPr lang="en-GB" dirty="0"/>
          </a:p>
        </p:txBody>
      </p:sp>
      <p:sp>
        <p:nvSpPr>
          <p:cNvPr id="4" name="Slide Number Placeholder 3">
            <a:extLst>
              <a:ext uri="{FF2B5EF4-FFF2-40B4-BE49-F238E27FC236}">
                <a16:creationId xmlns:a16="http://schemas.microsoft.com/office/drawing/2014/main" id="{90E72A16-2F14-4EAB-8F9B-9E8D6032DB87}"/>
              </a:ext>
            </a:extLst>
          </p:cNvPr>
          <p:cNvSpPr>
            <a:spLocks noGrp="1"/>
          </p:cNvSpPr>
          <p:nvPr>
            <p:ph type="sldNum" sz="quarter" idx="12"/>
          </p:nvPr>
        </p:nvSpPr>
        <p:spPr/>
        <p:txBody>
          <a:bodyPr/>
          <a:lstStyle/>
          <a:p>
            <a:fld id="{28F9E9C8-D5EA-C644-8C07-3D590C7AAC39}" type="slidenum">
              <a:rPr lang="en-US" smtClean="0"/>
              <a:t>7</a:t>
            </a:fld>
            <a:endParaRPr lang="en-US"/>
          </a:p>
        </p:txBody>
      </p:sp>
      <p:sp>
        <p:nvSpPr>
          <p:cNvPr id="5" name="TextBox 4">
            <a:extLst>
              <a:ext uri="{FF2B5EF4-FFF2-40B4-BE49-F238E27FC236}">
                <a16:creationId xmlns:a16="http://schemas.microsoft.com/office/drawing/2014/main" id="{984D8DF2-B61E-4C72-94B7-F32AA72D260D}"/>
              </a:ext>
            </a:extLst>
          </p:cNvPr>
          <p:cNvSpPr txBox="1"/>
          <p:nvPr/>
        </p:nvSpPr>
        <p:spPr>
          <a:xfrm>
            <a:off x="6262255" y="6179127"/>
            <a:ext cx="2535381" cy="369332"/>
          </a:xfrm>
          <a:prstGeom prst="rect">
            <a:avLst/>
          </a:prstGeom>
          <a:noFill/>
        </p:spPr>
        <p:txBody>
          <a:bodyPr wrap="square" rtlCol="0">
            <a:spAutoFit/>
          </a:bodyPr>
          <a:lstStyle/>
          <a:p>
            <a:r>
              <a:rPr lang="en-GB" dirty="0" err="1"/>
              <a:t>Quratulain</a:t>
            </a:r>
            <a:r>
              <a:rPr lang="en-GB" dirty="0"/>
              <a:t> Kayani</a:t>
            </a:r>
          </a:p>
        </p:txBody>
      </p:sp>
    </p:spTree>
    <p:extLst>
      <p:ext uri="{BB962C8B-B14F-4D97-AF65-F5344CB8AC3E}">
        <p14:creationId xmlns:p14="http://schemas.microsoft.com/office/powerpoint/2010/main" val="33866735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44289-C004-A849-AF41-401FCD944889}"/>
              </a:ext>
            </a:extLst>
          </p:cNvPr>
          <p:cNvSpPr>
            <a:spLocks noGrp="1"/>
          </p:cNvSpPr>
          <p:nvPr>
            <p:ph type="title"/>
          </p:nvPr>
        </p:nvSpPr>
        <p:spPr>
          <a:xfrm>
            <a:off x="643467" y="321734"/>
            <a:ext cx="10905066" cy="1135737"/>
          </a:xfrm>
        </p:spPr>
        <p:txBody>
          <a:bodyPr>
            <a:normAutofit/>
          </a:bodyPr>
          <a:lstStyle/>
          <a:p>
            <a:r>
              <a:rPr lang="en-US" sz="3600" dirty="0"/>
              <a:t>References </a:t>
            </a:r>
          </a:p>
        </p:txBody>
      </p:sp>
      <p:sp>
        <p:nvSpPr>
          <p:cNvPr id="3" name="Content Placeholder 2">
            <a:extLst>
              <a:ext uri="{FF2B5EF4-FFF2-40B4-BE49-F238E27FC236}">
                <a16:creationId xmlns:a16="http://schemas.microsoft.com/office/drawing/2014/main" id="{A3B2DE45-315A-FC42-99CC-DA5B07CB4EAC}"/>
              </a:ext>
            </a:extLst>
          </p:cNvPr>
          <p:cNvSpPr>
            <a:spLocks noGrp="1"/>
          </p:cNvSpPr>
          <p:nvPr>
            <p:ph idx="1"/>
          </p:nvPr>
        </p:nvSpPr>
        <p:spPr>
          <a:xfrm>
            <a:off x="643467" y="1782981"/>
            <a:ext cx="10905066" cy="4393982"/>
          </a:xfrm>
        </p:spPr>
        <p:txBody>
          <a:bodyPr>
            <a:normAutofit/>
          </a:bodyPr>
          <a:lstStyle/>
          <a:p>
            <a:pPr marL="0" indent="0">
              <a:buNone/>
            </a:pPr>
            <a:endParaRPr lang="en-GB" sz="2000" dirty="0">
              <a:latin typeface="Arial" panose="020B0604020202020204" pitchFamily="34" charset="0"/>
              <a:cs typeface="Arial" panose="020B0604020202020204" pitchFamily="34" charset="0"/>
            </a:endParaRPr>
          </a:p>
          <a:p>
            <a:pPr marL="0" indent="0">
              <a:buNone/>
            </a:pPr>
            <a:endParaRPr lang="en-US" sz="2000" dirty="0">
              <a:latin typeface="Arial" panose="020B0604020202020204" pitchFamily="34" charset="0"/>
              <a:cs typeface="Arial" panose="020B0604020202020204" pitchFamily="34" charset="0"/>
            </a:endParaRPr>
          </a:p>
          <a:p>
            <a:r>
              <a:rPr lang="en-GB" dirty="0" err="1">
                <a:solidFill>
                  <a:schemeClr val="tx1"/>
                </a:solidFill>
                <a:latin typeface="Arial" panose="020B0604020202020204" pitchFamily="34" charset="0"/>
                <a:cs typeface="Arial" panose="020B0604020202020204" pitchFamily="34" charset="0"/>
              </a:rPr>
              <a:t>Weverka</a:t>
            </a:r>
            <a:r>
              <a:rPr lang="en-GB" dirty="0">
                <a:solidFill>
                  <a:schemeClr val="tx1"/>
                </a:solidFill>
                <a:latin typeface="Arial" panose="020B0604020202020204" pitchFamily="34" charset="0"/>
                <a:cs typeface="Arial" panose="020B0604020202020204" pitchFamily="34" charset="0"/>
              </a:rPr>
              <a:t>, P., 2019. </a:t>
            </a:r>
            <a:r>
              <a:rPr lang="en-GB" i="1" dirty="0">
                <a:solidFill>
                  <a:schemeClr val="tx1"/>
                </a:solidFill>
                <a:latin typeface="Arial" panose="020B0604020202020204" pitchFamily="34" charset="0"/>
                <a:cs typeface="Arial" panose="020B0604020202020204" pitchFamily="34" charset="0"/>
              </a:rPr>
              <a:t>Office 365 All-In-One for Dummies</a:t>
            </a:r>
            <a:r>
              <a:rPr lang="en-GB" dirty="0">
                <a:solidFill>
                  <a:schemeClr val="tx1"/>
                </a:solidFill>
                <a:latin typeface="Arial" panose="020B0604020202020204" pitchFamily="34" charset="0"/>
                <a:cs typeface="Arial" panose="020B0604020202020204" pitchFamily="34" charset="0"/>
              </a:rPr>
              <a:t>. Wiley &amp; Sons Canada, Limited, John.</a:t>
            </a:r>
          </a:p>
          <a:p>
            <a:r>
              <a:rPr lang="en-GB" dirty="0">
                <a:solidFill>
                  <a:schemeClr val="tx1"/>
                </a:solidFill>
                <a:latin typeface="Arial" panose="020B0604020202020204" pitchFamily="34" charset="0"/>
                <a:cs typeface="Arial" panose="020B0604020202020204" pitchFamily="34" charset="0"/>
              </a:rPr>
              <a:t>Waters, I., </a:t>
            </a:r>
            <a:r>
              <a:rPr lang="en-GB" dirty="0" err="1">
                <a:solidFill>
                  <a:schemeClr val="tx1"/>
                </a:solidFill>
                <a:latin typeface="Arial" panose="020B0604020202020204" pitchFamily="34" charset="0"/>
                <a:cs typeface="Arial" panose="020B0604020202020204" pitchFamily="34" charset="0"/>
              </a:rPr>
              <a:t>Greve</a:t>
            </a:r>
            <a:r>
              <a:rPr lang="en-GB" dirty="0">
                <a:solidFill>
                  <a:schemeClr val="tx1"/>
                </a:solidFill>
                <a:latin typeface="Arial" panose="020B0604020202020204" pitchFamily="34" charset="0"/>
                <a:cs typeface="Arial" panose="020B0604020202020204" pitchFamily="34" charset="0"/>
              </a:rPr>
              <a:t>, D. and </a:t>
            </a:r>
            <a:r>
              <a:rPr lang="en-GB" dirty="0" err="1">
                <a:solidFill>
                  <a:schemeClr val="tx1"/>
                </a:solidFill>
                <a:latin typeface="Arial" panose="020B0604020202020204" pitchFamily="34" charset="0"/>
                <a:cs typeface="Arial" panose="020B0604020202020204" pitchFamily="34" charset="0"/>
              </a:rPr>
              <a:t>Strant</a:t>
            </a:r>
            <a:r>
              <a:rPr lang="en-GB" dirty="0">
                <a:solidFill>
                  <a:schemeClr val="tx1"/>
                </a:solidFill>
                <a:latin typeface="Arial" panose="020B0604020202020204" pitchFamily="34" charset="0"/>
                <a:cs typeface="Arial" panose="020B0604020202020204" pitchFamily="34" charset="0"/>
              </a:rPr>
              <a:t>, L., n.d. </a:t>
            </a:r>
            <a:r>
              <a:rPr lang="en-GB" i="1" dirty="0">
                <a:solidFill>
                  <a:schemeClr val="tx1"/>
                </a:solidFill>
                <a:latin typeface="Arial" panose="020B0604020202020204" pitchFamily="34" charset="0"/>
                <a:cs typeface="Arial" panose="020B0604020202020204" pitchFamily="34" charset="0"/>
              </a:rPr>
              <a:t>Microsoft Office 365 - exchange online implementation and migration</a:t>
            </a:r>
            <a:r>
              <a:rPr lang="en-GB" dirty="0">
                <a:solidFill>
                  <a:schemeClr val="tx1"/>
                </a:solidFill>
                <a:latin typeface="Arial" panose="020B0604020202020204" pitchFamily="34" charset="0"/>
                <a:cs typeface="Arial" panose="020B0604020202020204" pitchFamily="34" charset="0"/>
              </a:rPr>
              <a:t>.</a:t>
            </a:r>
          </a:p>
          <a:p>
            <a:r>
              <a:rPr lang="en-GB" i="0" dirty="0" err="1">
                <a:solidFill>
                  <a:schemeClr val="tx1"/>
                </a:solidFill>
                <a:effectLst/>
                <a:latin typeface="Arial" panose="020B0604020202020204" pitchFamily="34" charset="0"/>
                <a:cs typeface="Arial" panose="020B0604020202020204" pitchFamily="34" charset="0"/>
              </a:rPr>
              <a:t>Copeman</a:t>
            </a:r>
            <a:r>
              <a:rPr lang="en-GB" i="0" dirty="0">
                <a:solidFill>
                  <a:schemeClr val="tx1"/>
                </a:solidFill>
                <a:effectLst/>
                <a:latin typeface="Arial" panose="020B0604020202020204" pitchFamily="34" charset="0"/>
                <a:cs typeface="Arial" panose="020B0604020202020204" pitchFamily="34" charset="0"/>
              </a:rPr>
              <a:t>, A., 2022. </a:t>
            </a:r>
            <a:r>
              <a:rPr lang="en-GB" i="1" dirty="0">
                <a:solidFill>
                  <a:schemeClr val="tx1"/>
                </a:solidFill>
                <a:effectLst/>
                <a:latin typeface="Arial" panose="020B0604020202020204" pitchFamily="34" charset="0"/>
                <a:cs typeface="Arial" panose="020B0604020202020204" pitchFamily="34" charset="0"/>
              </a:rPr>
              <a:t>Can you really get free Office 365 as a student?</a:t>
            </a:r>
            <a:r>
              <a:rPr lang="en-GB" i="0" dirty="0">
                <a:solidFill>
                  <a:schemeClr val="tx1"/>
                </a:solidFill>
                <a:effectLst/>
                <a:latin typeface="Arial" panose="020B0604020202020204" pitchFamily="34" charset="0"/>
                <a:cs typeface="Arial" panose="020B0604020202020204" pitchFamily="34" charset="0"/>
              </a:rPr>
              <a:t>. [online] Tech Advisor. Available </a:t>
            </a:r>
            <a:r>
              <a:rPr lang="en-GB" i="0" dirty="0" err="1">
                <a:solidFill>
                  <a:schemeClr val="tx1"/>
                </a:solidFill>
                <a:effectLst/>
                <a:latin typeface="Arial" panose="020B0604020202020204" pitchFamily="34" charset="0"/>
                <a:cs typeface="Arial" panose="020B0604020202020204" pitchFamily="34" charset="0"/>
              </a:rPr>
              <a:t>at:</a:t>
            </a:r>
            <a:r>
              <a:rPr lang="en-GB" i="0" dirty="0" err="1">
                <a:solidFill>
                  <a:schemeClr val="tx1"/>
                </a:solidFill>
                <a:effectLst/>
                <a:latin typeface="Arial" panose="020B0604020202020204" pitchFamily="34" charset="0"/>
                <a:cs typeface="Arial" panose="020B0604020202020204" pitchFamily="34" charset="0"/>
                <a:hlinkClick r:id="rId2"/>
              </a:rPr>
              <a:t>https</a:t>
            </a:r>
            <a:r>
              <a:rPr lang="en-GB" i="0" dirty="0">
                <a:solidFill>
                  <a:schemeClr val="tx1"/>
                </a:solidFill>
                <a:effectLst/>
                <a:latin typeface="Arial" panose="020B0604020202020204" pitchFamily="34" charset="0"/>
                <a:cs typeface="Arial" panose="020B0604020202020204" pitchFamily="34" charset="0"/>
                <a:hlinkClick r:id="rId2"/>
              </a:rPr>
              <a:t>://www.techadvisor.com/how-to/software/students-office-365-free-3807475/</a:t>
            </a:r>
            <a:endParaRPr lang="en-GB" i="0" dirty="0">
              <a:solidFill>
                <a:schemeClr val="tx1"/>
              </a:solidFill>
              <a:effectLst/>
              <a:latin typeface="Arial" panose="020B0604020202020204" pitchFamily="34" charset="0"/>
              <a:cs typeface="Arial" panose="020B0604020202020204" pitchFamily="34" charset="0"/>
            </a:endParaRPr>
          </a:p>
          <a:p>
            <a:r>
              <a:rPr lang="en-GB" i="0" dirty="0">
                <a:solidFill>
                  <a:schemeClr val="tx1"/>
                </a:solidFill>
                <a:effectLst/>
                <a:latin typeface="Arial" panose="020B0604020202020204" pitchFamily="34" charset="0"/>
                <a:cs typeface="Arial" panose="020B0604020202020204" pitchFamily="34" charset="0"/>
              </a:rPr>
              <a:t>Depts.ttu.edu. 2022. </a:t>
            </a:r>
            <a:r>
              <a:rPr lang="en-GB" i="1" dirty="0">
                <a:solidFill>
                  <a:schemeClr val="tx1"/>
                </a:solidFill>
                <a:effectLst/>
                <a:latin typeface="Arial" panose="020B0604020202020204" pitchFamily="34" charset="0"/>
                <a:cs typeface="Arial" panose="020B0604020202020204" pitchFamily="34" charset="0"/>
              </a:rPr>
              <a:t>How can I use PowerPoint more effectively? | TLPDC Teaching Resources | Teaching Resources | TLPDC Home | TTU</a:t>
            </a:r>
            <a:r>
              <a:rPr lang="en-GB" i="0" dirty="0">
                <a:solidFill>
                  <a:schemeClr val="tx1"/>
                </a:solidFill>
                <a:effectLst/>
                <a:latin typeface="Arial" panose="020B0604020202020204" pitchFamily="34" charset="0"/>
                <a:cs typeface="Arial" panose="020B0604020202020204" pitchFamily="34" charset="0"/>
              </a:rPr>
              <a:t>. [online] Available </a:t>
            </a:r>
            <a:r>
              <a:rPr lang="en-GB" i="0" dirty="0" err="1">
                <a:solidFill>
                  <a:schemeClr val="tx1"/>
                </a:solidFill>
                <a:effectLst/>
                <a:latin typeface="Arial" panose="020B0604020202020204" pitchFamily="34" charset="0"/>
                <a:cs typeface="Arial" panose="020B0604020202020204" pitchFamily="34" charset="0"/>
              </a:rPr>
              <a:t>at:</a:t>
            </a:r>
            <a:r>
              <a:rPr lang="en-GB" i="0" dirty="0" err="1">
                <a:solidFill>
                  <a:schemeClr val="tx1"/>
                </a:solidFill>
                <a:effectLst/>
                <a:latin typeface="Arial" panose="020B0604020202020204" pitchFamily="34" charset="0"/>
                <a:cs typeface="Arial" panose="020B0604020202020204" pitchFamily="34" charset="0"/>
                <a:hlinkClick r:id="rId3"/>
              </a:rPr>
              <a:t>https</a:t>
            </a:r>
            <a:r>
              <a:rPr lang="en-GB" i="0" dirty="0">
                <a:solidFill>
                  <a:schemeClr val="tx1"/>
                </a:solidFill>
                <a:effectLst/>
                <a:latin typeface="Arial" panose="020B0604020202020204" pitchFamily="34" charset="0"/>
                <a:cs typeface="Arial" panose="020B0604020202020204" pitchFamily="34" charset="0"/>
                <a:hlinkClick r:id="rId3"/>
              </a:rPr>
              <a:t>://www.depts.ttu.edu/tlpdc/Resources/Teaching_resources/TLPDC_teaching_resources/using_powerpoint.php</a:t>
            </a:r>
            <a:endParaRPr lang="en-GB" i="0" dirty="0">
              <a:solidFill>
                <a:schemeClr val="tx1"/>
              </a:solidFill>
              <a:effectLst/>
              <a:latin typeface="Arial" panose="020B0604020202020204" pitchFamily="34" charset="0"/>
              <a:cs typeface="Arial" panose="020B0604020202020204" pitchFamily="34" charset="0"/>
            </a:endParaRPr>
          </a:p>
          <a:p>
            <a:endParaRPr lang="en-GB" sz="2000" b="0" i="0" dirty="0">
              <a:solidFill>
                <a:srgbClr val="000000"/>
              </a:solidFill>
              <a:effectLst/>
              <a:latin typeface="Arial" panose="020B0604020202020204" pitchFamily="34" charset="0"/>
              <a:cs typeface="Arial" panose="020B0604020202020204" pitchFamily="34" charset="0"/>
            </a:endParaRPr>
          </a:p>
          <a:p>
            <a:pPr marL="0" indent="0">
              <a:buNone/>
            </a:pPr>
            <a:endParaRPr lang="en-GB" sz="2000" b="0" i="0" dirty="0">
              <a:solidFill>
                <a:srgbClr val="000000"/>
              </a:solidFill>
              <a:effectLst/>
              <a:latin typeface="Open Sans" panose="020B0606030504020204" pitchFamily="34" charset="0"/>
            </a:endParaRPr>
          </a:p>
          <a:p>
            <a:endParaRPr lang="en-GB" sz="2000" b="0" i="0" dirty="0">
              <a:solidFill>
                <a:srgbClr val="000000"/>
              </a:solidFill>
              <a:effectLst/>
              <a:latin typeface="Open Sans" panose="020B0606030504020204" pitchFamily="34" charset="0"/>
            </a:endParaRPr>
          </a:p>
          <a:p>
            <a:endParaRPr lang="en-US" sz="2000" dirty="0"/>
          </a:p>
        </p:txBody>
      </p:sp>
      <p:sp>
        <p:nvSpPr>
          <p:cNvPr id="4" name="Slide Number Placeholder 3">
            <a:extLst>
              <a:ext uri="{FF2B5EF4-FFF2-40B4-BE49-F238E27FC236}">
                <a16:creationId xmlns:a16="http://schemas.microsoft.com/office/drawing/2014/main" id="{8C5999B6-036B-1843-9710-9B95F0B4D3D9}"/>
              </a:ext>
            </a:extLst>
          </p:cNvPr>
          <p:cNvSpPr>
            <a:spLocks noGrp="1"/>
          </p:cNvSpPr>
          <p:nvPr>
            <p:ph type="sldNum" sz="quarter" idx="12"/>
          </p:nvPr>
        </p:nvSpPr>
        <p:spPr/>
        <p:txBody>
          <a:bodyPr/>
          <a:lstStyle/>
          <a:p>
            <a:fld id="{28F9E9C8-D5EA-C644-8C07-3D590C7AAC39}" type="slidenum">
              <a:rPr lang="en-US" smtClean="0"/>
              <a:t>8</a:t>
            </a:fld>
            <a:endParaRPr lang="en-US"/>
          </a:p>
        </p:txBody>
      </p:sp>
    </p:spTree>
    <p:extLst>
      <p:ext uri="{BB962C8B-B14F-4D97-AF65-F5344CB8AC3E}">
        <p14:creationId xmlns:p14="http://schemas.microsoft.com/office/powerpoint/2010/main" val="331048118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1503</TotalTime>
  <Words>796</Words>
  <Application>Microsoft Office PowerPoint</Application>
  <PresentationFormat>Widescreen</PresentationFormat>
  <Paragraphs>93</Paragraphs>
  <Slides>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8</vt:i4>
      </vt:variant>
    </vt:vector>
  </HeadingPairs>
  <TitlesOfParts>
    <vt:vector size="16" baseType="lpstr">
      <vt:lpstr>Arial</vt:lpstr>
      <vt:lpstr>Calibri</vt:lpstr>
      <vt:lpstr>Epilogue</vt:lpstr>
      <vt:lpstr>Open Sans</vt:lpstr>
      <vt:lpstr>Trebuchet MS</vt:lpstr>
      <vt:lpstr>Wingdings</vt:lpstr>
      <vt:lpstr>Wingdings 3</vt:lpstr>
      <vt:lpstr>Facet</vt:lpstr>
      <vt:lpstr>How do use technology to collaborate at UWTSD Digital Skills and Research Methods  Module code BMSW4003</vt:lpstr>
      <vt:lpstr>INTRODUCTION  Which digital tool is most commonly used for collaboration at UWTSD?                                                                          </vt:lpstr>
      <vt:lpstr>Rational  </vt:lpstr>
      <vt:lpstr>Proposed method (What? Who? How?)</vt:lpstr>
      <vt:lpstr>Ethical considerations </vt:lpstr>
      <vt:lpstr>Research Timeline</vt:lpstr>
      <vt:lpstr>Hypothesis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use technology to collaborate at UWTSD Digital Skills and Research Methods  Module code BMSW4003</dc:title>
  <dc:creator>Nicolae- Dorel Profir (1815440)</dc:creator>
  <cp:lastModifiedBy>Steliana Stan (2123020)</cp:lastModifiedBy>
  <cp:revision>8</cp:revision>
  <dcterms:created xsi:type="dcterms:W3CDTF">2022-02-14T20:17:47Z</dcterms:created>
  <dcterms:modified xsi:type="dcterms:W3CDTF">2022-02-26T20:40:02Z</dcterms:modified>
</cp:coreProperties>
</file>