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6" r:id="rId4"/>
    <p:sldId id="260" r:id="rId5"/>
    <p:sldId id="261" r:id="rId6"/>
    <p:sldId id="271" r:id="rId7"/>
    <p:sldId id="272" r:id="rId8"/>
    <p:sldId id="273" r:id="rId9"/>
    <p:sldId id="265" r:id="rId10"/>
    <p:sldId id="280" r:id="rId11"/>
    <p:sldId id="266" r:id="rId12"/>
    <p:sldId id="275" r:id="rId13"/>
    <p:sldId id="267" r:id="rId14"/>
    <p:sldId id="276" r:id="rId15"/>
    <p:sldId id="301" r:id="rId16"/>
    <p:sldId id="299" r:id="rId17"/>
    <p:sldId id="281" r:id="rId18"/>
    <p:sldId id="28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EDF5"/>
    <a:srgbClr val="24B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9F2795-2AB2-4D86-A0C7-620F011825FF}" v="1" dt="2025-08-24T15:50:17.9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" y="1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 Ainsworth" userId="888be70d-2e4c-4f55-baa0-638ca1ed17b4" providerId="ADAL" clId="{0A9F2795-2AB2-4D86-A0C7-620F011825FF}"/>
    <pc:docChg chg="modSld">
      <pc:chgData name="Sue Ainsworth" userId="888be70d-2e4c-4f55-baa0-638ca1ed17b4" providerId="ADAL" clId="{0A9F2795-2AB2-4D86-A0C7-620F011825FF}" dt="2025-08-24T15:50:32.451" v="20" actId="20577"/>
      <pc:docMkLst>
        <pc:docMk/>
      </pc:docMkLst>
      <pc:sldChg chg="modSp mod">
        <pc:chgData name="Sue Ainsworth" userId="888be70d-2e4c-4f55-baa0-638ca1ed17b4" providerId="ADAL" clId="{0A9F2795-2AB2-4D86-A0C7-620F011825FF}" dt="2025-08-24T15:49:19.741" v="7" actId="20577"/>
        <pc:sldMkLst>
          <pc:docMk/>
          <pc:sldMk cId="4195304978" sldId="261"/>
        </pc:sldMkLst>
        <pc:spChg chg="mod">
          <ac:chgData name="Sue Ainsworth" userId="888be70d-2e4c-4f55-baa0-638ca1ed17b4" providerId="ADAL" clId="{0A9F2795-2AB2-4D86-A0C7-620F011825FF}" dt="2025-08-24T15:49:15.001" v="3" actId="20577"/>
          <ac:spMkLst>
            <pc:docMk/>
            <pc:sldMk cId="4195304978" sldId="261"/>
            <ac:spMk id="3" creationId="{00000000-0000-0000-0000-000000000000}"/>
          </ac:spMkLst>
        </pc:spChg>
        <pc:spChg chg="mod">
          <ac:chgData name="Sue Ainsworth" userId="888be70d-2e4c-4f55-baa0-638ca1ed17b4" providerId="ADAL" clId="{0A9F2795-2AB2-4D86-A0C7-620F011825FF}" dt="2025-08-24T15:49:19.741" v="7" actId="20577"/>
          <ac:spMkLst>
            <pc:docMk/>
            <pc:sldMk cId="4195304978" sldId="261"/>
            <ac:spMk id="4" creationId="{00000000-0000-0000-0000-000000000000}"/>
          </ac:spMkLst>
        </pc:spChg>
      </pc:sldChg>
      <pc:sldChg chg="modSp mod">
        <pc:chgData name="Sue Ainsworth" userId="888be70d-2e4c-4f55-baa0-638ca1ed17b4" providerId="ADAL" clId="{0A9F2795-2AB2-4D86-A0C7-620F011825FF}" dt="2025-08-24T15:50:32.451" v="20" actId="20577"/>
        <pc:sldMkLst>
          <pc:docMk/>
          <pc:sldMk cId="3000628711" sldId="267"/>
        </pc:sldMkLst>
        <pc:spChg chg="mod">
          <ac:chgData name="Sue Ainsworth" userId="888be70d-2e4c-4f55-baa0-638ca1ed17b4" providerId="ADAL" clId="{0A9F2795-2AB2-4D86-A0C7-620F011825FF}" dt="2025-08-24T15:50:32.451" v="20" actId="20577"/>
          <ac:spMkLst>
            <pc:docMk/>
            <pc:sldMk cId="3000628711" sldId="267"/>
            <ac:spMk id="2" creationId="{00000000-0000-0000-0000-000000000000}"/>
          </ac:spMkLst>
        </pc:spChg>
      </pc:sldChg>
      <pc:sldChg chg="modSp mod">
        <pc:chgData name="Sue Ainsworth" userId="888be70d-2e4c-4f55-baa0-638ca1ed17b4" providerId="ADAL" clId="{0A9F2795-2AB2-4D86-A0C7-620F011825FF}" dt="2025-08-24T15:49:50.081" v="15" actId="20577"/>
        <pc:sldMkLst>
          <pc:docMk/>
          <pc:sldMk cId="2379066196" sldId="281"/>
        </pc:sldMkLst>
        <pc:spChg chg="mod">
          <ac:chgData name="Sue Ainsworth" userId="888be70d-2e4c-4f55-baa0-638ca1ed17b4" providerId="ADAL" clId="{0A9F2795-2AB2-4D86-A0C7-620F011825FF}" dt="2025-08-24T15:49:44.931" v="11" actId="20577"/>
          <ac:spMkLst>
            <pc:docMk/>
            <pc:sldMk cId="2379066196" sldId="281"/>
            <ac:spMk id="3" creationId="{00000000-0000-0000-0000-000000000000}"/>
          </ac:spMkLst>
        </pc:spChg>
        <pc:spChg chg="mod">
          <ac:chgData name="Sue Ainsworth" userId="888be70d-2e4c-4f55-baa0-638ca1ed17b4" providerId="ADAL" clId="{0A9F2795-2AB2-4D86-A0C7-620F011825FF}" dt="2025-08-24T15:49:50.081" v="15" actId="20577"/>
          <ac:spMkLst>
            <pc:docMk/>
            <pc:sldMk cId="2379066196" sldId="281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25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651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655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258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16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831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79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38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497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516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8996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7976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582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449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236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128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537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84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3177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24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2695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6CC68-CC77-4C1B-A15D-941FBC536D55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EC3DE-4AD3-428B-B5F4-B232D5540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48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24/08/2025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506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s.ainsworth@uwtsd.ac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479177"/>
            <a:ext cx="10363200" cy="3583250"/>
          </a:xfrm>
        </p:spPr>
        <p:txBody>
          <a:bodyPr>
            <a:noAutofit/>
          </a:bodyPr>
          <a:lstStyle/>
          <a:p>
            <a:r>
              <a:rPr lang="en-GB" sz="6600" dirty="0">
                <a:solidFill>
                  <a:srgbClr val="0070C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ECIE6001C</a:t>
            </a:r>
            <a:r>
              <a:rPr lang="en-GB" sz="6600" dirty="0">
                <a:solidFill>
                  <a:srgbClr val="0070C0"/>
                </a:solidFill>
              </a:rPr>
              <a:t> </a:t>
            </a:r>
            <a:br>
              <a:rPr lang="en-GB" sz="6600" dirty="0">
                <a:solidFill>
                  <a:srgbClr val="0070C0"/>
                </a:solidFill>
              </a:rPr>
            </a:br>
            <a:r>
              <a:rPr lang="cy-GB" sz="4800" i="1" dirty="0">
                <a:solidFill>
                  <a:srgbClr val="0070C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Symud i ffwrdd o'r ystafell ddosbarth draddodiadol: Addysg a Dysgu yn yr Awyr Agored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7906" y="5062427"/>
            <a:ext cx="8534400" cy="612232"/>
          </a:xfrm>
        </p:spPr>
        <p:txBody>
          <a:bodyPr>
            <a:normAutofit fontScale="55000" lnSpcReduction="20000"/>
          </a:bodyPr>
          <a:lstStyle/>
          <a:p>
            <a:r>
              <a:rPr lang="cy-GB" dirty="0">
                <a:solidFill>
                  <a:srgbClr val="0070C0"/>
                </a:solidFill>
              </a:rPr>
              <a:t>Darlith 4– </a:t>
            </a:r>
          </a:p>
          <a:p>
            <a:r>
              <a:rPr lang="cy-GB" dirty="0">
                <a:solidFill>
                  <a:srgbClr val="0070C0"/>
                </a:solidFill>
              </a:rPr>
              <a:t>Damcaniaethau, polisïau, arferion gorau/canllawiau aseiniadau</a:t>
            </a:r>
          </a:p>
        </p:txBody>
      </p:sp>
    </p:spTree>
    <p:extLst>
      <p:ext uri="{BB962C8B-B14F-4D97-AF65-F5344CB8AC3E}">
        <p14:creationId xmlns:p14="http://schemas.microsoft.com/office/powerpoint/2010/main" val="1453395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83772" y="1095062"/>
            <a:ext cx="1062445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y-GB" sz="3600" dirty="0">
                <a:solidFill>
                  <a:srgbClr val="0070C0"/>
                </a:solidFill>
              </a:rPr>
              <a:t>Nodau'r modwl</a:t>
            </a:r>
            <a:r>
              <a:rPr lang="cy-GB" sz="3600" dirty="0">
                <a:solidFill>
                  <a:srgbClr val="0070C0"/>
                </a:solidFill>
                <a:effectLst/>
              </a:rPr>
              <a:t>:  </a:t>
            </a:r>
          </a:p>
          <a:p>
            <a:pPr algn="just"/>
            <a:endParaRPr lang="cy-GB" sz="36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cy-GB" sz="3600" dirty="0">
                <a:solidFill>
                  <a:srgbClr val="0070C0"/>
                </a:solidFill>
                <a:effectLst/>
              </a:rPr>
              <a:t> </a:t>
            </a:r>
            <a:r>
              <a:rPr lang="cy-GB" sz="3600" dirty="0">
                <a:solidFill>
                  <a:srgbClr val="0070C0"/>
                </a:solidFill>
              </a:rPr>
              <a:t>Gwerthfawrogi ac adfyfyrio'n feirniadol ar rôl addysg awyr agored yng Nghymru a thu hwnt</a:t>
            </a:r>
            <a:r>
              <a:rPr lang="cy-GB" sz="3600" dirty="0">
                <a:solidFill>
                  <a:srgbClr val="0070C0"/>
                </a:solidFill>
                <a:effectLst/>
              </a:rPr>
              <a:t>. </a:t>
            </a:r>
          </a:p>
          <a:p>
            <a:pPr algn="just"/>
            <a:r>
              <a:rPr lang="cy-GB" sz="3600" dirty="0">
                <a:solidFill>
                  <a:srgbClr val="0070C0"/>
                </a:solidFill>
                <a:effectLst/>
              </a:rPr>
              <a:t> 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cy-GB" sz="3600" dirty="0">
                <a:solidFill>
                  <a:srgbClr val="0070C0"/>
                </a:solidFill>
                <a:effectLst/>
              </a:rPr>
              <a:t> </a:t>
            </a:r>
            <a:r>
              <a:rPr lang="cy-GB" sz="3600" dirty="0">
                <a:solidFill>
                  <a:srgbClr val="0070C0"/>
                </a:solidFill>
              </a:rPr>
              <a:t>Dangos dealltwriaeth o'r dadleuon mewn addysgeg awyr agored</a:t>
            </a:r>
            <a:r>
              <a:rPr lang="en-GB" sz="3600" dirty="0">
                <a:solidFill>
                  <a:srgbClr val="0070C0"/>
                </a:solidFill>
                <a:effectLst/>
              </a:rPr>
              <a:t>. </a:t>
            </a:r>
          </a:p>
          <a:p>
            <a:r>
              <a:rPr lang="en-GB" sz="3600" dirty="0">
                <a:effectLst/>
              </a:rPr>
              <a:t> </a:t>
            </a:r>
          </a:p>
          <a:p>
            <a:br>
              <a:rPr lang="en-GB" sz="3600" dirty="0"/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55619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7371" y="259087"/>
            <a:ext cx="11379200" cy="600164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>
                <a:solidFill>
                  <a:srgbClr val="0070C0"/>
                </a:solidFill>
              </a:rPr>
              <a:t>CANLYNIADAU DYSGU</a:t>
            </a:r>
          </a:p>
          <a:p>
            <a:pPr algn="ctr"/>
            <a:endParaRPr lang="en-GB" sz="2400" b="1" u="sng" dirty="0">
              <a:solidFill>
                <a:srgbClr val="0070C0"/>
              </a:solidFill>
              <a:effectLst/>
            </a:endParaRPr>
          </a:p>
          <a:p>
            <a:r>
              <a:rPr lang="cy-GB" sz="2400" dirty="0">
                <a:solidFill>
                  <a:srgbClr val="0070C0"/>
                </a:solidFill>
              </a:rPr>
              <a:t>Ar ôl cwblhau'r modwl hwn yn llwyddiannus, dylech allu</a:t>
            </a:r>
            <a:r>
              <a:rPr lang="cy-GB" sz="2400" dirty="0">
                <a:solidFill>
                  <a:srgbClr val="0070C0"/>
                </a:solidFill>
                <a:effectLst/>
              </a:rPr>
              <a:t>: </a:t>
            </a:r>
          </a:p>
          <a:p>
            <a:endParaRPr lang="cy-GB" sz="24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  <a:effectLst/>
              </a:rPr>
              <a:t> </a:t>
            </a:r>
            <a:r>
              <a:rPr lang="cy-GB" sz="2400" dirty="0">
                <a:solidFill>
                  <a:srgbClr val="0070C0"/>
                </a:solidFill>
              </a:rPr>
              <a:t>Gwerthfawrogi pwysigrwydd addysg awyr agored ar ddiogelu ein hadnoddau naturiol ar hyn o bryd ac yn y dyfodol a dealltwriaeth o'r hyn y mae hyn yn ei olygu yn gymdeithasol, yn economaidd ac yn ddiwylliannol</a:t>
            </a:r>
            <a:r>
              <a:rPr lang="cy-GB" sz="2400" dirty="0">
                <a:solidFill>
                  <a:srgbClr val="0070C0"/>
                </a:solidFill>
                <a:effectLst/>
              </a:rPr>
              <a:t>.  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cy-GB" sz="24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  <a:effectLst/>
              </a:rPr>
              <a:t> </a:t>
            </a:r>
            <a:r>
              <a:rPr lang="cy-GB" sz="2400" dirty="0">
                <a:solidFill>
                  <a:srgbClr val="0070C0"/>
                </a:solidFill>
              </a:rPr>
              <a:t>Adfyfyrio'n feirniadol ar y dulliau o ddysgu y tu allan i'r ystafell ddosbarth a phrofiadau bywyd go iawn ym myd natur, ar gyfer pob oedran a gallu</a:t>
            </a:r>
            <a:r>
              <a:rPr lang="cy-GB" sz="2400" dirty="0">
                <a:solidFill>
                  <a:srgbClr val="0070C0"/>
                </a:solidFill>
                <a:effectLst/>
              </a:rPr>
              <a:t>.  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cy-GB" sz="24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  <a:effectLst/>
              </a:rPr>
              <a:t> </a:t>
            </a:r>
            <a:r>
              <a:rPr lang="cy-GB" sz="2400" dirty="0">
                <a:solidFill>
                  <a:srgbClr val="0070C0"/>
                </a:solidFill>
              </a:rPr>
              <a:t>Trafod/gwerthuso heriau yn feirniadol a manteision lluosog o ddod â'r tri llinyn o amgylchedd naturiol, dysgu ac iechyd at ei gilydd</a:t>
            </a:r>
            <a:r>
              <a:rPr lang="cy-GB" sz="2400" dirty="0">
                <a:solidFill>
                  <a:srgbClr val="0070C0"/>
                </a:solidFill>
                <a:effectLst/>
              </a:rPr>
              <a:t>. 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cy-GB" sz="2400" dirty="0">
              <a:solidFill>
                <a:srgbClr val="0070C0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cy-GB" sz="2400" dirty="0">
                <a:solidFill>
                  <a:srgbClr val="0070C0"/>
                </a:solidFill>
                <a:effectLst/>
              </a:rPr>
              <a:t> </a:t>
            </a:r>
            <a:r>
              <a:rPr lang="cy-GB" sz="2400" dirty="0">
                <a:solidFill>
                  <a:srgbClr val="0070C0"/>
                </a:solidFill>
              </a:rPr>
              <a:t>Trefnu eu gwybodaeth a'u dysgu trwy ddefnyddio ystod o gyfryngau, a chyflwyno eu gwaith yn briodol mewn modd y gall cynulleidfaoedd arbenigol ac anarbenigol ei ddeall</a:t>
            </a:r>
            <a:r>
              <a:rPr lang="en-GB" sz="2400" dirty="0">
                <a:solidFill>
                  <a:srgbClr val="0070C0"/>
                </a:solidFill>
                <a:effectLst/>
              </a:rPr>
              <a:t>.  </a:t>
            </a:r>
          </a:p>
        </p:txBody>
      </p:sp>
    </p:spTree>
    <p:extLst>
      <p:ext uri="{BB962C8B-B14F-4D97-AF65-F5344CB8AC3E}">
        <p14:creationId xmlns:p14="http://schemas.microsoft.com/office/powerpoint/2010/main" val="3260260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50611"/>
            <a:ext cx="10515600" cy="841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4800" dirty="0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sz="4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598714" y="2156051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4 Elfen</a:t>
            </a: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4000 gair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Dyddiad cyflwyno 26.04.26, 23.59</a:t>
            </a: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Gweler y Canllawiau Aseiniad sy’n dilyn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172200" y="2115910"/>
            <a:ext cx="5181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Elements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4000 words</a:t>
            </a:r>
          </a:p>
          <a:p>
            <a:pPr marL="0" indent="0" algn="ctr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 in date  26.04.26, 23.59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 following Assignment Guidance</a:t>
            </a:r>
          </a:p>
        </p:txBody>
      </p:sp>
    </p:spTree>
    <p:extLst>
      <p:ext uri="{BB962C8B-B14F-4D97-AF65-F5344CB8AC3E}">
        <p14:creationId xmlns:p14="http://schemas.microsoft.com/office/powerpoint/2010/main" val="4195304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50611"/>
            <a:ext cx="10515600" cy="841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4800" dirty="0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sz="4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00CBA94-888E-219B-4D93-FFF3A4ACF9E0}"/>
              </a:ext>
            </a:extLst>
          </p:cNvPr>
          <p:cNvSpPr txBox="1">
            <a:spLocks/>
          </p:cNvSpPr>
          <p:nvPr/>
        </p:nvSpPr>
        <p:spPr>
          <a:xfrm>
            <a:off x="783772" y="1109707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600" dirty="0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cy-GB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GB" sz="3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A4639ABF-EC77-CE49-CFE5-E0B34BA6A1DF}"/>
              </a:ext>
            </a:extLst>
          </p:cNvPr>
          <p:cNvSpPr/>
          <p:nvPr/>
        </p:nvSpPr>
        <p:spPr>
          <a:xfrm>
            <a:off x="9168382" y="2449285"/>
            <a:ext cx="2923060" cy="3510644"/>
          </a:xfrm>
          <a:prstGeom prst="foldedCorne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>
              <a:buFont typeface="Arial" panose="020B0604020202020204" pitchFamily="34" charset="0"/>
              <a:buNone/>
            </a:pPr>
            <a:r>
              <a:rPr lang="en-GB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Adolygiad</a:t>
            </a:r>
            <a:r>
              <a:rPr lang="en-GB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Llenyddiaeth</a:t>
            </a: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ctr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Rôl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Awyr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Agored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pPr indent="0" algn="ctr">
              <a:buFont typeface="Arial" panose="020B0604020202020204" pitchFamily="34" charset="0"/>
              <a:buNone/>
            </a:pP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1700 words)</a:t>
            </a:r>
          </a:p>
          <a:p>
            <a:pPr indent="0" algn="ctr">
              <a:buFont typeface="Arial" panose="020B0604020202020204" pitchFamily="34" charset="0"/>
              <a:buNone/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: Folded Corner 9">
            <a:extLst>
              <a:ext uri="{FF2B5EF4-FFF2-40B4-BE49-F238E27FC236}">
                <a16:creationId xmlns:a16="http://schemas.microsoft.com/office/drawing/2014/main" id="{B56BBDB8-CB26-BFD6-1CE5-79039C247807}"/>
              </a:ext>
            </a:extLst>
          </p:cNvPr>
          <p:cNvSpPr/>
          <p:nvPr/>
        </p:nvSpPr>
        <p:spPr>
          <a:xfrm>
            <a:off x="122464" y="2449285"/>
            <a:ext cx="2923060" cy="3510644"/>
          </a:xfrm>
          <a:prstGeom prst="foldedCorner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8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Traethawd</a:t>
            </a: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8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cy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Cymharwch a chyferbynnu cwmpas darpariaeth awyr agored a'r dull o ymdrin â’r ddarpariaeth hon mewn dau fath o leoliad e.e. blynyddoedd cynnar, cynradd, uwchradd, UCD, unedau ADY, ac ati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1200 words)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: Folded Corner 10">
            <a:extLst>
              <a:ext uri="{FF2B5EF4-FFF2-40B4-BE49-F238E27FC236}">
                <a16:creationId xmlns:a16="http://schemas.microsoft.com/office/drawing/2014/main" id="{0C67A242-17E3-3660-7362-6C11926666B9}"/>
              </a:ext>
            </a:extLst>
          </p:cNvPr>
          <p:cNvSpPr/>
          <p:nvPr/>
        </p:nvSpPr>
        <p:spPr>
          <a:xfrm>
            <a:off x="3135465" y="2449285"/>
            <a:ext cx="2923060" cy="3510644"/>
          </a:xfrm>
          <a:prstGeom prst="foldedCorner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Taflen</a:t>
            </a: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500 words)</a:t>
            </a:r>
          </a:p>
          <a:p>
            <a:pPr algn="r"/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: Folded Corner 11">
            <a:extLst>
              <a:ext uri="{FF2B5EF4-FFF2-40B4-BE49-F238E27FC236}">
                <a16:creationId xmlns:a16="http://schemas.microsoft.com/office/drawing/2014/main" id="{219F3BF7-272C-B4E5-644D-7AF5BCC390DD}"/>
              </a:ext>
            </a:extLst>
          </p:cNvPr>
          <p:cNvSpPr/>
          <p:nvPr/>
        </p:nvSpPr>
        <p:spPr>
          <a:xfrm>
            <a:off x="6148465" y="2449285"/>
            <a:ext cx="2923060" cy="3510644"/>
          </a:xfrm>
          <a:prstGeom prst="foldedCorner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Asesiad</a:t>
            </a:r>
            <a:r>
              <a:rPr lang="en-GB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Budd </a:t>
            </a:r>
            <a:r>
              <a:rPr lang="en-GB" b="1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Risg</a:t>
            </a:r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800" b="1" dirty="0"/>
          </a:p>
          <a:p>
            <a:pPr algn="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600 gair)</a:t>
            </a:r>
          </a:p>
          <a:p>
            <a:pPr algn="ctr"/>
            <a:endParaRPr lang="en-US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2BAA2F8-C494-4247-20DB-F90F31F77E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75" t="22727" r="12491" b="31111"/>
          <a:stretch/>
        </p:blipFill>
        <p:spPr>
          <a:xfrm>
            <a:off x="6245322" y="3429000"/>
            <a:ext cx="2729346" cy="11453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64D8C27-1AF9-5A3A-6F65-FFA6EAC39C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842" t="13095" r="22016" b="8485"/>
          <a:stretch/>
        </p:blipFill>
        <p:spPr>
          <a:xfrm>
            <a:off x="3778013" y="2914104"/>
            <a:ext cx="1545325" cy="217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947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35430" y="1059543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Cydran 1 – Traethawd</a:t>
            </a: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y-GB" sz="32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Cymharwch a chyferbynnu cwmpas darpariaeth awyr agored a'r dull o ymdrin â’r ddarpariaeth hon mewn dau fath o leoliad e.e. blynyddoedd cynnar, cynradd, uwchradd, UDC, unedau ADY, ac ati</a:t>
            </a:r>
            <a:r>
              <a:rPr lang="en-GB" sz="32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r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 1200 o eiriau                                                     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Cyfeiriwch at ddarlith2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  <a:p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80750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285304" y="696686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Rhan 1 – Traethawd</a:t>
            </a:r>
          </a:p>
          <a:p>
            <a:pPr marL="0" indent="0">
              <a:buNone/>
            </a:pPr>
            <a:r>
              <a:rPr lang="cy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Dechreuwch drwy grynhoi pwysigrwydd addysg awyr agored, gan ddod â theorïau a pholisi addysgol perthnasol i mewn. Cyfeirnodau!</a:t>
            </a:r>
          </a:p>
          <a:p>
            <a:r>
              <a:rPr lang="cy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Cyflwynwch y lleoliadau y byddwch yn eu trafod - rhowch gyd-destun e.e. pa grŵp oedran, eich profiad o fewn y lleoliadau ac unrhyw wybodaeth berthnasol arall. </a:t>
            </a:r>
          </a:p>
          <a:p>
            <a:endParaRPr lang="cy-GB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Wrth gymharu a chyferbynnu'n feirniadol adfyfyriwch ar:</a:t>
            </a:r>
          </a:p>
          <a:p>
            <a:pPr marL="342900" indent="-342900">
              <a:buAutoNum type="arabicPeriod"/>
            </a:pPr>
            <a:r>
              <a:rPr lang="cy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fanteision addysg awyr agored i ddysgwyr yn lleoliad 1</a:t>
            </a:r>
          </a:p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cy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 heriau i ddarpariaeth awyr agored sy'n benodol i leoliad 1</a:t>
            </a:r>
          </a:p>
          <a:p>
            <a:pPr marL="342900" indent="-342900">
              <a:buFont typeface="Arial" panose="020B0604020202020204" pitchFamily="34" charset="0"/>
              <a:buAutoNum type="arabicPeriod"/>
            </a:pPr>
            <a:endParaRPr lang="cy-GB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cy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manteision i ddarpariaeth awyr agored sy'n benodol i leoliad 2</a:t>
            </a:r>
          </a:p>
          <a:p>
            <a:pPr marL="0" indent="0">
              <a:buNone/>
            </a:pPr>
            <a:r>
              <a:rPr lang="cy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heriau addysg awyr agored i ddysgwyr yn lleoliad 2</a:t>
            </a:r>
          </a:p>
          <a:p>
            <a:r>
              <a:rPr lang="cy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gloi, tynnwch ynghyd yr heriau a'r buddion allweddol. Nodi pwysigrwydd addysg awyr agored o ran bod dysgwyr yn cael cyfleoedd i ymgysylltu â'r amgylchedd naturiol, cyfleoedd dysgu yn yr awyr agored a chefnogi eu hiechyd corfforol/meddyliol</a:t>
            </a:r>
            <a:r>
              <a:rPr lang="en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GB" sz="1800" dirty="0">
              <a:solidFill>
                <a:srgbClr val="0070C0"/>
              </a:solidFill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600" b="1" dirty="0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635963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07126" y="851725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Cydran 2 – Taflen</a:t>
            </a:r>
          </a:p>
          <a:p>
            <a:pPr marL="0" indent="0">
              <a:buNone/>
            </a:pP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Cynhyrchwch daflen yn hysbysebu profiad dysgu awyr agored ar gyfer grŵp o'ch dewis. </a:t>
            </a:r>
          </a:p>
          <a:p>
            <a:pPr algn="just"/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Cynnwys: Amlinelliad byr o brofiad, targed grŵp oedran, nifer y dysgwyr sy'n gallu cymryd rhan, oedolyn: cymhareb plant, adnoddau (beth y byddan nhw’n ei ddefnyddio a'r hyn y mae angen iddyn nhw ei gynnig), gweithgareddau, math o amgylchedd (e.e. coetir, traeth, cae, parc lleol, ystafell ddosbarth awyr agored, gardd). </a:t>
            </a:r>
          </a:p>
          <a:p>
            <a:pPr algn="just"/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Gwnewch y gweithgareddau rydych chi'n eu hysbysebu gan gysylltu â damcaniaethwr neu ddull penodol, e.e. 'gwyddonwyr bach' </a:t>
            </a:r>
            <a:r>
              <a:rPr lang="cy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Piaget</a:t>
            </a: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y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Froebel</a:t>
            </a: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y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Vygotsky</a:t>
            </a: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syniadau o Sgandinafia, Te </a:t>
            </a:r>
            <a:r>
              <a:rPr lang="cy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Whariki</a:t>
            </a: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y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Montessori</a:t>
            </a: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y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Steiner</a:t>
            </a: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ac ati (allai hyn fod yn bwynt gwerthu?)</a:t>
            </a:r>
          </a:p>
          <a:p>
            <a:pPr algn="just"/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Allai hyn gysylltu â meysydd penodol o'r cwricwlwm? Thema/Themâu?</a:t>
            </a:r>
          </a:p>
          <a:p>
            <a:pPr algn="just"/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Gwnewch yn siŵr bod y daflen yn cael ei chyflwyno mewn modd y gall cynulleidfa anarbenigol ei deall.</a:t>
            </a:r>
          </a:p>
          <a:p>
            <a:pPr marL="0" indent="0" algn="r">
              <a:buNone/>
            </a:pPr>
            <a:r>
              <a:rPr lang="en-GB" sz="2400" b="1" dirty="0">
                <a:solidFill>
                  <a:srgbClr val="0070C0"/>
                </a:solidFill>
              </a:rPr>
              <a:t>(</a:t>
            </a:r>
            <a:r>
              <a:rPr lang="cy-GB" sz="2400" b="1" dirty="0">
                <a:solidFill>
                  <a:srgbClr val="0070C0"/>
                </a:solidFill>
              </a:rPr>
              <a:t>Tua 500 o eiriau</a:t>
            </a:r>
            <a:r>
              <a:rPr lang="en-GB" sz="2400" b="1" dirty="0">
                <a:solidFill>
                  <a:srgbClr val="0070C0"/>
                </a:solidFill>
              </a:rPr>
              <a:t>)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</a:rPr>
              <a:t>[</a:t>
            </a:r>
            <a:r>
              <a:rPr lang="cy-GB" sz="2400" b="1" dirty="0">
                <a:solidFill>
                  <a:srgbClr val="0070C0"/>
                </a:solidFill>
              </a:rPr>
              <a:t>Cyfeiriwch at ddarlith3</a:t>
            </a:r>
            <a:r>
              <a:rPr lang="en-GB" sz="2400" b="1" dirty="0">
                <a:solidFill>
                  <a:srgbClr val="0070C0"/>
                </a:solidFill>
              </a:rPr>
              <a:t>]</a:t>
            </a:r>
            <a:endParaRPr lang="en-GB" sz="2400" dirty="0">
              <a:solidFill>
                <a:srgbClr val="0070C0"/>
              </a:solidFill>
            </a:endParaRPr>
          </a:p>
          <a:p>
            <a:pPr algn="just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496A856-15FF-BE55-5360-C6A653645EFE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600" b="1" dirty="0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681053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35430" y="1059543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Elfen 3 – Asesiad Budd Risg</a:t>
            </a:r>
          </a:p>
          <a:p>
            <a:pPr marL="0" indent="0">
              <a:buNone/>
            </a:pPr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Creu asesiad risg priodol ar gyfer profiad dysgu awyr agored. </a:t>
            </a:r>
          </a:p>
          <a:p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 hyn yn golygu eich bod chi’n llenwi templed asesu risg sydd wedi'i baratoi ac a fydd ar </a:t>
            </a:r>
            <a:r>
              <a:rPr lang="cy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Moodle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cy-GB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(Tua 600 gair)</a:t>
            </a:r>
          </a:p>
          <a:p>
            <a:pPr marL="0" indent="0">
              <a:buNone/>
            </a:pPr>
            <a:r>
              <a:rPr lang="cy-GB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[Cyfeiriwch at ddarlith 3]</a:t>
            </a:r>
            <a:endParaRPr lang="cy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FB670E4-970D-342D-552C-B338597284ED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600" b="1" dirty="0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3121511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35430" y="1059543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Elfen 3 – Asesiad Budd Risg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Rydych chi’n asesu risg yr amgylchedd a'r adnoddau o ran sut y byddan nhw’n cael eu defnyddio.</a:t>
            </a:r>
          </a:p>
          <a:p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 enghraifft-</a:t>
            </a:r>
          </a:p>
          <a:p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 ydych chi'n defnyddio darnau pren - asesu risg ysgythriadau neu sblintiau.</a:t>
            </a:r>
          </a:p>
          <a:p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 ydych chi'n defnyddio mwd mewn cegin </a:t>
            </a:r>
            <a:r>
              <a:rPr lang="cy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fwd</a:t>
            </a: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asesu risg ar gyfer heintio briwiau.</a:t>
            </a:r>
          </a:p>
          <a:p>
            <a:pPr marL="0" indent="0" algn="r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(Tua 600 gair)</a:t>
            </a:r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FB670E4-970D-342D-552C-B338597284ED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600" b="1" dirty="0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978811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338448" y="851725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Elfen 3 – Asesiad Budd Risg</a:t>
            </a: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FB670E4-970D-342D-552C-B338597284ED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600" b="1" dirty="0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A0E423-A550-39C4-A511-97A405BBF6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06" t="23131" r="12760" b="10505"/>
          <a:stretch/>
        </p:blipFill>
        <p:spPr>
          <a:xfrm>
            <a:off x="1856509" y="1537853"/>
            <a:ext cx="8478982" cy="511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319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07126" y="949325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Cydran 4 – Adolygiad llenyddiaeth 'Rôl Addysg Awyr Agored’</a:t>
            </a:r>
          </a:p>
          <a:p>
            <a:pPr marL="0" indent="0" algn="ctr">
              <a:buNone/>
            </a:pP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Mae'n hanfodol eich bod chi’n darllen yn feirniadol wrth baratoi eich adolygiad llenyddiaeth a'i ddefnyddio i helpu i ddatblygu eich dealltwriaeth o rôl addysg awyr agored.. </a:t>
            </a:r>
          </a:p>
          <a:p>
            <a:pPr algn="ctr"/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mae eraill wedi'i ddweud am rôl addysg awyr agored?</a:t>
            </a:r>
          </a:p>
          <a:p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 aethon nhw ati i gasglu eu tystiolaeth? </a:t>
            </a:r>
          </a:p>
          <a:p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Ble byddwch chi'n chwilio am beth mae eraill wedi'i ddweud?</a:t>
            </a:r>
          </a:p>
          <a:p>
            <a:pPr marL="0" indent="0">
              <a:buNone/>
            </a:pPr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[Cyfeiriwch at ddarlith1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>
                <a:solidFill>
                  <a:srgbClr val="0070C0"/>
                </a:solidFill>
                <a:cs typeface="Arial" panose="020B0604020202020204" pitchFamily="34" charset="0"/>
              </a:rPr>
              <a:t>Read: </a:t>
            </a:r>
            <a:r>
              <a:rPr lang="en-GB" sz="1400" dirty="0">
                <a:solidFill>
                  <a:srgbClr val="0070C0"/>
                </a:solidFill>
              </a:rPr>
              <a:t>Tinney, G. (2023) </a:t>
            </a:r>
            <a:r>
              <a:rPr lang="en-GB" sz="1400" i="1" dirty="0">
                <a:solidFill>
                  <a:srgbClr val="0070C0"/>
                </a:solidFill>
              </a:rPr>
              <a:t>Big changes! The Great Outdoors and the Curriculum for Wales</a:t>
            </a:r>
            <a:r>
              <a:rPr lang="en-GB" sz="1400" dirty="0">
                <a:solidFill>
                  <a:srgbClr val="0070C0"/>
                </a:solidFill>
              </a:rPr>
              <a:t>. Available at Big changes! The Great Outdoors and the Curriculum for Wales - Research Repository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68E39DB-6653-856A-9C0B-4978BAD98AAF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600" b="1" dirty="0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3000628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07126" y="962973"/>
            <a:ext cx="11377748" cy="551724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Cydran 4 – Adolygiad llenyddiaeth 'Rôl Addysg Awyr Agored’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y-GB" sz="1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 angen i chi ystyried y materion canlynol yn rhan o'ch adolygiad llenyddiaeth:</a:t>
            </a:r>
          </a:p>
          <a:p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Cyflwyniad: diffiniadau o addysg awyr agored gan bobl/sefydliadau allweddol (e.e. </a:t>
            </a:r>
            <a:r>
              <a:rPr lang="cy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Froebel</a:t>
            </a: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Through Landscapes</a:t>
            </a:r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(tua 300 o eiriau)</a:t>
            </a:r>
          </a:p>
          <a:p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yw'r prif bynciau sy'n ymwneud ag addysg awyr agored? (e.e. iechyd a lles corfforol a meddyliol; cynaliadwyedd/amgylchedd naturiol; datblygu sgiliau; cyfleoedd dysgu awyr agored; cysylltiadau â’r Cwricwlwm newydd i Gymru)</a:t>
            </a:r>
          </a:p>
          <a:p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Trafodwch yn feirniadol tua 3 o'r rhain. Gwnewch yn siŵr eich bod chi’n cyfeirio at wybodaeth ac ymchwil o sawl ffynhonnell wahanol ac at farn gyferbyniol. (Tua 300 o eiriau ar gyfer pob thema)</a:t>
            </a:r>
          </a:p>
          <a:p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 eich casgliadau, dewch â’r themâu allweddol rydych chi wedi'u nodi at ei gilydd a nodi beth rydych chi'n ei ystyried yw rôl addysg awyr agored. (500 o eiriau)</a:t>
            </a:r>
          </a:p>
          <a:p>
            <a:pPr marL="0" indent="0" algn="r">
              <a:buNone/>
            </a:pPr>
            <a:r>
              <a:rPr lang="cy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(Tua chyfanswm o 1700 o eiriau)</a:t>
            </a:r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i="1" dirty="0">
              <a:solidFill>
                <a:schemeClr val="accent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68E39DB-6653-856A-9C0B-4978BAD98AAF}"/>
              </a:ext>
            </a:extLst>
          </p:cNvPr>
          <p:cNvSpPr txBox="1">
            <a:spLocks/>
          </p:cNvSpPr>
          <p:nvPr/>
        </p:nvSpPr>
        <p:spPr>
          <a:xfrm>
            <a:off x="838200" y="37465"/>
            <a:ext cx="10515600" cy="65922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600" b="1" dirty="0">
                <a:latin typeface="Arial" panose="020B0604020202020204" pitchFamily="34" charset="0"/>
                <a:cs typeface="Arial" panose="020B0604020202020204" pitchFamily="34" charset="0"/>
              </a:rPr>
              <a:t>Portffolio 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GB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269351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98474-6BEB-CF3E-2068-D9182024E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dirty="0">
                <a:solidFill>
                  <a:srgbClr val="0070C0"/>
                </a:solidFill>
              </a:rPr>
              <a:t>Rhai damcaniaethwyr i ymgysylltu â nhw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9A39C-F994-06B3-5E3E-F1FE80497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Froebel (</a:t>
            </a:r>
            <a:r>
              <a:rPr lang="cy-GB" sz="3200" dirty="0">
                <a:solidFill>
                  <a:srgbClr val="0070C0"/>
                </a:solidFill>
              </a:rPr>
              <a:t>Chwarae yn yr awyr agored yn fuddiol i ddysgu</a:t>
            </a:r>
            <a:r>
              <a:rPr lang="en-GB" sz="3200" dirty="0">
                <a:solidFill>
                  <a:srgbClr val="0070C0"/>
                </a:solidFill>
              </a:rPr>
              <a:t>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Montessori (</a:t>
            </a:r>
            <a:r>
              <a:rPr lang="cy-GB" sz="3200" dirty="0">
                <a:solidFill>
                  <a:srgbClr val="0070C0"/>
                </a:solidFill>
              </a:rPr>
              <a:t>yn pwysleisio profiadau synhwyraidd</a:t>
            </a:r>
            <a:r>
              <a:rPr lang="en-GB" sz="3200" dirty="0">
                <a:solidFill>
                  <a:srgbClr val="0070C0"/>
                </a:solidFill>
              </a:rPr>
              <a:t>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Piaget (</a:t>
            </a:r>
            <a:r>
              <a:rPr lang="cy-GB" sz="3200" dirty="0">
                <a:solidFill>
                  <a:srgbClr val="0070C0"/>
                </a:solidFill>
              </a:rPr>
              <a:t>Athroniaeth Dysgu trwy Chwarae</a:t>
            </a:r>
            <a:r>
              <a:rPr lang="en-GB" sz="3200" dirty="0">
                <a:solidFill>
                  <a:srgbClr val="0070C0"/>
                </a:solidFill>
              </a:rPr>
              <a:t>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John Dewey (</a:t>
            </a:r>
            <a:r>
              <a:rPr lang="cy-GB" sz="3200" dirty="0">
                <a:solidFill>
                  <a:srgbClr val="0070C0"/>
                </a:solidFill>
              </a:rPr>
              <a:t>dysgu drwy wneud</a:t>
            </a:r>
            <a:r>
              <a:rPr lang="en-GB" sz="3200" dirty="0">
                <a:solidFill>
                  <a:srgbClr val="0070C0"/>
                </a:solidFill>
              </a:rPr>
              <a:t>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Maslow (</a:t>
            </a:r>
            <a:r>
              <a:rPr lang="cy-GB" sz="3200" dirty="0">
                <a:solidFill>
                  <a:srgbClr val="0070C0"/>
                </a:solidFill>
              </a:rPr>
              <a:t>rhaid bodloni pob anghenion corfforol a seicolegol i fod yn barod i ddysgu</a:t>
            </a:r>
            <a:r>
              <a:rPr lang="en-GB" sz="3200" dirty="0">
                <a:solidFill>
                  <a:srgbClr val="0070C0"/>
                </a:solidFill>
              </a:rPr>
              <a:t>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Vygotsky (</a:t>
            </a:r>
            <a:r>
              <a:rPr lang="cy-GB" sz="3200" dirty="0">
                <a:solidFill>
                  <a:srgbClr val="0070C0"/>
                </a:solidFill>
              </a:rPr>
              <a:t>sgaffaldau</a:t>
            </a:r>
            <a:r>
              <a:rPr lang="en-GB" sz="3200" dirty="0">
                <a:solidFill>
                  <a:srgbClr val="0070C0"/>
                </a:solidFill>
              </a:rPr>
              <a:t>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Bandura (</a:t>
            </a:r>
            <a:r>
              <a:rPr lang="cy-GB" sz="3200" dirty="0">
                <a:solidFill>
                  <a:srgbClr val="0070C0"/>
                </a:solidFill>
              </a:rPr>
              <a:t>modelu</a:t>
            </a:r>
            <a:r>
              <a:rPr lang="en-GB" sz="3200" dirty="0">
                <a:solidFill>
                  <a:srgbClr val="0070C0"/>
                </a:solidFill>
              </a:rPr>
              <a:t>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Bronfenbrenner (</a:t>
            </a:r>
            <a:r>
              <a:rPr lang="cy-GB" sz="3200" dirty="0">
                <a:solidFill>
                  <a:srgbClr val="0070C0"/>
                </a:solidFill>
              </a:rPr>
              <a:t>Cymuned o amgylch plentyn yn cefnogi cyfleoedd dysgu ehangach</a:t>
            </a:r>
            <a:r>
              <a:rPr lang="en-GB" sz="3200" dirty="0">
                <a:solidFill>
                  <a:srgbClr val="0070C0"/>
                </a:solidFill>
              </a:rPr>
              <a:t>)</a:t>
            </a:r>
          </a:p>
          <a:p>
            <a:r>
              <a:rPr lang="en-GB" sz="3200" dirty="0">
                <a:solidFill>
                  <a:srgbClr val="0070C0"/>
                </a:solidFill>
              </a:rPr>
              <a:t>Steiner – Waldorf (</a:t>
            </a:r>
            <a:r>
              <a:rPr lang="cy-GB" sz="3200" dirty="0">
                <a:solidFill>
                  <a:srgbClr val="0070C0"/>
                </a:solidFill>
              </a:rPr>
              <a:t>dysgu drwy brofiad</a:t>
            </a:r>
            <a:r>
              <a:rPr lang="en-GB" sz="3200" dirty="0">
                <a:solidFill>
                  <a:srgbClr val="0070C0"/>
                </a:solidFill>
              </a:rPr>
              <a:t>) </a:t>
            </a:r>
          </a:p>
          <a:p>
            <a:r>
              <a:rPr lang="cy-GB" sz="3200" dirty="0">
                <a:solidFill>
                  <a:srgbClr val="0070C0"/>
                </a:solidFill>
              </a:rPr>
              <a:t>Lleill</a:t>
            </a:r>
            <a:r>
              <a:rPr lang="en-GB" sz="3200" dirty="0">
                <a:solidFill>
                  <a:srgbClr val="0070C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337056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36853-E5C8-2D89-C9DA-E5DFB736F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dirty="0">
                <a:solidFill>
                  <a:srgbClr val="0070C0"/>
                </a:solidFill>
              </a:rPr>
              <a:t>Rhai polisïau i ymgysylltu â nhw</a:t>
            </a:r>
            <a:endParaRPr lang="cy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09509-49CB-01DB-5474-A21A824EA7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y-GB" dirty="0">
                <a:solidFill>
                  <a:srgbClr val="0070C0"/>
                </a:solidFill>
                <a:latin typeface="Arial"/>
                <a:cs typeface="Arial"/>
              </a:rPr>
              <a:t>Mae Erthygl 31 yn rhan o Gonfensiwn y Cenhedloedd Unedig ar Hawliau'r Plentyn. Mae'n nodi bod gan bob plentyn yr hawl i gael gorffwys a hamdden, i gymryd rhan mewn gweithgareddau chwarae a hamdden ac i gymryd rhan mewn bywyd diwylliannol a'r celfyddydau</a:t>
            </a:r>
            <a:r>
              <a:rPr lang="en-GB" dirty="0">
                <a:solidFill>
                  <a:srgbClr val="0070C0"/>
                </a:solidFill>
                <a:latin typeface="Arial"/>
                <a:cs typeface="Arial"/>
              </a:rPr>
              <a:t>.</a:t>
            </a:r>
            <a:r>
              <a:rPr lang="en-GB" sz="2800" dirty="0">
                <a:solidFill>
                  <a:srgbClr val="0070C0"/>
                </a:solidFill>
                <a:latin typeface="Arial"/>
                <a:cs typeface="Arial"/>
              </a:rPr>
              <a:t>.</a:t>
            </a:r>
            <a:r>
              <a:rPr lang="en-GB" dirty="0">
                <a:solidFill>
                  <a:srgbClr val="0070C0"/>
                </a:solidFill>
              </a:rPr>
              <a:t>) </a:t>
            </a:r>
            <a:r>
              <a:rPr lang="en-GB" sz="1200" dirty="0">
                <a:solidFill>
                  <a:srgbClr val="0070C0"/>
                </a:solidFill>
              </a:rPr>
              <a:t>UNCRC, 1989</a:t>
            </a:r>
          </a:p>
          <a:p>
            <a:endParaRPr lang="en-GB" sz="1200" dirty="0">
              <a:solidFill>
                <a:srgbClr val="0070C0"/>
              </a:solidFill>
            </a:endParaRPr>
          </a:p>
          <a:p>
            <a:r>
              <a:rPr lang="cy-GB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Saith Nod Craidd (Cymru) Nod Craidd 4: Mynediad at weithgareddau chwarae, hamdden, chwaraeon a diwylliannol </a:t>
            </a:r>
            <a:r>
              <a:rPr lang="en-GB" sz="1300" i="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Llywodraeth</a:t>
            </a:r>
            <a:r>
              <a:rPr lang="en-GB" sz="130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Cymru, 2014</a:t>
            </a:r>
            <a:endParaRPr lang="en-GB" sz="13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solidFill>
                <a:srgbClr val="0070C0"/>
              </a:solidFill>
            </a:endParaRPr>
          </a:p>
          <a:p>
            <a:r>
              <a:rPr lang="cy-GB" dirty="0">
                <a:solidFill>
                  <a:srgbClr val="0070C0"/>
                </a:solidFill>
                <a:latin typeface="Arial"/>
                <a:cs typeface="Arial"/>
              </a:rPr>
              <a:t>Yn 2010, Cymru oedd y wlad gyntaf yn y byd i ddeddfu ar gyfer chwarae drwy Fesur Plant a Theuluoedd (Cymru) 2010. Mae adran 11 o'r Mesur yn gosod dyletswydd ar awdurdodau lleol i asesu a sicrhau cyfleoedd chwarae digonol i blant yn eu hardal</a:t>
            </a:r>
            <a:r>
              <a:rPr lang="en-GB" dirty="0">
                <a:solidFill>
                  <a:srgbClr val="0070C0"/>
                </a:solidFill>
                <a:latin typeface="Arial"/>
                <a:cs typeface="Arial"/>
              </a:rPr>
              <a:t>.</a:t>
            </a:r>
            <a:r>
              <a:rPr lang="en-GB" sz="2800" dirty="0">
                <a:solidFill>
                  <a:srgbClr val="0070C0"/>
                </a:solidFill>
                <a:latin typeface="Arial"/>
                <a:cs typeface="Arial"/>
              </a:rPr>
              <a:t>.                                   </a:t>
            </a:r>
            <a:r>
              <a:rPr lang="en-GB" sz="1200" dirty="0" err="1">
                <a:solidFill>
                  <a:srgbClr val="0070C0"/>
                </a:solidFill>
                <a:latin typeface="Arial"/>
                <a:cs typeface="Arial"/>
              </a:rPr>
              <a:t>Chwarae</a:t>
            </a:r>
            <a:r>
              <a:rPr lang="en-GB" sz="1200" dirty="0">
                <a:solidFill>
                  <a:srgbClr val="0070C0"/>
                </a:solidFill>
                <a:latin typeface="Arial"/>
                <a:cs typeface="Arial"/>
              </a:rPr>
              <a:t> Cymru, 2012</a:t>
            </a:r>
            <a:endParaRPr lang="en-GB" sz="2800" dirty="0">
              <a:solidFill>
                <a:srgbClr val="0070C0"/>
              </a:solidFill>
              <a:latin typeface="Arial"/>
              <a:cs typeface="Arial"/>
            </a:endParaRPr>
          </a:p>
          <a:p>
            <a:r>
              <a:rPr lang="cy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Polisïau eich ysgol eich hun</a:t>
            </a:r>
          </a:p>
        </p:txBody>
      </p:sp>
    </p:spTree>
    <p:extLst>
      <p:ext uri="{BB962C8B-B14F-4D97-AF65-F5344CB8AC3E}">
        <p14:creationId xmlns:p14="http://schemas.microsoft.com/office/powerpoint/2010/main" val="3623638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38200" y="350611"/>
            <a:ext cx="10515600" cy="8413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4800" dirty="0"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GB" sz="4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598714" y="2156051"/>
            <a:ext cx="5181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Portffolio</a:t>
            </a: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4 Elfen</a:t>
            </a: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4000 o eiriau</a:t>
            </a:r>
          </a:p>
          <a:p>
            <a:endParaRPr lang="cy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Dyddiad cyflwyno 26.04.26, 23.59</a:t>
            </a: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Gweler y Canllawiau Aseiniad sy’n dilyn</a:t>
            </a: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172200" y="2115910"/>
            <a:ext cx="5181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Portfolio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Elements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4000 words</a:t>
            </a:r>
          </a:p>
          <a:p>
            <a:pPr marL="0" indent="0" algn="ctr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 in date  26.04.26, 23.59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 following Assignment Guidance</a:t>
            </a:r>
          </a:p>
        </p:txBody>
      </p:sp>
    </p:spTree>
    <p:extLst>
      <p:ext uri="{BB962C8B-B14F-4D97-AF65-F5344CB8AC3E}">
        <p14:creationId xmlns:p14="http://schemas.microsoft.com/office/powerpoint/2010/main" val="2379066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06F2E-6571-1D55-3369-CB910914B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b="1" dirty="0">
                <a:solidFill>
                  <a:srgbClr val="0070C0"/>
                </a:solidFill>
              </a:rPr>
              <a:t>Cysylltwch â mi!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017F9-AEE5-3CE9-8F3C-9A1B69299D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sz="3600" dirty="0">
                <a:solidFill>
                  <a:srgbClr val="0070C0"/>
                </a:solidFill>
              </a:rPr>
              <a:t>Cofiwch </a:t>
            </a:r>
            <a:r>
              <a:rPr lang="cy-GB" sz="3600">
                <a:solidFill>
                  <a:srgbClr val="0070C0"/>
                </a:solidFill>
              </a:rPr>
              <a:t>fy mod i </a:t>
            </a:r>
            <a:r>
              <a:rPr lang="cy-GB" sz="3600" dirty="0">
                <a:solidFill>
                  <a:srgbClr val="0070C0"/>
                </a:solidFill>
              </a:rPr>
              <a:t>yma i'ch cefnogi drwy gydol </a:t>
            </a:r>
            <a:r>
              <a:rPr lang="cy-GB" sz="3600">
                <a:solidFill>
                  <a:srgbClr val="0070C0"/>
                </a:solidFill>
              </a:rPr>
              <a:t>y modwl </a:t>
            </a:r>
            <a:r>
              <a:rPr lang="cy-GB" sz="3600" dirty="0">
                <a:solidFill>
                  <a:srgbClr val="0070C0"/>
                </a:solidFill>
              </a:rPr>
              <a:t>hwn.</a:t>
            </a:r>
          </a:p>
          <a:p>
            <a:r>
              <a:rPr lang="cy-GB" sz="3600" dirty="0">
                <a:solidFill>
                  <a:srgbClr val="0070C0"/>
                </a:solidFill>
              </a:rPr>
              <a:t>Os oes gennych unrhyw gwestiynau, cysylltwch â mi </a:t>
            </a:r>
            <a:r>
              <a:rPr lang="cy-GB" sz="3600" dirty="0">
                <a:solidFill>
                  <a:srgbClr val="0070C0"/>
                </a:solidFill>
                <a:hlinkClick r:id="rId2"/>
              </a:rPr>
              <a:t>s.ainsworth@pcydds.ac.uk</a:t>
            </a:r>
            <a:endParaRPr lang="cy-GB" sz="36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cy-GB" sz="36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cy-GB" sz="3600" dirty="0">
                <a:solidFill>
                  <a:srgbClr val="0070C0"/>
                </a:solidFill>
              </a:rPr>
              <a:t>Diolch yn fawr iawn</a:t>
            </a:r>
            <a:r>
              <a:rPr lang="en-GB" sz="3600" dirty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6981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1398</Words>
  <Application>Microsoft Office PowerPoint</Application>
  <PresentationFormat>Widescreen</PresentationFormat>
  <Paragraphs>180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Myriad Pro</vt:lpstr>
      <vt:lpstr>Arial</vt:lpstr>
      <vt:lpstr>Calibri</vt:lpstr>
      <vt:lpstr>Calibri Light</vt:lpstr>
      <vt:lpstr>Office Theme</vt:lpstr>
      <vt:lpstr>20140311PresentationUWTSDTemplate</vt:lpstr>
      <vt:lpstr>ECIE6001C  Symud i ffwrdd o'r ystafell ddosbarth draddodiadol: Addysg a Dysgu yn yr Awyr Agored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Rhai damcaniaethwyr i ymgysylltu â nhw</vt:lpstr>
      <vt:lpstr>Rhai polisïau i ymgysylltu â nhw</vt:lpstr>
      <vt:lpstr>PowerPoint Presentation</vt:lpstr>
      <vt:lpstr>Cysylltwch â mi!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ECIE6001  Moving away from the traditional classroom: Outdoor Education and Learning</dc:title>
  <dc:creator>Victoria Girton-Smith</dc:creator>
  <cp:lastModifiedBy>Sue Ainsworth</cp:lastModifiedBy>
  <cp:revision>34</cp:revision>
  <dcterms:created xsi:type="dcterms:W3CDTF">2022-03-02T09:43:12Z</dcterms:created>
  <dcterms:modified xsi:type="dcterms:W3CDTF">2025-08-24T15:50:32Z</dcterms:modified>
</cp:coreProperties>
</file>