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handoutMasterIdLst>
    <p:handoutMasterId r:id="rId33"/>
  </p:handoutMasterIdLst>
  <p:sldIdLst>
    <p:sldId id="256" r:id="rId2"/>
    <p:sldId id="257" r:id="rId3"/>
    <p:sldId id="266" r:id="rId4"/>
    <p:sldId id="259" r:id="rId5"/>
    <p:sldId id="260" r:id="rId6"/>
    <p:sldId id="290" r:id="rId7"/>
    <p:sldId id="261" r:id="rId8"/>
    <p:sldId id="262" r:id="rId9"/>
    <p:sldId id="263" r:id="rId10"/>
    <p:sldId id="264" r:id="rId11"/>
    <p:sldId id="284" r:id="rId12"/>
    <p:sldId id="291" r:id="rId13"/>
    <p:sldId id="292" r:id="rId14"/>
    <p:sldId id="293" r:id="rId15"/>
    <p:sldId id="285" r:id="rId16"/>
    <p:sldId id="295" r:id="rId17"/>
    <p:sldId id="270" r:id="rId18"/>
    <p:sldId id="287" r:id="rId19"/>
    <p:sldId id="272" r:id="rId20"/>
    <p:sldId id="286" r:id="rId21"/>
    <p:sldId id="273" r:id="rId22"/>
    <p:sldId id="288" r:id="rId23"/>
    <p:sldId id="274" r:id="rId24"/>
    <p:sldId id="289" r:id="rId25"/>
    <p:sldId id="276" r:id="rId26"/>
    <p:sldId id="277" r:id="rId27"/>
    <p:sldId id="269" r:id="rId28"/>
    <p:sldId id="278" r:id="rId29"/>
    <p:sldId id="279" r:id="rId30"/>
    <p:sldId id="280" r:id="rId31"/>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7" d="100"/>
          <a:sy n="67" d="100"/>
        </p:scale>
        <p:origin x="2064"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84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8475"/>
          </a:xfrm>
          <a:prstGeom prst="rect">
            <a:avLst/>
          </a:prstGeom>
        </p:spPr>
        <p:txBody>
          <a:bodyPr vert="horz" lIns="91440" tIns="45720" rIns="91440" bIns="45720" rtlCol="0"/>
          <a:lstStyle>
            <a:lvl1pPr algn="r">
              <a:defRPr sz="1200"/>
            </a:lvl1pPr>
          </a:lstStyle>
          <a:p>
            <a:fld id="{487C6749-CD5C-43C9-A442-8F7A72D72492}" type="datetimeFigureOut">
              <a:rPr lang="en-GB" smtClean="0"/>
              <a:t>30/06/2017</a:t>
            </a:fld>
            <a:endParaRPr lang="en-GB"/>
          </a:p>
        </p:txBody>
      </p:sp>
      <p:sp>
        <p:nvSpPr>
          <p:cNvPr id="4" name="Footer Placeholder 3"/>
          <p:cNvSpPr>
            <a:spLocks noGrp="1"/>
          </p:cNvSpPr>
          <p:nvPr>
            <p:ph type="ftr" sz="quarter" idx="2"/>
          </p:nvPr>
        </p:nvSpPr>
        <p:spPr>
          <a:xfrm>
            <a:off x="0" y="9429750"/>
            <a:ext cx="2946400" cy="49847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9750"/>
            <a:ext cx="2946400" cy="498475"/>
          </a:xfrm>
          <a:prstGeom prst="rect">
            <a:avLst/>
          </a:prstGeom>
        </p:spPr>
        <p:txBody>
          <a:bodyPr vert="horz" lIns="91440" tIns="45720" rIns="91440" bIns="45720" rtlCol="0" anchor="b"/>
          <a:lstStyle>
            <a:lvl1pPr algn="r">
              <a:defRPr sz="1200"/>
            </a:lvl1pPr>
          </a:lstStyle>
          <a:p>
            <a:fld id="{5C36F164-E037-42C3-868A-ADA5C44B6191}" type="slidenum">
              <a:rPr lang="en-GB" smtClean="0"/>
              <a:t>‹#›</a:t>
            </a:fld>
            <a:endParaRPr lang="en-GB"/>
          </a:p>
        </p:txBody>
      </p:sp>
    </p:spTree>
    <p:extLst>
      <p:ext uri="{BB962C8B-B14F-4D97-AF65-F5344CB8AC3E}">
        <p14:creationId xmlns:p14="http://schemas.microsoft.com/office/powerpoint/2010/main" val="26192577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84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8475"/>
          </a:xfrm>
          <a:prstGeom prst="rect">
            <a:avLst/>
          </a:prstGeom>
        </p:spPr>
        <p:txBody>
          <a:bodyPr vert="horz" lIns="91440" tIns="45720" rIns="91440" bIns="45720" rtlCol="0"/>
          <a:lstStyle>
            <a:lvl1pPr algn="r">
              <a:defRPr sz="1200"/>
            </a:lvl1pPr>
          </a:lstStyle>
          <a:p>
            <a:fld id="{7C544180-3234-4CED-9EB1-80139FE9597F}" type="datetimeFigureOut">
              <a:rPr lang="en-GB" smtClean="0"/>
              <a:t>30/06/2017</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8375"/>
            <a:ext cx="5438775" cy="39084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9750"/>
            <a:ext cx="2946400" cy="4984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8475"/>
          </a:xfrm>
          <a:prstGeom prst="rect">
            <a:avLst/>
          </a:prstGeom>
        </p:spPr>
        <p:txBody>
          <a:bodyPr vert="horz" lIns="91440" tIns="45720" rIns="91440" bIns="45720" rtlCol="0" anchor="b"/>
          <a:lstStyle>
            <a:lvl1pPr algn="r">
              <a:defRPr sz="1200"/>
            </a:lvl1pPr>
          </a:lstStyle>
          <a:p>
            <a:fld id="{7148B8B6-35A9-43FE-B8A7-F8DF7DDDC58F}" type="slidenum">
              <a:rPr lang="en-GB" smtClean="0"/>
              <a:t>‹#›</a:t>
            </a:fld>
            <a:endParaRPr lang="en-GB"/>
          </a:p>
        </p:txBody>
      </p:sp>
    </p:spTree>
    <p:extLst>
      <p:ext uri="{BB962C8B-B14F-4D97-AF65-F5344CB8AC3E}">
        <p14:creationId xmlns:p14="http://schemas.microsoft.com/office/powerpoint/2010/main" val="3975147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Commitment by</a:t>
            </a:r>
            <a:r>
              <a:rPr lang="en-GB" sz="1200" b="0"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governments to improve the lives of people with a </a:t>
            </a:r>
            <a:r>
              <a:rPr lang="en-GB" sz="1200" b="1" i="0" kern="1200" dirty="0" smtClean="0">
                <a:solidFill>
                  <a:schemeClr val="tx1"/>
                </a:solidFill>
                <a:effectLst/>
                <a:latin typeface="+mn-lt"/>
                <a:ea typeface="+mn-ea"/>
                <a:cs typeface="+mn-cs"/>
              </a:rPr>
              <a:t>mental</a:t>
            </a:r>
            <a:r>
              <a:rPr lang="en-GB" sz="1200" b="0" i="0" kern="1200" dirty="0" smtClean="0">
                <a:solidFill>
                  <a:schemeClr val="tx1"/>
                </a:solidFill>
                <a:effectLst/>
                <a:latin typeface="+mn-lt"/>
                <a:ea typeface="+mn-ea"/>
                <a:cs typeface="+mn-cs"/>
              </a:rPr>
              <a:t> illness. ... Reduce the impact of </a:t>
            </a:r>
            <a:r>
              <a:rPr lang="en-GB" sz="1200" b="1" i="0" kern="1200" dirty="0" err="1" smtClean="0">
                <a:solidFill>
                  <a:schemeClr val="tx1"/>
                </a:solidFill>
                <a:effectLst/>
                <a:latin typeface="+mn-lt"/>
                <a:ea typeface="+mn-ea"/>
                <a:cs typeface="+mn-cs"/>
              </a:rPr>
              <a:t>mental</a:t>
            </a:r>
            <a:r>
              <a:rPr lang="en-GB" sz="1200" b="0" i="0" kern="1200" dirty="0" err="1" smtClean="0">
                <a:solidFill>
                  <a:schemeClr val="tx1"/>
                </a:solidFill>
                <a:effectLst/>
                <a:latin typeface="+mn-lt"/>
                <a:ea typeface="+mn-ea"/>
                <a:cs typeface="+mn-cs"/>
              </a:rPr>
              <a:t>disorders</a:t>
            </a:r>
            <a:r>
              <a:rPr lang="en-GB" sz="1200" b="0" i="0" kern="1200" dirty="0" smtClean="0">
                <a:solidFill>
                  <a:schemeClr val="tx1"/>
                </a:solidFill>
                <a:effectLst/>
                <a:latin typeface="+mn-lt"/>
                <a:ea typeface="+mn-ea"/>
                <a:cs typeface="+mn-cs"/>
              </a:rPr>
              <a:t> on individuals, families and the community. Assure the rights of people with </a:t>
            </a:r>
            <a:r>
              <a:rPr lang="en-GB" sz="1200" b="1" i="0" kern="1200" dirty="0" smtClean="0">
                <a:solidFill>
                  <a:schemeClr val="tx1"/>
                </a:solidFill>
                <a:effectLst/>
                <a:latin typeface="+mn-lt"/>
                <a:ea typeface="+mn-ea"/>
                <a:cs typeface="+mn-cs"/>
              </a:rPr>
              <a:t>mental</a:t>
            </a:r>
            <a:r>
              <a:rPr lang="en-GB" sz="1200" b="0" i="0" kern="1200" dirty="0" smtClean="0">
                <a:solidFill>
                  <a:schemeClr val="tx1"/>
                </a:solidFill>
                <a:effectLst/>
                <a:latin typeface="+mn-lt"/>
                <a:ea typeface="+mn-ea"/>
                <a:cs typeface="+mn-cs"/>
              </a:rPr>
              <a:t> illness</a:t>
            </a:r>
            <a:endParaRPr lang="en-GB" dirty="0"/>
          </a:p>
        </p:txBody>
      </p:sp>
      <p:sp>
        <p:nvSpPr>
          <p:cNvPr id="4" name="Slide Number Placeholder 3"/>
          <p:cNvSpPr>
            <a:spLocks noGrp="1"/>
          </p:cNvSpPr>
          <p:nvPr>
            <p:ph type="sldNum" sz="quarter" idx="10"/>
          </p:nvPr>
        </p:nvSpPr>
        <p:spPr/>
        <p:txBody>
          <a:bodyPr/>
          <a:lstStyle/>
          <a:p>
            <a:fld id="{7148B8B6-35A9-43FE-B8A7-F8DF7DDDC58F}" type="slidenum">
              <a:rPr lang="en-GB" smtClean="0"/>
              <a:t>15</a:t>
            </a:fld>
            <a:endParaRPr lang="en-GB"/>
          </a:p>
        </p:txBody>
      </p:sp>
    </p:spTree>
    <p:extLst>
      <p:ext uri="{BB962C8B-B14F-4D97-AF65-F5344CB8AC3E}">
        <p14:creationId xmlns:p14="http://schemas.microsoft.com/office/powerpoint/2010/main" val="13283680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AU"/>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AU"/>
          </a:p>
        </p:txBody>
      </p:sp>
      <p:sp>
        <p:nvSpPr>
          <p:cNvPr id="4" name="Date Placeholder 3"/>
          <p:cNvSpPr>
            <a:spLocks noGrp="1"/>
          </p:cNvSpPr>
          <p:nvPr>
            <p:ph type="dt" sz="half" idx="10"/>
          </p:nvPr>
        </p:nvSpPr>
        <p:spPr/>
        <p:txBody>
          <a:bodyPr/>
          <a:lstStyle/>
          <a:p>
            <a:fld id="{CD17343B-8CD0-4B44-B560-4312F2678967}" type="datetimeFigureOut">
              <a:rPr lang="en-US" smtClean="0"/>
              <a:pPr/>
              <a:t>6/30/2017</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DDF36D7A-210F-4932-BCD4-35E991A3F62A}" type="slidenum">
              <a:rPr lang="en-AU" smtClean="0"/>
              <a:pPr/>
              <a:t>‹#›</a:t>
            </a:fld>
            <a:endParaRPr lang="en-AU"/>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AU"/>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4" name="Date Placeholder 3"/>
          <p:cNvSpPr>
            <a:spLocks noGrp="1"/>
          </p:cNvSpPr>
          <p:nvPr>
            <p:ph type="dt" sz="half" idx="10"/>
          </p:nvPr>
        </p:nvSpPr>
        <p:spPr/>
        <p:txBody>
          <a:bodyPr/>
          <a:lstStyle/>
          <a:p>
            <a:fld id="{CD17343B-8CD0-4B44-B560-4312F2678967}" type="datetimeFigureOut">
              <a:rPr lang="en-US" smtClean="0"/>
              <a:pPr/>
              <a:t>6/30/2017</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DDF36D7A-210F-4932-BCD4-35E991A3F62A}" type="slidenum">
              <a:rPr lang="en-AU" smtClean="0"/>
              <a:pPr/>
              <a:t>‹#›</a:t>
            </a:fld>
            <a:endParaRPr lang="en-AU"/>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AU"/>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D17343B-8CD0-4B44-B560-4312F2678967}" type="datetimeFigureOut">
              <a:rPr lang="en-US" smtClean="0"/>
              <a:pPr/>
              <a:t>6/30/2017</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DDF36D7A-210F-4932-BCD4-35E991A3F62A}" type="slidenum">
              <a:rPr lang="en-AU" smtClean="0"/>
              <a:pPr/>
              <a:t>‹#›</a:t>
            </a:fld>
            <a:endParaRPr lang="en-AU"/>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AU"/>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5" name="Date Placeholder 4"/>
          <p:cNvSpPr>
            <a:spLocks noGrp="1"/>
          </p:cNvSpPr>
          <p:nvPr>
            <p:ph type="dt" sz="half" idx="10"/>
          </p:nvPr>
        </p:nvSpPr>
        <p:spPr/>
        <p:txBody>
          <a:bodyPr/>
          <a:lstStyle/>
          <a:p>
            <a:fld id="{CD17343B-8CD0-4B44-B560-4312F2678967}" type="datetimeFigureOut">
              <a:rPr lang="en-US" smtClean="0"/>
              <a:pPr/>
              <a:t>6/30/2017</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DDF36D7A-210F-4932-BCD4-35E991A3F62A}" type="slidenum">
              <a:rPr lang="en-AU" smtClean="0"/>
              <a:pPr/>
              <a:t>‹#›</a:t>
            </a:fld>
            <a:endParaRPr lang="en-AU"/>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AU"/>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7" name="Date Placeholder 6"/>
          <p:cNvSpPr>
            <a:spLocks noGrp="1"/>
          </p:cNvSpPr>
          <p:nvPr>
            <p:ph type="dt" sz="half" idx="10"/>
          </p:nvPr>
        </p:nvSpPr>
        <p:spPr/>
        <p:txBody>
          <a:bodyPr/>
          <a:lstStyle/>
          <a:p>
            <a:fld id="{CD17343B-8CD0-4B44-B560-4312F2678967}" type="datetimeFigureOut">
              <a:rPr lang="en-US" smtClean="0"/>
              <a:pPr/>
              <a:t>6/30/2017</a:t>
            </a:fld>
            <a:endParaRPr lang="en-AU"/>
          </a:p>
        </p:txBody>
      </p:sp>
      <p:sp>
        <p:nvSpPr>
          <p:cNvPr id="8" name="Footer Placeholder 7"/>
          <p:cNvSpPr>
            <a:spLocks noGrp="1"/>
          </p:cNvSpPr>
          <p:nvPr>
            <p:ph type="ftr" sz="quarter" idx="11"/>
          </p:nvPr>
        </p:nvSpPr>
        <p:spPr/>
        <p:txBody>
          <a:bodyPr/>
          <a:lstStyle/>
          <a:p>
            <a:endParaRPr lang="en-AU"/>
          </a:p>
        </p:txBody>
      </p:sp>
      <p:sp>
        <p:nvSpPr>
          <p:cNvPr id="9" name="Slide Number Placeholder 8"/>
          <p:cNvSpPr>
            <a:spLocks noGrp="1"/>
          </p:cNvSpPr>
          <p:nvPr>
            <p:ph type="sldNum" sz="quarter" idx="12"/>
          </p:nvPr>
        </p:nvSpPr>
        <p:spPr/>
        <p:txBody>
          <a:bodyPr/>
          <a:lstStyle/>
          <a:p>
            <a:fld id="{DDF36D7A-210F-4932-BCD4-35E991A3F62A}" type="slidenum">
              <a:rPr lang="en-AU" smtClean="0"/>
              <a:pPr/>
              <a:t>‹#›</a:t>
            </a:fld>
            <a:endParaRPr lang="en-AU"/>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AU"/>
          </a:p>
        </p:txBody>
      </p:sp>
      <p:sp>
        <p:nvSpPr>
          <p:cNvPr id="3" name="Date Placeholder 2"/>
          <p:cNvSpPr>
            <a:spLocks noGrp="1"/>
          </p:cNvSpPr>
          <p:nvPr>
            <p:ph type="dt" sz="half" idx="10"/>
          </p:nvPr>
        </p:nvSpPr>
        <p:spPr/>
        <p:txBody>
          <a:bodyPr/>
          <a:lstStyle/>
          <a:p>
            <a:fld id="{CD17343B-8CD0-4B44-B560-4312F2678967}" type="datetimeFigureOut">
              <a:rPr lang="en-US" smtClean="0"/>
              <a:pPr/>
              <a:t>6/30/2017</a:t>
            </a:fld>
            <a:endParaRPr lang="en-AU"/>
          </a:p>
        </p:txBody>
      </p:sp>
      <p:sp>
        <p:nvSpPr>
          <p:cNvPr id="4" name="Footer Placeholder 3"/>
          <p:cNvSpPr>
            <a:spLocks noGrp="1"/>
          </p:cNvSpPr>
          <p:nvPr>
            <p:ph type="ftr" sz="quarter" idx="11"/>
          </p:nvPr>
        </p:nvSpPr>
        <p:spPr/>
        <p:txBody>
          <a:bodyPr/>
          <a:lstStyle/>
          <a:p>
            <a:endParaRPr lang="en-AU"/>
          </a:p>
        </p:txBody>
      </p:sp>
      <p:sp>
        <p:nvSpPr>
          <p:cNvPr id="5" name="Slide Number Placeholder 4"/>
          <p:cNvSpPr>
            <a:spLocks noGrp="1"/>
          </p:cNvSpPr>
          <p:nvPr>
            <p:ph type="sldNum" sz="quarter" idx="12"/>
          </p:nvPr>
        </p:nvSpPr>
        <p:spPr/>
        <p:txBody>
          <a:bodyPr/>
          <a:lstStyle/>
          <a:p>
            <a:fld id="{DDF36D7A-210F-4932-BCD4-35E991A3F62A}" type="slidenum">
              <a:rPr lang="en-AU" smtClean="0"/>
              <a:pPr/>
              <a:t>‹#›</a:t>
            </a:fld>
            <a:endParaRPr lang="en-AU"/>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17343B-8CD0-4B44-B560-4312F2678967}" type="datetimeFigureOut">
              <a:rPr lang="en-US" smtClean="0"/>
              <a:pPr/>
              <a:t>6/30/2017</a:t>
            </a:fld>
            <a:endParaRPr lang="en-AU"/>
          </a:p>
        </p:txBody>
      </p:sp>
      <p:sp>
        <p:nvSpPr>
          <p:cNvPr id="3" name="Footer Placeholder 2"/>
          <p:cNvSpPr>
            <a:spLocks noGrp="1"/>
          </p:cNvSpPr>
          <p:nvPr>
            <p:ph type="ftr" sz="quarter" idx="11"/>
          </p:nvPr>
        </p:nvSpPr>
        <p:spPr/>
        <p:txBody>
          <a:bodyPr/>
          <a:lstStyle/>
          <a:p>
            <a:endParaRPr lang="en-AU"/>
          </a:p>
        </p:txBody>
      </p:sp>
      <p:sp>
        <p:nvSpPr>
          <p:cNvPr id="4" name="Slide Number Placeholder 3"/>
          <p:cNvSpPr>
            <a:spLocks noGrp="1"/>
          </p:cNvSpPr>
          <p:nvPr>
            <p:ph type="sldNum" sz="quarter" idx="12"/>
          </p:nvPr>
        </p:nvSpPr>
        <p:spPr/>
        <p:txBody>
          <a:bodyPr/>
          <a:lstStyle/>
          <a:p>
            <a:fld id="{DDF36D7A-210F-4932-BCD4-35E991A3F62A}" type="slidenum">
              <a:rPr lang="en-AU" smtClean="0"/>
              <a:pPr/>
              <a:t>‹#›</a:t>
            </a:fld>
            <a:endParaRPr lang="en-AU"/>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AU"/>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17343B-8CD0-4B44-B560-4312F2678967}" type="datetimeFigureOut">
              <a:rPr lang="en-US" smtClean="0"/>
              <a:pPr/>
              <a:t>6/30/2017</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DDF36D7A-210F-4932-BCD4-35E991A3F62A}" type="slidenum">
              <a:rPr lang="en-AU" smtClean="0"/>
              <a:pPr/>
              <a:t>‹#›</a:t>
            </a:fld>
            <a:endParaRPr lang="en-AU"/>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AU"/>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AU"/>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17343B-8CD0-4B44-B560-4312F2678967}" type="datetimeFigureOut">
              <a:rPr lang="en-US" smtClean="0"/>
              <a:pPr/>
              <a:t>6/30/2017</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DDF36D7A-210F-4932-BCD4-35E991A3F62A}" type="slidenum">
              <a:rPr lang="en-AU" smtClean="0"/>
              <a:pPr/>
              <a:t>‹#›</a:t>
            </a:fld>
            <a:endParaRPr lang="en-AU"/>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AU"/>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4" name="Date Placeholder 3"/>
          <p:cNvSpPr>
            <a:spLocks noGrp="1"/>
          </p:cNvSpPr>
          <p:nvPr>
            <p:ph type="dt" sz="half" idx="10"/>
          </p:nvPr>
        </p:nvSpPr>
        <p:spPr/>
        <p:txBody>
          <a:bodyPr/>
          <a:lstStyle/>
          <a:p>
            <a:fld id="{CD17343B-8CD0-4B44-B560-4312F2678967}" type="datetimeFigureOut">
              <a:rPr lang="en-US" smtClean="0"/>
              <a:pPr/>
              <a:t>6/30/2017</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DDF36D7A-210F-4932-BCD4-35E991A3F62A}" type="slidenum">
              <a:rPr lang="en-AU" smtClean="0"/>
              <a:pPr/>
              <a:t>‹#›</a:t>
            </a:fld>
            <a:endParaRPr lang="en-AU"/>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AU"/>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4" name="Date Placeholder 3"/>
          <p:cNvSpPr>
            <a:spLocks noGrp="1"/>
          </p:cNvSpPr>
          <p:nvPr>
            <p:ph type="dt" sz="half" idx="10"/>
          </p:nvPr>
        </p:nvSpPr>
        <p:spPr/>
        <p:txBody>
          <a:bodyPr/>
          <a:lstStyle/>
          <a:p>
            <a:fld id="{CD17343B-8CD0-4B44-B560-4312F2678967}" type="datetimeFigureOut">
              <a:rPr lang="en-US" smtClean="0"/>
              <a:pPr/>
              <a:t>6/30/2017</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DDF36D7A-210F-4932-BCD4-35E991A3F62A}" type="slidenum">
              <a:rPr lang="en-AU" smtClean="0"/>
              <a:pPr/>
              <a:t>‹#›</a:t>
            </a:fld>
            <a:endParaRPr lang="en-AU"/>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AU"/>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17343B-8CD0-4B44-B560-4312F2678967}" type="datetimeFigureOut">
              <a:rPr lang="en-US" smtClean="0"/>
              <a:pPr/>
              <a:t>6/30/2017</a:t>
            </a:fld>
            <a:endParaRPr lang="en-AU"/>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AU"/>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F36D7A-210F-4932-BCD4-35E991A3F62A}" type="slidenum">
              <a:rPr lang="en-AU" smtClean="0"/>
              <a:pPr/>
              <a:t>‹#›</a:t>
            </a:fld>
            <a:endParaRPr lang="en-AU"/>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AU" dirty="0" smtClean="0">
                <a:effectLst>
                  <a:outerShdw blurRad="38100" dist="38100" dir="2700000" algn="tl">
                    <a:srgbClr val="000000">
                      <a:alpha val="43137"/>
                    </a:srgbClr>
                  </a:outerShdw>
                </a:effectLst>
              </a:rPr>
              <a:t>Strategies for promoting Health</a:t>
            </a:r>
            <a:endParaRPr lang="en-AU" dirty="0">
              <a:effectLst>
                <a:outerShdw blurRad="38100" dist="38100" dir="2700000" algn="tl">
                  <a:srgbClr val="000000">
                    <a:alpha val="43137"/>
                  </a:srgbClr>
                </a:outerShdw>
              </a:effectLst>
            </a:endParaRPr>
          </a:p>
        </p:txBody>
      </p:sp>
      <p:sp>
        <p:nvSpPr>
          <p:cNvPr id="3" name="Subtitle 2"/>
          <p:cNvSpPr>
            <a:spLocks noGrp="1"/>
          </p:cNvSpPr>
          <p:nvPr>
            <p:ph type="subTitle" idx="1"/>
          </p:nvPr>
        </p:nvSpPr>
        <p:spPr/>
        <p:txBody>
          <a:bodyPr/>
          <a:lstStyle/>
          <a:p>
            <a:pPr marL="457200" indent="-457200">
              <a:buFont typeface="Arial" panose="020B0604020202020204" pitchFamily="34" charset="0"/>
              <a:buChar char="•"/>
            </a:pPr>
            <a:r>
              <a:rPr lang="en-AU" dirty="0" smtClean="0"/>
              <a:t>What </a:t>
            </a:r>
            <a:r>
              <a:rPr lang="en-AU" dirty="0"/>
              <a:t>strategies help to </a:t>
            </a:r>
            <a:r>
              <a:rPr lang="en-AU" dirty="0" smtClean="0"/>
              <a:t>promote the </a:t>
            </a:r>
            <a:r>
              <a:rPr lang="en-AU" dirty="0"/>
              <a:t>health </a:t>
            </a:r>
            <a:r>
              <a:rPr lang="en-AU" dirty="0" smtClean="0"/>
              <a:t>of individuals</a:t>
            </a:r>
            <a:r>
              <a:rPr lang="en-AU" dirty="0" smtClean="0"/>
              <a:t>?</a:t>
            </a:r>
          </a:p>
          <a:p>
            <a:pPr marL="457200" indent="-457200">
              <a:buFont typeface="Arial" panose="020B0604020202020204" pitchFamily="34" charset="0"/>
              <a:buChar char="•"/>
            </a:pPr>
            <a:r>
              <a:rPr lang="en-AU" dirty="0" smtClean="0"/>
              <a:t>WK 2</a:t>
            </a:r>
          </a:p>
          <a:p>
            <a:pPr marL="457200" indent="-457200">
              <a:buFont typeface="Arial" panose="020B0604020202020204" pitchFamily="34" charset="0"/>
              <a:buChar char="•"/>
            </a:pPr>
            <a:endParaRPr lang="en-AU" dirty="0"/>
          </a:p>
        </p:txBody>
      </p:sp>
      <p:pic>
        <p:nvPicPr>
          <p:cNvPr id="4098" name="Picture 2" descr="C:\Users\Grant\Pictures\nejron080600153.jpg"/>
          <p:cNvPicPr>
            <a:picLocks noChangeAspect="1" noChangeArrowheads="1"/>
          </p:cNvPicPr>
          <p:nvPr/>
        </p:nvPicPr>
        <p:blipFill>
          <a:blip r:embed="rId2" cstate="print"/>
          <a:srcRect/>
          <a:stretch>
            <a:fillRect/>
          </a:stretch>
        </p:blipFill>
        <p:spPr bwMode="auto">
          <a:xfrm>
            <a:off x="1142976" y="571480"/>
            <a:ext cx="1076325" cy="1600200"/>
          </a:xfrm>
          <a:prstGeom prst="rect">
            <a:avLst/>
          </a:prstGeom>
          <a:noFill/>
        </p:spPr>
      </p:pic>
      <p:pic>
        <p:nvPicPr>
          <p:cNvPr id="4099" name="Picture 3" descr="C:\Users\Grant\Pictures\andresr090300473.jpg"/>
          <p:cNvPicPr>
            <a:picLocks noChangeAspect="1" noChangeArrowheads="1"/>
          </p:cNvPicPr>
          <p:nvPr/>
        </p:nvPicPr>
        <p:blipFill>
          <a:blip r:embed="rId3" cstate="print"/>
          <a:srcRect/>
          <a:stretch>
            <a:fillRect/>
          </a:stretch>
        </p:blipFill>
        <p:spPr bwMode="auto">
          <a:xfrm>
            <a:off x="6858016" y="571480"/>
            <a:ext cx="1076325" cy="160020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a:effectLst>
                  <a:outerShdw blurRad="38100" dist="38100" dir="2700000" algn="tl">
                    <a:srgbClr val="000000">
                      <a:alpha val="43137"/>
                    </a:srgbClr>
                  </a:outerShdw>
                </a:effectLst>
              </a:rPr>
              <a:t>What is health promotion?</a:t>
            </a:r>
            <a:endParaRPr lang="en-AU"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fontScale="77500" lnSpcReduction="20000"/>
          </a:bodyPr>
          <a:lstStyle/>
          <a:p>
            <a:pPr>
              <a:buNone/>
            </a:pPr>
            <a:r>
              <a:rPr lang="en-AU" dirty="0" smtClean="0"/>
              <a:t>     Health </a:t>
            </a:r>
            <a:r>
              <a:rPr lang="en-AU" dirty="0"/>
              <a:t>promotion is the process that enables people to improve or have greater control over </a:t>
            </a:r>
            <a:r>
              <a:rPr lang="en-AU" dirty="0" smtClean="0"/>
              <a:t>their health</a:t>
            </a:r>
            <a:r>
              <a:rPr lang="en-AU" dirty="0"/>
              <a:t>. </a:t>
            </a:r>
            <a:endParaRPr lang="en-AU" dirty="0" smtClean="0"/>
          </a:p>
          <a:p>
            <a:pPr>
              <a:buNone/>
            </a:pPr>
            <a:r>
              <a:rPr lang="en-AU" dirty="0"/>
              <a:t> </a:t>
            </a:r>
            <a:r>
              <a:rPr lang="en-AU" dirty="0" smtClean="0"/>
              <a:t>    The </a:t>
            </a:r>
            <a:r>
              <a:rPr lang="en-AU" dirty="0"/>
              <a:t>aim of health promotion is to help an individual or group reach a state of </a:t>
            </a:r>
            <a:r>
              <a:rPr lang="en-AU" dirty="0" smtClean="0"/>
              <a:t>complete physical</a:t>
            </a:r>
            <a:r>
              <a:rPr lang="en-AU" dirty="0"/>
              <a:t>, mental and social well-being. </a:t>
            </a:r>
            <a:endParaRPr lang="en-AU" dirty="0" smtClean="0"/>
          </a:p>
          <a:p>
            <a:pPr>
              <a:buNone/>
            </a:pPr>
            <a:r>
              <a:rPr lang="en-AU" dirty="0" smtClean="0"/>
              <a:t>It </a:t>
            </a:r>
            <a:r>
              <a:rPr lang="en-AU" dirty="0"/>
              <a:t>involves an individual or group being able to:</a:t>
            </a:r>
          </a:p>
          <a:p>
            <a:pPr>
              <a:buNone/>
            </a:pPr>
            <a:r>
              <a:rPr lang="en-AU" dirty="0"/>
              <a:t>• identify and realise aspirations</a:t>
            </a:r>
          </a:p>
          <a:p>
            <a:pPr>
              <a:buNone/>
            </a:pPr>
            <a:r>
              <a:rPr lang="en-AU" dirty="0"/>
              <a:t>• satisfy needs</a:t>
            </a:r>
          </a:p>
          <a:p>
            <a:pPr>
              <a:buNone/>
            </a:pPr>
            <a:r>
              <a:rPr lang="en-AU" dirty="0"/>
              <a:t>• change with the environment.</a:t>
            </a:r>
          </a:p>
          <a:p>
            <a:pPr>
              <a:buNone/>
            </a:pPr>
            <a:r>
              <a:rPr lang="en-AU" dirty="0" smtClean="0"/>
              <a:t>     Health </a:t>
            </a:r>
            <a:r>
              <a:rPr lang="en-AU" dirty="0"/>
              <a:t>promotion makes it possible for people to </a:t>
            </a:r>
            <a:r>
              <a:rPr lang="en-AU" dirty="0" smtClean="0"/>
              <a:t>increase control </a:t>
            </a:r>
            <a:r>
              <a:rPr lang="en-AU" dirty="0"/>
              <a:t>over the determinants </a:t>
            </a:r>
            <a:r>
              <a:rPr lang="en-AU" dirty="0" smtClean="0"/>
              <a:t>of  health </a:t>
            </a:r>
            <a:r>
              <a:rPr lang="en-AU" dirty="0"/>
              <a:t>and thereby improve their health.</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p:cNvSpPr/>
          <p:nvPr/>
        </p:nvSpPr>
        <p:spPr>
          <a:xfrm>
            <a:off x="3357554" y="2643182"/>
            <a:ext cx="1285884" cy="92869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dirty="0" smtClean="0"/>
              <a:t>Health </a:t>
            </a:r>
          </a:p>
          <a:p>
            <a:pPr algn="ctr"/>
            <a:r>
              <a:rPr lang="en-AU" dirty="0" smtClean="0"/>
              <a:t>Promotion</a:t>
            </a:r>
            <a:endParaRPr lang="en-AU" dirty="0"/>
          </a:p>
        </p:txBody>
      </p:sp>
      <p:cxnSp>
        <p:nvCxnSpPr>
          <p:cNvPr id="9" name="Straight Connector 8"/>
          <p:cNvCxnSpPr>
            <a:stCxn id="7" idx="0"/>
          </p:cNvCxnSpPr>
          <p:nvPr/>
        </p:nvCxnSpPr>
        <p:spPr>
          <a:xfrm rot="5400000" flipH="1" flipV="1">
            <a:off x="3607587" y="2250273"/>
            <a:ext cx="78581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0800000">
            <a:off x="2500298" y="2000240"/>
            <a:ext cx="928694" cy="714380"/>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7" idx="1"/>
          </p:cNvCxnSpPr>
          <p:nvPr/>
        </p:nvCxnSpPr>
        <p:spPr>
          <a:xfrm rot="10800000">
            <a:off x="2357422" y="3071813"/>
            <a:ext cx="1000132" cy="35717"/>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10800000" flipV="1">
            <a:off x="2643174" y="3571876"/>
            <a:ext cx="714380" cy="642942"/>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V="1">
            <a:off x="4572000" y="2071678"/>
            <a:ext cx="714380" cy="642942"/>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a:stCxn id="7" idx="3"/>
          </p:cNvCxnSpPr>
          <p:nvPr/>
        </p:nvCxnSpPr>
        <p:spPr>
          <a:xfrm flipV="1">
            <a:off x="4643438" y="3071811"/>
            <a:ext cx="1143008" cy="35718"/>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a:off x="4643438" y="3571876"/>
            <a:ext cx="785818" cy="714380"/>
          </a:xfrm>
          <a:prstGeom prst="line">
            <a:avLst/>
          </a:prstGeom>
        </p:spPr>
        <p:style>
          <a:lnRef idx="1">
            <a:schemeClr val="accent1"/>
          </a:lnRef>
          <a:fillRef idx="0">
            <a:schemeClr val="accent1"/>
          </a:fillRef>
          <a:effectRef idx="0">
            <a:schemeClr val="accent1"/>
          </a:effectRef>
          <a:fontRef idx="minor">
            <a:schemeClr val="tx1"/>
          </a:fontRef>
        </p:style>
      </p:cxnSp>
      <p:sp>
        <p:nvSpPr>
          <p:cNvPr id="30" name="Rounded Rectangle 29"/>
          <p:cNvSpPr/>
          <p:nvPr/>
        </p:nvSpPr>
        <p:spPr>
          <a:xfrm>
            <a:off x="5214942" y="1214422"/>
            <a:ext cx="150019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smtClean="0"/>
              <a:t>Environmental health e.g. Reusable bags</a:t>
            </a:r>
            <a:endParaRPr lang="en-AU" sz="1200" dirty="0"/>
          </a:p>
        </p:txBody>
      </p:sp>
      <p:sp>
        <p:nvSpPr>
          <p:cNvPr id="31" name="Rounded Rectangle 30"/>
          <p:cNvSpPr/>
          <p:nvPr/>
        </p:nvSpPr>
        <p:spPr>
          <a:xfrm>
            <a:off x="3214678" y="928670"/>
            <a:ext cx="150019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smtClean="0"/>
              <a:t>Community-based Work </a:t>
            </a:r>
          </a:p>
          <a:p>
            <a:pPr algn="ctr"/>
            <a:r>
              <a:rPr lang="en-AU" sz="1200" dirty="0" smtClean="0"/>
              <a:t>e.g. community transport</a:t>
            </a:r>
            <a:endParaRPr lang="en-AU" sz="1200" dirty="0"/>
          </a:p>
        </p:txBody>
      </p:sp>
      <p:sp>
        <p:nvSpPr>
          <p:cNvPr id="33" name="Rounded Rectangle 32"/>
          <p:cNvSpPr/>
          <p:nvPr/>
        </p:nvSpPr>
        <p:spPr>
          <a:xfrm>
            <a:off x="928662" y="1214422"/>
            <a:ext cx="162878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smtClean="0"/>
              <a:t>Preventative Health services e.g. breast cancer screening</a:t>
            </a:r>
            <a:endParaRPr lang="en-AU" sz="1200" dirty="0"/>
          </a:p>
        </p:txBody>
      </p:sp>
      <p:sp>
        <p:nvSpPr>
          <p:cNvPr id="34" name="Rounded Rectangle 33"/>
          <p:cNvSpPr/>
          <p:nvPr/>
        </p:nvSpPr>
        <p:spPr>
          <a:xfrm>
            <a:off x="928662" y="2571744"/>
            <a:ext cx="1485904"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smtClean="0"/>
              <a:t>Organisational  Development e.g. health promoting schools</a:t>
            </a:r>
            <a:endParaRPr lang="en-AU" sz="1200" dirty="0"/>
          </a:p>
        </p:txBody>
      </p:sp>
      <p:sp>
        <p:nvSpPr>
          <p:cNvPr id="35" name="Rounded Rectangle 34"/>
          <p:cNvSpPr/>
          <p:nvPr/>
        </p:nvSpPr>
        <p:spPr>
          <a:xfrm>
            <a:off x="1071538" y="4143380"/>
            <a:ext cx="162878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smtClean="0"/>
              <a:t>Public Policies</a:t>
            </a:r>
          </a:p>
          <a:p>
            <a:pPr algn="ctr"/>
            <a:r>
              <a:rPr lang="en-AU" sz="1200" dirty="0"/>
              <a:t>e</a:t>
            </a:r>
            <a:r>
              <a:rPr lang="en-AU" sz="1200" dirty="0" smtClean="0"/>
              <a:t>.g. Banning smoking in restaurants, pubs and clubs</a:t>
            </a:r>
            <a:endParaRPr lang="en-AU" sz="1200" dirty="0"/>
          </a:p>
        </p:txBody>
      </p:sp>
      <p:sp>
        <p:nvSpPr>
          <p:cNvPr id="36" name="Rounded Rectangle 35"/>
          <p:cNvSpPr/>
          <p:nvPr/>
        </p:nvSpPr>
        <p:spPr>
          <a:xfrm>
            <a:off x="5786446" y="2571744"/>
            <a:ext cx="1571636"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smtClean="0"/>
              <a:t>Health education e.g. Sexual health and drug education in schools</a:t>
            </a:r>
            <a:endParaRPr lang="en-AU" sz="1200" dirty="0"/>
          </a:p>
        </p:txBody>
      </p:sp>
      <p:sp>
        <p:nvSpPr>
          <p:cNvPr id="37" name="Rounded Rectangle 36"/>
          <p:cNvSpPr/>
          <p:nvPr/>
        </p:nvSpPr>
        <p:spPr>
          <a:xfrm>
            <a:off x="5429256" y="4214818"/>
            <a:ext cx="1571636"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smtClean="0"/>
              <a:t>Economic</a:t>
            </a:r>
            <a:r>
              <a:rPr lang="en-AU" dirty="0" smtClean="0"/>
              <a:t> </a:t>
            </a:r>
            <a:r>
              <a:rPr lang="en-AU" sz="1200" dirty="0" smtClean="0"/>
              <a:t>regulatory activities e.g. Restrictions on the sale of alcohol</a:t>
            </a:r>
            <a:endParaRPr lang="en-AU" sz="1200" dirty="0"/>
          </a:p>
        </p:txBody>
      </p:sp>
      <p:sp>
        <p:nvSpPr>
          <p:cNvPr id="26" name="Title 25"/>
          <p:cNvSpPr>
            <a:spLocks noGrp="1"/>
          </p:cNvSpPr>
          <p:nvPr>
            <p:ph type="title"/>
          </p:nvPr>
        </p:nvSpPr>
        <p:spPr>
          <a:xfrm>
            <a:off x="457200" y="5286388"/>
            <a:ext cx="8229600" cy="1214446"/>
          </a:xfrm>
        </p:spPr>
        <p:txBody>
          <a:bodyPr>
            <a:normAutofit fontScale="90000"/>
          </a:bodyPr>
          <a:lstStyle/>
          <a:p>
            <a:r>
              <a:rPr lang="en-AU" b="1" dirty="0">
                <a:effectLst>
                  <a:outerShdw blurRad="38100" dist="38100" dir="2700000" algn="tl">
                    <a:srgbClr val="000000">
                      <a:alpha val="43137"/>
                    </a:srgbClr>
                  </a:outerShdw>
                </a:effectLst>
              </a:rPr>
              <a:t>Figure 3.1 Health promotion encompasses a range of activities</a:t>
            </a:r>
            <a:endParaRPr lang="en-AU" dirty="0">
              <a:effectLst>
                <a:outerShdw blurRad="38100" dist="38100" dir="2700000" algn="tl">
                  <a:srgbClr val="000000">
                    <a:alpha val="43137"/>
                  </a:srgbClr>
                </a:outerShdw>
              </a:effectLs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AU" b="1" dirty="0">
                <a:effectLst>
                  <a:outerShdw blurRad="38100" dist="38100" dir="2700000" algn="tl">
                    <a:srgbClr val="000000">
                      <a:alpha val="43137"/>
                    </a:srgbClr>
                  </a:outerShdw>
                </a:effectLst>
              </a:rPr>
              <a:t>Responsibility for health promotion</a:t>
            </a:r>
            <a:endParaRPr lang="en-AU"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a:bodyPr>
          <a:lstStyle/>
          <a:p>
            <a:pPr>
              <a:buNone/>
            </a:pPr>
            <a:r>
              <a:rPr lang="en-AU" sz="2400" dirty="0" smtClean="0"/>
              <a:t>     Health </a:t>
            </a:r>
            <a:r>
              <a:rPr lang="en-AU" sz="2400" dirty="0"/>
              <a:t>promotion is not just the responsibility of the </a:t>
            </a:r>
            <a:r>
              <a:rPr lang="en-AU" sz="2400" dirty="0" smtClean="0"/>
              <a:t>health   sector</a:t>
            </a:r>
            <a:r>
              <a:rPr lang="en-AU" sz="2400" dirty="0"/>
              <a:t>. The responsibility is </a:t>
            </a:r>
            <a:r>
              <a:rPr lang="en-AU" sz="2400" dirty="0" smtClean="0"/>
              <a:t>shared among </a:t>
            </a:r>
            <a:r>
              <a:rPr lang="en-AU" sz="2400" dirty="0"/>
              <a:t>individuals, community groups/schools, health professionals, health service </a:t>
            </a:r>
            <a:r>
              <a:rPr lang="en-AU" sz="2400" dirty="0" smtClean="0"/>
              <a:t>institutions and </a:t>
            </a:r>
            <a:r>
              <a:rPr lang="en-AU" sz="2400" dirty="0"/>
              <a:t>governments. They must work together to provide a health care system that promotes health.</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a:effectLst>
                  <a:outerShdw blurRad="38100" dist="38100" dir="2700000" algn="tl">
                    <a:srgbClr val="000000">
                      <a:alpha val="43137"/>
                    </a:srgbClr>
                  </a:outerShdw>
                </a:effectLst>
              </a:rPr>
              <a:t>Individuals</a:t>
            </a:r>
            <a:endParaRPr lang="en-AU"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lstStyle/>
          <a:p>
            <a:r>
              <a:rPr lang="en-AU" dirty="0" smtClean="0"/>
              <a:t>   Health </a:t>
            </a:r>
            <a:r>
              <a:rPr lang="en-AU" dirty="0"/>
              <a:t>is created and experienced by </a:t>
            </a:r>
            <a:r>
              <a:rPr lang="en-AU" dirty="0" smtClean="0"/>
              <a:t>people within </a:t>
            </a:r>
            <a:r>
              <a:rPr lang="en-AU" dirty="0"/>
              <a:t>the settings of their everyday life; where </a:t>
            </a:r>
            <a:r>
              <a:rPr lang="en-AU" dirty="0" smtClean="0"/>
              <a:t>they learn</a:t>
            </a:r>
            <a:r>
              <a:rPr lang="en-AU" dirty="0"/>
              <a:t>, </a:t>
            </a:r>
            <a:r>
              <a:rPr lang="en-AU" dirty="0" smtClean="0"/>
              <a:t>work</a:t>
            </a:r>
            <a:r>
              <a:rPr lang="en-AU" dirty="0"/>
              <a:t> </a:t>
            </a:r>
            <a:r>
              <a:rPr lang="en-AU" dirty="0" smtClean="0"/>
              <a:t>and play. </a:t>
            </a:r>
            <a:endParaRPr lang="en-AU" dirty="0"/>
          </a:p>
          <a:p>
            <a:pPr>
              <a:buNone/>
            </a:pPr>
            <a:endParaRPr lang="en-AU" dirty="0" smtClean="0"/>
          </a:p>
          <a:p>
            <a:r>
              <a:rPr lang="en-AU" dirty="0"/>
              <a:t>Health </a:t>
            </a:r>
            <a:r>
              <a:rPr lang="en-AU" dirty="0" smtClean="0"/>
              <a:t>promotion includes </a:t>
            </a:r>
            <a:r>
              <a:rPr lang="en-AU" dirty="0"/>
              <a:t>and encourages individual responsibility and </a:t>
            </a:r>
            <a:r>
              <a:rPr lang="en-AU" dirty="0" smtClean="0"/>
              <a:t>action </a:t>
            </a:r>
            <a:r>
              <a:rPr lang="en-AU" dirty="0" smtClean="0">
                <a:sym typeface="Wingdings" panose="05000000000000000000" pitchFamily="2" charset="2"/>
              </a:rPr>
              <a:t> behaviour change</a:t>
            </a:r>
            <a:r>
              <a:rPr lang="en-AU" dirty="0" smtClean="0"/>
              <a:t>.</a:t>
            </a:r>
            <a:endParaRPr lang="en-AU"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a:effectLst>
                  <a:outerShdw blurRad="38100" dist="38100" dir="2700000" algn="tl">
                    <a:srgbClr val="000000">
                      <a:alpha val="43137"/>
                    </a:srgbClr>
                  </a:outerShdw>
                </a:effectLst>
              </a:rPr>
              <a:t>Community groups/schools</a:t>
            </a:r>
            <a:endParaRPr lang="en-GB" dirty="0"/>
          </a:p>
        </p:txBody>
      </p:sp>
      <p:sp>
        <p:nvSpPr>
          <p:cNvPr id="3" name="Rectangle 2"/>
          <p:cNvSpPr/>
          <p:nvPr/>
        </p:nvSpPr>
        <p:spPr>
          <a:xfrm>
            <a:off x="683568" y="1859340"/>
            <a:ext cx="8003232" cy="5632311"/>
          </a:xfrm>
          <a:prstGeom prst="rect">
            <a:avLst/>
          </a:prstGeom>
        </p:spPr>
        <p:txBody>
          <a:bodyPr wrap="square">
            <a:spAutoFit/>
          </a:bodyPr>
          <a:lstStyle/>
          <a:p>
            <a:pPr marL="285750" indent="-285750">
              <a:lnSpc>
                <a:spcPct val="200000"/>
              </a:lnSpc>
              <a:buFont typeface="Arial" panose="020B0604020202020204" pitchFamily="34" charset="0"/>
              <a:buChar char="•"/>
            </a:pPr>
            <a:r>
              <a:rPr lang="en-US" sz="2000" dirty="0"/>
              <a:t>The new WHO Europe ‘Health 2020’ policy framework </a:t>
            </a:r>
            <a:r>
              <a:rPr lang="en-US" sz="2000" dirty="0" smtClean="0"/>
              <a:t>(2012) stresses </a:t>
            </a:r>
            <a:r>
              <a:rPr lang="en-US" sz="2000" dirty="0"/>
              <a:t>collaborative governance and states that ‘civil society is a key actor in formulating, promoting and delivering change’</a:t>
            </a:r>
          </a:p>
          <a:p>
            <a:pPr marL="285750" indent="-285750">
              <a:lnSpc>
                <a:spcPct val="200000"/>
              </a:lnSpc>
              <a:buFont typeface="Arial" panose="020B0604020202020204" pitchFamily="34" charset="0"/>
              <a:buChar char="•"/>
            </a:pPr>
            <a:r>
              <a:rPr lang="en-US" sz="2000" dirty="0"/>
              <a:t>The Rio Political Declaration on Social Determinants of Health </a:t>
            </a:r>
            <a:r>
              <a:rPr lang="en-US" sz="2000" dirty="0" smtClean="0"/>
              <a:t>(2012) </a:t>
            </a:r>
            <a:r>
              <a:rPr lang="en-US" sz="2000" dirty="0"/>
              <a:t>pledges to ‘consider the contributions and capacities of civil society to take action in advocacy, social mobilization and implementation on social determinants of health </a:t>
            </a:r>
            <a:endParaRPr lang="en-US" sz="2000" dirty="0" smtClean="0"/>
          </a:p>
          <a:p>
            <a:pPr>
              <a:lnSpc>
                <a:spcPct val="200000"/>
              </a:lnSpc>
            </a:pPr>
            <a:r>
              <a:rPr lang="en-GB" sz="2000" dirty="0" smtClean="0"/>
              <a:t>Civil society </a:t>
            </a:r>
            <a:r>
              <a:rPr lang="en-GB" sz="2000" dirty="0"/>
              <a:t>considered as a community of citizens linked by common interests and collective activity.</a:t>
            </a:r>
          </a:p>
        </p:txBody>
      </p:sp>
    </p:spTree>
    <p:extLst>
      <p:ext uri="{BB962C8B-B14F-4D97-AF65-F5344CB8AC3E}">
        <p14:creationId xmlns:p14="http://schemas.microsoft.com/office/powerpoint/2010/main" val="1171411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smtClean="0">
                <a:effectLst>
                  <a:outerShdw blurRad="38100" dist="38100" dir="2700000" algn="tl">
                    <a:srgbClr val="000000">
                      <a:alpha val="43137"/>
                    </a:srgbClr>
                  </a:outerShdw>
                </a:effectLst>
              </a:rPr>
              <a:t>Community groups/schools</a:t>
            </a:r>
            <a:endParaRPr lang="en-AU"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57200" y="1600200"/>
            <a:ext cx="8229600" cy="5114948"/>
          </a:xfrm>
        </p:spPr>
        <p:txBody>
          <a:bodyPr>
            <a:normAutofit/>
          </a:bodyPr>
          <a:lstStyle/>
          <a:p>
            <a:r>
              <a:rPr lang="en-AU" sz="2400" dirty="0" smtClean="0"/>
              <a:t>Community health programs may have targets on varying scales. They may be directed at  individuals, local communities, or the entire country.</a:t>
            </a:r>
          </a:p>
          <a:p>
            <a:r>
              <a:rPr lang="en-AU" sz="2400" dirty="0" smtClean="0"/>
              <a:t>Health information is provided to the general public through the mass media.</a:t>
            </a:r>
          </a:p>
          <a:p>
            <a:r>
              <a:rPr lang="en-AU" sz="2400" dirty="0" smtClean="0"/>
              <a:t>Schools have </a:t>
            </a:r>
            <a:r>
              <a:rPr lang="en-AU" sz="2400" dirty="0"/>
              <a:t>an </a:t>
            </a:r>
            <a:r>
              <a:rPr lang="en-AU" sz="2400" dirty="0" smtClean="0"/>
              <a:t>important role </a:t>
            </a:r>
            <a:r>
              <a:rPr lang="en-AU" sz="2400" dirty="0"/>
              <a:t>in health </a:t>
            </a:r>
            <a:r>
              <a:rPr lang="en-AU" sz="2400" dirty="0" smtClean="0"/>
              <a:t>promotion with  health </a:t>
            </a:r>
            <a:r>
              <a:rPr lang="en-AU" sz="2400" dirty="0"/>
              <a:t>education and personal </a:t>
            </a:r>
            <a:r>
              <a:rPr lang="en-AU" sz="2400" dirty="0" smtClean="0"/>
              <a:t>development  </a:t>
            </a:r>
            <a:r>
              <a:rPr lang="en-AU" sz="2400" dirty="0"/>
              <a:t>important parts of the school </a:t>
            </a:r>
            <a:r>
              <a:rPr lang="en-AU" sz="2400" dirty="0" smtClean="0"/>
              <a:t>curriculum </a:t>
            </a:r>
            <a:r>
              <a:rPr lang="en-AU" sz="2400" dirty="0" err="1" smtClean="0"/>
              <a:t>eg</a:t>
            </a:r>
            <a:r>
              <a:rPr lang="en-AU" sz="2400" dirty="0" smtClean="0"/>
              <a:t>. sun </a:t>
            </a:r>
            <a:r>
              <a:rPr lang="en-AU" sz="2400" dirty="0"/>
              <a:t>protection in the </a:t>
            </a:r>
            <a:r>
              <a:rPr lang="en-AU" sz="2400" dirty="0" smtClean="0"/>
              <a:t>playground.</a:t>
            </a:r>
            <a:endParaRPr lang="en-AU"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a:effectLst>
                  <a:outerShdw blurRad="38100" dist="38100" dir="2700000" algn="tl">
                    <a:srgbClr val="000000">
                      <a:alpha val="43137"/>
                    </a:srgbClr>
                  </a:outerShdw>
                </a:effectLst>
              </a:rPr>
              <a:t>Non-government organisations</a:t>
            </a:r>
            <a:endParaRPr lang="en-AU"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a:bodyPr>
          <a:lstStyle/>
          <a:p>
            <a:pPr>
              <a:buNone/>
            </a:pPr>
            <a:r>
              <a:rPr lang="en-AU" dirty="0" smtClean="0"/>
              <a:t>    Non-government </a:t>
            </a:r>
            <a:r>
              <a:rPr lang="en-AU" dirty="0"/>
              <a:t>and professional organisations play an important role in </a:t>
            </a:r>
            <a:r>
              <a:rPr lang="en-AU" dirty="0" smtClean="0"/>
              <a:t>community education</a:t>
            </a:r>
            <a:r>
              <a:rPr lang="en-AU" dirty="0"/>
              <a:t>, providing health services, research, workforce development and </a:t>
            </a:r>
            <a:r>
              <a:rPr lang="en-AU" dirty="0" smtClean="0"/>
              <a:t>political advocacy</a:t>
            </a:r>
            <a:r>
              <a:rPr lang="en-AU" dirty="0"/>
              <a:t>.</a:t>
            </a:r>
            <a:r>
              <a:rPr lang="en-AU" b="1" dirty="0"/>
              <a:t> </a:t>
            </a:r>
            <a:r>
              <a:rPr lang="en-AU" dirty="0"/>
              <a:t>Non-government organisations (NGOs) include large </a:t>
            </a:r>
            <a:r>
              <a:rPr lang="en-AU" dirty="0" smtClean="0"/>
              <a:t>national organisations, such </a:t>
            </a:r>
            <a:r>
              <a:rPr lang="en-AU" dirty="0"/>
              <a:t>as the National Heart </a:t>
            </a:r>
            <a:r>
              <a:rPr lang="en-AU" dirty="0" smtClean="0"/>
              <a:t>Foundation</a:t>
            </a:r>
            <a:endParaRPr lang="en-AU"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a:effectLst>
                  <a:outerShdw blurRad="38100" dist="38100" dir="2700000" algn="tl">
                    <a:srgbClr val="000000">
                      <a:alpha val="43137"/>
                    </a:srgbClr>
                  </a:outerShdw>
                </a:effectLst>
              </a:rPr>
              <a:t>Government</a:t>
            </a:r>
            <a:endParaRPr lang="en-AU"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lstStyle/>
          <a:p>
            <a:r>
              <a:rPr lang="en-AU" dirty="0"/>
              <a:t>All levels of government—local, </a:t>
            </a:r>
            <a:r>
              <a:rPr lang="en-AU" dirty="0" smtClean="0"/>
              <a:t>national and international—have </a:t>
            </a:r>
            <a:r>
              <a:rPr lang="en-AU" dirty="0"/>
              <a:t>a key role to play in health promotion</a:t>
            </a:r>
            <a:r>
              <a:rPr lang="en-AU" dirty="0" smtClean="0"/>
              <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a:effectLst>
                  <a:outerShdw blurRad="38100" dist="38100" dir="2700000" algn="tl">
                    <a:srgbClr val="000000">
                      <a:alpha val="43137"/>
                    </a:srgbClr>
                  </a:outerShdw>
                </a:effectLst>
              </a:rPr>
              <a:t>International organisations</a:t>
            </a:r>
            <a:endParaRPr lang="en-AU"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a:bodyPr>
          <a:lstStyle/>
          <a:p>
            <a:pPr>
              <a:buNone/>
            </a:pPr>
            <a:r>
              <a:rPr lang="en-AU" sz="2400" dirty="0" smtClean="0"/>
              <a:t>    Assist </a:t>
            </a:r>
            <a:r>
              <a:rPr lang="en-AU" sz="2400" dirty="0"/>
              <a:t>and guide countries in achieving the best health </a:t>
            </a:r>
            <a:r>
              <a:rPr lang="en-AU" sz="2400" dirty="0" smtClean="0"/>
              <a:t>for their </a:t>
            </a:r>
            <a:r>
              <a:rPr lang="en-AU" sz="2400" dirty="0"/>
              <a:t>citizens, </a:t>
            </a:r>
            <a:endParaRPr lang="en-AU" sz="2400" dirty="0" smtClean="0"/>
          </a:p>
          <a:p>
            <a:pPr>
              <a:buNone/>
            </a:pPr>
            <a:r>
              <a:rPr lang="en-AU" sz="2400" dirty="0"/>
              <a:t>	</a:t>
            </a:r>
            <a:r>
              <a:rPr lang="en-AU" sz="2400" dirty="0" smtClean="0"/>
              <a:t>A </a:t>
            </a:r>
            <a:r>
              <a:rPr lang="en-AU" sz="2400" dirty="0"/>
              <a:t>number </a:t>
            </a:r>
            <a:r>
              <a:rPr lang="en-AU" sz="2400" dirty="0" smtClean="0"/>
              <a:t>of international </a:t>
            </a:r>
            <a:r>
              <a:rPr lang="en-AU" sz="2400" dirty="0"/>
              <a:t>health organisations have been established. The United Nations, World Health</a:t>
            </a:r>
          </a:p>
          <a:p>
            <a:pPr>
              <a:buNone/>
            </a:pPr>
            <a:r>
              <a:rPr lang="en-AU" sz="2400" dirty="0" smtClean="0"/>
              <a:t>     Organisation and United Nations Children’s Fund are three such organisations. All three bodies </a:t>
            </a:r>
            <a:r>
              <a:rPr lang="en-AU" sz="2400" dirty="0"/>
              <a:t>are involved in promoting global health.</a:t>
            </a:r>
          </a:p>
        </p:txBody>
      </p:sp>
      <p:pic>
        <p:nvPicPr>
          <p:cNvPr id="2050" name="Picture 2" descr="C:\Users\Grant\Pictures\h19_21695753.jpg"/>
          <p:cNvPicPr>
            <a:picLocks noChangeAspect="1" noChangeArrowheads="1"/>
          </p:cNvPicPr>
          <p:nvPr/>
        </p:nvPicPr>
        <p:blipFill>
          <a:blip r:embed="rId2" cstate="print"/>
          <a:srcRect/>
          <a:stretch>
            <a:fillRect/>
          </a:stretch>
        </p:blipFill>
        <p:spPr bwMode="auto">
          <a:xfrm>
            <a:off x="1571604" y="4000504"/>
            <a:ext cx="4440556" cy="1660744"/>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a:t>The United Nations (UN) </a:t>
            </a:r>
            <a:r>
              <a:rPr lang="en-GB" dirty="0" smtClean="0"/>
              <a:t>based </a:t>
            </a:r>
            <a:r>
              <a:rPr lang="en-GB" dirty="0"/>
              <a:t>on respect for the </a:t>
            </a:r>
            <a:r>
              <a:rPr lang="en-GB" dirty="0" smtClean="0"/>
              <a:t>principle of </a:t>
            </a:r>
            <a:r>
              <a:rPr lang="en-GB" dirty="0"/>
              <a:t>equal rights and self-determination of </a:t>
            </a:r>
            <a:r>
              <a:rPr lang="en-GB" dirty="0" smtClean="0"/>
              <a:t>peoples; cooperates </a:t>
            </a:r>
            <a:r>
              <a:rPr lang="en-GB" dirty="0"/>
              <a:t>in solving international economic, </a:t>
            </a:r>
            <a:r>
              <a:rPr lang="en-GB" dirty="0" smtClean="0"/>
              <a:t>social, cultural </a:t>
            </a:r>
            <a:r>
              <a:rPr lang="en-GB" dirty="0"/>
              <a:t>and humanitarian problems; and </a:t>
            </a:r>
            <a:r>
              <a:rPr lang="en-GB" dirty="0" smtClean="0"/>
              <a:t>promotes respect </a:t>
            </a:r>
            <a:r>
              <a:rPr lang="en-GB" dirty="0"/>
              <a:t>for human rights and fundamental freedoms.</a:t>
            </a:r>
          </a:p>
          <a:p>
            <a:r>
              <a:rPr lang="en-GB" dirty="0"/>
              <a:t>Within the UN are administrative bodies that </a:t>
            </a:r>
            <a:r>
              <a:rPr lang="en-GB" dirty="0" smtClean="0"/>
              <a:t>play a </a:t>
            </a:r>
            <a:r>
              <a:rPr lang="en-GB" dirty="0"/>
              <a:t>key role in health promotion, including the </a:t>
            </a:r>
            <a:r>
              <a:rPr lang="en-GB" dirty="0" smtClean="0"/>
              <a:t>World Health </a:t>
            </a:r>
            <a:r>
              <a:rPr lang="en-GB" dirty="0"/>
              <a:t>Organization (WHO) and the United </a:t>
            </a:r>
            <a:r>
              <a:rPr lang="en-GB" dirty="0" smtClean="0"/>
              <a:t>Nations Children’s </a:t>
            </a:r>
            <a:r>
              <a:rPr lang="en-GB" dirty="0"/>
              <a:t>Fund (UNICEF).</a:t>
            </a:r>
          </a:p>
          <a:p>
            <a:endParaRPr lang="en-GB" dirty="0"/>
          </a:p>
        </p:txBody>
      </p:sp>
    </p:spTree>
    <p:extLst>
      <p:ext uri="{BB962C8B-B14F-4D97-AF65-F5344CB8AC3E}">
        <p14:creationId xmlns:p14="http://schemas.microsoft.com/office/powerpoint/2010/main" val="26045996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cities</a:t>
            </a:r>
            <a:endParaRPr lang="en-GB" dirty="0"/>
          </a:p>
        </p:txBody>
      </p:sp>
      <p:sp>
        <p:nvSpPr>
          <p:cNvPr id="3" name="Content Placeholder 2"/>
          <p:cNvSpPr>
            <a:spLocks noGrp="1"/>
          </p:cNvSpPr>
          <p:nvPr>
            <p:ph idx="1"/>
          </p:nvPr>
        </p:nvSpPr>
        <p:spPr/>
        <p:txBody>
          <a:bodyPr>
            <a:normAutofit fontScale="77500" lnSpcReduction="20000"/>
          </a:bodyPr>
          <a:lstStyle/>
          <a:p>
            <a:r>
              <a:rPr lang="en-US" dirty="0"/>
              <a:t>Initiated by WHO in the mid‐1980s as a small‐scale project that aimed ‘to put health on the agenda of decision‐makers in the cities of Europe’, Healthy Cities quickly fired the imagination of politicians, professionals and citizens worldwide. </a:t>
            </a:r>
            <a:endParaRPr lang="en-US" dirty="0" smtClean="0"/>
          </a:p>
          <a:p>
            <a:endParaRPr lang="en-US" dirty="0"/>
          </a:p>
          <a:p>
            <a:r>
              <a:rPr lang="en-US" dirty="0" smtClean="0"/>
              <a:t>Promotes </a:t>
            </a:r>
            <a:r>
              <a:rPr lang="en-US" dirty="0"/>
              <a:t>comprehensive and systematic policy and planning for health and emphasizes:</a:t>
            </a:r>
          </a:p>
          <a:p>
            <a:pPr lvl="1"/>
            <a:r>
              <a:rPr lang="en-US" dirty="0"/>
              <a:t>the need to address inequality in health and urban poverty</a:t>
            </a:r>
          </a:p>
          <a:p>
            <a:pPr lvl="1"/>
            <a:r>
              <a:rPr lang="en-US" dirty="0"/>
              <a:t>the needs of vulnerable groups</a:t>
            </a:r>
          </a:p>
          <a:p>
            <a:pPr lvl="1"/>
            <a:r>
              <a:rPr lang="en-US" dirty="0"/>
              <a:t>participatory governance</a:t>
            </a:r>
          </a:p>
          <a:p>
            <a:pPr lvl="1"/>
            <a:r>
              <a:rPr lang="en-US" dirty="0"/>
              <a:t>the social, economic and environmental determinants of health</a:t>
            </a:r>
          </a:p>
          <a:p>
            <a:endParaRPr lang="en-GB" dirty="0"/>
          </a:p>
        </p:txBody>
      </p:sp>
    </p:spTree>
    <p:extLst>
      <p:ext uri="{BB962C8B-B14F-4D97-AF65-F5344CB8AC3E}">
        <p14:creationId xmlns:p14="http://schemas.microsoft.com/office/powerpoint/2010/main" val="26799661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Core themes</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b="1" dirty="0"/>
              <a:t>1: Caring </a:t>
            </a:r>
            <a:r>
              <a:rPr lang="en-GB" b="1" dirty="0" smtClean="0"/>
              <a:t>and Supportive </a:t>
            </a:r>
            <a:r>
              <a:rPr lang="en-GB" b="1" dirty="0"/>
              <a:t>Environments</a:t>
            </a:r>
            <a:endParaRPr lang="en-GB" dirty="0"/>
          </a:p>
          <a:p>
            <a:pPr marL="0" indent="0">
              <a:buNone/>
            </a:pPr>
            <a:r>
              <a:rPr lang="en-US" dirty="0"/>
              <a:t>A healthy city should be above all a city for all its citizens, inclusive, supportive, sensitive and responsive to their diverse needs and expectations.</a:t>
            </a:r>
          </a:p>
          <a:p>
            <a:pPr marL="0" indent="0">
              <a:buNone/>
            </a:pPr>
            <a:r>
              <a:rPr lang="en-GB" b="1" dirty="0"/>
              <a:t>2: Healthy Living</a:t>
            </a:r>
            <a:endParaRPr lang="en-GB" dirty="0"/>
          </a:p>
          <a:p>
            <a:pPr marL="0" indent="0">
              <a:buNone/>
            </a:pPr>
            <a:r>
              <a:rPr lang="en-US" dirty="0"/>
              <a:t>A healthy city provides conditions and opportunities that support healthy lifestyles.</a:t>
            </a:r>
          </a:p>
          <a:p>
            <a:pPr marL="0" indent="0">
              <a:buNone/>
            </a:pPr>
            <a:r>
              <a:rPr lang="en-US" b="1" dirty="0"/>
              <a:t>3: Healthy Urban Environment and Design </a:t>
            </a:r>
            <a:endParaRPr lang="en-US" dirty="0"/>
          </a:p>
          <a:p>
            <a:pPr marL="0" indent="0">
              <a:buNone/>
            </a:pPr>
            <a:r>
              <a:rPr lang="en-US" dirty="0"/>
              <a:t>A healthy city offers a physical and built environment that supports health, recreation and well‐being, safety, social interaction, easy mobility, a sense of pride and cultural identity and that is accessible to the needs of all its citizens.</a:t>
            </a:r>
          </a:p>
          <a:p>
            <a:pPr marL="0" indent="0">
              <a:buNone/>
            </a:pPr>
            <a:r>
              <a:rPr lang="en-GB" dirty="0"/>
              <a:t>www.euro.who.int/healthy-cities</a:t>
            </a:r>
          </a:p>
        </p:txBody>
      </p:sp>
    </p:spTree>
    <p:extLst>
      <p:ext uri="{BB962C8B-B14F-4D97-AF65-F5344CB8AC3E}">
        <p14:creationId xmlns:p14="http://schemas.microsoft.com/office/powerpoint/2010/main" val="39794667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649491"/>
          </a:xfrm>
        </p:spPr>
        <p:txBody>
          <a:bodyPr>
            <a:noAutofit/>
          </a:bodyPr>
          <a:lstStyle/>
          <a:p>
            <a:endParaRPr lang="en-GB" sz="2000" dirty="0"/>
          </a:p>
          <a:p>
            <a:pPr>
              <a:buFont typeface="Wingdings" panose="05000000000000000000" pitchFamily="2" charset="2"/>
              <a:buChar char="§"/>
            </a:pPr>
            <a:r>
              <a:rPr lang="en-US" sz="2000" dirty="0" smtClean="0"/>
              <a:t>100 </a:t>
            </a:r>
            <a:r>
              <a:rPr lang="en-US" sz="2000" dirty="0"/>
              <a:t>designated cities across Europe</a:t>
            </a:r>
          </a:p>
          <a:p>
            <a:pPr>
              <a:buFont typeface="Wingdings" panose="05000000000000000000" pitchFamily="2" charset="2"/>
              <a:buChar char="§"/>
            </a:pPr>
            <a:r>
              <a:rPr lang="en-US" sz="2000" dirty="0" smtClean="0"/>
              <a:t>14 </a:t>
            </a:r>
            <a:r>
              <a:rPr lang="en-US" sz="2000" dirty="0"/>
              <a:t>designated cities within UK</a:t>
            </a:r>
          </a:p>
          <a:p>
            <a:endParaRPr lang="en-GB" sz="2000" dirty="0"/>
          </a:p>
          <a:p>
            <a:pPr marL="0" indent="0">
              <a:buNone/>
            </a:pPr>
            <a:r>
              <a:rPr lang="en-GB" sz="2000" dirty="0" smtClean="0"/>
              <a:t>Belfast  - Brighton</a:t>
            </a:r>
            <a:endParaRPr lang="en-GB" sz="2000" dirty="0"/>
          </a:p>
          <a:p>
            <a:pPr marL="0" indent="0">
              <a:buNone/>
            </a:pPr>
            <a:r>
              <a:rPr lang="en-GB" sz="2000" dirty="0" smtClean="0"/>
              <a:t>Cardiff - Carlisle</a:t>
            </a:r>
            <a:endParaRPr lang="en-GB" sz="2000" dirty="0"/>
          </a:p>
          <a:p>
            <a:pPr marL="0" indent="0">
              <a:buNone/>
            </a:pPr>
            <a:r>
              <a:rPr lang="en-GB" sz="2000" dirty="0" smtClean="0"/>
              <a:t>Derry - Glasgow</a:t>
            </a:r>
            <a:endParaRPr lang="en-GB" sz="2000" dirty="0"/>
          </a:p>
          <a:p>
            <a:pPr marL="0" indent="0">
              <a:buNone/>
            </a:pPr>
            <a:r>
              <a:rPr lang="en-GB" sz="2000" dirty="0" smtClean="0"/>
              <a:t>Liverpool - Manchester</a:t>
            </a:r>
            <a:endParaRPr lang="en-GB" sz="2000" dirty="0"/>
          </a:p>
          <a:p>
            <a:pPr marL="0" indent="0">
              <a:buNone/>
            </a:pPr>
            <a:r>
              <a:rPr lang="en-GB" sz="2000" dirty="0" smtClean="0"/>
              <a:t>Newcastle - Preston</a:t>
            </a:r>
            <a:endParaRPr lang="en-GB" sz="2000" dirty="0"/>
          </a:p>
          <a:p>
            <a:pPr marL="0" indent="0">
              <a:buNone/>
            </a:pPr>
            <a:r>
              <a:rPr lang="en-GB" sz="2000" dirty="0" smtClean="0"/>
              <a:t>Sheffield - Stoke‐on‐Trent</a:t>
            </a:r>
            <a:endParaRPr lang="en-GB" sz="2000" dirty="0"/>
          </a:p>
          <a:p>
            <a:pPr marL="0" indent="0">
              <a:buNone/>
            </a:pPr>
            <a:r>
              <a:rPr lang="en-GB" sz="2000" dirty="0" smtClean="0"/>
              <a:t>Sunderland – Swansea</a:t>
            </a:r>
          </a:p>
          <a:p>
            <a:endParaRPr lang="en-GB" sz="2000" dirty="0"/>
          </a:p>
          <a:p>
            <a:pPr>
              <a:buFont typeface="Wingdings" panose="05000000000000000000" pitchFamily="2" charset="2"/>
              <a:buChar char="§"/>
            </a:pPr>
            <a:r>
              <a:rPr lang="en-US" sz="2000" dirty="0"/>
              <a:t>Sub‐Networks: Health Equity; Healthy Ageing; Health Literacy; Healthy Urban Environment and Design. </a:t>
            </a:r>
          </a:p>
          <a:p>
            <a:pPr>
              <a:buFont typeface="Wingdings" panose="05000000000000000000" pitchFamily="2" charset="2"/>
              <a:buChar char="§"/>
            </a:pPr>
            <a:r>
              <a:rPr lang="en-US" sz="2000" dirty="0" smtClean="0"/>
              <a:t>30 </a:t>
            </a:r>
            <a:r>
              <a:rPr lang="en-US" sz="2000" dirty="0"/>
              <a:t>national networks across Europe</a:t>
            </a:r>
          </a:p>
          <a:p>
            <a:pPr marL="0" indent="0">
              <a:buNone/>
            </a:pPr>
            <a:endParaRPr lang="en-GB" sz="2000" dirty="0"/>
          </a:p>
        </p:txBody>
      </p:sp>
    </p:spTree>
    <p:extLst>
      <p:ext uri="{BB962C8B-B14F-4D97-AF65-F5344CB8AC3E}">
        <p14:creationId xmlns:p14="http://schemas.microsoft.com/office/powerpoint/2010/main" val="36644617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Health promotion approaches</a:t>
            </a:r>
            <a:br>
              <a:rPr lang="en-GB" dirty="0"/>
            </a:br>
            <a:r>
              <a:rPr lang="en-GB" dirty="0"/>
              <a:t>and strategies</a:t>
            </a:r>
          </a:p>
        </p:txBody>
      </p:sp>
      <p:sp>
        <p:nvSpPr>
          <p:cNvPr id="3" name="Content Placeholder 2"/>
          <p:cNvSpPr>
            <a:spLocks noGrp="1"/>
          </p:cNvSpPr>
          <p:nvPr>
            <p:ph idx="1"/>
          </p:nvPr>
        </p:nvSpPr>
        <p:spPr/>
        <p:txBody>
          <a:bodyPr>
            <a:normAutofit/>
          </a:bodyPr>
          <a:lstStyle/>
          <a:p>
            <a:r>
              <a:rPr lang="en-GB" dirty="0" smtClean="0"/>
              <a:t>Health promotion </a:t>
            </a:r>
            <a:r>
              <a:rPr lang="en-GB" dirty="0"/>
              <a:t>approaches and strategies range </a:t>
            </a:r>
            <a:r>
              <a:rPr lang="en-GB" dirty="0" smtClean="0"/>
              <a:t>from individually </a:t>
            </a:r>
            <a:r>
              <a:rPr lang="en-GB" dirty="0"/>
              <a:t>focused interventions (such as </a:t>
            </a:r>
            <a:r>
              <a:rPr lang="en-GB" dirty="0" smtClean="0"/>
              <a:t>posters providing </a:t>
            </a:r>
            <a:r>
              <a:rPr lang="en-GB" dirty="0"/>
              <a:t>positive health messages) through to </a:t>
            </a:r>
            <a:r>
              <a:rPr lang="en-GB" dirty="0" smtClean="0"/>
              <a:t>the Development </a:t>
            </a:r>
            <a:r>
              <a:rPr lang="en-GB" dirty="0"/>
              <a:t>of a national health promoting </a:t>
            </a:r>
            <a:r>
              <a:rPr lang="en-GB" dirty="0" smtClean="0"/>
              <a:t>policy (such </a:t>
            </a:r>
            <a:r>
              <a:rPr lang="en-GB" dirty="0"/>
              <a:t>as the National Mental Health Strategy).</a:t>
            </a:r>
          </a:p>
          <a:p>
            <a:endParaRPr lang="en-GB" dirty="0"/>
          </a:p>
        </p:txBody>
      </p:sp>
    </p:spTree>
    <p:extLst>
      <p:ext uri="{BB962C8B-B14F-4D97-AF65-F5344CB8AC3E}">
        <p14:creationId xmlns:p14="http://schemas.microsoft.com/office/powerpoint/2010/main" val="6620941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smtClean="0"/>
              <a:t>Health promotion approaches</a:t>
            </a:r>
            <a:endParaRPr lang="en-GB" dirty="0"/>
          </a:p>
        </p:txBody>
      </p:sp>
      <p:sp>
        <p:nvSpPr>
          <p:cNvPr id="3" name="Content Placeholder 2"/>
          <p:cNvSpPr>
            <a:spLocks noGrp="1"/>
          </p:cNvSpPr>
          <p:nvPr>
            <p:ph idx="1"/>
          </p:nvPr>
        </p:nvSpPr>
        <p:spPr/>
        <p:txBody>
          <a:bodyPr/>
          <a:lstStyle/>
          <a:p>
            <a:r>
              <a:rPr lang="en-AU" b="1" dirty="0">
                <a:effectLst>
                  <a:outerShdw blurRad="38100" dist="38100" dir="2700000" algn="tl">
                    <a:srgbClr val="000000">
                      <a:alpha val="43137"/>
                    </a:srgbClr>
                  </a:outerShdw>
                </a:effectLst>
              </a:rPr>
              <a:t>Lifestyle/behavioural </a:t>
            </a:r>
            <a:r>
              <a:rPr lang="en-AU" b="1" dirty="0" smtClean="0">
                <a:effectLst>
                  <a:outerShdw blurRad="38100" dist="38100" dir="2700000" algn="tl">
                    <a:srgbClr val="000000">
                      <a:alpha val="43137"/>
                    </a:srgbClr>
                  </a:outerShdw>
                </a:effectLst>
              </a:rPr>
              <a:t>approaches</a:t>
            </a:r>
          </a:p>
          <a:p>
            <a:r>
              <a:rPr lang="en-AU" b="1" dirty="0" smtClean="0">
                <a:effectLst>
                  <a:outerShdw blurRad="38100" dist="38100" dir="2700000" algn="tl">
                    <a:srgbClr val="000000">
                      <a:alpha val="43137"/>
                    </a:srgbClr>
                  </a:outerShdw>
                </a:effectLst>
              </a:rPr>
              <a:t>Socio-environmental approach</a:t>
            </a:r>
          </a:p>
          <a:p>
            <a:r>
              <a:rPr lang="en-AU" b="1" dirty="0">
                <a:effectLst>
                  <a:outerShdw blurRad="38100" dist="38100" dir="2700000" algn="tl">
                    <a:srgbClr val="000000">
                      <a:alpha val="43137"/>
                    </a:srgbClr>
                  </a:outerShdw>
                </a:effectLst>
              </a:rPr>
              <a:t>Harm-minimisation </a:t>
            </a:r>
            <a:r>
              <a:rPr lang="en-AU" b="1" dirty="0" smtClean="0">
                <a:effectLst>
                  <a:outerShdw blurRad="38100" dist="38100" dir="2700000" algn="tl">
                    <a:srgbClr val="000000">
                      <a:alpha val="43137"/>
                    </a:srgbClr>
                  </a:outerShdw>
                </a:effectLst>
              </a:rPr>
              <a:t>approach</a:t>
            </a:r>
          </a:p>
          <a:p>
            <a:r>
              <a:rPr lang="en-AU" b="1" dirty="0">
                <a:effectLst>
                  <a:outerShdw blurRad="38100" dist="38100" dir="2700000" algn="tl">
                    <a:srgbClr val="000000">
                      <a:alpha val="43137"/>
                    </a:srgbClr>
                  </a:outerShdw>
                </a:effectLst>
              </a:rPr>
              <a:t>Preventative medical </a:t>
            </a:r>
            <a:r>
              <a:rPr lang="en-AU" b="1" dirty="0" smtClean="0">
                <a:effectLst>
                  <a:outerShdw blurRad="38100" dist="38100" dir="2700000" algn="tl">
                    <a:srgbClr val="000000">
                      <a:alpha val="43137"/>
                    </a:srgbClr>
                  </a:outerShdw>
                </a:effectLst>
              </a:rPr>
              <a:t>approach</a:t>
            </a:r>
          </a:p>
          <a:p>
            <a:r>
              <a:rPr lang="en-AU" b="1" dirty="0">
                <a:effectLst>
                  <a:outerShdw blurRad="38100" dist="38100" dir="2700000" algn="tl">
                    <a:srgbClr val="000000">
                      <a:alpha val="43137"/>
                    </a:srgbClr>
                  </a:outerShdw>
                </a:effectLst>
              </a:rPr>
              <a:t>Public health </a:t>
            </a:r>
            <a:r>
              <a:rPr lang="en-AU" b="1" dirty="0" smtClean="0">
                <a:effectLst>
                  <a:outerShdw blurRad="38100" dist="38100" dir="2700000" algn="tl">
                    <a:srgbClr val="000000">
                      <a:alpha val="43137"/>
                    </a:srgbClr>
                  </a:outerShdw>
                </a:effectLst>
              </a:rPr>
              <a:t>approach</a:t>
            </a:r>
          </a:p>
          <a:p>
            <a:endParaRPr lang="en-GB" dirty="0"/>
          </a:p>
        </p:txBody>
      </p:sp>
    </p:spTree>
    <p:extLst>
      <p:ext uri="{BB962C8B-B14F-4D97-AF65-F5344CB8AC3E}">
        <p14:creationId xmlns:p14="http://schemas.microsoft.com/office/powerpoint/2010/main" val="14628193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smtClean="0">
                <a:effectLst>
                  <a:outerShdw blurRad="38100" dist="38100" dir="2700000" algn="tl">
                    <a:srgbClr val="000000">
                      <a:alpha val="43137"/>
                    </a:srgbClr>
                  </a:outerShdw>
                </a:effectLst>
              </a:rPr>
              <a:t>Lifestyle/behavioural approaches</a:t>
            </a:r>
            <a:endParaRPr lang="en-AU"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57200" y="1500174"/>
            <a:ext cx="8229600" cy="4625989"/>
          </a:xfrm>
        </p:spPr>
        <p:txBody>
          <a:bodyPr>
            <a:noAutofit/>
          </a:bodyPr>
          <a:lstStyle/>
          <a:p>
            <a:r>
              <a:rPr lang="en-AU" sz="2800" dirty="0" smtClean="0"/>
              <a:t>Lifestyle/behavioural approaches are </a:t>
            </a:r>
            <a:r>
              <a:rPr lang="en-AU" sz="2800" u="sng" dirty="0" smtClean="0"/>
              <a:t>concerned</a:t>
            </a:r>
            <a:r>
              <a:rPr lang="en-AU" sz="2800" dirty="0" smtClean="0"/>
              <a:t> with:</a:t>
            </a:r>
          </a:p>
          <a:p>
            <a:pPr>
              <a:buNone/>
            </a:pPr>
            <a:r>
              <a:rPr lang="en-AU" sz="2800" dirty="0"/>
              <a:t>	</a:t>
            </a:r>
            <a:r>
              <a:rPr lang="en-AU" sz="2800" dirty="0" smtClean="0"/>
              <a:t>- individuals or groups whose behavioural or social situations place them at greater risk of developing unhealthy lifestyles.</a:t>
            </a:r>
          </a:p>
          <a:p>
            <a:r>
              <a:rPr lang="en-AU" sz="2800" dirty="0" smtClean="0"/>
              <a:t>These approaches </a:t>
            </a:r>
            <a:r>
              <a:rPr lang="en-AU" sz="2800" u="sng" dirty="0" smtClean="0"/>
              <a:t>target</a:t>
            </a:r>
            <a:r>
              <a:rPr lang="en-AU" sz="2800" dirty="0" smtClean="0"/>
              <a:t>:</a:t>
            </a:r>
          </a:p>
          <a:p>
            <a:pPr>
              <a:buNone/>
            </a:pPr>
            <a:r>
              <a:rPr lang="en-AU" sz="2800" dirty="0"/>
              <a:t>	</a:t>
            </a:r>
            <a:r>
              <a:rPr lang="en-AU" sz="2800" dirty="0" smtClean="0"/>
              <a:t>- smaller ‘at-risk’ groups within a population to change their behaviour. This is based on the theory that a change in behaviour of a small percentage of the whole population results in significantly more people changing behaviours.</a:t>
            </a:r>
          </a:p>
          <a:p>
            <a:pPr>
              <a:buNone/>
            </a:pPr>
            <a:r>
              <a:rPr lang="en-AU" sz="2800" dirty="0" smtClean="0"/>
              <a:t>	</a:t>
            </a:r>
            <a:endParaRPr lang="en-AU" sz="2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1600200"/>
            <a:ext cx="8686800" cy="4525963"/>
          </a:xfrm>
        </p:spPr>
        <p:txBody>
          <a:bodyPr>
            <a:normAutofit/>
          </a:bodyPr>
          <a:lstStyle/>
          <a:p>
            <a:r>
              <a:rPr lang="en-GB" dirty="0"/>
              <a:t>Lifestyle/behavioural approaches are </a:t>
            </a:r>
            <a:r>
              <a:rPr lang="en-GB" u="sng" dirty="0"/>
              <a:t>directed</a:t>
            </a:r>
            <a:r>
              <a:rPr lang="en-GB" dirty="0"/>
              <a:t> </a:t>
            </a:r>
            <a:r>
              <a:rPr lang="en-GB" dirty="0" smtClean="0"/>
              <a:t>at: - improving </a:t>
            </a:r>
            <a:r>
              <a:rPr lang="en-GB" dirty="0"/>
              <a:t>the health of groups whose behaviours put their health at risk, such as people who smoke, have poor nutrition, are physically inactive or misuse </a:t>
            </a:r>
            <a:r>
              <a:rPr lang="en-GB" dirty="0" smtClean="0"/>
              <a:t>substances, MSM. </a:t>
            </a:r>
            <a:r>
              <a:rPr lang="en-GB" dirty="0"/>
              <a:t>These approaches use health education, social </a:t>
            </a:r>
            <a:r>
              <a:rPr lang="en-GB" dirty="0" smtClean="0"/>
              <a:t>marketing,..</a:t>
            </a:r>
            <a:r>
              <a:rPr lang="en-GB" dirty="0"/>
              <a:t>				</a:t>
            </a:r>
          </a:p>
          <a:p>
            <a:endParaRPr lang="en-GB" dirty="0"/>
          </a:p>
        </p:txBody>
      </p:sp>
    </p:spTree>
    <p:extLst>
      <p:ext uri="{BB962C8B-B14F-4D97-AF65-F5344CB8AC3E}">
        <p14:creationId xmlns:p14="http://schemas.microsoft.com/office/powerpoint/2010/main" val="29781813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endParaRPr lang="en-AU" b="1" dirty="0">
              <a:effectLst>
                <a:outerShdw blurRad="38100" dist="38100" dir="2700000" algn="tl">
                  <a:srgbClr val="000000">
                    <a:alpha val="43137"/>
                  </a:srgbClr>
                </a:outerShdw>
              </a:effectLst>
            </a:endParaRPr>
          </a:p>
        </p:txBody>
      </p:sp>
      <p:sp>
        <p:nvSpPr>
          <p:cNvPr id="6" name="Content Placeholder 5"/>
          <p:cNvSpPr>
            <a:spLocks noGrp="1"/>
          </p:cNvSpPr>
          <p:nvPr>
            <p:ph idx="1"/>
          </p:nvPr>
        </p:nvSpPr>
        <p:spPr>
          <a:xfrm>
            <a:off x="457200" y="1600200"/>
            <a:ext cx="8229600" cy="4972072"/>
          </a:xfrm>
        </p:spPr>
        <p:txBody>
          <a:bodyPr>
            <a:noAutofit/>
          </a:bodyPr>
          <a:lstStyle/>
          <a:p>
            <a:pPr>
              <a:buNone/>
            </a:pPr>
            <a:r>
              <a:rPr lang="en-AU" sz="2000" dirty="0" smtClean="0"/>
              <a:t>      </a:t>
            </a:r>
            <a:r>
              <a:rPr lang="en-AU" sz="2400" dirty="0" smtClean="0"/>
              <a:t>The individual lifestyle approach to health promotion is based on the </a:t>
            </a:r>
            <a:r>
              <a:rPr lang="en-AU" sz="2400" u="sng" dirty="0" smtClean="0"/>
              <a:t>principles</a:t>
            </a:r>
            <a:r>
              <a:rPr lang="en-AU" sz="2400" dirty="0" smtClean="0"/>
              <a:t>:</a:t>
            </a:r>
          </a:p>
          <a:p>
            <a:pPr>
              <a:buNone/>
            </a:pPr>
            <a:r>
              <a:rPr lang="en-AU" sz="2400" dirty="0"/>
              <a:t>	</a:t>
            </a:r>
            <a:r>
              <a:rPr lang="en-AU" sz="2400" dirty="0" smtClean="0"/>
              <a:t>- that the major causes of morbidity and mortality within countries are diseases resulting from poor lifestyle behaviour choices. This approach tends </a:t>
            </a:r>
            <a:r>
              <a:rPr lang="en-AU" sz="2400" u="sng" dirty="0" smtClean="0"/>
              <a:t>to blame </a:t>
            </a:r>
            <a:r>
              <a:rPr lang="en-AU" sz="2400" dirty="0" smtClean="0"/>
              <a:t>individuals for their poor health.</a:t>
            </a:r>
          </a:p>
          <a:p>
            <a:pPr>
              <a:buNone/>
            </a:pPr>
            <a:r>
              <a:rPr lang="en-AU" sz="2400" dirty="0" smtClean="0"/>
              <a:t>     - It presumes that, with relevant information, people will change their actions and way of thinking to improve their health. </a:t>
            </a:r>
          </a:p>
          <a:p>
            <a:pPr>
              <a:buNone/>
            </a:pPr>
            <a:r>
              <a:rPr lang="en-AU" sz="2400" dirty="0"/>
              <a:t>	</a:t>
            </a:r>
            <a:r>
              <a:rPr lang="en-AU" sz="2400" dirty="0" smtClean="0"/>
              <a:t>- However, the individual lifestyle approach to health promotion does not explain why people make unwise health choices in the first place and fails to recognise the factors that influence an individual’s behaviour, such as social, economic and environmental factors.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r>
              <a:rPr lang="en-GB" dirty="0"/>
              <a:t>Smoking has been identified as one of the most significant causes of avoidable death and disease</a:t>
            </a:r>
            <a:r>
              <a:rPr lang="en-GB" dirty="0" smtClean="0"/>
              <a:t>.</a:t>
            </a:r>
          </a:p>
          <a:p>
            <a:r>
              <a:rPr lang="en-GB" dirty="0" smtClean="0"/>
              <a:t>People tend to start smoking during youth</a:t>
            </a:r>
          </a:p>
          <a:p>
            <a:endParaRPr lang="en-GB" dirty="0"/>
          </a:p>
        </p:txBody>
      </p:sp>
      <p:pic>
        <p:nvPicPr>
          <p:cNvPr id="8" name="Picture 7" descr="Image result for start smoking students"/>
          <p:cNvPicPr/>
          <p:nvPr/>
        </p:nvPicPr>
        <p:blipFill>
          <a:blip r:embed="rId2">
            <a:extLst>
              <a:ext uri="{28A0092B-C50C-407E-A947-70E740481C1C}">
                <a14:useLocalDpi xmlns:a14="http://schemas.microsoft.com/office/drawing/2010/main" val="0"/>
              </a:ext>
            </a:extLst>
          </a:blip>
          <a:srcRect/>
          <a:stretch>
            <a:fillRect/>
          </a:stretch>
        </p:blipFill>
        <p:spPr bwMode="auto">
          <a:xfrm rot="1592303">
            <a:off x="2977209" y="4157237"/>
            <a:ext cx="2434027" cy="2532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09255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AU" b="1" dirty="0">
                <a:effectLst>
                  <a:outerShdw blurRad="38100" dist="38100" dir="2700000" algn="tl">
                    <a:srgbClr val="000000">
                      <a:alpha val="43137"/>
                    </a:srgbClr>
                  </a:outerShdw>
                </a:effectLst>
              </a:rPr>
              <a:t>Socio-environmental approach</a:t>
            </a:r>
          </a:p>
        </p:txBody>
      </p:sp>
      <p:sp>
        <p:nvSpPr>
          <p:cNvPr id="3" name="Content Placeholder 2"/>
          <p:cNvSpPr>
            <a:spLocks noGrp="1"/>
          </p:cNvSpPr>
          <p:nvPr>
            <p:ph idx="1"/>
          </p:nvPr>
        </p:nvSpPr>
        <p:spPr>
          <a:xfrm>
            <a:off x="428596" y="1357298"/>
            <a:ext cx="8229600" cy="4525963"/>
          </a:xfrm>
        </p:spPr>
        <p:txBody>
          <a:bodyPr>
            <a:noAutofit/>
          </a:bodyPr>
          <a:lstStyle/>
          <a:p>
            <a:pPr>
              <a:buNone/>
            </a:pPr>
            <a:r>
              <a:rPr lang="en-AU" sz="1800" dirty="0" smtClean="0"/>
              <a:t>       </a:t>
            </a:r>
            <a:r>
              <a:rPr lang="en-AU" sz="2400" dirty="0" smtClean="0"/>
              <a:t>The socio-environmental approach promotes health by: </a:t>
            </a:r>
          </a:p>
          <a:p>
            <a:pPr>
              <a:buNone/>
            </a:pPr>
            <a:r>
              <a:rPr lang="en-AU" sz="2400" dirty="0"/>
              <a:t>	</a:t>
            </a:r>
            <a:r>
              <a:rPr lang="en-AU" sz="2400" dirty="0" smtClean="0"/>
              <a:t>- </a:t>
            </a:r>
            <a:r>
              <a:rPr lang="en-AU" sz="2400" u="sng" dirty="0" smtClean="0"/>
              <a:t>addressing the social determinants of health</a:t>
            </a:r>
            <a:r>
              <a:rPr lang="en-AU" sz="2400" dirty="0" smtClean="0"/>
              <a:t>, such as access to food, housing, income, employment, transport and education and factors such as addiction, social isolation and early life experiences.</a:t>
            </a:r>
          </a:p>
          <a:p>
            <a:pPr>
              <a:buNone/>
            </a:pPr>
            <a:r>
              <a:rPr lang="en-AU" sz="2400" dirty="0" smtClean="0"/>
              <a:t>     - Health promotion actions commonly used in the socio-environmental approach include:</a:t>
            </a:r>
          </a:p>
          <a:p>
            <a:pPr>
              <a:buNone/>
            </a:pPr>
            <a:r>
              <a:rPr lang="en-AU" sz="2400" dirty="0" smtClean="0"/>
              <a:t>     creating environments that support health (for example, a school providing trees and sheltered areas to protect students and staff from the Sun’s rays)</a:t>
            </a:r>
          </a:p>
          <a:p>
            <a:pPr>
              <a:buNone/>
            </a:pPr>
            <a:r>
              <a:rPr lang="en-AU" sz="2400" dirty="0" smtClean="0"/>
              <a:t>     </a:t>
            </a:r>
            <a:endParaRPr lang="en-AU" sz="24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working </a:t>
            </a:r>
            <a:r>
              <a:rPr lang="en-GB" dirty="0"/>
              <a:t>with communities to strengthen </a:t>
            </a:r>
            <a:r>
              <a:rPr lang="en-GB" dirty="0" smtClean="0"/>
              <a:t>their development </a:t>
            </a:r>
            <a:r>
              <a:rPr lang="en-GB" dirty="0"/>
              <a:t>(for example, a school </a:t>
            </a:r>
            <a:r>
              <a:rPr lang="en-GB" dirty="0" smtClean="0"/>
              <a:t>developing a </a:t>
            </a:r>
            <a:r>
              <a:rPr lang="en-GB" dirty="0"/>
              <a:t>nutrition policy to promote healthy eating </a:t>
            </a:r>
            <a:r>
              <a:rPr lang="en-GB" dirty="0" smtClean="0"/>
              <a:t>and selling </a:t>
            </a:r>
            <a:r>
              <a:rPr lang="en-GB" dirty="0"/>
              <a:t>nutritious food in the canteen)</a:t>
            </a:r>
          </a:p>
          <a:p>
            <a:r>
              <a:rPr lang="en-GB" dirty="0" smtClean="0"/>
              <a:t> advocating </a:t>
            </a:r>
            <a:r>
              <a:rPr lang="en-GB" dirty="0"/>
              <a:t>for public policy (for example, a </a:t>
            </a:r>
            <a:r>
              <a:rPr lang="en-GB" dirty="0" smtClean="0"/>
              <a:t>school </a:t>
            </a:r>
            <a:r>
              <a:rPr lang="en-GB" dirty="0"/>
              <a:t>becoming a health promoting school).</a:t>
            </a:r>
          </a:p>
          <a:p>
            <a:endParaRPr lang="en-GB" dirty="0"/>
          </a:p>
        </p:txBody>
      </p:sp>
    </p:spTree>
    <p:extLst>
      <p:ext uri="{BB962C8B-B14F-4D97-AF65-F5344CB8AC3E}">
        <p14:creationId xmlns:p14="http://schemas.microsoft.com/office/powerpoint/2010/main" val="11528120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AU" b="1" dirty="0">
                <a:effectLst>
                  <a:outerShdw blurRad="38100" dist="38100" dir="2700000" algn="tl">
                    <a:srgbClr val="000000">
                      <a:alpha val="43137"/>
                    </a:srgbClr>
                  </a:outerShdw>
                </a:effectLst>
              </a:rPr>
              <a:t>Harm-minimisation approach</a:t>
            </a:r>
          </a:p>
        </p:txBody>
      </p:sp>
      <p:sp>
        <p:nvSpPr>
          <p:cNvPr id="3" name="Content Placeholder 2"/>
          <p:cNvSpPr>
            <a:spLocks noGrp="1"/>
          </p:cNvSpPr>
          <p:nvPr>
            <p:ph idx="1"/>
          </p:nvPr>
        </p:nvSpPr>
        <p:spPr>
          <a:xfrm>
            <a:off x="457200" y="1600200"/>
            <a:ext cx="8229600" cy="4972072"/>
          </a:xfrm>
        </p:spPr>
        <p:txBody>
          <a:bodyPr>
            <a:normAutofit/>
          </a:bodyPr>
          <a:lstStyle/>
          <a:p>
            <a:pPr>
              <a:buNone/>
            </a:pPr>
            <a:r>
              <a:rPr lang="en-AU" sz="2400" dirty="0" smtClean="0"/>
              <a:t>The harm-minimisation approach accepts that:</a:t>
            </a:r>
          </a:p>
          <a:p>
            <a:pPr>
              <a:buNone/>
            </a:pPr>
            <a:r>
              <a:rPr lang="en-AU" sz="2400" dirty="0"/>
              <a:t>	</a:t>
            </a:r>
            <a:r>
              <a:rPr lang="en-AU" sz="2400" dirty="0" smtClean="0"/>
              <a:t>- despite our best efforts, some people will choose to engage in risk-taking behaviour, such as drug use or unsafe sexual activity. </a:t>
            </a:r>
          </a:p>
          <a:p>
            <a:pPr>
              <a:buNone/>
            </a:pPr>
            <a:r>
              <a:rPr lang="en-AU" sz="2400" dirty="0"/>
              <a:t>	</a:t>
            </a:r>
            <a:r>
              <a:rPr lang="en-AU" sz="2400" dirty="0" smtClean="0"/>
              <a:t>- The harm minimisation approach aims to reduce the adverse health, social and economic consequences of risk-taking behaviours by minimising or limiting the harms and hazards for both the community and the individual without necessarily eliminating use.</a:t>
            </a:r>
          </a:p>
          <a:p>
            <a:pPr>
              <a:buNone/>
            </a:pPr>
            <a:r>
              <a:rPr lang="en-AU" sz="2400" dirty="0" smtClean="0"/>
              <a:t>		</a:t>
            </a:r>
            <a:endParaRPr lang="en-AU" sz="2400" u="sng"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A harm-minimisation approach to drug use, for example, involves a </a:t>
            </a:r>
            <a:r>
              <a:rPr lang="en-GB" dirty="0" smtClean="0"/>
              <a:t>range </a:t>
            </a:r>
            <a:r>
              <a:rPr lang="en-GB" dirty="0"/>
              <a:t>of strategies. </a:t>
            </a:r>
            <a:r>
              <a:rPr lang="en-GB" dirty="0" smtClean="0"/>
              <a:t>For example, demand </a:t>
            </a:r>
            <a:r>
              <a:rPr lang="en-GB" dirty="0"/>
              <a:t>reduction, supply </a:t>
            </a:r>
            <a:r>
              <a:rPr lang="en-GB" dirty="0" smtClean="0"/>
              <a:t>control, controlled use, safer drug use and abstinence.</a:t>
            </a:r>
          </a:p>
          <a:p>
            <a:pPr marL="0" indent="0">
              <a:buNone/>
            </a:pPr>
            <a:endParaRPr lang="en-GB" dirty="0"/>
          </a:p>
        </p:txBody>
      </p:sp>
    </p:spTree>
    <p:extLst>
      <p:ext uri="{BB962C8B-B14F-4D97-AF65-F5344CB8AC3E}">
        <p14:creationId xmlns:p14="http://schemas.microsoft.com/office/powerpoint/2010/main" val="29262503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AU" b="1" dirty="0" smtClean="0">
                <a:effectLst>
                  <a:outerShdw blurRad="38100" dist="38100" dir="2700000" algn="tl">
                    <a:srgbClr val="000000">
                      <a:alpha val="43137"/>
                    </a:srgbClr>
                  </a:outerShdw>
                </a:effectLst>
              </a:rPr>
              <a:t>Preventative </a:t>
            </a:r>
            <a:r>
              <a:rPr lang="en-AU" b="1" dirty="0">
                <a:effectLst>
                  <a:outerShdw blurRad="38100" dist="38100" dir="2700000" algn="tl">
                    <a:srgbClr val="000000">
                      <a:alpha val="43137"/>
                    </a:srgbClr>
                  </a:outerShdw>
                </a:effectLst>
              </a:rPr>
              <a:t>medical approaches</a:t>
            </a:r>
          </a:p>
        </p:txBody>
      </p:sp>
      <p:sp>
        <p:nvSpPr>
          <p:cNvPr id="3" name="Content Placeholder 2"/>
          <p:cNvSpPr>
            <a:spLocks noGrp="1"/>
          </p:cNvSpPr>
          <p:nvPr>
            <p:ph idx="1"/>
          </p:nvPr>
        </p:nvSpPr>
        <p:spPr>
          <a:xfrm>
            <a:off x="457200" y="1600200"/>
            <a:ext cx="8229600" cy="5043510"/>
          </a:xfrm>
        </p:spPr>
        <p:txBody>
          <a:bodyPr>
            <a:normAutofit/>
          </a:bodyPr>
          <a:lstStyle/>
          <a:p>
            <a:pPr>
              <a:buNone/>
            </a:pPr>
            <a:r>
              <a:rPr lang="en-AU" sz="2400" dirty="0" smtClean="0"/>
              <a:t>     Preventative medical approaches are:</a:t>
            </a:r>
          </a:p>
          <a:p>
            <a:pPr>
              <a:buNone/>
            </a:pPr>
            <a:r>
              <a:rPr lang="en-AU" sz="2400" dirty="0"/>
              <a:t>	</a:t>
            </a:r>
            <a:r>
              <a:rPr lang="en-AU" sz="2400" dirty="0" smtClean="0"/>
              <a:t>-  the traditional approaches of the health sector, which regards health as the absence of illness and disease. </a:t>
            </a:r>
          </a:p>
          <a:p>
            <a:pPr>
              <a:buNone/>
            </a:pPr>
            <a:r>
              <a:rPr lang="en-AU" sz="2400" dirty="0"/>
              <a:t>	</a:t>
            </a:r>
            <a:r>
              <a:rPr lang="en-AU" sz="2400" dirty="0" smtClean="0"/>
              <a:t>- These approaches are directed at improving physiological risk factors e.g. high blood pressure and lack of immunisation. </a:t>
            </a:r>
          </a:p>
          <a:p>
            <a:pPr>
              <a:buNone/>
            </a:pPr>
            <a:r>
              <a:rPr lang="en-AU" sz="2400" dirty="0"/>
              <a:t>	</a:t>
            </a:r>
            <a:r>
              <a:rPr lang="en-AU" sz="2400" dirty="0" smtClean="0"/>
              <a:t>- These approaches also focus on the treatment and prevention of disease.</a:t>
            </a:r>
          </a:p>
          <a:p>
            <a:pPr>
              <a:buNone/>
            </a:pPr>
            <a:endParaRPr lang="en-AU" sz="2400" dirty="0" smtClean="0"/>
          </a:p>
          <a:p>
            <a:pPr>
              <a:buNone/>
            </a:pPr>
            <a:r>
              <a:rPr lang="en-AU" sz="2400" dirty="0" smtClean="0"/>
              <a:t>   </a:t>
            </a:r>
            <a:endParaRPr lang="en-AU" sz="24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smtClean="0">
                <a:effectLst>
                  <a:outerShdw blurRad="38100" dist="38100" dir="2700000" algn="tl">
                    <a:srgbClr val="000000">
                      <a:alpha val="43137"/>
                    </a:srgbClr>
                  </a:outerShdw>
                </a:effectLst>
              </a:rPr>
              <a:t>Public health approaches</a:t>
            </a:r>
            <a:endParaRPr lang="en-AU"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a:bodyPr>
          <a:lstStyle/>
          <a:p>
            <a:pPr>
              <a:buNone/>
            </a:pPr>
            <a:r>
              <a:rPr lang="en-AU" sz="2400" dirty="0" smtClean="0"/>
              <a:t>Public health approaches aim to:</a:t>
            </a:r>
          </a:p>
          <a:p>
            <a:pPr>
              <a:buNone/>
            </a:pPr>
            <a:r>
              <a:rPr lang="en-AU" sz="2400" dirty="0" smtClean="0"/>
              <a:t>- provide the maximum benefit for the largest number of people.</a:t>
            </a:r>
          </a:p>
          <a:p>
            <a:pPr>
              <a:buNone/>
            </a:pPr>
            <a:r>
              <a:rPr lang="en-AU" sz="2400" dirty="0" smtClean="0"/>
              <a:t>- They are concerned with preventing disease or injury from</a:t>
            </a:r>
          </a:p>
          <a:p>
            <a:pPr>
              <a:buNone/>
            </a:pPr>
            <a:r>
              <a:rPr lang="en-AU" sz="2400" dirty="0" smtClean="0"/>
              <a:t>occurring or reoccurring, promoting health, and returning health</a:t>
            </a:r>
          </a:p>
          <a:p>
            <a:pPr>
              <a:buNone/>
            </a:pPr>
            <a:r>
              <a:rPr lang="en-AU" sz="2400" dirty="0" smtClean="0"/>
              <a:t>to populations and communities following natural or man-made </a:t>
            </a:r>
          </a:p>
          <a:p>
            <a:pPr>
              <a:buNone/>
            </a:pPr>
            <a:r>
              <a:rPr lang="en-AU" sz="2400" dirty="0" smtClean="0"/>
              <a:t>disasters. </a:t>
            </a:r>
          </a:p>
          <a:p>
            <a:pPr>
              <a:buNone/>
            </a:pPr>
            <a:r>
              <a:rPr lang="en-AU" sz="2400" dirty="0" smtClean="0"/>
              <a:t>	</a:t>
            </a:r>
            <a:endParaRPr lang="en-AU" sz="2400" u="sng" dirty="0">
              <a:solidFill>
                <a:schemeClr val="accent2"/>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39784"/>
          </a:xfrm>
        </p:spPr>
        <p:txBody>
          <a:bodyPr>
            <a:normAutofit/>
          </a:bodyPr>
          <a:lstStyle/>
          <a:p>
            <a:r>
              <a:rPr lang="en-AU" sz="2800" b="1" dirty="0" smtClean="0"/>
              <a:t>Figure 3.4 A framework for health promotion</a:t>
            </a:r>
            <a:endParaRPr lang="en-AU" sz="2800" dirty="0"/>
          </a:p>
        </p:txBody>
      </p:sp>
      <p:sp>
        <p:nvSpPr>
          <p:cNvPr id="3" name="Content Placeholder 2"/>
          <p:cNvSpPr>
            <a:spLocks noGrp="1"/>
          </p:cNvSpPr>
          <p:nvPr>
            <p:ph idx="1"/>
          </p:nvPr>
        </p:nvSpPr>
        <p:spPr>
          <a:xfrm>
            <a:off x="457200" y="1357298"/>
            <a:ext cx="8229600" cy="4768865"/>
          </a:xfrm>
        </p:spPr>
        <p:txBody>
          <a:bodyPr>
            <a:normAutofit/>
          </a:bodyPr>
          <a:lstStyle/>
          <a:p>
            <a:pPr>
              <a:buNone/>
            </a:pPr>
            <a:r>
              <a:rPr lang="en-AU" sz="2000" b="1" dirty="0" smtClean="0"/>
              <a:t>				Health promotion</a:t>
            </a:r>
          </a:p>
          <a:p>
            <a:pPr>
              <a:buNone/>
            </a:pPr>
            <a:endParaRPr lang="en-AU" sz="2000" b="1" dirty="0" smtClean="0"/>
          </a:p>
          <a:p>
            <a:pPr>
              <a:buNone/>
            </a:pPr>
            <a:endParaRPr lang="en-AU" sz="2000" b="1" dirty="0" smtClean="0"/>
          </a:p>
          <a:p>
            <a:pPr>
              <a:buNone/>
            </a:pPr>
            <a:r>
              <a:rPr lang="en-AU" sz="1600" b="1" dirty="0" smtClean="0"/>
              <a:t>			Focus                Strategies                                                               Outcomes</a:t>
            </a:r>
          </a:p>
          <a:p>
            <a:pPr>
              <a:buNone/>
            </a:pPr>
            <a:endParaRPr lang="en-AU" sz="1600" b="1" dirty="0" smtClean="0"/>
          </a:p>
          <a:p>
            <a:pPr>
              <a:buNone/>
            </a:pPr>
            <a:r>
              <a:rPr lang="en-AU" sz="1600" b="1" dirty="0" smtClean="0"/>
              <a:t>Illness</a:t>
            </a:r>
          </a:p>
          <a:p>
            <a:pPr>
              <a:buNone/>
            </a:pPr>
            <a:r>
              <a:rPr lang="en-AU" sz="1600" b="1" dirty="0" smtClean="0"/>
              <a:t>or health                                                                                                                                                                                             </a:t>
            </a:r>
          </a:p>
          <a:p>
            <a:pPr>
              <a:buNone/>
            </a:pPr>
            <a:r>
              <a:rPr lang="en-AU" sz="1600" b="1" dirty="0" smtClean="0"/>
              <a:t>Risk	                                                                                                         Impact</a:t>
            </a:r>
            <a:endParaRPr lang="en-AU" sz="1600" dirty="0"/>
          </a:p>
        </p:txBody>
      </p:sp>
      <p:sp>
        <p:nvSpPr>
          <p:cNvPr id="4" name="Right Arrow 3"/>
          <p:cNvSpPr/>
          <p:nvPr/>
        </p:nvSpPr>
        <p:spPr>
          <a:xfrm>
            <a:off x="1428728" y="3429000"/>
            <a:ext cx="428628" cy="28575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1026" name="Picture 2"/>
          <p:cNvPicPr>
            <a:picLocks noChangeAspect="1" noChangeArrowheads="1"/>
          </p:cNvPicPr>
          <p:nvPr/>
        </p:nvPicPr>
        <p:blipFill>
          <a:blip r:embed="rId2" cstate="print"/>
          <a:srcRect/>
          <a:stretch>
            <a:fillRect/>
          </a:stretch>
        </p:blipFill>
        <p:spPr bwMode="auto">
          <a:xfrm>
            <a:off x="2214546" y="3286124"/>
            <a:ext cx="838200" cy="447675"/>
          </a:xfrm>
          <a:prstGeom prst="rect">
            <a:avLst/>
          </a:prstGeom>
          <a:noFill/>
          <a:ln w="9525">
            <a:noFill/>
            <a:miter lim="800000"/>
            <a:headEnd/>
            <a:tailEnd/>
          </a:ln>
        </p:spPr>
      </p:pic>
      <p:pic>
        <p:nvPicPr>
          <p:cNvPr id="1027" name="Picture 3"/>
          <p:cNvPicPr>
            <a:picLocks noChangeAspect="1" noChangeArrowheads="1"/>
          </p:cNvPicPr>
          <p:nvPr/>
        </p:nvPicPr>
        <p:blipFill>
          <a:blip r:embed="rId2" cstate="print"/>
          <a:srcRect/>
          <a:stretch>
            <a:fillRect/>
          </a:stretch>
        </p:blipFill>
        <p:spPr bwMode="auto">
          <a:xfrm>
            <a:off x="4152900" y="3205163"/>
            <a:ext cx="838200" cy="447675"/>
          </a:xfrm>
          <a:prstGeom prst="rect">
            <a:avLst/>
          </a:prstGeom>
          <a:noFill/>
          <a:ln w="9525">
            <a:noFill/>
            <a:miter lim="800000"/>
            <a:headEnd/>
            <a:tailEnd/>
          </a:ln>
        </p:spPr>
      </p:pic>
      <p:sp>
        <p:nvSpPr>
          <p:cNvPr id="7" name="Rounded Rectangle 6"/>
          <p:cNvSpPr/>
          <p:nvPr/>
        </p:nvSpPr>
        <p:spPr>
          <a:xfrm>
            <a:off x="1928794" y="3143248"/>
            <a:ext cx="1214446" cy="8572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Font typeface="Arial" pitchFamily="34" charset="0"/>
              <a:buChar char="•"/>
            </a:pPr>
            <a:r>
              <a:rPr lang="en-AU" sz="1400" dirty="0" smtClean="0"/>
              <a:t>Individuals</a:t>
            </a:r>
          </a:p>
          <a:p>
            <a:pPr algn="ctr">
              <a:buFont typeface="Arial" pitchFamily="34" charset="0"/>
              <a:buChar char="•"/>
            </a:pPr>
            <a:r>
              <a:rPr lang="en-AU" sz="1400" dirty="0" smtClean="0"/>
              <a:t>Groups</a:t>
            </a:r>
          </a:p>
          <a:p>
            <a:pPr algn="ctr">
              <a:buFont typeface="Arial" pitchFamily="34" charset="0"/>
              <a:buChar char="•"/>
            </a:pPr>
            <a:r>
              <a:rPr lang="en-AU" sz="1400" dirty="0" smtClean="0"/>
              <a:t>Populations</a:t>
            </a:r>
            <a:endParaRPr lang="en-AU" sz="1400" dirty="0"/>
          </a:p>
        </p:txBody>
      </p:sp>
      <p:sp>
        <p:nvSpPr>
          <p:cNvPr id="8" name="Right Arrow 7"/>
          <p:cNvSpPr/>
          <p:nvPr/>
        </p:nvSpPr>
        <p:spPr>
          <a:xfrm>
            <a:off x="3214678" y="3500438"/>
            <a:ext cx="428628" cy="21431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9" name="Rounded Rectangle 8"/>
          <p:cNvSpPr/>
          <p:nvPr/>
        </p:nvSpPr>
        <p:spPr>
          <a:xfrm>
            <a:off x="3643306" y="3000372"/>
            <a:ext cx="1643074" cy="12858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buFont typeface="Arial" pitchFamily="34" charset="0"/>
              <a:buChar char="•"/>
            </a:pPr>
            <a:r>
              <a:rPr lang="en-AU" sz="1100" dirty="0" smtClean="0"/>
              <a:t>Lifestyle/Behavioural</a:t>
            </a:r>
          </a:p>
          <a:p>
            <a:pPr algn="ctr">
              <a:buFont typeface="Arial" pitchFamily="34" charset="0"/>
              <a:buChar char="•"/>
            </a:pPr>
            <a:r>
              <a:rPr lang="en-AU" sz="1200" dirty="0" smtClean="0"/>
              <a:t>Preventative medical</a:t>
            </a:r>
          </a:p>
          <a:p>
            <a:pPr algn="ctr">
              <a:buFont typeface="Arial" pitchFamily="34" charset="0"/>
              <a:buChar char="•"/>
            </a:pPr>
            <a:r>
              <a:rPr lang="en-AU" sz="1200" dirty="0" smtClean="0"/>
              <a:t>Public Health</a:t>
            </a:r>
            <a:endParaRPr lang="en-AU" sz="1200" dirty="0"/>
          </a:p>
        </p:txBody>
      </p:sp>
      <p:sp>
        <p:nvSpPr>
          <p:cNvPr id="10" name="Rounded Rectangle 9"/>
          <p:cNvSpPr/>
          <p:nvPr/>
        </p:nvSpPr>
        <p:spPr>
          <a:xfrm>
            <a:off x="5286380" y="1714488"/>
            <a:ext cx="1571636" cy="14287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400" dirty="0" smtClean="0"/>
              <a:t>Behavioural adaptations: changes to behaviour that will improve health</a:t>
            </a:r>
            <a:endParaRPr lang="en-AU" sz="1400" dirty="0"/>
          </a:p>
        </p:txBody>
      </p:sp>
      <p:sp>
        <p:nvSpPr>
          <p:cNvPr id="12" name="Rounded Rectangle 11"/>
          <p:cNvSpPr/>
          <p:nvPr/>
        </p:nvSpPr>
        <p:spPr>
          <a:xfrm>
            <a:off x="5357818" y="4214818"/>
            <a:ext cx="1500198" cy="150019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400" dirty="0" smtClean="0"/>
              <a:t>Environmental adaptations: Changes to the environment that promote health</a:t>
            </a:r>
            <a:endParaRPr lang="en-AU" sz="1400" dirty="0"/>
          </a:p>
        </p:txBody>
      </p:sp>
      <p:sp>
        <p:nvSpPr>
          <p:cNvPr id="14" name="Rounded Rectangle 13"/>
          <p:cNvSpPr/>
          <p:nvPr/>
        </p:nvSpPr>
        <p:spPr>
          <a:xfrm>
            <a:off x="6786578" y="3214686"/>
            <a:ext cx="928694" cy="92869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smtClean="0"/>
              <a:t>Better health and well-being</a:t>
            </a:r>
            <a:endParaRPr lang="en-AU" sz="1200" dirty="0"/>
          </a:p>
        </p:txBody>
      </p:sp>
      <p:sp>
        <p:nvSpPr>
          <p:cNvPr id="15" name="Rounded Rectangle 14"/>
          <p:cNvSpPr/>
          <p:nvPr/>
        </p:nvSpPr>
        <p:spPr>
          <a:xfrm>
            <a:off x="8001024" y="3286124"/>
            <a:ext cx="857256" cy="64294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400" dirty="0" smtClean="0"/>
              <a:t>Quality of life</a:t>
            </a:r>
            <a:endParaRPr lang="en-AU" sz="1400" dirty="0"/>
          </a:p>
        </p:txBody>
      </p:sp>
      <p:cxnSp>
        <p:nvCxnSpPr>
          <p:cNvPr id="18" name="Straight Arrow Connector 17"/>
          <p:cNvCxnSpPr/>
          <p:nvPr/>
        </p:nvCxnSpPr>
        <p:spPr>
          <a:xfrm flipV="1">
            <a:off x="4500562" y="2428868"/>
            <a:ext cx="714380" cy="35719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4500562" y="4500570"/>
            <a:ext cx="714380" cy="57150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rot="16200000" flipH="1">
            <a:off x="6893735" y="2893215"/>
            <a:ext cx="285752" cy="21431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rot="5400000" flipH="1" flipV="1">
            <a:off x="6929454" y="4286256"/>
            <a:ext cx="214314" cy="21431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a:off x="7786710" y="3571876"/>
            <a:ext cx="14287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smtClean="0">
                <a:effectLst>
                  <a:outerShdw blurRad="38100" dist="38100" dir="2700000" algn="tl">
                    <a:srgbClr val="000000">
                      <a:alpha val="43137"/>
                    </a:srgbClr>
                  </a:outerShdw>
                </a:effectLst>
              </a:rPr>
              <a:t>Health promotion strategies</a:t>
            </a:r>
            <a:endParaRPr lang="en-AU"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395536" y="1484784"/>
            <a:ext cx="8229600" cy="4757758"/>
          </a:xfrm>
        </p:spPr>
        <p:txBody>
          <a:bodyPr>
            <a:normAutofit/>
          </a:bodyPr>
          <a:lstStyle/>
          <a:p>
            <a:pPr>
              <a:buNone/>
            </a:pPr>
            <a:r>
              <a:rPr lang="en-AU" sz="2800" dirty="0" smtClean="0"/>
              <a:t>Types of strategies</a:t>
            </a:r>
          </a:p>
          <a:p>
            <a:pPr>
              <a:buNone/>
            </a:pPr>
            <a:r>
              <a:rPr lang="en-AU" sz="2800" dirty="0" smtClean="0"/>
              <a:t>Three main types of strategies are employed in the</a:t>
            </a:r>
          </a:p>
          <a:p>
            <a:pPr>
              <a:buNone/>
            </a:pPr>
            <a:r>
              <a:rPr lang="en-AU" sz="2800" dirty="0" smtClean="0"/>
              <a:t>implementation of health promotion.</a:t>
            </a:r>
          </a:p>
          <a:p>
            <a:pPr>
              <a:buNone/>
            </a:pPr>
            <a:r>
              <a:rPr lang="en-AU" sz="2800" dirty="0" smtClean="0"/>
              <a:t>These are:</a:t>
            </a:r>
          </a:p>
          <a:p>
            <a:pPr>
              <a:buNone/>
            </a:pPr>
            <a:r>
              <a:rPr lang="en-AU" sz="2800" dirty="0" smtClean="0"/>
              <a:t>• enabling</a:t>
            </a:r>
          </a:p>
          <a:p>
            <a:pPr>
              <a:buNone/>
            </a:pPr>
            <a:r>
              <a:rPr lang="en-AU" sz="2800" dirty="0" smtClean="0"/>
              <a:t>• creating environments that are supportive of health</a:t>
            </a:r>
          </a:p>
          <a:p>
            <a:pPr>
              <a:buNone/>
            </a:pPr>
            <a:r>
              <a:rPr lang="en-AU" sz="2800" dirty="0" smtClean="0"/>
              <a:t>• advocating to create the essential conditions for health.</a:t>
            </a:r>
          </a:p>
          <a:p>
            <a:pPr>
              <a:buNone/>
            </a:pPr>
            <a:endParaRPr lang="en-AU" sz="2800" dirty="0">
              <a:solidFill>
                <a:schemeClr val="accent1"/>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smtClean="0">
                <a:effectLst>
                  <a:outerShdw blurRad="38100" dist="38100" dir="2700000" algn="tl">
                    <a:srgbClr val="000000">
                      <a:alpha val="43137"/>
                    </a:srgbClr>
                  </a:outerShdw>
                </a:effectLst>
              </a:rPr>
              <a:t>Deciding on a strategy</a:t>
            </a:r>
            <a:endParaRPr lang="en-AU"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lstStyle/>
          <a:p>
            <a:pPr>
              <a:buNone/>
            </a:pPr>
            <a:r>
              <a:rPr lang="en-AU" b="1" i="1" u="sng" dirty="0" smtClean="0"/>
              <a:t>Critical inquiry</a:t>
            </a:r>
          </a:p>
          <a:p>
            <a:pPr>
              <a:buNone/>
            </a:pPr>
            <a:r>
              <a:rPr lang="en-AU" i="1" dirty="0" smtClean="0"/>
              <a:t>Propose actions that may improve the health of</a:t>
            </a:r>
          </a:p>
          <a:p>
            <a:pPr>
              <a:buNone/>
            </a:pPr>
            <a:r>
              <a:rPr lang="en-AU" i="1" dirty="0" smtClean="0"/>
              <a:t>young people.</a:t>
            </a:r>
            <a:endParaRPr lang="en-AU" b="1" i="1" dirty="0"/>
          </a:p>
        </p:txBody>
      </p:sp>
      <p:pic>
        <p:nvPicPr>
          <p:cNvPr id="1026" name="Picture 2"/>
          <p:cNvPicPr>
            <a:picLocks noChangeAspect="1" noChangeArrowheads="1"/>
          </p:cNvPicPr>
          <p:nvPr/>
        </p:nvPicPr>
        <p:blipFill>
          <a:blip r:embed="rId2" cstate="print"/>
          <a:srcRect/>
          <a:stretch>
            <a:fillRect/>
          </a:stretch>
        </p:blipFill>
        <p:spPr bwMode="auto">
          <a:xfrm>
            <a:off x="3000364" y="3429000"/>
            <a:ext cx="3214711" cy="1428760"/>
          </a:xfrm>
          <a:prstGeom prst="rect">
            <a:avLst/>
          </a:prstGeom>
          <a:noFill/>
          <a:ln w="9525">
            <a:noFill/>
            <a:miter lim="800000"/>
            <a:headEnd/>
            <a:tailEnd/>
          </a:ln>
        </p:spPr>
      </p:pic>
      <p:pic>
        <p:nvPicPr>
          <p:cNvPr id="1027" name="Picture 3"/>
          <p:cNvPicPr>
            <a:picLocks noChangeAspect="1" noChangeArrowheads="1"/>
          </p:cNvPicPr>
          <p:nvPr/>
        </p:nvPicPr>
        <p:blipFill>
          <a:blip r:embed="rId3" cstate="print"/>
          <a:srcRect/>
          <a:stretch>
            <a:fillRect/>
          </a:stretch>
        </p:blipFill>
        <p:spPr bwMode="auto">
          <a:xfrm>
            <a:off x="3000364" y="4857760"/>
            <a:ext cx="1071570" cy="1143008"/>
          </a:xfrm>
          <a:prstGeom prst="rect">
            <a:avLst/>
          </a:prstGeom>
          <a:noFill/>
          <a:ln w="9525">
            <a:noFill/>
            <a:miter lim="800000"/>
            <a:headEnd/>
            <a:tailEnd/>
          </a:ln>
        </p:spPr>
      </p:pic>
      <p:pic>
        <p:nvPicPr>
          <p:cNvPr id="1028" name="Picture 4"/>
          <p:cNvPicPr>
            <a:picLocks noChangeAspect="1" noChangeArrowheads="1"/>
          </p:cNvPicPr>
          <p:nvPr/>
        </p:nvPicPr>
        <p:blipFill>
          <a:blip r:embed="rId4" cstate="print"/>
          <a:srcRect/>
          <a:stretch>
            <a:fillRect/>
          </a:stretch>
        </p:blipFill>
        <p:spPr bwMode="auto">
          <a:xfrm>
            <a:off x="4071934" y="4857760"/>
            <a:ext cx="1143008" cy="1143008"/>
          </a:xfrm>
          <a:prstGeom prst="rect">
            <a:avLst/>
          </a:prstGeom>
          <a:noFill/>
          <a:ln w="9525">
            <a:noFill/>
            <a:miter lim="800000"/>
            <a:headEnd/>
            <a:tailEnd/>
          </a:ln>
        </p:spPr>
      </p:pic>
      <p:pic>
        <p:nvPicPr>
          <p:cNvPr id="1029" name="Picture 5"/>
          <p:cNvPicPr>
            <a:picLocks noChangeAspect="1" noChangeArrowheads="1"/>
          </p:cNvPicPr>
          <p:nvPr/>
        </p:nvPicPr>
        <p:blipFill>
          <a:blip r:embed="rId5" cstate="print"/>
          <a:srcRect/>
          <a:stretch>
            <a:fillRect/>
          </a:stretch>
        </p:blipFill>
        <p:spPr bwMode="auto">
          <a:xfrm>
            <a:off x="5214942" y="4857760"/>
            <a:ext cx="928694" cy="1143008"/>
          </a:xfrm>
          <a:prstGeom prst="rect">
            <a:avLst/>
          </a:prstGeom>
          <a:noFill/>
          <a:ln w="9525">
            <a:noFill/>
            <a:miter lim="800000"/>
            <a:headEnd/>
            <a:tailEnd/>
          </a:ln>
        </p:spPr>
      </p:pic>
      <p:pic>
        <p:nvPicPr>
          <p:cNvPr id="1030" name="Picture 6"/>
          <p:cNvPicPr>
            <a:picLocks noChangeAspect="1" noChangeArrowheads="1"/>
          </p:cNvPicPr>
          <p:nvPr/>
        </p:nvPicPr>
        <p:blipFill>
          <a:blip r:embed="rId6" cstate="print"/>
          <a:srcRect/>
          <a:stretch>
            <a:fillRect/>
          </a:stretch>
        </p:blipFill>
        <p:spPr bwMode="auto">
          <a:xfrm>
            <a:off x="6143636" y="3714752"/>
            <a:ext cx="500066" cy="2286016"/>
          </a:xfrm>
          <a:prstGeom prst="rect">
            <a:avLst/>
          </a:prstGeom>
          <a:noFill/>
          <a:ln w="9525">
            <a:noFill/>
            <a:miter lim="800000"/>
            <a:headEnd/>
            <a:tailEnd/>
          </a:ln>
        </p:spPr>
      </p:pic>
      <p:sp>
        <p:nvSpPr>
          <p:cNvPr id="10" name="Rectangle 9"/>
          <p:cNvSpPr/>
          <p:nvPr/>
        </p:nvSpPr>
        <p:spPr>
          <a:xfrm>
            <a:off x="428596" y="5214950"/>
            <a:ext cx="2286016" cy="1477328"/>
          </a:xfrm>
          <a:prstGeom prst="rect">
            <a:avLst/>
          </a:prstGeom>
        </p:spPr>
        <p:txBody>
          <a:bodyPr wrap="square">
            <a:spAutoFit/>
          </a:bodyPr>
          <a:lstStyle/>
          <a:p>
            <a:r>
              <a:rPr lang="en-AU" b="1" dirty="0" smtClean="0"/>
              <a:t>Figure 3.11 The Breast Screen Australia Program promotes</a:t>
            </a:r>
          </a:p>
          <a:p>
            <a:r>
              <a:rPr lang="en-AU" dirty="0" smtClean="0"/>
              <a:t>positive health behaviour</a:t>
            </a:r>
            <a:endParaRPr lang="en-AU"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AU" b="1" dirty="0" smtClean="0">
                <a:effectLst>
                  <a:outerShdw blurRad="38100" dist="38100" dir="2700000" algn="tl">
                    <a:srgbClr val="000000">
                      <a:alpha val="43137"/>
                    </a:srgbClr>
                  </a:outerShdw>
                </a:effectLst>
              </a:rPr>
              <a:t>The Ottawa Charter as an effective health promotion framework</a:t>
            </a:r>
            <a:endParaRPr lang="en-AU"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lnSpcReduction="10000"/>
          </a:bodyPr>
          <a:lstStyle/>
          <a:p>
            <a:pPr>
              <a:buNone/>
            </a:pPr>
            <a:r>
              <a:rPr lang="en-AU" sz="2400" dirty="0" smtClean="0"/>
              <a:t>     </a:t>
            </a:r>
          </a:p>
          <a:p>
            <a:pPr>
              <a:buNone/>
            </a:pPr>
            <a:r>
              <a:rPr lang="en-AU" sz="2400" dirty="0" smtClean="0"/>
              <a:t>     The WHO conducted the first International Conference on Health Promotion at Ottawa in November1986. A document, titled the Ottawa Charter for Health Promotion, was produced as a result of this conference.</a:t>
            </a:r>
          </a:p>
          <a:p>
            <a:pPr>
              <a:buNone/>
            </a:pPr>
            <a:r>
              <a:rPr lang="en-AU" sz="2400" dirty="0" smtClean="0"/>
              <a:t>	The charter provides a framework for the implementation of health promotion in five specific areas:</a:t>
            </a:r>
          </a:p>
          <a:p>
            <a:pPr>
              <a:buNone/>
            </a:pPr>
            <a:r>
              <a:rPr lang="en-AU" sz="2400" dirty="0" smtClean="0"/>
              <a:t>     • develop personal skills</a:t>
            </a:r>
          </a:p>
          <a:p>
            <a:pPr>
              <a:buNone/>
            </a:pPr>
            <a:r>
              <a:rPr lang="en-AU" sz="2400" dirty="0" smtClean="0"/>
              <a:t>     • create supportive environments</a:t>
            </a:r>
          </a:p>
          <a:p>
            <a:pPr>
              <a:buNone/>
            </a:pPr>
            <a:r>
              <a:rPr lang="en-AU" sz="2400" dirty="0" smtClean="0"/>
              <a:t>     • strengthen community action</a:t>
            </a:r>
          </a:p>
          <a:p>
            <a:pPr>
              <a:buNone/>
            </a:pPr>
            <a:r>
              <a:rPr lang="en-AU" sz="2400" dirty="0" smtClean="0"/>
              <a:t>     • build healthy public policy.</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233</TotalTime>
  <Words>1298</Words>
  <Application>Microsoft Office PowerPoint</Application>
  <PresentationFormat>On-screen Show (4:3)</PresentationFormat>
  <Paragraphs>170</Paragraphs>
  <Slides>30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Wingdings</vt:lpstr>
      <vt:lpstr>Office Theme</vt:lpstr>
      <vt:lpstr>Strategies for promoting Health</vt:lpstr>
      <vt:lpstr>What is health promotion?</vt:lpstr>
      <vt:lpstr>Figure 3.1 Health promotion encompasses a range of activities</vt:lpstr>
      <vt:lpstr>Responsibility for health promotion</vt:lpstr>
      <vt:lpstr>Individuals</vt:lpstr>
      <vt:lpstr>Community groups/schools</vt:lpstr>
      <vt:lpstr>Community groups/schools</vt:lpstr>
      <vt:lpstr>Non-government organisations</vt:lpstr>
      <vt:lpstr>Government</vt:lpstr>
      <vt:lpstr>International organisations</vt:lpstr>
      <vt:lpstr>PowerPoint Presentation</vt:lpstr>
      <vt:lpstr>Health cities</vt:lpstr>
      <vt:lpstr>Core themes</vt:lpstr>
      <vt:lpstr>PowerPoint Presentation</vt:lpstr>
      <vt:lpstr>Health promotion approaches and strategies</vt:lpstr>
      <vt:lpstr>Health promotion approaches</vt:lpstr>
      <vt:lpstr>Lifestyle/behavioural approaches</vt:lpstr>
      <vt:lpstr>PowerPoint Presentation</vt:lpstr>
      <vt:lpstr>PowerPoint Presentation</vt:lpstr>
      <vt:lpstr>PowerPoint Presentation</vt:lpstr>
      <vt:lpstr>Socio-environmental approach</vt:lpstr>
      <vt:lpstr>PowerPoint Presentation</vt:lpstr>
      <vt:lpstr>Harm-minimisation approach</vt:lpstr>
      <vt:lpstr>PowerPoint Presentation</vt:lpstr>
      <vt:lpstr>Preventative medical approaches</vt:lpstr>
      <vt:lpstr>Public health approaches</vt:lpstr>
      <vt:lpstr>Figure 3.4 A framework for health promotion</vt:lpstr>
      <vt:lpstr>Health promotion strategies</vt:lpstr>
      <vt:lpstr>Deciding on a strategy</vt:lpstr>
      <vt:lpstr>The Ottawa Charter as an effective health promotion framework</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promoting Health</dc:title>
  <dc:creator>Grant</dc:creator>
  <cp:lastModifiedBy>Diola Bijlhout</cp:lastModifiedBy>
  <cp:revision>74</cp:revision>
  <cp:lastPrinted>2017-06-28T14:26:42Z</cp:lastPrinted>
  <dcterms:created xsi:type="dcterms:W3CDTF">2010-01-30T04:42:17Z</dcterms:created>
  <dcterms:modified xsi:type="dcterms:W3CDTF">2017-06-30T04:05:55Z</dcterms:modified>
</cp:coreProperties>
</file>