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2"/>
  </p:notesMasterIdLst>
  <p:sldIdLst>
    <p:sldId id="277" r:id="rId2"/>
    <p:sldId id="257" r:id="rId3"/>
    <p:sldId id="259" r:id="rId4"/>
    <p:sldId id="343" r:id="rId5"/>
    <p:sldId id="258" r:id="rId6"/>
    <p:sldId id="339" r:id="rId7"/>
    <p:sldId id="340" r:id="rId8"/>
    <p:sldId id="346" r:id="rId9"/>
    <p:sldId id="344" r:id="rId10"/>
    <p:sldId id="260" r:id="rId11"/>
    <p:sldId id="450" r:id="rId12"/>
    <p:sldId id="261" r:id="rId13"/>
    <p:sldId id="447" r:id="rId14"/>
    <p:sldId id="451" r:id="rId15"/>
    <p:sldId id="262" r:id="rId16"/>
    <p:sldId id="453" r:id="rId17"/>
    <p:sldId id="452" r:id="rId18"/>
    <p:sldId id="454" r:id="rId19"/>
    <p:sldId id="263" r:id="rId20"/>
    <p:sldId id="275" r:id="rId21"/>
    <p:sldId id="457" r:id="rId22"/>
    <p:sldId id="459" r:id="rId23"/>
    <p:sldId id="458" r:id="rId24"/>
    <p:sldId id="456" r:id="rId25"/>
    <p:sldId id="449" r:id="rId26"/>
    <p:sldId id="268" r:id="rId27"/>
    <p:sldId id="270" r:id="rId28"/>
    <p:sldId id="271" r:id="rId29"/>
    <p:sldId id="267" r:id="rId30"/>
    <p:sldId id="284" r:id="rId31"/>
    <p:sldId id="285" r:id="rId32"/>
    <p:sldId id="448" r:id="rId33"/>
    <p:sldId id="286" r:id="rId34"/>
    <p:sldId id="287" r:id="rId35"/>
    <p:sldId id="288" r:id="rId36"/>
    <p:sldId id="289" r:id="rId37"/>
    <p:sldId id="290" r:id="rId38"/>
    <p:sldId id="291" r:id="rId39"/>
    <p:sldId id="292" r:id="rId40"/>
    <p:sldId id="460" r:id="rId41"/>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E4D248A-4D6F-4334-B350-3938A729D1FC}" v="1" dt="2023-06-23T06:53:59.03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6" autoAdjust="0"/>
    <p:restoredTop sz="94660"/>
  </p:normalViewPr>
  <p:slideViewPr>
    <p:cSldViewPr snapToGrid="0">
      <p:cViewPr varScale="1">
        <p:scale>
          <a:sx n="77" d="100"/>
          <a:sy n="77" d="100"/>
        </p:scale>
        <p:origin x="108" y="75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7B4936B-3200-4F2A-863F-9C427A24EE09}" type="doc">
      <dgm:prSet loTypeId="urn:microsoft.com/office/officeart/2005/8/layout/cycle6" loCatId="cycle" qsTypeId="urn:microsoft.com/office/officeart/2005/8/quickstyle/simple1" qsCatId="simple" csTypeId="urn:microsoft.com/office/officeart/2005/8/colors/colorful4" csCatId="colorful" phldr="1"/>
      <dgm:spPr/>
      <dgm:t>
        <a:bodyPr/>
        <a:lstStyle/>
        <a:p>
          <a:endParaRPr lang="en-GB"/>
        </a:p>
      </dgm:t>
    </dgm:pt>
    <dgm:pt modelId="{24F1D9F5-21E0-4BC8-B2DF-992042AD8574}">
      <dgm:prSet phldrT="[Text]"/>
      <dgm:spPr/>
      <dgm:t>
        <a:bodyPr/>
        <a:lstStyle/>
        <a:p>
          <a:r>
            <a:rPr lang="en-GB" b="1" dirty="0"/>
            <a:t>24 hours operation</a:t>
          </a:r>
        </a:p>
      </dgm:t>
    </dgm:pt>
    <dgm:pt modelId="{3463DB8B-561E-4D78-A00B-2C3DD2648913}" type="parTrans" cxnId="{3E4DCF20-1A1C-4633-B7D0-C6A439110A63}">
      <dgm:prSet/>
      <dgm:spPr/>
      <dgm:t>
        <a:bodyPr/>
        <a:lstStyle/>
        <a:p>
          <a:endParaRPr lang="en-GB" b="1"/>
        </a:p>
      </dgm:t>
    </dgm:pt>
    <dgm:pt modelId="{A0CD898F-23E8-4959-9118-AA95D61B7070}" type="sibTrans" cxnId="{3E4DCF20-1A1C-4633-B7D0-C6A439110A63}">
      <dgm:prSet/>
      <dgm:spPr/>
      <dgm:t>
        <a:bodyPr/>
        <a:lstStyle/>
        <a:p>
          <a:endParaRPr lang="en-GB" b="1"/>
        </a:p>
      </dgm:t>
    </dgm:pt>
    <dgm:pt modelId="{BB51189F-DF65-41CA-B74B-B27D9CE8BC8B}">
      <dgm:prSet phldrT="[Text]"/>
      <dgm:spPr/>
      <dgm:t>
        <a:bodyPr/>
        <a:lstStyle/>
        <a:p>
          <a:r>
            <a:rPr lang="en-GB" b="1" dirty="0"/>
            <a:t>Liquidity</a:t>
          </a:r>
        </a:p>
      </dgm:t>
    </dgm:pt>
    <dgm:pt modelId="{279834B4-CB82-41C8-8E02-1129DDE2758F}" type="parTrans" cxnId="{4F5CC3A7-FC54-465A-88C5-9173E543754B}">
      <dgm:prSet/>
      <dgm:spPr/>
      <dgm:t>
        <a:bodyPr/>
        <a:lstStyle/>
        <a:p>
          <a:endParaRPr lang="en-GB" b="1"/>
        </a:p>
      </dgm:t>
    </dgm:pt>
    <dgm:pt modelId="{FC26C562-D4D8-4E73-9563-CC4C67BEC513}" type="sibTrans" cxnId="{4F5CC3A7-FC54-465A-88C5-9173E543754B}">
      <dgm:prSet/>
      <dgm:spPr/>
      <dgm:t>
        <a:bodyPr/>
        <a:lstStyle/>
        <a:p>
          <a:endParaRPr lang="en-GB" b="1"/>
        </a:p>
      </dgm:t>
    </dgm:pt>
    <dgm:pt modelId="{34AF3349-A730-44EB-AC4F-B6FCC2BEEE66}">
      <dgm:prSet phldrT="[Text]"/>
      <dgm:spPr/>
      <dgm:t>
        <a:bodyPr/>
        <a:lstStyle/>
        <a:p>
          <a:r>
            <a:rPr lang="en-GB" b="1" dirty="0"/>
            <a:t>Dynamic/Fast</a:t>
          </a:r>
        </a:p>
      </dgm:t>
    </dgm:pt>
    <dgm:pt modelId="{722EA06B-1831-44A9-9FB4-857980759847}" type="parTrans" cxnId="{0CE6223F-7373-45D2-AD8E-85D68087FBDC}">
      <dgm:prSet/>
      <dgm:spPr/>
      <dgm:t>
        <a:bodyPr/>
        <a:lstStyle/>
        <a:p>
          <a:endParaRPr lang="en-GB" b="1"/>
        </a:p>
      </dgm:t>
    </dgm:pt>
    <dgm:pt modelId="{01B3D5FA-A950-4267-81DD-F7BD6541FEA4}" type="sibTrans" cxnId="{0CE6223F-7373-45D2-AD8E-85D68087FBDC}">
      <dgm:prSet/>
      <dgm:spPr/>
      <dgm:t>
        <a:bodyPr/>
        <a:lstStyle/>
        <a:p>
          <a:endParaRPr lang="en-GB" b="1"/>
        </a:p>
      </dgm:t>
    </dgm:pt>
    <dgm:pt modelId="{AB57EF7D-4B66-4672-97D5-4A9EC5252E7A}">
      <dgm:prSet phldrT="[Text]"/>
      <dgm:spPr/>
      <dgm:t>
        <a:bodyPr/>
        <a:lstStyle/>
        <a:p>
          <a:r>
            <a:rPr lang="en-GB" b="1" dirty="0"/>
            <a:t>International Trade </a:t>
          </a:r>
        </a:p>
      </dgm:t>
    </dgm:pt>
    <dgm:pt modelId="{635F0F26-346E-4E99-AD60-D38BD775CF69}" type="parTrans" cxnId="{A84D54F1-3478-4BD0-ACF6-9371987AAE78}">
      <dgm:prSet/>
      <dgm:spPr/>
      <dgm:t>
        <a:bodyPr/>
        <a:lstStyle/>
        <a:p>
          <a:endParaRPr lang="en-GB" b="1"/>
        </a:p>
      </dgm:t>
    </dgm:pt>
    <dgm:pt modelId="{18F6ACEE-B541-468D-AC0D-F2D58B705F5C}" type="sibTrans" cxnId="{A84D54F1-3478-4BD0-ACF6-9371987AAE78}">
      <dgm:prSet/>
      <dgm:spPr/>
      <dgm:t>
        <a:bodyPr/>
        <a:lstStyle/>
        <a:p>
          <a:endParaRPr lang="en-GB" b="1"/>
        </a:p>
      </dgm:t>
    </dgm:pt>
    <dgm:pt modelId="{BE30B50C-2556-4052-AF86-B85F291B76B6}">
      <dgm:prSet phldrT="[Text]"/>
      <dgm:spPr/>
      <dgm:t>
        <a:bodyPr/>
        <a:lstStyle/>
        <a:p>
          <a:r>
            <a:rPr lang="en-GB" b="1" dirty="0"/>
            <a:t>Trading cost</a:t>
          </a:r>
        </a:p>
      </dgm:t>
    </dgm:pt>
    <dgm:pt modelId="{F798D448-B081-4486-B7F0-21B7AFFABA27}" type="parTrans" cxnId="{6CB783C0-C5E6-4752-9F5A-54935E86160A}">
      <dgm:prSet/>
      <dgm:spPr/>
      <dgm:t>
        <a:bodyPr/>
        <a:lstStyle/>
        <a:p>
          <a:endParaRPr lang="en-GB" b="1"/>
        </a:p>
      </dgm:t>
    </dgm:pt>
    <dgm:pt modelId="{40C06063-DECC-4270-8A4B-66D8131A0EDA}" type="sibTrans" cxnId="{6CB783C0-C5E6-4752-9F5A-54935E86160A}">
      <dgm:prSet/>
      <dgm:spPr/>
      <dgm:t>
        <a:bodyPr/>
        <a:lstStyle/>
        <a:p>
          <a:endParaRPr lang="en-GB" b="1"/>
        </a:p>
      </dgm:t>
    </dgm:pt>
    <dgm:pt modelId="{98B5909E-DA94-40E4-80A7-D7D18D836FBA}" type="pres">
      <dgm:prSet presAssocID="{C7B4936B-3200-4F2A-863F-9C427A24EE09}" presName="cycle" presStyleCnt="0">
        <dgm:presLayoutVars>
          <dgm:dir/>
          <dgm:resizeHandles val="exact"/>
        </dgm:presLayoutVars>
      </dgm:prSet>
      <dgm:spPr/>
    </dgm:pt>
    <dgm:pt modelId="{C76C18B1-E901-4D69-A0E0-0B311BDAF75D}" type="pres">
      <dgm:prSet presAssocID="{24F1D9F5-21E0-4BC8-B2DF-992042AD8574}" presName="node" presStyleLbl="node1" presStyleIdx="0" presStyleCnt="5">
        <dgm:presLayoutVars>
          <dgm:bulletEnabled val="1"/>
        </dgm:presLayoutVars>
      </dgm:prSet>
      <dgm:spPr/>
    </dgm:pt>
    <dgm:pt modelId="{B0DEC500-E455-4322-815E-27718AD437DB}" type="pres">
      <dgm:prSet presAssocID="{24F1D9F5-21E0-4BC8-B2DF-992042AD8574}" presName="spNode" presStyleCnt="0"/>
      <dgm:spPr/>
    </dgm:pt>
    <dgm:pt modelId="{A211EEF3-EFAE-400F-A641-D30906C6FCA7}" type="pres">
      <dgm:prSet presAssocID="{A0CD898F-23E8-4959-9118-AA95D61B7070}" presName="sibTrans" presStyleLbl="sibTrans1D1" presStyleIdx="0" presStyleCnt="5"/>
      <dgm:spPr/>
    </dgm:pt>
    <dgm:pt modelId="{31B3A26B-0611-4527-8B6A-DBC0AB2ABA7E}" type="pres">
      <dgm:prSet presAssocID="{BB51189F-DF65-41CA-B74B-B27D9CE8BC8B}" presName="node" presStyleLbl="node1" presStyleIdx="1" presStyleCnt="5">
        <dgm:presLayoutVars>
          <dgm:bulletEnabled val="1"/>
        </dgm:presLayoutVars>
      </dgm:prSet>
      <dgm:spPr/>
    </dgm:pt>
    <dgm:pt modelId="{E544B4DC-0BB6-40C6-923A-DCA0AD5E913B}" type="pres">
      <dgm:prSet presAssocID="{BB51189F-DF65-41CA-B74B-B27D9CE8BC8B}" presName="spNode" presStyleCnt="0"/>
      <dgm:spPr/>
    </dgm:pt>
    <dgm:pt modelId="{3E31C62F-C6DB-4DB9-BB73-6B1CDEA4FE92}" type="pres">
      <dgm:prSet presAssocID="{FC26C562-D4D8-4E73-9563-CC4C67BEC513}" presName="sibTrans" presStyleLbl="sibTrans1D1" presStyleIdx="1" presStyleCnt="5"/>
      <dgm:spPr/>
    </dgm:pt>
    <dgm:pt modelId="{0C909200-5008-48D9-8203-EC70639577B1}" type="pres">
      <dgm:prSet presAssocID="{34AF3349-A730-44EB-AC4F-B6FCC2BEEE66}" presName="node" presStyleLbl="node1" presStyleIdx="2" presStyleCnt="5">
        <dgm:presLayoutVars>
          <dgm:bulletEnabled val="1"/>
        </dgm:presLayoutVars>
      </dgm:prSet>
      <dgm:spPr/>
    </dgm:pt>
    <dgm:pt modelId="{33DBDAA2-C7DC-4714-A08E-7605F566AE5A}" type="pres">
      <dgm:prSet presAssocID="{34AF3349-A730-44EB-AC4F-B6FCC2BEEE66}" presName="spNode" presStyleCnt="0"/>
      <dgm:spPr/>
    </dgm:pt>
    <dgm:pt modelId="{ADEF604B-7BCC-4566-BFDD-EC61722E0650}" type="pres">
      <dgm:prSet presAssocID="{01B3D5FA-A950-4267-81DD-F7BD6541FEA4}" presName="sibTrans" presStyleLbl="sibTrans1D1" presStyleIdx="2" presStyleCnt="5"/>
      <dgm:spPr/>
    </dgm:pt>
    <dgm:pt modelId="{2F7804B0-AE6F-44BA-B087-6183353962D6}" type="pres">
      <dgm:prSet presAssocID="{AB57EF7D-4B66-4672-97D5-4A9EC5252E7A}" presName="node" presStyleLbl="node1" presStyleIdx="3" presStyleCnt="5">
        <dgm:presLayoutVars>
          <dgm:bulletEnabled val="1"/>
        </dgm:presLayoutVars>
      </dgm:prSet>
      <dgm:spPr/>
    </dgm:pt>
    <dgm:pt modelId="{6D7FC0B1-24F6-4745-B759-AE41D1EBD370}" type="pres">
      <dgm:prSet presAssocID="{AB57EF7D-4B66-4672-97D5-4A9EC5252E7A}" presName="spNode" presStyleCnt="0"/>
      <dgm:spPr/>
    </dgm:pt>
    <dgm:pt modelId="{DD20869A-53F6-4751-AE51-AF61F49656C8}" type="pres">
      <dgm:prSet presAssocID="{18F6ACEE-B541-468D-AC0D-F2D58B705F5C}" presName="sibTrans" presStyleLbl="sibTrans1D1" presStyleIdx="3" presStyleCnt="5"/>
      <dgm:spPr/>
    </dgm:pt>
    <dgm:pt modelId="{2850F0A5-BD09-492F-94FC-2857B2F45F66}" type="pres">
      <dgm:prSet presAssocID="{BE30B50C-2556-4052-AF86-B85F291B76B6}" presName="node" presStyleLbl="node1" presStyleIdx="4" presStyleCnt="5">
        <dgm:presLayoutVars>
          <dgm:bulletEnabled val="1"/>
        </dgm:presLayoutVars>
      </dgm:prSet>
      <dgm:spPr/>
    </dgm:pt>
    <dgm:pt modelId="{22E0A0DC-2AB5-4BCF-AF28-4CB383805581}" type="pres">
      <dgm:prSet presAssocID="{BE30B50C-2556-4052-AF86-B85F291B76B6}" presName="spNode" presStyleCnt="0"/>
      <dgm:spPr/>
    </dgm:pt>
    <dgm:pt modelId="{010C55BF-583D-46D8-B4D5-19DB77125E68}" type="pres">
      <dgm:prSet presAssocID="{40C06063-DECC-4270-8A4B-66D8131A0EDA}" presName="sibTrans" presStyleLbl="sibTrans1D1" presStyleIdx="4" presStyleCnt="5"/>
      <dgm:spPr/>
    </dgm:pt>
  </dgm:ptLst>
  <dgm:cxnLst>
    <dgm:cxn modelId="{06C24804-F5FC-43DC-AB0B-0A58C80791C8}" type="presOf" srcId="{34AF3349-A730-44EB-AC4F-B6FCC2BEEE66}" destId="{0C909200-5008-48D9-8203-EC70639577B1}" srcOrd="0" destOrd="0" presId="urn:microsoft.com/office/officeart/2005/8/layout/cycle6"/>
    <dgm:cxn modelId="{2E7E2B11-E51E-4227-9EBE-15F74618E7B6}" type="presOf" srcId="{40C06063-DECC-4270-8A4B-66D8131A0EDA}" destId="{010C55BF-583D-46D8-B4D5-19DB77125E68}" srcOrd="0" destOrd="0" presId="urn:microsoft.com/office/officeart/2005/8/layout/cycle6"/>
    <dgm:cxn modelId="{3E4DCF20-1A1C-4633-B7D0-C6A439110A63}" srcId="{C7B4936B-3200-4F2A-863F-9C427A24EE09}" destId="{24F1D9F5-21E0-4BC8-B2DF-992042AD8574}" srcOrd="0" destOrd="0" parTransId="{3463DB8B-561E-4D78-A00B-2C3DD2648913}" sibTransId="{A0CD898F-23E8-4959-9118-AA95D61B7070}"/>
    <dgm:cxn modelId="{08782F27-6666-4BC5-8ED4-99935EBB14CB}" type="presOf" srcId="{01B3D5FA-A950-4267-81DD-F7BD6541FEA4}" destId="{ADEF604B-7BCC-4566-BFDD-EC61722E0650}" srcOrd="0" destOrd="0" presId="urn:microsoft.com/office/officeart/2005/8/layout/cycle6"/>
    <dgm:cxn modelId="{91CBB837-F366-45AA-B6E6-1DA288E0850C}" type="presOf" srcId="{AB57EF7D-4B66-4672-97D5-4A9EC5252E7A}" destId="{2F7804B0-AE6F-44BA-B087-6183353962D6}" srcOrd="0" destOrd="0" presId="urn:microsoft.com/office/officeart/2005/8/layout/cycle6"/>
    <dgm:cxn modelId="{0CE6223F-7373-45D2-AD8E-85D68087FBDC}" srcId="{C7B4936B-3200-4F2A-863F-9C427A24EE09}" destId="{34AF3349-A730-44EB-AC4F-B6FCC2BEEE66}" srcOrd="2" destOrd="0" parTransId="{722EA06B-1831-44A9-9FB4-857980759847}" sibTransId="{01B3D5FA-A950-4267-81DD-F7BD6541FEA4}"/>
    <dgm:cxn modelId="{6B88FC43-92EB-4B4F-9B8A-5B208660C188}" type="presOf" srcId="{FC26C562-D4D8-4E73-9563-CC4C67BEC513}" destId="{3E31C62F-C6DB-4DB9-BB73-6B1CDEA4FE92}" srcOrd="0" destOrd="0" presId="urn:microsoft.com/office/officeart/2005/8/layout/cycle6"/>
    <dgm:cxn modelId="{C07FD066-A6D4-4362-830C-65B29715B3AD}" type="presOf" srcId="{24F1D9F5-21E0-4BC8-B2DF-992042AD8574}" destId="{C76C18B1-E901-4D69-A0E0-0B311BDAF75D}" srcOrd="0" destOrd="0" presId="urn:microsoft.com/office/officeart/2005/8/layout/cycle6"/>
    <dgm:cxn modelId="{D53D6249-EFE7-45E5-918F-10B162D9AE13}" type="presOf" srcId="{18F6ACEE-B541-468D-AC0D-F2D58B705F5C}" destId="{DD20869A-53F6-4751-AE51-AF61F49656C8}" srcOrd="0" destOrd="0" presId="urn:microsoft.com/office/officeart/2005/8/layout/cycle6"/>
    <dgm:cxn modelId="{87128973-5769-4550-A33C-EDAA602D4EE8}" type="presOf" srcId="{A0CD898F-23E8-4959-9118-AA95D61B7070}" destId="{A211EEF3-EFAE-400F-A641-D30906C6FCA7}" srcOrd="0" destOrd="0" presId="urn:microsoft.com/office/officeart/2005/8/layout/cycle6"/>
    <dgm:cxn modelId="{A0B684A1-FAE8-434B-92F1-043037E97321}" type="presOf" srcId="{BE30B50C-2556-4052-AF86-B85F291B76B6}" destId="{2850F0A5-BD09-492F-94FC-2857B2F45F66}" srcOrd="0" destOrd="0" presId="urn:microsoft.com/office/officeart/2005/8/layout/cycle6"/>
    <dgm:cxn modelId="{AE2A54A3-EDF5-4822-8CC7-C4DC2C14D183}" type="presOf" srcId="{C7B4936B-3200-4F2A-863F-9C427A24EE09}" destId="{98B5909E-DA94-40E4-80A7-D7D18D836FBA}" srcOrd="0" destOrd="0" presId="urn:microsoft.com/office/officeart/2005/8/layout/cycle6"/>
    <dgm:cxn modelId="{4F5CC3A7-FC54-465A-88C5-9173E543754B}" srcId="{C7B4936B-3200-4F2A-863F-9C427A24EE09}" destId="{BB51189F-DF65-41CA-B74B-B27D9CE8BC8B}" srcOrd="1" destOrd="0" parTransId="{279834B4-CB82-41C8-8E02-1129DDE2758F}" sibTransId="{FC26C562-D4D8-4E73-9563-CC4C67BEC513}"/>
    <dgm:cxn modelId="{30D647AA-F6E4-4577-B526-D2486AD87C0D}" type="presOf" srcId="{BB51189F-DF65-41CA-B74B-B27D9CE8BC8B}" destId="{31B3A26B-0611-4527-8B6A-DBC0AB2ABA7E}" srcOrd="0" destOrd="0" presId="urn:microsoft.com/office/officeart/2005/8/layout/cycle6"/>
    <dgm:cxn modelId="{6CB783C0-C5E6-4752-9F5A-54935E86160A}" srcId="{C7B4936B-3200-4F2A-863F-9C427A24EE09}" destId="{BE30B50C-2556-4052-AF86-B85F291B76B6}" srcOrd="4" destOrd="0" parTransId="{F798D448-B081-4486-B7F0-21B7AFFABA27}" sibTransId="{40C06063-DECC-4270-8A4B-66D8131A0EDA}"/>
    <dgm:cxn modelId="{A84D54F1-3478-4BD0-ACF6-9371987AAE78}" srcId="{C7B4936B-3200-4F2A-863F-9C427A24EE09}" destId="{AB57EF7D-4B66-4672-97D5-4A9EC5252E7A}" srcOrd="3" destOrd="0" parTransId="{635F0F26-346E-4E99-AD60-D38BD775CF69}" sibTransId="{18F6ACEE-B541-468D-AC0D-F2D58B705F5C}"/>
    <dgm:cxn modelId="{48C7F270-2E50-4A51-A756-D1E03BC15EC7}" type="presParOf" srcId="{98B5909E-DA94-40E4-80A7-D7D18D836FBA}" destId="{C76C18B1-E901-4D69-A0E0-0B311BDAF75D}" srcOrd="0" destOrd="0" presId="urn:microsoft.com/office/officeart/2005/8/layout/cycle6"/>
    <dgm:cxn modelId="{F775E05C-C935-40B1-A3CE-359F00184490}" type="presParOf" srcId="{98B5909E-DA94-40E4-80A7-D7D18D836FBA}" destId="{B0DEC500-E455-4322-815E-27718AD437DB}" srcOrd="1" destOrd="0" presId="urn:microsoft.com/office/officeart/2005/8/layout/cycle6"/>
    <dgm:cxn modelId="{E6CEEDB4-A82B-400D-8F25-882128C64E99}" type="presParOf" srcId="{98B5909E-DA94-40E4-80A7-D7D18D836FBA}" destId="{A211EEF3-EFAE-400F-A641-D30906C6FCA7}" srcOrd="2" destOrd="0" presId="urn:microsoft.com/office/officeart/2005/8/layout/cycle6"/>
    <dgm:cxn modelId="{6AC0AF5C-917C-4924-801D-C57950A2832F}" type="presParOf" srcId="{98B5909E-DA94-40E4-80A7-D7D18D836FBA}" destId="{31B3A26B-0611-4527-8B6A-DBC0AB2ABA7E}" srcOrd="3" destOrd="0" presId="urn:microsoft.com/office/officeart/2005/8/layout/cycle6"/>
    <dgm:cxn modelId="{212979B8-53FE-4174-8817-74E3BF034783}" type="presParOf" srcId="{98B5909E-DA94-40E4-80A7-D7D18D836FBA}" destId="{E544B4DC-0BB6-40C6-923A-DCA0AD5E913B}" srcOrd="4" destOrd="0" presId="urn:microsoft.com/office/officeart/2005/8/layout/cycle6"/>
    <dgm:cxn modelId="{0634CDC7-C817-4370-AB65-1BE573BBB5AE}" type="presParOf" srcId="{98B5909E-DA94-40E4-80A7-D7D18D836FBA}" destId="{3E31C62F-C6DB-4DB9-BB73-6B1CDEA4FE92}" srcOrd="5" destOrd="0" presId="urn:microsoft.com/office/officeart/2005/8/layout/cycle6"/>
    <dgm:cxn modelId="{2A81AFA8-C9E5-47DD-9F7C-B850439AAEBD}" type="presParOf" srcId="{98B5909E-DA94-40E4-80A7-D7D18D836FBA}" destId="{0C909200-5008-48D9-8203-EC70639577B1}" srcOrd="6" destOrd="0" presId="urn:microsoft.com/office/officeart/2005/8/layout/cycle6"/>
    <dgm:cxn modelId="{6AFE16F0-FC5C-4ABA-9C98-D3013D15A27F}" type="presParOf" srcId="{98B5909E-DA94-40E4-80A7-D7D18D836FBA}" destId="{33DBDAA2-C7DC-4714-A08E-7605F566AE5A}" srcOrd="7" destOrd="0" presId="urn:microsoft.com/office/officeart/2005/8/layout/cycle6"/>
    <dgm:cxn modelId="{B69A8841-945A-42BC-A17B-92272F2CD740}" type="presParOf" srcId="{98B5909E-DA94-40E4-80A7-D7D18D836FBA}" destId="{ADEF604B-7BCC-4566-BFDD-EC61722E0650}" srcOrd="8" destOrd="0" presId="urn:microsoft.com/office/officeart/2005/8/layout/cycle6"/>
    <dgm:cxn modelId="{8FEF1BF3-B840-474B-A688-9B035C97C912}" type="presParOf" srcId="{98B5909E-DA94-40E4-80A7-D7D18D836FBA}" destId="{2F7804B0-AE6F-44BA-B087-6183353962D6}" srcOrd="9" destOrd="0" presId="urn:microsoft.com/office/officeart/2005/8/layout/cycle6"/>
    <dgm:cxn modelId="{BA0161F7-36D5-4E9A-B47E-D4DB3FDA47C3}" type="presParOf" srcId="{98B5909E-DA94-40E4-80A7-D7D18D836FBA}" destId="{6D7FC0B1-24F6-4745-B759-AE41D1EBD370}" srcOrd="10" destOrd="0" presId="urn:microsoft.com/office/officeart/2005/8/layout/cycle6"/>
    <dgm:cxn modelId="{4525CEA8-735A-44CF-9E2F-1569354EA18A}" type="presParOf" srcId="{98B5909E-DA94-40E4-80A7-D7D18D836FBA}" destId="{DD20869A-53F6-4751-AE51-AF61F49656C8}" srcOrd="11" destOrd="0" presId="urn:microsoft.com/office/officeart/2005/8/layout/cycle6"/>
    <dgm:cxn modelId="{CA4AC0C9-EAF6-46B9-9805-A7B517E9D948}" type="presParOf" srcId="{98B5909E-DA94-40E4-80A7-D7D18D836FBA}" destId="{2850F0A5-BD09-492F-94FC-2857B2F45F66}" srcOrd="12" destOrd="0" presId="urn:microsoft.com/office/officeart/2005/8/layout/cycle6"/>
    <dgm:cxn modelId="{B0C4BEC7-BEA2-47F8-9016-31CBE67C7345}" type="presParOf" srcId="{98B5909E-DA94-40E4-80A7-D7D18D836FBA}" destId="{22E0A0DC-2AB5-4BCF-AF28-4CB383805581}" srcOrd="13" destOrd="0" presId="urn:microsoft.com/office/officeart/2005/8/layout/cycle6"/>
    <dgm:cxn modelId="{759B3FA6-9FD8-4D16-A44E-7B3187DC8D33}" type="presParOf" srcId="{98B5909E-DA94-40E4-80A7-D7D18D836FBA}" destId="{010C55BF-583D-46D8-B4D5-19DB77125E68}" srcOrd="14"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70C053A-05B6-4505-8BE6-B41C109415C8}" type="doc">
      <dgm:prSet loTypeId="urn:microsoft.com/office/officeart/2005/8/layout/default" loCatId="list" qsTypeId="urn:microsoft.com/office/officeart/2005/8/quickstyle/simple1" qsCatId="simple" csTypeId="urn:microsoft.com/office/officeart/2005/8/colors/colorful4" csCatId="colorful" phldr="1"/>
      <dgm:spPr/>
      <dgm:t>
        <a:bodyPr/>
        <a:lstStyle/>
        <a:p>
          <a:endParaRPr lang="en-US"/>
        </a:p>
      </dgm:t>
    </dgm:pt>
    <dgm:pt modelId="{CF85558C-2DBA-495A-9F28-5E544F40AE5A}">
      <dgm:prSet/>
      <dgm:spPr>
        <a:solidFill>
          <a:schemeClr val="accent1"/>
        </a:solidFill>
      </dgm:spPr>
      <dgm:t>
        <a:bodyPr/>
        <a:lstStyle/>
        <a:p>
          <a:r>
            <a:rPr lang="en-US" b="1"/>
            <a:t>Inflation rate</a:t>
          </a:r>
        </a:p>
      </dgm:t>
    </dgm:pt>
    <dgm:pt modelId="{2606029D-B75E-4CFE-A9DE-7D3BAD7856E7}" type="parTrans" cxnId="{46AA1298-0DDA-4D32-9485-6E94DC0A5D60}">
      <dgm:prSet/>
      <dgm:spPr/>
      <dgm:t>
        <a:bodyPr/>
        <a:lstStyle/>
        <a:p>
          <a:endParaRPr lang="en-US" b="1"/>
        </a:p>
      </dgm:t>
    </dgm:pt>
    <dgm:pt modelId="{095ECBE4-C078-47A9-9DBE-A347FBF79E60}" type="sibTrans" cxnId="{46AA1298-0DDA-4D32-9485-6E94DC0A5D60}">
      <dgm:prSet/>
      <dgm:spPr/>
      <dgm:t>
        <a:bodyPr/>
        <a:lstStyle/>
        <a:p>
          <a:endParaRPr lang="en-US" b="1"/>
        </a:p>
      </dgm:t>
    </dgm:pt>
    <dgm:pt modelId="{26D86D4B-5FAE-47A5-97BB-441FE459DE5E}">
      <dgm:prSet/>
      <dgm:spPr/>
      <dgm:t>
        <a:bodyPr/>
        <a:lstStyle/>
        <a:p>
          <a:r>
            <a:rPr lang="en-US" b="1"/>
            <a:t>Interest rate</a:t>
          </a:r>
        </a:p>
      </dgm:t>
    </dgm:pt>
    <dgm:pt modelId="{ABAF9F9B-D17E-48FD-BB3E-0BF127CE3D2F}" type="parTrans" cxnId="{99F9139A-CB15-49A8-B824-A6FB87F2D18D}">
      <dgm:prSet/>
      <dgm:spPr/>
      <dgm:t>
        <a:bodyPr/>
        <a:lstStyle/>
        <a:p>
          <a:endParaRPr lang="en-US" b="1"/>
        </a:p>
      </dgm:t>
    </dgm:pt>
    <dgm:pt modelId="{FC6F5D72-00A3-4FFB-9308-745AE944B487}" type="sibTrans" cxnId="{99F9139A-CB15-49A8-B824-A6FB87F2D18D}">
      <dgm:prSet/>
      <dgm:spPr/>
      <dgm:t>
        <a:bodyPr/>
        <a:lstStyle/>
        <a:p>
          <a:endParaRPr lang="en-US" b="1"/>
        </a:p>
      </dgm:t>
    </dgm:pt>
    <dgm:pt modelId="{A0F5EF77-08B1-4C14-B1AB-392D63750C3C}">
      <dgm:prSet/>
      <dgm:spPr>
        <a:solidFill>
          <a:schemeClr val="accent6">
            <a:lumMod val="75000"/>
          </a:schemeClr>
        </a:solidFill>
      </dgm:spPr>
      <dgm:t>
        <a:bodyPr/>
        <a:lstStyle/>
        <a:p>
          <a:r>
            <a:rPr lang="en-US" b="1" dirty="0"/>
            <a:t>Country’s current account  (balance of payments)</a:t>
          </a:r>
        </a:p>
      </dgm:t>
    </dgm:pt>
    <dgm:pt modelId="{B7D62FC3-402B-4941-831A-FB2614D8217C}" type="parTrans" cxnId="{0C38F2AA-AA35-4BCE-B21D-771854D2D413}">
      <dgm:prSet/>
      <dgm:spPr/>
      <dgm:t>
        <a:bodyPr/>
        <a:lstStyle/>
        <a:p>
          <a:endParaRPr lang="en-US" b="1"/>
        </a:p>
      </dgm:t>
    </dgm:pt>
    <dgm:pt modelId="{B7148268-E755-4AB4-B9E7-43720DFFD33C}" type="sibTrans" cxnId="{0C38F2AA-AA35-4BCE-B21D-771854D2D413}">
      <dgm:prSet/>
      <dgm:spPr/>
      <dgm:t>
        <a:bodyPr/>
        <a:lstStyle/>
        <a:p>
          <a:endParaRPr lang="en-US" b="1"/>
        </a:p>
      </dgm:t>
    </dgm:pt>
    <dgm:pt modelId="{C45280CC-015B-40A8-B9C3-2B4224DBCE55}">
      <dgm:prSet/>
      <dgm:spPr>
        <a:solidFill>
          <a:srgbClr val="FF0000"/>
        </a:solidFill>
      </dgm:spPr>
      <dgm:t>
        <a:bodyPr/>
        <a:lstStyle/>
        <a:p>
          <a:r>
            <a:rPr lang="en-US" b="1" dirty="0"/>
            <a:t>Government debt</a:t>
          </a:r>
        </a:p>
      </dgm:t>
    </dgm:pt>
    <dgm:pt modelId="{E5CB3357-5129-47C9-8944-013CA93A2FC0}" type="parTrans" cxnId="{586D81BE-CA5E-43E9-81C9-D7B49019C6C6}">
      <dgm:prSet/>
      <dgm:spPr/>
      <dgm:t>
        <a:bodyPr/>
        <a:lstStyle/>
        <a:p>
          <a:endParaRPr lang="en-US" b="1"/>
        </a:p>
      </dgm:t>
    </dgm:pt>
    <dgm:pt modelId="{CF33A27C-9B6C-4E82-A73A-F4549B8CA87C}" type="sibTrans" cxnId="{586D81BE-CA5E-43E9-81C9-D7B49019C6C6}">
      <dgm:prSet/>
      <dgm:spPr/>
      <dgm:t>
        <a:bodyPr/>
        <a:lstStyle/>
        <a:p>
          <a:endParaRPr lang="en-US" b="1"/>
        </a:p>
      </dgm:t>
    </dgm:pt>
    <dgm:pt modelId="{3E362AD4-DCE7-4756-A7CD-93929867C3B9}">
      <dgm:prSet/>
      <dgm:spPr>
        <a:solidFill>
          <a:srgbClr val="00B050"/>
        </a:solidFill>
      </dgm:spPr>
      <dgm:t>
        <a:bodyPr/>
        <a:lstStyle/>
        <a:p>
          <a:r>
            <a:rPr lang="en-US" b="1" dirty="0"/>
            <a:t>Terms of trade</a:t>
          </a:r>
        </a:p>
      </dgm:t>
    </dgm:pt>
    <dgm:pt modelId="{C8203DF6-20FD-4045-AAC2-2C5C6033848E}" type="parTrans" cxnId="{8BD88B41-061B-4FE0-AA06-8ACD4C678F64}">
      <dgm:prSet/>
      <dgm:spPr/>
      <dgm:t>
        <a:bodyPr/>
        <a:lstStyle/>
        <a:p>
          <a:endParaRPr lang="en-US" b="1"/>
        </a:p>
      </dgm:t>
    </dgm:pt>
    <dgm:pt modelId="{E6FC399D-C143-48B4-A88B-8F02C5F07DAD}" type="sibTrans" cxnId="{8BD88B41-061B-4FE0-AA06-8ACD4C678F64}">
      <dgm:prSet/>
      <dgm:spPr/>
      <dgm:t>
        <a:bodyPr/>
        <a:lstStyle/>
        <a:p>
          <a:endParaRPr lang="en-US" b="1"/>
        </a:p>
      </dgm:t>
    </dgm:pt>
    <dgm:pt modelId="{B6B70386-CEBB-4CB8-8F02-CFFC196533BA}">
      <dgm:prSet/>
      <dgm:spPr/>
      <dgm:t>
        <a:bodyPr/>
        <a:lstStyle/>
        <a:p>
          <a:r>
            <a:rPr lang="en-US" b="1" dirty="0"/>
            <a:t>Political stability and performance</a:t>
          </a:r>
        </a:p>
      </dgm:t>
    </dgm:pt>
    <dgm:pt modelId="{AC1E07C2-4692-4F32-B1B4-460574C1E209}" type="parTrans" cxnId="{370C67DA-D6EB-4D9D-885D-7C0D0EA18F11}">
      <dgm:prSet/>
      <dgm:spPr/>
      <dgm:t>
        <a:bodyPr/>
        <a:lstStyle/>
        <a:p>
          <a:endParaRPr lang="en-US" b="1"/>
        </a:p>
      </dgm:t>
    </dgm:pt>
    <dgm:pt modelId="{EE67C5B0-EFE7-4F17-80FF-93A0436AD208}" type="sibTrans" cxnId="{370C67DA-D6EB-4D9D-885D-7C0D0EA18F11}">
      <dgm:prSet/>
      <dgm:spPr/>
      <dgm:t>
        <a:bodyPr/>
        <a:lstStyle/>
        <a:p>
          <a:endParaRPr lang="en-US" b="1"/>
        </a:p>
      </dgm:t>
    </dgm:pt>
    <dgm:pt modelId="{D7F815EE-FEB6-40AE-89C2-71E043176A43}">
      <dgm:prSet/>
      <dgm:spPr/>
      <dgm:t>
        <a:bodyPr/>
        <a:lstStyle/>
        <a:p>
          <a:r>
            <a:rPr lang="en-US" b="1"/>
            <a:t>Recession</a:t>
          </a:r>
        </a:p>
      </dgm:t>
    </dgm:pt>
    <dgm:pt modelId="{2E09637B-5BE7-4AF3-95FF-19D4B56E7A1D}" type="parTrans" cxnId="{22BB0F1E-D497-4098-A914-F20CB78B248F}">
      <dgm:prSet/>
      <dgm:spPr/>
      <dgm:t>
        <a:bodyPr/>
        <a:lstStyle/>
        <a:p>
          <a:endParaRPr lang="en-US" b="1"/>
        </a:p>
      </dgm:t>
    </dgm:pt>
    <dgm:pt modelId="{4BB946F0-60F7-4B59-995F-D1984C9D5600}" type="sibTrans" cxnId="{22BB0F1E-D497-4098-A914-F20CB78B248F}">
      <dgm:prSet/>
      <dgm:spPr/>
      <dgm:t>
        <a:bodyPr/>
        <a:lstStyle/>
        <a:p>
          <a:endParaRPr lang="en-US" b="1"/>
        </a:p>
      </dgm:t>
    </dgm:pt>
    <dgm:pt modelId="{E5ECCEC8-D781-4483-B090-3DF90665E249}">
      <dgm:prSet/>
      <dgm:spPr/>
      <dgm:t>
        <a:bodyPr/>
        <a:lstStyle/>
        <a:p>
          <a:r>
            <a:rPr lang="en-US" b="1"/>
            <a:t>Speculation</a:t>
          </a:r>
          <a:br>
            <a:rPr lang="en-US" b="1"/>
          </a:br>
          <a:endParaRPr lang="en-US" b="1"/>
        </a:p>
      </dgm:t>
    </dgm:pt>
    <dgm:pt modelId="{46E01E3C-3479-4F5D-961C-0F7DD026A888}" type="parTrans" cxnId="{5768BF15-1D5C-40D5-9639-35569D42478C}">
      <dgm:prSet/>
      <dgm:spPr/>
      <dgm:t>
        <a:bodyPr/>
        <a:lstStyle/>
        <a:p>
          <a:endParaRPr lang="en-US" b="1"/>
        </a:p>
      </dgm:t>
    </dgm:pt>
    <dgm:pt modelId="{3D1994DF-2910-41D2-8ADE-EF682F0B636E}" type="sibTrans" cxnId="{5768BF15-1D5C-40D5-9639-35569D42478C}">
      <dgm:prSet/>
      <dgm:spPr/>
      <dgm:t>
        <a:bodyPr/>
        <a:lstStyle/>
        <a:p>
          <a:endParaRPr lang="en-US" b="1"/>
        </a:p>
      </dgm:t>
    </dgm:pt>
    <dgm:pt modelId="{0228E336-8A27-4778-908B-CBF5CB5577D1}" type="pres">
      <dgm:prSet presAssocID="{870C053A-05B6-4505-8BE6-B41C109415C8}" presName="diagram" presStyleCnt="0">
        <dgm:presLayoutVars>
          <dgm:dir/>
          <dgm:resizeHandles val="exact"/>
        </dgm:presLayoutVars>
      </dgm:prSet>
      <dgm:spPr/>
    </dgm:pt>
    <dgm:pt modelId="{45F68A0A-DCC2-46AD-8743-CECDA10DAD2A}" type="pres">
      <dgm:prSet presAssocID="{CF85558C-2DBA-495A-9F28-5E544F40AE5A}" presName="node" presStyleLbl="node1" presStyleIdx="0" presStyleCnt="8">
        <dgm:presLayoutVars>
          <dgm:bulletEnabled val="1"/>
        </dgm:presLayoutVars>
      </dgm:prSet>
      <dgm:spPr/>
    </dgm:pt>
    <dgm:pt modelId="{8CFFD11F-E950-459C-93D2-EE9CECE0361C}" type="pres">
      <dgm:prSet presAssocID="{095ECBE4-C078-47A9-9DBE-A347FBF79E60}" presName="sibTrans" presStyleCnt="0"/>
      <dgm:spPr/>
    </dgm:pt>
    <dgm:pt modelId="{941F50C6-BF3A-4AC6-ACC7-9999D4AD3545}" type="pres">
      <dgm:prSet presAssocID="{26D86D4B-5FAE-47A5-97BB-441FE459DE5E}" presName="node" presStyleLbl="node1" presStyleIdx="1" presStyleCnt="8">
        <dgm:presLayoutVars>
          <dgm:bulletEnabled val="1"/>
        </dgm:presLayoutVars>
      </dgm:prSet>
      <dgm:spPr/>
    </dgm:pt>
    <dgm:pt modelId="{41A47D6C-B91A-40B4-BAE6-AB4F0066E00F}" type="pres">
      <dgm:prSet presAssocID="{FC6F5D72-00A3-4FFB-9308-745AE944B487}" presName="sibTrans" presStyleCnt="0"/>
      <dgm:spPr/>
    </dgm:pt>
    <dgm:pt modelId="{5110B188-068D-4B78-BEF8-EB20F05935F4}" type="pres">
      <dgm:prSet presAssocID="{A0F5EF77-08B1-4C14-B1AB-392D63750C3C}" presName="node" presStyleLbl="node1" presStyleIdx="2" presStyleCnt="8">
        <dgm:presLayoutVars>
          <dgm:bulletEnabled val="1"/>
        </dgm:presLayoutVars>
      </dgm:prSet>
      <dgm:spPr/>
    </dgm:pt>
    <dgm:pt modelId="{599F7794-521B-42D9-BA9B-1DAA58DE0ADB}" type="pres">
      <dgm:prSet presAssocID="{B7148268-E755-4AB4-B9E7-43720DFFD33C}" presName="sibTrans" presStyleCnt="0"/>
      <dgm:spPr/>
    </dgm:pt>
    <dgm:pt modelId="{65F0EF92-8298-4F82-99D7-667C45C708D3}" type="pres">
      <dgm:prSet presAssocID="{C45280CC-015B-40A8-B9C3-2B4224DBCE55}" presName="node" presStyleLbl="node1" presStyleIdx="3" presStyleCnt="8">
        <dgm:presLayoutVars>
          <dgm:bulletEnabled val="1"/>
        </dgm:presLayoutVars>
      </dgm:prSet>
      <dgm:spPr/>
    </dgm:pt>
    <dgm:pt modelId="{1B324B3C-471E-45A5-B698-53252C5D44C5}" type="pres">
      <dgm:prSet presAssocID="{CF33A27C-9B6C-4E82-A73A-F4549B8CA87C}" presName="sibTrans" presStyleCnt="0"/>
      <dgm:spPr/>
    </dgm:pt>
    <dgm:pt modelId="{11E2EC95-8C1A-4ED0-A363-9D52F769E548}" type="pres">
      <dgm:prSet presAssocID="{3E362AD4-DCE7-4756-A7CD-93929867C3B9}" presName="node" presStyleLbl="node1" presStyleIdx="4" presStyleCnt="8">
        <dgm:presLayoutVars>
          <dgm:bulletEnabled val="1"/>
        </dgm:presLayoutVars>
      </dgm:prSet>
      <dgm:spPr/>
    </dgm:pt>
    <dgm:pt modelId="{56A3FC0E-40A2-40A5-8C5A-9DBFF87EDD4E}" type="pres">
      <dgm:prSet presAssocID="{E6FC399D-C143-48B4-A88B-8F02C5F07DAD}" presName="sibTrans" presStyleCnt="0"/>
      <dgm:spPr/>
    </dgm:pt>
    <dgm:pt modelId="{3DCB80C5-9568-4A44-B350-7D873D43672E}" type="pres">
      <dgm:prSet presAssocID="{B6B70386-CEBB-4CB8-8F02-CFFC196533BA}" presName="node" presStyleLbl="node1" presStyleIdx="5" presStyleCnt="8" custScaleX="106793" custScaleY="109119">
        <dgm:presLayoutVars>
          <dgm:bulletEnabled val="1"/>
        </dgm:presLayoutVars>
      </dgm:prSet>
      <dgm:spPr/>
    </dgm:pt>
    <dgm:pt modelId="{AEDE6362-4695-4CCE-ABD9-EC1B91F3B67E}" type="pres">
      <dgm:prSet presAssocID="{EE67C5B0-EFE7-4F17-80FF-93A0436AD208}" presName="sibTrans" presStyleCnt="0"/>
      <dgm:spPr/>
    </dgm:pt>
    <dgm:pt modelId="{64C89A8E-30B8-40BA-8099-336D461F2EBC}" type="pres">
      <dgm:prSet presAssocID="{D7F815EE-FEB6-40AE-89C2-71E043176A43}" presName="node" presStyleLbl="node1" presStyleIdx="6" presStyleCnt="8" custLinFactNeighborX="-226" custLinFactNeighborY="-10604">
        <dgm:presLayoutVars>
          <dgm:bulletEnabled val="1"/>
        </dgm:presLayoutVars>
      </dgm:prSet>
      <dgm:spPr/>
    </dgm:pt>
    <dgm:pt modelId="{3827D572-E598-41F9-A3F3-F1EE3261D0F8}" type="pres">
      <dgm:prSet presAssocID="{4BB946F0-60F7-4B59-995F-D1984C9D5600}" presName="sibTrans" presStyleCnt="0"/>
      <dgm:spPr/>
    </dgm:pt>
    <dgm:pt modelId="{B23B4420-F78C-43CF-A92B-4DF83F940AD2}" type="pres">
      <dgm:prSet presAssocID="{E5ECCEC8-D781-4483-B090-3DF90665E249}" presName="node" presStyleLbl="node1" presStyleIdx="7" presStyleCnt="8" custLinFactNeighborX="909" custLinFactNeighborY="-7574">
        <dgm:presLayoutVars>
          <dgm:bulletEnabled val="1"/>
        </dgm:presLayoutVars>
      </dgm:prSet>
      <dgm:spPr/>
    </dgm:pt>
  </dgm:ptLst>
  <dgm:cxnLst>
    <dgm:cxn modelId="{F916770C-40EF-48FA-BCE6-A95CF1673215}" type="presOf" srcId="{A0F5EF77-08B1-4C14-B1AB-392D63750C3C}" destId="{5110B188-068D-4B78-BEF8-EB20F05935F4}" srcOrd="0" destOrd="0" presId="urn:microsoft.com/office/officeart/2005/8/layout/default"/>
    <dgm:cxn modelId="{5768BF15-1D5C-40D5-9639-35569D42478C}" srcId="{870C053A-05B6-4505-8BE6-B41C109415C8}" destId="{E5ECCEC8-D781-4483-B090-3DF90665E249}" srcOrd="7" destOrd="0" parTransId="{46E01E3C-3479-4F5D-961C-0F7DD026A888}" sibTransId="{3D1994DF-2910-41D2-8ADE-EF682F0B636E}"/>
    <dgm:cxn modelId="{22BB0F1E-D497-4098-A914-F20CB78B248F}" srcId="{870C053A-05B6-4505-8BE6-B41C109415C8}" destId="{D7F815EE-FEB6-40AE-89C2-71E043176A43}" srcOrd="6" destOrd="0" parTransId="{2E09637B-5BE7-4AF3-95FF-19D4B56E7A1D}" sibTransId="{4BB946F0-60F7-4B59-995F-D1984C9D5600}"/>
    <dgm:cxn modelId="{3606EA23-2B17-4BAA-86A2-875CE0BE5666}" type="presOf" srcId="{3E362AD4-DCE7-4756-A7CD-93929867C3B9}" destId="{11E2EC95-8C1A-4ED0-A363-9D52F769E548}" srcOrd="0" destOrd="0" presId="urn:microsoft.com/office/officeart/2005/8/layout/default"/>
    <dgm:cxn modelId="{BDC0FD5D-FEE9-48E3-92DA-26479584C300}" type="presOf" srcId="{870C053A-05B6-4505-8BE6-B41C109415C8}" destId="{0228E336-8A27-4778-908B-CBF5CB5577D1}" srcOrd="0" destOrd="0" presId="urn:microsoft.com/office/officeart/2005/8/layout/default"/>
    <dgm:cxn modelId="{8BD88B41-061B-4FE0-AA06-8ACD4C678F64}" srcId="{870C053A-05B6-4505-8BE6-B41C109415C8}" destId="{3E362AD4-DCE7-4756-A7CD-93929867C3B9}" srcOrd="4" destOrd="0" parTransId="{C8203DF6-20FD-4045-AAC2-2C5C6033848E}" sibTransId="{E6FC399D-C143-48B4-A88B-8F02C5F07DAD}"/>
    <dgm:cxn modelId="{E2563965-DF09-4E7E-8BC9-11E9F101BCD4}" type="presOf" srcId="{B6B70386-CEBB-4CB8-8F02-CFFC196533BA}" destId="{3DCB80C5-9568-4A44-B350-7D873D43672E}" srcOrd="0" destOrd="0" presId="urn:microsoft.com/office/officeart/2005/8/layout/default"/>
    <dgm:cxn modelId="{CBA9C675-81E9-4786-A854-42815964CA7D}" type="presOf" srcId="{D7F815EE-FEB6-40AE-89C2-71E043176A43}" destId="{64C89A8E-30B8-40BA-8099-336D461F2EBC}" srcOrd="0" destOrd="0" presId="urn:microsoft.com/office/officeart/2005/8/layout/default"/>
    <dgm:cxn modelId="{52C5D981-8A1E-4868-AD7F-94DBFBF6C23B}" type="presOf" srcId="{C45280CC-015B-40A8-B9C3-2B4224DBCE55}" destId="{65F0EF92-8298-4F82-99D7-667C45C708D3}" srcOrd="0" destOrd="0" presId="urn:microsoft.com/office/officeart/2005/8/layout/default"/>
    <dgm:cxn modelId="{46AA1298-0DDA-4D32-9485-6E94DC0A5D60}" srcId="{870C053A-05B6-4505-8BE6-B41C109415C8}" destId="{CF85558C-2DBA-495A-9F28-5E544F40AE5A}" srcOrd="0" destOrd="0" parTransId="{2606029D-B75E-4CFE-A9DE-7D3BAD7856E7}" sibTransId="{095ECBE4-C078-47A9-9DBE-A347FBF79E60}"/>
    <dgm:cxn modelId="{99F9139A-CB15-49A8-B824-A6FB87F2D18D}" srcId="{870C053A-05B6-4505-8BE6-B41C109415C8}" destId="{26D86D4B-5FAE-47A5-97BB-441FE459DE5E}" srcOrd="1" destOrd="0" parTransId="{ABAF9F9B-D17E-48FD-BB3E-0BF127CE3D2F}" sibTransId="{FC6F5D72-00A3-4FFB-9308-745AE944B487}"/>
    <dgm:cxn modelId="{4F7D9F9D-B746-4F22-BC21-05C8882FCC15}" type="presOf" srcId="{CF85558C-2DBA-495A-9F28-5E544F40AE5A}" destId="{45F68A0A-DCC2-46AD-8743-CECDA10DAD2A}" srcOrd="0" destOrd="0" presId="urn:microsoft.com/office/officeart/2005/8/layout/default"/>
    <dgm:cxn modelId="{0C38F2AA-AA35-4BCE-B21D-771854D2D413}" srcId="{870C053A-05B6-4505-8BE6-B41C109415C8}" destId="{A0F5EF77-08B1-4C14-B1AB-392D63750C3C}" srcOrd="2" destOrd="0" parTransId="{B7D62FC3-402B-4941-831A-FB2614D8217C}" sibTransId="{B7148268-E755-4AB4-B9E7-43720DFFD33C}"/>
    <dgm:cxn modelId="{586D81BE-CA5E-43E9-81C9-D7B49019C6C6}" srcId="{870C053A-05B6-4505-8BE6-B41C109415C8}" destId="{C45280CC-015B-40A8-B9C3-2B4224DBCE55}" srcOrd="3" destOrd="0" parTransId="{E5CB3357-5129-47C9-8944-013CA93A2FC0}" sibTransId="{CF33A27C-9B6C-4E82-A73A-F4549B8CA87C}"/>
    <dgm:cxn modelId="{114BD2C6-DCA2-4732-926F-F98760EA04F3}" type="presOf" srcId="{26D86D4B-5FAE-47A5-97BB-441FE459DE5E}" destId="{941F50C6-BF3A-4AC6-ACC7-9999D4AD3545}" srcOrd="0" destOrd="0" presId="urn:microsoft.com/office/officeart/2005/8/layout/default"/>
    <dgm:cxn modelId="{370C67DA-D6EB-4D9D-885D-7C0D0EA18F11}" srcId="{870C053A-05B6-4505-8BE6-B41C109415C8}" destId="{B6B70386-CEBB-4CB8-8F02-CFFC196533BA}" srcOrd="5" destOrd="0" parTransId="{AC1E07C2-4692-4F32-B1B4-460574C1E209}" sibTransId="{EE67C5B0-EFE7-4F17-80FF-93A0436AD208}"/>
    <dgm:cxn modelId="{37FF5DE4-3F05-4D92-81C5-D87B3EE9E4CD}" type="presOf" srcId="{E5ECCEC8-D781-4483-B090-3DF90665E249}" destId="{B23B4420-F78C-43CF-A92B-4DF83F940AD2}" srcOrd="0" destOrd="0" presId="urn:microsoft.com/office/officeart/2005/8/layout/default"/>
    <dgm:cxn modelId="{9C3EC2F6-7E6C-408B-8A52-3EAC9A27577C}" type="presParOf" srcId="{0228E336-8A27-4778-908B-CBF5CB5577D1}" destId="{45F68A0A-DCC2-46AD-8743-CECDA10DAD2A}" srcOrd="0" destOrd="0" presId="urn:microsoft.com/office/officeart/2005/8/layout/default"/>
    <dgm:cxn modelId="{1089D94D-562B-4407-B512-000E5FEF34B4}" type="presParOf" srcId="{0228E336-8A27-4778-908B-CBF5CB5577D1}" destId="{8CFFD11F-E950-459C-93D2-EE9CECE0361C}" srcOrd="1" destOrd="0" presId="urn:microsoft.com/office/officeart/2005/8/layout/default"/>
    <dgm:cxn modelId="{25FB552E-7687-48E2-8A8D-4DDC7C789B7C}" type="presParOf" srcId="{0228E336-8A27-4778-908B-CBF5CB5577D1}" destId="{941F50C6-BF3A-4AC6-ACC7-9999D4AD3545}" srcOrd="2" destOrd="0" presId="urn:microsoft.com/office/officeart/2005/8/layout/default"/>
    <dgm:cxn modelId="{AAF29462-8619-44AD-8884-BD08CBE06882}" type="presParOf" srcId="{0228E336-8A27-4778-908B-CBF5CB5577D1}" destId="{41A47D6C-B91A-40B4-BAE6-AB4F0066E00F}" srcOrd="3" destOrd="0" presId="urn:microsoft.com/office/officeart/2005/8/layout/default"/>
    <dgm:cxn modelId="{C847DAF4-BE0F-4D04-A77B-3FC20A9017F4}" type="presParOf" srcId="{0228E336-8A27-4778-908B-CBF5CB5577D1}" destId="{5110B188-068D-4B78-BEF8-EB20F05935F4}" srcOrd="4" destOrd="0" presId="urn:microsoft.com/office/officeart/2005/8/layout/default"/>
    <dgm:cxn modelId="{92F6E5E1-2D1F-47EE-B441-62D6A6DDC0BA}" type="presParOf" srcId="{0228E336-8A27-4778-908B-CBF5CB5577D1}" destId="{599F7794-521B-42D9-BA9B-1DAA58DE0ADB}" srcOrd="5" destOrd="0" presId="urn:microsoft.com/office/officeart/2005/8/layout/default"/>
    <dgm:cxn modelId="{4F28F5C2-DAD0-445F-9BC6-964460D2407C}" type="presParOf" srcId="{0228E336-8A27-4778-908B-CBF5CB5577D1}" destId="{65F0EF92-8298-4F82-99D7-667C45C708D3}" srcOrd="6" destOrd="0" presId="urn:microsoft.com/office/officeart/2005/8/layout/default"/>
    <dgm:cxn modelId="{02657F31-51CB-4B34-B246-D94F9F3B0B6C}" type="presParOf" srcId="{0228E336-8A27-4778-908B-CBF5CB5577D1}" destId="{1B324B3C-471E-45A5-B698-53252C5D44C5}" srcOrd="7" destOrd="0" presId="urn:microsoft.com/office/officeart/2005/8/layout/default"/>
    <dgm:cxn modelId="{382B6474-49ED-4B11-8363-8F965426CA6A}" type="presParOf" srcId="{0228E336-8A27-4778-908B-CBF5CB5577D1}" destId="{11E2EC95-8C1A-4ED0-A363-9D52F769E548}" srcOrd="8" destOrd="0" presId="urn:microsoft.com/office/officeart/2005/8/layout/default"/>
    <dgm:cxn modelId="{4AD2AC3E-24E6-4AC3-8084-F0055B874DF5}" type="presParOf" srcId="{0228E336-8A27-4778-908B-CBF5CB5577D1}" destId="{56A3FC0E-40A2-40A5-8C5A-9DBFF87EDD4E}" srcOrd="9" destOrd="0" presId="urn:microsoft.com/office/officeart/2005/8/layout/default"/>
    <dgm:cxn modelId="{043F7D3F-5793-48B6-80CE-C24038BC1A3E}" type="presParOf" srcId="{0228E336-8A27-4778-908B-CBF5CB5577D1}" destId="{3DCB80C5-9568-4A44-B350-7D873D43672E}" srcOrd="10" destOrd="0" presId="urn:microsoft.com/office/officeart/2005/8/layout/default"/>
    <dgm:cxn modelId="{6AB18E6F-9645-4D9B-9E7A-546B03807EC1}" type="presParOf" srcId="{0228E336-8A27-4778-908B-CBF5CB5577D1}" destId="{AEDE6362-4695-4CCE-ABD9-EC1B91F3B67E}" srcOrd="11" destOrd="0" presId="urn:microsoft.com/office/officeart/2005/8/layout/default"/>
    <dgm:cxn modelId="{7295699E-F36C-4DA6-A833-30F740300E79}" type="presParOf" srcId="{0228E336-8A27-4778-908B-CBF5CB5577D1}" destId="{64C89A8E-30B8-40BA-8099-336D461F2EBC}" srcOrd="12" destOrd="0" presId="urn:microsoft.com/office/officeart/2005/8/layout/default"/>
    <dgm:cxn modelId="{8D947ED2-9F72-4E8C-A9CA-70CDFE3C6BAC}" type="presParOf" srcId="{0228E336-8A27-4778-908B-CBF5CB5577D1}" destId="{3827D572-E598-41F9-A3F3-F1EE3261D0F8}" srcOrd="13" destOrd="0" presId="urn:microsoft.com/office/officeart/2005/8/layout/default"/>
    <dgm:cxn modelId="{EEF44866-22A9-442B-9AD7-5B37DBAB68CD}" type="presParOf" srcId="{0228E336-8A27-4778-908B-CBF5CB5577D1}" destId="{B23B4420-F78C-43CF-A92B-4DF83F940AD2}" srcOrd="1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6C18B1-E901-4D69-A0E0-0B311BDAF75D}">
      <dsp:nvSpPr>
        <dsp:cNvPr id="0" name=""/>
        <dsp:cNvSpPr/>
      </dsp:nvSpPr>
      <dsp:spPr>
        <a:xfrm>
          <a:off x="3915572" y="1835"/>
          <a:ext cx="1196822" cy="777934"/>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1" kern="1200" dirty="0"/>
            <a:t>24 hours operation</a:t>
          </a:r>
        </a:p>
      </dsp:txBody>
      <dsp:txXfrm>
        <a:off x="3953548" y="39811"/>
        <a:ext cx="1120870" cy="701982"/>
      </dsp:txXfrm>
    </dsp:sp>
    <dsp:sp modelId="{A211EEF3-EFAE-400F-A641-D30906C6FCA7}">
      <dsp:nvSpPr>
        <dsp:cNvPr id="0" name=""/>
        <dsp:cNvSpPr/>
      </dsp:nvSpPr>
      <dsp:spPr>
        <a:xfrm>
          <a:off x="2958776" y="390802"/>
          <a:ext cx="3110415" cy="3110415"/>
        </a:xfrm>
        <a:custGeom>
          <a:avLst/>
          <a:gdLst/>
          <a:ahLst/>
          <a:cxnLst/>
          <a:rect l="0" t="0" r="0" b="0"/>
          <a:pathLst>
            <a:path>
              <a:moveTo>
                <a:pt x="2161853" y="123197"/>
              </a:moveTo>
              <a:arcTo wR="1555207" hR="1555207" stAng="17577545" swAng="1963000"/>
            </a:path>
          </a:pathLst>
        </a:custGeom>
        <a:noFill/>
        <a:ln w="9525" cap="flat" cmpd="sng" algn="ctr">
          <a:solidFill>
            <a:schemeClr val="accent4">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31B3A26B-0611-4527-8B6A-DBC0AB2ABA7E}">
      <dsp:nvSpPr>
        <dsp:cNvPr id="0" name=""/>
        <dsp:cNvSpPr/>
      </dsp:nvSpPr>
      <dsp:spPr>
        <a:xfrm>
          <a:off x="5394662" y="1076457"/>
          <a:ext cx="1196822" cy="777934"/>
        </a:xfrm>
        <a:prstGeom prst="roundRect">
          <a:avLst/>
        </a:prstGeom>
        <a:solidFill>
          <a:schemeClr val="accent4">
            <a:hueOff val="-1116192"/>
            <a:satOff val="6725"/>
            <a:lumOff val="53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1" kern="1200" dirty="0"/>
            <a:t>Liquidity</a:t>
          </a:r>
        </a:p>
      </dsp:txBody>
      <dsp:txXfrm>
        <a:off x="5432638" y="1114433"/>
        <a:ext cx="1120870" cy="701982"/>
      </dsp:txXfrm>
    </dsp:sp>
    <dsp:sp modelId="{3E31C62F-C6DB-4DB9-BB73-6B1CDEA4FE92}">
      <dsp:nvSpPr>
        <dsp:cNvPr id="0" name=""/>
        <dsp:cNvSpPr/>
      </dsp:nvSpPr>
      <dsp:spPr>
        <a:xfrm>
          <a:off x="2958776" y="390802"/>
          <a:ext cx="3110415" cy="3110415"/>
        </a:xfrm>
        <a:custGeom>
          <a:avLst/>
          <a:gdLst/>
          <a:ahLst/>
          <a:cxnLst/>
          <a:rect l="0" t="0" r="0" b="0"/>
          <a:pathLst>
            <a:path>
              <a:moveTo>
                <a:pt x="3108269" y="1473535"/>
              </a:moveTo>
              <a:arcTo wR="1555207" hR="1555207" stAng="21419383" swAng="2197427"/>
            </a:path>
          </a:pathLst>
        </a:custGeom>
        <a:noFill/>
        <a:ln w="9525" cap="flat" cmpd="sng" algn="ctr">
          <a:solidFill>
            <a:schemeClr val="accent4">
              <a:hueOff val="-1116192"/>
              <a:satOff val="6725"/>
              <a:lumOff val="539"/>
              <a:alphaOff val="0"/>
            </a:schemeClr>
          </a:solidFill>
          <a:prstDash val="solid"/>
        </a:ln>
        <a:effectLst/>
      </dsp:spPr>
      <dsp:style>
        <a:lnRef idx="1">
          <a:scrgbClr r="0" g="0" b="0"/>
        </a:lnRef>
        <a:fillRef idx="0">
          <a:scrgbClr r="0" g="0" b="0"/>
        </a:fillRef>
        <a:effectRef idx="0">
          <a:scrgbClr r="0" g="0" b="0"/>
        </a:effectRef>
        <a:fontRef idx="minor"/>
      </dsp:style>
    </dsp:sp>
    <dsp:sp modelId="{0C909200-5008-48D9-8203-EC70639577B1}">
      <dsp:nvSpPr>
        <dsp:cNvPr id="0" name=""/>
        <dsp:cNvSpPr/>
      </dsp:nvSpPr>
      <dsp:spPr>
        <a:xfrm>
          <a:off x="4829700" y="2815232"/>
          <a:ext cx="1196822" cy="777934"/>
        </a:xfrm>
        <a:prstGeom prst="roundRect">
          <a:avLst/>
        </a:prstGeom>
        <a:solidFill>
          <a:schemeClr val="accent4">
            <a:hueOff val="-2232385"/>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1" kern="1200" dirty="0"/>
            <a:t>Dynamic/Fast</a:t>
          </a:r>
        </a:p>
      </dsp:txBody>
      <dsp:txXfrm>
        <a:off x="4867676" y="2853208"/>
        <a:ext cx="1120870" cy="701982"/>
      </dsp:txXfrm>
    </dsp:sp>
    <dsp:sp modelId="{ADEF604B-7BCC-4566-BFDD-EC61722E0650}">
      <dsp:nvSpPr>
        <dsp:cNvPr id="0" name=""/>
        <dsp:cNvSpPr/>
      </dsp:nvSpPr>
      <dsp:spPr>
        <a:xfrm>
          <a:off x="2958776" y="390802"/>
          <a:ext cx="3110415" cy="3110415"/>
        </a:xfrm>
        <a:custGeom>
          <a:avLst/>
          <a:gdLst/>
          <a:ahLst/>
          <a:cxnLst/>
          <a:rect l="0" t="0" r="0" b="0"/>
          <a:pathLst>
            <a:path>
              <a:moveTo>
                <a:pt x="1864738" y="3079301"/>
              </a:moveTo>
              <a:arcTo wR="1555207" hR="1555207" stAng="4711189" swAng="1377621"/>
            </a:path>
          </a:pathLst>
        </a:custGeom>
        <a:noFill/>
        <a:ln w="9525" cap="flat" cmpd="sng" algn="ctr">
          <a:solidFill>
            <a:schemeClr val="accent4">
              <a:hueOff val="-2232385"/>
              <a:satOff val="13449"/>
              <a:lumOff val="1078"/>
              <a:alphaOff val="0"/>
            </a:schemeClr>
          </a:solidFill>
          <a:prstDash val="solid"/>
        </a:ln>
        <a:effectLst/>
      </dsp:spPr>
      <dsp:style>
        <a:lnRef idx="1">
          <a:scrgbClr r="0" g="0" b="0"/>
        </a:lnRef>
        <a:fillRef idx="0">
          <a:scrgbClr r="0" g="0" b="0"/>
        </a:fillRef>
        <a:effectRef idx="0">
          <a:scrgbClr r="0" g="0" b="0"/>
        </a:effectRef>
        <a:fontRef idx="minor"/>
      </dsp:style>
    </dsp:sp>
    <dsp:sp modelId="{2F7804B0-AE6F-44BA-B087-6183353962D6}">
      <dsp:nvSpPr>
        <dsp:cNvPr id="0" name=""/>
        <dsp:cNvSpPr/>
      </dsp:nvSpPr>
      <dsp:spPr>
        <a:xfrm>
          <a:off x="3001444" y="2815232"/>
          <a:ext cx="1196822" cy="777934"/>
        </a:xfrm>
        <a:prstGeom prst="roundRect">
          <a:avLst/>
        </a:prstGeom>
        <a:solidFill>
          <a:schemeClr val="accent4">
            <a:hueOff val="-3348577"/>
            <a:satOff val="20174"/>
            <a:lumOff val="161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1" kern="1200" dirty="0"/>
            <a:t>International Trade </a:t>
          </a:r>
        </a:p>
      </dsp:txBody>
      <dsp:txXfrm>
        <a:off x="3039420" y="2853208"/>
        <a:ext cx="1120870" cy="701982"/>
      </dsp:txXfrm>
    </dsp:sp>
    <dsp:sp modelId="{DD20869A-53F6-4751-AE51-AF61F49656C8}">
      <dsp:nvSpPr>
        <dsp:cNvPr id="0" name=""/>
        <dsp:cNvSpPr/>
      </dsp:nvSpPr>
      <dsp:spPr>
        <a:xfrm>
          <a:off x="2958776" y="390802"/>
          <a:ext cx="3110415" cy="3110415"/>
        </a:xfrm>
        <a:custGeom>
          <a:avLst/>
          <a:gdLst/>
          <a:ahLst/>
          <a:cxnLst/>
          <a:rect l="0" t="0" r="0" b="0"/>
          <a:pathLst>
            <a:path>
              <a:moveTo>
                <a:pt x="260044" y="2416151"/>
              </a:moveTo>
              <a:arcTo wR="1555207" hR="1555207" stAng="8783190" swAng="2197427"/>
            </a:path>
          </a:pathLst>
        </a:custGeom>
        <a:noFill/>
        <a:ln w="9525" cap="flat" cmpd="sng" algn="ctr">
          <a:solidFill>
            <a:schemeClr val="accent4">
              <a:hueOff val="-3348577"/>
              <a:satOff val="20174"/>
              <a:lumOff val="1617"/>
              <a:alphaOff val="0"/>
            </a:schemeClr>
          </a:solidFill>
          <a:prstDash val="solid"/>
        </a:ln>
        <a:effectLst/>
      </dsp:spPr>
      <dsp:style>
        <a:lnRef idx="1">
          <a:scrgbClr r="0" g="0" b="0"/>
        </a:lnRef>
        <a:fillRef idx="0">
          <a:scrgbClr r="0" g="0" b="0"/>
        </a:fillRef>
        <a:effectRef idx="0">
          <a:scrgbClr r="0" g="0" b="0"/>
        </a:effectRef>
        <a:fontRef idx="minor"/>
      </dsp:style>
    </dsp:sp>
    <dsp:sp modelId="{2850F0A5-BD09-492F-94FC-2857B2F45F66}">
      <dsp:nvSpPr>
        <dsp:cNvPr id="0" name=""/>
        <dsp:cNvSpPr/>
      </dsp:nvSpPr>
      <dsp:spPr>
        <a:xfrm>
          <a:off x="2436482" y="1076457"/>
          <a:ext cx="1196822" cy="777934"/>
        </a:xfrm>
        <a:prstGeom prst="round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1" kern="1200" dirty="0"/>
            <a:t>Trading cost</a:t>
          </a:r>
        </a:p>
      </dsp:txBody>
      <dsp:txXfrm>
        <a:off x="2474458" y="1114433"/>
        <a:ext cx="1120870" cy="701982"/>
      </dsp:txXfrm>
    </dsp:sp>
    <dsp:sp modelId="{010C55BF-583D-46D8-B4D5-19DB77125E68}">
      <dsp:nvSpPr>
        <dsp:cNvPr id="0" name=""/>
        <dsp:cNvSpPr/>
      </dsp:nvSpPr>
      <dsp:spPr>
        <a:xfrm>
          <a:off x="2958776" y="390802"/>
          <a:ext cx="3110415" cy="3110415"/>
        </a:xfrm>
        <a:custGeom>
          <a:avLst/>
          <a:gdLst/>
          <a:ahLst/>
          <a:cxnLst/>
          <a:rect l="0" t="0" r="0" b="0"/>
          <a:pathLst>
            <a:path>
              <a:moveTo>
                <a:pt x="270824" y="678263"/>
              </a:moveTo>
              <a:arcTo wR="1555207" hR="1555207" stAng="12859455" swAng="1963000"/>
            </a:path>
          </a:pathLst>
        </a:custGeom>
        <a:noFill/>
        <a:ln w="9525" cap="flat" cmpd="sng" algn="ctr">
          <a:solidFill>
            <a:schemeClr val="accent4">
              <a:hueOff val="-4464770"/>
              <a:satOff val="26899"/>
              <a:lumOff val="2156"/>
              <a:alphaOff val="0"/>
            </a:schemeClr>
          </a:solidFill>
          <a:prstDash val="solid"/>
        </a:ln>
        <a:effectLst/>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F68A0A-DCC2-46AD-8743-CECDA10DAD2A}">
      <dsp:nvSpPr>
        <dsp:cNvPr id="0" name=""/>
        <dsp:cNvSpPr/>
      </dsp:nvSpPr>
      <dsp:spPr>
        <a:xfrm>
          <a:off x="680063" y="2741"/>
          <a:ext cx="2215983" cy="1329589"/>
        </a:xfrm>
        <a:prstGeom prst="rect">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1" kern="1200"/>
            <a:t>Inflation rate</a:t>
          </a:r>
        </a:p>
      </dsp:txBody>
      <dsp:txXfrm>
        <a:off x="680063" y="2741"/>
        <a:ext cx="2215983" cy="1329589"/>
      </dsp:txXfrm>
    </dsp:sp>
    <dsp:sp modelId="{941F50C6-BF3A-4AC6-ACC7-9999D4AD3545}">
      <dsp:nvSpPr>
        <dsp:cNvPr id="0" name=""/>
        <dsp:cNvSpPr/>
      </dsp:nvSpPr>
      <dsp:spPr>
        <a:xfrm>
          <a:off x="3117644" y="2741"/>
          <a:ext cx="2215983" cy="1329589"/>
        </a:xfrm>
        <a:prstGeom prst="rect">
          <a:avLst/>
        </a:prstGeom>
        <a:solidFill>
          <a:schemeClr val="accent4">
            <a:hueOff val="-637824"/>
            <a:satOff val="3843"/>
            <a:lumOff val="30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1" kern="1200"/>
            <a:t>Interest rate</a:t>
          </a:r>
        </a:p>
      </dsp:txBody>
      <dsp:txXfrm>
        <a:off x="3117644" y="2741"/>
        <a:ext cx="2215983" cy="1329589"/>
      </dsp:txXfrm>
    </dsp:sp>
    <dsp:sp modelId="{5110B188-068D-4B78-BEF8-EB20F05935F4}">
      <dsp:nvSpPr>
        <dsp:cNvPr id="0" name=""/>
        <dsp:cNvSpPr/>
      </dsp:nvSpPr>
      <dsp:spPr>
        <a:xfrm>
          <a:off x="5555226" y="2741"/>
          <a:ext cx="2215983" cy="1329589"/>
        </a:xfrm>
        <a:prstGeom prst="rect">
          <a:avLst/>
        </a:prstGeom>
        <a:solidFill>
          <a:schemeClr val="accent6">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1" kern="1200" dirty="0"/>
            <a:t>Country’s current account  (balance of payments)</a:t>
          </a:r>
        </a:p>
      </dsp:txBody>
      <dsp:txXfrm>
        <a:off x="5555226" y="2741"/>
        <a:ext cx="2215983" cy="1329589"/>
      </dsp:txXfrm>
    </dsp:sp>
    <dsp:sp modelId="{65F0EF92-8298-4F82-99D7-667C45C708D3}">
      <dsp:nvSpPr>
        <dsp:cNvPr id="0" name=""/>
        <dsp:cNvSpPr/>
      </dsp:nvSpPr>
      <dsp:spPr>
        <a:xfrm>
          <a:off x="604797" y="1614552"/>
          <a:ext cx="2215983" cy="1329589"/>
        </a:xfrm>
        <a:prstGeom prst="rect">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1" kern="1200" dirty="0"/>
            <a:t>Government debt</a:t>
          </a:r>
        </a:p>
      </dsp:txBody>
      <dsp:txXfrm>
        <a:off x="604797" y="1614552"/>
        <a:ext cx="2215983" cy="1329589"/>
      </dsp:txXfrm>
    </dsp:sp>
    <dsp:sp modelId="{11E2EC95-8C1A-4ED0-A363-9D52F769E548}">
      <dsp:nvSpPr>
        <dsp:cNvPr id="0" name=""/>
        <dsp:cNvSpPr/>
      </dsp:nvSpPr>
      <dsp:spPr>
        <a:xfrm>
          <a:off x="3042379" y="1614552"/>
          <a:ext cx="2215983" cy="1329589"/>
        </a:xfrm>
        <a:prstGeom prst="rect">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1" kern="1200" dirty="0"/>
            <a:t>Terms of trade</a:t>
          </a:r>
        </a:p>
      </dsp:txBody>
      <dsp:txXfrm>
        <a:off x="3042379" y="1614552"/>
        <a:ext cx="2215983" cy="1329589"/>
      </dsp:txXfrm>
    </dsp:sp>
    <dsp:sp modelId="{3DCB80C5-9568-4A44-B350-7D873D43672E}">
      <dsp:nvSpPr>
        <dsp:cNvPr id="0" name=""/>
        <dsp:cNvSpPr/>
      </dsp:nvSpPr>
      <dsp:spPr>
        <a:xfrm>
          <a:off x="5479960" y="1553929"/>
          <a:ext cx="2366514" cy="1450835"/>
        </a:xfrm>
        <a:prstGeom prst="rect">
          <a:avLst/>
        </a:prstGeom>
        <a:solidFill>
          <a:schemeClr val="accent4">
            <a:hueOff val="-3189121"/>
            <a:satOff val="19214"/>
            <a:lumOff val="154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1" kern="1200" dirty="0"/>
            <a:t>Political stability and performance</a:t>
          </a:r>
        </a:p>
      </dsp:txBody>
      <dsp:txXfrm>
        <a:off x="5479960" y="1553929"/>
        <a:ext cx="2366514" cy="1450835"/>
      </dsp:txXfrm>
    </dsp:sp>
    <dsp:sp modelId="{64C89A8E-30B8-40BA-8099-336D461F2EBC}">
      <dsp:nvSpPr>
        <dsp:cNvPr id="0" name=""/>
        <dsp:cNvSpPr/>
      </dsp:nvSpPr>
      <dsp:spPr>
        <a:xfrm>
          <a:off x="1893846" y="3085373"/>
          <a:ext cx="2215983" cy="1329589"/>
        </a:xfrm>
        <a:prstGeom prst="rect">
          <a:avLst/>
        </a:prstGeom>
        <a:solidFill>
          <a:schemeClr val="accent4">
            <a:hueOff val="-3826945"/>
            <a:satOff val="23056"/>
            <a:lumOff val="184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1" kern="1200"/>
            <a:t>Recession</a:t>
          </a:r>
        </a:p>
      </dsp:txBody>
      <dsp:txXfrm>
        <a:off x="1893846" y="3085373"/>
        <a:ext cx="2215983" cy="1329589"/>
      </dsp:txXfrm>
    </dsp:sp>
    <dsp:sp modelId="{B23B4420-F78C-43CF-A92B-4DF83F940AD2}">
      <dsp:nvSpPr>
        <dsp:cNvPr id="0" name=""/>
        <dsp:cNvSpPr/>
      </dsp:nvSpPr>
      <dsp:spPr>
        <a:xfrm>
          <a:off x="4356578" y="3125660"/>
          <a:ext cx="2215983" cy="1329589"/>
        </a:xfrm>
        <a:prstGeom prst="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1" kern="1200"/>
            <a:t>Speculation</a:t>
          </a:r>
          <a:br>
            <a:rPr lang="en-US" sz="1900" b="1" kern="1200"/>
          </a:br>
          <a:endParaRPr lang="en-US" sz="1900" b="1" kern="1200"/>
        </a:p>
      </dsp:txBody>
      <dsp:txXfrm>
        <a:off x="4356578" y="3125660"/>
        <a:ext cx="2215983" cy="1329589"/>
      </dsp:txXfrm>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FBD764D-B6D1-4879-A70C-674375E3CE59}" type="datetimeFigureOut">
              <a:rPr lang="en-GB" smtClean="0"/>
              <a:t>23/02/2024</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DF9AA8C-64DB-4750-8C4C-232D6D7B7E75}" type="slidenum">
              <a:rPr lang="en-GB" smtClean="0"/>
              <a:t>‹#›</a:t>
            </a:fld>
            <a:endParaRPr lang="en-GB"/>
          </a:p>
        </p:txBody>
      </p:sp>
    </p:spTree>
    <p:extLst>
      <p:ext uri="{BB962C8B-B14F-4D97-AF65-F5344CB8AC3E}">
        <p14:creationId xmlns:p14="http://schemas.microsoft.com/office/powerpoint/2010/main" val="33120517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p:spPr>
        <p:txBody>
          <a:bodyPr/>
          <a:lstStyle>
            <a:lvl1pPr>
              <a:defRPr sz="2800" baseline="-25000">
                <a:solidFill>
                  <a:schemeClr val="tx1"/>
                </a:solidFill>
                <a:latin typeface="Times New Roman" panose="02020603050405020304" pitchFamily="18" charset="0"/>
              </a:defRPr>
            </a:lvl1pPr>
            <a:lvl2pPr marL="742950" indent="-285750">
              <a:defRPr sz="2800" baseline="-25000">
                <a:solidFill>
                  <a:schemeClr val="tx1"/>
                </a:solidFill>
                <a:latin typeface="Times New Roman" panose="02020603050405020304" pitchFamily="18" charset="0"/>
              </a:defRPr>
            </a:lvl2pPr>
            <a:lvl3pPr marL="1143000" indent="-228600">
              <a:defRPr sz="2800" baseline="-25000">
                <a:solidFill>
                  <a:schemeClr val="tx1"/>
                </a:solidFill>
                <a:latin typeface="Times New Roman" panose="02020603050405020304" pitchFamily="18" charset="0"/>
              </a:defRPr>
            </a:lvl3pPr>
            <a:lvl4pPr marL="1600200" indent="-228600">
              <a:defRPr sz="2800" baseline="-25000">
                <a:solidFill>
                  <a:schemeClr val="tx1"/>
                </a:solidFill>
                <a:latin typeface="Times New Roman" panose="02020603050405020304" pitchFamily="18" charset="0"/>
              </a:defRPr>
            </a:lvl4pPr>
            <a:lvl5pPr marL="2057400" indent="-228600">
              <a:defRPr sz="2800" baseline="-25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aseline="-25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aseline="-25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aseline="-25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aseline="-25000">
                <a:solidFill>
                  <a:schemeClr val="tx1"/>
                </a:solidFill>
                <a:latin typeface="Times New Roman" panose="02020603050405020304" pitchFamily="18" charset="0"/>
              </a:defRPr>
            </a:lvl9pPr>
          </a:lstStyle>
          <a:p>
            <a:fld id="{FB96E9A9-53BF-443D-876D-F7415FF105E9}" type="slidenum">
              <a:rPr lang="en-US" altLang="en-US" sz="1200" smtClean="0"/>
              <a:pPr/>
              <a:t>10</a:t>
            </a:fld>
            <a:endParaRPr lang="en-US" altLang="en-US" sz="1200"/>
          </a:p>
        </p:txBody>
      </p:sp>
      <p:sp>
        <p:nvSpPr>
          <p:cNvPr id="11267" name="Rectangle 2"/>
          <p:cNvSpPr>
            <a:spLocks noGrp="1" noRot="1" noChangeAspect="1" noChangeArrowheads="1" noTextEdit="1"/>
          </p:cNvSpPr>
          <p:nvPr>
            <p:ph type="sldImg"/>
          </p:nvPr>
        </p:nvSpPr>
        <p:spPr>
          <a:xfrm>
            <a:off x="941388" y="736600"/>
            <a:ext cx="4918075" cy="3689350"/>
          </a:xfrm>
          <a:solidFill>
            <a:srgbClr val="FFFFFF"/>
          </a:solidFill>
          <a:ln/>
        </p:spPr>
      </p:sp>
      <p:sp>
        <p:nvSpPr>
          <p:cNvPr id="11268" name="Rectangle 4"/>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25678762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2800" baseline="-25000">
                <a:solidFill>
                  <a:schemeClr val="tx1"/>
                </a:solidFill>
                <a:latin typeface="Times New Roman" panose="02020603050405020304" pitchFamily="18" charset="0"/>
              </a:defRPr>
            </a:lvl1pPr>
            <a:lvl2pPr marL="742950" indent="-285750">
              <a:defRPr sz="2800" baseline="-25000">
                <a:solidFill>
                  <a:schemeClr val="tx1"/>
                </a:solidFill>
                <a:latin typeface="Times New Roman" panose="02020603050405020304" pitchFamily="18" charset="0"/>
              </a:defRPr>
            </a:lvl2pPr>
            <a:lvl3pPr marL="1143000" indent="-228600">
              <a:defRPr sz="2800" baseline="-25000">
                <a:solidFill>
                  <a:schemeClr val="tx1"/>
                </a:solidFill>
                <a:latin typeface="Times New Roman" panose="02020603050405020304" pitchFamily="18" charset="0"/>
              </a:defRPr>
            </a:lvl3pPr>
            <a:lvl4pPr marL="1600200" indent="-228600">
              <a:defRPr sz="2800" baseline="-25000">
                <a:solidFill>
                  <a:schemeClr val="tx1"/>
                </a:solidFill>
                <a:latin typeface="Times New Roman" panose="02020603050405020304" pitchFamily="18" charset="0"/>
              </a:defRPr>
            </a:lvl4pPr>
            <a:lvl5pPr marL="2057400" indent="-228600">
              <a:defRPr sz="2800" baseline="-25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aseline="-25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aseline="-25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aseline="-25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aseline="-25000">
                <a:solidFill>
                  <a:schemeClr val="tx1"/>
                </a:solidFill>
                <a:latin typeface="Times New Roman" panose="02020603050405020304" pitchFamily="18" charset="0"/>
              </a:defRPr>
            </a:lvl9pPr>
          </a:lstStyle>
          <a:p>
            <a:fld id="{031A8D28-AA9F-4709-BB79-4B0660A0363A}" type="slidenum">
              <a:rPr lang="en-US" altLang="en-US" sz="1200" smtClean="0"/>
              <a:pPr/>
              <a:t>12</a:t>
            </a:fld>
            <a:endParaRPr lang="en-US" altLang="en-US" sz="1200"/>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37833742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1026"/>
          <p:cNvSpPr>
            <a:spLocks noGrp="1" noRot="1" noChangeAspect="1" noChangeArrowheads="1" noTextEdit="1"/>
          </p:cNvSpPr>
          <p:nvPr>
            <p:ph type="sldImg"/>
          </p:nvPr>
        </p:nvSpPr>
        <p:spPr>
          <a:xfrm>
            <a:off x="1150938" y="692150"/>
            <a:ext cx="4556125" cy="3416300"/>
          </a:xfrm>
          <a:ln cap="flat"/>
        </p:spPr>
      </p:sp>
      <p:sp>
        <p:nvSpPr>
          <p:cNvPr id="102403" name="Rectangle 1027"/>
          <p:cNvSpPr>
            <a:spLocks noGrp="1" noChangeArrowheads="1"/>
          </p:cNvSpPr>
          <p:nvPr>
            <p:ph type="body" idx="1"/>
          </p:nvPr>
        </p:nvSpPr>
        <p:spPr>
          <a:ln/>
        </p:spPr>
        <p:txBody>
          <a:bodyPr/>
          <a:lstStyle/>
          <a:p>
            <a:endParaRPr lang="en-US" altLang="en-US" dirty="0"/>
          </a:p>
        </p:txBody>
      </p:sp>
    </p:spTree>
    <p:extLst>
      <p:ext uri="{BB962C8B-B14F-4D97-AF65-F5344CB8AC3E}">
        <p14:creationId xmlns:p14="http://schemas.microsoft.com/office/powerpoint/2010/main" val="5144488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1026"/>
          <p:cNvSpPr>
            <a:spLocks noGrp="1" noRot="1" noChangeAspect="1" noChangeArrowheads="1" noTextEdit="1"/>
          </p:cNvSpPr>
          <p:nvPr>
            <p:ph type="sldImg"/>
          </p:nvPr>
        </p:nvSpPr>
        <p:spPr>
          <a:xfrm>
            <a:off x="1150938" y="692150"/>
            <a:ext cx="4556125" cy="3416300"/>
          </a:xfrm>
          <a:ln cap="flat"/>
        </p:spPr>
      </p:sp>
      <p:sp>
        <p:nvSpPr>
          <p:cNvPr id="102403" name="Rectangle 1027"/>
          <p:cNvSpPr>
            <a:spLocks noGrp="1" noChangeArrowheads="1"/>
          </p:cNvSpPr>
          <p:nvPr>
            <p:ph type="body" idx="1"/>
          </p:nvPr>
        </p:nvSpPr>
        <p:spPr>
          <a:ln/>
        </p:spPr>
        <p:txBody>
          <a:bodyPr/>
          <a:lstStyle/>
          <a:p>
            <a:endParaRPr lang="en-US" altLang="en-US"/>
          </a:p>
        </p:txBody>
      </p:sp>
    </p:spTree>
    <p:extLst>
      <p:ext uri="{BB962C8B-B14F-4D97-AF65-F5344CB8AC3E}">
        <p14:creationId xmlns:p14="http://schemas.microsoft.com/office/powerpoint/2010/main" val="1501906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lvl1pPr>
              <a:defRPr sz="2800" baseline="-25000">
                <a:solidFill>
                  <a:schemeClr val="tx1"/>
                </a:solidFill>
                <a:latin typeface="Times New Roman" panose="02020603050405020304" pitchFamily="18" charset="0"/>
              </a:defRPr>
            </a:lvl1pPr>
            <a:lvl2pPr marL="742950" indent="-285750">
              <a:defRPr sz="2800" baseline="-25000">
                <a:solidFill>
                  <a:schemeClr val="tx1"/>
                </a:solidFill>
                <a:latin typeface="Times New Roman" panose="02020603050405020304" pitchFamily="18" charset="0"/>
              </a:defRPr>
            </a:lvl2pPr>
            <a:lvl3pPr marL="1143000" indent="-228600">
              <a:defRPr sz="2800" baseline="-25000">
                <a:solidFill>
                  <a:schemeClr val="tx1"/>
                </a:solidFill>
                <a:latin typeface="Times New Roman" panose="02020603050405020304" pitchFamily="18" charset="0"/>
              </a:defRPr>
            </a:lvl3pPr>
            <a:lvl4pPr marL="1600200" indent="-228600">
              <a:defRPr sz="2800" baseline="-25000">
                <a:solidFill>
                  <a:schemeClr val="tx1"/>
                </a:solidFill>
                <a:latin typeface="Times New Roman" panose="02020603050405020304" pitchFamily="18" charset="0"/>
              </a:defRPr>
            </a:lvl4pPr>
            <a:lvl5pPr marL="2057400" indent="-228600">
              <a:defRPr sz="2800" baseline="-25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aseline="-25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aseline="-25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aseline="-25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aseline="-25000">
                <a:solidFill>
                  <a:schemeClr val="tx1"/>
                </a:solidFill>
                <a:latin typeface="Times New Roman" panose="02020603050405020304" pitchFamily="18" charset="0"/>
              </a:defRPr>
            </a:lvl9pPr>
          </a:lstStyle>
          <a:p>
            <a:fld id="{3FB13483-9D8B-4ACA-B48A-FC6E3782473D}" type="slidenum">
              <a:rPr lang="en-US" altLang="en-US" sz="1200" smtClean="0"/>
              <a:pPr/>
              <a:t>15</a:t>
            </a:fld>
            <a:endParaRPr lang="en-US" altLang="en-US" sz="1200"/>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31854827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1026"/>
          <p:cNvSpPr>
            <a:spLocks noGrp="1" noRot="1" noChangeAspect="1" noChangeArrowheads="1" noTextEdit="1"/>
          </p:cNvSpPr>
          <p:nvPr>
            <p:ph type="sldImg"/>
          </p:nvPr>
        </p:nvSpPr>
        <p:spPr>
          <a:xfrm>
            <a:off x="1150938" y="692150"/>
            <a:ext cx="4556125" cy="3416300"/>
          </a:xfrm>
          <a:ln cap="flat"/>
        </p:spPr>
      </p:sp>
      <p:sp>
        <p:nvSpPr>
          <p:cNvPr id="102403" name="Rectangle 1027"/>
          <p:cNvSpPr>
            <a:spLocks noGrp="1" noChangeArrowheads="1"/>
          </p:cNvSpPr>
          <p:nvPr>
            <p:ph type="body" idx="1"/>
          </p:nvPr>
        </p:nvSpPr>
        <p:spPr>
          <a:ln/>
        </p:spPr>
        <p:txBody>
          <a:bodyPr/>
          <a:lstStyle/>
          <a:p>
            <a:endParaRPr lang="en-US" altLang="en-US"/>
          </a:p>
        </p:txBody>
      </p:sp>
    </p:spTree>
    <p:extLst>
      <p:ext uri="{BB962C8B-B14F-4D97-AF65-F5344CB8AC3E}">
        <p14:creationId xmlns:p14="http://schemas.microsoft.com/office/powerpoint/2010/main" val="27024451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1026"/>
          <p:cNvSpPr>
            <a:spLocks noGrp="1" noRot="1" noChangeAspect="1" noChangeArrowheads="1" noTextEdit="1"/>
          </p:cNvSpPr>
          <p:nvPr>
            <p:ph type="sldImg"/>
          </p:nvPr>
        </p:nvSpPr>
        <p:spPr>
          <a:xfrm>
            <a:off x="1150938" y="692150"/>
            <a:ext cx="4556125" cy="3416300"/>
          </a:xfrm>
          <a:ln cap="flat"/>
        </p:spPr>
      </p:sp>
      <p:sp>
        <p:nvSpPr>
          <p:cNvPr id="102403" name="Rectangle 1027"/>
          <p:cNvSpPr>
            <a:spLocks noGrp="1" noChangeArrowheads="1"/>
          </p:cNvSpPr>
          <p:nvPr>
            <p:ph type="body" idx="1"/>
          </p:nvPr>
        </p:nvSpPr>
        <p:spPr>
          <a:ln/>
        </p:spPr>
        <p:txBody>
          <a:bodyPr/>
          <a:lstStyle/>
          <a:p>
            <a:endParaRPr lang="en-US" altLang="en-US"/>
          </a:p>
        </p:txBody>
      </p:sp>
    </p:spTree>
    <p:extLst>
      <p:ext uri="{BB962C8B-B14F-4D97-AF65-F5344CB8AC3E}">
        <p14:creationId xmlns:p14="http://schemas.microsoft.com/office/powerpoint/2010/main" val="37669110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1026"/>
          <p:cNvSpPr>
            <a:spLocks noGrp="1" noRot="1" noChangeAspect="1" noChangeArrowheads="1" noTextEdit="1"/>
          </p:cNvSpPr>
          <p:nvPr>
            <p:ph type="sldImg"/>
          </p:nvPr>
        </p:nvSpPr>
        <p:spPr>
          <a:xfrm>
            <a:off x="1150938" y="692150"/>
            <a:ext cx="4556125" cy="3416300"/>
          </a:xfrm>
          <a:ln cap="flat"/>
        </p:spPr>
      </p:sp>
      <p:sp>
        <p:nvSpPr>
          <p:cNvPr id="102403" name="Rectangle 1027"/>
          <p:cNvSpPr>
            <a:spLocks noGrp="1" noChangeArrowheads="1"/>
          </p:cNvSpPr>
          <p:nvPr>
            <p:ph type="body" idx="1"/>
          </p:nvPr>
        </p:nvSpPr>
        <p:spPr>
          <a:ln/>
        </p:spPr>
        <p:txBody>
          <a:bodyPr/>
          <a:lstStyle/>
          <a:p>
            <a:endParaRPr lang="en-US" altLang="en-US" dirty="0"/>
          </a:p>
        </p:txBody>
      </p:sp>
    </p:spTree>
    <p:extLst>
      <p:ext uri="{BB962C8B-B14F-4D97-AF65-F5344CB8AC3E}">
        <p14:creationId xmlns:p14="http://schemas.microsoft.com/office/powerpoint/2010/main" val="25693317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lvl1pPr>
              <a:defRPr sz="2800" baseline="-25000">
                <a:solidFill>
                  <a:schemeClr val="tx1"/>
                </a:solidFill>
                <a:latin typeface="Times New Roman" panose="02020603050405020304" pitchFamily="18" charset="0"/>
              </a:defRPr>
            </a:lvl1pPr>
            <a:lvl2pPr marL="742950" indent="-285750">
              <a:defRPr sz="2800" baseline="-25000">
                <a:solidFill>
                  <a:schemeClr val="tx1"/>
                </a:solidFill>
                <a:latin typeface="Times New Roman" panose="02020603050405020304" pitchFamily="18" charset="0"/>
              </a:defRPr>
            </a:lvl2pPr>
            <a:lvl3pPr marL="1143000" indent="-228600">
              <a:defRPr sz="2800" baseline="-25000">
                <a:solidFill>
                  <a:schemeClr val="tx1"/>
                </a:solidFill>
                <a:latin typeface="Times New Roman" panose="02020603050405020304" pitchFamily="18" charset="0"/>
              </a:defRPr>
            </a:lvl3pPr>
            <a:lvl4pPr marL="1600200" indent="-228600">
              <a:defRPr sz="2800" baseline="-25000">
                <a:solidFill>
                  <a:schemeClr val="tx1"/>
                </a:solidFill>
                <a:latin typeface="Times New Roman" panose="02020603050405020304" pitchFamily="18" charset="0"/>
              </a:defRPr>
            </a:lvl4pPr>
            <a:lvl5pPr marL="2057400" indent="-228600">
              <a:defRPr sz="2800" baseline="-25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aseline="-25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aseline="-25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aseline="-25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aseline="-25000">
                <a:solidFill>
                  <a:schemeClr val="tx1"/>
                </a:solidFill>
                <a:latin typeface="Times New Roman" panose="02020603050405020304" pitchFamily="18" charset="0"/>
              </a:defRPr>
            </a:lvl9pPr>
          </a:lstStyle>
          <a:p>
            <a:fld id="{58DC13E0-88B1-486D-8B47-5EEBF71840D4}" type="slidenum">
              <a:rPr lang="en-US" altLang="en-US" sz="1200" smtClean="0"/>
              <a:pPr/>
              <a:t>19</a:t>
            </a:fld>
            <a:endParaRPr lang="en-US" altLang="en-US" sz="1200"/>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24021184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lvl1pPr>
              <a:defRPr sz="2800" baseline="-25000">
                <a:solidFill>
                  <a:schemeClr val="tx1"/>
                </a:solidFill>
                <a:latin typeface="Times New Roman" panose="02020603050405020304" pitchFamily="18" charset="0"/>
              </a:defRPr>
            </a:lvl1pPr>
            <a:lvl2pPr marL="742950" indent="-285750">
              <a:defRPr sz="2800" baseline="-25000">
                <a:solidFill>
                  <a:schemeClr val="tx1"/>
                </a:solidFill>
                <a:latin typeface="Times New Roman" panose="02020603050405020304" pitchFamily="18" charset="0"/>
              </a:defRPr>
            </a:lvl2pPr>
            <a:lvl3pPr marL="1143000" indent="-228600">
              <a:defRPr sz="2800" baseline="-25000">
                <a:solidFill>
                  <a:schemeClr val="tx1"/>
                </a:solidFill>
                <a:latin typeface="Times New Roman" panose="02020603050405020304" pitchFamily="18" charset="0"/>
              </a:defRPr>
            </a:lvl3pPr>
            <a:lvl4pPr marL="1600200" indent="-228600">
              <a:defRPr sz="2800" baseline="-25000">
                <a:solidFill>
                  <a:schemeClr val="tx1"/>
                </a:solidFill>
                <a:latin typeface="Times New Roman" panose="02020603050405020304" pitchFamily="18" charset="0"/>
              </a:defRPr>
            </a:lvl4pPr>
            <a:lvl5pPr marL="2057400" indent="-228600">
              <a:defRPr sz="2800" baseline="-25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aseline="-25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aseline="-25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aseline="-25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aseline="-25000">
                <a:solidFill>
                  <a:schemeClr val="tx1"/>
                </a:solidFill>
                <a:latin typeface="Times New Roman" panose="02020603050405020304" pitchFamily="18" charset="0"/>
              </a:defRPr>
            </a:lvl9pPr>
          </a:lstStyle>
          <a:p>
            <a:fld id="{AEA6520E-E0CF-44CE-A557-C2BC83095C60}" type="slidenum">
              <a:rPr lang="en-US" altLang="en-US" sz="1200" smtClean="0"/>
              <a:pPr/>
              <a:t>26</a:t>
            </a:fld>
            <a:endParaRPr lang="en-US" altLang="en-US" sz="120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24767259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lvl1pPr>
              <a:defRPr sz="2800" baseline="-25000">
                <a:solidFill>
                  <a:schemeClr val="tx1"/>
                </a:solidFill>
                <a:latin typeface="Times New Roman" panose="02020603050405020304" pitchFamily="18" charset="0"/>
              </a:defRPr>
            </a:lvl1pPr>
            <a:lvl2pPr marL="742950" indent="-285750">
              <a:defRPr sz="2800" baseline="-25000">
                <a:solidFill>
                  <a:schemeClr val="tx1"/>
                </a:solidFill>
                <a:latin typeface="Times New Roman" panose="02020603050405020304" pitchFamily="18" charset="0"/>
              </a:defRPr>
            </a:lvl2pPr>
            <a:lvl3pPr marL="1143000" indent="-228600">
              <a:defRPr sz="2800" baseline="-25000">
                <a:solidFill>
                  <a:schemeClr val="tx1"/>
                </a:solidFill>
                <a:latin typeface="Times New Roman" panose="02020603050405020304" pitchFamily="18" charset="0"/>
              </a:defRPr>
            </a:lvl3pPr>
            <a:lvl4pPr marL="1600200" indent="-228600">
              <a:defRPr sz="2800" baseline="-25000">
                <a:solidFill>
                  <a:schemeClr val="tx1"/>
                </a:solidFill>
                <a:latin typeface="Times New Roman" panose="02020603050405020304" pitchFamily="18" charset="0"/>
              </a:defRPr>
            </a:lvl4pPr>
            <a:lvl5pPr marL="2057400" indent="-228600">
              <a:defRPr sz="2800" baseline="-25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aseline="-25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aseline="-25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aseline="-25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aseline="-25000">
                <a:solidFill>
                  <a:schemeClr val="tx1"/>
                </a:solidFill>
                <a:latin typeface="Times New Roman" panose="02020603050405020304" pitchFamily="18" charset="0"/>
              </a:defRPr>
            </a:lvl9pPr>
          </a:lstStyle>
          <a:p>
            <a:fld id="{277443A8-45E1-4CF3-B017-8D117501701B}" type="slidenum">
              <a:rPr lang="en-US" altLang="en-US" sz="1200" smtClean="0"/>
              <a:pPr/>
              <a:t>27</a:t>
            </a:fld>
            <a:endParaRPr lang="en-US" alt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42429117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lvl1pPr>
              <a:defRPr sz="2800" baseline="-25000">
                <a:solidFill>
                  <a:schemeClr val="tx1"/>
                </a:solidFill>
                <a:latin typeface="Times New Roman" panose="02020603050405020304" pitchFamily="18" charset="0"/>
              </a:defRPr>
            </a:lvl1pPr>
            <a:lvl2pPr marL="742950" indent="-285750">
              <a:defRPr sz="2800" baseline="-25000">
                <a:solidFill>
                  <a:schemeClr val="tx1"/>
                </a:solidFill>
                <a:latin typeface="Times New Roman" panose="02020603050405020304" pitchFamily="18" charset="0"/>
              </a:defRPr>
            </a:lvl2pPr>
            <a:lvl3pPr marL="1143000" indent="-228600">
              <a:defRPr sz="2800" baseline="-25000">
                <a:solidFill>
                  <a:schemeClr val="tx1"/>
                </a:solidFill>
                <a:latin typeface="Times New Roman" panose="02020603050405020304" pitchFamily="18" charset="0"/>
              </a:defRPr>
            </a:lvl3pPr>
            <a:lvl4pPr marL="1600200" indent="-228600">
              <a:defRPr sz="2800" baseline="-25000">
                <a:solidFill>
                  <a:schemeClr val="tx1"/>
                </a:solidFill>
                <a:latin typeface="Times New Roman" panose="02020603050405020304" pitchFamily="18" charset="0"/>
              </a:defRPr>
            </a:lvl4pPr>
            <a:lvl5pPr marL="2057400" indent="-228600">
              <a:defRPr sz="2800" baseline="-25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aseline="-25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aseline="-25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aseline="-25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aseline="-25000">
                <a:solidFill>
                  <a:schemeClr val="tx1"/>
                </a:solidFill>
                <a:latin typeface="Times New Roman" panose="02020603050405020304" pitchFamily="18" charset="0"/>
              </a:defRPr>
            </a:lvl9pPr>
          </a:lstStyle>
          <a:p>
            <a:fld id="{A328EC16-5BA3-48E8-80D4-59AF5D473D14}" type="slidenum">
              <a:rPr lang="en-US" altLang="en-US" sz="1200" smtClean="0"/>
              <a:pPr/>
              <a:t>28</a:t>
            </a:fld>
            <a:endParaRPr lang="en-US" altLang="en-US" sz="1200"/>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22171746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Rot="1" noChangeAspect="1" noChangeArrowheads="1" noTextEdit="1"/>
          </p:cNvSpPr>
          <p:nvPr>
            <p:ph type="sldImg"/>
          </p:nvPr>
        </p:nvSpPr>
        <p:spPr>
          <a:xfrm>
            <a:off x="1150938" y="692150"/>
            <a:ext cx="4556125" cy="3416300"/>
          </a:xfrm>
          <a:ln cap="flat"/>
        </p:spPr>
      </p:sp>
      <p:sp>
        <p:nvSpPr>
          <p:cNvPr id="104451" name="Rectangle 3"/>
          <p:cNvSpPr>
            <a:spLocks noGrp="1" noChangeArrowheads="1"/>
          </p:cNvSpPr>
          <p:nvPr>
            <p:ph type="body" idx="1"/>
          </p:nvPr>
        </p:nvSpPr>
        <p:spPr>
          <a:ln/>
        </p:spPr>
        <p:txBody>
          <a:bodyPr/>
          <a:lstStyle/>
          <a:p>
            <a:endParaRPr lang="en-US" altLang="en-US" dirty="0"/>
          </a:p>
        </p:txBody>
      </p:sp>
    </p:spTree>
    <p:extLst>
      <p:ext uri="{BB962C8B-B14F-4D97-AF65-F5344CB8AC3E}">
        <p14:creationId xmlns:p14="http://schemas.microsoft.com/office/powerpoint/2010/main" val="340130022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2"/>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7"/>
            <a:ext cx="971550" cy="219075"/>
          </a:xfrm>
        </p:spPr>
        <p:txBody>
          <a:bodyPr/>
          <a:lstStyle>
            <a:lvl1pPr>
              <a:defRPr/>
            </a:lvl1pPr>
          </a:lstStyle>
          <a:p>
            <a:fld id="{7E87EFA5-B46E-4890-9ACE-B4A8508D0B93}" type="datetime1">
              <a:rPr lang="en-GB" smtClean="0"/>
              <a:t>23/02/2024</a:t>
            </a:fld>
            <a:endParaRPr lang="en-GB"/>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2"/>
            <a:ext cx="2895600" cy="365125"/>
          </a:xfrm>
          <a:prstGeom prst="rect">
            <a:avLst/>
          </a:prstGeom>
        </p:spPr>
        <p:txBody>
          <a:bodyPr/>
          <a:lstStyle>
            <a:lvl1pPr eaLnBrk="1" fontAlgn="auto" hangingPunct="1">
              <a:spcBef>
                <a:spcPts val="0"/>
              </a:spcBef>
              <a:spcAft>
                <a:spcPts val="0"/>
              </a:spcAft>
              <a:defRPr>
                <a:latin typeface="+mn-lt"/>
                <a:cs typeface="+mn-cs"/>
              </a:defRPr>
            </a:lvl1pPr>
          </a:lstStyle>
          <a:p>
            <a:r>
              <a:rPr lang="en-GB"/>
              <a:t>International Financial Management</a:t>
            </a:r>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fld id="{F4BD6A3A-4F9D-41E3-A65D-BCC7D77E66B6}" type="slidenum">
              <a:rPr lang="en-GB" smtClean="0"/>
              <a:t>‹#›</a:t>
            </a:fld>
            <a:endParaRPr lang="en-GB"/>
          </a:p>
        </p:txBody>
      </p:sp>
    </p:spTree>
    <p:extLst>
      <p:ext uri="{BB962C8B-B14F-4D97-AF65-F5344CB8AC3E}">
        <p14:creationId xmlns:p14="http://schemas.microsoft.com/office/powerpoint/2010/main" val="35301226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fld id="{ED633436-2F3A-4A16-9F64-857070E68B36}" type="datetime1">
              <a:rPr lang="en-GB" smtClean="0"/>
              <a:t>23/02/2024</a:t>
            </a:fld>
            <a:endParaRPr lang="en-GB"/>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7"/>
            <a:ext cx="2895600" cy="365125"/>
          </a:xfrm>
          <a:prstGeom prst="rect">
            <a:avLst/>
          </a:prstGeom>
        </p:spPr>
        <p:txBody>
          <a:bodyPr/>
          <a:lstStyle>
            <a:lvl1pPr eaLnBrk="1" fontAlgn="auto" hangingPunct="1">
              <a:spcBef>
                <a:spcPts val="0"/>
              </a:spcBef>
              <a:spcAft>
                <a:spcPts val="0"/>
              </a:spcAft>
              <a:defRPr>
                <a:latin typeface="+mn-lt"/>
                <a:cs typeface="+mn-cs"/>
              </a:defRPr>
            </a:lvl1pPr>
          </a:lstStyle>
          <a:p>
            <a:r>
              <a:rPr lang="en-GB"/>
              <a:t>International Financial Management</a:t>
            </a:r>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fld id="{F4BD6A3A-4F9D-41E3-A65D-BCC7D77E66B6}" type="slidenum">
              <a:rPr lang="en-GB" smtClean="0"/>
              <a:t>‹#›</a:t>
            </a:fld>
            <a:endParaRPr lang="en-GB"/>
          </a:p>
        </p:txBody>
      </p:sp>
    </p:spTree>
    <p:extLst>
      <p:ext uri="{BB962C8B-B14F-4D97-AF65-F5344CB8AC3E}">
        <p14:creationId xmlns:p14="http://schemas.microsoft.com/office/powerpoint/2010/main" val="1877085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5"/>
            <a:ext cx="7772400" cy="1362075"/>
          </a:xfrm>
        </p:spPr>
        <p:txBody>
          <a:bodyPr anchor="t"/>
          <a:lstStyle>
            <a:lvl1pPr algn="l">
              <a:defRPr sz="3000" b="1" cap="all"/>
            </a:lvl1pPr>
          </a:lstStyle>
          <a:p>
            <a:r>
              <a:rPr lang="en-US"/>
              <a:t>Click to edit Master title style</a:t>
            </a:r>
            <a:endParaRPr lang="en-GB"/>
          </a:p>
        </p:txBody>
      </p:sp>
      <p:sp>
        <p:nvSpPr>
          <p:cNvPr id="3" name="Text Placeholder 2"/>
          <p:cNvSpPr>
            <a:spLocks noGrp="1"/>
          </p:cNvSpPr>
          <p:nvPr>
            <p:ph type="body" idx="1"/>
          </p:nvPr>
        </p:nvSpPr>
        <p:spPr>
          <a:xfrm>
            <a:off x="683568" y="2492898"/>
            <a:ext cx="77724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fld id="{4DBFA69F-267F-4B5E-8044-C2EC44E9FAB0}" type="datetime1">
              <a:rPr lang="en-GB" smtClean="0"/>
              <a:t>23/02/2024</a:t>
            </a:fld>
            <a:endParaRPr lang="en-GB"/>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fld id="{F4BD6A3A-4F9D-41E3-A65D-BCC7D77E66B6}" type="slidenum">
              <a:rPr lang="en-GB" smtClean="0"/>
              <a:t>‹#›</a:t>
            </a:fld>
            <a:endParaRPr lang="en-GB"/>
          </a:p>
        </p:txBody>
      </p:sp>
    </p:spTree>
    <p:extLst>
      <p:ext uri="{BB962C8B-B14F-4D97-AF65-F5344CB8AC3E}">
        <p14:creationId xmlns:p14="http://schemas.microsoft.com/office/powerpoint/2010/main" val="30176842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fld id="{328A754E-D102-41F0-85FC-D1F3D29B0451}" type="datetime1">
              <a:rPr lang="en-GB" smtClean="0"/>
              <a:t>23/02/2024</a:t>
            </a:fld>
            <a:endParaRPr lang="en-GB"/>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fld id="{F4BD6A3A-4F9D-41E3-A65D-BCC7D77E66B6}" type="slidenum">
              <a:rPr lang="en-GB" smtClean="0"/>
              <a:t>‹#›</a:t>
            </a:fld>
            <a:endParaRPr lang="en-GB"/>
          </a:p>
        </p:txBody>
      </p:sp>
    </p:spTree>
    <p:extLst>
      <p:ext uri="{BB962C8B-B14F-4D97-AF65-F5344CB8AC3E}">
        <p14:creationId xmlns:p14="http://schemas.microsoft.com/office/powerpoint/2010/main" val="26996197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57200" y="2174877"/>
            <a:ext cx="4040188"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45026" y="2174877"/>
            <a:ext cx="4041775"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fld id="{D9DB8E24-0A81-421E-A8A9-046227937232}" type="datetime1">
              <a:rPr lang="en-GB" smtClean="0"/>
              <a:t>23/02/2024</a:t>
            </a:fld>
            <a:endParaRPr lang="en-GB"/>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fld id="{F4BD6A3A-4F9D-41E3-A65D-BCC7D77E66B6}" type="slidenum">
              <a:rPr lang="en-GB" smtClean="0"/>
              <a:t>‹#›</a:t>
            </a:fld>
            <a:endParaRPr lang="en-GB"/>
          </a:p>
        </p:txBody>
      </p:sp>
    </p:spTree>
    <p:extLst>
      <p:ext uri="{BB962C8B-B14F-4D97-AF65-F5344CB8AC3E}">
        <p14:creationId xmlns:p14="http://schemas.microsoft.com/office/powerpoint/2010/main" val="35604425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fld id="{A252D05B-B217-4D7B-8DCD-6CF64D4AFB99}" type="datetime1">
              <a:rPr lang="en-GB" smtClean="0"/>
              <a:t>23/02/2024</a:t>
            </a:fld>
            <a:endParaRPr lang="en-GB"/>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fld id="{F4BD6A3A-4F9D-41E3-A65D-BCC7D77E66B6}" type="slidenum">
              <a:rPr lang="en-GB" smtClean="0"/>
              <a:t>‹#›</a:t>
            </a:fld>
            <a:endParaRPr lang="en-GB"/>
          </a:p>
        </p:txBody>
      </p:sp>
    </p:spTree>
    <p:extLst>
      <p:ext uri="{BB962C8B-B14F-4D97-AF65-F5344CB8AC3E}">
        <p14:creationId xmlns:p14="http://schemas.microsoft.com/office/powerpoint/2010/main" val="22659457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fld id="{8F634861-34BE-4886-9B51-2083AF5B917F}" type="datetime1">
              <a:rPr lang="en-GB" smtClean="0"/>
              <a:t>23/02/2024</a:t>
            </a:fld>
            <a:endParaRPr lang="en-GB"/>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fld id="{F4BD6A3A-4F9D-41E3-A65D-BCC7D77E66B6}" type="slidenum">
              <a:rPr lang="en-GB" smtClean="0"/>
              <a:t>‹#›</a:t>
            </a:fld>
            <a:endParaRPr lang="en-GB"/>
          </a:p>
        </p:txBody>
      </p:sp>
    </p:spTree>
    <p:extLst>
      <p:ext uri="{BB962C8B-B14F-4D97-AF65-F5344CB8AC3E}">
        <p14:creationId xmlns:p14="http://schemas.microsoft.com/office/powerpoint/2010/main" val="27241104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1500" b="1"/>
            </a:lvl1pPr>
          </a:lstStyle>
          <a:p>
            <a:r>
              <a:rPr lang="en-US"/>
              <a:t>Click to edit Master title style</a:t>
            </a:r>
            <a:endParaRPr lang="en-GB"/>
          </a:p>
        </p:txBody>
      </p:sp>
      <p:sp>
        <p:nvSpPr>
          <p:cNvPr id="3" name="Content Placeholder 2"/>
          <p:cNvSpPr>
            <a:spLocks noGrp="1"/>
          </p:cNvSpPr>
          <p:nvPr>
            <p:ph idx="1"/>
          </p:nvPr>
        </p:nvSpPr>
        <p:spPr>
          <a:xfrm>
            <a:off x="3575050" y="273052"/>
            <a:ext cx="5111750" cy="517217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1" y="1435102"/>
            <a:ext cx="3008313" cy="4029891"/>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fld id="{88B4424F-1AD6-489C-A846-CDD3FAACB778}" type="datetime1">
              <a:rPr lang="en-GB" smtClean="0"/>
              <a:t>23/02/2024</a:t>
            </a:fld>
            <a:endParaRPr lang="en-GB"/>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fld id="{F4BD6A3A-4F9D-41E3-A65D-BCC7D77E66B6}" type="slidenum">
              <a:rPr lang="en-GB" smtClean="0"/>
              <a:t>‹#›</a:t>
            </a:fld>
            <a:endParaRPr lang="en-GB"/>
          </a:p>
        </p:txBody>
      </p:sp>
    </p:spTree>
    <p:extLst>
      <p:ext uri="{BB962C8B-B14F-4D97-AF65-F5344CB8AC3E}">
        <p14:creationId xmlns:p14="http://schemas.microsoft.com/office/powerpoint/2010/main" val="26414993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15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7"/>
            <a:ext cx="5486400" cy="3824337"/>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fld id="{64AC4046-B202-4F45-8843-B4B139E53528}" type="datetime1">
              <a:rPr lang="en-GB" smtClean="0"/>
              <a:t>23/02/2024</a:t>
            </a:fld>
            <a:endParaRPr lang="en-GB"/>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fld id="{F4BD6A3A-4F9D-41E3-A65D-BCC7D77E66B6}" type="slidenum">
              <a:rPr lang="en-GB" smtClean="0"/>
              <a:t>‹#›</a:t>
            </a:fld>
            <a:endParaRPr lang="en-GB"/>
          </a:p>
        </p:txBody>
      </p:sp>
    </p:spTree>
    <p:extLst>
      <p:ext uri="{BB962C8B-B14F-4D97-AF65-F5344CB8AC3E}">
        <p14:creationId xmlns:p14="http://schemas.microsoft.com/office/powerpoint/2010/main" val="28430047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fld id="{771C1C01-9E6A-4408-B57E-CB6D0E8B19CE}" type="datetime1">
              <a:rPr lang="en-GB" smtClean="0"/>
              <a:t>23/02/2024</a:t>
            </a:fld>
            <a:endParaRPr lang="en-GB"/>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fld id="{F4BD6A3A-4F9D-41E3-A65D-BCC7D77E66B6}" type="slidenum">
              <a:rPr lang="en-GB" smtClean="0"/>
              <a:t>‹#›</a:t>
            </a:fld>
            <a:endParaRPr lang="en-GB"/>
          </a:p>
        </p:txBody>
      </p:sp>
    </p:spTree>
    <p:extLst>
      <p:ext uri="{BB962C8B-B14F-4D97-AF65-F5344CB8AC3E}">
        <p14:creationId xmlns:p14="http://schemas.microsoft.com/office/powerpoint/2010/main" val="16722021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fld id="{8D90674F-9BF6-418A-A8D7-B88F1EFD07D6}" type="datetime1">
              <a:rPr lang="en-GB" smtClean="0"/>
              <a:t>23/02/2024</a:t>
            </a:fld>
            <a:endParaRPr lang="en-GB"/>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fld id="{F4BD6A3A-4F9D-41E3-A65D-BCC7D77E66B6}" type="slidenum">
              <a:rPr lang="en-GB" smtClean="0"/>
              <a:t>‹#›</a:t>
            </a:fld>
            <a:endParaRPr lang="en-GB"/>
          </a:p>
        </p:txBody>
      </p:sp>
    </p:spTree>
    <p:extLst>
      <p:ext uri="{BB962C8B-B14F-4D97-AF65-F5344CB8AC3E}">
        <p14:creationId xmlns:p14="http://schemas.microsoft.com/office/powerpoint/2010/main" val="42868546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7"/>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788">
                <a:solidFill>
                  <a:schemeClr val="tx1">
                    <a:tint val="75000"/>
                  </a:schemeClr>
                </a:solidFill>
                <a:latin typeface="+mn-lt"/>
                <a:cs typeface="+mn-cs"/>
              </a:defRPr>
            </a:lvl1pPr>
          </a:lstStyle>
          <a:p>
            <a:fld id="{1031F530-BB73-4D99-9659-A4437C8B8CDD}" type="datetime1">
              <a:rPr lang="en-GB" smtClean="0"/>
              <a:t>23/02/2024</a:t>
            </a:fld>
            <a:endParaRPr lang="en-GB"/>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2"/>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900">
                <a:solidFill>
                  <a:srgbClr val="898989"/>
                </a:solidFill>
                <a:latin typeface="Myriad Pro"/>
              </a:defRPr>
            </a:lvl1pPr>
          </a:lstStyle>
          <a:p>
            <a:fld id="{F4BD6A3A-4F9D-41E3-A65D-BCC7D77E66B6}" type="slidenum">
              <a:rPr lang="en-GB" smtClean="0"/>
              <a:t>‹#›</a:t>
            </a:fld>
            <a:endParaRPr lang="en-GB"/>
          </a:p>
        </p:txBody>
      </p:sp>
    </p:spTree>
    <p:extLst>
      <p:ext uri="{BB962C8B-B14F-4D97-AF65-F5344CB8AC3E}">
        <p14:creationId xmlns:p14="http://schemas.microsoft.com/office/powerpoint/2010/main" val="32043009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p:txStyles>
    <p:titleStyle>
      <a:lvl1pPr algn="ctr" rtl="0" eaLnBrk="1" fontAlgn="base" hangingPunct="1">
        <a:spcBef>
          <a:spcPct val="0"/>
        </a:spcBef>
        <a:spcAft>
          <a:spcPct val="0"/>
        </a:spcAft>
        <a:defRPr sz="3300" kern="1200">
          <a:solidFill>
            <a:schemeClr val="tx1"/>
          </a:solidFill>
          <a:latin typeface="+mj-lt"/>
          <a:ea typeface="+mj-ea"/>
          <a:cs typeface="+mj-cs"/>
        </a:defRPr>
      </a:lvl1pPr>
      <a:lvl2pPr algn="ctr" rtl="0" eaLnBrk="1" fontAlgn="base" hangingPunct="1">
        <a:spcBef>
          <a:spcPct val="0"/>
        </a:spcBef>
        <a:spcAft>
          <a:spcPct val="0"/>
        </a:spcAft>
        <a:defRPr sz="3300">
          <a:solidFill>
            <a:schemeClr val="tx1"/>
          </a:solidFill>
          <a:latin typeface="Myriad Pro"/>
        </a:defRPr>
      </a:lvl2pPr>
      <a:lvl3pPr algn="ctr" rtl="0" eaLnBrk="1" fontAlgn="base" hangingPunct="1">
        <a:spcBef>
          <a:spcPct val="0"/>
        </a:spcBef>
        <a:spcAft>
          <a:spcPct val="0"/>
        </a:spcAft>
        <a:defRPr sz="3300">
          <a:solidFill>
            <a:schemeClr val="tx1"/>
          </a:solidFill>
          <a:latin typeface="Myriad Pro"/>
        </a:defRPr>
      </a:lvl3pPr>
      <a:lvl4pPr algn="ctr" rtl="0" eaLnBrk="1" fontAlgn="base" hangingPunct="1">
        <a:spcBef>
          <a:spcPct val="0"/>
        </a:spcBef>
        <a:spcAft>
          <a:spcPct val="0"/>
        </a:spcAft>
        <a:defRPr sz="3300">
          <a:solidFill>
            <a:schemeClr val="tx1"/>
          </a:solidFill>
          <a:latin typeface="Myriad Pro"/>
        </a:defRPr>
      </a:lvl4pPr>
      <a:lvl5pPr algn="ctr" rtl="0" eaLnBrk="1" fontAlgn="base" hangingPunct="1">
        <a:spcBef>
          <a:spcPct val="0"/>
        </a:spcBef>
        <a:spcAft>
          <a:spcPct val="0"/>
        </a:spcAft>
        <a:defRPr sz="3300">
          <a:solidFill>
            <a:schemeClr val="tx1"/>
          </a:solidFill>
          <a:latin typeface="Myriad Pro"/>
        </a:defRPr>
      </a:lvl5pPr>
      <a:lvl6pPr marL="342900" algn="ctr" rtl="0" eaLnBrk="1" fontAlgn="base" hangingPunct="1">
        <a:spcBef>
          <a:spcPct val="0"/>
        </a:spcBef>
        <a:spcAft>
          <a:spcPct val="0"/>
        </a:spcAft>
        <a:defRPr sz="3300">
          <a:solidFill>
            <a:schemeClr val="tx1"/>
          </a:solidFill>
          <a:latin typeface="Myriad Pro"/>
        </a:defRPr>
      </a:lvl6pPr>
      <a:lvl7pPr marL="685800" algn="ctr" rtl="0" eaLnBrk="1" fontAlgn="base" hangingPunct="1">
        <a:spcBef>
          <a:spcPct val="0"/>
        </a:spcBef>
        <a:spcAft>
          <a:spcPct val="0"/>
        </a:spcAft>
        <a:defRPr sz="3300">
          <a:solidFill>
            <a:schemeClr val="tx1"/>
          </a:solidFill>
          <a:latin typeface="Myriad Pro"/>
        </a:defRPr>
      </a:lvl7pPr>
      <a:lvl8pPr marL="1028700" algn="ctr" rtl="0" eaLnBrk="1" fontAlgn="base" hangingPunct="1">
        <a:spcBef>
          <a:spcPct val="0"/>
        </a:spcBef>
        <a:spcAft>
          <a:spcPct val="0"/>
        </a:spcAft>
        <a:defRPr sz="3300">
          <a:solidFill>
            <a:schemeClr val="tx1"/>
          </a:solidFill>
          <a:latin typeface="Myriad Pro"/>
        </a:defRPr>
      </a:lvl8pPr>
      <a:lvl9pPr marL="1371600" algn="ctr" rtl="0" eaLnBrk="1" fontAlgn="base" hangingPunct="1">
        <a:spcBef>
          <a:spcPct val="0"/>
        </a:spcBef>
        <a:spcAft>
          <a:spcPct val="0"/>
        </a:spcAft>
        <a:defRPr sz="3300">
          <a:solidFill>
            <a:schemeClr val="tx1"/>
          </a:solidFill>
          <a:latin typeface="Myriad Pro"/>
        </a:defRPr>
      </a:lvl9pPr>
    </p:titleStyle>
    <p:bodyStyle>
      <a:lvl1pPr marL="257175" indent="-257175" algn="l"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1pPr>
      <a:lvl2pPr marL="557213" indent="-214313" algn="l" rtl="0" eaLnBrk="1" fontAlgn="base" hangingPunct="1">
        <a:spcBef>
          <a:spcPct val="20000"/>
        </a:spcBef>
        <a:spcAft>
          <a:spcPct val="0"/>
        </a:spcAft>
        <a:buFont typeface="Arial" panose="020B0604020202020204" pitchFamily="34" charset="0"/>
        <a:buChar char="–"/>
        <a:defRPr sz="2100" kern="1200">
          <a:solidFill>
            <a:schemeClr val="tx1"/>
          </a:solidFill>
          <a:latin typeface="+mn-lt"/>
          <a:ea typeface="+mn-ea"/>
          <a:cs typeface="+mn-cs"/>
        </a:defRPr>
      </a:lvl2pPr>
      <a:lvl3pPr marL="857250" indent="-171450" algn="l" rtl="0" eaLnBrk="1" fontAlgn="base" hangingPunct="1">
        <a:spcBef>
          <a:spcPct val="20000"/>
        </a:spcBef>
        <a:spcAft>
          <a:spcPct val="0"/>
        </a:spcAft>
        <a:buFont typeface="Arial" panose="020B0604020202020204" pitchFamily="34" charset="0"/>
        <a:buChar char="•"/>
        <a:defRPr sz="1800" kern="1200">
          <a:solidFill>
            <a:schemeClr val="tx1"/>
          </a:solidFill>
          <a:latin typeface="+mn-lt"/>
          <a:ea typeface="+mn-ea"/>
          <a:cs typeface="+mn-cs"/>
        </a:defRPr>
      </a:lvl3pPr>
      <a:lvl4pPr marL="1200150" indent="-171450" algn="l" rtl="0" eaLnBrk="1" fontAlgn="base" hangingPunct="1">
        <a:spcBef>
          <a:spcPct val="20000"/>
        </a:spcBef>
        <a:spcAft>
          <a:spcPct val="0"/>
        </a:spcAft>
        <a:buFont typeface="Arial" panose="020B0604020202020204" pitchFamily="34" charset="0"/>
        <a:buChar char="–"/>
        <a:defRPr sz="1500" kern="1200">
          <a:solidFill>
            <a:schemeClr val="tx1"/>
          </a:solidFill>
          <a:latin typeface="+mn-lt"/>
          <a:ea typeface="+mn-ea"/>
          <a:cs typeface="+mn-cs"/>
        </a:defRPr>
      </a:lvl4pPr>
      <a:lvl5pPr marL="1543050" indent="-171450" algn="l" rtl="0" eaLnBrk="1" fontAlgn="base" hangingPunct="1">
        <a:spcBef>
          <a:spcPct val="20000"/>
        </a:spcBef>
        <a:spcAft>
          <a:spcPct val="0"/>
        </a:spcAft>
        <a:buFont typeface="Arial" panose="020B0604020202020204"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699432" y="2091961"/>
            <a:ext cx="7745136" cy="765564"/>
          </a:xfrm>
        </p:spPr>
        <p:txBody>
          <a:bodyPr/>
          <a:lstStyle/>
          <a:p>
            <a:r>
              <a:rPr lang="en-GB" altLang="en-US" sz="2400" b="1" dirty="0">
                <a:solidFill>
                  <a:schemeClr val="accent2">
                    <a:lumMod val="60000"/>
                    <a:lumOff val="40000"/>
                  </a:schemeClr>
                </a:solidFill>
              </a:rPr>
              <a:t>Module Title: International Financial Management</a:t>
            </a:r>
            <a:br>
              <a:rPr lang="en-GB" altLang="en-US" sz="2400" b="1" dirty="0">
                <a:solidFill>
                  <a:schemeClr val="accent2">
                    <a:lumMod val="60000"/>
                    <a:lumOff val="40000"/>
                  </a:schemeClr>
                </a:solidFill>
              </a:rPr>
            </a:br>
            <a:r>
              <a:rPr lang="en-GB" altLang="en-US" sz="1500" b="1" dirty="0">
                <a:solidFill>
                  <a:schemeClr val="accent2">
                    <a:lumMod val="60000"/>
                    <a:lumOff val="40000"/>
                  </a:schemeClr>
                </a:solidFill>
              </a:rPr>
              <a:t>Module Code: LCBB6002</a:t>
            </a:r>
            <a:endParaRPr lang="en-GB" altLang="en-US" sz="2400" b="1" dirty="0">
              <a:solidFill>
                <a:schemeClr val="accent2">
                  <a:lumMod val="60000"/>
                  <a:lumOff val="40000"/>
                </a:schemeClr>
              </a:solidFill>
            </a:endParaRPr>
          </a:p>
        </p:txBody>
      </p:sp>
      <p:sp>
        <p:nvSpPr>
          <p:cNvPr id="6147" name="Subtitle 4"/>
          <p:cNvSpPr>
            <a:spLocks noGrp="1"/>
          </p:cNvSpPr>
          <p:nvPr>
            <p:ph type="subTitle" idx="1"/>
          </p:nvPr>
        </p:nvSpPr>
        <p:spPr>
          <a:xfrm>
            <a:off x="699433" y="3103903"/>
            <a:ext cx="7867518" cy="1793147"/>
          </a:xfrm>
        </p:spPr>
        <p:txBody>
          <a:bodyPr/>
          <a:lstStyle/>
          <a:p>
            <a:pPr eaLnBrk="1" hangingPunct="1"/>
            <a:endParaRPr lang="en-GB" altLang="en-US" dirty="0">
              <a:solidFill>
                <a:schemeClr val="accent2"/>
              </a:solidFill>
            </a:endParaRPr>
          </a:p>
          <a:p>
            <a:pPr eaLnBrk="1" hangingPunct="1"/>
            <a:r>
              <a:rPr lang="en-GB" altLang="en-US" dirty="0">
                <a:solidFill>
                  <a:schemeClr val="accent2">
                    <a:lumMod val="60000"/>
                    <a:lumOff val="40000"/>
                  </a:schemeClr>
                </a:solidFill>
              </a:rPr>
              <a:t>Week 6</a:t>
            </a:r>
          </a:p>
          <a:p>
            <a:pPr eaLnBrk="1" hangingPunct="1"/>
            <a:endParaRPr lang="en-GB" altLang="en-US" sz="2100" b="1" dirty="0">
              <a:solidFill>
                <a:schemeClr val="accent2">
                  <a:lumMod val="60000"/>
                  <a:lumOff val="40000"/>
                </a:schemeClr>
              </a:solidFill>
            </a:endParaRPr>
          </a:p>
          <a:p>
            <a:pPr eaLnBrk="1" hangingPunct="1"/>
            <a:r>
              <a:rPr lang="en-GB" altLang="en-US" sz="2100" b="1" dirty="0">
                <a:solidFill>
                  <a:schemeClr val="accent2">
                    <a:lumMod val="60000"/>
                    <a:lumOff val="40000"/>
                  </a:schemeClr>
                </a:solidFill>
              </a:rPr>
              <a:t>Foreign Exchange Market and Exchange rates</a:t>
            </a:r>
          </a:p>
          <a:p>
            <a:pPr eaLnBrk="1" hangingPunct="1"/>
            <a:endParaRPr lang="en-GB" altLang="en-US" sz="2100" b="1" dirty="0">
              <a:solidFill>
                <a:schemeClr val="accent2">
                  <a:lumMod val="60000"/>
                  <a:lumOff val="40000"/>
                </a:schemeClr>
              </a:solidFill>
            </a:endParaRPr>
          </a:p>
          <a:p>
            <a:pPr eaLnBrk="1" hangingPunct="1"/>
            <a:endParaRPr lang="en-GB" altLang="en-US" sz="2100" dirty="0">
              <a:solidFill>
                <a:schemeClr val="accent2"/>
              </a:solidFill>
            </a:endParaRPr>
          </a:p>
          <a:p>
            <a:pPr eaLnBrk="1" hangingPunct="1"/>
            <a:endParaRPr lang="en-GB" altLang="en-US" sz="3600" b="1" dirty="0">
              <a:solidFill>
                <a:schemeClr val="accent2"/>
              </a:solidFill>
            </a:endParaRPr>
          </a:p>
        </p:txBody>
      </p:sp>
      <p:sp>
        <p:nvSpPr>
          <p:cNvPr id="6149" name="Slide Number Placeholder 5"/>
          <p:cNvSpPr>
            <a:spLocks noGrp="1" noChangeArrowheads="1"/>
          </p:cNvSpPr>
          <p:nvPr>
            <p:ph type="sldNum" sz="quarter" idx="12"/>
          </p:nvPr>
        </p:nvSpPr>
        <p:spPr bwMode="auto">
          <a:xfrm>
            <a:off x="7326306" y="5697253"/>
            <a:ext cx="547688" cy="254794"/>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a:spcBef>
                <a:spcPct val="0"/>
              </a:spcBef>
              <a:buFontTx/>
              <a:buNone/>
            </a:pPr>
            <a:fld id="{B6282CF4-F11D-4118-ADBB-5F84001E3BD5}" type="slidenum">
              <a:rPr lang="en-GB" altLang="en-US" sz="900">
                <a:solidFill>
                  <a:srgbClr val="898989"/>
                </a:solidFill>
              </a:rPr>
              <a:pPr>
                <a:spcBef>
                  <a:spcPct val="0"/>
                </a:spcBef>
                <a:buFontTx/>
                <a:buNone/>
              </a:pPr>
              <a:t>1</a:t>
            </a:fld>
            <a:endParaRPr lang="en-GB" altLang="en-US" sz="900" dirty="0">
              <a:solidFill>
                <a:srgbClr val="898989"/>
              </a:solidFill>
            </a:endParaRPr>
          </a:p>
        </p:txBody>
      </p:sp>
      <p:sp>
        <p:nvSpPr>
          <p:cNvPr id="6" name="TextBox 5">
            <a:extLst>
              <a:ext uri="{FF2B5EF4-FFF2-40B4-BE49-F238E27FC236}">
                <a16:creationId xmlns:a16="http://schemas.microsoft.com/office/drawing/2014/main" id="{019F0EED-E6B1-48C9-BFDA-6191CC451C7C}"/>
              </a:ext>
            </a:extLst>
          </p:cNvPr>
          <p:cNvSpPr txBox="1"/>
          <p:nvPr/>
        </p:nvSpPr>
        <p:spPr>
          <a:xfrm>
            <a:off x="3194895" y="1473617"/>
            <a:ext cx="2754210" cy="421334"/>
          </a:xfrm>
          <a:prstGeom prst="rect">
            <a:avLst/>
          </a:prstGeom>
          <a:noFill/>
        </p:spPr>
        <p:txBody>
          <a:bodyPr wrap="square">
            <a:spAutoFit/>
          </a:bodyPr>
          <a:lstStyle/>
          <a:p>
            <a:pPr algn="l"/>
            <a:endParaRPr lang="en-GB" sz="788" dirty="0">
              <a:solidFill>
                <a:srgbClr val="000000"/>
              </a:solidFill>
            </a:endParaRPr>
          </a:p>
          <a:p>
            <a:r>
              <a:rPr lang="en-GB" sz="788" dirty="0">
                <a:solidFill>
                  <a:srgbClr val="000000"/>
                </a:solidFill>
              </a:rPr>
              <a:t> </a:t>
            </a:r>
            <a:r>
              <a:rPr lang="en-GB" sz="1350" b="1" dirty="0">
                <a:solidFill>
                  <a:srgbClr val="FF0000"/>
                </a:solidFill>
              </a:rPr>
              <a:t>BA BUSINESS MANAGEMENT </a:t>
            </a:r>
            <a:endParaRPr lang="en-GB" dirty="0">
              <a:solidFill>
                <a:srgbClr val="FF0000"/>
              </a:solidFill>
            </a:endParaRPr>
          </a:p>
        </p:txBody>
      </p:sp>
      <p:sp>
        <p:nvSpPr>
          <p:cNvPr id="3" name="Date Placeholder 2">
            <a:extLst>
              <a:ext uri="{FF2B5EF4-FFF2-40B4-BE49-F238E27FC236}">
                <a16:creationId xmlns:a16="http://schemas.microsoft.com/office/drawing/2014/main" id="{495CC6A3-C6D9-4264-9089-CA30207D781B}"/>
              </a:ext>
            </a:extLst>
          </p:cNvPr>
          <p:cNvSpPr>
            <a:spLocks noGrp="1"/>
          </p:cNvSpPr>
          <p:nvPr>
            <p:ph type="dt" sz="half" idx="10"/>
          </p:nvPr>
        </p:nvSpPr>
        <p:spPr/>
        <p:txBody>
          <a:bodyPr/>
          <a:lstStyle/>
          <a:p>
            <a:fld id="{3F346525-57A6-4E8F-9FDD-461D1BFB2999}" type="datetime1">
              <a:rPr lang="en-GB" smtClean="0"/>
              <a:t>23/02/2024</a:t>
            </a:fld>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E1EE03-8FB5-48A0-9BF9-D90DC3909E3F}"/>
              </a:ext>
            </a:extLst>
          </p:cNvPr>
          <p:cNvSpPr>
            <a:spLocks noGrp="1"/>
          </p:cNvSpPr>
          <p:nvPr>
            <p:ph type="title"/>
          </p:nvPr>
        </p:nvSpPr>
        <p:spPr/>
        <p:txBody>
          <a:bodyPr/>
          <a:lstStyle/>
          <a:p>
            <a:r>
              <a:rPr lang="en-GB" dirty="0"/>
              <a:t>Recap</a:t>
            </a:r>
          </a:p>
        </p:txBody>
      </p:sp>
      <p:sp>
        <p:nvSpPr>
          <p:cNvPr id="4" name="Date Placeholder 3">
            <a:extLst>
              <a:ext uri="{FF2B5EF4-FFF2-40B4-BE49-F238E27FC236}">
                <a16:creationId xmlns:a16="http://schemas.microsoft.com/office/drawing/2014/main" id="{622EF0F3-62AD-4AB0-BBFD-52017B95E85A}"/>
              </a:ext>
            </a:extLst>
          </p:cNvPr>
          <p:cNvSpPr>
            <a:spLocks noGrp="1"/>
          </p:cNvSpPr>
          <p:nvPr>
            <p:ph type="dt" sz="half" idx="10"/>
          </p:nvPr>
        </p:nvSpPr>
        <p:spPr/>
        <p:txBody>
          <a:bodyPr/>
          <a:lstStyle/>
          <a:p>
            <a:fld id="{321D1235-7F47-455C-9A6B-BF53D4EF1AA7}" type="datetime1">
              <a:rPr lang="en-GB" smtClean="0"/>
              <a:t>23/02/2024</a:t>
            </a:fld>
            <a:endParaRPr lang="en-GB"/>
          </a:p>
        </p:txBody>
      </p:sp>
      <p:sp>
        <p:nvSpPr>
          <p:cNvPr id="6" name="Slide Number Placeholder 5">
            <a:extLst>
              <a:ext uri="{FF2B5EF4-FFF2-40B4-BE49-F238E27FC236}">
                <a16:creationId xmlns:a16="http://schemas.microsoft.com/office/drawing/2014/main" id="{D9C776C6-7597-4593-8745-B83F57A0E4D5}"/>
              </a:ext>
            </a:extLst>
          </p:cNvPr>
          <p:cNvSpPr>
            <a:spLocks noGrp="1"/>
          </p:cNvSpPr>
          <p:nvPr>
            <p:ph type="sldNum" sz="quarter" idx="12"/>
          </p:nvPr>
        </p:nvSpPr>
        <p:spPr/>
        <p:txBody>
          <a:bodyPr/>
          <a:lstStyle/>
          <a:p>
            <a:fld id="{F4BD6A3A-4F9D-41E3-A65D-BCC7D77E66B6}" type="slidenum">
              <a:rPr lang="en-GB" smtClean="0"/>
              <a:t>2</a:t>
            </a:fld>
            <a:endParaRPr lang="en-GB"/>
          </a:p>
        </p:txBody>
      </p:sp>
      <p:sp>
        <p:nvSpPr>
          <p:cNvPr id="5" name="Content Placeholder 4">
            <a:extLst>
              <a:ext uri="{FF2B5EF4-FFF2-40B4-BE49-F238E27FC236}">
                <a16:creationId xmlns:a16="http://schemas.microsoft.com/office/drawing/2014/main" id="{B172952E-7985-4414-9DB6-9FD6CEA9733D}"/>
              </a:ext>
            </a:extLst>
          </p:cNvPr>
          <p:cNvSpPr>
            <a:spLocks noGrp="1"/>
          </p:cNvSpPr>
          <p:nvPr>
            <p:ph idx="1"/>
          </p:nvPr>
        </p:nvSpPr>
        <p:spPr/>
        <p:txBody>
          <a:bodyPr/>
          <a:lstStyle/>
          <a:p>
            <a:r>
              <a:rPr lang="en-GB"/>
              <a:t>Investment </a:t>
            </a:r>
            <a:r>
              <a:rPr lang="en-GB" dirty="0"/>
              <a:t>appraisal</a:t>
            </a:r>
          </a:p>
          <a:p>
            <a:r>
              <a:rPr lang="en-GB" dirty="0"/>
              <a:t>Stakeholders</a:t>
            </a:r>
          </a:p>
          <a:p>
            <a:r>
              <a:rPr lang="en-GB" dirty="0"/>
              <a:t>Dividends</a:t>
            </a:r>
          </a:p>
          <a:p>
            <a:r>
              <a:rPr lang="en-GB" dirty="0"/>
              <a:t>MNCs</a:t>
            </a:r>
          </a:p>
          <a:p>
            <a:r>
              <a:rPr lang="en-GB" dirty="0"/>
              <a:t>Agency problems</a:t>
            </a:r>
          </a:p>
          <a:p>
            <a:endParaRPr lang="en-GB" dirty="0"/>
          </a:p>
        </p:txBody>
      </p:sp>
    </p:spTree>
    <p:extLst>
      <p:ext uri="{BB962C8B-B14F-4D97-AF65-F5344CB8AC3E}">
        <p14:creationId xmlns:p14="http://schemas.microsoft.com/office/powerpoint/2010/main" val="37017507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67601"/>
          </a:xfrm>
        </p:spPr>
        <p:txBody>
          <a:bodyPr wrap="square" anchor="ctr">
            <a:normAutofit fontScale="90000"/>
          </a:bodyPr>
          <a:lstStyle/>
          <a:p>
            <a:r>
              <a:rPr lang="en-US" b="1">
                <a:latin typeface="Arial" panose="020B0604020202020204" pitchFamily="34" charset="0"/>
                <a:cs typeface="Arial" panose="020B0604020202020204" pitchFamily="34" charset="0"/>
              </a:rPr>
              <a:t>Lecture Overview</a:t>
            </a:r>
            <a:br>
              <a:rPr lang="en-US" b="1">
                <a:latin typeface="Arial" panose="020B0604020202020204" pitchFamily="34" charset="0"/>
                <a:cs typeface="Arial" panose="020B0604020202020204" pitchFamily="34" charset="0"/>
              </a:rPr>
            </a:br>
            <a:endParaRPr lang="en-US" b="1">
              <a:latin typeface="Arial" panose="020B0604020202020204" pitchFamily="34" charset="0"/>
              <a:cs typeface="Arial" panose="020B0604020202020204" pitchFamily="34" charset="0"/>
            </a:endParaRPr>
          </a:p>
        </p:txBody>
      </p:sp>
      <p:pic>
        <p:nvPicPr>
          <p:cNvPr id="5" name="Picture 4" descr="Calculator, pen, compass, money and a paper with graphs printed on it">
            <a:extLst>
              <a:ext uri="{FF2B5EF4-FFF2-40B4-BE49-F238E27FC236}">
                <a16:creationId xmlns:a16="http://schemas.microsoft.com/office/drawing/2014/main" id="{34BD45F6-C98F-4B28-BCEE-D58F45131FB0}"/>
              </a:ext>
            </a:extLst>
          </p:cNvPr>
          <p:cNvPicPr>
            <a:picLocks noChangeAspect="1"/>
          </p:cNvPicPr>
          <p:nvPr/>
        </p:nvPicPr>
        <p:blipFill rotWithShape="1">
          <a:blip r:embed="rId2" cstate="print"/>
          <a:srcRect l="19501" r="19501"/>
          <a:stretch/>
        </p:blipFill>
        <p:spPr>
          <a:xfrm>
            <a:off x="398477" y="1298197"/>
            <a:ext cx="4038600" cy="3989040"/>
          </a:xfrm>
          <a:prstGeom prst="rect">
            <a:avLst/>
          </a:prstGeom>
          <a:noFill/>
        </p:spPr>
      </p:pic>
      <p:sp>
        <p:nvSpPr>
          <p:cNvPr id="3" name="Content Placeholder 2"/>
          <p:cNvSpPr>
            <a:spLocks noGrp="1"/>
          </p:cNvSpPr>
          <p:nvPr>
            <p:ph sz="half" idx="2"/>
          </p:nvPr>
        </p:nvSpPr>
        <p:spPr>
          <a:xfrm>
            <a:off x="4648200" y="1600201"/>
            <a:ext cx="4038600" cy="3989040"/>
          </a:xfrm>
        </p:spPr>
        <p:txBody>
          <a:bodyPr wrap="square" anchor="t">
            <a:normAutofit/>
          </a:bodyPr>
          <a:lstStyle/>
          <a:p>
            <a:pPr marL="0" indent="0">
              <a:lnSpc>
                <a:spcPct val="90000"/>
              </a:lnSpc>
              <a:buNone/>
            </a:pPr>
            <a:endParaRPr lang="en-US" sz="1600" dirty="0"/>
          </a:p>
          <a:p>
            <a:pPr marL="0" indent="0">
              <a:lnSpc>
                <a:spcPct val="90000"/>
              </a:lnSpc>
              <a:buNone/>
            </a:pPr>
            <a:r>
              <a:rPr lang="en-GB" sz="2000" dirty="0"/>
              <a:t>At the end of this lecture, you will have an understanding of the following:</a:t>
            </a:r>
          </a:p>
          <a:p>
            <a:pPr marL="0" indent="0">
              <a:lnSpc>
                <a:spcPct val="90000"/>
              </a:lnSpc>
              <a:buNone/>
            </a:pPr>
            <a:endParaRPr lang="en-GB" sz="2000" dirty="0"/>
          </a:p>
          <a:p>
            <a:pPr>
              <a:lnSpc>
                <a:spcPct val="90000"/>
              </a:lnSpc>
              <a:buFont typeface="Wingdings" charset="2"/>
              <a:buChar char="§"/>
            </a:pPr>
            <a:r>
              <a:rPr lang="en-GB" sz="2000" dirty="0"/>
              <a:t>Foreign exchange (Forex)</a:t>
            </a:r>
          </a:p>
          <a:p>
            <a:pPr>
              <a:lnSpc>
                <a:spcPct val="90000"/>
              </a:lnSpc>
              <a:buFont typeface="Wingdings" charset="2"/>
              <a:buChar char="§"/>
            </a:pPr>
            <a:r>
              <a:rPr lang="en-GB" sz="2000" dirty="0"/>
              <a:t>Foreign exchange markets</a:t>
            </a:r>
          </a:p>
          <a:p>
            <a:pPr>
              <a:lnSpc>
                <a:spcPct val="90000"/>
              </a:lnSpc>
              <a:buFont typeface="Wingdings" charset="2"/>
              <a:buChar char="§"/>
            </a:pPr>
            <a:r>
              <a:rPr lang="en-GB" sz="2000" dirty="0"/>
              <a:t>Exchange rates</a:t>
            </a:r>
          </a:p>
          <a:p>
            <a:pPr>
              <a:lnSpc>
                <a:spcPct val="90000"/>
              </a:lnSpc>
              <a:buFont typeface="Wingdings" charset="2"/>
              <a:buChar char="§"/>
            </a:pPr>
            <a:r>
              <a:rPr lang="en-GB" sz="2000" dirty="0"/>
              <a:t>Exchanges rate systems</a:t>
            </a:r>
          </a:p>
          <a:p>
            <a:pPr marL="0" indent="0">
              <a:lnSpc>
                <a:spcPct val="90000"/>
              </a:lnSpc>
              <a:buNone/>
            </a:pPr>
            <a:endParaRPr lang="en-US" sz="1600" dirty="0"/>
          </a:p>
        </p:txBody>
      </p:sp>
      <p:sp>
        <p:nvSpPr>
          <p:cNvPr id="14" name="Date Placeholder 4">
            <a:extLst>
              <a:ext uri="{FF2B5EF4-FFF2-40B4-BE49-F238E27FC236}">
                <a16:creationId xmlns:a16="http://schemas.microsoft.com/office/drawing/2014/main" id="{4F23C76E-6645-F89A-E627-34DA7BF35A9D}"/>
              </a:ext>
            </a:extLst>
          </p:cNvPr>
          <p:cNvSpPr>
            <a:spLocks noGrp="1"/>
          </p:cNvSpPr>
          <p:nvPr>
            <p:ph type="dt" sz="half" idx="10"/>
          </p:nvPr>
        </p:nvSpPr>
        <p:spPr>
          <a:xfrm>
            <a:off x="250825" y="6524627"/>
            <a:ext cx="971550" cy="219075"/>
          </a:xfrm>
        </p:spPr>
        <p:txBody>
          <a:bodyPr/>
          <a:lstStyle/>
          <a:p>
            <a:pPr>
              <a:spcAft>
                <a:spcPts val="600"/>
              </a:spcAft>
            </a:pPr>
            <a:fld id="{D12A0C4A-7608-4546-A227-EF597B6D36C6}" type="datetime1">
              <a:rPr lang="en-GB" smtClean="0"/>
              <a:t>23/02/2024</a:t>
            </a:fld>
            <a:endParaRPr lang="en-GB"/>
          </a:p>
        </p:txBody>
      </p:sp>
      <p:sp>
        <p:nvSpPr>
          <p:cNvPr id="15" name="Slide Number Placeholder 5">
            <a:extLst>
              <a:ext uri="{FF2B5EF4-FFF2-40B4-BE49-F238E27FC236}">
                <a16:creationId xmlns:a16="http://schemas.microsoft.com/office/drawing/2014/main" id="{593A5BCD-2909-7CD8-BC05-1AC70FC3D8BA}"/>
              </a:ext>
            </a:extLst>
          </p:cNvPr>
          <p:cNvSpPr>
            <a:spLocks noGrp="1"/>
          </p:cNvSpPr>
          <p:nvPr>
            <p:ph type="sldNum" sz="quarter" idx="11"/>
          </p:nvPr>
        </p:nvSpPr>
        <p:spPr>
          <a:xfrm>
            <a:off x="7956550" y="6381752"/>
            <a:ext cx="730250" cy="339725"/>
          </a:xfrm>
        </p:spPr>
        <p:txBody>
          <a:bodyPr/>
          <a:lstStyle/>
          <a:p>
            <a:pPr>
              <a:spcAft>
                <a:spcPts val="600"/>
              </a:spcAft>
            </a:pPr>
            <a:fld id="{F4BD6A3A-4F9D-41E3-A65D-BCC7D77E66B6}" type="slidenum">
              <a:rPr lang="en-GB" smtClean="0"/>
              <a:pPr>
                <a:spcAft>
                  <a:spcPts val="600"/>
                </a:spcAft>
              </a:pPr>
              <a:t>3</a:t>
            </a:fld>
            <a:endParaRPr lang="en-GB"/>
          </a:p>
        </p:txBody>
      </p:sp>
    </p:spTree>
    <p:extLst>
      <p:ext uri="{BB962C8B-B14F-4D97-AF65-F5344CB8AC3E}">
        <p14:creationId xmlns:p14="http://schemas.microsoft.com/office/powerpoint/2010/main" val="15173927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D3F9BE8E-F681-4D98-A432-A9FCE34612A7}"/>
              </a:ext>
            </a:extLst>
          </p:cNvPr>
          <p:cNvSpPr>
            <a:spLocks noGrp="1"/>
          </p:cNvSpPr>
          <p:nvPr>
            <p:ph type="dt" sz="half" idx="10"/>
          </p:nvPr>
        </p:nvSpPr>
        <p:spPr/>
        <p:txBody>
          <a:bodyPr/>
          <a:lstStyle/>
          <a:p>
            <a:fld id="{328A754E-D102-41F0-85FC-D1F3D29B0451}" type="datetime1">
              <a:rPr lang="en-GB" smtClean="0"/>
              <a:t>23/02/2024</a:t>
            </a:fld>
            <a:endParaRPr lang="en-GB"/>
          </a:p>
        </p:txBody>
      </p:sp>
      <p:sp>
        <p:nvSpPr>
          <p:cNvPr id="6" name="Slide Number Placeholder 5">
            <a:extLst>
              <a:ext uri="{FF2B5EF4-FFF2-40B4-BE49-F238E27FC236}">
                <a16:creationId xmlns:a16="http://schemas.microsoft.com/office/drawing/2014/main" id="{61ADC854-7A7D-422A-9C70-D6C11C731298}"/>
              </a:ext>
            </a:extLst>
          </p:cNvPr>
          <p:cNvSpPr>
            <a:spLocks noGrp="1"/>
          </p:cNvSpPr>
          <p:nvPr>
            <p:ph type="sldNum" sz="quarter" idx="11"/>
          </p:nvPr>
        </p:nvSpPr>
        <p:spPr/>
        <p:txBody>
          <a:bodyPr/>
          <a:lstStyle/>
          <a:p>
            <a:fld id="{F4BD6A3A-4F9D-41E3-A65D-BCC7D77E66B6}" type="slidenum">
              <a:rPr lang="en-GB" smtClean="0"/>
              <a:t>4</a:t>
            </a:fld>
            <a:endParaRPr lang="en-GB"/>
          </a:p>
        </p:txBody>
      </p:sp>
      <p:pic>
        <p:nvPicPr>
          <p:cNvPr id="2050" name="Picture 2" descr="This Not Investment Advice Vector Rubber Stock Vector (Royalty Free)  1145887220 | Shutterstock">
            <a:extLst>
              <a:ext uri="{FF2B5EF4-FFF2-40B4-BE49-F238E27FC236}">
                <a16:creationId xmlns:a16="http://schemas.microsoft.com/office/drawing/2014/main" id="{8B7C3D8E-EB81-4363-8F3B-21F70569498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743" t="4141" r="2136" b="14349"/>
          <a:stretch/>
        </p:blipFill>
        <p:spPr bwMode="auto">
          <a:xfrm>
            <a:off x="250825" y="397122"/>
            <a:ext cx="8697866" cy="47850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12330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04187"/>
            <a:ext cx="9144000" cy="1000395"/>
          </a:xfrm>
        </p:spPr>
        <p:txBody>
          <a:bodyPr>
            <a:normAutofit/>
          </a:bodyPr>
          <a:lstStyle/>
          <a:p>
            <a:r>
              <a:rPr lang="en-US" sz="4200" b="1" dirty="0"/>
              <a:t>Foreign Exchange</a:t>
            </a:r>
          </a:p>
        </p:txBody>
      </p:sp>
      <p:sp>
        <p:nvSpPr>
          <p:cNvPr id="4" name="Content Placeholder 3">
            <a:extLst>
              <a:ext uri="{FF2B5EF4-FFF2-40B4-BE49-F238E27FC236}">
                <a16:creationId xmlns:a16="http://schemas.microsoft.com/office/drawing/2014/main" id="{6318D015-C0FC-476D-A599-EA848C660122}"/>
              </a:ext>
            </a:extLst>
          </p:cNvPr>
          <p:cNvSpPr>
            <a:spLocks noGrp="1"/>
          </p:cNvSpPr>
          <p:nvPr>
            <p:ph idx="1"/>
          </p:nvPr>
        </p:nvSpPr>
        <p:spPr>
          <a:xfrm>
            <a:off x="457200" y="1315233"/>
            <a:ext cx="8229600" cy="3201438"/>
          </a:xfrm>
        </p:spPr>
        <p:txBody>
          <a:bodyPr/>
          <a:lstStyle/>
          <a:p>
            <a:r>
              <a:rPr lang="en-GB" b="1" dirty="0"/>
              <a:t>Foreign Exchange </a:t>
            </a:r>
            <a:r>
              <a:rPr lang="en-GB" dirty="0"/>
              <a:t>or </a:t>
            </a:r>
            <a:r>
              <a:rPr lang="en-GB" b="1" dirty="0"/>
              <a:t>Forex</a:t>
            </a:r>
            <a:r>
              <a:rPr lang="en-GB" dirty="0"/>
              <a:t> or </a:t>
            </a:r>
            <a:r>
              <a:rPr lang="en-GB" b="1" dirty="0"/>
              <a:t>FX</a:t>
            </a:r>
            <a:r>
              <a:rPr lang="en-GB" dirty="0"/>
              <a:t>.</a:t>
            </a:r>
          </a:p>
          <a:p>
            <a:r>
              <a:rPr lang="en-GB" dirty="0"/>
              <a:t>The conversion of one country's currency into another.</a:t>
            </a:r>
          </a:p>
          <a:p>
            <a:r>
              <a:rPr lang="en-GB" dirty="0"/>
              <a:t>Country's currency is valued according to the laws of supply and demand. </a:t>
            </a:r>
          </a:p>
          <a:p>
            <a:r>
              <a:rPr lang="en-US" altLang="en-US" dirty="0"/>
              <a:t>Exchange rates are important because they enable us to translate different countries’ prices into comparable terms.</a:t>
            </a:r>
            <a:endParaRPr lang="en-GB" dirty="0"/>
          </a:p>
          <a:p>
            <a:pPr marL="0" indent="0" algn="r">
              <a:buNone/>
            </a:pPr>
            <a:endParaRPr lang="en-GB" dirty="0"/>
          </a:p>
        </p:txBody>
      </p:sp>
      <p:sp>
        <p:nvSpPr>
          <p:cNvPr id="13" name="TextBox 12">
            <a:extLst>
              <a:ext uri="{FF2B5EF4-FFF2-40B4-BE49-F238E27FC236}">
                <a16:creationId xmlns:a16="http://schemas.microsoft.com/office/drawing/2014/main" id="{3DCB8D77-BDD2-43EB-9663-2481E5A7E1A5}"/>
              </a:ext>
            </a:extLst>
          </p:cNvPr>
          <p:cNvSpPr txBox="1"/>
          <p:nvPr/>
        </p:nvSpPr>
        <p:spPr>
          <a:xfrm>
            <a:off x="614779" y="4627322"/>
            <a:ext cx="7914442" cy="646331"/>
          </a:xfrm>
          <a:prstGeom prst="rect">
            <a:avLst/>
          </a:prstGeom>
          <a:noFill/>
        </p:spPr>
        <p:txBody>
          <a:bodyPr wrap="square">
            <a:spAutoFit/>
          </a:bodyPr>
          <a:lstStyle/>
          <a:p>
            <a:pPr algn="ctr"/>
            <a:r>
              <a:rPr lang="en-GB" b="1" i="1" dirty="0">
                <a:solidFill>
                  <a:srgbClr val="000000"/>
                </a:solidFill>
                <a:effectLst/>
                <a:latin typeface="+mj-lt"/>
              </a:rPr>
              <a:t>According to Bank of England, from 2016 and 2019 average daily turnover increased from US$2.4 trillion to US$3.6 trillion globally.</a:t>
            </a:r>
            <a:endParaRPr lang="en-GB" b="1" i="1" dirty="0">
              <a:latin typeface="+mj-lt"/>
            </a:endParaRPr>
          </a:p>
        </p:txBody>
      </p:sp>
      <p:sp>
        <p:nvSpPr>
          <p:cNvPr id="5" name="TextBox 4">
            <a:extLst>
              <a:ext uri="{FF2B5EF4-FFF2-40B4-BE49-F238E27FC236}">
                <a16:creationId xmlns:a16="http://schemas.microsoft.com/office/drawing/2014/main" id="{8357DE02-9A2F-4C12-B621-B659175F5DAC}"/>
              </a:ext>
            </a:extLst>
          </p:cNvPr>
          <p:cNvSpPr txBox="1"/>
          <p:nvPr/>
        </p:nvSpPr>
        <p:spPr>
          <a:xfrm>
            <a:off x="0" y="5384304"/>
            <a:ext cx="9223898" cy="246221"/>
          </a:xfrm>
          <a:prstGeom prst="rect">
            <a:avLst/>
          </a:prstGeom>
          <a:noFill/>
        </p:spPr>
        <p:txBody>
          <a:bodyPr wrap="square">
            <a:spAutoFit/>
          </a:bodyPr>
          <a:lstStyle/>
          <a:p>
            <a:r>
              <a:rPr lang="en-GB" sz="1000" dirty="0"/>
              <a:t>Source: https://www.bankofengland.co.uk/quarterly-bulletin/2019/2019-q4/the-foreign-exchange-and-over-the-counter-interest-rate-derivatives-market-in-the-uk</a:t>
            </a:r>
          </a:p>
        </p:txBody>
      </p:sp>
    </p:spTree>
    <p:extLst>
      <p:ext uri="{BB962C8B-B14F-4D97-AF65-F5344CB8AC3E}">
        <p14:creationId xmlns:p14="http://schemas.microsoft.com/office/powerpoint/2010/main" val="279228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4AEE6C1-00C3-4C33-A165-A24A8C09897C}"/>
              </a:ext>
            </a:extLst>
          </p:cNvPr>
          <p:cNvSpPr>
            <a:spLocks noGrp="1"/>
          </p:cNvSpPr>
          <p:nvPr>
            <p:ph idx="1"/>
          </p:nvPr>
        </p:nvSpPr>
        <p:spPr>
          <a:xfrm>
            <a:off x="457200" y="992264"/>
            <a:ext cx="8229600" cy="929935"/>
          </a:xfrm>
        </p:spPr>
        <p:txBody>
          <a:bodyPr/>
          <a:lstStyle/>
          <a:p>
            <a:r>
              <a:rPr lang="en-GB" sz="2000" dirty="0"/>
              <a:t>The function of the currency (forex) market is to facilitate the exchange of one currency into another. </a:t>
            </a:r>
          </a:p>
          <a:p>
            <a:endParaRPr lang="en-GB" dirty="0"/>
          </a:p>
        </p:txBody>
      </p:sp>
      <p:sp>
        <p:nvSpPr>
          <p:cNvPr id="4" name="Date Placeholder 3">
            <a:extLst>
              <a:ext uri="{FF2B5EF4-FFF2-40B4-BE49-F238E27FC236}">
                <a16:creationId xmlns:a16="http://schemas.microsoft.com/office/drawing/2014/main" id="{38A99D1D-BD95-49E7-8BA2-8D4C302D8D1A}"/>
              </a:ext>
            </a:extLst>
          </p:cNvPr>
          <p:cNvSpPr>
            <a:spLocks noGrp="1"/>
          </p:cNvSpPr>
          <p:nvPr>
            <p:ph type="dt" sz="half" idx="10"/>
          </p:nvPr>
        </p:nvSpPr>
        <p:spPr/>
        <p:txBody>
          <a:bodyPr/>
          <a:lstStyle/>
          <a:p>
            <a:fld id="{ED633436-2F3A-4A16-9F64-857070E68B36}" type="datetime1">
              <a:rPr lang="en-GB" smtClean="0"/>
              <a:t>23/02/2024</a:t>
            </a:fld>
            <a:endParaRPr lang="en-GB"/>
          </a:p>
        </p:txBody>
      </p:sp>
      <p:sp>
        <p:nvSpPr>
          <p:cNvPr id="5" name="Slide Number Placeholder 4">
            <a:extLst>
              <a:ext uri="{FF2B5EF4-FFF2-40B4-BE49-F238E27FC236}">
                <a16:creationId xmlns:a16="http://schemas.microsoft.com/office/drawing/2014/main" id="{5A6F07E0-B656-4DAB-918B-008177B750CF}"/>
              </a:ext>
            </a:extLst>
          </p:cNvPr>
          <p:cNvSpPr>
            <a:spLocks noGrp="1"/>
          </p:cNvSpPr>
          <p:nvPr>
            <p:ph type="sldNum" sz="quarter" idx="12"/>
          </p:nvPr>
        </p:nvSpPr>
        <p:spPr/>
        <p:txBody>
          <a:bodyPr/>
          <a:lstStyle/>
          <a:p>
            <a:fld id="{F4BD6A3A-4F9D-41E3-A65D-BCC7D77E66B6}" type="slidenum">
              <a:rPr lang="en-GB" smtClean="0"/>
              <a:t>6</a:t>
            </a:fld>
            <a:endParaRPr lang="en-GB"/>
          </a:p>
        </p:txBody>
      </p:sp>
      <p:sp>
        <p:nvSpPr>
          <p:cNvPr id="6" name="Title 1">
            <a:extLst>
              <a:ext uri="{FF2B5EF4-FFF2-40B4-BE49-F238E27FC236}">
                <a16:creationId xmlns:a16="http://schemas.microsoft.com/office/drawing/2014/main" id="{6CD4485B-A4C1-455C-9EA3-F56A02D8F713}"/>
              </a:ext>
            </a:extLst>
          </p:cNvPr>
          <p:cNvSpPr txBox="1">
            <a:spLocks/>
          </p:cNvSpPr>
          <p:nvPr/>
        </p:nvSpPr>
        <p:spPr bwMode="auto">
          <a:xfrm>
            <a:off x="-1" y="0"/>
            <a:ext cx="9144001" cy="1216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1" fontAlgn="base" hangingPunct="1">
              <a:spcBef>
                <a:spcPct val="0"/>
              </a:spcBef>
              <a:spcAft>
                <a:spcPct val="0"/>
              </a:spcAft>
              <a:defRPr sz="3300" kern="1200">
                <a:solidFill>
                  <a:schemeClr val="tx1"/>
                </a:solidFill>
                <a:latin typeface="+mj-lt"/>
                <a:ea typeface="+mj-ea"/>
                <a:cs typeface="+mj-cs"/>
              </a:defRPr>
            </a:lvl1pPr>
            <a:lvl2pPr algn="ctr" rtl="0" eaLnBrk="1" fontAlgn="base" hangingPunct="1">
              <a:spcBef>
                <a:spcPct val="0"/>
              </a:spcBef>
              <a:spcAft>
                <a:spcPct val="0"/>
              </a:spcAft>
              <a:defRPr sz="3300">
                <a:solidFill>
                  <a:schemeClr val="tx1"/>
                </a:solidFill>
                <a:latin typeface="Myriad Pro"/>
              </a:defRPr>
            </a:lvl2pPr>
            <a:lvl3pPr algn="ctr" rtl="0" eaLnBrk="1" fontAlgn="base" hangingPunct="1">
              <a:spcBef>
                <a:spcPct val="0"/>
              </a:spcBef>
              <a:spcAft>
                <a:spcPct val="0"/>
              </a:spcAft>
              <a:defRPr sz="3300">
                <a:solidFill>
                  <a:schemeClr val="tx1"/>
                </a:solidFill>
                <a:latin typeface="Myriad Pro"/>
              </a:defRPr>
            </a:lvl3pPr>
            <a:lvl4pPr algn="ctr" rtl="0" eaLnBrk="1" fontAlgn="base" hangingPunct="1">
              <a:spcBef>
                <a:spcPct val="0"/>
              </a:spcBef>
              <a:spcAft>
                <a:spcPct val="0"/>
              </a:spcAft>
              <a:defRPr sz="3300">
                <a:solidFill>
                  <a:schemeClr val="tx1"/>
                </a:solidFill>
                <a:latin typeface="Myriad Pro"/>
              </a:defRPr>
            </a:lvl4pPr>
            <a:lvl5pPr algn="ctr" rtl="0" eaLnBrk="1" fontAlgn="base" hangingPunct="1">
              <a:spcBef>
                <a:spcPct val="0"/>
              </a:spcBef>
              <a:spcAft>
                <a:spcPct val="0"/>
              </a:spcAft>
              <a:defRPr sz="3300">
                <a:solidFill>
                  <a:schemeClr val="tx1"/>
                </a:solidFill>
                <a:latin typeface="Myriad Pro"/>
              </a:defRPr>
            </a:lvl5pPr>
            <a:lvl6pPr marL="342900" algn="ctr" rtl="0" eaLnBrk="1" fontAlgn="base" hangingPunct="1">
              <a:spcBef>
                <a:spcPct val="0"/>
              </a:spcBef>
              <a:spcAft>
                <a:spcPct val="0"/>
              </a:spcAft>
              <a:defRPr sz="3300">
                <a:solidFill>
                  <a:schemeClr val="tx1"/>
                </a:solidFill>
                <a:latin typeface="Myriad Pro"/>
              </a:defRPr>
            </a:lvl6pPr>
            <a:lvl7pPr marL="685800" algn="ctr" rtl="0" eaLnBrk="1" fontAlgn="base" hangingPunct="1">
              <a:spcBef>
                <a:spcPct val="0"/>
              </a:spcBef>
              <a:spcAft>
                <a:spcPct val="0"/>
              </a:spcAft>
              <a:defRPr sz="3300">
                <a:solidFill>
                  <a:schemeClr val="tx1"/>
                </a:solidFill>
                <a:latin typeface="Myriad Pro"/>
              </a:defRPr>
            </a:lvl7pPr>
            <a:lvl8pPr marL="1028700" algn="ctr" rtl="0" eaLnBrk="1" fontAlgn="base" hangingPunct="1">
              <a:spcBef>
                <a:spcPct val="0"/>
              </a:spcBef>
              <a:spcAft>
                <a:spcPct val="0"/>
              </a:spcAft>
              <a:defRPr sz="3300">
                <a:solidFill>
                  <a:schemeClr val="tx1"/>
                </a:solidFill>
                <a:latin typeface="Myriad Pro"/>
              </a:defRPr>
            </a:lvl8pPr>
            <a:lvl9pPr marL="1371600" algn="ctr" rtl="0" eaLnBrk="1" fontAlgn="base" hangingPunct="1">
              <a:spcBef>
                <a:spcPct val="0"/>
              </a:spcBef>
              <a:spcAft>
                <a:spcPct val="0"/>
              </a:spcAft>
              <a:defRPr sz="3300">
                <a:solidFill>
                  <a:schemeClr val="tx1"/>
                </a:solidFill>
                <a:latin typeface="Myriad Pro"/>
              </a:defRPr>
            </a:lvl9pPr>
          </a:lstStyle>
          <a:p>
            <a:r>
              <a:rPr lang="en-US" sz="4200" b="1" dirty="0"/>
              <a:t>Foreign Exchange Markets</a:t>
            </a:r>
          </a:p>
        </p:txBody>
      </p:sp>
      <p:graphicFrame>
        <p:nvGraphicFramePr>
          <p:cNvPr id="7" name="Diagram 6">
            <a:extLst>
              <a:ext uri="{FF2B5EF4-FFF2-40B4-BE49-F238E27FC236}">
                <a16:creationId xmlns:a16="http://schemas.microsoft.com/office/drawing/2014/main" id="{B849F09D-0AB5-4AF3-90E3-4521CCD7FC1E}"/>
              </a:ext>
            </a:extLst>
          </p:cNvPr>
          <p:cNvGraphicFramePr/>
          <p:nvPr>
            <p:extLst>
              <p:ext uri="{D42A27DB-BD31-4B8C-83A1-F6EECF244321}">
                <p14:modId xmlns:p14="http://schemas.microsoft.com/office/powerpoint/2010/main" val="281530177"/>
              </p:ext>
            </p:extLst>
          </p:nvPr>
        </p:nvGraphicFramePr>
        <p:xfrm>
          <a:off x="1" y="1775073"/>
          <a:ext cx="9027968" cy="3646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521855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76337-FBF8-4EEE-985C-51A3ECD6D891}"/>
              </a:ext>
            </a:extLst>
          </p:cNvPr>
          <p:cNvSpPr>
            <a:spLocks noGrp="1"/>
          </p:cNvSpPr>
          <p:nvPr>
            <p:ph type="title"/>
          </p:nvPr>
        </p:nvSpPr>
        <p:spPr>
          <a:xfrm>
            <a:off x="457200" y="114298"/>
            <a:ext cx="8229600" cy="1143000"/>
          </a:xfrm>
        </p:spPr>
        <p:txBody>
          <a:bodyPr wrap="square" anchor="ctr">
            <a:normAutofit/>
          </a:bodyPr>
          <a:lstStyle/>
          <a:p>
            <a:r>
              <a:rPr lang="en-GB" b="1" dirty="0"/>
              <a:t>Who is trading? </a:t>
            </a:r>
          </a:p>
        </p:txBody>
      </p:sp>
      <p:pic>
        <p:nvPicPr>
          <p:cNvPr id="1028" name="Picture 4" descr="Forex Market: Who Trades Currencies and Why">
            <a:extLst>
              <a:ext uri="{FF2B5EF4-FFF2-40B4-BE49-F238E27FC236}">
                <a16:creationId xmlns:a16="http://schemas.microsoft.com/office/drawing/2014/main" id="{36C2C59F-D3A9-47E0-A8B6-35616ED793D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64701" y="1417638"/>
            <a:ext cx="3921755" cy="3989040"/>
          </a:xfrm>
          <a:prstGeom prst="rect">
            <a:avLst/>
          </a:prstGeom>
          <a:solidFill>
            <a:srgbClr val="FFFFFF"/>
          </a:solidFill>
        </p:spPr>
      </p:pic>
      <p:sp>
        <p:nvSpPr>
          <p:cNvPr id="1033" name="Content Placeholder 3">
            <a:extLst>
              <a:ext uri="{FF2B5EF4-FFF2-40B4-BE49-F238E27FC236}">
                <a16:creationId xmlns:a16="http://schemas.microsoft.com/office/drawing/2014/main" id="{9E1FE288-41BE-98FE-B1DB-C5B058EE975E}"/>
              </a:ext>
            </a:extLst>
          </p:cNvPr>
          <p:cNvSpPr>
            <a:spLocks noGrp="1"/>
          </p:cNvSpPr>
          <p:nvPr>
            <p:ph sz="half" idx="2"/>
          </p:nvPr>
        </p:nvSpPr>
        <p:spPr>
          <a:xfrm>
            <a:off x="4572000" y="1066656"/>
            <a:ext cx="4305670" cy="4272948"/>
          </a:xfrm>
        </p:spPr>
        <p:txBody>
          <a:bodyPr/>
          <a:lstStyle/>
          <a:p>
            <a:r>
              <a:rPr lang="en-US" sz="1800" dirty="0">
                <a:solidFill>
                  <a:srgbClr val="7030A0"/>
                </a:solidFill>
              </a:rPr>
              <a:t>Investors (tourist, need to pay)</a:t>
            </a:r>
          </a:p>
          <a:p>
            <a:r>
              <a:rPr lang="en-US" sz="1800" dirty="0">
                <a:solidFill>
                  <a:srgbClr val="7030A0"/>
                </a:solidFill>
              </a:rPr>
              <a:t>Exporters/Importers</a:t>
            </a:r>
          </a:p>
          <a:p>
            <a:r>
              <a:rPr lang="en-US" sz="1800" dirty="0">
                <a:solidFill>
                  <a:srgbClr val="7030A0"/>
                </a:solidFill>
              </a:rPr>
              <a:t>Fund managers (pension, insurance)</a:t>
            </a:r>
          </a:p>
          <a:p>
            <a:r>
              <a:rPr lang="en-US" sz="1800" dirty="0">
                <a:solidFill>
                  <a:srgbClr val="7030A0"/>
                </a:solidFill>
              </a:rPr>
              <a:t>Governments (to pay abroad)</a:t>
            </a:r>
          </a:p>
          <a:p>
            <a:r>
              <a:rPr lang="en-US" sz="1800" dirty="0">
                <a:solidFill>
                  <a:srgbClr val="7030A0"/>
                </a:solidFill>
              </a:rPr>
              <a:t>Central Banks (deal with fluctuations)</a:t>
            </a:r>
          </a:p>
          <a:p>
            <a:endParaRPr lang="en-US" sz="1800" dirty="0"/>
          </a:p>
          <a:p>
            <a:r>
              <a:rPr lang="en-US" sz="1800" dirty="0">
                <a:solidFill>
                  <a:srgbClr val="FF0000"/>
                </a:solidFill>
              </a:rPr>
              <a:t>Speculators</a:t>
            </a:r>
          </a:p>
          <a:p>
            <a:r>
              <a:rPr lang="en-US" sz="1800" dirty="0">
                <a:solidFill>
                  <a:srgbClr val="FF0000"/>
                </a:solidFill>
              </a:rPr>
              <a:t>Banks</a:t>
            </a:r>
          </a:p>
          <a:p>
            <a:r>
              <a:rPr lang="en-US" sz="1800" dirty="0">
                <a:solidFill>
                  <a:srgbClr val="FF0000"/>
                </a:solidFill>
              </a:rPr>
              <a:t>Dealers/brokers (corporate)</a:t>
            </a:r>
          </a:p>
          <a:p>
            <a:endParaRPr lang="en-US" sz="1800" dirty="0"/>
          </a:p>
          <a:p>
            <a:r>
              <a:rPr lang="en-US" sz="1800" dirty="0"/>
              <a:t>First five - </a:t>
            </a:r>
            <a:r>
              <a:rPr lang="en-GB" sz="1800" dirty="0"/>
              <a:t>small fraction of the transactions, rest are big players. </a:t>
            </a:r>
            <a:endParaRPr lang="en-US" sz="1800" dirty="0"/>
          </a:p>
        </p:txBody>
      </p:sp>
      <p:sp>
        <p:nvSpPr>
          <p:cNvPr id="4" name="Date Placeholder 3">
            <a:extLst>
              <a:ext uri="{FF2B5EF4-FFF2-40B4-BE49-F238E27FC236}">
                <a16:creationId xmlns:a16="http://schemas.microsoft.com/office/drawing/2014/main" id="{56044CEF-99F4-4913-8E47-B45BF454A8AA}"/>
              </a:ext>
            </a:extLst>
          </p:cNvPr>
          <p:cNvSpPr>
            <a:spLocks noGrp="1"/>
          </p:cNvSpPr>
          <p:nvPr>
            <p:ph type="dt" sz="half" idx="10"/>
          </p:nvPr>
        </p:nvSpPr>
        <p:spPr>
          <a:xfrm>
            <a:off x="250825" y="6524627"/>
            <a:ext cx="971550" cy="219075"/>
          </a:xfrm>
        </p:spPr>
        <p:txBody>
          <a:bodyPr anchor="ctr">
            <a:normAutofit/>
          </a:bodyPr>
          <a:lstStyle/>
          <a:p>
            <a:pPr>
              <a:spcAft>
                <a:spcPts val="600"/>
              </a:spcAft>
            </a:pPr>
            <a:fld id="{ED633436-2F3A-4A16-9F64-857070E68B36}" type="datetime1">
              <a:rPr lang="en-GB" smtClean="0"/>
              <a:pPr>
                <a:spcAft>
                  <a:spcPts val="600"/>
                </a:spcAft>
              </a:pPr>
              <a:t>23/02/2024</a:t>
            </a:fld>
            <a:endParaRPr lang="en-GB"/>
          </a:p>
        </p:txBody>
      </p:sp>
      <p:sp>
        <p:nvSpPr>
          <p:cNvPr id="5" name="Slide Number Placeholder 4">
            <a:extLst>
              <a:ext uri="{FF2B5EF4-FFF2-40B4-BE49-F238E27FC236}">
                <a16:creationId xmlns:a16="http://schemas.microsoft.com/office/drawing/2014/main" id="{12575947-9CE7-48C0-A9B6-5769E86624D9}"/>
              </a:ext>
            </a:extLst>
          </p:cNvPr>
          <p:cNvSpPr>
            <a:spLocks noGrp="1"/>
          </p:cNvSpPr>
          <p:nvPr>
            <p:ph type="sldNum" sz="quarter" idx="11"/>
          </p:nvPr>
        </p:nvSpPr>
        <p:spPr>
          <a:xfrm>
            <a:off x="7956550" y="6381752"/>
            <a:ext cx="730250" cy="339725"/>
          </a:xfrm>
        </p:spPr>
        <p:txBody>
          <a:bodyPr wrap="square" anchor="ctr">
            <a:normAutofit/>
          </a:bodyPr>
          <a:lstStyle/>
          <a:p>
            <a:pPr>
              <a:spcAft>
                <a:spcPts val="600"/>
              </a:spcAft>
            </a:pPr>
            <a:fld id="{F4BD6A3A-4F9D-41E3-A65D-BCC7D77E66B6}" type="slidenum">
              <a:rPr lang="en-GB" smtClean="0"/>
              <a:pPr>
                <a:spcAft>
                  <a:spcPts val="600"/>
                </a:spcAft>
              </a:pPr>
              <a:t>7</a:t>
            </a:fld>
            <a:endParaRPr lang="en-GB"/>
          </a:p>
        </p:txBody>
      </p:sp>
    </p:spTree>
    <p:extLst>
      <p:ext uri="{BB962C8B-B14F-4D97-AF65-F5344CB8AC3E}">
        <p14:creationId xmlns:p14="http://schemas.microsoft.com/office/powerpoint/2010/main" val="22346969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66F83B-CA1E-4FA1-92FB-81429A7E3156}"/>
              </a:ext>
            </a:extLst>
          </p:cNvPr>
          <p:cNvSpPr>
            <a:spLocks noGrp="1"/>
          </p:cNvSpPr>
          <p:nvPr>
            <p:ph type="title"/>
          </p:nvPr>
        </p:nvSpPr>
        <p:spPr>
          <a:xfrm>
            <a:off x="0" y="0"/>
            <a:ext cx="9144000" cy="1143000"/>
          </a:xfrm>
        </p:spPr>
        <p:txBody>
          <a:bodyPr/>
          <a:lstStyle/>
          <a:p>
            <a:r>
              <a:rPr lang="en-GB" b="1" dirty="0"/>
              <a:t>Currencies and Currency Symbols</a:t>
            </a:r>
          </a:p>
        </p:txBody>
      </p:sp>
      <p:sp>
        <p:nvSpPr>
          <p:cNvPr id="4" name="Date Placeholder 3">
            <a:extLst>
              <a:ext uri="{FF2B5EF4-FFF2-40B4-BE49-F238E27FC236}">
                <a16:creationId xmlns:a16="http://schemas.microsoft.com/office/drawing/2014/main" id="{26EDF0C3-B07F-41B6-B557-A469B046068A}"/>
              </a:ext>
            </a:extLst>
          </p:cNvPr>
          <p:cNvSpPr>
            <a:spLocks noGrp="1"/>
          </p:cNvSpPr>
          <p:nvPr>
            <p:ph type="dt" sz="half" idx="10"/>
          </p:nvPr>
        </p:nvSpPr>
        <p:spPr/>
        <p:txBody>
          <a:bodyPr/>
          <a:lstStyle/>
          <a:p>
            <a:fld id="{ED633436-2F3A-4A16-9F64-857070E68B36}" type="datetime1">
              <a:rPr lang="en-GB" smtClean="0"/>
              <a:t>23/02/2024</a:t>
            </a:fld>
            <a:endParaRPr lang="en-GB"/>
          </a:p>
        </p:txBody>
      </p:sp>
      <p:sp>
        <p:nvSpPr>
          <p:cNvPr id="5" name="Slide Number Placeholder 4">
            <a:extLst>
              <a:ext uri="{FF2B5EF4-FFF2-40B4-BE49-F238E27FC236}">
                <a16:creationId xmlns:a16="http://schemas.microsoft.com/office/drawing/2014/main" id="{880BB81A-B5B1-4603-94F0-2D8125275F82}"/>
              </a:ext>
            </a:extLst>
          </p:cNvPr>
          <p:cNvSpPr>
            <a:spLocks noGrp="1"/>
          </p:cNvSpPr>
          <p:nvPr>
            <p:ph type="sldNum" sz="quarter" idx="12"/>
          </p:nvPr>
        </p:nvSpPr>
        <p:spPr/>
        <p:txBody>
          <a:bodyPr/>
          <a:lstStyle/>
          <a:p>
            <a:fld id="{F4BD6A3A-4F9D-41E3-A65D-BCC7D77E66B6}" type="slidenum">
              <a:rPr lang="en-GB" smtClean="0"/>
              <a:t>8</a:t>
            </a:fld>
            <a:endParaRPr lang="en-GB"/>
          </a:p>
        </p:txBody>
      </p:sp>
      <p:pic>
        <p:nvPicPr>
          <p:cNvPr id="3074" name="Picture 2" descr="42 currencies and respective symbols. | Download Table">
            <a:extLst>
              <a:ext uri="{FF2B5EF4-FFF2-40B4-BE49-F238E27FC236}">
                <a16:creationId xmlns:a16="http://schemas.microsoft.com/office/drawing/2014/main" id="{C252E4BB-D166-483C-8BF3-04A7A8394E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0550" y="1143000"/>
            <a:ext cx="8096250" cy="41895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50765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7284" y="0"/>
            <a:ext cx="6652865" cy="1224793"/>
          </a:xfrm>
        </p:spPr>
        <p:txBody>
          <a:bodyPr>
            <a:normAutofit/>
          </a:bodyPr>
          <a:lstStyle/>
          <a:p>
            <a:r>
              <a:rPr lang="en-US" b="1" dirty="0"/>
              <a:t>Exchange Rates</a:t>
            </a:r>
          </a:p>
        </p:txBody>
      </p:sp>
      <p:sp>
        <p:nvSpPr>
          <p:cNvPr id="3" name="Content Placeholder 2"/>
          <p:cNvSpPr>
            <a:spLocks noGrp="1"/>
          </p:cNvSpPr>
          <p:nvPr>
            <p:ph idx="1"/>
          </p:nvPr>
        </p:nvSpPr>
        <p:spPr>
          <a:xfrm>
            <a:off x="368853" y="1392234"/>
            <a:ext cx="8406293" cy="4073532"/>
          </a:xfrm>
        </p:spPr>
        <p:txBody>
          <a:bodyPr anchor="ctr">
            <a:noAutofit/>
          </a:bodyPr>
          <a:lstStyle/>
          <a:p>
            <a:r>
              <a:rPr lang="en-GB" dirty="0"/>
              <a:t> If the exchange rate between the US dollar and the pound is - </a:t>
            </a:r>
          </a:p>
          <a:p>
            <a:pPr marL="0" indent="0">
              <a:buNone/>
            </a:pPr>
            <a:r>
              <a:rPr lang="en-GB" dirty="0"/>
              <a:t>	</a:t>
            </a:r>
          </a:p>
          <a:p>
            <a:pPr marL="0" indent="0">
              <a:buNone/>
            </a:pPr>
            <a:r>
              <a:rPr lang="en-GB" dirty="0"/>
              <a:t>USD$1.57 = £1.00 this means that £1.00 will cost USD$1.57. </a:t>
            </a:r>
          </a:p>
          <a:p>
            <a:pPr marL="0" indent="0">
              <a:buNone/>
            </a:pPr>
            <a:endParaRPr lang="en-GB" dirty="0"/>
          </a:p>
          <a:p>
            <a:r>
              <a:rPr lang="en-GB" dirty="0"/>
              <a:t>Taking the reciprocal, USD$1.00 will cost 63.69p. The standardised forms of expression are:</a:t>
            </a:r>
          </a:p>
          <a:p>
            <a:endParaRPr lang="en-GB" dirty="0"/>
          </a:p>
          <a:p>
            <a:pPr marL="0" indent="0">
              <a:buNone/>
            </a:pPr>
            <a:r>
              <a:rPr lang="en-GB" dirty="0"/>
              <a:t>	USD$/£ : 1.57    or  USD$1.57/£    or    USD 1.57/£</a:t>
            </a:r>
            <a:endParaRPr lang="en-US" dirty="0"/>
          </a:p>
        </p:txBody>
      </p:sp>
    </p:spTree>
    <p:extLst>
      <p:ext uri="{BB962C8B-B14F-4D97-AF65-F5344CB8AC3E}">
        <p14:creationId xmlns:p14="http://schemas.microsoft.com/office/powerpoint/2010/main" val="12484727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5" name="Rectangle 2"/>
          <p:cNvSpPr>
            <a:spLocks noGrp="1" noChangeArrowheads="1"/>
          </p:cNvSpPr>
          <p:nvPr>
            <p:ph type="title"/>
          </p:nvPr>
        </p:nvSpPr>
        <p:spPr>
          <a:xfrm>
            <a:off x="814631" y="441543"/>
            <a:ext cx="7631139" cy="857250"/>
          </a:xfrm>
        </p:spPr>
        <p:txBody>
          <a:bodyPr>
            <a:normAutofit fontScale="90000"/>
          </a:bodyPr>
          <a:lstStyle/>
          <a:p>
            <a:pPr eaLnBrk="1" hangingPunct="1"/>
            <a:r>
              <a:rPr lang="en-US" altLang="en-US" b="1" dirty="0"/>
              <a:t>Exchange Rates and International Transactions</a:t>
            </a:r>
            <a:endParaRPr lang="en-US" altLang="en-US" b="1" dirty="0">
              <a:solidFill>
                <a:schemeClr val="tx1"/>
              </a:solidFill>
            </a:endParaRPr>
          </a:p>
        </p:txBody>
      </p:sp>
      <p:sp>
        <p:nvSpPr>
          <p:cNvPr id="10246" name="Rectangle 3"/>
          <p:cNvSpPr>
            <a:spLocks noGrp="1" noChangeArrowheads="1"/>
          </p:cNvSpPr>
          <p:nvPr>
            <p:ph type="body" idx="1"/>
          </p:nvPr>
        </p:nvSpPr>
        <p:spPr>
          <a:xfrm>
            <a:off x="352563" y="1603331"/>
            <a:ext cx="8555277" cy="3827484"/>
          </a:xfrm>
        </p:spPr>
        <p:txBody>
          <a:bodyPr>
            <a:noAutofit/>
          </a:bodyPr>
          <a:lstStyle/>
          <a:p>
            <a:pPr eaLnBrk="1" hangingPunct="1">
              <a:spcBef>
                <a:spcPts val="0"/>
              </a:spcBef>
              <a:spcAft>
                <a:spcPts val="1200"/>
              </a:spcAft>
            </a:pPr>
            <a:r>
              <a:rPr lang="en-US" altLang="en-US" sz="3200" dirty="0"/>
              <a:t>An exchange rate can be quoted in two ways:</a:t>
            </a:r>
          </a:p>
          <a:p>
            <a:pPr lvl="1" eaLnBrk="1" hangingPunct="1">
              <a:spcBef>
                <a:spcPts val="0"/>
              </a:spcBef>
              <a:spcAft>
                <a:spcPts val="1200"/>
              </a:spcAft>
            </a:pPr>
            <a:r>
              <a:rPr lang="en-US" altLang="en-US" sz="2800" dirty="0"/>
              <a:t>Direct</a:t>
            </a:r>
          </a:p>
          <a:p>
            <a:pPr lvl="2" eaLnBrk="1" hangingPunct="1">
              <a:spcBef>
                <a:spcPts val="0"/>
              </a:spcBef>
              <a:spcAft>
                <a:spcPts val="1200"/>
              </a:spcAft>
            </a:pPr>
            <a:r>
              <a:rPr lang="en-US" altLang="en-US" sz="2400" dirty="0"/>
              <a:t>The price of the foreign currency in terms of dollars (e.g. £0.63/$)</a:t>
            </a:r>
          </a:p>
          <a:p>
            <a:pPr lvl="1" eaLnBrk="1" hangingPunct="1">
              <a:spcBef>
                <a:spcPts val="0"/>
              </a:spcBef>
              <a:spcAft>
                <a:spcPts val="1200"/>
              </a:spcAft>
            </a:pPr>
            <a:r>
              <a:rPr lang="en-US" altLang="en-US" sz="2800" dirty="0"/>
              <a:t>Indirect</a:t>
            </a:r>
          </a:p>
          <a:p>
            <a:pPr lvl="2" eaLnBrk="1" hangingPunct="1">
              <a:spcBef>
                <a:spcPts val="0"/>
              </a:spcBef>
              <a:spcAft>
                <a:spcPts val="1200"/>
              </a:spcAft>
            </a:pPr>
            <a:r>
              <a:rPr lang="en-US" altLang="en-US" sz="2400" dirty="0"/>
              <a:t>The price of dollars in terms of the foreign currency (e.g. $1.57/£)</a:t>
            </a:r>
          </a:p>
          <a:p>
            <a:pPr eaLnBrk="1" hangingPunct="1">
              <a:spcBef>
                <a:spcPts val="0"/>
              </a:spcBef>
              <a:spcAft>
                <a:spcPts val="1200"/>
              </a:spcAft>
              <a:buFont typeface="Wingdings" panose="05000000000000000000" pitchFamily="2" charset="2"/>
              <a:buNone/>
            </a:pPr>
            <a:r>
              <a:rPr lang="en-US" altLang="en-US" sz="3200" dirty="0"/>
              <a:t>	</a:t>
            </a:r>
            <a:br>
              <a:rPr lang="en-US" altLang="en-US" sz="3200" dirty="0"/>
            </a:br>
            <a:endParaRPr lang="en-US" altLang="en-US" sz="3200" dirty="0"/>
          </a:p>
        </p:txBody>
      </p:sp>
    </p:spTree>
    <p:extLst>
      <p:ext uri="{BB962C8B-B14F-4D97-AF65-F5344CB8AC3E}">
        <p14:creationId xmlns:p14="http://schemas.microsoft.com/office/powerpoint/2010/main" val="178785050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0245"/>
                                        </p:tgtEl>
                                        <p:attrNameLst>
                                          <p:attrName>style.visibility</p:attrName>
                                        </p:attrNameLst>
                                      </p:cBhvr>
                                      <p:to>
                                        <p:strVal val="visible"/>
                                      </p:to>
                                    </p:set>
                                    <p:animEffect transition="in" filter="wipe(down)">
                                      <p:cBhvr>
                                        <p:cTn id="7" dur="500"/>
                                        <p:tgtEl>
                                          <p:spTgt spid="1024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0246">
                                            <p:txEl>
                                              <p:pRg st="0" end="0"/>
                                            </p:txEl>
                                          </p:spTgt>
                                        </p:tgtEl>
                                        <p:attrNameLst>
                                          <p:attrName>style.visibility</p:attrName>
                                        </p:attrNameLst>
                                      </p:cBhvr>
                                      <p:to>
                                        <p:strVal val="visible"/>
                                      </p:to>
                                    </p:set>
                                    <p:animEffect transition="in" filter="wipe(down)">
                                      <p:cBhvr>
                                        <p:cTn id="12" dur="500"/>
                                        <p:tgtEl>
                                          <p:spTgt spid="1024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0246">
                                            <p:txEl>
                                              <p:pRg st="1" end="1"/>
                                            </p:txEl>
                                          </p:spTgt>
                                        </p:tgtEl>
                                        <p:attrNameLst>
                                          <p:attrName>style.visibility</p:attrName>
                                        </p:attrNameLst>
                                      </p:cBhvr>
                                      <p:to>
                                        <p:strVal val="visible"/>
                                      </p:to>
                                    </p:set>
                                    <p:animEffect transition="in" filter="wipe(down)">
                                      <p:cBhvr>
                                        <p:cTn id="17" dur="500"/>
                                        <p:tgtEl>
                                          <p:spTgt spid="10246">
                                            <p:txEl>
                                              <p:pRg st="1" end="1"/>
                                            </p:txEl>
                                          </p:spTgt>
                                        </p:tgtEl>
                                      </p:cBhvr>
                                    </p:animEffect>
                                  </p:childTnLst>
                                </p:cTn>
                              </p:par>
                              <p:par>
                                <p:cTn id="18" presetID="22" presetClass="entr" presetSubtype="4" fill="hold" nodeType="withEffect">
                                  <p:stCondLst>
                                    <p:cond delay="0"/>
                                  </p:stCondLst>
                                  <p:childTnLst>
                                    <p:set>
                                      <p:cBhvr>
                                        <p:cTn id="19" dur="1" fill="hold">
                                          <p:stCondLst>
                                            <p:cond delay="0"/>
                                          </p:stCondLst>
                                        </p:cTn>
                                        <p:tgtEl>
                                          <p:spTgt spid="10246">
                                            <p:txEl>
                                              <p:pRg st="2" end="2"/>
                                            </p:txEl>
                                          </p:spTgt>
                                        </p:tgtEl>
                                        <p:attrNameLst>
                                          <p:attrName>style.visibility</p:attrName>
                                        </p:attrNameLst>
                                      </p:cBhvr>
                                      <p:to>
                                        <p:strVal val="visible"/>
                                      </p:to>
                                    </p:set>
                                    <p:animEffect transition="in" filter="wipe(down)">
                                      <p:cBhvr>
                                        <p:cTn id="20" dur="500"/>
                                        <p:tgtEl>
                                          <p:spTgt spid="10246">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10246">
                                            <p:txEl>
                                              <p:pRg st="3" end="3"/>
                                            </p:txEl>
                                          </p:spTgt>
                                        </p:tgtEl>
                                        <p:attrNameLst>
                                          <p:attrName>style.visibility</p:attrName>
                                        </p:attrNameLst>
                                      </p:cBhvr>
                                      <p:to>
                                        <p:strVal val="visible"/>
                                      </p:to>
                                    </p:set>
                                    <p:animEffect transition="in" filter="wipe(down)">
                                      <p:cBhvr>
                                        <p:cTn id="25" dur="500"/>
                                        <p:tgtEl>
                                          <p:spTgt spid="10246">
                                            <p:txEl>
                                              <p:pRg st="3" end="3"/>
                                            </p:txEl>
                                          </p:spTgt>
                                        </p:tgtEl>
                                      </p:cBhvr>
                                    </p:animEffect>
                                  </p:childTnLst>
                                </p:cTn>
                              </p:par>
                              <p:par>
                                <p:cTn id="26" presetID="22" presetClass="entr" presetSubtype="4" fill="hold" nodeType="withEffect">
                                  <p:stCondLst>
                                    <p:cond delay="0"/>
                                  </p:stCondLst>
                                  <p:childTnLst>
                                    <p:set>
                                      <p:cBhvr>
                                        <p:cTn id="27" dur="1" fill="hold">
                                          <p:stCondLst>
                                            <p:cond delay="0"/>
                                          </p:stCondLst>
                                        </p:cTn>
                                        <p:tgtEl>
                                          <p:spTgt spid="10246">
                                            <p:txEl>
                                              <p:pRg st="4" end="4"/>
                                            </p:txEl>
                                          </p:spTgt>
                                        </p:tgtEl>
                                        <p:attrNameLst>
                                          <p:attrName>style.visibility</p:attrName>
                                        </p:attrNameLst>
                                      </p:cBhvr>
                                      <p:to>
                                        <p:strVal val="visible"/>
                                      </p:to>
                                    </p:set>
                                    <p:animEffect transition="in" filter="wipe(down)">
                                      <p:cBhvr>
                                        <p:cTn id="28" dur="500"/>
                                        <p:tgtEl>
                                          <p:spTgt spid="1024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9144000" cy="655598"/>
          </a:xfrm>
        </p:spPr>
        <p:txBody>
          <a:bodyPr>
            <a:normAutofit/>
          </a:bodyPr>
          <a:lstStyle/>
          <a:p>
            <a:r>
              <a:rPr lang="en-US" dirty="0"/>
              <a:t>Exchange rate example</a:t>
            </a:r>
          </a:p>
        </p:txBody>
      </p:sp>
      <p:sp>
        <p:nvSpPr>
          <p:cNvPr id="4" name="Speech Bubble: Oval 3">
            <a:extLst>
              <a:ext uri="{FF2B5EF4-FFF2-40B4-BE49-F238E27FC236}">
                <a16:creationId xmlns:a16="http://schemas.microsoft.com/office/drawing/2014/main" id="{B96D19D3-B55F-4EB6-8496-9AE5788E0AB0}"/>
              </a:ext>
            </a:extLst>
          </p:cNvPr>
          <p:cNvSpPr/>
          <p:nvPr/>
        </p:nvSpPr>
        <p:spPr>
          <a:xfrm>
            <a:off x="1180654" y="987014"/>
            <a:ext cx="1619075" cy="694189"/>
          </a:xfrm>
          <a:prstGeom prst="wedgeEllipseCallout">
            <a:avLst>
              <a:gd name="adj1" fmla="val 252"/>
              <a:gd name="adj2" fmla="val 97545"/>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solidFill>
                  <a:sysClr val="windowText" lastClr="000000"/>
                </a:solidFill>
              </a:rPr>
              <a:t>USD$/£:</a:t>
            </a:r>
            <a:endParaRPr lang="en-GB" dirty="0">
              <a:solidFill>
                <a:sysClr val="windowText" lastClr="000000"/>
              </a:solidFill>
            </a:endParaRPr>
          </a:p>
        </p:txBody>
      </p:sp>
      <p:sp>
        <p:nvSpPr>
          <p:cNvPr id="5" name="Speech Bubble: Oval 4">
            <a:extLst>
              <a:ext uri="{FF2B5EF4-FFF2-40B4-BE49-F238E27FC236}">
                <a16:creationId xmlns:a16="http://schemas.microsoft.com/office/drawing/2014/main" id="{BC2BCEFE-AC60-4E4B-80E8-0699A520E67B}"/>
              </a:ext>
            </a:extLst>
          </p:cNvPr>
          <p:cNvSpPr/>
          <p:nvPr/>
        </p:nvSpPr>
        <p:spPr>
          <a:xfrm>
            <a:off x="5780726" y="3254835"/>
            <a:ext cx="1619075" cy="694189"/>
          </a:xfrm>
          <a:prstGeom prst="wedgeEllipseCallout">
            <a:avLst>
              <a:gd name="adj1" fmla="val 252"/>
              <a:gd name="adj2" fmla="val 97545"/>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buNone/>
            </a:pPr>
            <a:r>
              <a:rPr lang="en-GB" sz="1800" dirty="0">
                <a:solidFill>
                  <a:sysClr val="windowText" lastClr="000000"/>
                </a:solidFill>
              </a:rPr>
              <a:t>0.6369</a:t>
            </a:r>
          </a:p>
        </p:txBody>
      </p:sp>
      <p:sp>
        <p:nvSpPr>
          <p:cNvPr id="6" name="TextBox 5">
            <a:extLst>
              <a:ext uri="{FF2B5EF4-FFF2-40B4-BE49-F238E27FC236}">
                <a16:creationId xmlns:a16="http://schemas.microsoft.com/office/drawing/2014/main" id="{11A125A2-52B2-437C-8890-057E3E13D3E9}"/>
              </a:ext>
            </a:extLst>
          </p:cNvPr>
          <p:cNvSpPr txBox="1"/>
          <p:nvPr/>
        </p:nvSpPr>
        <p:spPr>
          <a:xfrm>
            <a:off x="1211213" y="2081408"/>
            <a:ext cx="1820412" cy="923330"/>
          </a:xfrm>
          <a:prstGeom prst="rect">
            <a:avLst/>
          </a:prstGeom>
          <a:noFill/>
          <a:ln w="57150">
            <a:solidFill>
              <a:srgbClr val="00B050"/>
            </a:solidFill>
          </a:ln>
        </p:spPr>
        <p:txBody>
          <a:bodyPr wrap="square" rtlCol="0">
            <a:spAutoFit/>
          </a:bodyPr>
          <a:lstStyle/>
          <a:p>
            <a:pPr algn="ctr"/>
            <a:r>
              <a:rPr lang="en-GB" dirty="0"/>
              <a:t>Quotation type/style</a:t>
            </a:r>
          </a:p>
          <a:p>
            <a:pPr algn="ctr"/>
            <a:endParaRPr lang="en-GB" dirty="0"/>
          </a:p>
        </p:txBody>
      </p:sp>
      <p:sp>
        <p:nvSpPr>
          <p:cNvPr id="7" name="TextBox 6">
            <a:extLst>
              <a:ext uri="{FF2B5EF4-FFF2-40B4-BE49-F238E27FC236}">
                <a16:creationId xmlns:a16="http://schemas.microsoft.com/office/drawing/2014/main" id="{BCCF8AE0-6444-48F3-9E0D-99783DC14E40}"/>
              </a:ext>
            </a:extLst>
          </p:cNvPr>
          <p:cNvSpPr txBox="1"/>
          <p:nvPr/>
        </p:nvSpPr>
        <p:spPr>
          <a:xfrm>
            <a:off x="5365709" y="2139366"/>
            <a:ext cx="2449111" cy="646331"/>
          </a:xfrm>
          <a:prstGeom prst="rect">
            <a:avLst/>
          </a:prstGeom>
          <a:noFill/>
          <a:ln w="57150">
            <a:solidFill>
              <a:srgbClr val="0070C0"/>
            </a:solidFill>
          </a:ln>
        </p:spPr>
        <p:txBody>
          <a:bodyPr wrap="square" rtlCol="0">
            <a:spAutoFit/>
          </a:bodyPr>
          <a:lstStyle/>
          <a:p>
            <a:pPr algn="ctr"/>
            <a:r>
              <a:rPr lang="en-GB" dirty="0"/>
              <a:t>1 GBP will buy 1.57 USD</a:t>
            </a:r>
          </a:p>
        </p:txBody>
      </p:sp>
      <p:sp>
        <p:nvSpPr>
          <p:cNvPr id="8" name="TextBox 7">
            <a:extLst>
              <a:ext uri="{FF2B5EF4-FFF2-40B4-BE49-F238E27FC236}">
                <a16:creationId xmlns:a16="http://schemas.microsoft.com/office/drawing/2014/main" id="{5B1870B6-1E7A-1876-BD80-989D50BE5CC8}"/>
              </a:ext>
            </a:extLst>
          </p:cNvPr>
          <p:cNvSpPr txBox="1"/>
          <p:nvPr/>
        </p:nvSpPr>
        <p:spPr>
          <a:xfrm>
            <a:off x="3340654" y="1010942"/>
            <a:ext cx="1820412" cy="646331"/>
          </a:xfrm>
          <a:prstGeom prst="rect">
            <a:avLst/>
          </a:prstGeom>
          <a:noFill/>
          <a:ln w="57150">
            <a:solidFill>
              <a:srgbClr val="7030A0"/>
            </a:solidFill>
          </a:ln>
        </p:spPr>
        <p:txBody>
          <a:bodyPr wrap="square" rtlCol="0">
            <a:spAutoFit/>
          </a:bodyPr>
          <a:lstStyle/>
          <a:p>
            <a:pPr algn="ctr"/>
            <a:r>
              <a:rPr lang="en-GB" dirty="0"/>
              <a:t>Dollars per pound</a:t>
            </a:r>
          </a:p>
        </p:txBody>
      </p:sp>
      <p:sp>
        <p:nvSpPr>
          <p:cNvPr id="9" name="Speech Bubble: Oval 8">
            <a:extLst>
              <a:ext uri="{FF2B5EF4-FFF2-40B4-BE49-F238E27FC236}">
                <a16:creationId xmlns:a16="http://schemas.microsoft.com/office/drawing/2014/main" id="{C9D0A330-9248-6F83-7BE5-4233030FF3E3}"/>
              </a:ext>
            </a:extLst>
          </p:cNvPr>
          <p:cNvSpPr/>
          <p:nvPr/>
        </p:nvSpPr>
        <p:spPr>
          <a:xfrm>
            <a:off x="1211213" y="3209617"/>
            <a:ext cx="1619075" cy="694189"/>
          </a:xfrm>
          <a:prstGeom prst="wedgeEllipseCallout">
            <a:avLst>
              <a:gd name="adj1" fmla="val 252"/>
              <a:gd name="adj2" fmla="val 97545"/>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ysClr val="windowText" lastClr="000000"/>
                </a:solidFill>
              </a:rPr>
              <a:t>£/USD$</a:t>
            </a:r>
          </a:p>
        </p:txBody>
      </p:sp>
      <p:sp>
        <p:nvSpPr>
          <p:cNvPr id="10" name="TextBox 9">
            <a:extLst>
              <a:ext uri="{FF2B5EF4-FFF2-40B4-BE49-F238E27FC236}">
                <a16:creationId xmlns:a16="http://schemas.microsoft.com/office/drawing/2014/main" id="{39EADB6A-79FB-CDB8-A692-011B3412449F}"/>
              </a:ext>
            </a:extLst>
          </p:cNvPr>
          <p:cNvSpPr txBox="1"/>
          <p:nvPr/>
        </p:nvSpPr>
        <p:spPr>
          <a:xfrm>
            <a:off x="1211213" y="4404675"/>
            <a:ext cx="1820412" cy="923330"/>
          </a:xfrm>
          <a:prstGeom prst="rect">
            <a:avLst/>
          </a:prstGeom>
          <a:noFill/>
          <a:ln w="57150">
            <a:solidFill>
              <a:srgbClr val="00B050"/>
            </a:solidFill>
          </a:ln>
        </p:spPr>
        <p:txBody>
          <a:bodyPr wrap="square" rtlCol="0">
            <a:spAutoFit/>
          </a:bodyPr>
          <a:lstStyle/>
          <a:p>
            <a:pPr algn="ctr"/>
            <a:r>
              <a:rPr lang="en-GB" dirty="0"/>
              <a:t>Quotation type/style</a:t>
            </a:r>
          </a:p>
          <a:p>
            <a:pPr algn="ctr"/>
            <a:endParaRPr lang="en-GB" dirty="0"/>
          </a:p>
        </p:txBody>
      </p:sp>
      <p:sp>
        <p:nvSpPr>
          <p:cNvPr id="11" name="TextBox 10">
            <a:extLst>
              <a:ext uri="{FF2B5EF4-FFF2-40B4-BE49-F238E27FC236}">
                <a16:creationId xmlns:a16="http://schemas.microsoft.com/office/drawing/2014/main" id="{3F512AFA-9BF1-ACB3-016F-8B2E0E19BDA5}"/>
              </a:ext>
            </a:extLst>
          </p:cNvPr>
          <p:cNvSpPr txBox="1"/>
          <p:nvPr/>
        </p:nvSpPr>
        <p:spPr>
          <a:xfrm>
            <a:off x="3395301" y="3323475"/>
            <a:ext cx="1820412" cy="646331"/>
          </a:xfrm>
          <a:prstGeom prst="rect">
            <a:avLst/>
          </a:prstGeom>
          <a:noFill/>
          <a:ln w="57150">
            <a:solidFill>
              <a:srgbClr val="7030A0"/>
            </a:solidFill>
          </a:ln>
        </p:spPr>
        <p:txBody>
          <a:bodyPr wrap="square" rtlCol="0">
            <a:spAutoFit/>
          </a:bodyPr>
          <a:lstStyle/>
          <a:p>
            <a:pPr algn="ctr"/>
            <a:r>
              <a:rPr lang="en-GB" dirty="0"/>
              <a:t>Pounds per dollar</a:t>
            </a:r>
          </a:p>
        </p:txBody>
      </p:sp>
      <p:sp>
        <p:nvSpPr>
          <p:cNvPr id="12" name="TextBox 11">
            <a:extLst>
              <a:ext uri="{FF2B5EF4-FFF2-40B4-BE49-F238E27FC236}">
                <a16:creationId xmlns:a16="http://schemas.microsoft.com/office/drawing/2014/main" id="{7CAC6A32-208B-B2E5-8BE4-C023DD6E66AC}"/>
              </a:ext>
            </a:extLst>
          </p:cNvPr>
          <p:cNvSpPr txBox="1"/>
          <p:nvPr/>
        </p:nvSpPr>
        <p:spPr>
          <a:xfrm>
            <a:off x="5634475" y="4404675"/>
            <a:ext cx="2449110" cy="646331"/>
          </a:xfrm>
          <a:prstGeom prst="rect">
            <a:avLst/>
          </a:prstGeom>
          <a:noFill/>
          <a:ln w="57150">
            <a:solidFill>
              <a:srgbClr val="0070C0"/>
            </a:solidFill>
          </a:ln>
        </p:spPr>
        <p:txBody>
          <a:bodyPr wrap="square" rtlCol="0">
            <a:spAutoFit/>
          </a:bodyPr>
          <a:lstStyle/>
          <a:p>
            <a:pPr algn="ctr"/>
            <a:r>
              <a:rPr lang="en-GB" dirty="0"/>
              <a:t>1 USD will buy 0.64 pounds</a:t>
            </a:r>
          </a:p>
        </p:txBody>
      </p:sp>
      <p:sp>
        <p:nvSpPr>
          <p:cNvPr id="14" name="Speech Bubble: Oval 13">
            <a:extLst>
              <a:ext uri="{FF2B5EF4-FFF2-40B4-BE49-F238E27FC236}">
                <a16:creationId xmlns:a16="http://schemas.microsoft.com/office/drawing/2014/main" id="{52B9A20E-71A5-D9DD-DDAF-C9AF9FBD7531}"/>
              </a:ext>
            </a:extLst>
          </p:cNvPr>
          <p:cNvSpPr/>
          <p:nvPr/>
        </p:nvSpPr>
        <p:spPr>
          <a:xfrm>
            <a:off x="5530030" y="987014"/>
            <a:ext cx="1619075" cy="694189"/>
          </a:xfrm>
          <a:prstGeom prst="wedgeEllipseCallout">
            <a:avLst>
              <a:gd name="adj1" fmla="val 252"/>
              <a:gd name="adj2" fmla="val 97545"/>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buNone/>
            </a:pPr>
            <a:r>
              <a:rPr lang="en-GB" sz="1800" dirty="0">
                <a:solidFill>
                  <a:sysClr val="windowText" lastClr="000000"/>
                </a:solidFill>
              </a:rPr>
              <a:t>1.57</a:t>
            </a:r>
          </a:p>
        </p:txBody>
      </p:sp>
    </p:spTree>
    <p:extLst>
      <p:ext uri="{BB962C8B-B14F-4D97-AF65-F5344CB8AC3E}">
        <p14:creationId xmlns:p14="http://schemas.microsoft.com/office/powerpoint/2010/main" val="10575451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Footer Placeholder 3"/>
          <p:cNvSpPr>
            <a:spLocks noGrp="1"/>
          </p:cNvSpPr>
          <p:nvPr>
            <p:ph type="ftr" sz="quarter" idx="4294967295"/>
          </p:nvPr>
        </p:nvSpPr>
        <p:spPr>
          <a:xfrm>
            <a:off x="4038600" y="6356350"/>
            <a:ext cx="41148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0"/>
              </a:spcBef>
              <a:buClrTx/>
              <a:buSzTx/>
              <a:buFontTx/>
              <a:buNone/>
            </a:pPr>
            <a:endParaRPr lang="en-US" altLang="en-US" sz="900">
              <a:solidFill>
                <a:srgbClr val="663300"/>
              </a:solidFill>
            </a:endParaRPr>
          </a:p>
        </p:txBody>
      </p:sp>
      <p:sp>
        <p:nvSpPr>
          <p:cNvPr id="14341" name="Rectangle 3"/>
          <p:cNvSpPr>
            <a:spLocks noGrp="1" noChangeArrowheads="1"/>
          </p:cNvSpPr>
          <p:nvPr>
            <p:ph type="body" idx="1"/>
          </p:nvPr>
        </p:nvSpPr>
        <p:spPr>
          <a:xfrm>
            <a:off x="676405" y="1571624"/>
            <a:ext cx="7875313" cy="3852146"/>
          </a:xfrm>
        </p:spPr>
        <p:txBody>
          <a:bodyPr>
            <a:normAutofit/>
          </a:bodyPr>
          <a:lstStyle/>
          <a:p>
            <a:pPr eaLnBrk="1" hangingPunct="1">
              <a:spcBef>
                <a:spcPts val="0"/>
              </a:spcBef>
              <a:spcAft>
                <a:spcPts val="1200"/>
              </a:spcAft>
            </a:pPr>
            <a:r>
              <a:rPr lang="en-US" altLang="en-US" sz="2800" dirty="0">
                <a:solidFill>
                  <a:srgbClr val="990033"/>
                </a:solidFill>
              </a:rPr>
              <a:t>Domestic and Foreign Prices</a:t>
            </a:r>
          </a:p>
          <a:p>
            <a:pPr lvl="1" eaLnBrk="1" hangingPunct="1">
              <a:spcBef>
                <a:spcPts val="0"/>
              </a:spcBef>
              <a:spcAft>
                <a:spcPts val="1200"/>
              </a:spcAft>
            </a:pPr>
            <a:r>
              <a:rPr lang="en-US" altLang="en-US" sz="2400" dirty="0"/>
              <a:t>If we know the exchange rate between two countries’ currencies, we can compute the price of one country’s exports in terms of the other country’s money.</a:t>
            </a:r>
          </a:p>
          <a:p>
            <a:pPr lvl="2" eaLnBrk="1" hangingPunct="1">
              <a:spcBef>
                <a:spcPts val="0"/>
              </a:spcBef>
              <a:spcAft>
                <a:spcPts val="1200"/>
              </a:spcAft>
            </a:pPr>
            <a:r>
              <a:rPr lang="en-US" altLang="en-US" sz="2000" u="sng" dirty="0"/>
              <a:t>Example</a:t>
            </a:r>
            <a:r>
              <a:rPr lang="en-US" altLang="en-US" sz="2000" dirty="0"/>
              <a:t>: The dollar price of a </a:t>
            </a:r>
            <a:r>
              <a:rPr lang="en-US" altLang="en-US" sz="2000" dirty="0">
                <a:cs typeface="Times New Roman" panose="02020603050405020304" pitchFamily="18" charset="0"/>
              </a:rPr>
              <a:t>£</a:t>
            </a:r>
            <a:r>
              <a:rPr lang="en-US" altLang="en-US" sz="2000" dirty="0"/>
              <a:t>50 sweater with a dollar exchange rate of $1.50 per pound is (1.50 $/</a:t>
            </a:r>
            <a:r>
              <a:rPr lang="en-US" altLang="en-US" sz="2000" dirty="0">
                <a:cs typeface="Times New Roman" panose="02020603050405020304" pitchFamily="18" charset="0"/>
              </a:rPr>
              <a:t>£)</a:t>
            </a:r>
            <a:r>
              <a:rPr lang="en-US" altLang="en-US" sz="2000" dirty="0">
                <a:latin typeface="Arial" panose="020B0604020202020204" pitchFamily="34" charset="0"/>
                <a:cs typeface="Times New Roman" panose="02020603050405020304" pitchFamily="18" charset="0"/>
              </a:rPr>
              <a:t> x</a:t>
            </a:r>
            <a:r>
              <a:rPr lang="en-US" altLang="en-US" sz="2000" dirty="0">
                <a:cs typeface="Times New Roman" panose="02020603050405020304" pitchFamily="18" charset="0"/>
              </a:rPr>
              <a:t> (£50) = </a:t>
            </a:r>
            <a:r>
              <a:rPr lang="en-US" altLang="en-US" sz="2000" dirty="0"/>
              <a:t>$75.</a:t>
            </a:r>
          </a:p>
          <a:p>
            <a:pPr lvl="2" eaLnBrk="1" hangingPunct="1">
              <a:spcBef>
                <a:spcPts val="0"/>
              </a:spcBef>
              <a:spcAft>
                <a:spcPts val="1200"/>
              </a:spcAft>
            </a:pPr>
            <a:r>
              <a:rPr lang="en-US" altLang="en-US" sz="2000" dirty="0"/>
              <a:t>The dollar price of a £50 sweater with a dollar exchange rate of £0.667 per dollar is (£50/£0.667) = $75.</a:t>
            </a:r>
          </a:p>
        </p:txBody>
      </p:sp>
      <p:sp>
        <p:nvSpPr>
          <p:cNvPr id="14342" name="Rectangle 5"/>
          <p:cNvSpPr>
            <a:spLocks noGrp="1" noChangeArrowheads="1"/>
          </p:cNvSpPr>
          <p:nvPr>
            <p:ph type="title"/>
          </p:nvPr>
        </p:nvSpPr>
        <p:spPr>
          <a:xfrm>
            <a:off x="831852" y="470194"/>
            <a:ext cx="7480295" cy="857250"/>
          </a:xfrm>
          <a:noFill/>
        </p:spPr>
        <p:txBody>
          <a:bodyPr>
            <a:noAutofit/>
          </a:bodyPr>
          <a:lstStyle/>
          <a:p>
            <a:pPr eaLnBrk="1" hangingPunct="1"/>
            <a:r>
              <a:rPr lang="en-US" altLang="en-US" sz="3200" b="1" dirty="0"/>
              <a:t>Exchange Rates and International Transactions</a:t>
            </a:r>
          </a:p>
        </p:txBody>
      </p:sp>
    </p:spTree>
    <p:extLst>
      <p:ext uri="{BB962C8B-B14F-4D97-AF65-F5344CB8AC3E}">
        <p14:creationId xmlns:p14="http://schemas.microsoft.com/office/powerpoint/2010/main" val="383890640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342"/>
                                        </p:tgtEl>
                                        <p:attrNameLst>
                                          <p:attrName>style.visibility</p:attrName>
                                        </p:attrNameLst>
                                      </p:cBhvr>
                                      <p:to>
                                        <p:strVal val="visible"/>
                                      </p:to>
                                    </p:set>
                                    <p:animEffect transition="in" filter="wipe(down)">
                                      <p:cBhvr>
                                        <p:cTn id="7" dur="500"/>
                                        <p:tgtEl>
                                          <p:spTgt spid="1434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4341">
                                            <p:txEl>
                                              <p:pRg st="0" end="0"/>
                                            </p:txEl>
                                          </p:spTgt>
                                        </p:tgtEl>
                                        <p:attrNameLst>
                                          <p:attrName>style.visibility</p:attrName>
                                        </p:attrNameLst>
                                      </p:cBhvr>
                                      <p:to>
                                        <p:strVal val="visible"/>
                                      </p:to>
                                    </p:set>
                                    <p:animEffect transition="in" filter="wipe(down)">
                                      <p:cBhvr>
                                        <p:cTn id="12" dur="500"/>
                                        <p:tgtEl>
                                          <p:spTgt spid="14341">
                                            <p:txEl>
                                              <p:pRg st="0" end="0"/>
                                            </p:txEl>
                                          </p:spTgt>
                                        </p:tgtEl>
                                      </p:cBhvr>
                                    </p:animEffect>
                                  </p:childTnLst>
                                </p:cTn>
                              </p:par>
                              <p:par>
                                <p:cTn id="13" presetID="22" presetClass="entr" presetSubtype="4" fill="hold" nodeType="withEffect">
                                  <p:stCondLst>
                                    <p:cond delay="0"/>
                                  </p:stCondLst>
                                  <p:childTnLst>
                                    <p:set>
                                      <p:cBhvr>
                                        <p:cTn id="14" dur="1" fill="hold">
                                          <p:stCondLst>
                                            <p:cond delay="0"/>
                                          </p:stCondLst>
                                        </p:cTn>
                                        <p:tgtEl>
                                          <p:spTgt spid="14341">
                                            <p:txEl>
                                              <p:pRg st="1" end="1"/>
                                            </p:txEl>
                                          </p:spTgt>
                                        </p:tgtEl>
                                        <p:attrNameLst>
                                          <p:attrName>style.visibility</p:attrName>
                                        </p:attrNameLst>
                                      </p:cBhvr>
                                      <p:to>
                                        <p:strVal val="visible"/>
                                      </p:to>
                                    </p:set>
                                    <p:animEffect transition="in" filter="wipe(down)">
                                      <p:cBhvr>
                                        <p:cTn id="15" dur="500"/>
                                        <p:tgtEl>
                                          <p:spTgt spid="14341">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14341">
                                            <p:txEl>
                                              <p:pRg st="2" end="2"/>
                                            </p:txEl>
                                          </p:spTgt>
                                        </p:tgtEl>
                                        <p:attrNameLst>
                                          <p:attrName>style.visibility</p:attrName>
                                        </p:attrNameLst>
                                      </p:cBhvr>
                                      <p:to>
                                        <p:strVal val="visible"/>
                                      </p:to>
                                    </p:set>
                                    <p:animEffect transition="in" filter="wipe(down)">
                                      <p:cBhvr>
                                        <p:cTn id="20" dur="500"/>
                                        <p:tgtEl>
                                          <p:spTgt spid="14341">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14341">
                                            <p:txEl>
                                              <p:pRg st="3" end="3"/>
                                            </p:txEl>
                                          </p:spTgt>
                                        </p:tgtEl>
                                        <p:attrNameLst>
                                          <p:attrName>style.visibility</p:attrName>
                                        </p:attrNameLst>
                                      </p:cBhvr>
                                      <p:to>
                                        <p:strVal val="visible"/>
                                      </p:to>
                                    </p:set>
                                    <p:animEffect transition="in" filter="wipe(down)">
                                      <p:cBhvr>
                                        <p:cTn id="25" dur="500"/>
                                        <p:tgtEl>
                                          <p:spTgt spid="1434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2" grpId="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101404" name="Group 28"/>
          <p:cNvGrpSpPr>
            <a:grpSpLocks/>
          </p:cNvGrpSpPr>
          <p:nvPr/>
        </p:nvGrpSpPr>
        <p:grpSpPr bwMode="auto">
          <a:xfrm>
            <a:off x="1049045" y="2730623"/>
            <a:ext cx="6629400" cy="2968625"/>
            <a:chOff x="672" y="912"/>
            <a:chExt cx="4176" cy="1870"/>
          </a:xfrm>
        </p:grpSpPr>
        <p:sp>
          <p:nvSpPr>
            <p:cNvPr id="101381" name="Rectangle 5"/>
            <p:cNvSpPr>
              <a:spLocks noChangeArrowheads="1"/>
            </p:cNvSpPr>
            <p:nvPr/>
          </p:nvSpPr>
          <p:spPr bwMode="auto">
            <a:xfrm>
              <a:off x="1680" y="960"/>
              <a:ext cx="3168" cy="153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01382" name="Rectangle 6"/>
            <p:cNvSpPr>
              <a:spLocks noChangeArrowheads="1"/>
            </p:cNvSpPr>
            <p:nvPr/>
          </p:nvSpPr>
          <p:spPr bwMode="auto">
            <a:xfrm>
              <a:off x="672" y="912"/>
              <a:ext cx="1020" cy="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algn="l"/>
              <a:r>
                <a:rPr lang="en-US" altLang="en-US"/>
                <a:t>Value of £</a:t>
              </a:r>
            </a:p>
          </p:txBody>
        </p:sp>
        <p:sp>
          <p:nvSpPr>
            <p:cNvPr id="101383" name="Rectangle 7"/>
            <p:cNvSpPr>
              <a:spLocks noChangeArrowheads="1"/>
            </p:cNvSpPr>
            <p:nvPr/>
          </p:nvSpPr>
          <p:spPr bwMode="auto">
            <a:xfrm>
              <a:off x="3552" y="2496"/>
              <a:ext cx="1296" cy="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r>
                <a:rPr lang="en-US" altLang="en-US"/>
                <a:t>Quantity of £</a:t>
              </a:r>
            </a:p>
          </p:txBody>
        </p:sp>
        <p:sp>
          <p:nvSpPr>
            <p:cNvPr id="101384" name="Line 8"/>
            <p:cNvSpPr>
              <a:spLocks noChangeShapeType="1"/>
            </p:cNvSpPr>
            <p:nvPr/>
          </p:nvSpPr>
          <p:spPr bwMode="auto">
            <a:xfrm>
              <a:off x="1680" y="960"/>
              <a:ext cx="0" cy="1536"/>
            </a:xfrm>
            <a:prstGeom prst="line">
              <a:avLst/>
            </a:prstGeom>
            <a:noFill/>
            <a:ln w="254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01385" name="Line 9"/>
            <p:cNvSpPr>
              <a:spLocks noChangeShapeType="1"/>
            </p:cNvSpPr>
            <p:nvPr/>
          </p:nvSpPr>
          <p:spPr bwMode="auto">
            <a:xfrm flipH="1">
              <a:off x="1680" y="2496"/>
              <a:ext cx="3168" cy="0"/>
            </a:xfrm>
            <a:prstGeom prst="line">
              <a:avLst/>
            </a:prstGeom>
            <a:noFill/>
            <a:ln w="254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01386" name="Line 10"/>
            <p:cNvSpPr>
              <a:spLocks noChangeShapeType="1"/>
            </p:cNvSpPr>
            <p:nvPr/>
          </p:nvSpPr>
          <p:spPr bwMode="auto">
            <a:xfrm>
              <a:off x="2160" y="1200"/>
              <a:ext cx="960" cy="960"/>
            </a:xfrm>
            <a:prstGeom prst="line">
              <a:avLst/>
            </a:prstGeom>
            <a:noFill/>
            <a:ln w="381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01391" name="Rectangle 15"/>
            <p:cNvSpPr>
              <a:spLocks noChangeArrowheads="1"/>
            </p:cNvSpPr>
            <p:nvPr/>
          </p:nvSpPr>
          <p:spPr bwMode="auto">
            <a:xfrm>
              <a:off x="3120" y="2064"/>
              <a:ext cx="1597" cy="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algn="l"/>
              <a:r>
                <a:rPr lang="en-US" altLang="en-US"/>
                <a:t>D: Demand for £</a:t>
              </a:r>
            </a:p>
          </p:txBody>
        </p:sp>
        <p:sp>
          <p:nvSpPr>
            <p:cNvPr id="101395" name="Text Box 19"/>
            <p:cNvSpPr txBox="1">
              <a:spLocks noChangeArrowheads="1"/>
            </p:cNvSpPr>
            <p:nvPr/>
          </p:nvSpPr>
          <p:spPr bwMode="auto">
            <a:xfrm>
              <a:off x="1104" y="1584"/>
              <a:ext cx="597" cy="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algn="r"/>
              <a:r>
                <a:rPr lang="en-US" altLang="en-US"/>
                <a:t>$1.55</a:t>
              </a:r>
            </a:p>
          </p:txBody>
        </p:sp>
        <p:sp>
          <p:nvSpPr>
            <p:cNvPr id="101396" name="Text Box 20"/>
            <p:cNvSpPr txBox="1">
              <a:spLocks noChangeArrowheads="1"/>
            </p:cNvSpPr>
            <p:nvPr/>
          </p:nvSpPr>
          <p:spPr bwMode="auto">
            <a:xfrm>
              <a:off x="1104" y="1872"/>
              <a:ext cx="597" cy="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algn="r"/>
              <a:r>
                <a:rPr lang="en-US" altLang="en-US"/>
                <a:t>$1.50</a:t>
              </a:r>
            </a:p>
          </p:txBody>
        </p:sp>
        <p:sp>
          <p:nvSpPr>
            <p:cNvPr id="101397" name="Text Box 21"/>
            <p:cNvSpPr txBox="1">
              <a:spLocks noChangeArrowheads="1"/>
            </p:cNvSpPr>
            <p:nvPr/>
          </p:nvSpPr>
          <p:spPr bwMode="auto">
            <a:xfrm>
              <a:off x="1104" y="1296"/>
              <a:ext cx="597" cy="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algn="r"/>
              <a:r>
                <a:rPr lang="en-US" altLang="en-US"/>
                <a:t>$1.60</a:t>
              </a:r>
            </a:p>
          </p:txBody>
        </p:sp>
        <p:sp>
          <p:nvSpPr>
            <p:cNvPr id="101398" name="Line 22"/>
            <p:cNvSpPr>
              <a:spLocks noChangeShapeType="1"/>
            </p:cNvSpPr>
            <p:nvPr/>
          </p:nvSpPr>
          <p:spPr bwMode="auto">
            <a:xfrm>
              <a:off x="1680" y="1728"/>
              <a:ext cx="48" cy="0"/>
            </a:xfrm>
            <a:prstGeom prst="line">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101399" name="Line 23"/>
            <p:cNvSpPr>
              <a:spLocks noChangeShapeType="1"/>
            </p:cNvSpPr>
            <p:nvPr/>
          </p:nvSpPr>
          <p:spPr bwMode="auto">
            <a:xfrm>
              <a:off x="1680" y="2016"/>
              <a:ext cx="48" cy="0"/>
            </a:xfrm>
            <a:prstGeom prst="line">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101400" name="Line 24"/>
            <p:cNvSpPr>
              <a:spLocks noChangeShapeType="1"/>
            </p:cNvSpPr>
            <p:nvPr/>
          </p:nvSpPr>
          <p:spPr bwMode="auto">
            <a:xfrm>
              <a:off x="1680" y="1440"/>
              <a:ext cx="48" cy="0"/>
            </a:xfrm>
            <a:prstGeom prst="line">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grpSp>
      <p:grpSp>
        <p:nvGrpSpPr>
          <p:cNvPr id="101402" name="Group 26"/>
          <p:cNvGrpSpPr>
            <a:grpSpLocks/>
          </p:cNvGrpSpPr>
          <p:nvPr/>
        </p:nvGrpSpPr>
        <p:grpSpPr bwMode="auto">
          <a:xfrm>
            <a:off x="3296945" y="3149723"/>
            <a:ext cx="3733800" cy="1828800"/>
            <a:chOff x="2208" y="1056"/>
            <a:chExt cx="2352" cy="1152"/>
          </a:xfrm>
        </p:grpSpPr>
        <p:sp>
          <p:nvSpPr>
            <p:cNvPr id="101387" name="Line 11"/>
            <p:cNvSpPr>
              <a:spLocks noChangeShapeType="1"/>
            </p:cNvSpPr>
            <p:nvPr/>
          </p:nvSpPr>
          <p:spPr bwMode="auto">
            <a:xfrm flipV="1">
              <a:off x="2208" y="1248"/>
              <a:ext cx="960" cy="960"/>
            </a:xfrm>
            <a:prstGeom prst="line">
              <a:avLst/>
            </a:prstGeom>
            <a:noFill/>
            <a:ln w="381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01390" name="Rectangle 14"/>
            <p:cNvSpPr>
              <a:spLocks noChangeArrowheads="1"/>
            </p:cNvSpPr>
            <p:nvPr/>
          </p:nvSpPr>
          <p:spPr bwMode="auto">
            <a:xfrm>
              <a:off x="3168" y="1056"/>
              <a:ext cx="1392" cy="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algn="l"/>
              <a:r>
                <a:rPr lang="en-US" altLang="en-US"/>
                <a:t>S: Supply of £</a:t>
              </a:r>
            </a:p>
          </p:txBody>
        </p:sp>
      </p:grpSp>
      <p:grpSp>
        <p:nvGrpSpPr>
          <p:cNvPr id="101403" name="Group 27"/>
          <p:cNvGrpSpPr>
            <a:grpSpLocks/>
          </p:cNvGrpSpPr>
          <p:nvPr/>
        </p:nvGrpSpPr>
        <p:grpSpPr bwMode="auto">
          <a:xfrm>
            <a:off x="2649245" y="3721223"/>
            <a:ext cx="4648200" cy="711200"/>
            <a:chOff x="1680" y="1536"/>
            <a:chExt cx="2928" cy="448"/>
          </a:xfrm>
        </p:grpSpPr>
        <p:sp>
          <p:nvSpPr>
            <p:cNvPr id="101388" name="Line 12"/>
            <p:cNvSpPr>
              <a:spLocks noChangeShapeType="1"/>
            </p:cNvSpPr>
            <p:nvPr/>
          </p:nvSpPr>
          <p:spPr bwMode="auto">
            <a:xfrm flipH="1" flipV="1">
              <a:off x="1680" y="1728"/>
              <a:ext cx="1008" cy="0"/>
            </a:xfrm>
            <a:prstGeom prst="line">
              <a:avLst/>
            </a:prstGeom>
            <a:noFill/>
            <a:ln w="19050">
              <a:solidFill>
                <a:schemeClr val="tx1"/>
              </a:solidFill>
              <a:prstDash val="sysDot"/>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01389" name="Rectangle 13"/>
            <p:cNvSpPr>
              <a:spLocks noChangeArrowheads="1"/>
            </p:cNvSpPr>
            <p:nvPr/>
          </p:nvSpPr>
          <p:spPr bwMode="auto">
            <a:xfrm>
              <a:off x="3168" y="1536"/>
              <a:ext cx="1440" cy="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nSpc>
                  <a:spcPct val="85000"/>
                </a:lnSpc>
              </a:pPr>
              <a:r>
                <a:rPr lang="en-US" altLang="en-US"/>
                <a:t>equilibrium exchange rate</a:t>
              </a:r>
            </a:p>
          </p:txBody>
        </p:sp>
        <p:sp>
          <p:nvSpPr>
            <p:cNvPr id="101394" name="Line 18"/>
            <p:cNvSpPr>
              <a:spLocks noChangeShapeType="1"/>
            </p:cNvSpPr>
            <p:nvPr/>
          </p:nvSpPr>
          <p:spPr bwMode="auto">
            <a:xfrm flipH="1">
              <a:off x="2784" y="1728"/>
              <a:ext cx="480" cy="0"/>
            </a:xfrm>
            <a:prstGeom prst="line">
              <a:avLst/>
            </a:prstGeom>
            <a:noFill/>
            <a:ln w="1905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grpSp>
      <p:sp>
        <p:nvSpPr>
          <p:cNvPr id="101405" name="Rectangle 29"/>
          <p:cNvSpPr>
            <a:spLocks noGrp="1" noChangeArrowheads="1"/>
          </p:cNvSpPr>
          <p:nvPr>
            <p:ph type="title"/>
          </p:nvPr>
        </p:nvSpPr>
        <p:spPr>
          <a:xfrm>
            <a:off x="685800" y="187325"/>
            <a:ext cx="7772400" cy="685800"/>
          </a:xfrm>
        </p:spPr>
        <p:txBody>
          <a:bodyPr/>
          <a:lstStyle/>
          <a:p>
            <a:r>
              <a:rPr lang="en-US" altLang="en-US" sz="3200" b="1" dirty="0"/>
              <a:t>Exchange Rate Equilibrium</a:t>
            </a:r>
          </a:p>
        </p:txBody>
      </p:sp>
      <p:sp>
        <p:nvSpPr>
          <p:cNvPr id="101406" name="Rectangle 30"/>
          <p:cNvSpPr>
            <a:spLocks noGrp="1" noChangeArrowheads="1"/>
          </p:cNvSpPr>
          <p:nvPr>
            <p:ph type="body" idx="1"/>
          </p:nvPr>
        </p:nvSpPr>
        <p:spPr>
          <a:xfrm>
            <a:off x="685800" y="952500"/>
            <a:ext cx="7772400" cy="2095501"/>
          </a:xfrm>
        </p:spPr>
        <p:txBody>
          <a:bodyPr/>
          <a:lstStyle/>
          <a:p>
            <a:pPr>
              <a:buFont typeface="Wingdings" panose="05000000000000000000" pitchFamily="2" charset="2"/>
              <a:buChar char="§"/>
            </a:pPr>
            <a:r>
              <a:rPr lang="en-US" altLang="en-US" dirty="0"/>
              <a:t>An exchange rate represents the price of a currency, which is determined by the demand for that currency relative to the supply for that currency.</a:t>
            </a:r>
          </a:p>
        </p:txBody>
      </p:sp>
    </p:spTree>
    <p:extLst>
      <p:ext uri="{BB962C8B-B14F-4D97-AF65-F5344CB8AC3E}">
        <p14:creationId xmlns:p14="http://schemas.microsoft.com/office/powerpoint/2010/main" val="230806897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1406">
                                            <p:txEl>
                                              <p:pRg st="0" end="0"/>
                                            </p:txEl>
                                          </p:spTgt>
                                        </p:tgtEl>
                                        <p:attrNameLst>
                                          <p:attrName>style.visibility</p:attrName>
                                        </p:attrNameLst>
                                      </p:cBhvr>
                                      <p:to>
                                        <p:strVal val="visible"/>
                                      </p:to>
                                    </p:set>
                                    <p:animEffect transition="in" filter="wipe(left)">
                                      <p:cBhvr>
                                        <p:cTn id="7" dur="500"/>
                                        <p:tgtEl>
                                          <p:spTgt spid="10140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nodeType="clickEffect">
                                  <p:stCondLst>
                                    <p:cond delay="0"/>
                                  </p:stCondLst>
                                  <p:childTnLst>
                                    <p:set>
                                      <p:cBhvr>
                                        <p:cTn id="11" dur="1" fill="hold">
                                          <p:stCondLst>
                                            <p:cond delay="0"/>
                                          </p:stCondLst>
                                        </p:cTn>
                                        <p:tgtEl>
                                          <p:spTgt spid="101404"/>
                                        </p:tgtEl>
                                        <p:attrNameLst>
                                          <p:attrName>style.visibility</p:attrName>
                                        </p:attrNameLst>
                                      </p:cBhvr>
                                      <p:to>
                                        <p:strVal val="visible"/>
                                      </p:to>
                                    </p:set>
                                    <p:animEffect transition="in" filter="wipe(up)">
                                      <p:cBhvr>
                                        <p:cTn id="12" dur="500"/>
                                        <p:tgtEl>
                                          <p:spTgt spid="10140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1" fill="hold" nodeType="clickEffect">
                                  <p:stCondLst>
                                    <p:cond delay="0"/>
                                  </p:stCondLst>
                                  <p:childTnLst>
                                    <p:set>
                                      <p:cBhvr>
                                        <p:cTn id="16" dur="1" fill="hold">
                                          <p:stCondLst>
                                            <p:cond delay="0"/>
                                          </p:stCondLst>
                                        </p:cTn>
                                        <p:tgtEl>
                                          <p:spTgt spid="101402"/>
                                        </p:tgtEl>
                                        <p:attrNameLst>
                                          <p:attrName>style.visibility</p:attrName>
                                        </p:attrNameLst>
                                      </p:cBhvr>
                                      <p:to>
                                        <p:strVal val="visible"/>
                                      </p:to>
                                    </p:set>
                                    <p:animEffect transition="in" filter="wipe(up)">
                                      <p:cBhvr>
                                        <p:cTn id="17" dur="500"/>
                                        <p:tgtEl>
                                          <p:spTgt spid="10140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2" fill="hold" nodeType="clickEffect">
                                  <p:stCondLst>
                                    <p:cond delay="0"/>
                                  </p:stCondLst>
                                  <p:childTnLst>
                                    <p:set>
                                      <p:cBhvr>
                                        <p:cTn id="21" dur="1" fill="hold">
                                          <p:stCondLst>
                                            <p:cond delay="0"/>
                                          </p:stCondLst>
                                        </p:cTn>
                                        <p:tgtEl>
                                          <p:spTgt spid="101403"/>
                                        </p:tgtEl>
                                        <p:attrNameLst>
                                          <p:attrName>style.visibility</p:attrName>
                                        </p:attrNameLst>
                                      </p:cBhvr>
                                      <p:to>
                                        <p:strVal val="visible"/>
                                      </p:to>
                                    </p:set>
                                    <p:animEffect transition="in" filter="wipe(right)">
                                      <p:cBhvr>
                                        <p:cTn id="22" dur="500"/>
                                        <p:tgtEl>
                                          <p:spTgt spid="1014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406" grpId="0" build="p"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1405" name="Rectangle 29"/>
          <p:cNvSpPr>
            <a:spLocks noGrp="1" noChangeArrowheads="1"/>
          </p:cNvSpPr>
          <p:nvPr>
            <p:ph type="title"/>
          </p:nvPr>
        </p:nvSpPr>
        <p:spPr>
          <a:xfrm>
            <a:off x="685800" y="187325"/>
            <a:ext cx="7772400" cy="685800"/>
          </a:xfrm>
        </p:spPr>
        <p:txBody>
          <a:bodyPr/>
          <a:lstStyle/>
          <a:p>
            <a:r>
              <a:rPr lang="en-US" altLang="en-US" sz="3200" b="1" dirty="0"/>
              <a:t>Exchange Rate Depreciation</a:t>
            </a:r>
          </a:p>
        </p:txBody>
      </p:sp>
      <p:sp>
        <p:nvSpPr>
          <p:cNvPr id="101406" name="Rectangle 30"/>
          <p:cNvSpPr>
            <a:spLocks noGrp="1" noChangeArrowheads="1"/>
          </p:cNvSpPr>
          <p:nvPr>
            <p:ph type="body" idx="1"/>
          </p:nvPr>
        </p:nvSpPr>
        <p:spPr>
          <a:xfrm>
            <a:off x="685800" y="952500"/>
            <a:ext cx="7772400" cy="4542778"/>
          </a:xfrm>
        </p:spPr>
        <p:txBody>
          <a:bodyPr/>
          <a:lstStyle/>
          <a:p>
            <a:pPr algn="just">
              <a:buFont typeface="Wingdings" panose="05000000000000000000" pitchFamily="2" charset="2"/>
              <a:buChar char="§"/>
            </a:pPr>
            <a:r>
              <a:rPr lang="en-GB" altLang="en-US" dirty="0"/>
              <a:t>Depreciation is a decrease in the value of a currency relative to another currency.</a:t>
            </a:r>
          </a:p>
          <a:p>
            <a:pPr algn="just">
              <a:buFont typeface="Wingdings" panose="05000000000000000000" pitchFamily="2" charset="2"/>
              <a:buChar char="§"/>
            </a:pPr>
            <a:endParaRPr lang="en-GB" altLang="en-US" dirty="0"/>
          </a:p>
          <a:p>
            <a:pPr algn="just">
              <a:buFont typeface="Wingdings" panose="05000000000000000000" pitchFamily="2" charset="2"/>
              <a:buChar char="§"/>
            </a:pPr>
            <a:r>
              <a:rPr lang="en-GB" altLang="en-US" dirty="0"/>
              <a:t>A depreciated currency is less valuable (less expensive) and therefore can be exchanged for (can buy) a smaller amount of foreign currency.</a:t>
            </a:r>
          </a:p>
          <a:p>
            <a:pPr algn="just">
              <a:buFont typeface="Wingdings" panose="05000000000000000000" pitchFamily="2" charset="2"/>
              <a:buChar char="§"/>
            </a:pPr>
            <a:endParaRPr lang="en-GB" altLang="en-US" dirty="0"/>
          </a:p>
          <a:p>
            <a:pPr algn="just">
              <a:buFont typeface="Wingdings" panose="05000000000000000000" pitchFamily="2" charset="2"/>
              <a:buChar char="§"/>
            </a:pPr>
            <a:r>
              <a:rPr lang="en-GB" altLang="en-US" dirty="0"/>
              <a:t>$1/£1 → $1.20/£1 means that the dollar has depreciated against the GBP. It now takes $1.20 to buy one GBP, so that the dollar is less valuable.</a:t>
            </a:r>
            <a:endParaRPr lang="en-US" altLang="en-US" dirty="0"/>
          </a:p>
        </p:txBody>
      </p:sp>
    </p:spTree>
    <p:extLst>
      <p:ext uri="{BB962C8B-B14F-4D97-AF65-F5344CB8AC3E}">
        <p14:creationId xmlns:p14="http://schemas.microsoft.com/office/powerpoint/2010/main" val="303921750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1406">
                                            <p:txEl>
                                              <p:pRg st="0" end="0"/>
                                            </p:txEl>
                                          </p:spTgt>
                                        </p:tgtEl>
                                        <p:attrNameLst>
                                          <p:attrName>style.visibility</p:attrName>
                                        </p:attrNameLst>
                                      </p:cBhvr>
                                      <p:to>
                                        <p:strVal val="visible"/>
                                      </p:to>
                                    </p:set>
                                    <p:animEffect transition="in" filter="wipe(left)">
                                      <p:cBhvr>
                                        <p:cTn id="7" dur="500"/>
                                        <p:tgtEl>
                                          <p:spTgt spid="10140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1406">
                                            <p:txEl>
                                              <p:pRg st="2" end="2"/>
                                            </p:txEl>
                                          </p:spTgt>
                                        </p:tgtEl>
                                        <p:attrNameLst>
                                          <p:attrName>style.visibility</p:attrName>
                                        </p:attrNameLst>
                                      </p:cBhvr>
                                      <p:to>
                                        <p:strVal val="visible"/>
                                      </p:to>
                                    </p:set>
                                    <p:animEffect transition="in" filter="wipe(left)">
                                      <p:cBhvr>
                                        <p:cTn id="12" dur="500"/>
                                        <p:tgtEl>
                                          <p:spTgt spid="10140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1406">
                                            <p:txEl>
                                              <p:pRg st="4" end="4"/>
                                            </p:txEl>
                                          </p:spTgt>
                                        </p:tgtEl>
                                        <p:attrNameLst>
                                          <p:attrName>style.visibility</p:attrName>
                                        </p:attrNameLst>
                                      </p:cBhvr>
                                      <p:to>
                                        <p:strVal val="visible"/>
                                      </p:to>
                                    </p:set>
                                    <p:animEffect transition="in" filter="wipe(left)">
                                      <p:cBhvr>
                                        <p:cTn id="17" dur="500"/>
                                        <p:tgtEl>
                                          <p:spTgt spid="10140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406"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9" name="Rectangle 1027"/>
          <p:cNvSpPr>
            <a:spLocks noGrp="1" noChangeArrowheads="1"/>
          </p:cNvSpPr>
          <p:nvPr>
            <p:ph type="body" idx="1"/>
          </p:nvPr>
        </p:nvSpPr>
        <p:spPr>
          <a:xfrm>
            <a:off x="526093" y="1472524"/>
            <a:ext cx="8104340" cy="4089032"/>
          </a:xfrm>
        </p:spPr>
        <p:txBody>
          <a:bodyPr>
            <a:normAutofit fontScale="92500" lnSpcReduction="10000"/>
          </a:bodyPr>
          <a:lstStyle/>
          <a:p>
            <a:pPr lvl="1" eaLnBrk="1" hangingPunct="1">
              <a:spcBef>
                <a:spcPts val="0"/>
              </a:spcBef>
              <a:spcAft>
                <a:spcPts val="1200"/>
              </a:spcAft>
            </a:pPr>
            <a:r>
              <a:rPr lang="en-US" altLang="en-US" sz="2400" dirty="0"/>
              <a:t>Two types of changes in exchange rates:</a:t>
            </a:r>
          </a:p>
          <a:p>
            <a:pPr lvl="2" eaLnBrk="1" hangingPunct="1">
              <a:spcBef>
                <a:spcPts val="0"/>
              </a:spcBef>
              <a:spcAft>
                <a:spcPts val="1200"/>
              </a:spcAft>
            </a:pPr>
            <a:r>
              <a:rPr lang="en-US" altLang="en-US" sz="2100" dirty="0"/>
              <a:t>Depreciation of home country’s (UK) currency</a:t>
            </a:r>
          </a:p>
          <a:p>
            <a:pPr lvl="3" eaLnBrk="1" hangingPunct="1">
              <a:spcBef>
                <a:spcPts val="0"/>
              </a:spcBef>
              <a:spcAft>
                <a:spcPts val="1200"/>
              </a:spcAft>
            </a:pPr>
            <a:r>
              <a:rPr lang="en-US" altLang="en-US" sz="1800" dirty="0"/>
              <a:t>This means a rise in the home currency prices of a foreign currency (e.g. from £0.67/$ to £0.80/$)</a:t>
            </a:r>
          </a:p>
          <a:p>
            <a:pPr lvl="3" eaLnBrk="1" hangingPunct="1">
              <a:spcBef>
                <a:spcPts val="0"/>
              </a:spcBef>
              <a:spcAft>
                <a:spcPts val="1200"/>
              </a:spcAft>
            </a:pPr>
            <a:r>
              <a:rPr lang="en-US" altLang="en-US" sz="1800" dirty="0"/>
              <a:t>It makes home goods cheaper for foreigners and foreign goods more expensive for domestic residents.</a:t>
            </a:r>
          </a:p>
          <a:p>
            <a:pPr lvl="2" eaLnBrk="1" hangingPunct="1">
              <a:spcBef>
                <a:spcPts val="0"/>
              </a:spcBef>
              <a:spcAft>
                <a:spcPts val="1200"/>
              </a:spcAft>
            </a:pPr>
            <a:r>
              <a:rPr lang="en-US" altLang="en-US" sz="2100" dirty="0"/>
              <a:t>Appreciation of home country’s currency</a:t>
            </a:r>
          </a:p>
          <a:p>
            <a:pPr lvl="3" eaLnBrk="1" hangingPunct="1">
              <a:spcBef>
                <a:spcPts val="0"/>
              </a:spcBef>
              <a:spcAft>
                <a:spcPts val="1200"/>
              </a:spcAft>
            </a:pPr>
            <a:r>
              <a:rPr lang="en-US" altLang="en-US" sz="1800" dirty="0"/>
              <a:t>A fall in the home price of a foreign currency (e.g. from £0.67/$ to £0.50/$)</a:t>
            </a:r>
          </a:p>
          <a:p>
            <a:pPr lvl="3" eaLnBrk="1" hangingPunct="1">
              <a:spcBef>
                <a:spcPts val="0"/>
              </a:spcBef>
              <a:spcAft>
                <a:spcPts val="1200"/>
              </a:spcAft>
            </a:pPr>
            <a:r>
              <a:rPr lang="en-US" altLang="en-US" sz="1800" dirty="0"/>
              <a:t>It makes home goods more expensive for foreigners and foreign goods cheaper for domestic residents.</a:t>
            </a:r>
          </a:p>
          <a:p>
            <a:pPr eaLnBrk="1" hangingPunct="1">
              <a:spcBef>
                <a:spcPts val="0"/>
              </a:spcBef>
              <a:spcAft>
                <a:spcPts val="1200"/>
              </a:spcAft>
            </a:pPr>
            <a:endParaRPr lang="en-US" altLang="en-US" dirty="0"/>
          </a:p>
        </p:txBody>
      </p:sp>
      <p:sp>
        <p:nvSpPr>
          <p:cNvPr id="16390" name="Rectangle 1028"/>
          <p:cNvSpPr>
            <a:spLocks noGrp="1" noChangeArrowheads="1"/>
          </p:cNvSpPr>
          <p:nvPr>
            <p:ph type="title"/>
          </p:nvPr>
        </p:nvSpPr>
        <p:spPr>
          <a:xfrm>
            <a:off x="966355" y="216753"/>
            <a:ext cx="7548995" cy="857250"/>
          </a:xfrm>
          <a:noFill/>
        </p:spPr>
        <p:txBody>
          <a:bodyPr>
            <a:noAutofit/>
          </a:bodyPr>
          <a:lstStyle/>
          <a:p>
            <a:pPr eaLnBrk="1" hangingPunct="1"/>
            <a:r>
              <a:rPr lang="en-US" altLang="en-US" sz="3000" b="1" dirty="0"/>
              <a:t>Exchange Rates and International Transactions</a:t>
            </a:r>
          </a:p>
        </p:txBody>
      </p:sp>
    </p:spTree>
    <p:extLst>
      <p:ext uri="{BB962C8B-B14F-4D97-AF65-F5344CB8AC3E}">
        <p14:creationId xmlns:p14="http://schemas.microsoft.com/office/powerpoint/2010/main" val="318535648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6390"/>
                                        </p:tgtEl>
                                        <p:attrNameLst>
                                          <p:attrName>style.visibility</p:attrName>
                                        </p:attrNameLst>
                                      </p:cBhvr>
                                      <p:to>
                                        <p:strVal val="visible"/>
                                      </p:to>
                                    </p:set>
                                    <p:animEffect transition="in" filter="wipe(down)">
                                      <p:cBhvr>
                                        <p:cTn id="7" dur="500"/>
                                        <p:tgtEl>
                                          <p:spTgt spid="1639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6389">
                                            <p:txEl>
                                              <p:pRg st="0" end="0"/>
                                            </p:txEl>
                                          </p:spTgt>
                                        </p:tgtEl>
                                        <p:attrNameLst>
                                          <p:attrName>style.visibility</p:attrName>
                                        </p:attrNameLst>
                                      </p:cBhvr>
                                      <p:to>
                                        <p:strVal val="visible"/>
                                      </p:to>
                                    </p:set>
                                    <p:animEffect transition="in" filter="wipe(down)">
                                      <p:cBhvr>
                                        <p:cTn id="12" dur="500"/>
                                        <p:tgtEl>
                                          <p:spTgt spid="1638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6389">
                                            <p:txEl>
                                              <p:pRg st="1" end="1"/>
                                            </p:txEl>
                                          </p:spTgt>
                                        </p:tgtEl>
                                        <p:attrNameLst>
                                          <p:attrName>style.visibility</p:attrName>
                                        </p:attrNameLst>
                                      </p:cBhvr>
                                      <p:to>
                                        <p:strVal val="visible"/>
                                      </p:to>
                                    </p:set>
                                    <p:animEffect transition="in" filter="wipe(down)">
                                      <p:cBhvr>
                                        <p:cTn id="17" dur="500"/>
                                        <p:tgtEl>
                                          <p:spTgt spid="16389">
                                            <p:txEl>
                                              <p:pRg st="1" end="1"/>
                                            </p:txEl>
                                          </p:spTgt>
                                        </p:tgtEl>
                                      </p:cBhvr>
                                    </p:animEffect>
                                  </p:childTnLst>
                                </p:cTn>
                              </p:par>
                              <p:par>
                                <p:cTn id="18" presetID="22" presetClass="entr" presetSubtype="4" fill="hold" nodeType="withEffect">
                                  <p:stCondLst>
                                    <p:cond delay="0"/>
                                  </p:stCondLst>
                                  <p:childTnLst>
                                    <p:set>
                                      <p:cBhvr>
                                        <p:cTn id="19" dur="1" fill="hold">
                                          <p:stCondLst>
                                            <p:cond delay="0"/>
                                          </p:stCondLst>
                                        </p:cTn>
                                        <p:tgtEl>
                                          <p:spTgt spid="16389">
                                            <p:txEl>
                                              <p:pRg st="2" end="2"/>
                                            </p:txEl>
                                          </p:spTgt>
                                        </p:tgtEl>
                                        <p:attrNameLst>
                                          <p:attrName>style.visibility</p:attrName>
                                        </p:attrNameLst>
                                      </p:cBhvr>
                                      <p:to>
                                        <p:strVal val="visible"/>
                                      </p:to>
                                    </p:set>
                                    <p:animEffect transition="in" filter="wipe(down)">
                                      <p:cBhvr>
                                        <p:cTn id="20" dur="500"/>
                                        <p:tgtEl>
                                          <p:spTgt spid="16389">
                                            <p:txEl>
                                              <p:pRg st="2" end="2"/>
                                            </p:txEl>
                                          </p:spTgt>
                                        </p:tgtEl>
                                      </p:cBhvr>
                                    </p:animEffect>
                                  </p:childTnLst>
                                </p:cTn>
                              </p:par>
                              <p:par>
                                <p:cTn id="21" presetID="22" presetClass="entr" presetSubtype="4" fill="hold" nodeType="withEffect">
                                  <p:stCondLst>
                                    <p:cond delay="0"/>
                                  </p:stCondLst>
                                  <p:childTnLst>
                                    <p:set>
                                      <p:cBhvr>
                                        <p:cTn id="22" dur="1" fill="hold">
                                          <p:stCondLst>
                                            <p:cond delay="0"/>
                                          </p:stCondLst>
                                        </p:cTn>
                                        <p:tgtEl>
                                          <p:spTgt spid="16389">
                                            <p:txEl>
                                              <p:pRg st="3" end="3"/>
                                            </p:txEl>
                                          </p:spTgt>
                                        </p:tgtEl>
                                        <p:attrNameLst>
                                          <p:attrName>style.visibility</p:attrName>
                                        </p:attrNameLst>
                                      </p:cBhvr>
                                      <p:to>
                                        <p:strVal val="visible"/>
                                      </p:to>
                                    </p:set>
                                    <p:animEffect transition="in" filter="wipe(down)">
                                      <p:cBhvr>
                                        <p:cTn id="23" dur="500"/>
                                        <p:tgtEl>
                                          <p:spTgt spid="16389">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nodeType="clickEffect">
                                  <p:stCondLst>
                                    <p:cond delay="0"/>
                                  </p:stCondLst>
                                  <p:childTnLst>
                                    <p:set>
                                      <p:cBhvr>
                                        <p:cTn id="27" dur="1" fill="hold">
                                          <p:stCondLst>
                                            <p:cond delay="0"/>
                                          </p:stCondLst>
                                        </p:cTn>
                                        <p:tgtEl>
                                          <p:spTgt spid="16389">
                                            <p:txEl>
                                              <p:pRg st="4" end="4"/>
                                            </p:txEl>
                                          </p:spTgt>
                                        </p:tgtEl>
                                        <p:attrNameLst>
                                          <p:attrName>style.visibility</p:attrName>
                                        </p:attrNameLst>
                                      </p:cBhvr>
                                      <p:to>
                                        <p:strVal val="visible"/>
                                      </p:to>
                                    </p:set>
                                    <p:animEffect transition="in" filter="wipe(down)">
                                      <p:cBhvr>
                                        <p:cTn id="28" dur="500"/>
                                        <p:tgtEl>
                                          <p:spTgt spid="16389">
                                            <p:txEl>
                                              <p:pRg st="4" end="4"/>
                                            </p:txEl>
                                          </p:spTgt>
                                        </p:tgtEl>
                                      </p:cBhvr>
                                    </p:animEffect>
                                  </p:childTnLst>
                                </p:cTn>
                              </p:par>
                              <p:par>
                                <p:cTn id="29" presetID="22" presetClass="entr" presetSubtype="4" fill="hold" nodeType="withEffect">
                                  <p:stCondLst>
                                    <p:cond delay="0"/>
                                  </p:stCondLst>
                                  <p:childTnLst>
                                    <p:set>
                                      <p:cBhvr>
                                        <p:cTn id="30" dur="1" fill="hold">
                                          <p:stCondLst>
                                            <p:cond delay="0"/>
                                          </p:stCondLst>
                                        </p:cTn>
                                        <p:tgtEl>
                                          <p:spTgt spid="16389">
                                            <p:txEl>
                                              <p:pRg st="5" end="5"/>
                                            </p:txEl>
                                          </p:spTgt>
                                        </p:tgtEl>
                                        <p:attrNameLst>
                                          <p:attrName>style.visibility</p:attrName>
                                        </p:attrNameLst>
                                      </p:cBhvr>
                                      <p:to>
                                        <p:strVal val="visible"/>
                                      </p:to>
                                    </p:set>
                                    <p:animEffect transition="in" filter="wipe(down)">
                                      <p:cBhvr>
                                        <p:cTn id="31" dur="500"/>
                                        <p:tgtEl>
                                          <p:spTgt spid="16389">
                                            <p:txEl>
                                              <p:pRg st="5" end="5"/>
                                            </p:txEl>
                                          </p:spTgt>
                                        </p:tgtEl>
                                      </p:cBhvr>
                                    </p:animEffect>
                                  </p:childTnLst>
                                </p:cTn>
                              </p:par>
                              <p:par>
                                <p:cTn id="32" presetID="22" presetClass="entr" presetSubtype="4" fill="hold" nodeType="withEffect">
                                  <p:stCondLst>
                                    <p:cond delay="0"/>
                                  </p:stCondLst>
                                  <p:childTnLst>
                                    <p:set>
                                      <p:cBhvr>
                                        <p:cTn id="33" dur="1" fill="hold">
                                          <p:stCondLst>
                                            <p:cond delay="0"/>
                                          </p:stCondLst>
                                        </p:cTn>
                                        <p:tgtEl>
                                          <p:spTgt spid="16389">
                                            <p:txEl>
                                              <p:pRg st="6" end="6"/>
                                            </p:txEl>
                                          </p:spTgt>
                                        </p:tgtEl>
                                        <p:attrNameLst>
                                          <p:attrName>style.visibility</p:attrName>
                                        </p:attrNameLst>
                                      </p:cBhvr>
                                      <p:to>
                                        <p:strVal val="visible"/>
                                      </p:to>
                                    </p:set>
                                    <p:animEffect transition="in" filter="wipe(down)">
                                      <p:cBhvr>
                                        <p:cTn id="34" dur="500"/>
                                        <p:tgtEl>
                                          <p:spTgt spid="1638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0" grpId="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1405" name="Rectangle 29"/>
          <p:cNvSpPr>
            <a:spLocks noGrp="1" noChangeArrowheads="1"/>
          </p:cNvSpPr>
          <p:nvPr>
            <p:ph type="title"/>
          </p:nvPr>
        </p:nvSpPr>
        <p:spPr>
          <a:xfrm>
            <a:off x="319596" y="187325"/>
            <a:ext cx="8138604" cy="685800"/>
          </a:xfrm>
        </p:spPr>
        <p:txBody>
          <a:bodyPr/>
          <a:lstStyle/>
          <a:p>
            <a:r>
              <a:rPr lang="en-US" altLang="en-US" sz="3200" b="1" dirty="0"/>
              <a:t>Exchange Rate Depreciation 2</a:t>
            </a:r>
            <a:r>
              <a:rPr lang="en-US" altLang="en-US" sz="3200" b="1" baseline="30000" dirty="0"/>
              <a:t>nd</a:t>
            </a:r>
            <a:r>
              <a:rPr lang="en-US" altLang="en-US" sz="3200" b="1" dirty="0"/>
              <a:t> Example</a:t>
            </a:r>
          </a:p>
        </p:txBody>
      </p:sp>
      <p:sp>
        <p:nvSpPr>
          <p:cNvPr id="101406" name="Rectangle 30"/>
          <p:cNvSpPr>
            <a:spLocks noGrp="1" noChangeArrowheads="1"/>
          </p:cNvSpPr>
          <p:nvPr>
            <p:ph type="body" idx="1"/>
          </p:nvPr>
        </p:nvSpPr>
        <p:spPr>
          <a:xfrm>
            <a:off x="319596" y="952500"/>
            <a:ext cx="8460420" cy="4738086"/>
          </a:xfrm>
        </p:spPr>
        <p:txBody>
          <a:bodyPr/>
          <a:lstStyle/>
          <a:p>
            <a:pPr algn="just">
              <a:buFont typeface="Wingdings" panose="05000000000000000000" pitchFamily="2" charset="2"/>
              <a:buChar char="§"/>
            </a:pPr>
            <a:r>
              <a:rPr lang="en-GB" altLang="en-US" sz="1800" dirty="0"/>
              <a:t>U.S. dollar (US$) to the Canadian dollar (CAD$)</a:t>
            </a:r>
          </a:p>
          <a:p>
            <a:pPr algn="just">
              <a:buFont typeface="Wingdings" panose="05000000000000000000" pitchFamily="2" charset="2"/>
              <a:buChar char="§"/>
            </a:pPr>
            <a:endParaRPr lang="en-GB" altLang="en-US" sz="1800" dirty="0"/>
          </a:p>
          <a:p>
            <a:pPr algn="just">
              <a:buFont typeface="Wingdings" panose="05000000000000000000" pitchFamily="2" charset="2"/>
              <a:buChar char="§"/>
            </a:pPr>
            <a:r>
              <a:rPr lang="en-GB" altLang="en-US" sz="1800" dirty="0"/>
              <a:t>On January 6, 2010, C$/US$ = 1.03</a:t>
            </a:r>
          </a:p>
          <a:p>
            <a:pPr algn="just">
              <a:buFont typeface="Wingdings" panose="05000000000000000000" pitchFamily="2" charset="2"/>
              <a:buChar char="§"/>
            </a:pPr>
            <a:r>
              <a:rPr lang="en-GB" altLang="en-US" sz="1800" dirty="0"/>
              <a:t>On January 6, 2009, C$/US$ = 1.19</a:t>
            </a:r>
          </a:p>
          <a:p>
            <a:pPr algn="just">
              <a:buFont typeface="Wingdings" panose="05000000000000000000" pitchFamily="2" charset="2"/>
              <a:buChar char="§"/>
            </a:pPr>
            <a:r>
              <a:rPr lang="en-GB" altLang="en-US" sz="1800" dirty="0"/>
              <a:t>Use the percentage change formula –</a:t>
            </a:r>
          </a:p>
          <a:p>
            <a:pPr marL="0" indent="0" algn="just">
              <a:buNone/>
            </a:pPr>
            <a:endParaRPr lang="en-GB" altLang="en-US" sz="1800" dirty="0"/>
          </a:p>
          <a:p>
            <a:pPr marL="0" indent="0" algn="ctr">
              <a:buNone/>
            </a:pPr>
            <a:r>
              <a:rPr lang="en-GB" altLang="en-US" sz="1800" b="1" dirty="0">
                <a:solidFill>
                  <a:srgbClr val="FF0000"/>
                </a:solidFill>
              </a:rPr>
              <a:t>(new value − old value)/old value, </a:t>
            </a:r>
          </a:p>
          <a:p>
            <a:pPr marL="0" indent="0" algn="ctr">
              <a:buNone/>
            </a:pPr>
            <a:r>
              <a:rPr lang="en-GB" altLang="en-US" sz="1800" b="1" dirty="0">
                <a:solidFill>
                  <a:srgbClr val="FF0000"/>
                </a:solidFill>
              </a:rPr>
              <a:t>And Multiply by 100 to write as a percentage to get</a:t>
            </a:r>
          </a:p>
          <a:p>
            <a:pPr marL="0" indent="0" algn="ctr">
              <a:buNone/>
            </a:pPr>
            <a:endParaRPr lang="en-GB" altLang="en-US" sz="1800" b="1" dirty="0">
              <a:solidFill>
                <a:srgbClr val="FF0000"/>
              </a:solidFill>
            </a:endParaRPr>
          </a:p>
          <a:p>
            <a:pPr marL="0" indent="0" algn="ctr">
              <a:buNone/>
            </a:pPr>
            <a:r>
              <a:rPr lang="en-GB" altLang="en-US" sz="1800" b="1" dirty="0">
                <a:solidFill>
                  <a:srgbClr val="0070C0"/>
                </a:solidFill>
              </a:rPr>
              <a:t>(1.03 – 1.19)/1.19 = -0.134 x 100 = -13.4%</a:t>
            </a:r>
          </a:p>
          <a:p>
            <a:pPr marL="0" indent="0" algn="ctr">
              <a:buNone/>
            </a:pPr>
            <a:endParaRPr lang="en-GB" altLang="en-US" sz="1800" b="1" dirty="0">
              <a:solidFill>
                <a:srgbClr val="0070C0"/>
              </a:solidFill>
            </a:endParaRPr>
          </a:p>
          <a:p>
            <a:pPr algn="just">
              <a:buFont typeface="Wingdings" panose="05000000000000000000" pitchFamily="2" charset="2"/>
              <a:buChar char="Ø"/>
            </a:pPr>
            <a:r>
              <a:rPr lang="en-GB" altLang="en-US" sz="1800" b="1" dirty="0">
                <a:solidFill>
                  <a:srgbClr val="00B050"/>
                </a:solidFill>
              </a:rPr>
              <a:t>Canadian dollar depreciated against the US$ over the past year as for the same amount of Canadian dollar, it is now worth 0.134 fewer US$. </a:t>
            </a:r>
          </a:p>
          <a:p>
            <a:pPr algn="just">
              <a:buFont typeface="Wingdings" panose="05000000000000000000" pitchFamily="2" charset="2"/>
              <a:buChar char="Ø"/>
            </a:pPr>
            <a:r>
              <a:rPr lang="en-GB" altLang="en-US" sz="1800" b="1" dirty="0">
                <a:solidFill>
                  <a:srgbClr val="00B050"/>
                </a:solidFill>
              </a:rPr>
              <a:t>Percentage depreciation of CAD$ against US$ -13.4%</a:t>
            </a:r>
          </a:p>
          <a:p>
            <a:pPr marL="0" indent="0" algn="just">
              <a:buNone/>
            </a:pPr>
            <a:endParaRPr lang="en-US" altLang="en-US" dirty="0"/>
          </a:p>
        </p:txBody>
      </p:sp>
    </p:spTree>
    <p:extLst>
      <p:ext uri="{BB962C8B-B14F-4D97-AF65-F5344CB8AC3E}">
        <p14:creationId xmlns:p14="http://schemas.microsoft.com/office/powerpoint/2010/main" val="352229815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1406"/>
                                        </p:tgtEl>
                                        <p:attrNameLst>
                                          <p:attrName>style.visibility</p:attrName>
                                        </p:attrNameLst>
                                      </p:cBhvr>
                                      <p:to>
                                        <p:strVal val="visible"/>
                                      </p:to>
                                    </p:set>
                                    <p:animEffect transition="in" filter="fade">
                                      <p:cBhvr>
                                        <p:cTn id="7" dur="500"/>
                                        <p:tgtEl>
                                          <p:spTgt spid="10140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1406">
                                            <p:txEl>
                                              <p:pRg st="0" end="0"/>
                                            </p:txEl>
                                          </p:spTgt>
                                        </p:tgtEl>
                                        <p:attrNameLst>
                                          <p:attrName>style.visibility</p:attrName>
                                        </p:attrNameLst>
                                      </p:cBhvr>
                                      <p:to>
                                        <p:strVal val="visible"/>
                                      </p:to>
                                    </p:set>
                                    <p:animEffect transition="in" filter="fade">
                                      <p:cBhvr>
                                        <p:cTn id="12" dur="500"/>
                                        <p:tgtEl>
                                          <p:spTgt spid="101406">
                                            <p:txEl>
                                              <p:pRg st="0" end="0"/>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101406">
                                            <p:txEl>
                                              <p:pRg st="2" end="2"/>
                                            </p:txEl>
                                          </p:spTgt>
                                        </p:tgtEl>
                                        <p:attrNameLst>
                                          <p:attrName>style.visibility</p:attrName>
                                        </p:attrNameLst>
                                      </p:cBhvr>
                                      <p:to>
                                        <p:strVal val="visible"/>
                                      </p:to>
                                    </p:set>
                                    <p:animEffect transition="in" filter="fade">
                                      <p:cBhvr>
                                        <p:cTn id="15" dur="500"/>
                                        <p:tgtEl>
                                          <p:spTgt spid="101406">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101406">
                                            <p:txEl>
                                              <p:pRg st="3" end="3"/>
                                            </p:txEl>
                                          </p:spTgt>
                                        </p:tgtEl>
                                        <p:attrNameLst>
                                          <p:attrName>style.visibility</p:attrName>
                                        </p:attrNameLst>
                                      </p:cBhvr>
                                      <p:to>
                                        <p:strVal val="visible"/>
                                      </p:to>
                                    </p:set>
                                    <p:animEffect transition="in" filter="fade">
                                      <p:cBhvr>
                                        <p:cTn id="18" dur="500"/>
                                        <p:tgtEl>
                                          <p:spTgt spid="101406">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101406">
                                            <p:txEl>
                                              <p:pRg st="4" end="4"/>
                                            </p:txEl>
                                          </p:spTgt>
                                        </p:tgtEl>
                                        <p:attrNameLst>
                                          <p:attrName>style.visibility</p:attrName>
                                        </p:attrNameLst>
                                      </p:cBhvr>
                                      <p:to>
                                        <p:strVal val="visible"/>
                                      </p:to>
                                    </p:set>
                                    <p:animEffect transition="in" filter="fade">
                                      <p:cBhvr>
                                        <p:cTn id="21" dur="500"/>
                                        <p:tgtEl>
                                          <p:spTgt spid="101406">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101406">
                                            <p:txEl>
                                              <p:pRg st="6" end="6"/>
                                            </p:txEl>
                                          </p:spTgt>
                                        </p:tgtEl>
                                        <p:attrNameLst>
                                          <p:attrName>style.visibility</p:attrName>
                                        </p:attrNameLst>
                                      </p:cBhvr>
                                      <p:to>
                                        <p:strVal val="visible"/>
                                      </p:to>
                                    </p:set>
                                    <p:animEffect transition="in" filter="wipe(down)">
                                      <p:cBhvr>
                                        <p:cTn id="26" dur="500"/>
                                        <p:tgtEl>
                                          <p:spTgt spid="101406">
                                            <p:txEl>
                                              <p:pRg st="6" end="6"/>
                                            </p:txEl>
                                          </p:spTgt>
                                        </p:tgtEl>
                                      </p:cBhvr>
                                    </p:animEffect>
                                  </p:childTnLst>
                                </p:cTn>
                              </p:par>
                              <p:par>
                                <p:cTn id="27" presetID="22" presetClass="entr" presetSubtype="4" fill="hold" nodeType="withEffect">
                                  <p:stCondLst>
                                    <p:cond delay="0"/>
                                  </p:stCondLst>
                                  <p:childTnLst>
                                    <p:set>
                                      <p:cBhvr>
                                        <p:cTn id="28" dur="1" fill="hold">
                                          <p:stCondLst>
                                            <p:cond delay="0"/>
                                          </p:stCondLst>
                                        </p:cTn>
                                        <p:tgtEl>
                                          <p:spTgt spid="101406">
                                            <p:txEl>
                                              <p:pRg st="7" end="7"/>
                                            </p:txEl>
                                          </p:spTgt>
                                        </p:tgtEl>
                                        <p:attrNameLst>
                                          <p:attrName>style.visibility</p:attrName>
                                        </p:attrNameLst>
                                      </p:cBhvr>
                                      <p:to>
                                        <p:strVal val="visible"/>
                                      </p:to>
                                    </p:set>
                                    <p:animEffect transition="in" filter="wipe(down)">
                                      <p:cBhvr>
                                        <p:cTn id="29" dur="500"/>
                                        <p:tgtEl>
                                          <p:spTgt spid="101406">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101406">
                                            <p:txEl>
                                              <p:pRg st="9" end="9"/>
                                            </p:txEl>
                                          </p:spTgt>
                                        </p:tgtEl>
                                        <p:attrNameLst>
                                          <p:attrName>style.visibility</p:attrName>
                                        </p:attrNameLst>
                                      </p:cBhvr>
                                      <p:to>
                                        <p:strVal val="visible"/>
                                      </p:to>
                                    </p:set>
                                    <p:animEffect transition="in" filter="fade">
                                      <p:cBhvr>
                                        <p:cTn id="34" dur="1000"/>
                                        <p:tgtEl>
                                          <p:spTgt spid="101406">
                                            <p:txEl>
                                              <p:pRg st="9" end="9"/>
                                            </p:txEl>
                                          </p:spTgt>
                                        </p:tgtEl>
                                      </p:cBhvr>
                                    </p:animEffect>
                                    <p:anim calcmode="lin" valueType="num">
                                      <p:cBhvr>
                                        <p:cTn id="35" dur="1000" fill="hold"/>
                                        <p:tgtEl>
                                          <p:spTgt spid="101406">
                                            <p:txEl>
                                              <p:pRg st="9" end="9"/>
                                            </p:txEl>
                                          </p:spTgt>
                                        </p:tgtEl>
                                        <p:attrNameLst>
                                          <p:attrName>ppt_x</p:attrName>
                                        </p:attrNameLst>
                                      </p:cBhvr>
                                      <p:tavLst>
                                        <p:tav tm="0">
                                          <p:val>
                                            <p:strVal val="#ppt_x"/>
                                          </p:val>
                                        </p:tav>
                                        <p:tav tm="100000">
                                          <p:val>
                                            <p:strVal val="#ppt_x"/>
                                          </p:val>
                                        </p:tav>
                                      </p:tavLst>
                                    </p:anim>
                                    <p:anim calcmode="lin" valueType="num">
                                      <p:cBhvr>
                                        <p:cTn id="36" dur="1000" fill="hold"/>
                                        <p:tgtEl>
                                          <p:spTgt spid="101406">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4" presetClass="entr" presetSubtype="10" fill="hold" nodeType="clickEffect">
                                  <p:stCondLst>
                                    <p:cond delay="0"/>
                                  </p:stCondLst>
                                  <p:childTnLst>
                                    <p:set>
                                      <p:cBhvr>
                                        <p:cTn id="40" dur="1" fill="hold">
                                          <p:stCondLst>
                                            <p:cond delay="0"/>
                                          </p:stCondLst>
                                        </p:cTn>
                                        <p:tgtEl>
                                          <p:spTgt spid="101406">
                                            <p:txEl>
                                              <p:pRg st="11" end="11"/>
                                            </p:txEl>
                                          </p:spTgt>
                                        </p:tgtEl>
                                        <p:attrNameLst>
                                          <p:attrName>style.visibility</p:attrName>
                                        </p:attrNameLst>
                                      </p:cBhvr>
                                      <p:to>
                                        <p:strVal val="visible"/>
                                      </p:to>
                                    </p:set>
                                    <p:animEffect transition="in" filter="randombar(horizontal)">
                                      <p:cBhvr>
                                        <p:cTn id="41" dur="500"/>
                                        <p:tgtEl>
                                          <p:spTgt spid="101406">
                                            <p:txEl>
                                              <p:pRg st="11" end="11"/>
                                            </p:txEl>
                                          </p:spTgt>
                                        </p:tgtEl>
                                      </p:cBhvr>
                                    </p:animEffect>
                                  </p:childTnLst>
                                </p:cTn>
                              </p:par>
                              <p:par>
                                <p:cTn id="42" presetID="14" presetClass="entr" presetSubtype="10" fill="hold" nodeType="withEffect">
                                  <p:stCondLst>
                                    <p:cond delay="0"/>
                                  </p:stCondLst>
                                  <p:childTnLst>
                                    <p:set>
                                      <p:cBhvr>
                                        <p:cTn id="43" dur="1" fill="hold">
                                          <p:stCondLst>
                                            <p:cond delay="0"/>
                                          </p:stCondLst>
                                        </p:cTn>
                                        <p:tgtEl>
                                          <p:spTgt spid="101406">
                                            <p:txEl>
                                              <p:pRg st="12" end="12"/>
                                            </p:txEl>
                                          </p:spTgt>
                                        </p:tgtEl>
                                        <p:attrNameLst>
                                          <p:attrName>style.visibility</p:attrName>
                                        </p:attrNameLst>
                                      </p:cBhvr>
                                      <p:to>
                                        <p:strVal val="visible"/>
                                      </p:to>
                                    </p:set>
                                    <p:animEffect transition="in" filter="randombar(horizontal)">
                                      <p:cBhvr>
                                        <p:cTn id="44" dur="500"/>
                                        <p:tgtEl>
                                          <p:spTgt spid="101406">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406"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1405" name="Rectangle 29"/>
          <p:cNvSpPr>
            <a:spLocks noGrp="1" noChangeArrowheads="1"/>
          </p:cNvSpPr>
          <p:nvPr>
            <p:ph type="title"/>
          </p:nvPr>
        </p:nvSpPr>
        <p:spPr>
          <a:xfrm>
            <a:off x="685800" y="187325"/>
            <a:ext cx="7772400" cy="685800"/>
          </a:xfrm>
        </p:spPr>
        <p:txBody>
          <a:bodyPr/>
          <a:lstStyle/>
          <a:p>
            <a:r>
              <a:rPr lang="en-US" altLang="en-US" sz="3200" b="1" dirty="0"/>
              <a:t>Exchange Rate Appreciation</a:t>
            </a:r>
          </a:p>
        </p:txBody>
      </p:sp>
      <p:sp>
        <p:nvSpPr>
          <p:cNvPr id="101406" name="Rectangle 30"/>
          <p:cNvSpPr>
            <a:spLocks noGrp="1" noChangeArrowheads="1"/>
          </p:cNvSpPr>
          <p:nvPr>
            <p:ph type="body" idx="1"/>
          </p:nvPr>
        </p:nvSpPr>
        <p:spPr>
          <a:xfrm>
            <a:off x="685800" y="952500"/>
            <a:ext cx="7772400" cy="4542778"/>
          </a:xfrm>
        </p:spPr>
        <p:txBody>
          <a:bodyPr/>
          <a:lstStyle/>
          <a:p>
            <a:pPr algn="just">
              <a:buFont typeface="Wingdings" panose="05000000000000000000" pitchFamily="2" charset="2"/>
              <a:buChar char="§"/>
            </a:pPr>
            <a:r>
              <a:rPr lang="en-GB" altLang="en-US" dirty="0"/>
              <a:t>Appreciation is an increase in the value of a currency relative to another currency.</a:t>
            </a:r>
          </a:p>
          <a:p>
            <a:pPr algn="just">
              <a:buFont typeface="Wingdings" panose="05000000000000000000" pitchFamily="2" charset="2"/>
              <a:buChar char="§"/>
            </a:pPr>
            <a:endParaRPr lang="en-GB" altLang="en-US" dirty="0"/>
          </a:p>
          <a:p>
            <a:pPr algn="just">
              <a:buFont typeface="Wingdings" panose="05000000000000000000" pitchFamily="2" charset="2"/>
              <a:buChar char="§"/>
            </a:pPr>
            <a:r>
              <a:rPr lang="en-GB" altLang="en-US" dirty="0"/>
              <a:t>An appreciated currency is more valuable (more expensive) and therefore can be exchanged for (can buy) a larger amount of foreign currency.</a:t>
            </a:r>
          </a:p>
          <a:p>
            <a:pPr algn="just">
              <a:buFont typeface="Wingdings" panose="05000000000000000000" pitchFamily="2" charset="2"/>
              <a:buChar char="§"/>
            </a:pPr>
            <a:endParaRPr lang="en-GB" altLang="en-US" dirty="0"/>
          </a:p>
          <a:p>
            <a:pPr algn="just">
              <a:buFont typeface="Wingdings" panose="05000000000000000000" pitchFamily="2" charset="2"/>
              <a:buChar char="§"/>
            </a:pPr>
            <a:r>
              <a:rPr lang="en-GB" altLang="en-US" dirty="0"/>
              <a:t>$1/€1→ $0.90/€1 means that the dollar has appreciated against the euro. It now takes only $0.90 to buy one euro, so that the dollar is relatively more valuable.</a:t>
            </a:r>
            <a:endParaRPr lang="en-US" altLang="en-US" dirty="0"/>
          </a:p>
        </p:txBody>
      </p:sp>
    </p:spTree>
    <p:extLst>
      <p:ext uri="{BB962C8B-B14F-4D97-AF65-F5344CB8AC3E}">
        <p14:creationId xmlns:p14="http://schemas.microsoft.com/office/powerpoint/2010/main" val="2548517016"/>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1405" name="Rectangle 29"/>
          <p:cNvSpPr>
            <a:spLocks noGrp="1" noChangeArrowheads="1"/>
          </p:cNvSpPr>
          <p:nvPr>
            <p:ph type="title"/>
          </p:nvPr>
        </p:nvSpPr>
        <p:spPr>
          <a:xfrm>
            <a:off x="319596" y="187325"/>
            <a:ext cx="8138604" cy="685800"/>
          </a:xfrm>
        </p:spPr>
        <p:txBody>
          <a:bodyPr/>
          <a:lstStyle/>
          <a:p>
            <a:r>
              <a:rPr lang="en-US" altLang="en-US" sz="3200" b="1" dirty="0"/>
              <a:t>Exchange Rate Appreciation 2</a:t>
            </a:r>
            <a:r>
              <a:rPr lang="en-US" altLang="en-US" sz="3200" b="1" baseline="30000" dirty="0"/>
              <a:t>nd</a:t>
            </a:r>
            <a:r>
              <a:rPr lang="en-US" altLang="en-US" sz="3200" b="1" dirty="0"/>
              <a:t> Example</a:t>
            </a:r>
          </a:p>
        </p:txBody>
      </p:sp>
      <p:sp>
        <p:nvSpPr>
          <p:cNvPr id="101406" name="Rectangle 30"/>
          <p:cNvSpPr>
            <a:spLocks noGrp="1" noChangeArrowheads="1"/>
          </p:cNvSpPr>
          <p:nvPr>
            <p:ph type="body" idx="1"/>
          </p:nvPr>
        </p:nvSpPr>
        <p:spPr>
          <a:xfrm>
            <a:off x="319596" y="952500"/>
            <a:ext cx="8460420" cy="4738086"/>
          </a:xfrm>
        </p:spPr>
        <p:txBody>
          <a:bodyPr/>
          <a:lstStyle/>
          <a:p>
            <a:pPr algn="just">
              <a:buFont typeface="Wingdings" panose="05000000000000000000" pitchFamily="2" charset="2"/>
              <a:buChar char="§"/>
            </a:pPr>
            <a:r>
              <a:rPr lang="en-GB" altLang="en-US" sz="1800" dirty="0"/>
              <a:t>U.S. dollar ($) to the Pakistani rupee (R)</a:t>
            </a:r>
          </a:p>
          <a:p>
            <a:pPr algn="just">
              <a:buFont typeface="Wingdings" panose="05000000000000000000" pitchFamily="2" charset="2"/>
              <a:buChar char="§"/>
            </a:pPr>
            <a:r>
              <a:rPr lang="en-GB" altLang="en-US" sz="1800" dirty="0"/>
              <a:t>On January 6, 2010, R/$ = 84.7</a:t>
            </a:r>
          </a:p>
          <a:p>
            <a:pPr algn="just">
              <a:buFont typeface="Wingdings" panose="05000000000000000000" pitchFamily="2" charset="2"/>
              <a:buChar char="§"/>
            </a:pPr>
            <a:r>
              <a:rPr lang="en-GB" altLang="en-US" sz="1800" dirty="0"/>
              <a:t>On January 6, 2009, R/$ = 79.1</a:t>
            </a:r>
          </a:p>
          <a:p>
            <a:pPr algn="just">
              <a:buFont typeface="Wingdings" panose="05000000000000000000" pitchFamily="2" charset="2"/>
              <a:buChar char="§"/>
            </a:pPr>
            <a:r>
              <a:rPr lang="en-GB" altLang="en-US" sz="1800" dirty="0"/>
              <a:t>Use the percentage change formula –</a:t>
            </a:r>
          </a:p>
          <a:p>
            <a:pPr marL="0" indent="0" algn="just">
              <a:buNone/>
            </a:pPr>
            <a:endParaRPr lang="en-GB" altLang="en-US" sz="1800" dirty="0"/>
          </a:p>
          <a:p>
            <a:pPr marL="0" indent="0" algn="ctr">
              <a:buNone/>
            </a:pPr>
            <a:r>
              <a:rPr lang="en-GB" altLang="en-US" sz="1800" b="1" dirty="0">
                <a:solidFill>
                  <a:srgbClr val="FF0000"/>
                </a:solidFill>
              </a:rPr>
              <a:t>(new value − old value)/old value, </a:t>
            </a:r>
          </a:p>
          <a:p>
            <a:pPr marL="0" indent="0" algn="ctr">
              <a:buNone/>
            </a:pPr>
            <a:r>
              <a:rPr lang="en-GB" altLang="en-US" sz="1800" b="1" dirty="0">
                <a:solidFill>
                  <a:srgbClr val="FF0000"/>
                </a:solidFill>
              </a:rPr>
              <a:t>And Multiply by 100 to write as a percentage to get</a:t>
            </a:r>
          </a:p>
          <a:p>
            <a:pPr marL="0" indent="0" algn="ctr">
              <a:buNone/>
            </a:pPr>
            <a:endParaRPr lang="en-GB" altLang="en-US" sz="1800" b="1" dirty="0">
              <a:solidFill>
                <a:srgbClr val="FF0000"/>
              </a:solidFill>
            </a:endParaRPr>
          </a:p>
          <a:p>
            <a:pPr marL="0" indent="0" algn="ctr">
              <a:buNone/>
            </a:pPr>
            <a:r>
              <a:rPr lang="en-GB" altLang="en-US" sz="1800" b="1" dirty="0">
                <a:solidFill>
                  <a:srgbClr val="0070C0"/>
                </a:solidFill>
              </a:rPr>
              <a:t>(84.7 – 79.1)/79.1 = 0.071 x 100 = +7.1%</a:t>
            </a:r>
          </a:p>
          <a:p>
            <a:pPr marL="0" indent="0" algn="ctr">
              <a:buNone/>
            </a:pPr>
            <a:endParaRPr lang="en-GB" altLang="en-US" sz="1800" b="1" dirty="0">
              <a:solidFill>
                <a:srgbClr val="0070C0"/>
              </a:solidFill>
            </a:endParaRPr>
          </a:p>
          <a:p>
            <a:pPr algn="just">
              <a:buFont typeface="Wingdings" panose="05000000000000000000" pitchFamily="2" charset="2"/>
              <a:buChar char="Ø"/>
            </a:pPr>
            <a:r>
              <a:rPr lang="en-GB" altLang="en-US" sz="1800" b="1" dirty="0">
                <a:solidFill>
                  <a:srgbClr val="00B050"/>
                </a:solidFill>
              </a:rPr>
              <a:t>U.S. dollar ($) appreciated against the Pakistani rupee (R) over the past year as for the same amount of U.S. dollar ($), it is now worth .071 more US$. </a:t>
            </a:r>
          </a:p>
          <a:p>
            <a:pPr algn="just">
              <a:buFont typeface="Wingdings" panose="05000000000000000000" pitchFamily="2" charset="2"/>
              <a:buChar char="Ø"/>
            </a:pPr>
            <a:r>
              <a:rPr lang="en-GB" altLang="en-US" sz="1800" b="1" dirty="0">
                <a:solidFill>
                  <a:srgbClr val="00B050"/>
                </a:solidFill>
              </a:rPr>
              <a:t>Percentage appreciation of US$ against Rupee (R) +7.1%</a:t>
            </a:r>
          </a:p>
          <a:p>
            <a:pPr marL="0" indent="0" algn="just">
              <a:buNone/>
            </a:pPr>
            <a:endParaRPr lang="en-US" altLang="en-US" dirty="0"/>
          </a:p>
        </p:txBody>
      </p:sp>
    </p:spTree>
    <p:extLst>
      <p:ext uri="{BB962C8B-B14F-4D97-AF65-F5344CB8AC3E}">
        <p14:creationId xmlns:p14="http://schemas.microsoft.com/office/powerpoint/2010/main" val="356910865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1406"/>
                                        </p:tgtEl>
                                        <p:attrNameLst>
                                          <p:attrName>style.visibility</p:attrName>
                                        </p:attrNameLst>
                                      </p:cBhvr>
                                      <p:to>
                                        <p:strVal val="visible"/>
                                      </p:to>
                                    </p:set>
                                    <p:animEffect transition="in" filter="fade">
                                      <p:cBhvr>
                                        <p:cTn id="7" dur="500"/>
                                        <p:tgtEl>
                                          <p:spTgt spid="10140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1406">
                                            <p:txEl>
                                              <p:pRg st="0" end="0"/>
                                            </p:txEl>
                                          </p:spTgt>
                                        </p:tgtEl>
                                        <p:attrNameLst>
                                          <p:attrName>style.visibility</p:attrName>
                                        </p:attrNameLst>
                                      </p:cBhvr>
                                      <p:to>
                                        <p:strVal val="visible"/>
                                      </p:to>
                                    </p:set>
                                    <p:animEffect transition="in" filter="fade">
                                      <p:cBhvr>
                                        <p:cTn id="12" dur="500"/>
                                        <p:tgtEl>
                                          <p:spTgt spid="101406">
                                            <p:txEl>
                                              <p:pRg st="0" end="0"/>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101406">
                                            <p:txEl>
                                              <p:pRg st="1" end="1"/>
                                            </p:txEl>
                                          </p:spTgt>
                                        </p:tgtEl>
                                        <p:attrNameLst>
                                          <p:attrName>style.visibility</p:attrName>
                                        </p:attrNameLst>
                                      </p:cBhvr>
                                      <p:to>
                                        <p:strVal val="visible"/>
                                      </p:to>
                                    </p:set>
                                    <p:animEffect transition="in" filter="fade">
                                      <p:cBhvr>
                                        <p:cTn id="15" dur="500"/>
                                        <p:tgtEl>
                                          <p:spTgt spid="101406">
                                            <p:txEl>
                                              <p:pRg st="1" end="1"/>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101406">
                                            <p:txEl>
                                              <p:pRg st="2" end="2"/>
                                            </p:txEl>
                                          </p:spTgt>
                                        </p:tgtEl>
                                        <p:attrNameLst>
                                          <p:attrName>style.visibility</p:attrName>
                                        </p:attrNameLst>
                                      </p:cBhvr>
                                      <p:to>
                                        <p:strVal val="visible"/>
                                      </p:to>
                                    </p:set>
                                    <p:animEffect transition="in" filter="fade">
                                      <p:cBhvr>
                                        <p:cTn id="18" dur="500"/>
                                        <p:tgtEl>
                                          <p:spTgt spid="101406">
                                            <p:txEl>
                                              <p:pRg st="2" end="2"/>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101406">
                                            <p:txEl>
                                              <p:pRg st="3" end="3"/>
                                            </p:txEl>
                                          </p:spTgt>
                                        </p:tgtEl>
                                        <p:attrNameLst>
                                          <p:attrName>style.visibility</p:attrName>
                                        </p:attrNameLst>
                                      </p:cBhvr>
                                      <p:to>
                                        <p:strVal val="visible"/>
                                      </p:to>
                                    </p:set>
                                    <p:animEffect transition="in" filter="fade">
                                      <p:cBhvr>
                                        <p:cTn id="21" dur="500"/>
                                        <p:tgtEl>
                                          <p:spTgt spid="101406">
                                            <p:txEl>
                                              <p:pRg st="3" end="3"/>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101406">
                                            <p:txEl>
                                              <p:pRg st="5" end="5"/>
                                            </p:txEl>
                                          </p:spTgt>
                                        </p:tgtEl>
                                        <p:attrNameLst>
                                          <p:attrName>style.visibility</p:attrName>
                                        </p:attrNameLst>
                                      </p:cBhvr>
                                      <p:to>
                                        <p:strVal val="visible"/>
                                      </p:to>
                                    </p:set>
                                    <p:animEffect transition="in" filter="wipe(down)">
                                      <p:cBhvr>
                                        <p:cTn id="26" dur="500"/>
                                        <p:tgtEl>
                                          <p:spTgt spid="101406">
                                            <p:txEl>
                                              <p:pRg st="5" end="5"/>
                                            </p:txEl>
                                          </p:spTgt>
                                        </p:tgtEl>
                                      </p:cBhvr>
                                    </p:animEffect>
                                  </p:childTnLst>
                                </p:cTn>
                              </p:par>
                              <p:par>
                                <p:cTn id="27" presetID="22" presetClass="entr" presetSubtype="4" fill="hold" nodeType="withEffect">
                                  <p:stCondLst>
                                    <p:cond delay="0"/>
                                  </p:stCondLst>
                                  <p:childTnLst>
                                    <p:set>
                                      <p:cBhvr>
                                        <p:cTn id="28" dur="1" fill="hold">
                                          <p:stCondLst>
                                            <p:cond delay="0"/>
                                          </p:stCondLst>
                                        </p:cTn>
                                        <p:tgtEl>
                                          <p:spTgt spid="101406">
                                            <p:txEl>
                                              <p:pRg st="6" end="6"/>
                                            </p:txEl>
                                          </p:spTgt>
                                        </p:tgtEl>
                                        <p:attrNameLst>
                                          <p:attrName>style.visibility</p:attrName>
                                        </p:attrNameLst>
                                      </p:cBhvr>
                                      <p:to>
                                        <p:strVal val="visible"/>
                                      </p:to>
                                    </p:set>
                                    <p:animEffect transition="in" filter="wipe(down)">
                                      <p:cBhvr>
                                        <p:cTn id="29" dur="500"/>
                                        <p:tgtEl>
                                          <p:spTgt spid="101406">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101406">
                                            <p:txEl>
                                              <p:pRg st="8" end="8"/>
                                            </p:txEl>
                                          </p:spTgt>
                                        </p:tgtEl>
                                        <p:attrNameLst>
                                          <p:attrName>style.visibility</p:attrName>
                                        </p:attrNameLst>
                                      </p:cBhvr>
                                      <p:to>
                                        <p:strVal val="visible"/>
                                      </p:to>
                                    </p:set>
                                    <p:animEffect transition="in" filter="fade">
                                      <p:cBhvr>
                                        <p:cTn id="34" dur="1000"/>
                                        <p:tgtEl>
                                          <p:spTgt spid="101406">
                                            <p:txEl>
                                              <p:pRg st="8" end="8"/>
                                            </p:txEl>
                                          </p:spTgt>
                                        </p:tgtEl>
                                      </p:cBhvr>
                                    </p:animEffect>
                                    <p:anim calcmode="lin" valueType="num">
                                      <p:cBhvr>
                                        <p:cTn id="35" dur="1000" fill="hold"/>
                                        <p:tgtEl>
                                          <p:spTgt spid="101406">
                                            <p:txEl>
                                              <p:pRg st="8" end="8"/>
                                            </p:txEl>
                                          </p:spTgt>
                                        </p:tgtEl>
                                        <p:attrNameLst>
                                          <p:attrName>ppt_x</p:attrName>
                                        </p:attrNameLst>
                                      </p:cBhvr>
                                      <p:tavLst>
                                        <p:tav tm="0">
                                          <p:val>
                                            <p:strVal val="#ppt_x"/>
                                          </p:val>
                                        </p:tav>
                                        <p:tav tm="100000">
                                          <p:val>
                                            <p:strVal val="#ppt_x"/>
                                          </p:val>
                                        </p:tav>
                                      </p:tavLst>
                                    </p:anim>
                                    <p:anim calcmode="lin" valueType="num">
                                      <p:cBhvr>
                                        <p:cTn id="36" dur="1000" fill="hold"/>
                                        <p:tgtEl>
                                          <p:spTgt spid="101406">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4" presetClass="entr" presetSubtype="10" fill="hold" nodeType="clickEffect">
                                  <p:stCondLst>
                                    <p:cond delay="0"/>
                                  </p:stCondLst>
                                  <p:childTnLst>
                                    <p:set>
                                      <p:cBhvr>
                                        <p:cTn id="40" dur="1" fill="hold">
                                          <p:stCondLst>
                                            <p:cond delay="0"/>
                                          </p:stCondLst>
                                        </p:cTn>
                                        <p:tgtEl>
                                          <p:spTgt spid="101406">
                                            <p:txEl>
                                              <p:pRg st="10" end="10"/>
                                            </p:txEl>
                                          </p:spTgt>
                                        </p:tgtEl>
                                        <p:attrNameLst>
                                          <p:attrName>style.visibility</p:attrName>
                                        </p:attrNameLst>
                                      </p:cBhvr>
                                      <p:to>
                                        <p:strVal val="visible"/>
                                      </p:to>
                                    </p:set>
                                    <p:animEffect transition="in" filter="randombar(horizontal)">
                                      <p:cBhvr>
                                        <p:cTn id="41" dur="500"/>
                                        <p:tgtEl>
                                          <p:spTgt spid="101406">
                                            <p:txEl>
                                              <p:pRg st="10" end="10"/>
                                            </p:txEl>
                                          </p:spTgt>
                                        </p:tgtEl>
                                      </p:cBhvr>
                                    </p:animEffect>
                                  </p:childTnLst>
                                </p:cTn>
                              </p:par>
                              <p:par>
                                <p:cTn id="42" presetID="14" presetClass="entr" presetSubtype="10" fill="hold" nodeType="withEffect">
                                  <p:stCondLst>
                                    <p:cond delay="0"/>
                                  </p:stCondLst>
                                  <p:childTnLst>
                                    <p:set>
                                      <p:cBhvr>
                                        <p:cTn id="43" dur="1" fill="hold">
                                          <p:stCondLst>
                                            <p:cond delay="0"/>
                                          </p:stCondLst>
                                        </p:cTn>
                                        <p:tgtEl>
                                          <p:spTgt spid="101406">
                                            <p:txEl>
                                              <p:pRg st="11" end="11"/>
                                            </p:txEl>
                                          </p:spTgt>
                                        </p:tgtEl>
                                        <p:attrNameLst>
                                          <p:attrName>style.visibility</p:attrName>
                                        </p:attrNameLst>
                                      </p:cBhvr>
                                      <p:to>
                                        <p:strVal val="visible"/>
                                      </p:to>
                                    </p:set>
                                    <p:animEffect transition="in" filter="randombar(horizontal)">
                                      <p:cBhvr>
                                        <p:cTn id="44" dur="500"/>
                                        <p:tgtEl>
                                          <p:spTgt spid="101406">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406"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7" name="Rectangle 3"/>
          <p:cNvSpPr>
            <a:spLocks noGrp="1" noChangeArrowheads="1"/>
          </p:cNvSpPr>
          <p:nvPr>
            <p:ph type="body" idx="1"/>
          </p:nvPr>
        </p:nvSpPr>
        <p:spPr>
          <a:xfrm>
            <a:off x="626301" y="1415441"/>
            <a:ext cx="7991605" cy="3956659"/>
          </a:xfrm>
        </p:spPr>
        <p:txBody>
          <a:bodyPr>
            <a:normAutofit/>
          </a:bodyPr>
          <a:lstStyle/>
          <a:p>
            <a:pPr eaLnBrk="1" hangingPunct="1"/>
            <a:r>
              <a:rPr lang="en-US" altLang="en-US" sz="2800" dirty="0">
                <a:solidFill>
                  <a:srgbClr val="990033"/>
                </a:solidFill>
              </a:rPr>
              <a:t>Exchange Rates and Relative Prices</a:t>
            </a:r>
          </a:p>
          <a:p>
            <a:pPr lvl="1" eaLnBrk="1" hangingPunct="1"/>
            <a:r>
              <a:rPr lang="en-US" altLang="en-US" sz="2400" dirty="0"/>
              <a:t>Import and export demands are influenced by relative prices.</a:t>
            </a:r>
          </a:p>
          <a:p>
            <a:pPr lvl="1" eaLnBrk="1" hangingPunct="1"/>
            <a:r>
              <a:rPr lang="en-US" altLang="en-US" sz="2400" dirty="0"/>
              <a:t>Appreciation of a country’s currency:</a:t>
            </a:r>
          </a:p>
          <a:p>
            <a:pPr lvl="2" eaLnBrk="1" hangingPunct="1"/>
            <a:r>
              <a:rPr lang="en-US" altLang="en-US" sz="2000" dirty="0"/>
              <a:t>Raises the relative price of its exports</a:t>
            </a:r>
          </a:p>
          <a:p>
            <a:pPr lvl="2" eaLnBrk="1" hangingPunct="1"/>
            <a:r>
              <a:rPr lang="en-US" altLang="en-US" sz="2000" dirty="0"/>
              <a:t>Lowers the relative price of its imports</a:t>
            </a:r>
          </a:p>
          <a:p>
            <a:pPr lvl="1" eaLnBrk="1" hangingPunct="1"/>
            <a:r>
              <a:rPr lang="en-US" altLang="en-US" sz="2400" dirty="0"/>
              <a:t>Depreciation of a country’s currency:</a:t>
            </a:r>
          </a:p>
          <a:p>
            <a:pPr lvl="2" eaLnBrk="1" hangingPunct="1"/>
            <a:r>
              <a:rPr lang="en-US" altLang="en-US" sz="2000" dirty="0"/>
              <a:t>Lowers the relative price of its exports</a:t>
            </a:r>
          </a:p>
          <a:p>
            <a:pPr lvl="2" eaLnBrk="1" hangingPunct="1"/>
            <a:r>
              <a:rPr lang="en-US" altLang="en-US" sz="2000" dirty="0"/>
              <a:t>Raises the relative price of its imports</a:t>
            </a:r>
          </a:p>
        </p:txBody>
      </p:sp>
      <p:sp>
        <p:nvSpPr>
          <p:cNvPr id="18438" name="Rectangle 4"/>
          <p:cNvSpPr>
            <a:spLocks noGrp="1" noChangeArrowheads="1"/>
          </p:cNvSpPr>
          <p:nvPr>
            <p:ph type="title"/>
          </p:nvPr>
        </p:nvSpPr>
        <p:spPr>
          <a:xfrm>
            <a:off x="831272" y="367083"/>
            <a:ext cx="7481455" cy="857250"/>
          </a:xfrm>
          <a:noFill/>
        </p:spPr>
        <p:txBody>
          <a:bodyPr>
            <a:noAutofit/>
          </a:bodyPr>
          <a:lstStyle/>
          <a:p>
            <a:pPr eaLnBrk="1" hangingPunct="1"/>
            <a:r>
              <a:rPr lang="en-US" altLang="en-US" sz="3000" b="1" dirty="0"/>
              <a:t>Exchange Rates and International Transactions</a:t>
            </a:r>
          </a:p>
        </p:txBody>
      </p:sp>
    </p:spTree>
    <p:extLst>
      <p:ext uri="{BB962C8B-B14F-4D97-AF65-F5344CB8AC3E}">
        <p14:creationId xmlns:p14="http://schemas.microsoft.com/office/powerpoint/2010/main" val="417804061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8438"/>
                                        </p:tgtEl>
                                        <p:attrNameLst>
                                          <p:attrName>style.visibility</p:attrName>
                                        </p:attrNameLst>
                                      </p:cBhvr>
                                      <p:to>
                                        <p:strVal val="visible"/>
                                      </p:to>
                                    </p:set>
                                    <p:animEffect transition="in" filter="wipe(down)">
                                      <p:cBhvr>
                                        <p:cTn id="7" dur="500"/>
                                        <p:tgtEl>
                                          <p:spTgt spid="1843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8437">
                                            <p:txEl>
                                              <p:pRg st="0" end="0"/>
                                            </p:txEl>
                                          </p:spTgt>
                                        </p:tgtEl>
                                        <p:attrNameLst>
                                          <p:attrName>style.visibility</p:attrName>
                                        </p:attrNameLst>
                                      </p:cBhvr>
                                      <p:to>
                                        <p:strVal val="visible"/>
                                      </p:to>
                                    </p:set>
                                    <p:animEffect transition="in" filter="wipe(down)">
                                      <p:cBhvr>
                                        <p:cTn id="12" dur="500"/>
                                        <p:tgtEl>
                                          <p:spTgt spid="1843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8437">
                                            <p:txEl>
                                              <p:pRg st="1" end="1"/>
                                            </p:txEl>
                                          </p:spTgt>
                                        </p:tgtEl>
                                        <p:attrNameLst>
                                          <p:attrName>style.visibility</p:attrName>
                                        </p:attrNameLst>
                                      </p:cBhvr>
                                      <p:to>
                                        <p:strVal val="visible"/>
                                      </p:to>
                                    </p:set>
                                    <p:animEffect transition="in" filter="wipe(down)">
                                      <p:cBhvr>
                                        <p:cTn id="17" dur="500"/>
                                        <p:tgtEl>
                                          <p:spTgt spid="18437">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8437">
                                            <p:txEl>
                                              <p:pRg st="2" end="2"/>
                                            </p:txEl>
                                          </p:spTgt>
                                        </p:tgtEl>
                                        <p:attrNameLst>
                                          <p:attrName>style.visibility</p:attrName>
                                        </p:attrNameLst>
                                      </p:cBhvr>
                                      <p:to>
                                        <p:strVal val="visible"/>
                                      </p:to>
                                    </p:set>
                                    <p:animEffect transition="in" filter="wipe(down)">
                                      <p:cBhvr>
                                        <p:cTn id="22" dur="500"/>
                                        <p:tgtEl>
                                          <p:spTgt spid="18437">
                                            <p:txEl>
                                              <p:pRg st="2" end="2"/>
                                            </p:txEl>
                                          </p:spTgt>
                                        </p:tgtEl>
                                      </p:cBhvr>
                                    </p:animEffect>
                                  </p:childTnLst>
                                </p:cTn>
                              </p:par>
                              <p:par>
                                <p:cTn id="23" presetID="22" presetClass="entr" presetSubtype="4" fill="hold" nodeType="withEffect">
                                  <p:stCondLst>
                                    <p:cond delay="0"/>
                                  </p:stCondLst>
                                  <p:childTnLst>
                                    <p:set>
                                      <p:cBhvr>
                                        <p:cTn id="24" dur="1" fill="hold">
                                          <p:stCondLst>
                                            <p:cond delay="0"/>
                                          </p:stCondLst>
                                        </p:cTn>
                                        <p:tgtEl>
                                          <p:spTgt spid="18437">
                                            <p:txEl>
                                              <p:pRg st="3" end="3"/>
                                            </p:txEl>
                                          </p:spTgt>
                                        </p:tgtEl>
                                        <p:attrNameLst>
                                          <p:attrName>style.visibility</p:attrName>
                                        </p:attrNameLst>
                                      </p:cBhvr>
                                      <p:to>
                                        <p:strVal val="visible"/>
                                      </p:to>
                                    </p:set>
                                    <p:animEffect transition="in" filter="wipe(down)">
                                      <p:cBhvr>
                                        <p:cTn id="25" dur="500"/>
                                        <p:tgtEl>
                                          <p:spTgt spid="18437">
                                            <p:txEl>
                                              <p:pRg st="3" end="3"/>
                                            </p:txEl>
                                          </p:spTgt>
                                        </p:tgtEl>
                                      </p:cBhvr>
                                    </p:animEffect>
                                  </p:childTnLst>
                                </p:cTn>
                              </p:par>
                              <p:par>
                                <p:cTn id="26" presetID="22" presetClass="entr" presetSubtype="4" fill="hold" nodeType="withEffect">
                                  <p:stCondLst>
                                    <p:cond delay="0"/>
                                  </p:stCondLst>
                                  <p:childTnLst>
                                    <p:set>
                                      <p:cBhvr>
                                        <p:cTn id="27" dur="1" fill="hold">
                                          <p:stCondLst>
                                            <p:cond delay="0"/>
                                          </p:stCondLst>
                                        </p:cTn>
                                        <p:tgtEl>
                                          <p:spTgt spid="18437">
                                            <p:txEl>
                                              <p:pRg st="4" end="4"/>
                                            </p:txEl>
                                          </p:spTgt>
                                        </p:tgtEl>
                                        <p:attrNameLst>
                                          <p:attrName>style.visibility</p:attrName>
                                        </p:attrNameLst>
                                      </p:cBhvr>
                                      <p:to>
                                        <p:strVal val="visible"/>
                                      </p:to>
                                    </p:set>
                                    <p:animEffect transition="in" filter="wipe(down)">
                                      <p:cBhvr>
                                        <p:cTn id="28" dur="500"/>
                                        <p:tgtEl>
                                          <p:spTgt spid="18437">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nodeType="clickEffect">
                                  <p:stCondLst>
                                    <p:cond delay="0"/>
                                  </p:stCondLst>
                                  <p:childTnLst>
                                    <p:set>
                                      <p:cBhvr>
                                        <p:cTn id="32" dur="1" fill="hold">
                                          <p:stCondLst>
                                            <p:cond delay="0"/>
                                          </p:stCondLst>
                                        </p:cTn>
                                        <p:tgtEl>
                                          <p:spTgt spid="18437">
                                            <p:txEl>
                                              <p:pRg st="5" end="5"/>
                                            </p:txEl>
                                          </p:spTgt>
                                        </p:tgtEl>
                                        <p:attrNameLst>
                                          <p:attrName>style.visibility</p:attrName>
                                        </p:attrNameLst>
                                      </p:cBhvr>
                                      <p:to>
                                        <p:strVal val="visible"/>
                                      </p:to>
                                    </p:set>
                                    <p:animEffect transition="in" filter="wipe(down)">
                                      <p:cBhvr>
                                        <p:cTn id="33" dur="500"/>
                                        <p:tgtEl>
                                          <p:spTgt spid="18437">
                                            <p:txEl>
                                              <p:pRg st="5" end="5"/>
                                            </p:txEl>
                                          </p:spTgt>
                                        </p:tgtEl>
                                      </p:cBhvr>
                                    </p:animEffect>
                                  </p:childTnLst>
                                </p:cTn>
                              </p:par>
                              <p:par>
                                <p:cTn id="34" presetID="22" presetClass="entr" presetSubtype="4" fill="hold" nodeType="withEffect">
                                  <p:stCondLst>
                                    <p:cond delay="0"/>
                                  </p:stCondLst>
                                  <p:childTnLst>
                                    <p:set>
                                      <p:cBhvr>
                                        <p:cTn id="35" dur="1" fill="hold">
                                          <p:stCondLst>
                                            <p:cond delay="0"/>
                                          </p:stCondLst>
                                        </p:cTn>
                                        <p:tgtEl>
                                          <p:spTgt spid="18437">
                                            <p:txEl>
                                              <p:pRg st="6" end="6"/>
                                            </p:txEl>
                                          </p:spTgt>
                                        </p:tgtEl>
                                        <p:attrNameLst>
                                          <p:attrName>style.visibility</p:attrName>
                                        </p:attrNameLst>
                                      </p:cBhvr>
                                      <p:to>
                                        <p:strVal val="visible"/>
                                      </p:to>
                                    </p:set>
                                    <p:animEffect transition="in" filter="wipe(down)">
                                      <p:cBhvr>
                                        <p:cTn id="36" dur="500"/>
                                        <p:tgtEl>
                                          <p:spTgt spid="18437">
                                            <p:txEl>
                                              <p:pRg st="6" end="6"/>
                                            </p:txEl>
                                          </p:spTgt>
                                        </p:tgtEl>
                                      </p:cBhvr>
                                    </p:animEffect>
                                  </p:childTnLst>
                                </p:cTn>
                              </p:par>
                              <p:par>
                                <p:cTn id="37" presetID="22" presetClass="entr" presetSubtype="4" fill="hold" nodeType="withEffect">
                                  <p:stCondLst>
                                    <p:cond delay="0"/>
                                  </p:stCondLst>
                                  <p:childTnLst>
                                    <p:set>
                                      <p:cBhvr>
                                        <p:cTn id="38" dur="1" fill="hold">
                                          <p:stCondLst>
                                            <p:cond delay="0"/>
                                          </p:stCondLst>
                                        </p:cTn>
                                        <p:tgtEl>
                                          <p:spTgt spid="18437">
                                            <p:txEl>
                                              <p:pRg st="7" end="7"/>
                                            </p:txEl>
                                          </p:spTgt>
                                        </p:tgtEl>
                                        <p:attrNameLst>
                                          <p:attrName>style.visibility</p:attrName>
                                        </p:attrNameLst>
                                      </p:cBhvr>
                                      <p:to>
                                        <p:strVal val="visible"/>
                                      </p:to>
                                    </p:set>
                                    <p:animEffect transition="in" filter="wipe(down)">
                                      <p:cBhvr>
                                        <p:cTn id="39" dur="500"/>
                                        <p:tgtEl>
                                          <p:spTgt spid="1843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084" y="836712"/>
            <a:ext cx="9143999" cy="4752528"/>
          </a:xfrm>
          <a:solidFill>
            <a:schemeClr val="tx2">
              <a:lumMod val="75000"/>
            </a:schemeClr>
          </a:solidFill>
        </p:spPr>
        <p:txBody>
          <a:bodyPr>
            <a:normAutofit fontScale="25000" lnSpcReduction="20000"/>
          </a:bodyPr>
          <a:lstStyle/>
          <a:p>
            <a:r>
              <a:rPr lang="en-GB" sz="6800" dirty="0">
                <a:solidFill>
                  <a:schemeClr val="tx2">
                    <a:lumMod val="20000"/>
                    <a:lumOff val="80000"/>
                  </a:schemeClr>
                </a:solidFill>
              </a:rPr>
              <a:t>Price of Levis jeans in Birmingham today is £65.00</a:t>
            </a:r>
          </a:p>
          <a:p>
            <a:endParaRPr lang="en-GB" sz="6800" dirty="0">
              <a:solidFill>
                <a:schemeClr val="tx2">
                  <a:lumMod val="20000"/>
                  <a:lumOff val="80000"/>
                </a:schemeClr>
              </a:solidFill>
            </a:endParaRPr>
          </a:p>
          <a:p>
            <a:r>
              <a:rPr lang="en-GB" sz="6800" dirty="0">
                <a:solidFill>
                  <a:schemeClr val="tx2">
                    <a:lumMod val="20000"/>
                    <a:lumOff val="80000"/>
                  </a:schemeClr>
                </a:solidFill>
              </a:rPr>
              <a:t>The price of Levis jeans in Paris today is € 80.57</a:t>
            </a:r>
          </a:p>
          <a:p>
            <a:pPr>
              <a:buNone/>
            </a:pPr>
            <a:endParaRPr lang="en-GB" sz="6800" dirty="0">
              <a:solidFill>
                <a:schemeClr val="tx2">
                  <a:lumMod val="20000"/>
                  <a:lumOff val="80000"/>
                </a:schemeClr>
              </a:solidFill>
            </a:endParaRPr>
          </a:p>
          <a:p>
            <a:r>
              <a:rPr lang="en-GB" sz="6800" dirty="0">
                <a:solidFill>
                  <a:schemeClr val="tx2">
                    <a:lumMod val="20000"/>
                    <a:lumOff val="80000"/>
                  </a:schemeClr>
                </a:solidFill>
              </a:rPr>
              <a:t>Therefore, the </a:t>
            </a:r>
            <a:r>
              <a:rPr lang="en-GB" sz="6800" dirty="0">
                <a:solidFill>
                  <a:srgbClr val="FFFF00"/>
                </a:solidFill>
              </a:rPr>
              <a:t>implied </a:t>
            </a:r>
            <a:r>
              <a:rPr lang="en-GB" sz="6800" dirty="0">
                <a:solidFill>
                  <a:schemeClr val="tx2">
                    <a:lumMod val="20000"/>
                    <a:lumOff val="80000"/>
                  </a:schemeClr>
                </a:solidFill>
              </a:rPr>
              <a:t>real sterling-euro exchange rate should be</a:t>
            </a:r>
          </a:p>
          <a:p>
            <a:pPr>
              <a:buNone/>
            </a:pPr>
            <a:r>
              <a:rPr lang="en-GB" sz="6800" dirty="0">
                <a:solidFill>
                  <a:schemeClr val="tx2">
                    <a:lumMod val="20000"/>
                    <a:lumOff val="80000"/>
                  </a:schemeClr>
                </a:solidFill>
              </a:rPr>
              <a:t>      80.57/65.00 = 1.2395 euros per pound. And, 65.00/80.57 = 0.8067 pounds per euro</a:t>
            </a:r>
          </a:p>
          <a:p>
            <a:pPr>
              <a:buNone/>
            </a:pPr>
            <a:r>
              <a:rPr lang="en-GB" sz="6800" dirty="0">
                <a:solidFill>
                  <a:schemeClr val="tx2">
                    <a:lumMod val="20000"/>
                    <a:lumOff val="80000"/>
                  </a:schemeClr>
                </a:solidFill>
              </a:rPr>
              <a:t>     </a:t>
            </a:r>
          </a:p>
          <a:p>
            <a:pPr>
              <a:buNone/>
            </a:pPr>
            <a:r>
              <a:rPr lang="en-GB" sz="6800" dirty="0">
                <a:solidFill>
                  <a:schemeClr val="tx2">
                    <a:lumMod val="20000"/>
                    <a:lumOff val="80000"/>
                  </a:schemeClr>
                </a:solidFill>
              </a:rPr>
              <a:t>  </a:t>
            </a:r>
          </a:p>
          <a:p>
            <a:r>
              <a:rPr lang="en-GB" sz="6800" dirty="0">
                <a:solidFill>
                  <a:schemeClr val="tx2">
                    <a:lumMod val="20000"/>
                    <a:lumOff val="80000"/>
                  </a:schemeClr>
                </a:solidFill>
              </a:rPr>
              <a:t>However, if the </a:t>
            </a:r>
            <a:r>
              <a:rPr lang="en-GB" sz="6800" dirty="0">
                <a:solidFill>
                  <a:srgbClr val="FFFF00"/>
                </a:solidFill>
              </a:rPr>
              <a:t>actual </a:t>
            </a:r>
            <a:r>
              <a:rPr lang="en-GB" sz="6800" dirty="0">
                <a:solidFill>
                  <a:schemeClr val="tx2">
                    <a:lumMod val="20000"/>
                    <a:lumOff val="80000"/>
                  </a:schemeClr>
                </a:solidFill>
              </a:rPr>
              <a:t>published Forex market sterling-euro rate is</a:t>
            </a:r>
          </a:p>
          <a:p>
            <a:pPr>
              <a:buNone/>
            </a:pPr>
            <a:r>
              <a:rPr lang="en-GB" sz="6800" dirty="0">
                <a:solidFill>
                  <a:schemeClr val="tx2">
                    <a:lumMod val="20000"/>
                    <a:lumOff val="80000"/>
                  </a:schemeClr>
                </a:solidFill>
              </a:rPr>
              <a:t>   1.1103 (making a euro worth 90.1 pence), then the euro is overvalued by</a:t>
            </a:r>
          </a:p>
          <a:p>
            <a:pPr>
              <a:buNone/>
            </a:pPr>
            <a:endParaRPr lang="en-GB" sz="6800" dirty="0">
              <a:solidFill>
                <a:schemeClr val="tx2">
                  <a:lumMod val="20000"/>
                  <a:lumOff val="80000"/>
                </a:schemeClr>
              </a:solidFill>
            </a:endParaRPr>
          </a:p>
          <a:p>
            <a:pPr>
              <a:buNone/>
            </a:pPr>
            <a:r>
              <a:rPr lang="en-GB" sz="6800" dirty="0">
                <a:solidFill>
                  <a:schemeClr val="tx2">
                    <a:lumMod val="20000"/>
                    <a:lumOff val="80000"/>
                  </a:schemeClr>
                </a:solidFill>
              </a:rPr>
              <a:t>   </a:t>
            </a:r>
            <a:r>
              <a:rPr lang="en-GB" sz="6800" u="sng" dirty="0">
                <a:solidFill>
                  <a:schemeClr val="tx2">
                    <a:lumMod val="20000"/>
                    <a:lumOff val="80000"/>
                  </a:schemeClr>
                </a:solidFill>
              </a:rPr>
              <a:t>1.2395-1.1103</a:t>
            </a:r>
            <a:r>
              <a:rPr lang="en-GB" sz="6800" dirty="0">
                <a:solidFill>
                  <a:schemeClr val="tx2">
                    <a:lumMod val="20000"/>
                    <a:lumOff val="80000"/>
                  </a:schemeClr>
                </a:solidFill>
              </a:rPr>
              <a:t> = 0.1163649  or 11.63%</a:t>
            </a:r>
          </a:p>
          <a:p>
            <a:pPr>
              <a:buNone/>
            </a:pPr>
            <a:r>
              <a:rPr lang="en-GB" sz="6800" dirty="0">
                <a:solidFill>
                  <a:schemeClr val="tx2">
                    <a:lumMod val="20000"/>
                    <a:lumOff val="80000"/>
                  </a:schemeClr>
                </a:solidFill>
              </a:rPr>
              <a:t>          1.1103</a:t>
            </a:r>
          </a:p>
          <a:p>
            <a:pPr>
              <a:buNone/>
            </a:pPr>
            <a:endParaRPr lang="en-GB" sz="6800" dirty="0">
              <a:solidFill>
                <a:schemeClr val="tx2">
                  <a:lumMod val="20000"/>
                  <a:lumOff val="80000"/>
                </a:schemeClr>
              </a:solidFill>
            </a:endParaRPr>
          </a:p>
          <a:p>
            <a:r>
              <a:rPr lang="en-GB" sz="6800" dirty="0">
                <a:solidFill>
                  <a:schemeClr val="tx2">
                    <a:lumMod val="20000"/>
                    <a:lumOff val="80000"/>
                  </a:schemeClr>
                </a:solidFill>
              </a:rPr>
              <a:t>The theory of purchasing power parity tells us that over time all prices will return to the equilibrium price suggested by the implied real rate suggested in the above example. That is, all the distortionary influences of the foreign exchanges markets will be eliminated over the long-term   </a:t>
            </a:r>
          </a:p>
          <a:p>
            <a:endParaRPr lang="en-GB" sz="5500" dirty="0">
              <a:solidFill>
                <a:schemeClr val="tx2">
                  <a:lumMod val="20000"/>
                  <a:lumOff val="80000"/>
                </a:schemeClr>
              </a:solidFill>
            </a:endParaRPr>
          </a:p>
          <a:p>
            <a:endParaRPr lang="en-GB" dirty="0">
              <a:solidFill>
                <a:schemeClr val="tx2">
                  <a:lumMod val="20000"/>
                  <a:lumOff val="80000"/>
                </a:schemeClr>
              </a:solidFill>
            </a:endParaRPr>
          </a:p>
          <a:p>
            <a:pPr>
              <a:buNone/>
            </a:pPr>
            <a:r>
              <a:rPr lang="en-GB" sz="2800" dirty="0">
                <a:solidFill>
                  <a:schemeClr val="tx2">
                    <a:lumMod val="20000"/>
                    <a:lumOff val="80000"/>
                  </a:schemeClr>
                </a:solidFill>
              </a:rPr>
              <a:t>     </a:t>
            </a:r>
          </a:p>
        </p:txBody>
      </p:sp>
      <p:sp>
        <p:nvSpPr>
          <p:cNvPr id="3" name="Slide Number Placeholder 2"/>
          <p:cNvSpPr>
            <a:spLocks noGrp="1"/>
          </p:cNvSpPr>
          <p:nvPr>
            <p:ph type="sldNum" sz="quarter" idx="12"/>
          </p:nvPr>
        </p:nvSpPr>
        <p:spPr/>
        <p:txBody>
          <a:bodyPr/>
          <a:lstStyle/>
          <a:p>
            <a:fld id="{39C36121-C617-4182-BE9B-5368C33B3086}" type="slidenum">
              <a:rPr lang="en-GB" smtClean="0"/>
              <a:pPr/>
              <a:t>20</a:t>
            </a:fld>
            <a:endParaRPr lang="en-GB" dirty="0"/>
          </a:p>
        </p:txBody>
      </p:sp>
      <p:sp>
        <p:nvSpPr>
          <p:cNvPr id="4" name="Title 3"/>
          <p:cNvSpPr>
            <a:spLocks noGrp="1"/>
          </p:cNvSpPr>
          <p:nvPr>
            <p:ph type="title"/>
          </p:nvPr>
        </p:nvSpPr>
        <p:spPr>
          <a:xfrm>
            <a:off x="0" y="0"/>
            <a:ext cx="9144000" cy="764704"/>
          </a:xfrm>
          <a:solidFill>
            <a:schemeClr val="tx2">
              <a:lumMod val="20000"/>
              <a:lumOff val="80000"/>
            </a:schemeClr>
          </a:solidFill>
        </p:spPr>
        <p:txBody>
          <a:bodyPr/>
          <a:lstStyle/>
          <a:p>
            <a:r>
              <a:rPr lang="en-GB" sz="3600" dirty="0">
                <a:solidFill>
                  <a:schemeClr val="tx2">
                    <a:lumMod val="75000"/>
                  </a:schemeClr>
                </a:solidFill>
              </a:rPr>
              <a:t>The value of currencies</a:t>
            </a:r>
          </a:p>
        </p:txBody>
      </p:sp>
    </p:spTree>
    <p:custDataLst>
      <p:tags r:id="rId1"/>
    </p:custDataLst>
    <p:extLst>
      <p:ext uri="{BB962C8B-B14F-4D97-AF65-F5344CB8AC3E}">
        <p14:creationId xmlns:p14="http://schemas.microsoft.com/office/powerpoint/2010/main" val="3384081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DCA05-324C-6E36-C860-FE289565CE71}"/>
              </a:ext>
            </a:extLst>
          </p:cNvPr>
          <p:cNvSpPr>
            <a:spLocks noGrp="1"/>
          </p:cNvSpPr>
          <p:nvPr>
            <p:ph type="title"/>
          </p:nvPr>
        </p:nvSpPr>
        <p:spPr>
          <a:xfrm>
            <a:off x="0" y="0"/>
            <a:ext cx="9144000" cy="609600"/>
          </a:xfrm>
          <a:solidFill>
            <a:schemeClr val="tx2">
              <a:lumMod val="20000"/>
              <a:lumOff val="80000"/>
            </a:schemeClr>
          </a:solidFill>
        </p:spPr>
        <p:txBody>
          <a:bodyPr/>
          <a:lstStyle/>
          <a:p>
            <a:r>
              <a:rPr lang="en-GB" dirty="0"/>
              <a:t>Cross exchange rates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420063239"/>
              </p:ext>
            </p:extLst>
          </p:nvPr>
        </p:nvGraphicFramePr>
        <p:xfrm>
          <a:off x="1" y="676563"/>
          <a:ext cx="9144000" cy="4467080"/>
        </p:xfrm>
        <a:graphic>
          <a:graphicData uri="http://schemas.openxmlformats.org/drawingml/2006/table">
            <a:tbl>
              <a:tblPr firstRow="1" bandRow="1">
                <a:tableStyleId>{5C22544A-7EE6-4342-B048-85BDC9FD1C3A}</a:tableStyleId>
              </a:tblPr>
              <a:tblGrid>
                <a:gridCol w="2155903">
                  <a:extLst>
                    <a:ext uri="{9D8B030D-6E8A-4147-A177-3AD203B41FA5}">
                      <a16:colId xmlns:a16="http://schemas.microsoft.com/office/drawing/2014/main" val="20000"/>
                    </a:ext>
                  </a:extLst>
                </a:gridCol>
                <a:gridCol w="743415">
                  <a:extLst>
                    <a:ext uri="{9D8B030D-6E8A-4147-A177-3AD203B41FA5}">
                      <a16:colId xmlns:a16="http://schemas.microsoft.com/office/drawing/2014/main" val="20001"/>
                    </a:ext>
                  </a:extLst>
                </a:gridCol>
                <a:gridCol w="817756">
                  <a:extLst>
                    <a:ext uri="{9D8B030D-6E8A-4147-A177-3AD203B41FA5}">
                      <a16:colId xmlns:a16="http://schemas.microsoft.com/office/drawing/2014/main" val="20002"/>
                    </a:ext>
                  </a:extLst>
                </a:gridCol>
                <a:gridCol w="643168">
                  <a:extLst>
                    <a:ext uri="{9D8B030D-6E8A-4147-A177-3AD203B41FA5}">
                      <a16:colId xmlns:a16="http://schemas.microsoft.com/office/drawing/2014/main" val="20003"/>
                    </a:ext>
                  </a:extLst>
                </a:gridCol>
                <a:gridCol w="694978">
                  <a:extLst>
                    <a:ext uri="{9D8B030D-6E8A-4147-A177-3AD203B41FA5}">
                      <a16:colId xmlns:a16="http://schemas.microsoft.com/office/drawing/2014/main" val="20004"/>
                    </a:ext>
                  </a:extLst>
                </a:gridCol>
                <a:gridCol w="795044">
                  <a:extLst>
                    <a:ext uri="{9D8B030D-6E8A-4147-A177-3AD203B41FA5}">
                      <a16:colId xmlns:a16="http://schemas.microsoft.com/office/drawing/2014/main" val="20005"/>
                    </a:ext>
                  </a:extLst>
                </a:gridCol>
                <a:gridCol w="862644">
                  <a:extLst>
                    <a:ext uri="{9D8B030D-6E8A-4147-A177-3AD203B41FA5}">
                      <a16:colId xmlns:a16="http://schemas.microsoft.com/office/drawing/2014/main" val="20006"/>
                    </a:ext>
                  </a:extLst>
                </a:gridCol>
                <a:gridCol w="897500">
                  <a:extLst>
                    <a:ext uri="{9D8B030D-6E8A-4147-A177-3AD203B41FA5}">
                      <a16:colId xmlns:a16="http://schemas.microsoft.com/office/drawing/2014/main" val="20007"/>
                    </a:ext>
                  </a:extLst>
                </a:gridCol>
                <a:gridCol w="766796">
                  <a:extLst>
                    <a:ext uri="{9D8B030D-6E8A-4147-A177-3AD203B41FA5}">
                      <a16:colId xmlns:a16="http://schemas.microsoft.com/office/drawing/2014/main" val="20008"/>
                    </a:ext>
                  </a:extLst>
                </a:gridCol>
                <a:gridCol w="766796">
                  <a:extLst>
                    <a:ext uri="{9D8B030D-6E8A-4147-A177-3AD203B41FA5}">
                      <a16:colId xmlns:a16="http://schemas.microsoft.com/office/drawing/2014/main" val="20009"/>
                    </a:ext>
                  </a:extLst>
                </a:gridCol>
              </a:tblGrid>
              <a:tr h="584975">
                <a:tc>
                  <a:txBody>
                    <a:bodyPr/>
                    <a:lstStyle/>
                    <a:p>
                      <a:endParaRPr lang="en-GB" dirty="0"/>
                    </a:p>
                  </a:txBody>
                  <a:tcPr>
                    <a:solidFill>
                      <a:schemeClr val="tx2"/>
                    </a:solidFill>
                  </a:tcPr>
                </a:tc>
                <a:tc>
                  <a:txBody>
                    <a:bodyPr/>
                    <a:lstStyle/>
                    <a:p>
                      <a:r>
                        <a:rPr lang="en-GB" dirty="0"/>
                        <a:t>(C$)</a:t>
                      </a:r>
                    </a:p>
                  </a:txBody>
                  <a:tcPr>
                    <a:solidFill>
                      <a:schemeClr val="tx2"/>
                    </a:solidFill>
                  </a:tcPr>
                </a:tc>
                <a:tc>
                  <a:txBody>
                    <a:bodyPr/>
                    <a:lstStyle/>
                    <a:p>
                      <a:r>
                        <a:rPr lang="en-GB" dirty="0"/>
                        <a:t>(DKr)</a:t>
                      </a:r>
                    </a:p>
                  </a:txBody>
                  <a:tcPr>
                    <a:solidFill>
                      <a:schemeClr val="tx2"/>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a:t>
                      </a:r>
                    </a:p>
                    <a:p>
                      <a:endParaRPr lang="en-GB" dirty="0"/>
                    </a:p>
                  </a:txBody>
                  <a:tcPr>
                    <a:solidFill>
                      <a:schemeClr val="tx2"/>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a:t>
                      </a:r>
                    </a:p>
                    <a:p>
                      <a:endParaRPr lang="en-GB" dirty="0"/>
                    </a:p>
                  </a:txBody>
                  <a:tcPr>
                    <a:solidFill>
                      <a:schemeClr val="tx2"/>
                    </a:solidFill>
                  </a:tcPr>
                </a:tc>
                <a:tc>
                  <a:txBody>
                    <a:bodyPr/>
                    <a:lstStyle/>
                    <a:p>
                      <a:r>
                        <a:rPr lang="en-GB" dirty="0"/>
                        <a:t>(NKr)</a:t>
                      </a:r>
                    </a:p>
                  </a:txBody>
                  <a:tcPr>
                    <a:solidFill>
                      <a:schemeClr val="tx2"/>
                    </a:solidFill>
                  </a:tcPr>
                </a:tc>
                <a:tc>
                  <a:txBody>
                    <a:bodyPr/>
                    <a:lstStyle/>
                    <a:p>
                      <a:r>
                        <a:rPr lang="en-GB" dirty="0"/>
                        <a:t>(SKr)</a:t>
                      </a:r>
                    </a:p>
                  </a:txBody>
                  <a:tcPr>
                    <a:solidFill>
                      <a:schemeClr val="tx2"/>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(SFr)</a:t>
                      </a:r>
                    </a:p>
                    <a:p>
                      <a:endParaRPr lang="en-GB" dirty="0"/>
                    </a:p>
                  </a:txBody>
                  <a:tcPr>
                    <a:solidFill>
                      <a:schemeClr val="tx2"/>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a:t>
                      </a:r>
                    </a:p>
                    <a:p>
                      <a:endParaRPr lang="en-GB" dirty="0"/>
                    </a:p>
                  </a:txBody>
                  <a:tcPr>
                    <a:solidFill>
                      <a:schemeClr val="tx2"/>
                    </a:solidFill>
                  </a:tcPr>
                </a:tc>
                <a:tc>
                  <a:txBody>
                    <a:bodyPr/>
                    <a:lstStyle/>
                    <a:p>
                      <a:r>
                        <a:rPr lang="en-GB" dirty="0"/>
                        <a:t>($)</a:t>
                      </a:r>
                    </a:p>
                  </a:txBody>
                  <a:tcPr>
                    <a:solidFill>
                      <a:schemeClr val="tx2"/>
                    </a:solidFill>
                  </a:tcPr>
                </a:tc>
                <a:extLst>
                  <a:ext uri="{0D108BD9-81ED-4DB2-BD59-A6C34878D82A}">
                    <a16:rowId xmlns:a16="http://schemas.microsoft.com/office/drawing/2014/main" val="10000"/>
                  </a:ext>
                </a:extLst>
              </a:tr>
              <a:tr h="431345">
                <a:tc>
                  <a:txBody>
                    <a:bodyPr/>
                    <a:lstStyle/>
                    <a:p>
                      <a:r>
                        <a:rPr lang="en-GB" dirty="0"/>
                        <a:t>Canada (C$)</a:t>
                      </a:r>
                    </a:p>
                  </a:txBody>
                  <a:tcPr/>
                </a:tc>
                <a:tc>
                  <a:txBody>
                    <a:bodyPr/>
                    <a:lstStyle/>
                    <a:p>
                      <a:r>
                        <a:rPr lang="en-GB" sz="1300" dirty="0"/>
                        <a:t>1</a:t>
                      </a:r>
                    </a:p>
                  </a:txBody>
                  <a:tcPr/>
                </a:tc>
                <a:tc>
                  <a:txBody>
                    <a:bodyPr/>
                    <a:lstStyle/>
                    <a:p>
                      <a:r>
                        <a:rPr lang="en-GB" sz="1300" dirty="0"/>
                        <a:t>5.201</a:t>
                      </a:r>
                    </a:p>
                  </a:txBody>
                  <a:tcPr/>
                </a:tc>
                <a:tc>
                  <a:txBody>
                    <a:bodyPr/>
                    <a:lstStyle/>
                    <a:p>
                      <a:r>
                        <a:rPr lang="en-GB" sz="1300" dirty="0"/>
                        <a:t>0.698</a:t>
                      </a:r>
                    </a:p>
                  </a:txBody>
                  <a:tcPr/>
                </a:tc>
                <a:tc>
                  <a:txBody>
                    <a:bodyPr/>
                    <a:lstStyle/>
                    <a:p>
                      <a:r>
                        <a:rPr lang="en-GB" sz="1300" dirty="0"/>
                        <a:t>111.4</a:t>
                      </a:r>
                    </a:p>
                  </a:txBody>
                  <a:tcPr/>
                </a:tc>
                <a:tc>
                  <a:txBody>
                    <a:bodyPr/>
                    <a:lstStyle/>
                    <a:p>
                      <a:r>
                        <a:rPr lang="en-GB" sz="1300" dirty="0"/>
                        <a:t>5.448</a:t>
                      </a:r>
                    </a:p>
                  </a:txBody>
                  <a:tcPr/>
                </a:tc>
                <a:tc>
                  <a:txBody>
                    <a:bodyPr/>
                    <a:lstStyle/>
                    <a:p>
                      <a:r>
                        <a:rPr lang="en-GB" sz="1300" dirty="0"/>
                        <a:t>6.477</a:t>
                      </a:r>
                    </a:p>
                  </a:txBody>
                  <a:tcPr/>
                </a:tc>
                <a:tc>
                  <a:txBody>
                    <a:bodyPr/>
                    <a:lstStyle/>
                    <a:p>
                      <a:r>
                        <a:rPr lang="en-GB" sz="1300" dirty="0"/>
                        <a:t>1.152</a:t>
                      </a:r>
                    </a:p>
                  </a:txBody>
                  <a:tcPr/>
                </a:tc>
                <a:tc>
                  <a:txBody>
                    <a:bodyPr/>
                    <a:lstStyle/>
                    <a:p>
                      <a:r>
                        <a:rPr lang="en-GB" sz="1300" dirty="0"/>
                        <a:t>0.481</a:t>
                      </a:r>
                    </a:p>
                  </a:txBody>
                  <a:tcPr/>
                </a:tc>
                <a:tc>
                  <a:txBody>
                    <a:bodyPr/>
                    <a:lstStyle/>
                    <a:p>
                      <a:r>
                        <a:rPr lang="en-GB" sz="1300" dirty="0"/>
                        <a:t>0.958</a:t>
                      </a:r>
                    </a:p>
                  </a:txBody>
                  <a:tcPr/>
                </a:tc>
                <a:extLst>
                  <a:ext uri="{0D108BD9-81ED-4DB2-BD59-A6C34878D82A}">
                    <a16:rowId xmlns:a16="http://schemas.microsoft.com/office/drawing/2014/main" val="10001"/>
                  </a:ext>
                </a:extLst>
              </a:tr>
              <a:tr h="431345">
                <a:tc>
                  <a:txBody>
                    <a:bodyPr/>
                    <a:lstStyle/>
                    <a:p>
                      <a:r>
                        <a:rPr lang="en-GB" dirty="0"/>
                        <a:t>Denmark (DKr)</a:t>
                      </a:r>
                    </a:p>
                  </a:txBody>
                  <a:tcPr/>
                </a:tc>
                <a:tc>
                  <a:txBody>
                    <a:bodyPr/>
                    <a:lstStyle/>
                    <a:p>
                      <a:r>
                        <a:rPr lang="en-GB" sz="1300" dirty="0"/>
                        <a:t>1.923</a:t>
                      </a:r>
                    </a:p>
                  </a:txBody>
                  <a:tcPr/>
                </a:tc>
                <a:tc>
                  <a:txBody>
                    <a:bodyPr/>
                    <a:lstStyle/>
                    <a:p>
                      <a:r>
                        <a:rPr lang="en-GB" sz="1300" dirty="0"/>
                        <a:t>10</a:t>
                      </a:r>
                    </a:p>
                  </a:txBody>
                  <a:tcPr/>
                </a:tc>
                <a:tc>
                  <a:txBody>
                    <a:bodyPr/>
                    <a:lstStyle/>
                    <a:p>
                      <a:r>
                        <a:rPr lang="en-GB" sz="1300" dirty="0"/>
                        <a:t>1.342</a:t>
                      </a:r>
                    </a:p>
                  </a:txBody>
                  <a:tcPr/>
                </a:tc>
                <a:tc>
                  <a:txBody>
                    <a:bodyPr/>
                    <a:lstStyle/>
                    <a:p>
                      <a:r>
                        <a:rPr lang="en-GB" sz="1300" dirty="0"/>
                        <a:t>214.2</a:t>
                      </a:r>
                    </a:p>
                  </a:txBody>
                  <a:tcPr/>
                </a:tc>
                <a:tc>
                  <a:txBody>
                    <a:bodyPr/>
                    <a:lstStyle/>
                    <a:p>
                      <a:r>
                        <a:rPr lang="en-GB" sz="1300" dirty="0"/>
                        <a:t>10.480</a:t>
                      </a:r>
                    </a:p>
                  </a:txBody>
                  <a:tcPr/>
                </a:tc>
                <a:tc>
                  <a:txBody>
                    <a:bodyPr/>
                    <a:lstStyle/>
                    <a:p>
                      <a:r>
                        <a:rPr lang="en-GB" sz="1300" dirty="0"/>
                        <a:t>12.450</a:t>
                      </a:r>
                    </a:p>
                  </a:txBody>
                  <a:tcPr/>
                </a:tc>
                <a:tc>
                  <a:txBody>
                    <a:bodyPr/>
                    <a:lstStyle/>
                    <a:p>
                      <a:r>
                        <a:rPr lang="en-GB" sz="1300" dirty="0"/>
                        <a:t>2.215</a:t>
                      </a:r>
                    </a:p>
                  </a:txBody>
                  <a:tcPr/>
                </a:tc>
                <a:tc>
                  <a:txBody>
                    <a:bodyPr/>
                    <a:lstStyle/>
                    <a:p>
                      <a:r>
                        <a:rPr lang="en-GB" sz="1300" dirty="0"/>
                        <a:t>0.926</a:t>
                      </a:r>
                    </a:p>
                  </a:txBody>
                  <a:tcPr/>
                </a:tc>
                <a:tc>
                  <a:txBody>
                    <a:bodyPr/>
                    <a:lstStyle/>
                    <a:p>
                      <a:r>
                        <a:rPr lang="en-GB" sz="1300" dirty="0"/>
                        <a:t>1.862</a:t>
                      </a:r>
                    </a:p>
                  </a:txBody>
                  <a:tcPr/>
                </a:tc>
                <a:extLst>
                  <a:ext uri="{0D108BD9-81ED-4DB2-BD59-A6C34878D82A}">
                    <a16:rowId xmlns:a16="http://schemas.microsoft.com/office/drawing/2014/main" val="10002"/>
                  </a:ext>
                </a:extLst>
              </a:tr>
              <a:tr h="431345">
                <a:tc>
                  <a:txBody>
                    <a:bodyPr/>
                    <a:lstStyle/>
                    <a:p>
                      <a:r>
                        <a:rPr lang="en-GB" dirty="0"/>
                        <a:t>Eurozone (€)</a:t>
                      </a:r>
                    </a:p>
                  </a:txBody>
                  <a:tcPr/>
                </a:tc>
                <a:tc>
                  <a:txBody>
                    <a:bodyPr/>
                    <a:lstStyle/>
                    <a:p>
                      <a:r>
                        <a:rPr lang="en-GB" sz="1300" dirty="0"/>
                        <a:t>1.432</a:t>
                      </a:r>
                    </a:p>
                  </a:txBody>
                  <a:tcPr/>
                </a:tc>
                <a:tc>
                  <a:txBody>
                    <a:bodyPr/>
                    <a:lstStyle/>
                    <a:p>
                      <a:r>
                        <a:rPr lang="en-GB" sz="1300" dirty="0"/>
                        <a:t>7.449</a:t>
                      </a:r>
                    </a:p>
                  </a:txBody>
                  <a:tcPr/>
                </a:tc>
                <a:tc>
                  <a:txBody>
                    <a:bodyPr/>
                    <a:lstStyle/>
                    <a:p>
                      <a:r>
                        <a:rPr lang="en-GB" sz="1300" dirty="0"/>
                        <a:t>1</a:t>
                      </a:r>
                    </a:p>
                  </a:txBody>
                  <a:tcPr/>
                </a:tc>
                <a:tc>
                  <a:txBody>
                    <a:bodyPr/>
                    <a:lstStyle/>
                    <a:p>
                      <a:r>
                        <a:rPr lang="en-GB" sz="1300" dirty="0"/>
                        <a:t>159.6</a:t>
                      </a:r>
                    </a:p>
                  </a:txBody>
                  <a:tcPr/>
                </a:tc>
                <a:tc>
                  <a:txBody>
                    <a:bodyPr/>
                    <a:lstStyle/>
                    <a:p>
                      <a:r>
                        <a:rPr lang="en-GB" sz="1300" dirty="0"/>
                        <a:t>7.804</a:t>
                      </a:r>
                    </a:p>
                  </a:txBody>
                  <a:tcPr/>
                </a:tc>
                <a:tc>
                  <a:txBody>
                    <a:bodyPr/>
                    <a:lstStyle/>
                    <a:p>
                      <a:r>
                        <a:rPr lang="en-GB" sz="1300" dirty="0"/>
                        <a:t>9.276</a:t>
                      </a:r>
                    </a:p>
                  </a:txBody>
                  <a:tcPr/>
                </a:tc>
                <a:tc>
                  <a:txBody>
                    <a:bodyPr/>
                    <a:lstStyle/>
                    <a:p>
                      <a:r>
                        <a:rPr lang="en-GB" sz="1300" dirty="0"/>
                        <a:t>1.650</a:t>
                      </a:r>
                    </a:p>
                  </a:txBody>
                  <a:tcPr/>
                </a:tc>
                <a:tc>
                  <a:txBody>
                    <a:bodyPr/>
                    <a:lstStyle/>
                    <a:p>
                      <a:r>
                        <a:rPr lang="en-GB" sz="1300" dirty="0"/>
                        <a:t>0.689</a:t>
                      </a:r>
                    </a:p>
                  </a:txBody>
                  <a:tcPr/>
                </a:tc>
                <a:tc>
                  <a:txBody>
                    <a:bodyPr/>
                    <a:lstStyle/>
                    <a:p>
                      <a:r>
                        <a:rPr lang="en-GB" sz="1300" dirty="0"/>
                        <a:t>1.387</a:t>
                      </a:r>
                    </a:p>
                  </a:txBody>
                  <a:tcPr/>
                </a:tc>
                <a:extLst>
                  <a:ext uri="{0D108BD9-81ED-4DB2-BD59-A6C34878D82A}">
                    <a16:rowId xmlns:a16="http://schemas.microsoft.com/office/drawing/2014/main" val="10003"/>
                  </a:ext>
                </a:extLst>
              </a:tr>
              <a:tr h="431345">
                <a:tc>
                  <a:txBody>
                    <a:bodyPr/>
                    <a:lstStyle/>
                    <a:p>
                      <a:r>
                        <a:rPr lang="en-GB" dirty="0"/>
                        <a:t>Japan (¥)</a:t>
                      </a:r>
                    </a:p>
                  </a:txBody>
                  <a:tcPr/>
                </a:tc>
                <a:tc>
                  <a:txBody>
                    <a:bodyPr/>
                    <a:lstStyle/>
                    <a:p>
                      <a:r>
                        <a:rPr lang="en-GB" sz="1300" dirty="0"/>
                        <a:t>0.898</a:t>
                      </a:r>
                    </a:p>
                  </a:txBody>
                  <a:tcPr/>
                </a:tc>
                <a:tc>
                  <a:txBody>
                    <a:bodyPr/>
                    <a:lstStyle/>
                    <a:p>
                      <a:r>
                        <a:rPr lang="en-GB" sz="1300" dirty="0"/>
                        <a:t>4.668</a:t>
                      </a:r>
                    </a:p>
                  </a:txBody>
                  <a:tcPr/>
                </a:tc>
                <a:tc>
                  <a:txBody>
                    <a:bodyPr/>
                    <a:lstStyle/>
                    <a:p>
                      <a:r>
                        <a:rPr lang="en-GB" sz="1300" dirty="0"/>
                        <a:t>0.627</a:t>
                      </a:r>
                    </a:p>
                  </a:txBody>
                  <a:tcPr/>
                </a:tc>
                <a:tc>
                  <a:txBody>
                    <a:bodyPr/>
                    <a:lstStyle/>
                    <a:p>
                      <a:r>
                        <a:rPr lang="en-GB" sz="1300" dirty="0"/>
                        <a:t>100</a:t>
                      </a:r>
                    </a:p>
                  </a:txBody>
                  <a:tcPr/>
                </a:tc>
                <a:tc>
                  <a:txBody>
                    <a:bodyPr/>
                    <a:lstStyle/>
                    <a:p>
                      <a:r>
                        <a:rPr lang="en-GB" sz="1300" dirty="0"/>
                        <a:t>4.890</a:t>
                      </a:r>
                    </a:p>
                  </a:txBody>
                  <a:tcPr/>
                </a:tc>
                <a:tc>
                  <a:txBody>
                    <a:bodyPr/>
                    <a:lstStyle/>
                    <a:p>
                      <a:r>
                        <a:rPr lang="en-GB" sz="1300" dirty="0"/>
                        <a:t>5.813</a:t>
                      </a:r>
                    </a:p>
                  </a:txBody>
                  <a:tcPr/>
                </a:tc>
                <a:tc>
                  <a:txBody>
                    <a:bodyPr/>
                    <a:lstStyle/>
                    <a:p>
                      <a:r>
                        <a:rPr lang="en-GB" sz="1300" dirty="0"/>
                        <a:t>1.034</a:t>
                      </a:r>
                    </a:p>
                  </a:txBody>
                  <a:tcPr/>
                </a:tc>
                <a:tc>
                  <a:txBody>
                    <a:bodyPr/>
                    <a:lstStyle/>
                    <a:p>
                      <a:r>
                        <a:rPr lang="en-GB" sz="1300" dirty="0"/>
                        <a:t>0.432</a:t>
                      </a:r>
                    </a:p>
                  </a:txBody>
                  <a:tcPr/>
                </a:tc>
                <a:tc>
                  <a:txBody>
                    <a:bodyPr/>
                    <a:lstStyle/>
                    <a:p>
                      <a:r>
                        <a:rPr lang="en-GB" sz="1300" dirty="0"/>
                        <a:t>0.869</a:t>
                      </a:r>
                    </a:p>
                  </a:txBody>
                  <a:tcPr/>
                </a:tc>
                <a:extLst>
                  <a:ext uri="{0D108BD9-81ED-4DB2-BD59-A6C34878D82A}">
                    <a16:rowId xmlns:a16="http://schemas.microsoft.com/office/drawing/2014/main" val="10004"/>
                  </a:ext>
                </a:extLst>
              </a:tr>
              <a:tr h="431345">
                <a:tc>
                  <a:txBody>
                    <a:bodyPr/>
                    <a:lstStyle/>
                    <a:p>
                      <a:r>
                        <a:rPr lang="en-GB" dirty="0"/>
                        <a:t>Norway (NKr)</a:t>
                      </a:r>
                    </a:p>
                  </a:txBody>
                  <a:tcPr/>
                </a:tc>
                <a:tc>
                  <a:txBody>
                    <a:bodyPr/>
                    <a:lstStyle/>
                    <a:p>
                      <a:r>
                        <a:rPr lang="en-GB" sz="1300" dirty="0"/>
                        <a:t>1.835</a:t>
                      </a:r>
                    </a:p>
                  </a:txBody>
                  <a:tcPr/>
                </a:tc>
                <a:tc>
                  <a:txBody>
                    <a:bodyPr/>
                    <a:lstStyle/>
                    <a:p>
                      <a:r>
                        <a:rPr lang="en-GB" sz="1300" dirty="0"/>
                        <a:t>9.545</a:t>
                      </a:r>
                    </a:p>
                  </a:txBody>
                  <a:tcPr/>
                </a:tc>
                <a:tc>
                  <a:txBody>
                    <a:bodyPr/>
                    <a:lstStyle/>
                    <a:p>
                      <a:r>
                        <a:rPr lang="en-GB" sz="1300" dirty="0"/>
                        <a:t>1.281</a:t>
                      </a:r>
                    </a:p>
                  </a:txBody>
                  <a:tcPr/>
                </a:tc>
                <a:tc>
                  <a:txBody>
                    <a:bodyPr/>
                    <a:lstStyle/>
                    <a:p>
                      <a:r>
                        <a:rPr lang="en-GB" sz="1300" dirty="0"/>
                        <a:t>204.5</a:t>
                      </a:r>
                    </a:p>
                  </a:txBody>
                  <a:tcPr/>
                </a:tc>
                <a:tc>
                  <a:txBody>
                    <a:bodyPr/>
                    <a:lstStyle/>
                    <a:p>
                      <a:r>
                        <a:rPr lang="en-GB" sz="1300" dirty="0"/>
                        <a:t>10</a:t>
                      </a:r>
                    </a:p>
                  </a:txBody>
                  <a:tcPr/>
                </a:tc>
                <a:tc>
                  <a:txBody>
                    <a:bodyPr/>
                    <a:lstStyle/>
                    <a:p>
                      <a:r>
                        <a:rPr lang="en-GB" sz="1300" dirty="0"/>
                        <a:t>11.89</a:t>
                      </a:r>
                    </a:p>
                  </a:txBody>
                  <a:tcPr/>
                </a:tc>
                <a:tc>
                  <a:txBody>
                    <a:bodyPr/>
                    <a:lstStyle/>
                    <a:p>
                      <a:r>
                        <a:rPr lang="en-GB" sz="1300" dirty="0"/>
                        <a:t>2.114</a:t>
                      </a:r>
                    </a:p>
                  </a:txBody>
                  <a:tcPr/>
                </a:tc>
                <a:tc>
                  <a:txBody>
                    <a:bodyPr/>
                    <a:lstStyle/>
                    <a:p>
                      <a:r>
                        <a:rPr lang="en-GB" sz="1300" dirty="0"/>
                        <a:t>0.883</a:t>
                      </a:r>
                    </a:p>
                  </a:txBody>
                  <a:tcPr/>
                </a:tc>
                <a:tc>
                  <a:txBody>
                    <a:bodyPr/>
                    <a:lstStyle/>
                    <a:p>
                      <a:r>
                        <a:rPr lang="en-GB" sz="1300" dirty="0"/>
                        <a:t>1.777</a:t>
                      </a:r>
                    </a:p>
                  </a:txBody>
                  <a:tcPr/>
                </a:tc>
                <a:extLst>
                  <a:ext uri="{0D108BD9-81ED-4DB2-BD59-A6C34878D82A}">
                    <a16:rowId xmlns:a16="http://schemas.microsoft.com/office/drawing/2014/main" val="10005"/>
                  </a:ext>
                </a:extLst>
              </a:tr>
              <a:tr h="431345">
                <a:tc>
                  <a:txBody>
                    <a:bodyPr/>
                    <a:lstStyle/>
                    <a:p>
                      <a:r>
                        <a:rPr lang="en-GB" dirty="0"/>
                        <a:t>Sweden (SKr)</a:t>
                      </a:r>
                    </a:p>
                  </a:txBody>
                  <a:tcPr/>
                </a:tc>
                <a:tc>
                  <a:txBody>
                    <a:bodyPr/>
                    <a:lstStyle/>
                    <a:p>
                      <a:r>
                        <a:rPr lang="en-GB" sz="1300" dirty="0"/>
                        <a:t>1.544</a:t>
                      </a:r>
                    </a:p>
                  </a:txBody>
                  <a:tcPr/>
                </a:tc>
                <a:tc>
                  <a:txBody>
                    <a:bodyPr/>
                    <a:lstStyle/>
                    <a:p>
                      <a:r>
                        <a:rPr lang="en-GB" sz="1300" dirty="0"/>
                        <a:t>8.030</a:t>
                      </a:r>
                    </a:p>
                  </a:txBody>
                  <a:tcPr/>
                </a:tc>
                <a:tc>
                  <a:txBody>
                    <a:bodyPr/>
                    <a:lstStyle/>
                    <a:p>
                      <a:r>
                        <a:rPr lang="en-GB" sz="1300" dirty="0"/>
                        <a:t>1.078</a:t>
                      </a:r>
                    </a:p>
                  </a:txBody>
                  <a:tcPr/>
                </a:tc>
                <a:tc>
                  <a:txBody>
                    <a:bodyPr/>
                    <a:lstStyle/>
                    <a:p>
                      <a:r>
                        <a:rPr lang="en-GB" sz="1300" dirty="0"/>
                        <a:t>172.0</a:t>
                      </a:r>
                    </a:p>
                  </a:txBody>
                  <a:tcPr/>
                </a:tc>
                <a:tc>
                  <a:txBody>
                    <a:bodyPr/>
                    <a:lstStyle/>
                    <a:p>
                      <a:r>
                        <a:rPr lang="en-GB" sz="1300" dirty="0"/>
                        <a:t>8.412</a:t>
                      </a:r>
                    </a:p>
                  </a:txBody>
                  <a:tcPr/>
                </a:tc>
                <a:tc>
                  <a:txBody>
                    <a:bodyPr/>
                    <a:lstStyle/>
                    <a:p>
                      <a:r>
                        <a:rPr lang="en-GB" sz="1300" dirty="0"/>
                        <a:t>10</a:t>
                      </a:r>
                    </a:p>
                  </a:txBody>
                  <a:tcPr/>
                </a:tc>
                <a:tc>
                  <a:txBody>
                    <a:bodyPr/>
                    <a:lstStyle/>
                    <a:p>
                      <a:r>
                        <a:rPr lang="en-GB" sz="1300" dirty="0"/>
                        <a:t>1.779</a:t>
                      </a:r>
                    </a:p>
                  </a:txBody>
                  <a:tcPr/>
                </a:tc>
                <a:tc>
                  <a:txBody>
                    <a:bodyPr/>
                    <a:lstStyle/>
                    <a:p>
                      <a:r>
                        <a:rPr lang="en-GB" sz="1300" dirty="0"/>
                        <a:t>0.743</a:t>
                      </a:r>
                    </a:p>
                  </a:txBody>
                  <a:tcPr/>
                </a:tc>
                <a:tc>
                  <a:txBody>
                    <a:bodyPr/>
                    <a:lstStyle/>
                    <a:p>
                      <a:r>
                        <a:rPr lang="en-GB" sz="1300" dirty="0"/>
                        <a:t>1.495</a:t>
                      </a:r>
                    </a:p>
                  </a:txBody>
                  <a:tcPr/>
                </a:tc>
                <a:extLst>
                  <a:ext uri="{0D108BD9-81ED-4DB2-BD59-A6C34878D82A}">
                    <a16:rowId xmlns:a16="http://schemas.microsoft.com/office/drawing/2014/main" val="10006"/>
                  </a:ext>
                </a:extLst>
              </a:tr>
              <a:tr h="431345">
                <a:tc>
                  <a:txBody>
                    <a:bodyPr/>
                    <a:lstStyle/>
                    <a:p>
                      <a:r>
                        <a:rPr lang="en-GB" dirty="0"/>
                        <a:t>Switzerland (SFr)</a:t>
                      </a:r>
                    </a:p>
                  </a:txBody>
                  <a:tcPr/>
                </a:tc>
                <a:tc>
                  <a:txBody>
                    <a:bodyPr/>
                    <a:lstStyle/>
                    <a:p>
                      <a:r>
                        <a:rPr lang="en-GB" sz="1300" dirty="0"/>
                        <a:t>0.868</a:t>
                      </a:r>
                    </a:p>
                  </a:txBody>
                  <a:tcPr/>
                </a:tc>
                <a:tc>
                  <a:txBody>
                    <a:bodyPr/>
                    <a:lstStyle/>
                    <a:p>
                      <a:r>
                        <a:rPr lang="en-GB" sz="1300" dirty="0"/>
                        <a:t>4.514</a:t>
                      </a:r>
                    </a:p>
                  </a:txBody>
                  <a:tcPr/>
                </a:tc>
                <a:tc>
                  <a:txBody>
                    <a:bodyPr/>
                    <a:lstStyle/>
                    <a:p>
                      <a:r>
                        <a:rPr lang="en-GB" sz="1300" dirty="0"/>
                        <a:t>0.606</a:t>
                      </a:r>
                    </a:p>
                  </a:txBody>
                  <a:tcPr/>
                </a:tc>
                <a:tc>
                  <a:txBody>
                    <a:bodyPr/>
                    <a:lstStyle/>
                    <a:p>
                      <a:r>
                        <a:rPr lang="en-GB" sz="1300" dirty="0"/>
                        <a:t>96.71</a:t>
                      </a:r>
                    </a:p>
                  </a:txBody>
                  <a:tcPr/>
                </a:tc>
                <a:tc>
                  <a:txBody>
                    <a:bodyPr/>
                    <a:lstStyle/>
                    <a:p>
                      <a:r>
                        <a:rPr lang="en-GB" sz="1300" dirty="0"/>
                        <a:t>4.729</a:t>
                      </a:r>
                    </a:p>
                  </a:txBody>
                  <a:tcPr/>
                </a:tc>
                <a:tc>
                  <a:txBody>
                    <a:bodyPr/>
                    <a:lstStyle/>
                    <a:p>
                      <a:r>
                        <a:rPr lang="en-GB" sz="1300" dirty="0"/>
                        <a:t>5.622</a:t>
                      </a:r>
                    </a:p>
                  </a:txBody>
                  <a:tcPr/>
                </a:tc>
                <a:tc>
                  <a:txBody>
                    <a:bodyPr/>
                    <a:lstStyle/>
                    <a:p>
                      <a:r>
                        <a:rPr lang="en-GB" sz="1300" dirty="0"/>
                        <a:t>1</a:t>
                      </a:r>
                    </a:p>
                  </a:txBody>
                  <a:tcPr/>
                </a:tc>
                <a:tc>
                  <a:txBody>
                    <a:bodyPr/>
                    <a:lstStyle/>
                    <a:p>
                      <a:r>
                        <a:rPr lang="en-GB" sz="1300" dirty="0"/>
                        <a:t>0.418</a:t>
                      </a:r>
                    </a:p>
                  </a:txBody>
                  <a:tcPr/>
                </a:tc>
                <a:tc>
                  <a:txBody>
                    <a:bodyPr/>
                    <a:lstStyle/>
                    <a:p>
                      <a:r>
                        <a:rPr lang="en-GB" sz="1300" dirty="0"/>
                        <a:t>0.840</a:t>
                      </a:r>
                    </a:p>
                  </a:txBody>
                  <a:tcPr/>
                </a:tc>
                <a:extLst>
                  <a:ext uri="{0D108BD9-81ED-4DB2-BD59-A6C34878D82A}">
                    <a16:rowId xmlns:a16="http://schemas.microsoft.com/office/drawing/2014/main" val="10007"/>
                  </a:ext>
                </a:extLst>
              </a:tr>
              <a:tr h="431345">
                <a:tc>
                  <a:txBody>
                    <a:bodyPr/>
                    <a:lstStyle/>
                    <a:p>
                      <a:r>
                        <a:rPr lang="en-GB" dirty="0"/>
                        <a:t>UK (£)</a:t>
                      </a:r>
                    </a:p>
                  </a:txBody>
                  <a:tcPr/>
                </a:tc>
                <a:tc>
                  <a:txBody>
                    <a:bodyPr/>
                    <a:lstStyle/>
                    <a:p>
                      <a:r>
                        <a:rPr lang="en-GB" sz="1300" dirty="0"/>
                        <a:t>2.077</a:t>
                      </a:r>
                    </a:p>
                  </a:txBody>
                  <a:tcPr/>
                </a:tc>
                <a:tc>
                  <a:txBody>
                    <a:bodyPr/>
                    <a:lstStyle/>
                    <a:p>
                      <a:r>
                        <a:rPr lang="en-GB" sz="1300" dirty="0"/>
                        <a:t>10.80</a:t>
                      </a:r>
                    </a:p>
                  </a:txBody>
                  <a:tcPr/>
                </a:tc>
                <a:tc>
                  <a:txBody>
                    <a:bodyPr/>
                    <a:lstStyle/>
                    <a:p>
                      <a:r>
                        <a:rPr lang="en-GB" sz="1300" dirty="0"/>
                        <a:t>1.450</a:t>
                      </a:r>
                    </a:p>
                  </a:txBody>
                  <a:tcPr/>
                </a:tc>
                <a:tc>
                  <a:txBody>
                    <a:bodyPr/>
                    <a:lstStyle/>
                    <a:p>
                      <a:r>
                        <a:rPr lang="en-GB" sz="1300" dirty="0"/>
                        <a:t>231.5</a:t>
                      </a:r>
                    </a:p>
                  </a:txBody>
                  <a:tcPr/>
                </a:tc>
                <a:tc>
                  <a:txBody>
                    <a:bodyPr/>
                    <a:lstStyle/>
                    <a:p>
                      <a:r>
                        <a:rPr lang="en-GB" sz="1300" dirty="0"/>
                        <a:t>11.32</a:t>
                      </a:r>
                    </a:p>
                  </a:txBody>
                  <a:tcPr/>
                </a:tc>
                <a:tc>
                  <a:txBody>
                    <a:bodyPr/>
                    <a:lstStyle/>
                    <a:p>
                      <a:r>
                        <a:rPr lang="en-GB" sz="1300" dirty="0"/>
                        <a:t>13.45</a:t>
                      </a:r>
                    </a:p>
                  </a:txBody>
                  <a:tcPr/>
                </a:tc>
                <a:tc>
                  <a:txBody>
                    <a:bodyPr/>
                    <a:lstStyle/>
                    <a:p>
                      <a:r>
                        <a:rPr lang="en-GB" sz="1300" dirty="0"/>
                        <a:t>2.393</a:t>
                      </a:r>
                    </a:p>
                  </a:txBody>
                  <a:tcPr/>
                </a:tc>
                <a:tc>
                  <a:txBody>
                    <a:bodyPr/>
                    <a:lstStyle/>
                    <a:p>
                      <a:r>
                        <a:rPr lang="en-GB" sz="1300" dirty="0"/>
                        <a:t>1</a:t>
                      </a:r>
                    </a:p>
                  </a:txBody>
                  <a:tcPr/>
                </a:tc>
                <a:tc>
                  <a:txBody>
                    <a:bodyPr/>
                    <a:lstStyle/>
                    <a:p>
                      <a:r>
                        <a:rPr lang="en-GB" sz="1300" dirty="0"/>
                        <a:t>2.012</a:t>
                      </a:r>
                    </a:p>
                  </a:txBody>
                  <a:tcPr/>
                </a:tc>
                <a:extLst>
                  <a:ext uri="{0D108BD9-81ED-4DB2-BD59-A6C34878D82A}">
                    <a16:rowId xmlns:a16="http://schemas.microsoft.com/office/drawing/2014/main" val="10008"/>
                  </a:ext>
                </a:extLst>
              </a:tr>
              <a:tr h="431345">
                <a:tc>
                  <a:txBody>
                    <a:bodyPr/>
                    <a:lstStyle/>
                    <a:p>
                      <a:r>
                        <a:rPr lang="en-GB" dirty="0"/>
                        <a:t>USA ($)</a:t>
                      </a:r>
                    </a:p>
                  </a:txBody>
                  <a:tcPr/>
                </a:tc>
                <a:tc>
                  <a:txBody>
                    <a:bodyPr/>
                    <a:lstStyle/>
                    <a:p>
                      <a:r>
                        <a:rPr lang="en-GB" sz="1300" dirty="0"/>
                        <a:t>1.033</a:t>
                      </a:r>
                    </a:p>
                  </a:txBody>
                  <a:tcPr/>
                </a:tc>
                <a:tc>
                  <a:txBody>
                    <a:bodyPr/>
                    <a:lstStyle/>
                    <a:p>
                      <a:r>
                        <a:rPr lang="en-GB" sz="1300" dirty="0"/>
                        <a:t>5.371</a:t>
                      </a:r>
                    </a:p>
                  </a:txBody>
                  <a:tcPr/>
                </a:tc>
                <a:tc>
                  <a:txBody>
                    <a:bodyPr/>
                    <a:lstStyle/>
                    <a:p>
                      <a:r>
                        <a:rPr lang="en-GB" sz="1300" dirty="0"/>
                        <a:t>0.721</a:t>
                      </a:r>
                    </a:p>
                  </a:txBody>
                  <a:tcPr/>
                </a:tc>
                <a:tc>
                  <a:txBody>
                    <a:bodyPr/>
                    <a:lstStyle/>
                    <a:p>
                      <a:r>
                        <a:rPr lang="en-GB" sz="1300" dirty="0"/>
                        <a:t>115.1</a:t>
                      </a:r>
                    </a:p>
                  </a:txBody>
                  <a:tcPr/>
                </a:tc>
                <a:tc>
                  <a:txBody>
                    <a:bodyPr/>
                    <a:lstStyle/>
                    <a:p>
                      <a:r>
                        <a:rPr lang="en-GB" sz="1300" dirty="0"/>
                        <a:t>5.627</a:t>
                      </a:r>
                    </a:p>
                  </a:txBody>
                  <a:tcPr/>
                </a:tc>
                <a:tc>
                  <a:txBody>
                    <a:bodyPr/>
                    <a:lstStyle/>
                    <a:p>
                      <a:r>
                        <a:rPr lang="en-GB" sz="1300" dirty="0"/>
                        <a:t>6.689</a:t>
                      </a:r>
                    </a:p>
                  </a:txBody>
                  <a:tcPr/>
                </a:tc>
                <a:tc>
                  <a:txBody>
                    <a:bodyPr/>
                    <a:lstStyle/>
                    <a:p>
                      <a:r>
                        <a:rPr lang="en-GB" sz="1300" dirty="0"/>
                        <a:t>1.190</a:t>
                      </a:r>
                    </a:p>
                  </a:txBody>
                  <a:tcPr/>
                </a:tc>
                <a:tc>
                  <a:txBody>
                    <a:bodyPr/>
                    <a:lstStyle/>
                    <a:p>
                      <a:r>
                        <a:rPr lang="en-GB" sz="1300" dirty="0"/>
                        <a:t>0.497</a:t>
                      </a:r>
                    </a:p>
                  </a:txBody>
                  <a:tcPr/>
                </a:tc>
                <a:tc>
                  <a:txBody>
                    <a:bodyPr/>
                    <a:lstStyle/>
                    <a:p>
                      <a:r>
                        <a:rPr lang="en-GB" sz="1300" dirty="0"/>
                        <a:t>1</a:t>
                      </a:r>
                    </a:p>
                  </a:txBody>
                  <a:tcPr/>
                </a:tc>
                <a:extLst>
                  <a:ext uri="{0D108BD9-81ED-4DB2-BD59-A6C34878D82A}">
                    <a16:rowId xmlns:a16="http://schemas.microsoft.com/office/drawing/2014/main" val="10009"/>
                  </a:ext>
                </a:extLst>
              </a:tr>
            </a:tbl>
          </a:graphicData>
        </a:graphic>
      </p:graphicFrame>
      <p:sp>
        <p:nvSpPr>
          <p:cNvPr id="6" name="Slide Number Placeholder 5"/>
          <p:cNvSpPr>
            <a:spLocks noGrp="1"/>
          </p:cNvSpPr>
          <p:nvPr>
            <p:ph type="sldNum" sz="quarter" idx="12"/>
          </p:nvPr>
        </p:nvSpPr>
        <p:spPr/>
        <p:txBody>
          <a:bodyPr/>
          <a:lstStyle/>
          <a:p>
            <a:fld id="{39C36121-C617-4182-BE9B-5368C33B3086}" type="slidenum">
              <a:rPr lang="en-GB" smtClean="0"/>
              <a:pPr/>
              <a:t>21</a:t>
            </a:fld>
            <a:endParaRPr lang="en-GB" dirty="0"/>
          </a:p>
        </p:txBody>
      </p:sp>
      <p:sp>
        <p:nvSpPr>
          <p:cNvPr id="5" name="TextBox 4"/>
          <p:cNvSpPr txBox="1"/>
          <p:nvPr/>
        </p:nvSpPr>
        <p:spPr>
          <a:xfrm>
            <a:off x="303560" y="5076827"/>
            <a:ext cx="8929731" cy="584775"/>
          </a:xfrm>
          <a:prstGeom prst="rect">
            <a:avLst/>
          </a:prstGeom>
          <a:noFill/>
        </p:spPr>
        <p:txBody>
          <a:bodyPr wrap="square" rtlCol="0">
            <a:spAutoFit/>
          </a:bodyPr>
          <a:lstStyle/>
          <a:p>
            <a:r>
              <a:rPr lang="en-GB" sz="1600" dirty="0"/>
              <a:t>International exchange rates of selected countries as at 13</a:t>
            </a:r>
            <a:r>
              <a:rPr lang="en-GB" sz="1600" baseline="30000" dirty="0"/>
              <a:t>th</a:t>
            </a:r>
            <a:r>
              <a:rPr lang="en-GB" sz="1600" dirty="0"/>
              <a:t> September 2007</a:t>
            </a:r>
          </a:p>
          <a:p>
            <a:r>
              <a:rPr lang="en-GB" sz="1600" dirty="0"/>
              <a:t>Source: </a:t>
            </a:r>
            <a:r>
              <a:rPr lang="en-GB" sz="1600" i="1" dirty="0"/>
              <a:t>Financial Times </a:t>
            </a:r>
            <a:r>
              <a:rPr lang="en-GB" sz="1600" dirty="0"/>
              <a:t>derived from Reuters</a:t>
            </a:r>
          </a:p>
        </p:txBody>
      </p:sp>
    </p:spTree>
    <p:custDataLst>
      <p:tags r:id="rId1"/>
    </p:custDataLst>
    <p:extLst>
      <p:ext uri="{BB962C8B-B14F-4D97-AF65-F5344CB8AC3E}">
        <p14:creationId xmlns:p14="http://schemas.microsoft.com/office/powerpoint/2010/main" val="16610789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3CCB7B-E18A-47BC-91A8-AEAAC73A3ADE}"/>
              </a:ext>
            </a:extLst>
          </p:cNvPr>
          <p:cNvSpPr>
            <a:spLocks noGrp="1"/>
          </p:cNvSpPr>
          <p:nvPr>
            <p:ph type="title"/>
          </p:nvPr>
        </p:nvSpPr>
        <p:spPr>
          <a:xfrm>
            <a:off x="1" y="0"/>
            <a:ext cx="9144000" cy="771236"/>
          </a:xfrm>
          <a:solidFill>
            <a:schemeClr val="tx2">
              <a:lumMod val="20000"/>
              <a:lumOff val="80000"/>
            </a:schemeClr>
          </a:solidFill>
        </p:spPr>
        <p:txBody>
          <a:bodyPr/>
          <a:lstStyle/>
          <a:p>
            <a:r>
              <a:rPr lang="en-GB" dirty="0"/>
              <a:t>Cross exchange rates example (continued)</a:t>
            </a:r>
          </a:p>
        </p:txBody>
      </p:sp>
      <p:sp>
        <p:nvSpPr>
          <p:cNvPr id="3" name="Content Placeholder 2">
            <a:extLst>
              <a:ext uri="{FF2B5EF4-FFF2-40B4-BE49-F238E27FC236}">
                <a16:creationId xmlns:a16="http://schemas.microsoft.com/office/drawing/2014/main" id="{90D85543-D84A-2ED3-2BC6-C63D477916FD}"/>
              </a:ext>
            </a:extLst>
          </p:cNvPr>
          <p:cNvSpPr>
            <a:spLocks noGrp="1"/>
          </p:cNvSpPr>
          <p:nvPr>
            <p:ph idx="1"/>
          </p:nvPr>
        </p:nvSpPr>
        <p:spPr>
          <a:xfrm>
            <a:off x="1" y="858982"/>
            <a:ext cx="9144000" cy="4823690"/>
          </a:xfrm>
          <a:solidFill>
            <a:schemeClr val="tx2">
              <a:lumMod val="75000"/>
            </a:schemeClr>
          </a:solidFill>
        </p:spPr>
        <p:txBody>
          <a:bodyPr/>
          <a:lstStyle/>
          <a:p>
            <a:r>
              <a:rPr lang="en-GB" dirty="0">
                <a:solidFill>
                  <a:schemeClr val="tx2">
                    <a:lumMod val="20000"/>
                    <a:lumOff val="80000"/>
                  </a:schemeClr>
                </a:solidFill>
              </a:rPr>
              <a:t>In the above table, on the 13</a:t>
            </a:r>
            <a:r>
              <a:rPr lang="en-GB" baseline="30000" dirty="0">
                <a:solidFill>
                  <a:schemeClr val="tx2">
                    <a:lumMod val="20000"/>
                    <a:lumOff val="80000"/>
                  </a:schemeClr>
                </a:solidFill>
              </a:rPr>
              <a:t>th</a:t>
            </a:r>
            <a:r>
              <a:rPr lang="en-GB" dirty="0">
                <a:solidFill>
                  <a:schemeClr val="tx2">
                    <a:lumMod val="20000"/>
                    <a:lumOff val="80000"/>
                  </a:schemeClr>
                </a:solidFill>
              </a:rPr>
              <a:t> of January 2007, 1 euro would buy 1.387 US dollars.</a:t>
            </a:r>
          </a:p>
          <a:p>
            <a:pPr marL="0" indent="0">
              <a:buNone/>
            </a:pPr>
            <a:endParaRPr lang="en-GB" dirty="0">
              <a:solidFill>
                <a:schemeClr val="tx2">
                  <a:lumMod val="20000"/>
                  <a:lumOff val="80000"/>
                </a:schemeClr>
              </a:solidFill>
            </a:endParaRPr>
          </a:p>
          <a:p>
            <a:r>
              <a:rPr lang="en-GB" dirty="0">
                <a:solidFill>
                  <a:schemeClr val="tx2">
                    <a:lumMod val="20000"/>
                    <a:lumOff val="80000"/>
                  </a:schemeClr>
                </a:solidFill>
              </a:rPr>
              <a:t>On the same day, 1 pound would buy 2.012 US dollars</a:t>
            </a:r>
          </a:p>
          <a:p>
            <a:endParaRPr lang="en-GB" dirty="0">
              <a:solidFill>
                <a:schemeClr val="tx2">
                  <a:lumMod val="20000"/>
                  <a:lumOff val="80000"/>
                </a:schemeClr>
              </a:solidFill>
            </a:endParaRPr>
          </a:p>
          <a:p>
            <a:r>
              <a:rPr lang="en-GB" dirty="0">
                <a:solidFill>
                  <a:schemeClr val="tx2">
                    <a:lumMod val="20000"/>
                    <a:lumOff val="80000"/>
                  </a:schemeClr>
                </a:solidFill>
              </a:rPr>
              <a:t>This means that 1 pound could buy 1.450 euros, because the pound-dollar exchange rate is 2.012 and the euro-dollar rate is 1.387</a:t>
            </a:r>
          </a:p>
          <a:p>
            <a:endParaRPr lang="en-GB" dirty="0">
              <a:solidFill>
                <a:schemeClr val="tx2">
                  <a:lumMod val="20000"/>
                  <a:lumOff val="80000"/>
                </a:schemeClr>
              </a:solidFill>
            </a:endParaRPr>
          </a:p>
          <a:p>
            <a:r>
              <a:rPr lang="en-GB" dirty="0">
                <a:solidFill>
                  <a:schemeClr val="tx2">
                    <a:lumMod val="20000"/>
                    <a:lumOff val="80000"/>
                  </a:schemeClr>
                </a:solidFill>
              </a:rPr>
              <a:t>So, 2.012/1.387 = 1.450</a:t>
            </a:r>
          </a:p>
          <a:p>
            <a:endParaRPr lang="en-GB" dirty="0"/>
          </a:p>
          <a:p>
            <a:endParaRPr lang="en-GB" dirty="0"/>
          </a:p>
        </p:txBody>
      </p:sp>
      <p:sp>
        <p:nvSpPr>
          <p:cNvPr id="4" name="Date Placeholder 3">
            <a:extLst>
              <a:ext uri="{FF2B5EF4-FFF2-40B4-BE49-F238E27FC236}">
                <a16:creationId xmlns:a16="http://schemas.microsoft.com/office/drawing/2014/main" id="{8B89857E-34ED-09FC-3DF3-873E0B61153C}"/>
              </a:ext>
            </a:extLst>
          </p:cNvPr>
          <p:cNvSpPr>
            <a:spLocks noGrp="1"/>
          </p:cNvSpPr>
          <p:nvPr>
            <p:ph type="dt" sz="half" idx="10"/>
          </p:nvPr>
        </p:nvSpPr>
        <p:spPr/>
        <p:txBody>
          <a:bodyPr/>
          <a:lstStyle/>
          <a:p>
            <a:fld id="{ED633436-2F3A-4A16-9F64-857070E68B36}" type="datetime1">
              <a:rPr lang="en-GB" smtClean="0"/>
              <a:t>23/02/2024</a:t>
            </a:fld>
            <a:endParaRPr lang="en-GB"/>
          </a:p>
        </p:txBody>
      </p:sp>
      <p:sp>
        <p:nvSpPr>
          <p:cNvPr id="5" name="Slide Number Placeholder 4">
            <a:extLst>
              <a:ext uri="{FF2B5EF4-FFF2-40B4-BE49-F238E27FC236}">
                <a16:creationId xmlns:a16="http://schemas.microsoft.com/office/drawing/2014/main" id="{1ABECB3B-0061-5636-547F-2EAF688BAA1A}"/>
              </a:ext>
            </a:extLst>
          </p:cNvPr>
          <p:cNvSpPr>
            <a:spLocks noGrp="1"/>
          </p:cNvSpPr>
          <p:nvPr>
            <p:ph type="sldNum" sz="quarter" idx="12"/>
          </p:nvPr>
        </p:nvSpPr>
        <p:spPr/>
        <p:txBody>
          <a:bodyPr/>
          <a:lstStyle/>
          <a:p>
            <a:fld id="{F4BD6A3A-4F9D-41E3-A65D-BCC7D77E66B6}" type="slidenum">
              <a:rPr lang="en-GB" smtClean="0"/>
              <a:t>22</a:t>
            </a:fld>
            <a:endParaRPr lang="en-GB"/>
          </a:p>
        </p:txBody>
      </p:sp>
    </p:spTree>
    <p:extLst>
      <p:ext uri="{BB962C8B-B14F-4D97-AF65-F5344CB8AC3E}">
        <p14:creationId xmlns:p14="http://schemas.microsoft.com/office/powerpoint/2010/main" val="31463761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DCA05-324C-6E36-C860-FE289565CE71}"/>
              </a:ext>
            </a:extLst>
          </p:cNvPr>
          <p:cNvSpPr>
            <a:spLocks noGrp="1"/>
          </p:cNvSpPr>
          <p:nvPr>
            <p:ph type="title"/>
          </p:nvPr>
        </p:nvSpPr>
        <p:spPr>
          <a:xfrm>
            <a:off x="0" y="0"/>
            <a:ext cx="9144000" cy="609600"/>
          </a:xfrm>
          <a:solidFill>
            <a:schemeClr val="tx2">
              <a:lumMod val="20000"/>
              <a:lumOff val="80000"/>
            </a:schemeClr>
          </a:solidFill>
        </p:spPr>
        <p:txBody>
          <a:bodyPr/>
          <a:lstStyle/>
          <a:p>
            <a:r>
              <a:rPr lang="en-GB" dirty="0"/>
              <a:t>Cross exchange rates example</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405945363"/>
              </p:ext>
            </p:extLst>
          </p:nvPr>
        </p:nvGraphicFramePr>
        <p:xfrm>
          <a:off x="1" y="676563"/>
          <a:ext cx="9144000" cy="4467080"/>
        </p:xfrm>
        <a:graphic>
          <a:graphicData uri="http://schemas.openxmlformats.org/drawingml/2006/table">
            <a:tbl>
              <a:tblPr firstRow="1" bandRow="1">
                <a:tableStyleId>{5C22544A-7EE6-4342-B048-85BDC9FD1C3A}</a:tableStyleId>
              </a:tblPr>
              <a:tblGrid>
                <a:gridCol w="2155903">
                  <a:extLst>
                    <a:ext uri="{9D8B030D-6E8A-4147-A177-3AD203B41FA5}">
                      <a16:colId xmlns:a16="http://schemas.microsoft.com/office/drawing/2014/main" val="20000"/>
                    </a:ext>
                  </a:extLst>
                </a:gridCol>
                <a:gridCol w="743415">
                  <a:extLst>
                    <a:ext uri="{9D8B030D-6E8A-4147-A177-3AD203B41FA5}">
                      <a16:colId xmlns:a16="http://schemas.microsoft.com/office/drawing/2014/main" val="20001"/>
                    </a:ext>
                  </a:extLst>
                </a:gridCol>
                <a:gridCol w="684390">
                  <a:extLst>
                    <a:ext uri="{9D8B030D-6E8A-4147-A177-3AD203B41FA5}">
                      <a16:colId xmlns:a16="http://schemas.microsoft.com/office/drawing/2014/main" val="20002"/>
                    </a:ext>
                  </a:extLst>
                </a:gridCol>
                <a:gridCol w="776534">
                  <a:extLst>
                    <a:ext uri="{9D8B030D-6E8A-4147-A177-3AD203B41FA5}">
                      <a16:colId xmlns:a16="http://schemas.microsoft.com/office/drawing/2014/main" val="20003"/>
                    </a:ext>
                  </a:extLst>
                </a:gridCol>
                <a:gridCol w="694978">
                  <a:extLst>
                    <a:ext uri="{9D8B030D-6E8A-4147-A177-3AD203B41FA5}">
                      <a16:colId xmlns:a16="http://schemas.microsoft.com/office/drawing/2014/main" val="20004"/>
                    </a:ext>
                  </a:extLst>
                </a:gridCol>
                <a:gridCol w="795044">
                  <a:extLst>
                    <a:ext uri="{9D8B030D-6E8A-4147-A177-3AD203B41FA5}">
                      <a16:colId xmlns:a16="http://schemas.microsoft.com/office/drawing/2014/main" val="20005"/>
                    </a:ext>
                  </a:extLst>
                </a:gridCol>
                <a:gridCol w="862644">
                  <a:extLst>
                    <a:ext uri="{9D8B030D-6E8A-4147-A177-3AD203B41FA5}">
                      <a16:colId xmlns:a16="http://schemas.microsoft.com/office/drawing/2014/main" val="20006"/>
                    </a:ext>
                  </a:extLst>
                </a:gridCol>
                <a:gridCol w="897500">
                  <a:extLst>
                    <a:ext uri="{9D8B030D-6E8A-4147-A177-3AD203B41FA5}">
                      <a16:colId xmlns:a16="http://schemas.microsoft.com/office/drawing/2014/main" val="20007"/>
                    </a:ext>
                  </a:extLst>
                </a:gridCol>
                <a:gridCol w="766796">
                  <a:extLst>
                    <a:ext uri="{9D8B030D-6E8A-4147-A177-3AD203B41FA5}">
                      <a16:colId xmlns:a16="http://schemas.microsoft.com/office/drawing/2014/main" val="20008"/>
                    </a:ext>
                  </a:extLst>
                </a:gridCol>
                <a:gridCol w="766796">
                  <a:extLst>
                    <a:ext uri="{9D8B030D-6E8A-4147-A177-3AD203B41FA5}">
                      <a16:colId xmlns:a16="http://schemas.microsoft.com/office/drawing/2014/main" val="20009"/>
                    </a:ext>
                  </a:extLst>
                </a:gridCol>
              </a:tblGrid>
              <a:tr h="584975">
                <a:tc>
                  <a:txBody>
                    <a:bodyPr/>
                    <a:lstStyle/>
                    <a:p>
                      <a:endParaRPr lang="en-GB" dirty="0"/>
                    </a:p>
                  </a:txBody>
                  <a:tcPr>
                    <a:solidFill>
                      <a:schemeClr val="tx2">
                        <a:lumMod val="75000"/>
                      </a:schemeClr>
                    </a:solidFill>
                  </a:tcPr>
                </a:tc>
                <a:tc>
                  <a:txBody>
                    <a:bodyPr/>
                    <a:lstStyle/>
                    <a:p>
                      <a:r>
                        <a:rPr lang="en-GB" dirty="0"/>
                        <a:t>(C$)</a:t>
                      </a:r>
                    </a:p>
                  </a:txBody>
                  <a:tcPr>
                    <a:solidFill>
                      <a:schemeClr val="tx2">
                        <a:lumMod val="75000"/>
                      </a:schemeClr>
                    </a:solidFill>
                  </a:tcPr>
                </a:tc>
                <a:tc>
                  <a:txBody>
                    <a:bodyPr/>
                    <a:lstStyle/>
                    <a:p>
                      <a:r>
                        <a:rPr lang="en-GB" dirty="0"/>
                        <a:t>(DKr)</a:t>
                      </a:r>
                    </a:p>
                  </a:txBody>
                  <a:tcPr>
                    <a:solidFill>
                      <a:schemeClr val="tx2">
                        <a:lumMod val="7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a:t>
                      </a:r>
                    </a:p>
                    <a:p>
                      <a:endParaRPr lang="en-GB" dirty="0"/>
                    </a:p>
                  </a:txBody>
                  <a:tcPr>
                    <a:solidFill>
                      <a:schemeClr val="tx2">
                        <a:lumMod val="7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a:t>
                      </a:r>
                    </a:p>
                    <a:p>
                      <a:endParaRPr lang="en-GB" dirty="0"/>
                    </a:p>
                  </a:txBody>
                  <a:tcPr>
                    <a:solidFill>
                      <a:schemeClr val="tx2">
                        <a:lumMod val="75000"/>
                      </a:schemeClr>
                    </a:solidFill>
                  </a:tcPr>
                </a:tc>
                <a:tc>
                  <a:txBody>
                    <a:bodyPr/>
                    <a:lstStyle/>
                    <a:p>
                      <a:r>
                        <a:rPr lang="en-GB" dirty="0"/>
                        <a:t>(NKr)</a:t>
                      </a:r>
                    </a:p>
                  </a:txBody>
                  <a:tcPr>
                    <a:solidFill>
                      <a:schemeClr val="tx2">
                        <a:lumMod val="75000"/>
                      </a:schemeClr>
                    </a:solidFill>
                  </a:tcPr>
                </a:tc>
                <a:tc>
                  <a:txBody>
                    <a:bodyPr/>
                    <a:lstStyle/>
                    <a:p>
                      <a:r>
                        <a:rPr lang="en-GB" dirty="0"/>
                        <a:t>(SKr)</a:t>
                      </a:r>
                    </a:p>
                  </a:txBody>
                  <a:tcPr>
                    <a:solidFill>
                      <a:schemeClr val="tx2">
                        <a:lumMod val="7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(SFr)</a:t>
                      </a:r>
                    </a:p>
                    <a:p>
                      <a:endParaRPr lang="en-GB" dirty="0"/>
                    </a:p>
                  </a:txBody>
                  <a:tcPr>
                    <a:solidFill>
                      <a:schemeClr val="tx2">
                        <a:lumMod val="7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a:t>
                      </a:r>
                    </a:p>
                    <a:p>
                      <a:endParaRPr lang="en-GB" dirty="0"/>
                    </a:p>
                  </a:txBody>
                  <a:tcPr>
                    <a:solidFill>
                      <a:schemeClr val="tx2">
                        <a:lumMod val="75000"/>
                      </a:schemeClr>
                    </a:solidFill>
                  </a:tcPr>
                </a:tc>
                <a:tc>
                  <a:txBody>
                    <a:bodyPr/>
                    <a:lstStyle/>
                    <a:p>
                      <a:r>
                        <a:rPr lang="en-GB" dirty="0"/>
                        <a:t>($)</a:t>
                      </a:r>
                    </a:p>
                  </a:txBody>
                  <a:tcPr>
                    <a:solidFill>
                      <a:schemeClr val="tx2">
                        <a:lumMod val="75000"/>
                      </a:schemeClr>
                    </a:solidFill>
                  </a:tcPr>
                </a:tc>
                <a:extLst>
                  <a:ext uri="{0D108BD9-81ED-4DB2-BD59-A6C34878D82A}">
                    <a16:rowId xmlns:a16="http://schemas.microsoft.com/office/drawing/2014/main" val="10000"/>
                  </a:ext>
                </a:extLst>
              </a:tr>
              <a:tr h="431345">
                <a:tc>
                  <a:txBody>
                    <a:bodyPr/>
                    <a:lstStyle/>
                    <a:p>
                      <a:r>
                        <a:rPr lang="en-GB" dirty="0"/>
                        <a:t>Canada (C$)</a:t>
                      </a:r>
                    </a:p>
                  </a:txBody>
                  <a:tcPr/>
                </a:tc>
                <a:tc>
                  <a:txBody>
                    <a:bodyPr/>
                    <a:lstStyle/>
                    <a:p>
                      <a:r>
                        <a:rPr lang="en-GB" sz="1300" dirty="0"/>
                        <a:t>1</a:t>
                      </a:r>
                    </a:p>
                  </a:txBody>
                  <a:tcPr/>
                </a:tc>
                <a:tc>
                  <a:txBody>
                    <a:bodyPr/>
                    <a:lstStyle/>
                    <a:p>
                      <a:r>
                        <a:rPr lang="en-GB" sz="1300" dirty="0"/>
                        <a:t>5.201</a:t>
                      </a:r>
                    </a:p>
                  </a:txBody>
                  <a:tcPr/>
                </a:tc>
                <a:tc>
                  <a:txBody>
                    <a:bodyPr/>
                    <a:lstStyle/>
                    <a:p>
                      <a:r>
                        <a:rPr lang="en-GB" sz="1300" dirty="0"/>
                        <a:t>0.698</a:t>
                      </a:r>
                    </a:p>
                  </a:txBody>
                  <a:tcPr/>
                </a:tc>
                <a:tc>
                  <a:txBody>
                    <a:bodyPr/>
                    <a:lstStyle/>
                    <a:p>
                      <a:r>
                        <a:rPr lang="en-GB" sz="1300" dirty="0"/>
                        <a:t>111.4</a:t>
                      </a:r>
                    </a:p>
                  </a:txBody>
                  <a:tcPr/>
                </a:tc>
                <a:tc>
                  <a:txBody>
                    <a:bodyPr/>
                    <a:lstStyle/>
                    <a:p>
                      <a:r>
                        <a:rPr lang="en-GB" sz="1300" dirty="0"/>
                        <a:t>5.448</a:t>
                      </a:r>
                    </a:p>
                  </a:txBody>
                  <a:tcPr/>
                </a:tc>
                <a:tc>
                  <a:txBody>
                    <a:bodyPr/>
                    <a:lstStyle/>
                    <a:p>
                      <a:r>
                        <a:rPr lang="en-GB" sz="1300" dirty="0"/>
                        <a:t>6.477</a:t>
                      </a:r>
                    </a:p>
                  </a:txBody>
                  <a:tcPr/>
                </a:tc>
                <a:tc>
                  <a:txBody>
                    <a:bodyPr/>
                    <a:lstStyle/>
                    <a:p>
                      <a:r>
                        <a:rPr lang="en-GB" sz="1300" dirty="0"/>
                        <a:t>1.152</a:t>
                      </a:r>
                    </a:p>
                  </a:txBody>
                  <a:tcPr/>
                </a:tc>
                <a:tc>
                  <a:txBody>
                    <a:bodyPr/>
                    <a:lstStyle/>
                    <a:p>
                      <a:r>
                        <a:rPr lang="en-GB" sz="1300" dirty="0"/>
                        <a:t>0.481</a:t>
                      </a:r>
                    </a:p>
                  </a:txBody>
                  <a:tcPr/>
                </a:tc>
                <a:tc>
                  <a:txBody>
                    <a:bodyPr/>
                    <a:lstStyle/>
                    <a:p>
                      <a:r>
                        <a:rPr lang="en-GB" sz="1300" dirty="0"/>
                        <a:t>0.958</a:t>
                      </a:r>
                    </a:p>
                  </a:txBody>
                  <a:tcPr/>
                </a:tc>
                <a:extLst>
                  <a:ext uri="{0D108BD9-81ED-4DB2-BD59-A6C34878D82A}">
                    <a16:rowId xmlns:a16="http://schemas.microsoft.com/office/drawing/2014/main" val="10001"/>
                  </a:ext>
                </a:extLst>
              </a:tr>
              <a:tr h="431345">
                <a:tc>
                  <a:txBody>
                    <a:bodyPr/>
                    <a:lstStyle/>
                    <a:p>
                      <a:r>
                        <a:rPr lang="en-GB" dirty="0"/>
                        <a:t>Denmark (DKr)</a:t>
                      </a:r>
                    </a:p>
                  </a:txBody>
                  <a:tcPr/>
                </a:tc>
                <a:tc>
                  <a:txBody>
                    <a:bodyPr/>
                    <a:lstStyle/>
                    <a:p>
                      <a:r>
                        <a:rPr lang="en-GB" sz="1300" dirty="0"/>
                        <a:t>1.923</a:t>
                      </a:r>
                    </a:p>
                  </a:txBody>
                  <a:tcPr/>
                </a:tc>
                <a:tc>
                  <a:txBody>
                    <a:bodyPr/>
                    <a:lstStyle/>
                    <a:p>
                      <a:r>
                        <a:rPr lang="en-GB" sz="1300" dirty="0"/>
                        <a:t>10</a:t>
                      </a:r>
                    </a:p>
                  </a:txBody>
                  <a:tcPr/>
                </a:tc>
                <a:tc>
                  <a:txBody>
                    <a:bodyPr/>
                    <a:lstStyle/>
                    <a:p>
                      <a:r>
                        <a:rPr lang="en-GB" sz="1300" dirty="0"/>
                        <a:t>1.342</a:t>
                      </a:r>
                    </a:p>
                  </a:txBody>
                  <a:tcPr/>
                </a:tc>
                <a:tc>
                  <a:txBody>
                    <a:bodyPr/>
                    <a:lstStyle/>
                    <a:p>
                      <a:r>
                        <a:rPr lang="en-GB" sz="1300" dirty="0"/>
                        <a:t>214.2</a:t>
                      </a:r>
                    </a:p>
                  </a:txBody>
                  <a:tcPr/>
                </a:tc>
                <a:tc>
                  <a:txBody>
                    <a:bodyPr/>
                    <a:lstStyle/>
                    <a:p>
                      <a:r>
                        <a:rPr lang="en-GB" sz="1300" dirty="0"/>
                        <a:t>10.480</a:t>
                      </a:r>
                    </a:p>
                  </a:txBody>
                  <a:tcPr/>
                </a:tc>
                <a:tc>
                  <a:txBody>
                    <a:bodyPr/>
                    <a:lstStyle/>
                    <a:p>
                      <a:r>
                        <a:rPr lang="en-GB" sz="1300" dirty="0"/>
                        <a:t>12.450</a:t>
                      </a:r>
                    </a:p>
                  </a:txBody>
                  <a:tcPr/>
                </a:tc>
                <a:tc>
                  <a:txBody>
                    <a:bodyPr/>
                    <a:lstStyle/>
                    <a:p>
                      <a:r>
                        <a:rPr lang="en-GB" sz="1300" dirty="0"/>
                        <a:t>2.215</a:t>
                      </a:r>
                    </a:p>
                  </a:txBody>
                  <a:tcPr/>
                </a:tc>
                <a:tc>
                  <a:txBody>
                    <a:bodyPr/>
                    <a:lstStyle/>
                    <a:p>
                      <a:r>
                        <a:rPr lang="en-GB" sz="1300" dirty="0"/>
                        <a:t>0.926</a:t>
                      </a:r>
                    </a:p>
                  </a:txBody>
                  <a:tcPr/>
                </a:tc>
                <a:tc>
                  <a:txBody>
                    <a:bodyPr/>
                    <a:lstStyle/>
                    <a:p>
                      <a:r>
                        <a:rPr lang="en-GB" sz="1300" dirty="0"/>
                        <a:t>1.862</a:t>
                      </a:r>
                    </a:p>
                  </a:txBody>
                  <a:tcPr/>
                </a:tc>
                <a:extLst>
                  <a:ext uri="{0D108BD9-81ED-4DB2-BD59-A6C34878D82A}">
                    <a16:rowId xmlns:a16="http://schemas.microsoft.com/office/drawing/2014/main" val="10002"/>
                  </a:ext>
                </a:extLst>
              </a:tr>
              <a:tr h="431345">
                <a:tc>
                  <a:txBody>
                    <a:bodyPr/>
                    <a:lstStyle/>
                    <a:p>
                      <a:r>
                        <a:rPr lang="en-GB" sz="1600" b="1" dirty="0">
                          <a:solidFill>
                            <a:schemeClr val="tx1"/>
                          </a:solidFill>
                        </a:rPr>
                        <a:t>Eurozone (€)</a:t>
                      </a:r>
                    </a:p>
                  </a:txBody>
                  <a:tcPr/>
                </a:tc>
                <a:tc>
                  <a:txBody>
                    <a:bodyPr/>
                    <a:lstStyle/>
                    <a:p>
                      <a:r>
                        <a:rPr lang="en-GB" sz="1300" dirty="0"/>
                        <a:t>1.432</a:t>
                      </a:r>
                    </a:p>
                  </a:txBody>
                  <a:tcPr/>
                </a:tc>
                <a:tc>
                  <a:txBody>
                    <a:bodyPr/>
                    <a:lstStyle/>
                    <a:p>
                      <a:r>
                        <a:rPr lang="en-GB" sz="1300" dirty="0"/>
                        <a:t>7.449</a:t>
                      </a:r>
                    </a:p>
                  </a:txBody>
                  <a:tcPr/>
                </a:tc>
                <a:tc>
                  <a:txBody>
                    <a:bodyPr/>
                    <a:lstStyle/>
                    <a:p>
                      <a:r>
                        <a:rPr lang="en-GB" sz="1300" dirty="0"/>
                        <a:t>1</a:t>
                      </a:r>
                    </a:p>
                  </a:txBody>
                  <a:tcPr/>
                </a:tc>
                <a:tc>
                  <a:txBody>
                    <a:bodyPr/>
                    <a:lstStyle/>
                    <a:p>
                      <a:r>
                        <a:rPr lang="en-GB" sz="1300" dirty="0"/>
                        <a:t>159.6</a:t>
                      </a:r>
                    </a:p>
                  </a:txBody>
                  <a:tcPr/>
                </a:tc>
                <a:tc>
                  <a:txBody>
                    <a:bodyPr/>
                    <a:lstStyle/>
                    <a:p>
                      <a:r>
                        <a:rPr lang="en-GB" sz="1300" dirty="0"/>
                        <a:t>7.804</a:t>
                      </a:r>
                    </a:p>
                  </a:txBody>
                  <a:tcPr/>
                </a:tc>
                <a:tc>
                  <a:txBody>
                    <a:bodyPr/>
                    <a:lstStyle/>
                    <a:p>
                      <a:r>
                        <a:rPr lang="en-GB" sz="1300" dirty="0"/>
                        <a:t>9.276</a:t>
                      </a:r>
                    </a:p>
                  </a:txBody>
                  <a:tcPr/>
                </a:tc>
                <a:tc>
                  <a:txBody>
                    <a:bodyPr/>
                    <a:lstStyle/>
                    <a:p>
                      <a:r>
                        <a:rPr lang="en-GB" sz="1300" dirty="0"/>
                        <a:t>1.650</a:t>
                      </a:r>
                    </a:p>
                  </a:txBody>
                  <a:tcPr/>
                </a:tc>
                <a:tc>
                  <a:txBody>
                    <a:bodyPr/>
                    <a:lstStyle/>
                    <a:p>
                      <a:r>
                        <a:rPr lang="en-GB" sz="1300" dirty="0"/>
                        <a:t>0.689</a:t>
                      </a:r>
                    </a:p>
                  </a:txBody>
                  <a:tcPr/>
                </a:tc>
                <a:tc>
                  <a:txBody>
                    <a:bodyPr/>
                    <a:lstStyle/>
                    <a:p>
                      <a:r>
                        <a:rPr lang="en-GB" sz="1600" b="1" dirty="0">
                          <a:solidFill>
                            <a:schemeClr val="tx1"/>
                          </a:solidFill>
                        </a:rPr>
                        <a:t>1.387</a:t>
                      </a:r>
                    </a:p>
                  </a:txBody>
                  <a:tcPr/>
                </a:tc>
                <a:extLst>
                  <a:ext uri="{0D108BD9-81ED-4DB2-BD59-A6C34878D82A}">
                    <a16:rowId xmlns:a16="http://schemas.microsoft.com/office/drawing/2014/main" val="10003"/>
                  </a:ext>
                </a:extLst>
              </a:tr>
              <a:tr h="431345">
                <a:tc>
                  <a:txBody>
                    <a:bodyPr/>
                    <a:lstStyle/>
                    <a:p>
                      <a:r>
                        <a:rPr lang="en-GB" dirty="0"/>
                        <a:t>Japan (¥)</a:t>
                      </a:r>
                    </a:p>
                  </a:txBody>
                  <a:tcPr/>
                </a:tc>
                <a:tc>
                  <a:txBody>
                    <a:bodyPr/>
                    <a:lstStyle/>
                    <a:p>
                      <a:r>
                        <a:rPr lang="en-GB" sz="1300" dirty="0"/>
                        <a:t>0.898</a:t>
                      </a:r>
                    </a:p>
                  </a:txBody>
                  <a:tcPr/>
                </a:tc>
                <a:tc>
                  <a:txBody>
                    <a:bodyPr/>
                    <a:lstStyle/>
                    <a:p>
                      <a:r>
                        <a:rPr lang="en-GB" sz="1300" dirty="0"/>
                        <a:t>4.668</a:t>
                      </a:r>
                    </a:p>
                  </a:txBody>
                  <a:tcPr/>
                </a:tc>
                <a:tc>
                  <a:txBody>
                    <a:bodyPr/>
                    <a:lstStyle/>
                    <a:p>
                      <a:r>
                        <a:rPr lang="en-GB" sz="1300" dirty="0"/>
                        <a:t>0.627</a:t>
                      </a:r>
                    </a:p>
                  </a:txBody>
                  <a:tcPr/>
                </a:tc>
                <a:tc>
                  <a:txBody>
                    <a:bodyPr/>
                    <a:lstStyle/>
                    <a:p>
                      <a:r>
                        <a:rPr lang="en-GB" sz="1300" dirty="0"/>
                        <a:t>100</a:t>
                      </a:r>
                    </a:p>
                  </a:txBody>
                  <a:tcPr/>
                </a:tc>
                <a:tc>
                  <a:txBody>
                    <a:bodyPr/>
                    <a:lstStyle/>
                    <a:p>
                      <a:r>
                        <a:rPr lang="en-GB" sz="1300" dirty="0"/>
                        <a:t>4.890</a:t>
                      </a:r>
                    </a:p>
                  </a:txBody>
                  <a:tcPr/>
                </a:tc>
                <a:tc>
                  <a:txBody>
                    <a:bodyPr/>
                    <a:lstStyle/>
                    <a:p>
                      <a:r>
                        <a:rPr lang="en-GB" sz="1300" dirty="0"/>
                        <a:t>5.813</a:t>
                      </a:r>
                    </a:p>
                  </a:txBody>
                  <a:tcPr/>
                </a:tc>
                <a:tc>
                  <a:txBody>
                    <a:bodyPr/>
                    <a:lstStyle/>
                    <a:p>
                      <a:r>
                        <a:rPr lang="en-GB" sz="1300" dirty="0"/>
                        <a:t>1.034</a:t>
                      </a:r>
                    </a:p>
                  </a:txBody>
                  <a:tcPr/>
                </a:tc>
                <a:tc>
                  <a:txBody>
                    <a:bodyPr/>
                    <a:lstStyle/>
                    <a:p>
                      <a:r>
                        <a:rPr lang="en-GB" sz="1300" dirty="0"/>
                        <a:t>0.432</a:t>
                      </a:r>
                    </a:p>
                  </a:txBody>
                  <a:tcPr/>
                </a:tc>
                <a:tc>
                  <a:txBody>
                    <a:bodyPr/>
                    <a:lstStyle/>
                    <a:p>
                      <a:r>
                        <a:rPr lang="en-GB" sz="1300" dirty="0"/>
                        <a:t>0.869</a:t>
                      </a:r>
                    </a:p>
                  </a:txBody>
                  <a:tcPr/>
                </a:tc>
                <a:extLst>
                  <a:ext uri="{0D108BD9-81ED-4DB2-BD59-A6C34878D82A}">
                    <a16:rowId xmlns:a16="http://schemas.microsoft.com/office/drawing/2014/main" val="10004"/>
                  </a:ext>
                </a:extLst>
              </a:tr>
              <a:tr h="431345">
                <a:tc>
                  <a:txBody>
                    <a:bodyPr/>
                    <a:lstStyle/>
                    <a:p>
                      <a:r>
                        <a:rPr lang="en-GB" dirty="0"/>
                        <a:t>Norway (NKr)</a:t>
                      </a:r>
                    </a:p>
                  </a:txBody>
                  <a:tcPr/>
                </a:tc>
                <a:tc>
                  <a:txBody>
                    <a:bodyPr/>
                    <a:lstStyle/>
                    <a:p>
                      <a:r>
                        <a:rPr lang="en-GB" sz="1300" dirty="0"/>
                        <a:t>1.835</a:t>
                      </a:r>
                    </a:p>
                  </a:txBody>
                  <a:tcPr/>
                </a:tc>
                <a:tc>
                  <a:txBody>
                    <a:bodyPr/>
                    <a:lstStyle/>
                    <a:p>
                      <a:r>
                        <a:rPr lang="en-GB" sz="1300" dirty="0"/>
                        <a:t>9.545</a:t>
                      </a:r>
                    </a:p>
                  </a:txBody>
                  <a:tcPr/>
                </a:tc>
                <a:tc>
                  <a:txBody>
                    <a:bodyPr/>
                    <a:lstStyle/>
                    <a:p>
                      <a:r>
                        <a:rPr lang="en-GB" sz="1300" dirty="0"/>
                        <a:t>1.281</a:t>
                      </a:r>
                    </a:p>
                  </a:txBody>
                  <a:tcPr/>
                </a:tc>
                <a:tc>
                  <a:txBody>
                    <a:bodyPr/>
                    <a:lstStyle/>
                    <a:p>
                      <a:r>
                        <a:rPr lang="en-GB" sz="1300" dirty="0"/>
                        <a:t>204.5</a:t>
                      </a:r>
                    </a:p>
                  </a:txBody>
                  <a:tcPr/>
                </a:tc>
                <a:tc>
                  <a:txBody>
                    <a:bodyPr/>
                    <a:lstStyle/>
                    <a:p>
                      <a:r>
                        <a:rPr lang="en-GB" sz="1300" dirty="0"/>
                        <a:t>10</a:t>
                      </a:r>
                    </a:p>
                  </a:txBody>
                  <a:tcPr/>
                </a:tc>
                <a:tc>
                  <a:txBody>
                    <a:bodyPr/>
                    <a:lstStyle/>
                    <a:p>
                      <a:r>
                        <a:rPr lang="en-GB" sz="1300" dirty="0"/>
                        <a:t>11.89</a:t>
                      </a:r>
                    </a:p>
                  </a:txBody>
                  <a:tcPr/>
                </a:tc>
                <a:tc>
                  <a:txBody>
                    <a:bodyPr/>
                    <a:lstStyle/>
                    <a:p>
                      <a:r>
                        <a:rPr lang="en-GB" sz="1300" dirty="0"/>
                        <a:t>2.114</a:t>
                      </a:r>
                    </a:p>
                  </a:txBody>
                  <a:tcPr/>
                </a:tc>
                <a:tc>
                  <a:txBody>
                    <a:bodyPr/>
                    <a:lstStyle/>
                    <a:p>
                      <a:r>
                        <a:rPr lang="en-GB" sz="1300" dirty="0"/>
                        <a:t>0.883</a:t>
                      </a:r>
                    </a:p>
                  </a:txBody>
                  <a:tcPr/>
                </a:tc>
                <a:tc>
                  <a:txBody>
                    <a:bodyPr/>
                    <a:lstStyle/>
                    <a:p>
                      <a:r>
                        <a:rPr lang="en-GB" sz="1300" dirty="0"/>
                        <a:t>1.777</a:t>
                      </a:r>
                    </a:p>
                  </a:txBody>
                  <a:tcPr/>
                </a:tc>
                <a:extLst>
                  <a:ext uri="{0D108BD9-81ED-4DB2-BD59-A6C34878D82A}">
                    <a16:rowId xmlns:a16="http://schemas.microsoft.com/office/drawing/2014/main" val="10005"/>
                  </a:ext>
                </a:extLst>
              </a:tr>
              <a:tr h="431345">
                <a:tc>
                  <a:txBody>
                    <a:bodyPr/>
                    <a:lstStyle/>
                    <a:p>
                      <a:r>
                        <a:rPr lang="en-GB" dirty="0"/>
                        <a:t>Sweden (SKr)</a:t>
                      </a:r>
                    </a:p>
                  </a:txBody>
                  <a:tcPr/>
                </a:tc>
                <a:tc>
                  <a:txBody>
                    <a:bodyPr/>
                    <a:lstStyle/>
                    <a:p>
                      <a:r>
                        <a:rPr lang="en-GB" sz="1300" dirty="0"/>
                        <a:t>1.544</a:t>
                      </a:r>
                    </a:p>
                  </a:txBody>
                  <a:tcPr/>
                </a:tc>
                <a:tc>
                  <a:txBody>
                    <a:bodyPr/>
                    <a:lstStyle/>
                    <a:p>
                      <a:r>
                        <a:rPr lang="en-GB" sz="1300" dirty="0"/>
                        <a:t>8.030</a:t>
                      </a:r>
                    </a:p>
                  </a:txBody>
                  <a:tcPr/>
                </a:tc>
                <a:tc>
                  <a:txBody>
                    <a:bodyPr/>
                    <a:lstStyle/>
                    <a:p>
                      <a:r>
                        <a:rPr lang="en-GB" sz="1300" dirty="0"/>
                        <a:t>1.078</a:t>
                      </a:r>
                    </a:p>
                  </a:txBody>
                  <a:tcPr/>
                </a:tc>
                <a:tc>
                  <a:txBody>
                    <a:bodyPr/>
                    <a:lstStyle/>
                    <a:p>
                      <a:r>
                        <a:rPr lang="en-GB" sz="1300" dirty="0"/>
                        <a:t>172.0</a:t>
                      </a:r>
                    </a:p>
                  </a:txBody>
                  <a:tcPr/>
                </a:tc>
                <a:tc>
                  <a:txBody>
                    <a:bodyPr/>
                    <a:lstStyle/>
                    <a:p>
                      <a:r>
                        <a:rPr lang="en-GB" sz="1300" dirty="0"/>
                        <a:t>8.412</a:t>
                      </a:r>
                    </a:p>
                  </a:txBody>
                  <a:tcPr/>
                </a:tc>
                <a:tc>
                  <a:txBody>
                    <a:bodyPr/>
                    <a:lstStyle/>
                    <a:p>
                      <a:r>
                        <a:rPr lang="en-GB" sz="1300" dirty="0"/>
                        <a:t>10</a:t>
                      </a:r>
                    </a:p>
                  </a:txBody>
                  <a:tcPr/>
                </a:tc>
                <a:tc>
                  <a:txBody>
                    <a:bodyPr/>
                    <a:lstStyle/>
                    <a:p>
                      <a:r>
                        <a:rPr lang="en-GB" sz="1300" dirty="0"/>
                        <a:t>1.779</a:t>
                      </a:r>
                    </a:p>
                  </a:txBody>
                  <a:tcPr/>
                </a:tc>
                <a:tc>
                  <a:txBody>
                    <a:bodyPr/>
                    <a:lstStyle/>
                    <a:p>
                      <a:r>
                        <a:rPr lang="en-GB" sz="1300" dirty="0"/>
                        <a:t>0.743</a:t>
                      </a:r>
                    </a:p>
                  </a:txBody>
                  <a:tcPr/>
                </a:tc>
                <a:tc>
                  <a:txBody>
                    <a:bodyPr/>
                    <a:lstStyle/>
                    <a:p>
                      <a:r>
                        <a:rPr lang="en-GB" sz="1300" dirty="0"/>
                        <a:t>1.495</a:t>
                      </a:r>
                    </a:p>
                  </a:txBody>
                  <a:tcPr/>
                </a:tc>
                <a:extLst>
                  <a:ext uri="{0D108BD9-81ED-4DB2-BD59-A6C34878D82A}">
                    <a16:rowId xmlns:a16="http://schemas.microsoft.com/office/drawing/2014/main" val="10006"/>
                  </a:ext>
                </a:extLst>
              </a:tr>
              <a:tr h="431345">
                <a:tc>
                  <a:txBody>
                    <a:bodyPr/>
                    <a:lstStyle/>
                    <a:p>
                      <a:r>
                        <a:rPr lang="en-GB" dirty="0"/>
                        <a:t>Switzerland (SFr)</a:t>
                      </a:r>
                    </a:p>
                  </a:txBody>
                  <a:tcPr/>
                </a:tc>
                <a:tc>
                  <a:txBody>
                    <a:bodyPr/>
                    <a:lstStyle/>
                    <a:p>
                      <a:r>
                        <a:rPr lang="en-GB" sz="1300" dirty="0"/>
                        <a:t>0.868</a:t>
                      </a:r>
                    </a:p>
                  </a:txBody>
                  <a:tcPr/>
                </a:tc>
                <a:tc>
                  <a:txBody>
                    <a:bodyPr/>
                    <a:lstStyle/>
                    <a:p>
                      <a:r>
                        <a:rPr lang="en-GB" sz="1300" dirty="0"/>
                        <a:t>4.514</a:t>
                      </a:r>
                    </a:p>
                  </a:txBody>
                  <a:tcPr/>
                </a:tc>
                <a:tc>
                  <a:txBody>
                    <a:bodyPr/>
                    <a:lstStyle/>
                    <a:p>
                      <a:r>
                        <a:rPr lang="en-GB" sz="1300" dirty="0"/>
                        <a:t>0.606</a:t>
                      </a:r>
                    </a:p>
                  </a:txBody>
                  <a:tcPr/>
                </a:tc>
                <a:tc>
                  <a:txBody>
                    <a:bodyPr/>
                    <a:lstStyle/>
                    <a:p>
                      <a:r>
                        <a:rPr lang="en-GB" sz="1300" dirty="0"/>
                        <a:t>96.71</a:t>
                      </a:r>
                    </a:p>
                  </a:txBody>
                  <a:tcPr/>
                </a:tc>
                <a:tc>
                  <a:txBody>
                    <a:bodyPr/>
                    <a:lstStyle/>
                    <a:p>
                      <a:r>
                        <a:rPr lang="en-GB" sz="1300" dirty="0"/>
                        <a:t>4.729</a:t>
                      </a:r>
                    </a:p>
                  </a:txBody>
                  <a:tcPr/>
                </a:tc>
                <a:tc>
                  <a:txBody>
                    <a:bodyPr/>
                    <a:lstStyle/>
                    <a:p>
                      <a:r>
                        <a:rPr lang="en-GB" sz="1300" dirty="0"/>
                        <a:t>5.622</a:t>
                      </a:r>
                    </a:p>
                  </a:txBody>
                  <a:tcPr/>
                </a:tc>
                <a:tc>
                  <a:txBody>
                    <a:bodyPr/>
                    <a:lstStyle/>
                    <a:p>
                      <a:r>
                        <a:rPr lang="en-GB" sz="1300" dirty="0"/>
                        <a:t>1</a:t>
                      </a:r>
                    </a:p>
                  </a:txBody>
                  <a:tcPr/>
                </a:tc>
                <a:tc>
                  <a:txBody>
                    <a:bodyPr/>
                    <a:lstStyle/>
                    <a:p>
                      <a:r>
                        <a:rPr lang="en-GB" sz="1300" dirty="0"/>
                        <a:t>0.418</a:t>
                      </a:r>
                    </a:p>
                  </a:txBody>
                  <a:tcPr/>
                </a:tc>
                <a:tc>
                  <a:txBody>
                    <a:bodyPr/>
                    <a:lstStyle/>
                    <a:p>
                      <a:r>
                        <a:rPr lang="en-GB" sz="1300" dirty="0"/>
                        <a:t>0.840</a:t>
                      </a:r>
                    </a:p>
                  </a:txBody>
                  <a:tcPr/>
                </a:tc>
                <a:extLst>
                  <a:ext uri="{0D108BD9-81ED-4DB2-BD59-A6C34878D82A}">
                    <a16:rowId xmlns:a16="http://schemas.microsoft.com/office/drawing/2014/main" val="10007"/>
                  </a:ext>
                </a:extLst>
              </a:tr>
              <a:tr h="431345">
                <a:tc>
                  <a:txBody>
                    <a:bodyPr/>
                    <a:lstStyle/>
                    <a:p>
                      <a:r>
                        <a:rPr lang="en-GB" sz="1600" b="1" dirty="0">
                          <a:solidFill>
                            <a:schemeClr val="tx1"/>
                          </a:solidFill>
                        </a:rPr>
                        <a:t>UK (£)</a:t>
                      </a:r>
                    </a:p>
                  </a:txBody>
                  <a:tcPr/>
                </a:tc>
                <a:tc>
                  <a:txBody>
                    <a:bodyPr/>
                    <a:lstStyle/>
                    <a:p>
                      <a:r>
                        <a:rPr lang="en-GB" sz="1300" dirty="0"/>
                        <a:t>2.077</a:t>
                      </a:r>
                    </a:p>
                  </a:txBody>
                  <a:tcPr/>
                </a:tc>
                <a:tc>
                  <a:txBody>
                    <a:bodyPr/>
                    <a:lstStyle/>
                    <a:p>
                      <a:r>
                        <a:rPr lang="en-GB" sz="1300" dirty="0"/>
                        <a:t>10.80</a:t>
                      </a:r>
                    </a:p>
                  </a:txBody>
                  <a:tcPr/>
                </a:tc>
                <a:tc>
                  <a:txBody>
                    <a:bodyPr/>
                    <a:lstStyle/>
                    <a:p>
                      <a:r>
                        <a:rPr lang="en-GB" sz="1600" b="1" dirty="0">
                          <a:solidFill>
                            <a:srgbClr val="FF0000"/>
                          </a:solidFill>
                        </a:rPr>
                        <a:t>1.450</a:t>
                      </a:r>
                    </a:p>
                  </a:txBody>
                  <a:tcPr/>
                </a:tc>
                <a:tc>
                  <a:txBody>
                    <a:bodyPr/>
                    <a:lstStyle/>
                    <a:p>
                      <a:r>
                        <a:rPr lang="en-GB" sz="1300" dirty="0"/>
                        <a:t>231.5</a:t>
                      </a:r>
                    </a:p>
                  </a:txBody>
                  <a:tcPr/>
                </a:tc>
                <a:tc>
                  <a:txBody>
                    <a:bodyPr/>
                    <a:lstStyle/>
                    <a:p>
                      <a:r>
                        <a:rPr lang="en-GB" sz="1300" dirty="0"/>
                        <a:t>11.32</a:t>
                      </a:r>
                    </a:p>
                  </a:txBody>
                  <a:tcPr/>
                </a:tc>
                <a:tc>
                  <a:txBody>
                    <a:bodyPr/>
                    <a:lstStyle/>
                    <a:p>
                      <a:r>
                        <a:rPr lang="en-GB" sz="1300" dirty="0"/>
                        <a:t>13.45</a:t>
                      </a:r>
                    </a:p>
                  </a:txBody>
                  <a:tcPr/>
                </a:tc>
                <a:tc>
                  <a:txBody>
                    <a:bodyPr/>
                    <a:lstStyle/>
                    <a:p>
                      <a:r>
                        <a:rPr lang="en-GB" sz="1300" dirty="0"/>
                        <a:t>2.393</a:t>
                      </a:r>
                    </a:p>
                  </a:txBody>
                  <a:tcPr/>
                </a:tc>
                <a:tc>
                  <a:txBody>
                    <a:bodyPr/>
                    <a:lstStyle/>
                    <a:p>
                      <a:r>
                        <a:rPr lang="en-GB" sz="1300" dirty="0"/>
                        <a:t>1</a:t>
                      </a:r>
                    </a:p>
                  </a:txBody>
                  <a:tcPr/>
                </a:tc>
                <a:tc>
                  <a:txBody>
                    <a:bodyPr/>
                    <a:lstStyle/>
                    <a:p>
                      <a:r>
                        <a:rPr lang="en-GB" sz="1600" b="1" dirty="0">
                          <a:solidFill>
                            <a:schemeClr val="tx1"/>
                          </a:solidFill>
                        </a:rPr>
                        <a:t>2.012</a:t>
                      </a:r>
                    </a:p>
                  </a:txBody>
                  <a:tcPr/>
                </a:tc>
                <a:extLst>
                  <a:ext uri="{0D108BD9-81ED-4DB2-BD59-A6C34878D82A}">
                    <a16:rowId xmlns:a16="http://schemas.microsoft.com/office/drawing/2014/main" val="10008"/>
                  </a:ext>
                </a:extLst>
              </a:tr>
              <a:tr h="431345">
                <a:tc>
                  <a:txBody>
                    <a:bodyPr/>
                    <a:lstStyle/>
                    <a:p>
                      <a:r>
                        <a:rPr lang="en-GB" dirty="0"/>
                        <a:t>USA ($)</a:t>
                      </a:r>
                    </a:p>
                  </a:txBody>
                  <a:tcPr/>
                </a:tc>
                <a:tc>
                  <a:txBody>
                    <a:bodyPr/>
                    <a:lstStyle/>
                    <a:p>
                      <a:r>
                        <a:rPr lang="en-GB" sz="1300" dirty="0"/>
                        <a:t>1.033</a:t>
                      </a:r>
                    </a:p>
                  </a:txBody>
                  <a:tcPr/>
                </a:tc>
                <a:tc>
                  <a:txBody>
                    <a:bodyPr/>
                    <a:lstStyle/>
                    <a:p>
                      <a:r>
                        <a:rPr lang="en-GB" sz="1300" dirty="0"/>
                        <a:t>5.371</a:t>
                      </a:r>
                    </a:p>
                  </a:txBody>
                  <a:tcPr/>
                </a:tc>
                <a:tc>
                  <a:txBody>
                    <a:bodyPr/>
                    <a:lstStyle/>
                    <a:p>
                      <a:r>
                        <a:rPr lang="en-GB" sz="1300" dirty="0"/>
                        <a:t>0.721</a:t>
                      </a:r>
                    </a:p>
                  </a:txBody>
                  <a:tcPr/>
                </a:tc>
                <a:tc>
                  <a:txBody>
                    <a:bodyPr/>
                    <a:lstStyle/>
                    <a:p>
                      <a:r>
                        <a:rPr lang="en-GB" sz="1300" dirty="0"/>
                        <a:t>115.1</a:t>
                      </a:r>
                    </a:p>
                  </a:txBody>
                  <a:tcPr/>
                </a:tc>
                <a:tc>
                  <a:txBody>
                    <a:bodyPr/>
                    <a:lstStyle/>
                    <a:p>
                      <a:r>
                        <a:rPr lang="en-GB" sz="1300" dirty="0"/>
                        <a:t>5.627</a:t>
                      </a:r>
                    </a:p>
                  </a:txBody>
                  <a:tcPr/>
                </a:tc>
                <a:tc>
                  <a:txBody>
                    <a:bodyPr/>
                    <a:lstStyle/>
                    <a:p>
                      <a:r>
                        <a:rPr lang="en-GB" sz="1300" dirty="0"/>
                        <a:t>6.689</a:t>
                      </a:r>
                    </a:p>
                  </a:txBody>
                  <a:tcPr/>
                </a:tc>
                <a:tc>
                  <a:txBody>
                    <a:bodyPr/>
                    <a:lstStyle/>
                    <a:p>
                      <a:r>
                        <a:rPr lang="en-GB" sz="1300" dirty="0"/>
                        <a:t>1.190</a:t>
                      </a:r>
                    </a:p>
                  </a:txBody>
                  <a:tcPr/>
                </a:tc>
                <a:tc>
                  <a:txBody>
                    <a:bodyPr/>
                    <a:lstStyle/>
                    <a:p>
                      <a:r>
                        <a:rPr lang="en-GB" sz="1300" dirty="0"/>
                        <a:t>0.497</a:t>
                      </a:r>
                    </a:p>
                  </a:txBody>
                  <a:tcPr/>
                </a:tc>
                <a:tc>
                  <a:txBody>
                    <a:bodyPr/>
                    <a:lstStyle/>
                    <a:p>
                      <a:r>
                        <a:rPr lang="en-GB" sz="1300" dirty="0"/>
                        <a:t>1</a:t>
                      </a:r>
                    </a:p>
                  </a:txBody>
                  <a:tcPr/>
                </a:tc>
                <a:extLst>
                  <a:ext uri="{0D108BD9-81ED-4DB2-BD59-A6C34878D82A}">
                    <a16:rowId xmlns:a16="http://schemas.microsoft.com/office/drawing/2014/main" val="10009"/>
                  </a:ext>
                </a:extLst>
              </a:tr>
            </a:tbl>
          </a:graphicData>
        </a:graphic>
      </p:graphicFrame>
      <p:sp>
        <p:nvSpPr>
          <p:cNvPr id="6" name="Slide Number Placeholder 5"/>
          <p:cNvSpPr>
            <a:spLocks noGrp="1"/>
          </p:cNvSpPr>
          <p:nvPr>
            <p:ph type="sldNum" sz="quarter" idx="12"/>
          </p:nvPr>
        </p:nvSpPr>
        <p:spPr/>
        <p:txBody>
          <a:bodyPr/>
          <a:lstStyle/>
          <a:p>
            <a:fld id="{39C36121-C617-4182-BE9B-5368C33B3086}" type="slidenum">
              <a:rPr lang="en-GB" smtClean="0"/>
              <a:pPr/>
              <a:t>23</a:t>
            </a:fld>
            <a:endParaRPr lang="en-GB" dirty="0"/>
          </a:p>
        </p:txBody>
      </p:sp>
      <p:sp>
        <p:nvSpPr>
          <p:cNvPr id="5" name="TextBox 4"/>
          <p:cNvSpPr txBox="1"/>
          <p:nvPr/>
        </p:nvSpPr>
        <p:spPr>
          <a:xfrm>
            <a:off x="214268" y="5143643"/>
            <a:ext cx="8929731" cy="523220"/>
          </a:xfrm>
          <a:prstGeom prst="rect">
            <a:avLst/>
          </a:prstGeom>
          <a:noFill/>
        </p:spPr>
        <p:txBody>
          <a:bodyPr wrap="square" rtlCol="0">
            <a:spAutoFit/>
          </a:bodyPr>
          <a:lstStyle/>
          <a:p>
            <a:r>
              <a:rPr lang="en-GB" sz="1400" dirty="0"/>
              <a:t>International exchange rates of selected countries as at 13</a:t>
            </a:r>
            <a:r>
              <a:rPr lang="en-GB" sz="1400" baseline="30000" dirty="0"/>
              <a:t>th</a:t>
            </a:r>
            <a:r>
              <a:rPr lang="en-GB" sz="1400" dirty="0"/>
              <a:t> September 2007</a:t>
            </a:r>
          </a:p>
          <a:p>
            <a:r>
              <a:rPr lang="en-GB" sz="1400" dirty="0"/>
              <a:t>Source: </a:t>
            </a:r>
            <a:r>
              <a:rPr lang="en-GB" sz="1400" i="1" dirty="0"/>
              <a:t>Financial Times </a:t>
            </a:r>
            <a:r>
              <a:rPr lang="en-GB" sz="1400" dirty="0"/>
              <a:t>derived from Reuters</a:t>
            </a:r>
          </a:p>
        </p:txBody>
      </p:sp>
    </p:spTree>
    <p:custDataLst>
      <p:tags r:id="rId1"/>
    </p:custDataLst>
    <p:extLst>
      <p:ext uri="{BB962C8B-B14F-4D97-AF65-F5344CB8AC3E}">
        <p14:creationId xmlns:p14="http://schemas.microsoft.com/office/powerpoint/2010/main" val="36480093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p:spPr>
        <p:txBody>
          <a:bodyPr>
            <a:normAutofit/>
          </a:bodyPr>
          <a:lstStyle/>
          <a:p>
            <a:r>
              <a:rPr lang="en-US" dirty="0"/>
              <a:t>Cross exchange rates example </a:t>
            </a:r>
          </a:p>
        </p:txBody>
      </p:sp>
      <p:sp>
        <p:nvSpPr>
          <p:cNvPr id="3" name="Content Placeholder 2">
            <a:extLst>
              <a:ext uri="{FF2B5EF4-FFF2-40B4-BE49-F238E27FC236}">
                <a16:creationId xmlns:a16="http://schemas.microsoft.com/office/drawing/2014/main" id="{B5F0F157-B0E0-F02A-1333-296F67203C46}"/>
              </a:ext>
            </a:extLst>
          </p:cNvPr>
          <p:cNvSpPr>
            <a:spLocks noGrp="1"/>
          </p:cNvSpPr>
          <p:nvPr>
            <p:ph idx="1"/>
          </p:nvPr>
        </p:nvSpPr>
        <p:spPr>
          <a:xfrm>
            <a:off x="0" y="981364"/>
            <a:ext cx="9144000" cy="4403436"/>
          </a:xfrm>
        </p:spPr>
        <p:txBody>
          <a:bodyPr/>
          <a:lstStyle/>
          <a:p>
            <a:pPr marL="0" indent="0">
              <a:buNone/>
            </a:pPr>
            <a:r>
              <a:rPr lang="en-GB" dirty="0"/>
              <a:t>In the above table, on the 13</a:t>
            </a:r>
            <a:r>
              <a:rPr lang="en-GB" baseline="30000" dirty="0"/>
              <a:t>th</a:t>
            </a:r>
            <a:r>
              <a:rPr lang="en-GB" dirty="0"/>
              <a:t> of September 2007, the </a:t>
            </a:r>
          </a:p>
        </p:txBody>
      </p:sp>
    </p:spTree>
    <p:extLst>
      <p:ext uri="{BB962C8B-B14F-4D97-AF65-F5344CB8AC3E}">
        <p14:creationId xmlns:p14="http://schemas.microsoft.com/office/powerpoint/2010/main" val="24256485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B6CFE2-1551-4566-B4DB-93965AFF7E1D}"/>
              </a:ext>
            </a:extLst>
          </p:cNvPr>
          <p:cNvSpPr>
            <a:spLocks noGrp="1"/>
          </p:cNvSpPr>
          <p:nvPr>
            <p:ph type="title"/>
          </p:nvPr>
        </p:nvSpPr>
        <p:spPr/>
        <p:txBody>
          <a:bodyPr/>
          <a:lstStyle/>
          <a:p>
            <a:r>
              <a:rPr lang="en-GB" b="1" dirty="0"/>
              <a:t>Other exchange rate terms</a:t>
            </a:r>
          </a:p>
        </p:txBody>
      </p:sp>
      <p:sp>
        <p:nvSpPr>
          <p:cNvPr id="3" name="Content Placeholder 2">
            <a:extLst>
              <a:ext uri="{FF2B5EF4-FFF2-40B4-BE49-F238E27FC236}">
                <a16:creationId xmlns:a16="http://schemas.microsoft.com/office/drawing/2014/main" id="{B15B12B2-A343-4CC0-9A62-B4B74693902E}"/>
              </a:ext>
            </a:extLst>
          </p:cNvPr>
          <p:cNvSpPr>
            <a:spLocks noGrp="1"/>
          </p:cNvSpPr>
          <p:nvPr>
            <p:ph idx="1"/>
          </p:nvPr>
        </p:nvSpPr>
        <p:spPr>
          <a:xfrm>
            <a:off x="457200" y="1417638"/>
            <a:ext cx="8229600" cy="4343969"/>
          </a:xfrm>
        </p:spPr>
        <p:txBody>
          <a:bodyPr/>
          <a:lstStyle/>
          <a:p>
            <a:pPr algn="just"/>
            <a:r>
              <a:rPr lang="en-GB" sz="1800" b="1" dirty="0"/>
              <a:t>‘Arbitrage’</a:t>
            </a:r>
            <a:r>
              <a:rPr lang="en-GB" sz="1800" dirty="0"/>
              <a:t> generally means buying a product when its price is low and then reselling it after its price rises in order to make a profit. Currency arbitrage means buying a currency in one market (e.g., New York) at a low price and reselling, moments later, in another market (e.g., London) at a higher price.</a:t>
            </a:r>
          </a:p>
          <a:p>
            <a:pPr algn="just"/>
            <a:endParaRPr lang="en-GB" sz="1800" dirty="0"/>
          </a:p>
          <a:p>
            <a:pPr algn="just"/>
            <a:r>
              <a:rPr lang="en-GB" sz="1800" dirty="0"/>
              <a:t>The ‘</a:t>
            </a:r>
            <a:r>
              <a:rPr lang="en-GB" sz="1800" b="1" dirty="0"/>
              <a:t>spot</a:t>
            </a:r>
            <a:r>
              <a:rPr lang="en-GB" sz="1800" dirty="0"/>
              <a:t>’ market: In the spot market transactions take place which are to be settled quickly. Officially this is described as immediate delivery, but this usually takes place two business days after the deal is struck. </a:t>
            </a:r>
          </a:p>
          <a:p>
            <a:pPr algn="just"/>
            <a:endParaRPr lang="en-GB" sz="1800" dirty="0"/>
          </a:p>
          <a:p>
            <a:pPr algn="just"/>
            <a:r>
              <a:rPr lang="en-GB" sz="1800" dirty="0"/>
              <a:t>The ‘</a:t>
            </a:r>
            <a:r>
              <a:rPr lang="en-GB" sz="1800" b="1" dirty="0"/>
              <a:t>forward</a:t>
            </a:r>
            <a:r>
              <a:rPr lang="en-GB" sz="1800" dirty="0"/>
              <a:t>’ market In the forward market a deal is arranged to exchange currencies at some future date at a price agreed now. The periods of time are generally one, three or six months, but it is possible to arrange an exchange of currencies at a predetermined rate many years from now.</a:t>
            </a:r>
          </a:p>
        </p:txBody>
      </p:sp>
      <p:sp>
        <p:nvSpPr>
          <p:cNvPr id="4" name="Date Placeholder 3">
            <a:extLst>
              <a:ext uri="{FF2B5EF4-FFF2-40B4-BE49-F238E27FC236}">
                <a16:creationId xmlns:a16="http://schemas.microsoft.com/office/drawing/2014/main" id="{BF08534F-6224-4995-9B37-55B47B0323F7}"/>
              </a:ext>
            </a:extLst>
          </p:cNvPr>
          <p:cNvSpPr>
            <a:spLocks noGrp="1"/>
          </p:cNvSpPr>
          <p:nvPr>
            <p:ph type="dt" sz="half" idx="10"/>
          </p:nvPr>
        </p:nvSpPr>
        <p:spPr/>
        <p:txBody>
          <a:bodyPr/>
          <a:lstStyle/>
          <a:p>
            <a:fld id="{ED633436-2F3A-4A16-9F64-857070E68B36}" type="datetime1">
              <a:rPr lang="en-GB" smtClean="0"/>
              <a:t>23/02/2024</a:t>
            </a:fld>
            <a:endParaRPr lang="en-GB"/>
          </a:p>
        </p:txBody>
      </p:sp>
      <p:sp>
        <p:nvSpPr>
          <p:cNvPr id="5" name="Slide Number Placeholder 4">
            <a:extLst>
              <a:ext uri="{FF2B5EF4-FFF2-40B4-BE49-F238E27FC236}">
                <a16:creationId xmlns:a16="http://schemas.microsoft.com/office/drawing/2014/main" id="{E7B2A056-4FCF-4E09-BB21-31BC7D2B7BAB}"/>
              </a:ext>
            </a:extLst>
          </p:cNvPr>
          <p:cNvSpPr>
            <a:spLocks noGrp="1"/>
          </p:cNvSpPr>
          <p:nvPr>
            <p:ph type="sldNum" sz="quarter" idx="12"/>
          </p:nvPr>
        </p:nvSpPr>
        <p:spPr/>
        <p:txBody>
          <a:bodyPr/>
          <a:lstStyle/>
          <a:p>
            <a:fld id="{F4BD6A3A-4F9D-41E3-A65D-BCC7D77E66B6}" type="slidenum">
              <a:rPr lang="en-GB" smtClean="0"/>
              <a:t>25</a:t>
            </a:fld>
            <a:endParaRPr lang="en-GB"/>
          </a:p>
        </p:txBody>
      </p:sp>
    </p:spTree>
    <p:extLst>
      <p:ext uri="{BB962C8B-B14F-4D97-AF65-F5344CB8AC3E}">
        <p14:creationId xmlns:p14="http://schemas.microsoft.com/office/powerpoint/2010/main" val="6542098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Footer Placeholder 3"/>
          <p:cNvSpPr>
            <a:spLocks noGrp="1"/>
          </p:cNvSpPr>
          <p:nvPr>
            <p:ph type="ftr" sz="quarter" idx="4294967295"/>
          </p:nvPr>
        </p:nvSpPr>
        <p:spPr>
          <a:xfrm>
            <a:off x="4038600" y="6356350"/>
            <a:ext cx="41148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0"/>
              </a:spcBef>
              <a:buClrTx/>
              <a:buSzTx/>
              <a:buFontTx/>
              <a:buNone/>
            </a:pPr>
            <a:endParaRPr lang="en-US" altLang="en-US" sz="900">
              <a:solidFill>
                <a:srgbClr val="663300"/>
              </a:solidFill>
            </a:endParaRPr>
          </a:p>
        </p:txBody>
      </p:sp>
      <p:sp>
        <p:nvSpPr>
          <p:cNvPr id="30725" name="Rectangle 3"/>
          <p:cNvSpPr>
            <a:spLocks noGrp="1" noChangeArrowheads="1"/>
          </p:cNvSpPr>
          <p:nvPr>
            <p:ph type="body" idx="1"/>
          </p:nvPr>
        </p:nvSpPr>
        <p:spPr>
          <a:xfrm>
            <a:off x="628649" y="1797248"/>
            <a:ext cx="8127043" cy="3739256"/>
          </a:xfrm>
        </p:spPr>
        <p:txBody>
          <a:bodyPr>
            <a:normAutofit/>
          </a:bodyPr>
          <a:lstStyle/>
          <a:p>
            <a:pPr eaLnBrk="1" hangingPunct="1"/>
            <a:r>
              <a:rPr lang="en-US" altLang="en-US" sz="2800" dirty="0">
                <a:solidFill>
                  <a:srgbClr val="990033"/>
                </a:solidFill>
              </a:rPr>
              <a:t>Spot Rates and Forward Rates</a:t>
            </a:r>
          </a:p>
          <a:p>
            <a:pPr lvl="1" eaLnBrk="1" hangingPunct="1"/>
            <a:r>
              <a:rPr lang="en-US" altLang="en-US" sz="2400" dirty="0"/>
              <a:t>Spot exchange rates</a:t>
            </a:r>
          </a:p>
          <a:p>
            <a:pPr lvl="2" eaLnBrk="1" hangingPunct="1"/>
            <a:r>
              <a:rPr lang="en-US" altLang="en-US" sz="2000" dirty="0"/>
              <a:t>Apply to exchange currencies “on the spot”</a:t>
            </a:r>
          </a:p>
          <a:p>
            <a:pPr lvl="1" eaLnBrk="1" hangingPunct="1"/>
            <a:r>
              <a:rPr lang="en-US" altLang="en-US" sz="2400" dirty="0"/>
              <a:t>Forward exchange rates</a:t>
            </a:r>
          </a:p>
          <a:p>
            <a:pPr lvl="2" eaLnBrk="1" hangingPunct="1"/>
            <a:r>
              <a:rPr lang="en-US" altLang="en-US" sz="2000" dirty="0"/>
              <a:t>Apply to exchange currencies on some future date at a pre-negotiated exchange rate</a:t>
            </a:r>
          </a:p>
          <a:p>
            <a:pPr lvl="1" eaLnBrk="1" hangingPunct="1"/>
            <a:r>
              <a:rPr lang="en-US" altLang="en-US" sz="2400" dirty="0"/>
              <a:t>Forward and spot exchange rates, while not necessarily equal, do move closely together.</a:t>
            </a:r>
          </a:p>
        </p:txBody>
      </p:sp>
      <p:sp>
        <p:nvSpPr>
          <p:cNvPr id="30726" name="Rectangle 4"/>
          <p:cNvSpPr>
            <a:spLocks noGrp="1" noChangeArrowheads="1"/>
          </p:cNvSpPr>
          <p:nvPr>
            <p:ph type="title"/>
          </p:nvPr>
        </p:nvSpPr>
        <p:spPr>
          <a:xfrm>
            <a:off x="856232" y="609996"/>
            <a:ext cx="7297168" cy="857250"/>
          </a:xfrm>
          <a:noFill/>
        </p:spPr>
        <p:txBody>
          <a:bodyPr>
            <a:noAutofit/>
          </a:bodyPr>
          <a:lstStyle/>
          <a:p>
            <a:pPr eaLnBrk="1" hangingPunct="1"/>
            <a:r>
              <a:rPr lang="en-US" altLang="en-US" sz="3000" b="1" dirty="0"/>
              <a:t>Exchange Rates and International Transactions</a:t>
            </a:r>
          </a:p>
        </p:txBody>
      </p:sp>
    </p:spTree>
    <p:extLst>
      <p:ext uri="{BB962C8B-B14F-4D97-AF65-F5344CB8AC3E}">
        <p14:creationId xmlns:p14="http://schemas.microsoft.com/office/powerpoint/2010/main" val="270782338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0726"/>
                                        </p:tgtEl>
                                        <p:attrNameLst>
                                          <p:attrName>style.visibility</p:attrName>
                                        </p:attrNameLst>
                                      </p:cBhvr>
                                      <p:to>
                                        <p:strVal val="visible"/>
                                      </p:to>
                                    </p:set>
                                    <p:animEffect transition="in" filter="wipe(down)">
                                      <p:cBhvr>
                                        <p:cTn id="7" dur="500"/>
                                        <p:tgtEl>
                                          <p:spTgt spid="3072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0725">
                                            <p:txEl>
                                              <p:pRg st="0" end="0"/>
                                            </p:txEl>
                                          </p:spTgt>
                                        </p:tgtEl>
                                        <p:attrNameLst>
                                          <p:attrName>style.visibility</p:attrName>
                                        </p:attrNameLst>
                                      </p:cBhvr>
                                      <p:to>
                                        <p:strVal val="visible"/>
                                      </p:to>
                                    </p:set>
                                    <p:animEffect transition="in" filter="wipe(down)">
                                      <p:cBhvr>
                                        <p:cTn id="12" dur="500"/>
                                        <p:tgtEl>
                                          <p:spTgt spid="3072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0725">
                                            <p:txEl>
                                              <p:pRg st="1" end="1"/>
                                            </p:txEl>
                                          </p:spTgt>
                                        </p:tgtEl>
                                        <p:attrNameLst>
                                          <p:attrName>style.visibility</p:attrName>
                                        </p:attrNameLst>
                                      </p:cBhvr>
                                      <p:to>
                                        <p:strVal val="visible"/>
                                      </p:to>
                                    </p:set>
                                    <p:animEffect transition="in" filter="wipe(down)">
                                      <p:cBhvr>
                                        <p:cTn id="17" dur="500"/>
                                        <p:tgtEl>
                                          <p:spTgt spid="30725">
                                            <p:txEl>
                                              <p:pRg st="1" end="1"/>
                                            </p:txEl>
                                          </p:spTgt>
                                        </p:tgtEl>
                                      </p:cBhvr>
                                    </p:animEffect>
                                  </p:childTnLst>
                                </p:cTn>
                              </p:par>
                              <p:par>
                                <p:cTn id="18" presetID="22" presetClass="entr" presetSubtype="4" fill="hold" nodeType="withEffect">
                                  <p:stCondLst>
                                    <p:cond delay="0"/>
                                  </p:stCondLst>
                                  <p:childTnLst>
                                    <p:set>
                                      <p:cBhvr>
                                        <p:cTn id="19" dur="1" fill="hold">
                                          <p:stCondLst>
                                            <p:cond delay="0"/>
                                          </p:stCondLst>
                                        </p:cTn>
                                        <p:tgtEl>
                                          <p:spTgt spid="30725">
                                            <p:txEl>
                                              <p:pRg st="2" end="2"/>
                                            </p:txEl>
                                          </p:spTgt>
                                        </p:tgtEl>
                                        <p:attrNameLst>
                                          <p:attrName>style.visibility</p:attrName>
                                        </p:attrNameLst>
                                      </p:cBhvr>
                                      <p:to>
                                        <p:strVal val="visible"/>
                                      </p:to>
                                    </p:set>
                                    <p:animEffect transition="in" filter="wipe(down)">
                                      <p:cBhvr>
                                        <p:cTn id="20" dur="500"/>
                                        <p:tgtEl>
                                          <p:spTgt spid="30725">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30725">
                                            <p:txEl>
                                              <p:pRg st="3" end="3"/>
                                            </p:txEl>
                                          </p:spTgt>
                                        </p:tgtEl>
                                        <p:attrNameLst>
                                          <p:attrName>style.visibility</p:attrName>
                                        </p:attrNameLst>
                                      </p:cBhvr>
                                      <p:to>
                                        <p:strVal val="visible"/>
                                      </p:to>
                                    </p:set>
                                    <p:animEffect transition="in" filter="wipe(down)">
                                      <p:cBhvr>
                                        <p:cTn id="25" dur="500"/>
                                        <p:tgtEl>
                                          <p:spTgt spid="30725">
                                            <p:txEl>
                                              <p:pRg st="3" end="3"/>
                                            </p:txEl>
                                          </p:spTgt>
                                        </p:tgtEl>
                                      </p:cBhvr>
                                    </p:animEffect>
                                  </p:childTnLst>
                                </p:cTn>
                              </p:par>
                              <p:par>
                                <p:cTn id="26" presetID="22" presetClass="entr" presetSubtype="4" fill="hold" nodeType="withEffect">
                                  <p:stCondLst>
                                    <p:cond delay="0"/>
                                  </p:stCondLst>
                                  <p:childTnLst>
                                    <p:set>
                                      <p:cBhvr>
                                        <p:cTn id="27" dur="1" fill="hold">
                                          <p:stCondLst>
                                            <p:cond delay="0"/>
                                          </p:stCondLst>
                                        </p:cTn>
                                        <p:tgtEl>
                                          <p:spTgt spid="30725">
                                            <p:txEl>
                                              <p:pRg st="4" end="4"/>
                                            </p:txEl>
                                          </p:spTgt>
                                        </p:tgtEl>
                                        <p:attrNameLst>
                                          <p:attrName>style.visibility</p:attrName>
                                        </p:attrNameLst>
                                      </p:cBhvr>
                                      <p:to>
                                        <p:strVal val="visible"/>
                                      </p:to>
                                    </p:set>
                                    <p:animEffect transition="in" filter="wipe(down)">
                                      <p:cBhvr>
                                        <p:cTn id="28" dur="500"/>
                                        <p:tgtEl>
                                          <p:spTgt spid="30725">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nodeType="clickEffect">
                                  <p:stCondLst>
                                    <p:cond delay="0"/>
                                  </p:stCondLst>
                                  <p:childTnLst>
                                    <p:set>
                                      <p:cBhvr>
                                        <p:cTn id="32" dur="1" fill="hold">
                                          <p:stCondLst>
                                            <p:cond delay="0"/>
                                          </p:stCondLst>
                                        </p:cTn>
                                        <p:tgtEl>
                                          <p:spTgt spid="30725">
                                            <p:txEl>
                                              <p:pRg st="5" end="5"/>
                                            </p:txEl>
                                          </p:spTgt>
                                        </p:tgtEl>
                                        <p:attrNameLst>
                                          <p:attrName>style.visibility</p:attrName>
                                        </p:attrNameLst>
                                      </p:cBhvr>
                                      <p:to>
                                        <p:strVal val="visible"/>
                                      </p:to>
                                    </p:set>
                                    <p:animEffect transition="in" filter="wipe(down)">
                                      <p:cBhvr>
                                        <p:cTn id="33" dur="500"/>
                                        <p:tgtEl>
                                          <p:spTgt spid="3072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Footer Placeholder 3"/>
          <p:cNvSpPr>
            <a:spLocks noGrp="1"/>
          </p:cNvSpPr>
          <p:nvPr>
            <p:ph type="ftr" sz="quarter" idx="4294967295"/>
          </p:nvPr>
        </p:nvSpPr>
        <p:spPr>
          <a:xfrm>
            <a:off x="4038600" y="6356350"/>
            <a:ext cx="41148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0"/>
              </a:spcBef>
              <a:buClrTx/>
              <a:buSzTx/>
              <a:buFontTx/>
              <a:buNone/>
            </a:pPr>
            <a:endParaRPr lang="en-US" altLang="en-US" sz="900">
              <a:solidFill>
                <a:srgbClr val="663300"/>
              </a:solidFill>
            </a:endParaRPr>
          </a:p>
        </p:txBody>
      </p:sp>
      <p:sp>
        <p:nvSpPr>
          <p:cNvPr id="34821" name="Rectangle 3"/>
          <p:cNvSpPr>
            <a:spLocks noGrp="1" noChangeArrowheads="1"/>
          </p:cNvSpPr>
          <p:nvPr>
            <p:ph type="body" idx="1"/>
          </p:nvPr>
        </p:nvSpPr>
        <p:spPr>
          <a:xfrm>
            <a:off x="628650" y="2013085"/>
            <a:ext cx="7886700" cy="3263504"/>
          </a:xfrm>
        </p:spPr>
        <p:txBody>
          <a:bodyPr/>
          <a:lstStyle/>
          <a:p>
            <a:pPr eaLnBrk="1" hangingPunct="1"/>
            <a:r>
              <a:rPr lang="en-US" altLang="en-US" sz="2800" dirty="0">
                <a:solidFill>
                  <a:srgbClr val="990033"/>
                </a:solidFill>
              </a:rPr>
              <a:t>Foreign Exchange Swaps</a:t>
            </a:r>
          </a:p>
          <a:p>
            <a:pPr lvl="1" eaLnBrk="1" hangingPunct="1"/>
            <a:r>
              <a:rPr lang="en-US" altLang="en-US" sz="2400" dirty="0"/>
              <a:t>Spot sales of a currency combined with a forward repurchase of the currency.</a:t>
            </a:r>
          </a:p>
          <a:p>
            <a:pPr lvl="1" eaLnBrk="1" hangingPunct="1"/>
            <a:r>
              <a:rPr lang="en-US" altLang="en-US" sz="2400" dirty="0"/>
              <a:t>They make up a significant proportion of all foreign exchange trading.</a:t>
            </a:r>
          </a:p>
        </p:txBody>
      </p:sp>
      <p:sp>
        <p:nvSpPr>
          <p:cNvPr id="34822" name="Rectangle 4"/>
          <p:cNvSpPr>
            <a:spLocks noGrp="1" noChangeArrowheads="1"/>
          </p:cNvSpPr>
          <p:nvPr>
            <p:ph type="title"/>
          </p:nvPr>
        </p:nvSpPr>
        <p:spPr>
          <a:xfrm>
            <a:off x="628650" y="714375"/>
            <a:ext cx="7372351" cy="857250"/>
          </a:xfrm>
          <a:noFill/>
        </p:spPr>
        <p:txBody>
          <a:bodyPr>
            <a:noAutofit/>
          </a:bodyPr>
          <a:lstStyle/>
          <a:p>
            <a:pPr eaLnBrk="1" hangingPunct="1"/>
            <a:r>
              <a:rPr lang="en-US" altLang="en-US" sz="3000" b="1" dirty="0"/>
              <a:t>Exchange Rates and International Transactions</a:t>
            </a:r>
          </a:p>
        </p:txBody>
      </p:sp>
    </p:spTree>
    <p:extLst>
      <p:ext uri="{BB962C8B-B14F-4D97-AF65-F5344CB8AC3E}">
        <p14:creationId xmlns:p14="http://schemas.microsoft.com/office/powerpoint/2010/main" val="363039770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4822"/>
                                        </p:tgtEl>
                                        <p:attrNameLst>
                                          <p:attrName>style.visibility</p:attrName>
                                        </p:attrNameLst>
                                      </p:cBhvr>
                                      <p:to>
                                        <p:strVal val="visible"/>
                                      </p:to>
                                    </p:set>
                                    <p:animEffect transition="in" filter="wipe(down)">
                                      <p:cBhvr>
                                        <p:cTn id="7" dur="500"/>
                                        <p:tgtEl>
                                          <p:spTgt spid="3482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4821">
                                            <p:txEl>
                                              <p:pRg st="0" end="0"/>
                                            </p:txEl>
                                          </p:spTgt>
                                        </p:tgtEl>
                                        <p:attrNameLst>
                                          <p:attrName>style.visibility</p:attrName>
                                        </p:attrNameLst>
                                      </p:cBhvr>
                                      <p:to>
                                        <p:strVal val="visible"/>
                                      </p:to>
                                    </p:set>
                                    <p:animEffect transition="in" filter="wipe(down)">
                                      <p:cBhvr>
                                        <p:cTn id="12" dur="500"/>
                                        <p:tgtEl>
                                          <p:spTgt spid="3482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4821">
                                            <p:txEl>
                                              <p:pRg st="1" end="1"/>
                                            </p:txEl>
                                          </p:spTgt>
                                        </p:tgtEl>
                                        <p:attrNameLst>
                                          <p:attrName>style.visibility</p:attrName>
                                        </p:attrNameLst>
                                      </p:cBhvr>
                                      <p:to>
                                        <p:strVal val="visible"/>
                                      </p:to>
                                    </p:set>
                                    <p:animEffect transition="in" filter="wipe(down)">
                                      <p:cBhvr>
                                        <p:cTn id="17" dur="500"/>
                                        <p:tgtEl>
                                          <p:spTgt spid="3482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4821">
                                            <p:txEl>
                                              <p:pRg st="2" end="2"/>
                                            </p:txEl>
                                          </p:spTgt>
                                        </p:tgtEl>
                                        <p:attrNameLst>
                                          <p:attrName>style.visibility</p:attrName>
                                        </p:attrNameLst>
                                      </p:cBhvr>
                                      <p:to>
                                        <p:strVal val="visible"/>
                                      </p:to>
                                    </p:set>
                                    <p:animEffect transition="in" filter="wipe(down)">
                                      <p:cBhvr>
                                        <p:cTn id="22" dur="500"/>
                                        <p:tgtEl>
                                          <p:spTgt spid="3482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9" name="Rectangle 3"/>
          <p:cNvSpPr>
            <a:spLocks noGrp="1" noChangeArrowheads="1"/>
          </p:cNvSpPr>
          <p:nvPr>
            <p:ph type="body" idx="1"/>
          </p:nvPr>
        </p:nvSpPr>
        <p:spPr>
          <a:xfrm>
            <a:off x="793063" y="1944666"/>
            <a:ext cx="7602791" cy="3714750"/>
          </a:xfrm>
        </p:spPr>
        <p:txBody>
          <a:bodyPr>
            <a:noAutofit/>
          </a:bodyPr>
          <a:lstStyle/>
          <a:p>
            <a:pPr eaLnBrk="1" hangingPunct="1"/>
            <a:r>
              <a:rPr lang="en-US" altLang="en-US" sz="2800" dirty="0">
                <a:solidFill>
                  <a:srgbClr val="990033"/>
                </a:solidFill>
              </a:rPr>
              <a:t>Futures and Options</a:t>
            </a:r>
          </a:p>
          <a:p>
            <a:pPr lvl="1" eaLnBrk="1" hangingPunct="1"/>
            <a:r>
              <a:rPr lang="en-US" altLang="en-US" sz="2400" dirty="0"/>
              <a:t>Futures contract</a:t>
            </a:r>
          </a:p>
          <a:p>
            <a:pPr lvl="2" eaLnBrk="1" hangingPunct="1"/>
            <a:r>
              <a:rPr lang="en-US" altLang="en-US" sz="2000" dirty="0"/>
              <a:t>The buyer buys a promise that a specified amount of foreign currency will be delivered on a specified date in the future.</a:t>
            </a:r>
          </a:p>
          <a:p>
            <a:pPr lvl="1" eaLnBrk="1" hangingPunct="1"/>
            <a:r>
              <a:rPr lang="en-US" altLang="en-US" sz="2400" dirty="0"/>
              <a:t>Foreign exchange option </a:t>
            </a:r>
          </a:p>
          <a:p>
            <a:pPr lvl="2" eaLnBrk="1" hangingPunct="1"/>
            <a:r>
              <a:rPr lang="en-US" altLang="en-US" sz="2000" dirty="0"/>
              <a:t>The owner has the right to buy or sell a specified amount of foreign currency at a specified price at any time up to a specified expiration date.</a:t>
            </a:r>
          </a:p>
          <a:p>
            <a:pPr lvl="3" eaLnBrk="1" hangingPunct="1"/>
            <a:endParaRPr lang="en-US" altLang="en-US" sz="1600" dirty="0"/>
          </a:p>
        </p:txBody>
      </p:sp>
      <p:sp>
        <p:nvSpPr>
          <p:cNvPr id="36870" name="Rectangle 4"/>
          <p:cNvSpPr>
            <a:spLocks noGrp="1" noChangeArrowheads="1"/>
          </p:cNvSpPr>
          <p:nvPr>
            <p:ph type="title"/>
          </p:nvPr>
        </p:nvSpPr>
        <p:spPr>
          <a:xfrm>
            <a:off x="793063" y="657225"/>
            <a:ext cx="7332627" cy="857250"/>
          </a:xfrm>
          <a:noFill/>
        </p:spPr>
        <p:txBody>
          <a:bodyPr>
            <a:noAutofit/>
          </a:bodyPr>
          <a:lstStyle/>
          <a:p>
            <a:pPr eaLnBrk="1" hangingPunct="1"/>
            <a:r>
              <a:rPr lang="en-US" altLang="en-US" sz="3000" b="1" dirty="0"/>
              <a:t>Exchange Rates and International Transactions</a:t>
            </a:r>
          </a:p>
        </p:txBody>
      </p:sp>
    </p:spTree>
    <p:extLst>
      <p:ext uri="{BB962C8B-B14F-4D97-AF65-F5344CB8AC3E}">
        <p14:creationId xmlns:p14="http://schemas.microsoft.com/office/powerpoint/2010/main" val="161644437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6870"/>
                                        </p:tgtEl>
                                        <p:attrNameLst>
                                          <p:attrName>style.visibility</p:attrName>
                                        </p:attrNameLst>
                                      </p:cBhvr>
                                      <p:to>
                                        <p:strVal val="visible"/>
                                      </p:to>
                                    </p:set>
                                    <p:animEffect transition="in" filter="wipe(down)">
                                      <p:cBhvr>
                                        <p:cTn id="7" dur="500"/>
                                        <p:tgtEl>
                                          <p:spTgt spid="3687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6869">
                                            <p:txEl>
                                              <p:pRg st="0" end="0"/>
                                            </p:txEl>
                                          </p:spTgt>
                                        </p:tgtEl>
                                        <p:attrNameLst>
                                          <p:attrName>style.visibility</p:attrName>
                                        </p:attrNameLst>
                                      </p:cBhvr>
                                      <p:to>
                                        <p:strVal val="visible"/>
                                      </p:to>
                                    </p:set>
                                    <p:animEffect transition="in" filter="wipe(down)">
                                      <p:cBhvr>
                                        <p:cTn id="12" dur="500"/>
                                        <p:tgtEl>
                                          <p:spTgt spid="3686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6869">
                                            <p:txEl>
                                              <p:pRg st="1" end="1"/>
                                            </p:txEl>
                                          </p:spTgt>
                                        </p:tgtEl>
                                        <p:attrNameLst>
                                          <p:attrName>style.visibility</p:attrName>
                                        </p:attrNameLst>
                                      </p:cBhvr>
                                      <p:to>
                                        <p:strVal val="visible"/>
                                      </p:to>
                                    </p:set>
                                    <p:animEffect transition="in" filter="wipe(down)">
                                      <p:cBhvr>
                                        <p:cTn id="17" dur="500"/>
                                        <p:tgtEl>
                                          <p:spTgt spid="36869">
                                            <p:txEl>
                                              <p:pRg st="1" end="1"/>
                                            </p:txEl>
                                          </p:spTgt>
                                        </p:tgtEl>
                                      </p:cBhvr>
                                    </p:animEffect>
                                  </p:childTnLst>
                                </p:cTn>
                              </p:par>
                              <p:par>
                                <p:cTn id="18" presetID="22" presetClass="entr" presetSubtype="4" fill="hold" nodeType="withEffect">
                                  <p:stCondLst>
                                    <p:cond delay="0"/>
                                  </p:stCondLst>
                                  <p:childTnLst>
                                    <p:set>
                                      <p:cBhvr>
                                        <p:cTn id="19" dur="1" fill="hold">
                                          <p:stCondLst>
                                            <p:cond delay="0"/>
                                          </p:stCondLst>
                                        </p:cTn>
                                        <p:tgtEl>
                                          <p:spTgt spid="36869">
                                            <p:txEl>
                                              <p:pRg st="2" end="2"/>
                                            </p:txEl>
                                          </p:spTgt>
                                        </p:tgtEl>
                                        <p:attrNameLst>
                                          <p:attrName>style.visibility</p:attrName>
                                        </p:attrNameLst>
                                      </p:cBhvr>
                                      <p:to>
                                        <p:strVal val="visible"/>
                                      </p:to>
                                    </p:set>
                                    <p:animEffect transition="in" filter="wipe(down)">
                                      <p:cBhvr>
                                        <p:cTn id="20" dur="500"/>
                                        <p:tgtEl>
                                          <p:spTgt spid="36869">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36869">
                                            <p:txEl>
                                              <p:pRg st="3" end="3"/>
                                            </p:txEl>
                                          </p:spTgt>
                                        </p:tgtEl>
                                        <p:attrNameLst>
                                          <p:attrName>style.visibility</p:attrName>
                                        </p:attrNameLst>
                                      </p:cBhvr>
                                      <p:to>
                                        <p:strVal val="visible"/>
                                      </p:to>
                                    </p:set>
                                    <p:animEffect transition="in" filter="wipe(down)">
                                      <p:cBhvr>
                                        <p:cTn id="25" dur="500"/>
                                        <p:tgtEl>
                                          <p:spTgt spid="36869">
                                            <p:txEl>
                                              <p:pRg st="3" end="3"/>
                                            </p:txEl>
                                          </p:spTgt>
                                        </p:tgtEl>
                                      </p:cBhvr>
                                    </p:animEffect>
                                  </p:childTnLst>
                                </p:cTn>
                              </p:par>
                              <p:par>
                                <p:cTn id="26" presetID="22" presetClass="entr" presetSubtype="4" fill="hold" nodeType="withEffect">
                                  <p:stCondLst>
                                    <p:cond delay="0"/>
                                  </p:stCondLst>
                                  <p:childTnLst>
                                    <p:set>
                                      <p:cBhvr>
                                        <p:cTn id="27" dur="1" fill="hold">
                                          <p:stCondLst>
                                            <p:cond delay="0"/>
                                          </p:stCondLst>
                                        </p:cTn>
                                        <p:tgtEl>
                                          <p:spTgt spid="36869">
                                            <p:txEl>
                                              <p:pRg st="4" end="4"/>
                                            </p:txEl>
                                          </p:spTgt>
                                        </p:tgtEl>
                                        <p:attrNameLst>
                                          <p:attrName>style.visibility</p:attrName>
                                        </p:attrNameLst>
                                      </p:cBhvr>
                                      <p:to>
                                        <p:strVal val="visible"/>
                                      </p:to>
                                    </p:set>
                                    <p:animEffect transition="in" filter="wipe(down)">
                                      <p:cBhvr>
                                        <p:cTn id="28" dur="500"/>
                                        <p:tgtEl>
                                          <p:spTgt spid="3686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70" grpId="0"/>
    </p:bldLst>
  </p:timing>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7940DF0C-E371-4B62-9339-604784F695E5}" type="datetime1">
              <a:rPr lang="en-GB" altLang="en-US" smtClean="0">
                <a:solidFill>
                  <a:prstClr val="black">
                    <a:tint val="75000"/>
                  </a:prstClr>
                </a:solidFill>
                <a:latin typeface="Myriad Pro"/>
              </a:rPr>
              <a:t>23/02/2024</a:t>
            </a:fld>
            <a:endParaRPr lang="en-GB" altLang="en-US">
              <a:solidFill>
                <a:prstClr val="black">
                  <a:tint val="75000"/>
                </a:prstClr>
              </a:solidFill>
              <a:latin typeface="Myriad Pro"/>
            </a:endParaRPr>
          </a:p>
        </p:txBody>
      </p:sp>
      <p:sp>
        <p:nvSpPr>
          <p:cNvPr id="5" name="Slide Number Placeholder 4"/>
          <p:cNvSpPr>
            <a:spLocks noGrp="1"/>
          </p:cNvSpPr>
          <p:nvPr>
            <p:ph type="sldNum" sz="quarter" idx="12"/>
          </p:nvPr>
        </p:nvSpPr>
        <p:spPr/>
        <p:txBody>
          <a:bodyPr/>
          <a:lstStyle/>
          <a:p>
            <a:pPr fontAlgn="base">
              <a:spcBef>
                <a:spcPct val="0"/>
              </a:spcBef>
              <a:spcAft>
                <a:spcPct val="0"/>
              </a:spcAft>
              <a:defRPr/>
            </a:pPr>
            <a:fld id="{6550E941-99E4-4403-A917-B30FF69A9617}" type="slidenum">
              <a:rPr lang="en-GB" altLang="en-US">
                <a:cs typeface="Arial" panose="020B0604020202020204" pitchFamily="34" charset="0"/>
              </a:rPr>
              <a:pPr fontAlgn="base">
                <a:spcBef>
                  <a:spcPct val="0"/>
                </a:spcBef>
                <a:spcAft>
                  <a:spcPct val="0"/>
                </a:spcAft>
                <a:defRPr/>
              </a:pPr>
              <a:t>29</a:t>
            </a:fld>
            <a:endParaRPr lang="en-GB" altLang="en-US">
              <a:cs typeface="Arial" panose="020B0604020202020204" pitchFamily="34" charset="0"/>
            </a:endParaRPr>
          </a:p>
        </p:txBody>
      </p:sp>
      <p:sp>
        <p:nvSpPr>
          <p:cNvPr id="7" name="TextBox 6">
            <a:extLst>
              <a:ext uri="{FF2B5EF4-FFF2-40B4-BE49-F238E27FC236}">
                <a16:creationId xmlns:a16="http://schemas.microsoft.com/office/drawing/2014/main" id="{40249CE4-69FA-49BA-886A-BF5EC1CFD974}"/>
              </a:ext>
            </a:extLst>
          </p:cNvPr>
          <p:cNvSpPr txBox="1"/>
          <p:nvPr/>
        </p:nvSpPr>
        <p:spPr>
          <a:xfrm>
            <a:off x="1012089" y="585884"/>
            <a:ext cx="7084391" cy="584775"/>
          </a:xfrm>
          <a:prstGeom prst="rect">
            <a:avLst/>
          </a:prstGeom>
          <a:noFill/>
        </p:spPr>
        <p:txBody>
          <a:bodyPr wrap="square">
            <a:spAutoFit/>
          </a:bodyPr>
          <a:lstStyle/>
          <a:p>
            <a:pPr algn="ctr"/>
            <a:r>
              <a:rPr lang="en-GB" sz="3200" b="1" dirty="0"/>
              <a:t>Activity</a:t>
            </a:r>
            <a:endParaRPr lang="en-GB" b="1" dirty="0"/>
          </a:p>
        </p:txBody>
      </p:sp>
      <p:sp>
        <p:nvSpPr>
          <p:cNvPr id="6" name="Title 1">
            <a:extLst>
              <a:ext uri="{FF2B5EF4-FFF2-40B4-BE49-F238E27FC236}">
                <a16:creationId xmlns:a16="http://schemas.microsoft.com/office/drawing/2014/main" id="{48822D3D-24A9-4B7D-A320-1624FB88A892}"/>
              </a:ext>
            </a:extLst>
          </p:cNvPr>
          <p:cNvSpPr>
            <a:spLocks noGrp="1"/>
          </p:cNvSpPr>
          <p:nvPr>
            <p:ph type="title"/>
          </p:nvPr>
        </p:nvSpPr>
        <p:spPr>
          <a:xfrm>
            <a:off x="439484" y="2061705"/>
            <a:ext cx="8229600" cy="1143000"/>
          </a:xfrm>
        </p:spPr>
        <p:txBody>
          <a:bodyPr/>
          <a:lstStyle/>
          <a:p>
            <a:pPr algn="ctr"/>
            <a:r>
              <a:rPr lang="en-US" b="1" dirty="0"/>
              <a:t>Workshop FX Question and Solution</a:t>
            </a:r>
          </a:p>
        </p:txBody>
      </p:sp>
    </p:spTree>
    <p:extLst>
      <p:ext uri="{BB962C8B-B14F-4D97-AF65-F5344CB8AC3E}">
        <p14:creationId xmlns:p14="http://schemas.microsoft.com/office/powerpoint/2010/main" val="144090869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55195"/>
            <a:ext cx="9144000" cy="1057014"/>
          </a:xfrm>
        </p:spPr>
        <p:txBody>
          <a:bodyPr anchor="ctr">
            <a:normAutofit fontScale="90000"/>
          </a:bodyPr>
          <a:lstStyle/>
          <a:p>
            <a:r>
              <a:rPr lang="en-US" sz="3600" b="1" dirty="0"/>
              <a:t>Factors Affect Exchange rate</a:t>
            </a:r>
            <a:br>
              <a:rPr lang="en-US" sz="3600" b="1" dirty="0"/>
            </a:br>
            <a:endParaRPr lang="en-US" sz="3600" b="1" dirty="0"/>
          </a:p>
        </p:txBody>
      </p:sp>
      <p:graphicFrame>
        <p:nvGraphicFramePr>
          <p:cNvPr id="5" name="Content Placeholder 2">
            <a:extLst>
              <a:ext uri="{FF2B5EF4-FFF2-40B4-BE49-F238E27FC236}">
                <a16:creationId xmlns:a16="http://schemas.microsoft.com/office/drawing/2014/main" id="{FAC88E6E-B4F1-411B-B05E-A1BA1BC21D3C}"/>
              </a:ext>
            </a:extLst>
          </p:cNvPr>
          <p:cNvGraphicFramePr>
            <a:graphicFrameLocks noGrp="1"/>
          </p:cNvGraphicFramePr>
          <p:nvPr>
            <p:ph idx="1"/>
            <p:extLst>
              <p:ext uri="{D42A27DB-BD31-4B8C-83A1-F6EECF244321}">
                <p14:modId xmlns:p14="http://schemas.microsoft.com/office/powerpoint/2010/main" val="4075550466"/>
              </p:ext>
            </p:extLst>
          </p:nvPr>
        </p:nvGraphicFramePr>
        <p:xfrm>
          <a:off x="452581" y="1057013"/>
          <a:ext cx="8451273" cy="455869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42095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Inflation Rate</a:t>
            </a:r>
          </a:p>
        </p:txBody>
      </p:sp>
      <p:sp>
        <p:nvSpPr>
          <p:cNvPr id="3" name="Content Placeholder 2"/>
          <p:cNvSpPr>
            <a:spLocks noGrp="1"/>
          </p:cNvSpPr>
          <p:nvPr>
            <p:ph idx="1"/>
          </p:nvPr>
        </p:nvSpPr>
        <p:spPr/>
        <p:txBody>
          <a:bodyPr/>
          <a:lstStyle/>
          <a:p>
            <a:pPr marL="0" indent="0" algn="just">
              <a:buNone/>
            </a:pPr>
            <a:r>
              <a:rPr lang="en-US" dirty="0"/>
              <a:t>Changes in market inflation cause changes in currency exchange rates. A country with a lower inflation rate than another's will see an appreciation in the value of its currency. The prices of goods and services increase at a slower rate where the inflation is low. A country with a consistently lower inflation rate exhibits a rising currency value while a country with higher inflation typically sees depreciation in its currency and is usually accompanied by higher interest rates.</a:t>
            </a:r>
          </a:p>
          <a:p>
            <a:endParaRPr lang="en-US" dirty="0"/>
          </a:p>
        </p:txBody>
      </p:sp>
    </p:spTree>
    <p:extLst>
      <p:ext uri="{BB962C8B-B14F-4D97-AF65-F5344CB8AC3E}">
        <p14:creationId xmlns:p14="http://schemas.microsoft.com/office/powerpoint/2010/main" val="218648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3459" name="Group 35"/>
          <p:cNvGrpSpPr>
            <a:grpSpLocks/>
          </p:cNvGrpSpPr>
          <p:nvPr/>
        </p:nvGrpSpPr>
        <p:grpSpPr bwMode="auto">
          <a:xfrm>
            <a:off x="685800" y="2549370"/>
            <a:ext cx="2895600" cy="2968625"/>
            <a:chOff x="432" y="1824"/>
            <a:chExt cx="1824" cy="1870"/>
          </a:xfrm>
        </p:grpSpPr>
        <p:sp>
          <p:nvSpPr>
            <p:cNvPr id="103429" name="Rectangle 5"/>
            <p:cNvSpPr>
              <a:spLocks noChangeArrowheads="1"/>
            </p:cNvSpPr>
            <p:nvPr/>
          </p:nvSpPr>
          <p:spPr bwMode="auto">
            <a:xfrm>
              <a:off x="816" y="1872"/>
              <a:ext cx="1440" cy="153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03430" name="Rectangle 6"/>
            <p:cNvSpPr>
              <a:spLocks noChangeArrowheads="1"/>
            </p:cNvSpPr>
            <p:nvPr/>
          </p:nvSpPr>
          <p:spPr bwMode="auto">
            <a:xfrm>
              <a:off x="432" y="1824"/>
              <a:ext cx="381" cy="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algn="r"/>
              <a:r>
                <a:rPr lang="en-US" altLang="en-US"/>
                <a:t>$/£</a:t>
              </a:r>
            </a:p>
          </p:txBody>
        </p:sp>
        <p:sp>
          <p:nvSpPr>
            <p:cNvPr id="103431" name="Rectangle 7"/>
            <p:cNvSpPr>
              <a:spLocks noChangeArrowheads="1"/>
            </p:cNvSpPr>
            <p:nvPr/>
          </p:nvSpPr>
          <p:spPr bwMode="auto">
            <a:xfrm>
              <a:off x="816" y="3408"/>
              <a:ext cx="1440" cy="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r>
                <a:rPr lang="en-US" altLang="en-US" dirty="0"/>
                <a:t>Quantity of £</a:t>
              </a:r>
            </a:p>
          </p:txBody>
        </p:sp>
        <p:sp>
          <p:nvSpPr>
            <p:cNvPr id="103432" name="Line 8"/>
            <p:cNvSpPr>
              <a:spLocks noChangeShapeType="1"/>
            </p:cNvSpPr>
            <p:nvPr/>
          </p:nvSpPr>
          <p:spPr bwMode="auto">
            <a:xfrm>
              <a:off x="816" y="1872"/>
              <a:ext cx="0" cy="1536"/>
            </a:xfrm>
            <a:prstGeom prst="line">
              <a:avLst/>
            </a:prstGeom>
            <a:noFill/>
            <a:ln w="254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03433" name="Line 9"/>
            <p:cNvSpPr>
              <a:spLocks noChangeShapeType="1"/>
            </p:cNvSpPr>
            <p:nvPr/>
          </p:nvSpPr>
          <p:spPr bwMode="auto">
            <a:xfrm flipH="1">
              <a:off x="816" y="3408"/>
              <a:ext cx="1440" cy="1"/>
            </a:xfrm>
            <a:prstGeom prst="line">
              <a:avLst/>
            </a:prstGeom>
            <a:noFill/>
            <a:ln w="254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03434" name="Line 10"/>
            <p:cNvSpPr>
              <a:spLocks noChangeShapeType="1"/>
            </p:cNvSpPr>
            <p:nvPr/>
          </p:nvSpPr>
          <p:spPr bwMode="auto">
            <a:xfrm>
              <a:off x="1008" y="2400"/>
              <a:ext cx="864" cy="672"/>
            </a:xfrm>
            <a:prstGeom prst="line">
              <a:avLst/>
            </a:prstGeom>
            <a:noFill/>
            <a:ln w="381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03435" name="Line 11"/>
            <p:cNvSpPr>
              <a:spLocks noChangeShapeType="1"/>
            </p:cNvSpPr>
            <p:nvPr/>
          </p:nvSpPr>
          <p:spPr bwMode="auto">
            <a:xfrm flipV="1">
              <a:off x="1056" y="2400"/>
              <a:ext cx="864" cy="768"/>
            </a:xfrm>
            <a:prstGeom prst="line">
              <a:avLst/>
            </a:prstGeom>
            <a:noFill/>
            <a:ln w="381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03436" name="Line 12"/>
            <p:cNvSpPr>
              <a:spLocks noChangeShapeType="1"/>
            </p:cNvSpPr>
            <p:nvPr/>
          </p:nvSpPr>
          <p:spPr bwMode="auto">
            <a:xfrm flipH="1">
              <a:off x="816" y="2784"/>
              <a:ext cx="670" cy="0"/>
            </a:xfrm>
            <a:prstGeom prst="line">
              <a:avLst/>
            </a:prstGeom>
            <a:noFill/>
            <a:ln w="38100">
              <a:solidFill>
                <a:schemeClr val="tx1"/>
              </a:solidFill>
              <a:prstDash val="sysDot"/>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03437" name="Rectangle 13"/>
            <p:cNvSpPr>
              <a:spLocks noChangeArrowheads="1"/>
            </p:cNvSpPr>
            <p:nvPr/>
          </p:nvSpPr>
          <p:spPr bwMode="auto">
            <a:xfrm>
              <a:off x="1872" y="2160"/>
              <a:ext cx="313" cy="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algn="l"/>
              <a:r>
                <a:rPr lang="en-US" altLang="en-US"/>
                <a:t>S</a:t>
              </a:r>
              <a:r>
                <a:rPr lang="en-US" altLang="en-US" baseline="-25000"/>
                <a:t>0</a:t>
              </a:r>
              <a:endParaRPr lang="en-US" altLang="en-US"/>
            </a:p>
          </p:txBody>
        </p:sp>
        <p:sp>
          <p:nvSpPr>
            <p:cNvPr id="103438" name="Rectangle 14"/>
            <p:cNvSpPr>
              <a:spLocks noChangeArrowheads="1"/>
            </p:cNvSpPr>
            <p:nvPr/>
          </p:nvSpPr>
          <p:spPr bwMode="auto">
            <a:xfrm>
              <a:off x="1824" y="3024"/>
              <a:ext cx="324" cy="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algn="l"/>
              <a:r>
                <a:rPr lang="en-US" altLang="en-US"/>
                <a:t>D</a:t>
              </a:r>
              <a:r>
                <a:rPr lang="en-US" altLang="en-US" baseline="-25000"/>
                <a:t>0</a:t>
              </a:r>
              <a:endParaRPr lang="en-US" altLang="en-US"/>
            </a:p>
          </p:txBody>
        </p:sp>
        <p:sp>
          <p:nvSpPr>
            <p:cNvPr id="103445" name="Rectangle 21"/>
            <p:cNvSpPr>
              <a:spLocks noChangeArrowheads="1"/>
            </p:cNvSpPr>
            <p:nvPr/>
          </p:nvSpPr>
          <p:spPr bwMode="auto">
            <a:xfrm>
              <a:off x="528" y="2638"/>
              <a:ext cx="288" cy="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r"/>
              <a:r>
                <a:rPr lang="en-US" altLang="en-US"/>
                <a:t>r</a:t>
              </a:r>
              <a:r>
                <a:rPr lang="en-US" altLang="en-US" baseline="-25000"/>
                <a:t>0</a:t>
              </a:r>
              <a:endParaRPr lang="en-US" altLang="en-US"/>
            </a:p>
          </p:txBody>
        </p:sp>
      </p:grpSp>
      <p:sp>
        <p:nvSpPr>
          <p:cNvPr id="103451" name="Rectangle 27"/>
          <p:cNvSpPr>
            <a:spLocks noChangeArrowheads="1"/>
          </p:cNvSpPr>
          <p:nvPr/>
        </p:nvSpPr>
        <p:spPr bwMode="auto">
          <a:xfrm>
            <a:off x="3715329" y="1716804"/>
            <a:ext cx="4953000" cy="21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lstStyle>
            <a:lvl1pPr marL="342900" indent="-342900" algn="l">
              <a:lnSpc>
                <a:spcPct val="105000"/>
              </a:lnSpc>
              <a:spcBef>
                <a:spcPct val="30000"/>
              </a:spcBef>
              <a:buSzPct val="119000"/>
              <a:buChar char="•"/>
              <a:defRPr sz="2800" b="1">
                <a:solidFill>
                  <a:schemeClr val="tx1"/>
                </a:solidFill>
                <a:latin typeface="Arial" panose="020B0604020202020204" pitchFamily="34" charset="0"/>
              </a:defRPr>
            </a:lvl1pPr>
            <a:lvl2pPr marL="857250" indent="-400050" algn="l">
              <a:lnSpc>
                <a:spcPct val="105000"/>
              </a:lnSpc>
              <a:spcBef>
                <a:spcPct val="5000"/>
              </a:spcBef>
              <a:buSzPct val="79000"/>
              <a:buChar char="¤"/>
              <a:defRPr sz="2800">
                <a:solidFill>
                  <a:schemeClr val="tx1"/>
                </a:solidFill>
                <a:latin typeface="Arial" panose="020B0604020202020204" pitchFamily="34" charset="0"/>
              </a:defRPr>
            </a:lvl2pPr>
            <a:lvl3pPr marL="1314450" indent="-228600" algn="l">
              <a:lnSpc>
                <a:spcPct val="105000"/>
              </a:lnSpc>
              <a:spcBef>
                <a:spcPct val="5000"/>
              </a:spcBef>
              <a:buSzPct val="119000"/>
              <a:buChar char="­"/>
              <a:defRPr sz="2800">
                <a:solidFill>
                  <a:schemeClr val="tx1"/>
                </a:solidFill>
                <a:latin typeface="Arial" panose="020B0604020202020204" pitchFamily="34" charset="0"/>
              </a:defRPr>
            </a:lvl3pPr>
            <a:lvl4pPr marL="1657350" indent="-228600" algn="l">
              <a:lnSpc>
                <a:spcPct val="105000"/>
              </a:lnSpc>
              <a:spcBef>
                <a:spcPct val="5000"/>
              </a:spcBef>
              <a:buChar char="»"/>
              <a:defRPr sz="2400">
                <a:solidFill>
                  <a:schemeClr val="tx1"/>
                </a:solidFill>
                <a:latin typeface="Arial" panose="020B0604020202020204" pitchFamily="34" charset="0"/>
              </a:defRPr>
            </a:lvl4pPr>
            <a:lvl5pPr marL="2057400" indent="-228600" algn="l">
              <a:lnSpc>
                <a:spcPct val="105000"/>
              </a:lnSpc>
              <a:spcBef>
                <a:spcPct val="5000"/>
              </a:spcBef>
              <a:buChar char="»"/>
              <a:defRPr sz="2400">
                <a:solidFill>
                  <a:schemeClr val="tx1"/>
                </a:solidFill>
                <a:latin typeface="Arial" panose="020B0604020202020204" pitchFamily="34" charset="0"/>
              </a:defRPr>
            </a:lvl5pPr>
            <a:lvl6pPr marL="2514600" indent="-228600" eaLnBrk="0" fontAlgn="base" hangingPunct="0">
              <a:lnSpc>
                <a:spcPct val="105000"/>
              </a:lnSpc>
              <a:spcBef>
                <a:spcPct val="5000"/>
              </a:spcBef>
              <a:spcAft>
                <a:spcPct val="0"/>
              </a:spcAft>
              <a:buChar char="»"/>
              <a:defRPr sz="2400">
                <a:solidFill>
                  <a:schemeClr val="tx1"/>
                </a:solidFill>
                <a:latin typeface="Arial" panose="020B0604020202020204" pitchFamily="34" charset="0"/>
              </a:defRPr>
            </a:lvl6pPr>
            <a:lvl7pPr marL="2971800" indent="-228600" eaLnBrk="0" fontAlgn="base" hangingPunct="0">
              <a:lnSpc>
                <a:spcPct val="105000"/>
              </a:lnSpc>
              <a:spcBef>
                <a:spcPct val="5000"/>
              </a:spcBef>
              <a:spcAft>
                <a:spcPct val="0"/>
              </a:spcAft>
              <a:buChar char="»"/>
              <a:defRPr sz="2400">
                <a:solidFill>
                  <a:schemeClr val="tx1"/>
                </a:solidFill>
                <a:latin typeface="Arial" panose="020B0604020202020204" pitchFamily="34" charset="0"/>
              </a:defRPr>
            </a:lvl7pPr>
            <a:lvl8pPr marL="3429000" indent="-228600" eaLnBrk="0" fontAlgn="base" hangingPunct="0">
              <a:lnSpc>
                <a:spcPct val="105000"/>
              </a:lnSpc>
              <a:spcBef>
                <a:spcPct val="5000"/>
              </a:spcBef>
              <a:spcAft>
                <a:spcPct val="0"/>
              </a:spcAft>
              <a:buChar char="»"/>
              <a:defRPr sz="2400">
                <a:solidFill>
                  <a:schemeClr val="tx1"/>
                </a:solidFill>
                <a:latin typeface="Arial" panose="020B0604020202020204" pitchFamily="34" charset="0"/>
              </a:defRPr>
            </a:lvl8pPr>
            <a:lvl9pPr marL="3886200" indent="-228600" eaLnBrk="0" fontAlgn="base" hangingPunct="0">
              <a:lnSpc>
                <a:spcPct val="105000"/>
              </a:lnSpc>
              <a:spcBef>
                <a:spcPct val="5000"/>
              </a:spcBef>
              <a:spcAft>
                <a:spcPct val="0"/>
              </a:spcAft>
              <a:buChar char="»"/>
              <a:defRPr sz="2400">
                <a:solidFill>
                  <a:schemeClr val="tx1"/>
                </a:solidFill>
                <a:latin typeface="Arial" panose="020B0604020202020204" pitchFamily="34" charset="0"/>
              </a:defRPr>
            </a:lvl9pPr>
          </a:lstStyle>
          <a:p>
            <a:pPr>
              <a:buFontTx/>
              <a:buNone/>
            </a:pPr>
            <a:r>
              <a:rPr lang="en-US" altLang="en-US" dirty="0"/>
              <a:t>	</a:t>
            </a:r>
            <a:r>
              <a:rPr lang="en-US" altLang="en-US" b="0" dirty="0"/>
              <a:t>U.S. inflation </a:t>
            </a:r>
            <a:r>
              <a:rPr lang="en-US" altLang="en-US" b="0" dirty="0">
                <a:sym typeface="Symbol" panose="05050102010706020507" pitchFamily="18" charset="2"/>
              </a:rPr>
              <a:t></a:t>
            </a:r>
          </a:p>
          <a:p>
            <a:pPr lvl="1">
              <a:buSzPct val="80000"/>
              <a:buFont typeface="Symbol" panose="05050102010706020507" pitchFamily="18" charset="2"/>
              <a:buChar char="Þ"/>
            </a:pPr>
            <a:r>
              <a:rPr lang="en-US" altLang="en-US" b="0" dirty="0">
                <a:sym typeface="Symbol" panose="05050102010706020507" pitchFamily="18" charset="2"/>
              </a:rPr>
              <a:t> U.S. demand for British goods, and hence £.</a:t>
            </a:r>
            <a:endParaRPr lang="en-US" altLang="en-US" b="0" dirty="0"/>
          </a:p>
        </p:txBody>
      </p:sp>
      <p:grpSp>
        <p:nvGrpSpPr>
          <p:cNvPr id="103461" name="Group 37"/>
          <p:cNvGrpSpPr>
            <a:grpSpLocks/>
          </p:cNvGrpSpPr>
          <p:nvPr/>
        </p:nvGrpSpPr>
        <p:grpSpPr bwMode="auto">
          <a:xfrm>
            <a:off x="1676400" y="3082770"/>
            <a:ext cx="1809750" cy="1444625"/>
            <a:chOff x="1056" y="2160"/>
            <a:chExt cx="1140" cy="910"/>
          </a:xfrm>
        </p:grpSpPr>
        <p:sp>
          <p:nvSpPr>
            <p:cNvPr id="103440" name="Rectangle 16"/>
            <p:cNvSpPr>
              <a:spLocks noChangeArrowheads="1"/>
            </p:cNvSpPr>
            <p:nvPr/>
          </p:nvSpPr>
          <p:spPr bwMode="auto">
            <a:xfrm>
              <a:off x="1872" y="2784"/>
              <a:ext cx="324" cy="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algn="l"/>
              <a:r>
                <a:rPr lang="en-US" altLang="en-US">
                  <a:solidFill>
                    <a:srgbClr val="CC0000"/>
                  </a:solidFill>
                </a:rPr>
                <a:t>D</a:t>
              </a:r>
              <a:r>
                <a:rPr lang="en-US" altLang="en-US" baseline="-25000">
                  <a:solidFill>
                    <a:srgbClr val="CC0000"/>
                  </a:solidFill>
                </a:rPr>
                <a:t>1</a:t>
              </a:r>
              <a:endParaRPr lang="en-US" altLang="en-US" baseline="-25000">
                <a:solidFill>
                  <a:schemeClr val="accent2"/>
                </a:solidFill>
              </a:endParaRPr>
            </a:p>
          </p:txBody>
        </p:sp>
        <p:sp>
          <p:nvSpPr>
            <p:cNvPr id="103453" name="Line 29"/>
            <p:cNvSpPr>
              <a:spLocks noChangeShapeType="1"/>
            </p:cNvSpPr>
            <p:nvPr/>
          </p:nvSpPr>
          <p:spPr bwMode="auto">
            <a:xfrm>
              <a:off x="1056" y="2160"/>
              <a:ext cx="864" cy="672"/>
            </a:xfrm>
            <a:prstGeom prst="line">
              <a:avLst/>
            </a:prstGeom>
            <a:noFill/>
            <a:ln w="38100">
              <a:solidFill>
                <a:srgbClr val="CC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grpSp>
        <p:nvGrpSpPr>
          <p:cNvPr id="103464" name="Group 40"/>
          <p:cNvGrpSpPr>
            <a:grpSpLocks/>
          </p:cNvGrpSpPr>
          <p:nvPr/>
        </p:nvGrpSpPr>
        <p:grpSpPr bwMode="auto">
          <a:xfrm>
            <a:off x="838200" y="3387570"/>
            <a:ext cx="1524000" cy="454025"/>
            <a:chOff x="528" y="2352"/>
            <a:chExt cx="960" cy="286"/>
          </a:xfrm>
        </p:grpSpPr>
        <p:sp>
          <p:nvSpPr>
            <p:cNvPr id="103443" name="Line 19"/>
            <p:cNvSpPr>
              <a:spLocks noChangeShapeType="1"/>
            </p:cNvSpPr>
            <p:nvPr/>
          </p:nvSpPr>
          <p:spPr bwMode="auto">
            <a:xfrm flipH="1">
              <a:off x="816" y="2496"/>
              <a:ext cx="672" cy="0"/>
            </a:xfrm>
            <a:prstGeom prst="line">
              <a:avLst/>
            </a:prstGeom>
            <a:noFill/>
            <a:ln w="38100">
              <a:solidFill>
                <a:srgbClr val="CC0000"/>
              </a:solidFill>
              <a:prstDash val="sysDot"/>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03444" name="Rectangle 20"/>
            <p:cNvSpPr>
              <a:spLocks noChangeArrowheads="1"/>
            </p:cNvSpPr>
            <p:nvPr/>
          </p:nvSpPr>
          <p:spPr bwMode="auto">
            <a:xfrm>
              <a:off x="528" y="2352"/>
              <a:ext cx="288" cy="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r"/>
              <a:r>
                <a:rPr lang="en-US" altLang="en-US">
                  <a:solidFill>
                    <a:srgbClr val="CC0000"/>
                  </a:solidFill>
                </a:rPr>
                <a:t>r</a:t>
              </a:r>
              <a:r>
                <a:rPr lang="en-US" altLang="en-US" baseline="-25000">
                  <a:solidFill>
                    <a:srgbClr val="CC0000"/>
                  </a:solidFill>
                </a:rPr>
                <a:t>1</a:t>
              </a:r>
            </a:p>
          </p:txBody>
        </p:sp>
      </p:grpSp>
      <p:grpSp>
        <p:nvGrpSpPr>
          <p:cNvPr id="103463" name="Group 39"/>
          <p:cNvGrpSpPr>
            <a:grpSpLocks/>
          </p:cNvGrpSpPr>
          <p:nvPr/>
        </p:nvGrpSpPr>
        <p:grpSpPr bwMode="auto">
          <a:xfrm>
            <a:off x="1600200" y="2701770"/>
            <a:ext cx="1792288" cy="1600200"/>
            <a:chOff x="1008" y="1920"/>
            <a:chExt cx="1129" cy="1008"/>
          </a:xfrm>
        </p:grpSpPr>
        <p:sp>
          <p:nvSpPr>
            <p:cNvPr id="103442" name="Rectangle 18"/>
            <p:cNvSpPr>
              <a:spLocks noChangeArrowheads="1"/>
            </p:cNvSpPr>
            <p:nvPr/>
          </p:nvSpPr>
          <p:spPr bwMode="auto">
            <a:xfrm>
              <a:off x="1824" y="1920"/>
              <a:ext cx="313" cy="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algn="l"/>
              <a:r>
                <a:rPr lang="en-US" altLang="en-US">
                  <a:solidFill>
                    <a:srgbClr val="CC0000"/>
                  </a:solidFill>
                </a:rPr>
                <a:t>S</a:t>
              </a:r>
              <a:r>
                <a:rPr lang="en-US" altLang="en-US" baseline="-25000">
                  <a:solidFill>
                    <a:srgbClr val="CC0000"/>
                  </a:solidFill>
                </a:rPr>
                <a:t>1</a:t>
              </a:r>
            </a:p>
          </p:txBody>
        </p:sp>
        <p:sp>
          <p:nvSpPr>
            <p:cNvPr id="103454" name="Line 30"/>
            <p:cNvSpPr>
              <a:spLocks noChangeShapeType="1"/>
            </p:cNvSpPr>
            <p:nvPr/>
          </p:nvSpPr>
          <p:spPr bwMode="auto">
            <a:xfrm flipV="1">
              <a:off x="1008" y="2160"/>
              <a:ext cx="864" cy="768"/>
            </a:xfrm>
            <a:prstGeom prst="line">
              <a:avLst/>
            </a:prstGeom>
            <a:noFill/>
            <a:ln w="38100">
              <a:solidFill>
                <a:srgbClr val="CC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sp>
        <p:nvSpPr>
          <p:cNvPr id="103456" name="Rectangle 32"/>
          <p:cNvSpPr>
            <a:spLocks noGrp="1" noChangeArrowheads="1"/>
          </p:cNvSpPr>
          <p:nvPr>
            <p:ph type="body" idx="1"/>
          </p:nvPr>
        </p:nvSpPr>
        <p:spPr>
          <a:xfrm>
            <a:off x="457200" y="1417638"/>
            <a:ext cx="8229600" cy="3608232"/>
          </a:xfrm>
        </p:spPr>
        <p:txBody>
          <a:bodyPr/>
          <a:lstStyle/>
          <a:p>
            <a:pPr>
              <a:buFontTx/>
              <a:buNone/>
            </a:pPr>
            <a:r>
              <a:rPr lang="en-US" altLang="en-US" i="1" dirty="0"/>
              <a:t>Relative Inflation Rates</a:t>
            </a:r>
          </a:p>
        </p:txBody>
      </p:sp>
      <p:sp>
        <p:nvSpPr>
          <p:cNvPr id="103458" name="Rectangle 34"/>
          <p:cNvSpPr>
            <a:spLocks noChangeArrowheads="1"/>
          </p:cNvSpPr>
          <p:nvPr/>
        </p:nvSpPr>
        <p:spPr bwMode="auto">
          <a:xfrm>
            <a:off x="3620079" y="3728882"/>
            <a:ext cx="4953000" cy="190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lstStyle>
            <a:lvl1pPr marL="342900" indent="-342900" algn="l">
              <a:lnSpc>
                <a:spcPct val="105000"/>
              </a:lnSpc>
              <a:spcBef>
                <a:spcPct val="30000"/>
              </a:spcBef>
              <a:buSzPct val="119000"/>
              <a:buChar char="•"/>
              <a:defRPr sz="2800" b="1">
                <a:solidFill>
                  <a:schemeClr val="tx1"/>
                </a:solidFill>
                <a:latin typeface="Arial" panose="020B0604020202020204" pitchFamily="34" charset="0"/>
              </a:defRPr>
            </a:lvl1pPr>
            <a:lvl2pPr marL="857250" indent="-400050" algn="l">
              <a:lnSpc>
                <a:spcPct val="105000"/>
              </a:lnSpc>
              <a:spcBef>
                <a:spcPct val="5000"/>
              </a:spcBef>
              <a:buSzPct val="79000"/>
              <a:buChar char="¤"/>
              <a:defRPr sz="2800">
                <a:solidFill>
                  <a:schemeClr val="tx1"/>
                </a:solidFill>
                <a:latin typeface="Arial" panose="020B0604020202020204" pitchFamily="34" charset="0"/>
              </a:defRPr>
            </a:lvl2pPr>
            <a:lvl3pPr marL="1314450" indent="-228600" algn="l">
              <a:lnSpc>
                <a:spcPct val="105000"/>
              </a:lnSpc>
              <a:spcBef>
                <a:spcPct val="5000"/>
              </a:spcBef>
              <a:buSzPct val="119000"/>
              <a:buChar char="­"/>
              <a:defRPr sz="2800">
                <a:solidFill>
                  <a:schemeClr val="tx1"/>
                </a:solidFill>
                <a:latin typeface="Arial" panose="020B0604020202020204" pitchFamily="34" charset="0"/>
              </a:defRPr>
            </a:lvl3pPr>
            <a:lvl4pPr marL="1657350" indent="-228600" algn="l">
              <a:lnSpc>
                <a:spcPct val="105000"/>
              </a:lnSpc>
              <a:spcBef>
                <a:spcPct val="5000"/>
              </a:spcBef>
              <a:buChar char="»"/>
              <a:defRPr sz="2400">
                <a:solidFill>
                  <a:schemeClr val="tx1"/>
                </a:solidFill>
                <a:latin typeface="Arial" panose="020B0604020202020204" pitchFamily="34" charset="0"/>
              </a:defRPr>
            </a:lvl4pPr>
            <a:lvl5pPr marL="2057400" indent="-228600" algn="l">
              <a:lnSpc>
                <a:spcPct val="105000"/>
              </a:lnSpc>
              <a:spcBef>
                <a:spcPct val="5000"/>
              </a:spcBef>
              <a:buChar char="»"/>
              <a:defRPr sz="2400">
                <a:solidFill>
                  <a:schemeClr val="tx1"/>
                </a:solidFill>
                <a:latin typeface="Arial" panose="020B0604020202020204" pitchFamily="34" charset="0"/>
              </a:defRPr>
            </a:lvl5pPr>
            <a:lvl6pPr marL="2514600" indent="-228600" eaLnBrk="0" fontAlgn="base" hangingPunct="0">
              <a:lnSpc>
                <a:spcPct val="105000"/>
              </a:lnSpc>
              <a:spcBef>
                <a:spcPct val="5000"/>
              </a:spcBef>
              <a:spcAft>
                <a:spcPct val="0"/>
              </a:spcAft>
              <a:buChar char="»"/>
              <a:defRPr sz="2400">
                <a:solidFill>
                  <a:schemeClr val="tx1"/>
                </a:solidFill>
                <a:latin typeface="Arial" panose="020B0604020202020204" pitchFamily="34" charset="0"/>
              </a:defRPr>
            </a:lvl6pPr>
            <a:lvl7pPr marL="2971800" indent="-228600" eaLnBrk="0" fontAlgn="base" hangingPunct="0">
              <a:lnSpc>
                <a:spcPct val="105000"/>
              </a:lnSpc>
              <a:spcBef>
                <a:spcPct val="5000"/>
              </a:spcBef>
              <a:spcAft>
                <a:spcPct val="0"/>
              </a:spcAft>
              <a:buChar char="»"/>
              <a:defRPr sz="2400">
                <a:solidFill>
                  <a:schemeClr val="tx1"/>
                </a:solidFill>
                <a:latin typeface="Arial" panose="020B0604020202020204" pitchFamily="34" charset="0"/>
              </a:defRPr>
            </a:lvl7pPr>
            <a:lvl8pPr marL="3429000" indent="-228600" eaLnBrk="0" fontAlgn="base" hangingPunct="0">
              <a:lnSpc>
                <a:spcPct val="105000"/>
              </a:lnSpc>
              <a:spcBef>
                <a:spcPct val="5000"/>
              </a:spcBef>
              <a:spcAft>
                <a:spcPct val="0"/>
              </a:spcAft>
              <a:buChar char="»"/>
              <a:defRPr sz="2400">
                <a:solidFill>
                  <a:schemeClr val="tx1"/>
                </a:solidFill>
                <a:latin typeface="Arial" panose="020B0604020202020204" pitchFamily="34" charset="0"/>
              </a:defRPr>
            </a:lvl8pPr>
            <a:lvl9pPr marL="3886200" indent="-228600" eaLnBrk="0" fontAlgn="base" hangingPunct="0">
              <a:lnSpc>
                <a:spcPct val="105000"/>
              </a:lnSpc>
              <a:spcBef>
                <a:spcPct val="5000"/>
              </a:spcBef>
              <a:spcAft>
                <a:spcPct val="0"/>
              </a:spcAft>
              <a:buChar char="»"/>
              <a:defRPr sz="2400">
                <a:solidFill>
                  <a:schemeClr val="tx1"/>
                </a:solidFill>
                <a:latin typeface="Arial" panose="020B0604020202020204" pitchFamily="34" charset="0"/>
              </a:defRPr>
            </a:lvl9pPr>
          </a:lstStyle>
          <a:p>
            <a:pPr lvl="1">
              <a:buSzPct val="80000"/>
              <a:buFont typeface="Symbol" panose="05050102010706020507" pitchFamily="18" charset="2"/>
              <a:buChar char="Þ"/>
            </a:pPr>
            <a:r>
              <a:rPr lang="en-US" altLang="en-US" b="0" dirty="0">
                <a:sym typeface="Symbol" panose="05050102010706020507" pitchFamily="18" charset="2"/>
              </a:rPr>
              <a:t></a:t>
            </a:r>
            <a:r>
              <a:rPr lang="en-US" altLang="en-US" b="0" dirty="0"/>
              <a:t> British desire for U.S. goods, and hence the supply of £.</a:t>
            </a:r>
          </a:p>
        </p:txBody>
      </p:sp>
      <p:sp>
        <p:nvSpPr>
          <p:cNvPr id="28" name="Title 1">
            <a:extLst>
              <a:ext uri="{FF2B5EF4-FFF2-40B4-BE49-F238E27FC236}">
                <a16:creationId xmlns:a16="http://schemas.microsoft.com/office/drawing/2014/main" id="{7EA48449-C30E-480C-B53E-39437B7F4F91}"/>
              </a:ext>
            </a:extLst>
          </p:cNvPr>
          <p:cNvSpPr>
            <a:spLocks noGrp="1"/>
          </p:cNvSpPr>
          <p:nvPr>
            <p:ph type="title"/>
          </p:nvPr>
        </p:nvSpPr>
        <p:spPr>
          <a:xfrm>
            <a:off x="457200" y="274638"/>
            <a:ext cx="8229600" cy="1143000"/>
          </a:xfrm>
        </p:spPr>
        <p:txBody>
          <a:bodyPr/>
          <a:lstStyle/>
          <a:p>
            <a:pPr algn="ctr"/>
            <a:r>
              <a:rPr lang="en-US" b="1" dirty="0"/>
              <a:t>Inflation Rate</a:t>
            </a:r>
          </a:p>
        </p:txBody>
      </p:sp>
    </p:spTree>
    <p:extLst>
      <p:ext uri="{BB962C8B-B14F-4D97-AF65-F5344CB8AC3E}">
        <p14:creationId xmlns:p14="http://schemas.microsoft.com/office/powerpoint/2010/main" val="43453597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103459"/>
                                        </p:tgtEl>
                                        <p:attrNameLst>
                                          <p:attrName>style.visibility</p:attrName>
                                        </p:attrNameLst>
                                      </p:cBhvr>
                                      <p:to>
                                        <p:strVal val="visible"/>
                                      </p:to>
                                    </p:set>
                                    <p:animEffect transition="in" filter="wipe(up)">
                                      <p:cBhvr>
                                        <p:cTn id="7" dur="500"/>
                                        <p:tgtEl>
                                          <p:spTgt spid="10345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3451"/>
                                        </p:tgtEl>
                                        <p:attrNameLst>
                                          <p:attrName>style.visibility</p:attrName>
                                        </p:attrNameLst>
                                      </p:cBhvr>
                                      <p:to>
                                        <p:strVal val="visible"/>
                                      </p:to>
                                    </p:set>
                                    <p:animEffect transition="in" filter="wipe(left)">
                                      <p:cBhvr>
                                        <p:cTn id="12" dur="500"/>
                                        <p:tgtEl>
                                          <p:spTgt spid="103451"/>
                                        </p:tgtEl>
                                      </p:cBhvr>
                                    </p:animEffect>
                                  </p:childTnLst>
                                </p:cTn>
                              </p:par>
                            </p:childTnLst>
                          </p:cTn>
                        </p:par>
                        <p:par>
                          <p:cTn id="13" fill="hold" nodeType="afterGroup">
                            <p:stCondLst>
                              <p:cond delay="500"/>
                            </p:stCondLst>
                            <p:childTnLst>
                              <p:par>
                                <p:cTn id="14" presetID="22" presetClass="entr" presetSubtype="4" fill="hold" nodeType="afterEffect">
                                  <p:stCondLst>
                                    <p:cond delay="0"/>
                                  </p:stCondLst>
                                  <p:childTnLst>
                                    <p:set>
                                      <p:cBhvr>
                                        <p:cTn id="15" dur="1" fill="hold">
                                          <p:stCondLst>
                                            <p:cond delay="0"/>
                                          </p:stCondLst>
                                        </p:cTn>
                                        <p:tgtEl>
                                          <p:spTgt spid="103461"/>
                                        </p:tgtEl>
                                        <p:attrNameLst>
                                          <p:attrName>style.visibility</p:attrName>
                                        </p:attrNameLst>
                                      </p:cBhvr>
                                      <p:to>
                                        <p:strVal val="visible"/>
                                      </p:to>
                                    </p:set>
                                    <p:animEffect transition="in" filter="wipe(down)">
                                      <p:cBhvr>
                                        <p:cTn id="16" dur="500"/>
                                        <p:tgtEl>
                                          <p:spTgt spid="103461"/>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03458"/>
                                        </p:tgtEl>
                                        <p:attrNameLst>
                                          <p:attrName>style.visibility</p:attrName>
                                        </p:attrNameLst>
                                      </p:cBhvr>
                                      <p:to>
                                        <p:strVal val="visible"/>
                                      </p:to>
                                    </p:set>
                                    <p:animEffect transition="in" filter="wipe(left)">
                                      <p:cBhvr>
                                        <p:cTn id="21" dur="500"/>
                                        <p:tgtEl>
                                          <p:spTgt spid="103458"/>
                                        </p:tgtEl>
                                      </p:cBhvr>
                                    </p:animEffect>
                                  </p:childTnLst>
                                </p:cTn>
                              </p:par>
                            </p:childTnLst>
                          </p:cTn>
                        </p:par>
                        <p:par>
                          <p:cTn id="22" fill="hold" nodeType="afterGroup">
                            <p:stCondLst>
                              <p:cond delay="500"/>
                            </p:stCondLst>
                            <p:childTnLst>
                              <p:par>
                                <p:cTn id="23" presetID="22" presetClass="entr" presetSubtype="8" fill="hold" nodeType="afterEffect">
                                  <p:stCondLst>
                                    <p:cond delay="0"/>
                                  </p:stCondLst>
                                  <p:childTnLst>
                                    <p:set>
                                      <p:cBhvr>
                                        <p:cTn id="24" dur="1" fill="hold">
                                          <p:stCondLst>
                                            <p:cond delay="0"/>
                                          </p:stCondLst>
                                        </p:cTn>
                                        <p:tgtEl>
                                          <p:spTgt spid="103463"/>
                                        </p:tgtEl>
                                        <p:attrNameLst>
                                          <p:attrName>style.visibility</p:attrName>
                                        </p:attrNameLst>
                                      </p:cBhvr>
                                      <p:to>
                                        <p:strVal val="visible"/>
                                      </p:to>
                                    </p:set>
                                    <p:animEffect transition="in" filter="wipe(left)">
                                      <p:cBhvr>
                                        <p:cTn id="25" dur="500"/>
                                        <p:tgtEl>
                                          <p:spTgt spid="103463"/>
                                        </p:tgtEl>
                                      </p:cBhvr>
                                    </p:animEffect>
                                  </p:childTnLst>
                                </p:cTn>
                              </p:par>
                            </p:childTnLst>
                          </p:cTn>
                        </p:par>
                        <p:par>
                          <p:cTn id="26" fill="hold" nodeType="afterGroup">
                            <p:stCondLst>
                              <p:cond delay="1000"/>
                            </p:stCondLst>
                            <p:childTnLst>
                              <p:par>
                                <p:cTn id="27" presetID="22" presetClass="entr" presetSubtype="2" fill="hold" nodeType="afterEffect">
                                  <p:stCondLst>
                                    <p:cond delay="0"/>
                                  </p:stCondLst>
                                  <p:childTnLst>
                                    <p:set>
                                      <p:cBhvr>
                                        <p:cTn id="28" dur="1" fill="hold">
                                          <p:stCondLst>
                                            <p:cond delay="0"/>
                                          </p:stCondLst>
                                        </p:cTn>
                                        <p:tgtEl>
                                          <p:spTgt spid="103464"/>
                                        </p:tgtEl>
                                        <p:attrNameLst>
                                          <p:attrName>style.visibility</p:attrName>
                                        </p:attrNameLst>
                                      </p:cBhvr>
                                      <p:to>
                                        <p:strVal val="visible"/>
                                      </p:to>
                                    </p:set>
                                    <p:animEffect transition="in" filter="wipe(right)">
                                      <p:cBhvr>
                                        <p:cTn id="29" dur="500"/>
                                        <p:tgtEl>
                                          <p:spTgt spid="1034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51" grpId="0" autoUpdateAnimBg="0"/>
      <p:bldP spid="103458" grpId="0"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3218"/>
            <a:ext cx="9144000" cy="990239"/>
          </a:xfrm>
        </p:spPr>
        <p:txBody>
          <a:bodyPr>
            <a:normAutofit/>
          </a:bodyPr>
          <a:lstStyle/>
          <a:p>
            <a:r>
              <a:rPr lang="en-US" b="1" dirty="0"/>
              <a:t>Interest Rate</a:t>
            </a:r>
          </a:p>
        </p:txBody>
      </p:sp>
      <p:sp>
        <p:nvSpPr>
          <p:cNvPr id="3" name="Content Placeholder 2"/>
          <p:cNvSpPr>
            <a:spLocks noGrp="1"/>
          </p:cNvSpPr>
          <p:nvPr>
            <p:ph idx="1"/>
          </p:nvPr>
        </p:nvSpPr>
        <p:spPr>
          <a:xfrm>
            <a:off x="465326" y="1023457"/>
            <a:ext cx="8213347" cy="4278723"/>
          </a:xfrm>
        </p:spPr>
        <p:txBody>
          <a:bodyPr anchor="ctr">
            <a:normAutofit/>
          </a:bodyPr>
          <a:lstStyle/>
          <a:p>
            <a:pPr marL="0" indent="0">
              <a:buNone/>
            </a:pPr>
            <a:r>
              <a:rPr lang="en-US" sz="2800" dirty="0"/>
              <a:t>Changes in interest rate affect currency value and dollar exchange rate. Forex rates, interest rates, and inflation are all correlated. Increases in interest rates cause a country's currency to appreciate because higher interest rates provide higher rates to lenders, thereby attracting more foreign capital, which causes a rise in exchange rates</a:t>
            </a:r>
          </a:p>
          <a:p>
            <a:pPr marL="0" indent="0">
              <a:buNone/>
            </a:pPr>
            <a:endParaRPr lang="en-US" sz="2800" dirty="0"/>
          </a:p>
          <a:p>
            <a:pPr marL="0" indent="0">
              <a:buNone/>
            </a:pPr>
            <a:endParaRPr lang="en-US" sz="1500" dirty="0"/>
          </a:p>
        </p:txBody>
      </p:sp>
    </p:spTree>
    <p:extLst>
      <p:ext uri="{BB962C8B-B14F-4D97-AF65-F5344CB8AC3E}">
        <p14:creationId xmlns:p14="http://schemas.microsoft.com/office/powerpoint/2010/main" val="19804224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8052"/>
            <a:ext cx="9144000" cy="1711691"/>
          </a:xfrm>
        </p:spPr>
        <p:txBody>
          <a:bodyPr>
            <a:normAutofit/>
          </a:bodyPr>
          <a:lstStyle/>
          <a:p>
            <a:r>
              <a:rPr lang="en-US" b="1" dirty="0"/>
              <a:t> Country’s current account (balance of payments)</a:t>
            </a:r>
            <a:br>
              <a:rPr lang="en-US" b="1" dirty="0"/>
            </a:br>
            <a:endParaRPr lang="en-US" b="1" dirty="0"/>
          </a:p>
        </p:txBody>
      </p:sp>
      <p:sp>
        <p:nvSpPr>
          <p:cNvPr id="3" name="Content Placeholder 2"/>
          <p:cNvSpPr>
            <a:spLocks noGrp="1"/>
          </p:cNvSpPr>
          <p:nvPr>
            <p:ph idx="1"/>
          </p:nvPr>
        </p:nvSpPr>
        <p:spPr>
          <a:xfrm>
            <a:off x="684640" y="1294581"/>
            <a:ext cx="8381127" cy="4043831"/>
          </a:xfrm>
        </p:spPr>
        <p:txBody>
          <a:bodyPr anchor="ctr">
            <a:normAutofit/>
          </a:bodyPr>
          <a:lstStyle/>
          <a:p>
            <a:pPr marL="0" indent="0">
              <a:buNone/>
            </a:pPr>
            <a:r>
              <a:rPr lang="en-US" dirty="0"/>
              <a:t>A country’s current account reflects balance of trade and earnings on foreign investment. It consists of total number of transactions including its exports, imports, debt, etc. A deficit in current account due to spending more of its currency on importing products than it is earning through sale of exports causes depreciation. Balance of payments fluctuates exchange rate of its domestic currency.</a:t>
            </a:r>
          </a:p>
          <a:p>
            <a:endParaRPr lang="en-US" sz="1500" dirty="0"/>
          </a:p>
        </p:txBody>
      </p:sp>
    </p:spTree>
    <p:extLst>
      <p:ext uri="{BB962C8B-B14F-4D97-AF65-F5344CB8AC3E}">
        <p14:creationId xmlns:p14="http://schemas.microsoft.com/office/powerpoint/2010/main" val="31289152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9144000" cy="1459684"/>
          </a:xfrm>
        </p:spPr>
        <p:txBody>
          <a:bodyPr>
            <a:normAutofit/>
          </a:bodyPr>
          <a:lstStyle/>
          <a:p>
            <a:r>
              <a:rPr lang="en-US" b="1" dirty="0"/>
              <a:t>Government Debt</a:t>
            </a:r>
          </a:p>
        </p:txBody>
      </p:sp>
      <p:sp>
        <p:nvSpPr>
          <p:cNvPr id="3" name="Content Placeholder 2"/>
          <p:cNvSpPr>
            <a:spLocks noGrp="1"/>
          </p:cNvSpPr>
          <p:nvPr>
            <p:ph idx="1"/>
          </p:nvPr>
        </p:nvSpPr>
        <p:spPr>
          <a:xfrm>
            <a:off x="347881" y="1319000"/>
            <a:ext cx="8448238" cy="4220000"/>
          </a:xfrm>
        </p:spPr>
        <p:txBody>
          <a:bodyPr anchor="ctr">
            <a:normAutofit/>
          </a:bodyPr>
          <a:lstStyle/>
          <a:p>
            <a:pPr marL="0" indent="0">
              <a:buNone/>
            </a:pPr>
            <a:r>
              <a:rPr lang="en-US" dirty="0"/>
              <a:t>Government debt is public debt or national debt owned by the central government. A country with government debt is less likely to acquire foreign capital, leading to inflation. Foreign investors will sell their bonds in the open market if the market predicts government debt within a certain country. As a result, a decrease in the value of its exchange rate will follow.</a:t>
            </a:r>
          </a:p>
          <a:p>
            <a:endParaRPr lang="en-US" sz="1500" dirty="0"/>
          </a:p>
        </p:txBody>
      </p:sp>
    </p:spTree>
    <p:extLst>
      <p:ext uri="{BB962C8B-B14F-4D97-AF65-F5344CB8AC3E}">
        <p14:creationId xmlns:p14="http://schemas.microsoft.com/office/powerpoint/2010/main" val="28949077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37"/>
            <a:ext cx="9144000" cy="1392570"/>
          </a:xfrm>
        </p:spPr>
        <p:txBody>
          <a:bodyPr>
            <a:normAutofit/>
          </a:bodyPr>
          <a:lstStyle/>
          <a:p>
            <a:r>
              <a:rPr lang="en-US" b="1" dirty="0"/>
              <a:t>Terms of Trade</a:t>
            </a:r>
          </a:p>
        </p:txBody>
      </p:sp>
      <p:sp>
        <p:nvSpPr>
          <p:cNvPr id="3" name="Content Placeholder 2"/>
          <p:cNvSpPr>
            <a:spLocks noGrp="1"/>
          </p:cNvSpPr>
          <p:nvPr>
            <p:ph idx="1"/>
          </p:nvPr>
        </p:nvSpPr>
        <p:spPr>
          <a:xfrm>
            <a:off x="444618" y="1392235"/>
            <a:ext cx="8070734" cy="3917996"/>
          </a:xfrm>
        </p:spPr>
        <p:txBody>
          <a:bodyPr anchor="ctr">
            <a:normAutofit/>
          </a:bodyPr>
          <a:lstStyle/>
          <a:p>
            <a:pPr marL="0" indent="0">
              <a:buNone/>
            </a:pPr>
            <a:r>
              <a:rPr lang="en-US" dirty="0"/>
              <a:t>Related to current accounts and balance of payments, the terms of trade is the ratio of export prices to import prices. A country's terms of trade improves if its exports prices rise at a greater rate than its imports prices. This results in higher revenue, which causes a higher demand for the country's currency and an increase in its currency's value. This results in an appreciation of exchange rate.</a:t>
            </a:r>
          </a:p>
          <a:p>
            <a:endParaRPr lang="en-US" sz="1500" dirty="0"/>
          </a:p>
        </p:txBody>
      </p:sp>
    </p:spTree>
    <p:extLst>
      <p:ext uri="{BB962C8B-B14F-4D97-AF65-F5344CB8AC3E}">
        <p14:creationId xmlns:p14="http://schemas.microsoft.com/office/powerpoint/2010/main" val="17812757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9144000" cy="1199626"/>
          </a:xfrm>
        </p:spPr>
        <p:txBody>
          <a:bodyPr>
            <a:normAutofit/>
          </a:bodyPr>
          <a:lstStyle/>
          <a:p>
            <a:r>
              <a:rPr lang="en-US" b="1" dirty="0"/>
              <a:t> Political Stability &amp; Performance</a:t>
            </a:r>
          </a:p>
        </p:txBody>
      </p:sp>
      <p:sp>
        <p:nvSpPr>
          <p:cNvPr id="3" name="Content Placeholder 2"/>
          <p:cNvSpPr>
            <a:spLocks noGrp="1"/>
          </p:cNvSpPr>
          <p:nvPr>
            <p:ph idx="1"/>
          </p:nvPr>
        </p:nvSpPr>
        <p:spPr>
          <a:xfrm>
            <a:off x="414993" y="1367068"/>
            <a:ext cx="8314014" cy="3993497"/>
          </a:xfrm>
        </p:spPr>
        <p:txBody>
          <a:bodyPr anchor="ctr">
            <a:normAutofit/>
          </a:bodyPr>
          <a:lstStyle/>
          <a:p>
            <a:pPr marL="0" indent="0">
              <a:buNone/>
            </a:pPr>
            <a:r>
              <a:rPr lang="en-US" sz="2000" dirty="0"/>
              <a:t>A country's political state and economic performance can affect its currency strength. A country with less risk for political turmoil is more attractive to foreign investors, as a result, drawing investment away from other countries with more political and economic stability. Increase in foreign capital, in turn, leads to an appreciation in the value of its domestic currency. A country with sound financial and trade policy does not give any room for uncertainty in value of its currency. But, a country prone to political confusions may see a depreciation in exchange rates.</a:t>
            </a:r>
          </a:p>
          <a:p>
            <a:endParaRPr lang="en-US" sz="1500" dirty="0"/>
          </a:p>
        </p:txBody>
      </p:sp>
    </p:spTree>
    <p:extLst>
      <p:ext uri="{BB962C8B-B14F-4D97-AF65-F5344CB8AC3E}">
        <p14:creationId xmlns:p14="http://schemas.microsoft.com/office/powerpoint/2010/main" val="6418365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57681"/>
          </a:xfrm>
        </p:spPr>
        <p:txBody>
          <a:bodyPr>
            <a:normAutofit/>
          </a:bodyPr>
          <a:lstStyle/>
          <a:p>
            <a:r>
              <a:rPr lang="en-US" b="1" dirty="0"/>
              <a:t>Recession</a:t>
            </a:r>
          </a:p>
        </p:txBody>
      </p:sp>
      <p:sp>
        <p:nvSpPr>
          <p:cNvPr id="3" name="Content Placeholder 2"/>
          <p:cNvSpPr>
            <a:spLocks noGrp="1"/>
          </p:cNvSpPr>
          <p:nvPr>
            <p:ph idx="1"/>
          </p:nvPr>
        </p:nvSpPr>
        <p:spPr>
          <a:xfrm>
            <a:off x="528506" y="1392235"/>
            <a:ext cx="7986844" cy="3800550"/>
          </a:xfrm>
        </p:spPr>
        <p:txBody>
          <a:bodyPr anchor="ctr">
            <a:normAutofit/>
          </a:bodyPr>
          <a:lstStyle/>
          <a:p>
            <a:pPr marL="0" indent="0">
              <a:buNone/>
            </a:pPr>
            <a:r>
              <a:rPr lang="en-US" sz="2800" dirty="0"/>
              <a:t>When a country experiences a recession, its interest rates are likely to fall, decreasing its chances to acquire foreign capital. As a result, its currency weakens in comparison to that of other countries, therefore lowering the exchange rate.</a:t>
            </a:r>
          </a:p>
          <a:p>
            <a:endParaRPr lang="en-US" sz="1500" dirty="0"/>
          </a:p>
        </p:txBody>
      </p:sp>
    </p:spTree>
    <p:extLst>
      <p:ext uri="{BB962C8B-B14F-4D97-AF65-F5344CB8AC3E}">
        <p14:creationId xmlns:p14="http://schemas.microsoft.com/office/powerpoint/2010/main" val="6985247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275127"/>
          </a:xfrm>
        </p:spPr>
        <p:txBody>
          <a:bodyPr>
            <a:normAutofit/>
          </a:bodyPr>
          <a:lstStyle/>
          <a:p>
            <a:r>
              <a:rPr lang="en-US" b="1" dirty="0"/>
              <a:t>Speculation</a:t>
            </a:r>
          </a:p>
        </p:txBody>
      </p:sp>
      <p:sp>
        <p:nvSpPr>
          <p:cNvPr id="3" name="Content Placeholder 2"/>
          <p:cNvSpPr>
            <a:spLocks noGrp="1"/>
          </p:cNvSpPr>
          <p:nvPr>
            <p:ph idx="1"/>
          </p:nvPr>
        </p:nvSpPr>
        <p:spPr>
          <a:xfrm>
            <a:off x="654341" y="1392235"/>
            <a:ext cx="7861009" cy="3834106"/>
          </a:xfrm>
        </p:spPr>
        <p:txBody>
          <a:bodyPr anchor="ctr">
            <a:normAutofit/>
          </a:bodyPr>
          <a:lstStyle/>
          <a:p>
            <a:pPr marL="0" indent="0">
              <a:buNone/>
            </a:pPr>
            <a:r>
              <a:rPr lang="en-US" dirty="0"/>
              <a:t>If a country's currency value is expected to rise, investors will demand more of that currency in order to make a profit in the near future. As a result, the value of the currency will rise due to the increase in demand. With this increase in currency value comes a rise in the exchange rate as well.</a:t>
            </a:r>
          </a:p>
          <a:p>
            <a:endParaRPr lang="en-US" sz="1500" dirty="0"/>
          </a:p>
        </p:txBody>
      </p:sp>
    </p:spTree>
    <p:extLst>
      <p:ext uri="{BB962C8B-B14F-4D97-AF65-F5344CB8AC3E}">
        <p14:creationId xmlns:p14="http://schemas.microsoft.com/office/powerpoint/2010/main" val="56638007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149F32-8DE7-8E6B-F445-9FC39D8FF1FD}"/>
              </a:ext>
            </a:extLst>
          </p:cNvPr>
          <p:cNvSpPr>
            <a:spLocks noGrp="1"/>
          </p:cNvSpPr>
          <p:nvPr>
            <p:ph type="title"/>
          </p:nvPr>
        </p:nvSpPr>
        <p:spPr>
          <a:xfrm>
            <a:off x="544882" y="2566901"/>
            <a:ext cx="8229600" cy="1143000"/>
          </a:xfrm>
        </p:spPr>
        <p:txBody>
          <a:bodyPr/>
          <a:lstStyle/>
          <a:p>
            <a:r>
              <a:rPr lang="en-GB" sz="6000" b="1" dirty="0"/>
              <a:t>Questions?</a:t>
            </a:r>
          </a:p>
        </p:txBody>
      </p:sp>
      <p:sp>
        <p:nvSpPr>
          <p:cNvPr id="4" name="Date Placeholder 3">
            <a:extLst>
              <a:ext uri="{FF2B5EF4-FFF2-40B4-BE49-F238E27FC236}">
                <a16:creationId xmlns:a16="http://schemas.microsoft.com/office/drawing/2014/main" id="{FB802673-E8AE-30BA-44C5-7392864933EB}"/>
              </a:ext>
            </a:extLst>
          </p:cNvPr>
          <p:cNvSpPr>
            <a:spLocks noGrp="1"/>
          </p:cNvSpPr>
          <p:nvPr>
            <p:ph type="dt" sz="half" idx="10"/>
          </p:nvPr>
        </p:nvSpPr>
        <p:spPr/>
        <p:txBody>
          <a:bodyPr/>
          <a:lstStyle/>
          <a:p>
            <a:fld id="{ED633436-2F3A-4A16-9F64-857070E68B36}" type="datetime1">
              <a:rPr lang="en-GB" smtClean="0"/>
              <a:t>23/02/2024</a:t>
            </a:fld>
            <a:endParaRPr lang="en-GB"/>
          </a:p>
        </p:txBody>
      </p:sp>
      <p:sp>
        <p:nvSpPr>
          <p:cNvPr id="5" name="Slide Number Placeholder 4">
            <a:extLst>
              <a:ext uri="{FF2B5EF4-FFF2-40B4-BE49-F238E27FC236}">
                <a16:creationId xmlns:a16="http://schemas.microsoft.com/office/drawing/2014/main" id="{027813EE-2D2B-5A19-9EB6-EAF1F4DE4C96}"/>
              </a:ext>
            </a:extLst>
          </p:cNvPr>
          <p:cNvSpPr>
            <a:spLocks noGrp="1"/>
          </p:cNvSpPr>
          <p:nvPr>
            <p:ph type="sldNum" sz="quarter" idx="12"/>
          </p:nvPr>
        </p:nvSpPr>
        <p:spPr/>
        <p:txBody>
          <a:bodyPr/>
          <a:lstStyle/>
          <a:p>
            <a:fld id="{F4BD6A3A-4F9D-41E3-A65D-BCC7D77E66B6}" type="slidenum">
              <a:rPr lang="en-GB" smtClean="0"/>
              <a:t>40</a:t>
            </a:fld>
            <a:endParaRPr lang="en-GB"/>
          </a:p>
        </p:txBody>
      </p:sp>
    </p:spTree>
    <p:extLst>
      <p:ext uri="{BB962C8B-B14F-4D97-AF65-F5344CB8AC3E}">
        <p14:creationId xmlns:p14="http://schemas.microsoft.com/office/powerpoint/2010/main" val="31486489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UWTSD">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WTSD" id="{D34569BD-AEF9-498D-A008-B077E5310D67}" vid="{359A477F-2B49-4062-B8BD-0B9E4E18529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UWTSD</Template>
  <TotalTime>161</TotalTime>
  <Words>2712</Words>
  <Application>Microsoft Office PowerPoint</Application>
  <PresentationFormat>On-screen Show (4:3)</PresentationFormat>
  <Paragraphs>475</Paragraphs>
  <Slides>40</Slides>
  <Notes>13</Notes>
  <HiddenSlides>1</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Myriad Pro</vt:lpstr>
      <vt:lpstr>Symbol</vt:lpstr>
      <vt:lpstr>Times New Roman</vt:lpstr>
      <vt:lpstr>Wingdings</vt:lpstr>
      <vt:lpstr>UWTSD</vt:lpstr>
      <vt:lpstr>Module Title: International Financial Management Module Code: LCBB6002</vt:lpstr>
      <vt:lpstr>Recap</vt:lpstr>
      <vt:lpstr>Lecture Overview </vt:lpstr>
      <vt:lpstr>PowerPoint Presentation</vt:lpstr>
      <vt:lpstr>Foreign Exchange</vt:lpstr>
      <vt:lpstr>PowerPoint Presentation</vt:lpstr>
      <vt:lpstr>Who is trading? </vt:lpstr>
      <vt:lpstr>Currencies and Currency Symbols</vt:lpstr>
      <vt:lpstr>Exchange Rates</vt:lpstr>
      <vt:lpstr>Exchange Rates and International Transactions</vt:lpstr>
      <vt:lpstr>Exchange rate example</vt:lpstr>
      <vt:lpstr>Exchange Rates and International Transactions</vt:lpstr>
      <vt:lpstr>Exchange Rate Equilibrium</vt:lpstr>
      <vt:lpstr>Exchange Rate Depreciation</vt:lpstr>
      <vt:lpstr>Exchange Rates and International Transactions</vt:lpstr>
      <vt:lpstr>Exchange Rate Depreciation 2nd Example</vt:lpstr>
      <vt:lpstr>Exchange Rate Appreciation</vt:lpstr>
      <vt:lpstr>Exchange Rate Appreciation 2nd Example</vt:lpstr>
      <vt:lpstr>Exchange Rates and International Transactions</vt:lpstr>
      <vt:lpstr>The value of currencies</vt:lpstr>
      <vt:lpstr>Cross exchange rates</vt:lpstr>
      <vt:lpstr>Cross exchange rates example (continued)</vt:lpstr>
      <vt:lpstr>Cross exchange rates example</vt:lpstr>
      <vt:lpstr>Cross exchange rates example </vt:lpstr>
      <vt:lpstr>Other exchange rate terms</vt:lpstr>
      <vt:lpstr>Exchange Rates and International Transactions</vt:lpstr>
      <vt:lpstr>Exchange Rates and International Transactions</vt:lpstr>
      <vt:lpstr>Exchange Rates and International Transactions</vt:lpstr>
      <vt:lpstr>Workshop FX Question and Solution</vt:lpstr>
      <vt:lpstr>Factors Affect Exchange rate </vt:lpstr>
      <vt:lpstr>Inflation Rate</vt:lpstr>
      <vt:lpstr>Inflation Rate</vt:lpstr>
      <vt:lpstr>Interest Rate</vt:lpstr>
      <vt:lpstr> Country’s current account (balance of payments) </vt:lpstr>
      <vt:lpstr>Government Debt</vt:lpstr>
      <vt:lpstr>Terms of Trade</vt:lpstr>
      <vt:lpstr> Political Stability &amp; Performance</vt:lpstr>
      <vt:lpstr>Recession</vt:lpstr>
      <vt:lpstr>Speculation</vt:lpstr>
      <vt:lpstr>Questions?</vt:lpstr>
    </vt:vector>
  </TitlesOfParts>
  <Company>University of Dundee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Title: International Financial Management Module Code: LCBB6002</dc:title>
  <dc:creator>Khaza Ahmed (PG Research)</dc:creator>
  <cp:lastModifiedBy>Ejike Udeogu</cp:lastModifiedBy>
  <cp:revision>9</cp:revision>
  <dcterms:created xsi:type="dcterms:W3CDTF">2022-09-10T15:12:48Z</dcterms:created>
  <dcterms:modified xsi:type="dcterms:W3CDTF">2024-02-23T22:06:10Z</dcterms:modified>
</cp:coreProperties>
</file>