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5" r:id="rId1"/>
  </p:sldMasterIdLst>
  <p:notesMasterIdLst>
    <p:notesMasterId r:id="rId30"/>
  </p:notesMasterIdLst>
  <p:sldIdLst>
    <p:sldId id="561" r:id="rId2"/>
    <p:sldId id="608" r:id="rId3"/>
    <p:sldId id="485" r:id="rId4"/>
    <p:sldId id="500" r:id="rId5"/>
    <p:sldId id="553" r:id="rId6"/>
    <p:sldId id="600" r:id="rId7"/>
    <p:sldId id="601" r:id="rId8"/>
    <p:sldId id="602" r:id="rId9"/>
    <p:sldId id="609" r:id="rId10"/>
    <p:sldId id="587" r:id="rId11"/>
    <p:sldId id="610" r:id="rId12"/>
    <p:sldId id="588" r:id="rId13"/>
    <p:sldId id="611" r:id="rId14"/>
    <p:sldId id="590" r:id="rId15"/>
    <p:sldId id="592" r:id="rId16"/>
    <p:sldId id="612" r:id="rId17"/>
    <p:sldId id="593" r:id="rId18"/>
    <p:sldId id="613" r:id="rId19"/>
    <p:sldId id="591" r:id="rId20"/>
    <p:sldId id="595" r:id="rId21"/>
    <p:sldId id="603" r:id="rId22"/>
    <p:sldId id="605" r:id="rId23"/>
    <p:sldId id="586" r:id="rId24"/>
    <p:sldId id="606" r:id="rId25"/>
    <p:sldId id="607" r:id="rId26"/>
    <p:sldId id="435" r:id="rId27"/>
    <p:sldId id="414" r:id="rId28"/>
    <p:sldId id="359"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igman, Josie" initials="H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DC3"/>
    <a:srgbClr val="8A8AA3"/>
    <a:srgbClr val="ABE1FF"/>
    <a:srgbClr val="007BC1"/>
    <a:srgbClr val="DA0033"/>
    <a:srgbClr val="FF6600"/>
    <a:srgbClr val="FF9933"/>
    <a:srgbClr val="64AA7A"/>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623" autoAdjust="0"/>
    <p:restoredTop sz="89290" autoAdjust="0"/>
  </p:normalViewPr>
  <p:slideViewPr>
    <p:cSldViewPr>
      <p:cViewPr varScale="1">
        <p:scale>
          <a:sx n="100" d="100"/>
          <a:sy n="100" d="100"/>
        </p:scale>
        <p:origin x="1512" y="72"/>
      </p:cViewPr>
      <p:guideLst>
        <p:guide orient="horz" pos="2160"/>
        <p:guide pos="2880"/>
      </p:guideLst>
    </p:cSldViewPr>
  </p:slideViewPr>
  <p:notesTextViewPr>
    <p:cViewPr>
      <p:scale>
        <a:sx n="1" d="1"/>
        <a:sy n="1" d="1"/>
      </p:scale>
      <p:origin x="0" y="0"/>
    </p:cViewPr>
  </p:notesTextViewPr>
  <p:sorterViewPr>
    <p:cViewPr>
      <p:scale>
        <a:sx n="100" d="100"/>
        <a:sy n="100" d="100"/>
      </p:scale>
      <p:origin x="0" y="-7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A126F7-C520-466E-8A08-C83A624AAD89}" type="datetimeFigureOut">
              <a:rPr lang="en-GB" smtClean="0"/>
              <a:pPr/>
              <a:t>20/02/2025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BD075C-D0CD-4F41-93C9-0B6DF6D55B16}" type="slidenum">
              <a:rPr lang="en-GB" smtClean="0"/>
              <a:pPr/>
              <a:t>‹#›</a:t>
            </a:fld>
            <a:endParaRPr lang="en-GB"/>
          </a:p>
        </p:txBody>
      </p:sp>
    </p:spTree>
    <p:extLst>
      <p:ext uri="{BB962C8B-B14F-4D97-AF65-F5344CB8AC3E}">
        <p14:creationId xmlns:p14="http://schemas.microsoft.com/office/powerpoint/2010/main" val="1220084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a:t>
            </a:fld>
            <a:endParaRPr lang="en-GB"/>
          </a:p>
        </p:txBody>
      </p:sp>
    </p:spTree>
    <p:extLst>
      <p:ext uri="{BB962C8B-B14F-4D97-AF65-F5344CB8AC3E}">
        <p14:creationId xmlns:p14="http://schemas.microsoft.com/office/powerpoint/2010/main" val="13782590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Steps – </a:t>
            </a:r>
          </a:p>
          <a:p>
            <a:r>
              <a:rPr lang="en-GB" dirty="0"/>
              <a:t>Scan the QR code (or use the link which you received via email)</a:t>
            </a:r>
          </a:p>
          <a:p>
            <a:r>
              <a:rPr lang="en-GB" dirty="0"/>
              <a:t>Enter your student ID as the Username</a:t>
            </a:r>
          </a:p>
          <a:p>
            <a:r>
              <a:rPr lang="en-GB" dirty="0"/>
              <a:t>The password is – 2025</a:t>
            </a:r>
          </a:p>
          <a:p>
            <a:r>
              <a:rPr lang="en-GB" dirty="0"/>
              <a:t>Answer all questions providing as much details as you possibly can.</a:t>
            </a:r>
          </a:p>
        </p:txBody>
      </p:sp>
      <p:sp>
        <p:nvSpPr>
          <p:cNvPr id="4" name="Slide Number Placeholder 3"/>
          <p:cNvSpPr>
            <a:spLocks noGrp="1"/>
          </p:cNvSpPr>
          <p:nvPr>
            <p:ph type="sldNum" sz="quarter" idx="5"/>
          </p:nvPr>
        </p:nvSpPr>
        <p:spPr/>
        <p:txBody>
          <a:bodyPr/>
          <a:lstStyle/>
          <a:p>
            <a:fld id="{D3BD075C-D0CD-4F41-93C9-0B6DF6D55B16}" type="slidenum">
              <a:rPr lang="en-GB" smtClean="0"/>
              <a:pPr/>
              <a:t>2</a:t>
            </a:fld>
            <a:endParaRPr lang="en-GB"/>
          </a:p>
        </p:txBody>
      </p:sp>
    </p:spTree>
    <p:extLst>
      <p:ext uri="{BB962C8B-B14F-4D97-AF65-F5344CB8AC3E}">
        <p14:creationId xmlns:p14="http://schemas.microsoft.com/office/powerpoint/2010/main" val="42652121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Many governments provide </a:t>
            </a:r>
            <a:r>
              <a:rPr lang="en-GB" b="1" dirty="0"/>
              <a:t>small business grants, low-interest loans, or startup support</a:t>
            </a:r>
            <a:r>
              <a:rPr lang="en-GB" dirty="0"/>
              <a:t> programs.</a:t>
            </a:r>
          </a:p>
          <a:p>
            <a:pPr marL="171450" indent="-171450">
              <a:buFont typeface="Arial" panose="020B0604020202020204" pitchFamily="34" charset="0"/>
              <a:buChar char="•"/>
            </a:pPr>
            <a:r>
              <a:rPr lang="en-GB" b="1" dirty="0"/>
              <a:t>Pros:</a:t>
            </a:r>
            <a:r>
              <a:rPr lang="en-GB" dirty="0"/>
              <a:t> Often come with lower interest rates or no repayment requirements (grants).</a:t>
            </a:r>
          </a:p>
          <a:p>
            <a:pPr marL="171450" indent="-171450">
              <a:buFont typeface="Arial" panose="020B0604020202020204" pitchFamily="34" charset="0"/>
              <a:buChar char="•"/>
            </a:pPr>
            <a:r>
              <a:rPr lang="en-GB" b="1" dirty="0"/>
              <a:t>Cons:</a:t>
            </a:r>
            <a:r>
              <a:rPr lang="en-GB" dirty="0"/>
              <a:t> Competitive application process, strict eligibility criteria, and bureaucratic approval processes.</a:t>
            </a:r>
          </a:p>
          <a:p>
            <a:pPr marL="171450" indent="-171450">
              <a:buFont typeface="Arial" panose="020B0604020202020204" pitchFamily="34" charset="0"/>
              <a:buChar char="•"/>
            </a:pPr>
            <a:endParaRPr lang="en-GB" b="1" dirty="0"/>
          </a:p>
          <a:p>
            <a:pPr marL="171450" indent="-171450">
              <a:buFont typeface="Arial" panose="020B0604020202020204" pitchFamily="34" charset="0"/>
              <a:buChar char="•"/>
            </a:pPr>
            <a:r>
              <a:rPr lang="en-GB" b="1" dirty="0"/>
              <a:t>Examples:</a:t>
            </a:r>
            <a:r>
              <a:rPr lang="en-GB" dirty="0"/>
              <a:t> UK’s Start Up Loans, Small Business Administration (SBA) loans in the US, EU business grants.</a:t>
            </a:r>
          </a:p>
        </p:txBody>
      </p:sp>
      <p:sp>
        <p:nvSpPr>
          <p:cNvPr id="4" name="Slide Number Placeholder 3"/>
          <p:cNvSpPr>
            <a:spLocks noGrp="1"/>
          </p:cNvSpPr>
          <p:nvPr>
            <p:ph type="sldNum" sz="quarter" idx="5"/>
          </p:nvPr>
        </p:nvSpPr>
        <p:spPr/>
        <p:txBody>
          <a:bodyPr/>
          <a:lstStyle/>
          <a:p>
            <a:fld id="{D3BD075C-D0CD-4F41-93C9-0B6DF6D55B16}" type="slidenum">
              <a:rPr lang="en-GB" smtClean="0"/>
              <a:pPr/>
              <a:t>8</a:t>
            </a:fld>
            <a:endParaRPr lang="en-GB"/>
          </a:p>
        </p:txBody>
      </p:sp>
    </p:spTree>
    <p:extLst>
      <p:ext uri="{BB962C8B-B14F-4D97-AF65-F5344CB8AC3E}">
        <p14:creationId xmlns:p14="http://schemas.microsoft.com/office/powerpoint/2010/main" val="1298306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ED23C4-C848-3092-1B61-63348A6C42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C50BAE-A530-138B-E750-C24439DF3A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90E040-0D85-2740-3578-275F86137B3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94FBA3A-0A0C-A77F-0AEE-A760D677CCC0}"/>
              </a:ext>
            </a:extLst>
          </p:cNvPr>
          <p:cNvSpPr>
            <a:spLocks noGrp="1"/>
          </p:cNvSpPr>
          <p:nvPr>
            <p:ph type="sldNum" sz="quarter" idx="5"/>
          </p:nvPr>
        </p:nvSpPr>
        <p:spPr/>
        <p:txBody>
          <a:bodyPr/>
          <a:lstStyle/>
          <a:p>
            <a:fld id="{D3BD075C-D0CD-4F41-93C9-0B6DF6D55B16}" type="slidenum">
              <a:rPr lang="en-GB" smtClean="0"/>
              <a:pPr/>
              <a:t>9</a:t>
            </a:fld>
            <a:endParaRPr lang="en-GB"/>
          </a:p>
        </p:txBody>
      </p:sp>
    </p:spTree>
    <p:extLst>
      <p:ext uri="{BB962C8B-B14F-4D97-AF65-F5344CB8AC3E}">
        <p14:creationId xmlns:p14="http://schemas.microsoft.com/office/powerpoint/2010/main" val="2423210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Crowdfunding</a:t>
            </a:r>
          </a:p>
          <a:p>
            <a:pPr>
              <a:buFont typeface="Arial" panose="020B0604020202020204" pitchFamily="34" charset="0"/>
              <a:buChar char="•"/>
            </a:pPr>
            <a:r>
              <a:rPr lang="en-GB" dirty="0"/>
              <a:t>Raising funds from a large number of people, usually via online platforms like </a:t>
            </a:r>
            <a:r>
              <a:rPr lang="en-GB" b="1" dirty="0"/>
              <a:t>Kickstarter, Indiegogo, or GoFundMe</a:t>
            </a:r>
            <a:r>
              <a:rPr lang="en-GB" dirty="0"/>
              <a:t>.</a:t>
            </a:r>
          </a:p>
          <a:p>
            <a:pPr marL="171450" indent="-171450">
              <a:buFont typeface="Arial" panose="020B0604020202020204" pitchFamily="34" charset="0"/>
              <a:buChar char="•"/>
            </a:pPr>
            <a:r>
              <a:rPr lang="en-GB" b="1" dirty="0"/>
              <a:t>Pros:</a:t>
            </a:r>
            <a:r>
              <a:rPr lang="en-GB" dirty="0"/>
              <a:t> Engages potential customers early, no debt or equity loss if it's reward-based.</a:t>
            </a:r>
          </a:p>
          <a:p>
            <a:pPr marL="171450" indent="-171450">
              <a:buFont typeface="Arial" panose="020B0604020202020204" pitchFamily="34" charset="0"/>
              <a:buChar char="•"/>
            </a:pPr>
            <a:r>
              <a:rPr lang="en-GB" b="1" dirty="0"/>
              <a:t>Cons:</a:t>
            </a:r>
            <a:r>
              <a:rPr lang="en-GB" dirty="0"/>
              <a:t> Requires strong marketing, may not always reach the target goal.</a:t>
            </a:r>
          </a:p>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10</a:t>
            </a:fld>
            <a:endParaRPr lang="en-GB"/>
          </a:p>
        </p:txBody>
      </p:sp>
    </p:spTree>
    <p:extLst>
      <p:ext uri="{BB962C8B-B14F-4D97-AF65-F5344CB8AC3E}">
        <p14:creationId xmlns:p14="http://schemas.microsoft.com/office/powerpoint/2010/main" val="1816865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6FFFC-165B-C86E-26CB-86A841C45D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B3CC99-87DD-83FA-158F-C1D13136A2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8A96C9-A465-B3BD-AED4-5F890BCD10E2}"/>
              </a:ext>
            </a:extLst>
          </p:cNvPr>
          <p:cNvSpPr>
            <a:spLocks noGrp="1"/>
          </p:cNvSpPr>
          <p:nvPr>
            <p:ph type="body" idx="1"/>
          </p:nvPr>
        </p:nvSpPr>
        <p:spPr/>
        <p:txBody>
          <a:bodyPr/>
          <a:lstStyle/>
          <a:p>
            <a:r>
              <a:rPr lang="en-GB" b="1" dirty="0"/>
              <a:t>Crowdfunding</a:t>
            </a:r>
          </a:p>
          <a:p>
            <a:pPr>
              <a:buFont typeface="Arial" panose="020B0604020202020204" pitchFamily="34" charset="0"/>
              <a:buChar char="•"/>
            </a:pPr>
            <a:r>
              <a:rPr lang="en-GB" dirty="0"/>
              <a:t>Raising funds from a large number of people, usually via online platforms like </a:t>
            </a:r>
            <a:r>
              <a:rPr lang="en-GB" b="1" dirty="0"/>
              <a:t>Kickstarter, Indiegogo, or GoFundMe</a:t>
            </a:r>
            <a:r>
              <a:rPr lang="en-GB" dirty="0"/>
              <a:t>.</a:t>
            </a:r>
          </a:p>
          <a:p>
            <a:pPr marL="171450" indent="-171450">
              <a:buFont typeface="Arial" panose="020B0604020202020204" pitchFamily="34" charset="0"/>
              <a:buChar char="•"/>
            </a:pPr>
            <a:r>
              <a:rPr lang="en-GB" b="1" dirty="0"/>
              <a:t>Pros:</a:t>
            </a:r>
            <a:r>
              <a:rPr lang="en-GB" dirty="0"/>
              <a:t> Engages potential customers early, no debt or equity loss if it's reward-based.</a:t>
            </a:r>
          </a:p>
          <a:p>
            <a:pPr marL="171450" indent="-171450">
              <a:buFont typeface="Arial" panose="020B0604020202020204" pitchFamily="34" charset="0"/>
              <a:buChar char="•"/>
            </a:pPr>
            <a:r>
              <a:rPr lang="en-GB" b="1" dirty="0"/>
              <a:t>Cons:</a:t>
            </a:r>
            <a:r>
              <a:rPr lang="en-GB" dirty="0"/>
              <a:t> Requires strong marketing, may not always reach the target goal.</a:t>
            </a:r>
          </a:p>
          <a:p>
            <a:endParaRPr lang="en-GB" dirty="0"/>
          </a:p>
        </p:txBody>
      </p:sp>
      <p:sp>
        <p:nvSpPr>
          <p:cNvPr id="4" name="Slide Number Placeholder 3">
            <a:extLst>
              <a:ext uri="{FF2B5EF4-FFF2-40B4-BE49-F238E27FC236}">
                <a16:creationId xmlns:a16="http://schemas.microsoft.com/office/drawing/2014/main" id="{D8602BEF-2EF9-A726-D4D2-2CF9C168C499}"/>
              </a:ext>
            </a:extLst>
          </p:cNvPr>
          <p:cNvSpPr>
            <a:spLocks noGrp="1"/>
          </p:cNvSpPr>
          <p:nvPr>
            <p:ph type="sldNum" sz="quarter" idx="5"/>
          </p:nvPr>
        </p:nvSpPr>
        <p:spPr/>
        <p:txBody>
          <a:bodyPr/>
          <a:lstStyle/>
          <a:p>
            <a:fld id="{D3BD075C-D0CD-4F41-93C9-0B6DF6D55B16}" type="slidenum">
              <a:rPr lang="en-GB" smtClean="0"/>
              <a:pPr/>
              <a:t>11</a:t>
            </a:fld>
            <a:endParaRPr lang="en-GB"/>
          </a:p>
        </p:txBody>
      </p:sp>
    </p:spTree>
    <p:extLst>
      <p:ext uri="{BB962C8B-B14F-4D97-AF65-F5344CB8AC3E}">
        <p14:creationId xmlns:p14="http://schemas.microsoft.com/office/powerpoint/2010/main" val="1702852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Business Loans (Commercial Banks)</a:t>
            </a:r>
          </a:p>
          <a:p>
            <a:pPr>
              <a:buFont typeface="Arial" panose="020B0604020202020204" pitchFamily="34" charset="0"/>
              <a:buChar char="•"/>
            </a:pPr>
            <a:r>
              <a:rPr lang="en-GB" dirty="0"/>
              <a:t>Traditional loans from banks, often requiring </a:t>
            </a:r>
            <a:r>
              <a:rPr lang="en-GB" b="1" dirty="0"/>
              <a:t>collateral and a good credit history</a:t>
            </a:r>
            <a:r>
              <a:rPr lang="en-GB" dirty="0"/>
              <a:t>.</a:t>
            </a:r>
          </a:p>
          <a:p>
            <a:pPr marL="171450" indent="-171450">
              <a:buFont typeface="Arial" panose="020B0604020202020204" pitchFamily="34" charset="0"/>
              <a:buChar char="•"/>
            </a:pPr>
            <a:r>
              <a:rPr lang="en-GB" b="1" dirty="0"/>
              <a:t>Pros:</a:t>
            </a:r>
            <a:r>
              <a:rPr lang="en-GB" dirty="0"/>
              <a:t> Helps maintain full ownership of the business.</a:t>
            </a:r>
          </a:p>
          <a:p>
            <a:pPr marL="171450" indent="-171450">
              <a:buFont typeface="Arial" panose="020B0604020202020204" pitchFamily="34" charset="0"/>
              <a:buChar char="•"/>
            </a:pPr>
            <a:r>
              <a:rPr lang="en-GB" b="1" dirty="0"/>
              <a:t>Cons:</a:t>
            </a:r>
            <a:r>
              <a:rPr lang="en-GB" dirty="0"/>
              <a:t> Strict eligibility requirements, potential high-interest rates, risk of debt.</a:t>
            </a:r>
          </a:p>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12</a:t>
            </a:fld>
            <a:endParaRPr lang="en-GB"/>
          </a:p>
        </p:txBody>
      </p:sp>
    </p:spTree>
    <p:extLst>
      <p:ext uri="{BB962C8B-B14F-4D97-AF65-F5344CB8AC3E}">
        <p14:creationId xmlns:p14="http://schemas.microsoft.com/office/powerpoint/2010/main" val="1180492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891BA3-F7E2-CD0E-E851-0B6582DB21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E6C526-A520-7340-1C52-8C8A8FDEE7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5AE603-CF72-4CFA-13F9-C4765790AE21}"/>
              </a:ext>
            </a:extLst>
          </p:cNvPr>
          <p:cNvSpPr>
            <a:spLocks noGrp="1"/>
          </p:cNvSpPr>
          <p:nvPr>
            <p:ph type="body" idx="1"/>
          </p:nvPr>
        </p:nvSpPr>
        <p:spPr/>
        <p:txBody>
          <a:bodyPr/>
          <a:lstStyle/>
          <a:p>
            <a:r>
              <a:rPr lang="en-GB" b="1" dirty="0"/>
              <a:t>Business Loans (Commercial Banks)</a:t>
            </a:r>
          </a:p>
          <a:p>
            <a:pPr>
              <a:buFont typeface="Arial" panose="020B0604020202020204" pitchFamily="34" charset="0"/>
              <a:buChar char="•"/>
            </a:pPr>
            <a:r>
              <a:rPr lang="en-GB" dirty="0"/>
              <a:t>Traditional loans from banks, often requiring </a:t>
            </a:r>
            <a:r>
              <a:rPr lang="en-GB" b="1" dirty="0"/>
              <a:t>collateral and a good credit history</a:t>
            </a:r>
            <a:r>
              <a:rPr lang="en-GB" dirty="0"/>
              <a:t>.</a:t>
            </a:r>
          </a:p>
          <a:p>
            <a:pPr marL="171450" indent="-171450">
              <a:buFont typeface="Arial" panose="020B0604020202020204" pitchFamily="34" charset="0"/>
              <a:buChar char="•"/>
            </a:pPr>
            <a:r>
              <a:rPr lang="en-GB" b="1" dirty="0"/>
              <a:t>Pros:</a:t>
            </a:r>
            <a:r>
              <a:rPr lang="en-GB" dirty="0"/>
              <a:t> Helps maintain full ownership of the business.</a:t>
            </a:r>
          </a:p>
          <a:p>
            <a:pPr marL="171450" indent="-171450">
              <a:buFont typeface="Arial" panose="020B0604020202020204" pitchFamily="34" charset="0"/>
              <a:buChar char="•"/>
            </a:pPr>
            <a:r>
              <a:rPr lang="en-GB" b="1" dirty="0"/>
              <a:t>Cons:</a:t>
            </a:r>
            <a:r>
              <a:rPr lang="en-GB" dirty="0"/>
              <a:t> Strict eligibility requirements, potential high-interest rates, risk of debt.</a:t>
            </a:r>
          </a:p>
          <a:p>
            <a:endParaRPr lang="en-GB" dirty="0"/>
          </a:p>
        </p:txBody>
      </p:sp>
      <p:sp>
        <p:nvSpPr>
          <p:cNvPr id="4" name="Slide Number Placeholder 3">
            <a:extLst>
              <a:ext uri="{FF2B5EF4-FFF2-40B4-BE49-F238E27FC236}">
                <a16:creationId xmlns:a16="http://schemas.microsoft.com/office/drawing/2014/main" id="{67BC9BD6-AA45-37D5-75A4-7D061AF089A1}"/>
              </a:ext>
            </a:extLst>
          </p:cNvPr>
          <p:cNvSpPr>
            <a:spLocks noGrp="1"/>
          </p:cNvSpPr>
          <p:nvPr>
            <p:ph type="sldNum" sz="quarter" idx="5"/>
          </p:nvPr>
        </p:nvSpPr>
        <p:spPr/>
        <p:txBody>
          <a:bodyPr/>
          <a:lstStyle/>
          <a:p>
            <a:fld id="{D3BD075C-D0CD-4F41-93C9-0B6DF6D55B16}" type="slidenum">
              <a:rPr lang="en-GB" smtClean="0"/>
              <a:pPr/>
              <a:t>13</a:t>
            </a:fld>
            <a:endParaRPr lang="en-GB"/>
          </a:p>
        </p:txBody>
      </p:sp>
    </p:spTree>
    <p:extLst>
      <p:ext uri="{BB962C8B-B14F-4D97-AF65-F5344CB8AC3E}">
        <p14:creationId xmlns:p14="http://schemas.microsoft.com/office/powerpoint/2010/main" val="29568207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Family and Friends</a:t>
            </a:r>
          </a:p>
          <a:p>
            <a:pPr marL="171450" indent="-171450">
              <a:buFont typeface="Arial" panose="020B0604020202020204" pitchFamily="34" charset="0"/>
              <a:buChar char="•"/>
            </a:pPr>
            <a:r>
              <a:rPr lang="en-GB" dirty="0"/>
              <a:t>Borrowing from close connections, often with </a:t>
            </a:r>
            <a:r>
              <a:rPr lang="en-GB" b="1" dirty="0"/>
              <a:t>flexible repayment terms</a:t>
            </a:r>
            <a:r>
              <a:rPr lang="en-GB" dirty="0"/>
              <a:t>.</a:t>
            </a:r>
          </a:p>
          <a:p>
            <a:pPr marL="171450" indent="-171450">
              <a:buFont typeface="Arial" panose="020B0604020202020204" pitchFamily="34" charset="0"/>
              <a:buChar char="•"/>
            </a:pPr>
            <a:r>
              <a:rPr lang="en-GB" b="1" dirty="0"/>
              <a:t>Pros:</a:t>
            </a:r>
            <a:r>
              <a:rPr lang="en-GB" dirty="0"/>
              <a:t> Lower interest rates (or none), less paperwork.</a:t>
            </a:r>
          </a:p>
          <a:p>
            <a:pPr marL="171450" indent="-171450">
              <a:buFont typeface="Arial" panose="020B0604020202020204" pitchFamily="34" charset="0"/>
              <a:buChar char="•"/>
            </a:pPr>
            <a:r>
              <a:rPr lang="en-GB" b="1" dirty="0"/>
              <a:t>Cons:</a:t>
            </a:r>
            <a:r>
              <a:rPr lang="en-GB" dirty="0"/>
              <a:t> Potential for personal conflicts if the business struggles to repay.</a:t>
            </a:r>
          </a:p>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15</a:t>
            </a:fld>
            <a:endParaRPr lang="en-GB"/>
          </a:p>
        </p:txBody>
      </p:sp>
    </p:spTree>
    <p:extLst>
      <p:ext uri="{BB962C8B-B14F-4D97-AF65-F5344CB8AC3E}">
        <p14:creationId xmlns:p14="http://schemas.microsoft.com/office/powerpoint/2010/main" val="8473844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16</a:t>
            </a:fld>
            <a:endParaRPr lang="en-GB"/>
          </a:p>
        </p:txBody>
      </p:sp>
    </p:spTree>
    <p:extLst>
      <p:ext uri="{BB962C8B-B14F-4D97-AF65-F5344CB8AC3E}">
        <p14:creationId xmlns:p14="http://schemas.microsoft.com/office/powerpoint/2010/main" val="30647846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Venture Capitalists (VCs)</a:t>
            </a:r>
          </a:p>
          <a:p>
            <a:pPr marL="628650" lvl="1" indent="-171450">
              <a:buFont typeface="Arial" panose="020B0604020202020204" pitchFamily="34" charset="0"/>
              <a:buChar char="•"/>
            </a:pPr>
            <a:r>
              <a:rPr lang="en-GB" dirty="0"/>
              <a:t>Professional firms that invest in high-growth startups for </a:t>
            </a:r>
            <a:r>
              <a:rPr lang="en-GB" b="1" dirty="0"/>
              <a:t>a significant share of equity</a:t>
            </a:r>
            <a:r>
              <a:rPr lang="en-GB" dirty="0"/>
              <a:t>.</a:t>
            </a:r>
          </a:p>
          <a:p>
            <a:pPr marL="628650" lvl="1" indent="-171450">
              <a:buFont typeface="Arial" panose="020B0604020202020204" pitchFamily="34" charset="0"/>
              <a:buChar char="•"/>
            </a:pPr>
            <a:r>
              <a:rPr lang="en-GB" b="1" dirty="0"/>
              <a:t>Pros:</a:t>
            </a:r>
            <a:r>
              <a:rPr lang="en-GB" dirty="0"/>
              <a:t> Large funding amounts, strategic guidance, industry connections.</a:t>
            </a:r>
          </a:p>
          <a:p>
            <a:pPr marL="628650" lvl="1" indent="-171450">
              <a:buFont typeface="Arial" panose="020B0604020202020204" pitchFamily="34" charset="0"/>
              <a:buChar char="•"/>
            </a:pPr>
            <a:r>
              <a:rPr lang="en-GB" b="1" dirty="0"/>
              <a:t>Cons:</a:t>
            </a:r>
            <a:r>
              <a:rPr lang="en-GB" dirty="0"/>
              <a:t> High expectations for growth, potential loss of control over decision-making.</a:t>
            </a:r>
          </a:p>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17</a:t>
            </a:fld>
            <a:endParaRPr lang="en-GB"/>
          </a:p>
        </p:txBody>
      </p:sp>
    </p:spTree>
    <p:extLst>
      <p:ext uri="{BB962C8B-B14F-4D97-AF65-F5344CB8AC3E}">
        <p14:creationId xmlns:p14="http://schemas.microsoft.com/office/powerpoint/2010/main" val="49718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Using </a:t>
            </a:r>
            <a:r>
              <a:rPr lang="en-GB" b="1" dirty="0"/>
              <a:t>personal savings, credit cards, or assets</a:t>
            </a:r>
            <a:r>
              <a:rPr lang="en-GB" dirty="0"/>
              <a:t> to fund the business.</a:t>
            </a:r>
          </a:p>
          <a:p>
            <a:pPr marL="171450" indent="-171450">
              <a:buFont typeface="Arial" panose="020B0604020202020204" pitchFamily="34" charset="0"/>
              <a:buChar char="•"/>
            </a:pPr>
            <a:r>
              <a:rPr lang="en-GB" b="1" dirty="0"/>
              <a:t>Pros:</a:t>
            </a:r>
            <a:r>
              <a:rPr lang="en-GB" dirty="0"/>
              <a:t> Full control over the business, no need for repayment or equity sharing.</a:t>
            </a:r>
          </a:p>
          <a:p>
            <a:pPr marL="171450" indent="-171450">
              <a:buFont typeface="Arial" panose="020B0604020202020204" pitchFamily="34" charset="0"/>
              <a:buChar char="•"/>
            </a:pPr>
            <a:r>
              <a:rPr lang="en-GB" b="1" dirty="0"/>
              <a:t>Cons:</a:t>
            </a:r>
            <a:r>
              <a:rPr lang="en-GB" dirty="0"/>
              <a:t> High financial risk, limited growth potential due to personal capital constraints.</a:t>
            </a:r>
          </a:p>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19</a:t>
            </a:fld>
            <a:endParaRPr lang="en-GB"/>
          </a:p>
        </p:txBody>
      </p:sp>
    </p:spTree>
    <p:extLst>
      <p:ext uri="{BB962C8B-B14F-4D97-AF65-F5344CB8AC3E}">
        <p14:creationId xmlns:p14="http://schemas.microsoft.com/office/powerpoint/2010/main" val="29961887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74B2F781-B445-4BD2-8B2A-689947A0B480}" type="datetime1">
              <a:rPr lang="en-GB" smtClean="0"/>
              <a:pPr/>
              <a:t>20/02/2025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38188386"/>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E32E50-136A-4496-B4FF-7C83C21E682A}" type="datetime1">
              <a:rPr lang="en-GB" smtClean="0"/>
              <a:pPr/>
              <a:t>20/02/2025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361272044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6D76745-32FB-4C91-A25B-63A85D072CAB}" type="datetime1">
              <a:rPr lang="en-GB" smtClean="0"/>
              <a:pPr/>
              <a:t>20/02/2025</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520448319"/>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E32E50-136A-4496-B4FF-7C83C21E682A}" type="datetime1">
              <a:rPr lang="en-GB" smtClean="0"/>
              <a:pPr/>
              <a:t>20/02/2025</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43873830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E32E50-136A-4496-B4FF-7C83C21E682A}" type="datetime1">
              <a:rPr lang="en-GB" smtClean="0"/>
              <a:pPr/>
              <a:t>20/02/2025</a:t>
            </a:fld>
            <a:endParaRPr lang="en-GB"/>
          </a:p>
        </p:txBody>
      </p:sp>
      <p:sp>
        <p:nvSpPr>
          <p:cNvPr id="9" name="Slide Number Placeholder 8"/>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73666635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F9F918-2B10-433F-BEA4-607AFF3DC02D}" type="datetime1">
              <a:rPr lang="en-GB" smtClean="0"/>
              <a:pPr/>
              <a:t>20/02/2025</a:t>
            </a:fld>
            <a:endParaRPr lang="en-GB"/>
          </a:p>
        </p:txBody>
      </p:sp>
      <p:sp>
        <p:nvSpPr>
          <p:cNvPr id="5" name="Slide Number Placeholder 4"/>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73177553"/>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F9558-83A0-44D4-8BB7-8012104B0C4B}" type="datetime1">
              <a:rPr lang="en-GB" smtClean="0"/>
              <a:pPr/>
              <a:t>20/02/2025</a:t>
            </a:fld>
            <a:endParaRPr lang="en-GB"/>
          </a:p>
        </p:txBody>
      </p:sp>
      <p:sp>
        <p:nvSpPr>
          <p:cNvPr id="4" name="Slide Number Placeholder 3"/>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165703733"/>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F848E86-E565-4C1A-8FF6-FFBF881AFDA2}" type="datetime1">
              <a:rPr lang="en-GB" smtClean="0"/>
              <a:pPr/>
              <a:t>20/02/2025</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091874486"/>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18400C-1BBB-4F63-8D87-0E7EEA0138C9}" type="datetime1">
              <a:rPr lang="en-GB" smtClean="0"/>
              <a:pPr/>
              <a:t>20/02/2025</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92637008"/>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E307F9-FE9E-4ABC-95D4-B51194F73759}" type="datetime1">
              <a:rPr lang="en-GB" smtClean="0"/>
              <a:pPr/>
              <a:t>20/02/2025</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1249975525"/>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25F774-4146-4C45-B3A5-262743FB5673}" type="datetime1">
              <a:rPr lang="en-GB" smtClean="0"/>
              <a:pPr/>
              <a:t>20/02/2025</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53369918"/>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5D5B1F-946A-4F5A-8AC8-B2FA636A70F2}" type="datetime1">
              <a:rPr lang="en-GB" smtClean="0"/>
              <a:pPr/>
              <a:t>20/02/2025</a:t>
            </a:fld>
            <a:endParaRPr lang="en-GB"/>
          </a:p>
        </p:txBody>
      </p:sp>
      <p:sp>
        <p:nvSpPr>
          <p:cNvPr id="5" name="Footer Placeholder 4"/>
          <p:cNvSpPr>
            <a:spLocks noGrp="1"/>
          </p:cNvSpPr>
          <p:nvPr>
            <p:ph type="ftr" sz="quarter" idx="11"/>
          </p:nvPr>
        </p:nvSpPr>
        <p:spPr>
          <a:xfrm>
            <a:off x="659165" y="6356350"/>
            <a:ext cx="28479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82025" y="0"/>
            <a:ext cx="561975"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1817955075"/>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E32E50-136A-4496-B4FF-7C83C21E682A}" type="datetime1">
              <a:rPr lang="en-GB" smtClean="0"/>
              <a:pPr/>
              <a:t>20/02/2025</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C3F65BB1-9206-4D7F-97F9-47DCC7DC6334}" type="slidenum">
              <a:rPr lang="en-GB" smtClean="0"/>
              <a:pPr/>
              <a:t>‹#›</a:t>
            </a:fld>
            <a:endParaRPr lang="en-GB"/>
          </a:p>
        </p:txBody>
      </p:sp>
      <p:pic>
        <p:nvPicPr>
          <p:cNvPr id="7" name="Picture 6">
            <a:extLst>
              <a:ext uri="{FF2B5EF4-FFF2-40B4-BE49-F238E27FC236}">
                <a16:creationId xmlns:a16="http://schemas.microsoft.com/office/drawing/2014/main" id="{87736A3C-719A-48E3-9AF6-F6A04F7FDA46}"/>
              </a:ext>
            </a:extLst>
          </p:cNvPr>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8388496" y="5913368"/>
            <a:ext cx="648000" cy="82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002569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74" r:id="rId12"/>
  </p:sldLayoutIdLst>
  <p:transition>
    <p:dissolve/>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apply-start-up-loan"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gov.uk/business-finance-support"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crowdforangels.com/"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easyship.com/blog/best-crowdfunding-sites?"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british-business-bank.co.uk/business-guidance/guidance-articles/finance/angel-investment"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thisismoney.co.uk/money/smallbusiness/article-2809685/Top-25-self-entrepreneurs-started-small-sums-money.html"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benfrancis.com/business/how-i-started-the-uks-fastest-growing-company/" TargetMode="External"/><Relationship Id="rId2" Type="http://schemas.openxmlformats.org/officeDocument/2006/relationships/hyperlink" Target="https://www.thisisnotfinancialadvice.co.uk/p/from-garage-to-global-the-incredible"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B04BCD5-A62B-4FD2-884E-FF5F62D1504C}"/>
              </a:ext>
            </a:extLst>
          </p:cNvPr>
          <p:cNvSpPr/>
          <p:nvPr/>
        </p:nvSpPr>
        <p:spPr>
          <a:xfrm>
            <a:off x="467544" y="980728"/>
            <a:ext cx="8928992" cy="1077218"/>
          </a:xfrm>
          <a:prstGeom prst="rect">
            <a:avLst/>
          </a:prstGeom>
        </p:spPr>
        <p:txBody>
          <a:bodyPr wrap="square" anchor="t">
            <a:spAutoFit/>
          </a:bodyPr>
          <a:lstStyle/>
          <a:p>
            <a:pPr algn="ctr"/>
            <a:r>
              <a:rPr lang="en-GB" sz="3200" b="1" dirty="0">
                <a:highlight>
                  <a:srgbClr val="FFFF00"/>
                </a:highlight>
              </a:rPr>
              <a:t>LCLM4006: </a:t>
            </a:r>
          </a:p>
          <a:p>
            <a:pPr algn="ctr"/>
            <a:r>
              <a:rPr lang="en-GB" sz="3200" b="1" dirty="0">
                <a:highlight>
                  <a:srgbClr val="FFFF00"/>
                </a:highlight>
              </a:rPr>
              <a:t>Enterprise and Entrepreneurship</a:t>
            </a:r>
            <a:endParaRPr lang="en-US" sz="3200" dirty="0">
              <a:highlight>
                <a:srgbClr val="FFFF00"/>
              </a:highlight>
            </a:endParaRPr>
          </a:p>
        </p:txBody>
      </p:sp>
      <p:sp>
        <p:nvSpPr>
          <p:cNvPr id="3" name="TextBox 2">
            <a:extLst>
              <a:ext uri="{FF2B5EF4-FFF2-40B4-BE49-F238E27FC236}">
                <a16:creationId xmlns:a16="http://schemas.microsoft.com/office/drawing/2014/main" id="{69AA8BA0-5108-9234-90BF-060A90C6B9A3}"/>
              </a:ext>
            </a:extLst>
          </p:cNvPr>
          <p:cNvSpPr txBox="1"/>
          <p:nvPr/>
        </p:nvSpPr>
        <p:spPr>
          <a:xfrm>
            <a:off x="1007096" y="2228870"/>
            <a:ext cx="8136904" cy="584775"/>
          </a:xfrm>
          <a:prstGeom prst="rect">
            <a:avLst/>
          </a:prstGeom>
          <a:noFill/>
        </p:spPr>
        <p:txBody>
          <a:bodyPr wrap="square">
            <a:spAutoFit/>
          </a:bodyPr>
          <a:lstStyle/>
          <a:p>
            <a:pPr algn="ctr"/>
            <a:r>
              <a:rPr lang="en-GB" sz="3200" b="1" i="0" dirty="0">
                <a:solidFill>
                  <a:schemeClr val="bg1"/>
                </a:solidFill>
                <a:effectLst/>
                <a:latin typeface="-apple-system"/>
              </a:rPr>
              <a:t>Raising Finance</a:t>
            </a:r>
            <a:endParaRPr lang="en-US" sz="1400" dirty="0">
              <a:solidFill>
                <a:schemeClr val="bg1"/>
              </a:solidFill>
            </a:endParaRPr>
          </a:p>
        </p:txBody>
      </p:sp>
      <p:sp>
        <p:nvSpPr>
          <p:cNvPr id="4" name="Rectangle 3">
            <a:extLst>
              <a:ext uri="{FF2B5EF4-FFF2-40B4-BE49-F238E27FC236}">
                <a16:creationId xmlns:a16="http://schemas.microsoft.com/office/drawing/2014/main" id="{DBCF296B-BB79-4206-A198-2F41806854BB}"/>
              </a:ext>
            </a:extLst>
          </p:cNvPr>
          <p:cNvSpPr/>
          <p:nvPr/>
        </p:nvSpPr>
        <p:spPr>
          <a:xfrm>
            <a:off x="2771800" y="3140968"/>
            <a:ext cx="5080665" cy="3139321"/>
          </a:xfrm>
          <a:prstGeom prst="rect">
            <a:avLst/>
          </a:prstGeom>
        </p:spPr>
        <p:txBody>
          <a:bodyPr wrap="square"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b="1">
                <a:solidFill>
                  <a:schemeClr val="bg1"/>
                </a:solidFill>
              </a:rPr>
              <a:t>Chung Lai Johnny Wan</a:t>
            </a:r>
          </a:p>
          <a:p>
            <a:pPr algn="ctr"/>
            <a:r>
              <a:rPr lang="en-GB" b="1">
                <a:solidFill>
                  <a:schemeClr val="bg1"/>
                </a:solidFill>
              </a:rPr>
              <a:t>Dennis Pepple</a:t>
            </a:r>
          </a:p>
          <a:p>
            <a:pPr algn="ctr"/>
            <a:r>
              <a:rPr lang="en-GB" b="1">
                <a:solidFill>
                  <a:schemeClr val="bg1"/>
                </a:solidFill>
              </a:rPr>
              <a:t>Ejike Udeogu</a:t>
            </a:r>
          </a:p>
          <a:p>
            <a:pPr algn="ctr"/>
            <a:r>
              <a:rPr lang="en-GB" b="1">
                <a:solidFill>
                  <a:schemeClr val="bg1"/>
                </a:solidFill>
              </a:rPr>
              <a:t>Dian Mayasari</a:t>
            </a:r>
          </a:p>
          <a:p>
            <a:pPr algn="ctr"/>
            <a:r>
              <a:rPr lang="en-GB" b="1">
                <a:solidFill>
                  <a:schemeClr val="bg1"/>
                </a:solidFill>
              </a:rPr>
              <a:t>Aderemi Ojebode</a:t>
            </a:r>
          </a:p>
          <a:p>
            <a:pPr algn="ctr"/>
            <a:r>
              <a:rPr lang="en-GB" b="1">
                <a:solidFill>
                  <a:schemeClr val="bg1"/>
                </a:solidFill>
              </a:rPr>
              <a:t>Patrick Yeboah</a:t>
            </a:r>
          </a:p>
          <a:p>
            <a:pPr algn="ctr"/>
            <a:r>
              <a:rPr lang="en-GB" b="1">
                <a:solidFill>
                  <a:schemeClr val="bg1"/>
                </a:solidFill>
              </a:rPr>
              <a:t>Liz Tilly </a:t>
            </a:r>
          </a:p>
          <a:p>
            <a:pPr algn="ctr"/>
            <a:r>
              <a:rPr lang="en-GB" b="1">
                <a:solidFill>
                  <a:schemeClr val="bg1"/>
                </a:solidFill>
              </a:rPr>
              <a:t>David Oyebisi</a:t>
            </a:r>
          </a:p>
          <a:p>
            <a:pPr algn="ctr"/>
            <a:r>
              <a:rPr lang="en-GB" b="1">
                <a:solidFill>
                  <a:schemeClr val="bg1"/>
                </a:solidFill>
              </a:rPr>
              <a:t>Masud Ibrahim</a:t>
            </a:r>
          </a:p>
          <a:p>
            <a:pPr algn="ctr"/>
            <a:r>
              <a:rPr lang="en-GB" b="1">
                <a:solidFill>
                  <a:schemeClr val="bg1"/>
                </a:solidFill>
              </a:rPr>
              <a:t>Fouziya Farheen</a:t>
            </a:r>
          </a:p>
          <a:p>
            <a:pPr algn="ctr"/>
            <a:r>
              <a:rPr lang="en-GB" b="1">
                <a:solidFill>
                  <a:schemeClr val="bg1"/>
                </a:solidFill>
              </a:rPr>
              <a:t>Vasilios Tavlaridis</a:t>
            </a:r>
            <a:endParaRPr kumimoji="0" lang="en-GB" sz="1800" b="1" i="0" u="none" strike="noStrike" kern="1200" cap="none" spc="0" normalizeH="0" baseline="0" noProof="0" dirty="0">
              <a:ln>
                <a:noFill/>
              </a:ln>
              <a:solidFill>
                <a:prstClr val="white"/>
              </a:solidFill>
              <a:effectLst/>
              <a:uLnTx/>
              <a:uFillTx/>
              <a:latin typeface="Myriad Pro"/>
              <a:ea typeface="+mn-ea"/>
              <a:cs typeface="+mn-cs"/>
            </a:endParaRPr>
          </a:p>
        </p:txBody>
      </p:sp>
    </p:spTree>
    <p:extLst>
      <p:ext uri="{BB962C8B-B14F-4D97-AF65-F5344CB8AC3E}">
        <p14:creationId xmlns:p14="http://schemas.microsoft.com/office/powerpoint/2010/main" val="787300860"/>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E2D63-D4C7-C111-B581-10C9C25E3B5C}"/>
              </a:ext>
            </a:extLst>
          </p:cNvPr>
          <p:cNvSpPr>
            <a:spLocks noGrp="1"/>
          </p:cNvSpPr>
          <p:nvPr>
            <p:ph type="title"/>
          </p:nvPr>
        </p:nvSpPr>
        <p:spPr/>
        <p:txBody>
          <a:bodyPr>
            <a:normAutofit fontScale="90000"/>
          </a:bodyPr>
          <a:lstStyle/>
          <a:p>
            <a:r>
              <a:rPr lang="en-GB" dirty="0"/>
              <a:t>Please Spend 10 minutes to complete this survey</a:t>
            </a:r>
          </a:p>
        </p:txBody>
      </p:sp>
      <p:sp>
        <p:nvSpPr>
          <p:cNvPr id="3" name="Content Placeholder 2">
            <a:extLst>
              <a:ext uri="{FF2B5EF4-FFF2-40B4-BE49-F238E27FC236}">
                <a16:creationId xmlns:a16="http://schemas.microsoft.com/office/drawing/2014/main" id="{1EECB4E9-15AA-BFD8-95C8-4509B62D8C1A}"/>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BD990E1C-5F82-354F-4A57-A5D1AE81C528}"/>
              </a:ext>
            </a:extLst>
          </p:cNvPr>
          <p:cNvSpPr>
            <a:spLocks noGrp="1"/>
          </p:cNvSpPr>
          <p:nvPr>
            <p:ph type="sldNum" sz="quarter" idx="12"/>
          </p:nvPr>
        </p:nvSpPr>
        <p:spPr/>
        <p:txBody>
          <a:bodyPr/>
          <a:lstStyle/>
          <a:p>
            <a:fld id="{C3F65BB1-9206-4D7F-97F9-47DCC7DC6334}" type="slidenum">
              <a:rPr lang="en-GB" smtClean="0"/>
              <a:pPr/>
              <a:t>2</a:t>
            </a:fld>
            <a:endParaRPr lang="en-GB"/>
          </a:p>
        </p:txBody>
      </p:sp>
      <p:pic>
        <p:nvPicPr>
          <p:cNvPr id="6" name="Picture 5">
            <a:extLst>
              <a:ext uri="{FF2B5EF4-FFF2-40B4-BE49-F238E27FC236}">
                <a16:creationId xmlns:a16="http://schemas.microsoft.com/office/drawing/2014/main" id="{2ADA4F8B-F854-AE43-7670-1BFA4C19F19E}"/>
              </a:ext>
            </a:extLst>
          </p:cNvPr>
          <p:cNvPicPr>
            <a:picLocks noChangeAspect="1"/>
          </p:cNvPicPr>
          <p:nvPr/>
        </p:nvPicPr>
        <p:blipFill>
          <a:blip r:embed="rId3"/>
          <a:stretch>
            <a:fillRect/>
          </a:stretch>
        </p:blipFill>
        <p:spPr>
          <a:xfrm>
            <a:off x="0" y="1600201"/>
            <a:ext cx="9144000" cy="5130236"/>
          </a:xfrm>
          <a:prstGeom prst="rect">
            <a:avLst/>
          </a:prstGeom>
        </p:spPr>
      </p:pic>
    </p:spTree>
    <p:extLst>
      <p:ext uri="{BB962C8B-B14F-4D97-AF65-F5344CB8AC3E}">
        <p14:creationId xmlns:p14="http://schemas.microsoft.com/office/powerpoint/2010/main" val="3814572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1822"/>
            <a:ext cx="9036496" cy="4391394"/>
          </a:xfrm>
        </p:spPr>
        <p:txBody>
          <a:bodyPr>
            <a:normAutofit/>
          </a:bodyPr>
          <a:lstStyle/>
          <a:p>
            <a:pPr marL="0" indent="0">
              <a:lnSpc>
                <a:spcPct val="90000"/>
              </a:lnSpc>
              <a:buNone/>
            </a:pPr>
            <a:r>
              <a:rPr lang="en-GB" sz="2800" dirty="0"/>
              <a:t>We</a:t>
            </a:r>
          </a:p>
          <a:p>
            <a:pPr marL="0" indent="0">
              <a:lnSpc>
                <a:spcPct val="90000"/>
              </a:lnSpc>
              <a:buNone/>
            </a:pPr>
            <a:endParaRPr lang="en-GB" sz="2800" dirty="0"/>
          </a:p>
          <a:p>
            <a:pPr>
              <a:lnSpc>
                <a:spcPct val="90000"/>
              </a:lnSpc>
              <a:buClr>
                <a:srgbClr val="0070C0"/>
              </a:buClr>
              <a:buFont typeface="Wingdings" panose="05000000000000000000" pitchFamily="2" charset="2"/>
              <a:buChar char="q"/>
            </a:pPr>
            <a:r>
              <a:rPr lang="en-GB" sz="2800" dirty="0"/>
              <a:t>Explored &amp; explained what industry and competitors are.</a:t>
            </a:r>
          </a:p>
          <a:p>
            <a:pPr marL="0" indent="0">
              <a:lnSpc>
                <a:spcPct val="90000"/>
              </a:lnSpc>
              <a:buClr>
                <a:srgbClr val="0070C0"/>
              </a:buClr>
              <a:buNone/>
            </a:pPr>
            <a:endParaRPr lang="en-GB" sz="2800" dirty="0"/>
          </a:p>
          <a:p>
            <a:pPr>
              <a:buClr>
                <a:srgbClr val="0070C0"/>
              </a:buClr>
              <a:buFont typeface="Wingdings" panose="05000000000000000000" pitchFamily="2" charset="2"/>
              <a:buChar char="q"/>
            </a:pPr>
            <a:r>
              <a:rPr lang="en-GB" sz="2800" dirty="0"/>
              <a:t> Applied theory to practice by looking at the industry and competitors of your own business idea.</a:t>
            </a:r>
          </a:p>
          <a:p>
            <a:pPr marL="0" indent="0">
              <a:buClr>
                <a:srgbClr val="0070C0"/>
              </a:buClr>
              <a:buNone/>
            </a:pPr>
            <a:endParaRPr lang="en-GB" sz="3000" dirty="0"/>
          </a:p>
          <a:p>
            <a:pPr marL="0" indent="0">
              <a:buClr>
                <a:srgbClr val="0070C0"/>
              </a:buClr>
              <a:buNone/>
            </a:pPr>
            <a:endParaRPr lang="en-GB" sz="3000" dirty="0"/>
          </a:p>
          <a:p>
            <a:pPr>
              <a:buClr>
                <a:srgbClr val="0070C0"/>
              </a:buClr>
              <a:buFont typeface="Wingdings" panose="05000000000000000000" pitchFamily="2" charset="2"/>
              <a:buChar char="q"/>
            </a:pPr>
            <a:endParaRPr lang="en-GB" sz="2800" i="1" dirty="0"/>
          </a:p>
          <a:p>
            <a:pPr marL="0" indent="0">
              <a:buNone/>
            </a:pPr>
            <a:endParaRPr lang="en-GB" dirty="0"/>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97048"/>
            <a:ext cx="9144000" cy="584775"/>
          </a:xfrm>
          <a:prstGeom prst="rect">
            <a:avLst/>
          </a:prstGeom>
          <a:noFill/>
        </p:spPr>
        <p:txBody>
          <a:bodyPr wrap="square" rtlCol="0">
            <a:spAutoFit/>
          </a:bodyPr>
          <a:lstStyle/>
          <a:p>
            <a:pPr algn="ctr">
              <a:buNone/>
            </a:pPr>
            <a:r>
              <a:rPr lang="en-GB" sz="3200" b="1" dirty="0">
                <a:highlight>
                  <a:srgbClr val="FFFF00"/>
                </a:highlight>
              </a:rPr>
              <a:t>Recap of previous session….</a:t>
            </a:r>
            <a:endParaRPr lang="en-GB" sz="3600" b="1" dirty="0">
              <a:highlight>
                <a:srgbClr val="FFFF00"/>
              </a:highlight>
            </a:endParaRPr>
          </a:p>
        </p:txBody>
      </p:sp>
    </p:spTree>
    <p:extLst>
      <p:ext uri="{BB962C8B-B14F-4D97-AF65-F5344CB8AC3E}">
        <p14:creationId xmlns:p14="http://schemas.microsoft.com/office/powerpoint/2010/main" val="826095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81822"/>
            <a:ext cx="9144000" cy="4823442"/>
          </a:xfrm>
        </p:spPr>
        <p:txBody>
          <a:bodyPr>
            <a:normAutofit/>
          </a:bodyPr>
          <a:lstStyle/>
          <a:p>
            <a:pPr marL="0" indent="0">
              <a:lnSpc>
                <a:spcPct val="90000"/>
              </a:lnSpc>
              <a:buNone/>
            </a:pPr>
            <a:r>
              <a:rPr lang="en-GB" sz="2800" dirty="0"/>
              <a:t>We will:</a:t>
            </a:r>
          </a:p>
          <a:p>
            <a:pPr marL="0" indent="0">
              <a:lnSpc>
                <a:spcPct val="90000"/>
              </a:lnSpc>
              <a:buClr>
                <a:srgbClr val="0070C0"/>
              </a:buClr>
              <a:buNone/>
            </a:pPr>
            <a:endParaRPr lang="en-GB" sz="2800" dirty="0"/>
          </a:p>
          <a:p>
            <a:pPr>
              <a:lnSpc>
                <a:spcPct val="90000"/>
              </a:lnSpc>
              <a:buClr>
                <a:srgbClr val="0070C0"/>
              </a:buClr>
              <a:buFont typeface="Wingdings" panose="05000000000000000000" pitchFamily="2" charset="2"/>
              <a:buChar char="q"/>
            </a:pPr>
            <a:r>
              <a:rPr lang="en-GB" sz="2800" dirty="0"/>
              <a:t>Explore the different finance options for SMEs/Startups</a:t>
            </a:r>
          </a:p>
          <a:p>
            <a:pPr marL="0" indent="0">
              <a:lnSpc>
                <a:spcPct val="90000"/>
              </a:lnSpc>
              <a:buClr>
                <a:srgbClr val="0070C0"/>
              </a:buClr>
              <a:buNone/>
            </a:pPr>
            <a:endParaRPr lang="en-GB" sz="2800" dirty="0"/>
          </a:p>
          <a:p>
            <a:pPr>
              <a:lnSpc>
                <a:spcPct val="90000"/>
              </a:lnSpc>
              <a:buClr>
                <a:srgbClr val="0070C0"/>
              </a:buClr>
              <a:buFont typeface="Wingdings" panose="05000000000000000000" pitchFamily="2" charset="2"/>
              <a:buChar char="q"/>
            </a:pPr>
            <a:r>
              <a:rPr lang="en-GB" sz="2800" dirty="0"/>
              <a:t>Apply theory to practice by looking at your funding choices.</a:t>
            </a:r>
          </a:p>
          <a:p>
            <a:pPr>
              <a:lnSpc>
                <a:spcPct val="90000"/>
              </a:lnSpc>
              <a:buClr>
                <a:srgbClr val="0070C0"/>
              </a:buClr>
              <a:buFont typeface="Wingdings" panose="05000000000000000000" pitchFamily="2" charset="2"/>
              <a:buChar char="q"/>
            </a:pPr>
            <a:endParaRPr lang="en-GB" sz="2800" dirty="0"/>
          </a:p>
          <a:p>
            <a:pPr>
              <a:lnSpc>
                <a:spcPct val="90000"/>
              </a:lnSpc>
              <a:buClr>
                <a:srgbClr val="0070C0"/>
              </a:buClr>
              <a:buFont typeface="Wingdings" panose="05000000000000000000" pitchFamily="2" charset="2"/>
              <a:buChar char="q"/>
            </a:pPr>
            <a:r>
              <a:rPr lang="en-GB" sz="2800" dirty="0"/>
              <a:t>Work on your Cash Flow for </a:t>
            </a:r>
            <a:r>
              <a:rPr lang="en-GB" sz="2800"/>
              <a:t>your business idea.</a:t>
            </a:r>
            <a:endParaRPr lang="en-GB" sz="2800" dirty="0"/>
          </a:p>
          <a:p>
            <a:pPr>
              <a:lnSpc>
                <a:spcPct val="90000"/>
              </a:lnSpc>
              <a:buClr>
                <a:srgbClr val="0070C0"/>
              </a:buClr>
              <a:buFont typeface="Wingdings" panose="05000000000000000000" pitchFamily="2" charset="2"/>
              <a:buChar char="q"/>
            </a:pPr>
            <a:endParaRPr lang="en-GB" sz="2800" dirty="0"/>
          </a:p>
          <a:p>
            <a:pPr marL="0" indent="0">
              <a:lnSpc>
                <a:spcPct val="90000"/>
              </a:lnSpc>
              <a:buClr>
                <a:srgbClr val="0070C0"/>
              </a:buClr>
              <a:buNone/>
            </a:pPr>
            <a:endParaRPr lang="en-GB" sz="2800" dirty="0"/>
          </a:p>
          <a:p>
            <a:pPr marL="0" indent="0">
              <a:buClr>
                <a:srgbClr val="0070C0"/>
              </a:buClr>
              <a:buNone/>
            </a:pPr>
            <a:endParaRPr lang="en-GB" sz="2800" dirty="0"/>
          </a:p>
          <a:p>
            <a:pPr marL="0" indent="0">
              <a:buNone/>
            </a:pPr>
            <a:endParaRPr lang="en-GB" dirty="0"/>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97048"/>
            <a:ext cx="9144000" cy="584775"/>
          </a:xfrm>
          <a:prstGeom prst="rect">
            <a:avLst/>
          </a:prstGeom>
          <a:noFill/>
        </p:spPr>
        <p:txBody>
          <a:bodyPr wrap="square" rtlCol="0">
            <a:spAutoFit/>
          </a:bodyPr>
          <a:lstStyle/>
          <a:p>
            <a:pPr algn="ctr">
              <a:buNone/>
            </a:pPr>
            <a:r>
              <a:rPr lang="en-GB" sz="3200" b="1" dirty="0">
                <a:highlight>
                  <a:srgbClr val="FFFF00"/>
                </a:highlight>
              </a:rPr>
              <a:t>In today’s session….</a:t>
            </a:r>
            <a:endParaRPr lang="en-GB" sz="3600" b="1" dirty="0">
              <a:highlight>
                <a:srgbClr val="FFFF00"/>
              </a:highlight>
            </a:endParaRPr>
          </a:p>
        </p:txBody>
      </p:sp>
    </p:spTree>
    <p:extLst>
      <p:ext uri="{BB962C8B-B14F-4D97-AF65-F5344CB8AC3E}">
        <p14:creationId xmlns:p14="http://schemas.microsoft.com/office/powerpoint/2010/main" val="32594040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268760"/>
            <a:ext cx="9036496" cy="4464496"/>
          </a:xfrm>
        </p:spPr>
        <p:txBody>
          <a:bodyPr>
            <a:normAutofit fontScale="85000" lnSpcReduction="10000"/>
          </a:bodyPr>
          <a:lstStyle/>
          <a:p>
            <a:pPr marL="0" indent="0">
              <a:buClr>
                <a:srgbClr val="007DC3"/>
              </a:buClr>
              <a:buNone/>
            </a:pPr>
            <a:endParaRPr lang="en-GB" dirty="0"/>
          </a:p>
          <a:p>
            <a:pPr>
              <a:buClr>
                <a:srgbClr val="007DC3"/>
              </a:buClr>
              <a:buFont typeface="Wingdings" panose="05000000000000000000" pitchFamily="2" charset="2"/>
              <a:buChar char="q"/>
            </a:pPr>
            <a:r>
              <a:rPr lang="en-GB" dirty="0"/>
              <a:t>One of the </a:t>
            </a:r>
            <a:r>
              <a:rPr lang="en-GB" b="1" dirty="0">
                <a:solidFill>
                  <a:srgbClr val="FF0000"/>
                </a:solidFill>
              </a:rPr>
              <a:t>unique talents of entrepreneurs </a:t>
            </a:r>
            <a:r>
              <a:rPr lang="en-GB" dirty="0"/>
              <a:t>is </a:t>
            </a:r>
            <a:r>
              <a:rPr lang="en-GB" b="1" dirty="0">
                <a:solidFill>
                  <a:srgbClr val="FF0000"/>
                </a:solidFill>
              </a:rPr>
              <a:t>finding the resource</a:t>
            </a:r>
            <a:r>
              <a:rPr lang="en-GB" dirty="0"/>
              <a:t>s to launch their business ideas.</a:t>
            </a:r>
          </a:p>
          <a:p>
            <a:pPr>
              <a:buClr>
                <a:srgbClr val="007DC3"/>
              </a:buClr>
              <a:buFont typeface="Wingdings" panose="05000000000000000000" pitchFamily="2" charset="2"/>
              <a:buChar char="q"/>
            </a:pPr>
            <a:endParaRPr lang="en-GB" dirty="0"/>
          </a:p>
          <a:p>
            <a:pPr>
              <a:buClr>
                <a:srgbClr val="007DC3"/>
              </a:buClr>
              <a:buFont typeface="Wingdings" panose="05000000000000000000" pitchFamily="2" charset="2"/>
              <a:buChar char="q"/>
            </a:pPr>
            <a:r>
              <a:rPr lang="en-GB" dirty="0"/>
              <a:t>Funding means… MONEY and it is a resource that plays a crucial part for all entrepreneurial journeys.</a:t>
            </a:r>
          </a:p>
          <a:p>
            <a:pPr>
              <a:buClr>
                <a:srgbClr val="007DC3"/>
              </a:buClr>
              <a:buFont typeface="Wingdings" panose="05000000000000000000" pitchFamily="2" charset="2"/>
              <a:buChar char="q"/>
            </a:pPr>
            <a:endParaRPr lang="en-GB" dirty="0"/>
          </a:p>
          <a:p>
            <a:pPr>
              <a:buClr>
                <a:srgbClr val="007DC3"/>
              </a:buClr>
              <a:buFont typeface="Wingdings" panose="05000000000000000000" pitchFamily="2" charset="2"/>
              <a:buChar char="q"/>
            </a:pPr>
            <a:r>
              <a:rPr lang="en-GB" dirty="0"/>
              <a:t>Anyone might have a great business idea but…..without the necessary funding…it will remain a great idea only…….</a:t>
            </a:r>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88753"/>
            <a:ext cx="9144000" cy="584775"/>
          </a:xfrm>
          <a:prstGeom prst="rect">
            <a:avLst/>
          </a:prstGeom>
          <a:noFill/>
        </p:spPr>
        <p:txBody>
          <a:bodyPr wrap="square" rtlCol="0">
            <a:spAutoFit/>
          </a:bodyPr>
          <a:lstStyle/>
          <a:p>
            <a:pPr algn="ctr">
              <a:buNone/>
            </a:pPr>
            <a:r>
              <a:rPr lang="en-GB" sz="3200" b="1" dirty="0">
                <a:highlight>
                  <a:srgbClr val="FFFF00"/>
                </a:highlight>
              </a:rPr>
              <a:t>Raising funding</a:t>
            </a:r>
            <a:endParaRPr lang="en-GB" sz="3600" b="1" dirty="0">
              <a:highlight>
                <a:srgbClr val="FFFF00"/>
              </a:highlight>
            </a:endParaRPr>
          </a:p>
        </p:txBody>
      </p:sp>
    </p:spTree>
    <p:extLst>
      <p:ext uri="{BB962C8B-B14F-4D97-AF65-F5344CB8AC3E}">
        <p14:creationId xmlns:p14="http://schemas.microsoft.com/office/powerpoint/2010/main" val="812046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268760"/>
            <a:ext cx="9036496" cy="4464496"/>
          </a:xfrm>
        </p:spPr>
        <p:txBody>
          <a:bodyPr>
            <a:normAutofit/>
          </a:bodyPr>
          <a:lstStyle/>
          <a:p>
            <a:pPr marL="0" indent="0">
              <a:buClr>
                <a:srgbClr val="007DC3"/>
              </a:buClr>
              <a:buNone/>
            </a:pPr>
            <a:endParaRPr lang="en-GB" dirty="0"/>
          </a:p>
          <a:p>
            <a:pPr>
              <a:buClr>
                <a:srgbClr val="007DC3"/>
              </a:buClr>
              <a:buFont typeface="Wingdings" panose="05000000000000000000" pitchFamily="2" charset="2"/>
              <a:buChar char="q"/>
            </a:pPr>
            <a:r>
              <a:rPr lang="en-GB" dirty="0"/>
              <a:t>There are </a:t>
            </a:r>
            <a:r>
              <a:rPr lang="en-GB" b="1" i="1" dirty="0">
                <a:solidFill>
                  <a:srgbClr val="FF0000"/>
                </a:solidFill>
              </a:rPr>
              <a:t>many different types of funding/ finance</a:t>
            </a:r>
            <a:r>
              <a:rPr lang="en-GB" dirty="0"/>
              <a:t>  available, especially in the UK.</a:t>
            </a:r>
          </a:p>
          <a:p>
            <a:pPr>
              <a:buClr>
                <a:srgbClr val="007DC3"/>
              </a:buClr>
              <a:buFont typeface="Wingdings" panose="05000000000000000000" pitchFamily="2" charset="2"/>
              <a:buChar char="q"/>
            </a:pPr>
            <a:endParaRPr lang="en-GB" dirty="0"/>
          </a:p>
          <a:p>
            <a:pPr>
              <a:buClr>
                <a:srgbClr val="007DC3"/>
              </a:buClr>
              <a:buFont typeface="Wingdings" panose="05000000000000000000" pitchFamily="2" charset="2"/>
              <a:buChar char="q"/>
            </a:pPr>
            <a:r>
              <a:rPr lang="en-GB" dirty="0"/>
              <a:t>And entrepreneurs can access these funding options both to start their business ideas or to grow their existing companies.</a:t>
            </a:r>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88753"/>
            <a:ext cx="9144000" cy="584775"/>
          </a:xfrm>
          <a:prstGeom prst="rect">
            <a:avLst/>
          </a:prstGeom>
          <a:noFill/>
        </p:spPr>
        <p:txBody>
          <a:bodyPr wrap="square" rtlCol="0">
            <a:spAutoFit/>
          </a:bodyPr>
          <a:lstStyle/>
          <a:p>
            <a:pPr algn="ctr">
              <a:buNone/>
            </a:pPr>
            <a:r>
              <a:rPr lang="en-GB" sz="3200" b="1" dirty="0">
                <a:highlight>
                  <a:srgbClr val="FFFF00"/>
                </a:highlight>
              </a:rPr>
              <a:t>Raising funding</a:t>
            </a:r>
            <a:endParaRPr lang="en-GB" sz="3600" b="1" dirty="0">
              <a:highlight>
                <a:srgbClr val="FFFF00"/>
              </a:highlight>
            </a:endParaRPr>
          </a:p>
        </p:txBody>
      </p:sp>
    </p:spTree>
    <p:extLst>
      <p:ext uri="{BB962C8B-B14F-4D97-AF65-F5344CB8AC3E}">
        <p14:creationId xmlns:p14="http://schemas.microsoft.com/office/powerpoint/2010/main" val="1916925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076137"/>
            <a:ext cx="9036496" cy="4657119"/>
          </a:xfrm>
        </p:spPr>
        <p:txBody>
          <a:bodyPr>
            <a:normAutofit fontScale="92500" lnSpcReduction="20000"/>
          </a:bodyPr>
          <a:lstStyle/>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Government (national/local) backed loans or grants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Crowdfunding</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Business loans (commercial Banks)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Family and friends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Angel investors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Venture capitalists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Personal funding</a:t>
            </a:r>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88753"/>
            <a:ext cx="9144000" cy="584775"/>
          </a:xfrm>
          <a:prstGeom prst="rect">
            <a:avLst/>
          </a:prstGeom>
          <a:noFill/>
        </p:spPr>
        <p:txBody>
          <a:bodyPr wrap="square" rtlCol="0">
            <a:spAutoFit/>
          </a:bodyPr>
          <a:lstStyle/>
          <a:p>
            <a:pPr algn="ctr">
              <a:buNone/>
            </a:pPr>
            <a:r>
              <a:rPr lang="en-GB" sz="3200" b="1" dirty="0">
                <a:highlight>
                  <a:srgbClr val="FFFF00"/>
                </a:highlight>
              </a:rPr>
              <a:t>Raising funding</a:t>
            </a:r>
            <a:endParaRPr lang="en-GB" sz="3600" b="1" dirty="0">
              <a:highlight>
                <a:srgbClr val="FFFF00"/>
              </a:highlight>
            </a:endParaRPr>
          </a:p>
        </p:txBody>
      </p:sp>
    </p:spTree>
    <p:extLst>
      <p:ext uri="{BB962C8B-B14F-4D97-AF65-F5344CB8AC3E}">
        <p14:creationId xmlns:p14="http://schemas.microsoft.com/office/powerpoint/2010/main" val="17224104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196752"/>
            <a:ext cx="9036496" cy="4536504"/>
          </a:xfrm>
        </p:spPr>
        <p:txBody>
          <a:bodyPr>
            <a:normAutofit fontScale="85000" lnSpcReduction="10000"/>
          </a:bodyPr>
          <a:lstStyle/>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Government (national/local) backed loans or grants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Governments around the world, nationally or locally through the councils provide finance to startups or existing firms in form of loans or grants.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Government backed loans usually have </a:t>
            </a:r>
            <a:r>
              <a:rPr lang="en-GB" sz="3200" b="1" i="1" dirty="0">
                <a:solidFill>
                  <a:srgbClr val="FF0000"/>
                </a:solidFill>
                <a:ea typeface="Calibri" panose="020F0502020204030204" pitchFamily="34" charset="0"/>
                <a:cs typeface="Times New Roman" panose="02020603050405020304" pitchFamily="18" charset="0"/>
              </a:rPr>
              <a:t>much lower interest rates </a:t>
            </a:r>
            <a:r>
              <a:rPr lang="en-GB" sz="3200" dirty="0">
                <a:ea typeface="Calibri" panose="020F0502020204030204" pitchFamily="34" charset="0"/>
                <a:cs typeface="Times New Roman" panose="02020603050405020304" pitchFamily="18" charset="0"/>
              </a:rPr>
              <a:t>compare to the loans from commercial banks.</a:t>
            </a:r>
          </a:p>
          <a:p>
            <a:pPr>
              <a:lnSpc>
                <a:spcPct val="107000"/>
              </a:lnSpc>
              <a:spcAft>
                <a:spcPts val="800"/>
              </a:spcAft>
              <a:buClr>
                <a:srgbClr val="0070C0"/>
              </a:buClr>
              <a:buFont typeface="Wingdings" panose="05000000000000000000" pitchFamily="2" charset="2"/>
              <a:buChar char="q"/>
            </a:pPr>
            <a:r>
              <a:rPr lang="en-GB" sz="3200" b="1" i="1" dirty="0">
                <a:ea typeface="Calibri" panose="020F0502020204030204" pitchFamily="34" charset="0"/>
                <a:cs typeface="Times New Roman" panose="02020603050405020304" pitchFamily="18" charset="0"/>
              </a:rPr>
              <a:t>Grants are usually small amounts </a:t>
            </a:r>
            <a:r>
              <a:rPr lang="en-GB" sz="3200" dirty="0">
                <a:ea typeface="Calibri" panose="020F0502020204030204" pitchFamily="34" charset="0"/>
                <a:cs typeface="Times New Roman" panose="02020603050405020304" pitchFamily="18" charset="0"/>
              </a:rPr>
              <a:t>that startups do not need to pay back.</a:t>
            </a:r>
          </a:p>
          <a:p>
            <a:pPr>
              <a:lnSpc>
                <a:spcPct val="107000"/>
              </a:lnSpc>
              <a:spcAft>
                <a:spcPts val="800"/>
              </a:spcAft>
              <a:buClr>
                <a:srgbClr val="0070C0"/>
              </a:buClr>
              <a:buFont typeface="Wingdings" panose="05000000000000000000" pitchFamily="2" charset="2"/>
              <a:buChar char="q"/>
            </a:pPr>
            <a:endParaRPr lang="en-GB" sz="3200" dirty="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107504" y="449060"/>
            <a:ext cx="8927976" cy="584775"/>
          </a:xfrm>
          <a:prstGeom prst="rect">
            <a:avLst/>
          </a:prstGeom>
          <a:noFill/>
        </p:spPr>
        <p:txBody>
          <a:bodyPr wrap="square" rtlCol="0">
            <a:spAutoFit/>
          </a:bodyPr>
          <a:lstStyle/>
          <a:p>
            <a:pPr algn="ctr">
              <a:buNone/>
            </a:pPr>
            <a:r>
              <a:rPr lang="en-GB" sz="3200" b="1" dirty="0">
                <a:highlight>
                  <a:srgbClr val="FFFF00"/>
                </a:highlight>
              </a:rPr>
              <a:t>Government loan/grants </a:t>
            </a:r>
            <a:endParaRPr lang="en-GB" sz="3600" b="1" dirty="0">
              <a:highlight>
                <a:srgbClr val="FFFF00"/>
              </a:highlight>
            </a:endParaRPr>
          </a:p>
        </p:txBody>
      </p:sp>
    </p:spTree>
    <p:extLst>
      <p:ext uri="{BB962C8B-B14F-4D97-AF65-F5344CB8AC3E}">
        <p14:creationId xmlns:p14="http://schemas.microsoft.com/office/powerpoint/2010/main" val="41420005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355C6-2C71-AA13-5C85-D0374E4CE0F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785337-37CA-78CE-8625-CFDDB4713E0C}"/>
              </a:ext>
            </a:extLst>
          </p:cNvPr>
          <p:cNvSpPr>
            <a:spLocks noGrp="1"/>
          </p:cNvSpPr>
          <p:nvPr>
            <p:ph idx="1"/>
          </p:nvPr>
        </p:nvSpPr>
        <p:spPr>
          <a:xfrm>
            <a:off x="107504" y="1196752"/>
            <a:ext cx="9036496" cy="4536504"/>
          </a:xfrm>
        </p:spPr>
        <p:txBody>
          <a:bodyPr>
            <a:normAutofit fontScale="77500" lnSpcReduction="20000"/>
          </a:bodyPr>
          <a:lstStyle/>
          <a:p>
            <a:pPr>
              <a:lnSpc>
                <a:spcPct val="107000"/>
              </a:lnSpc>
              <a:spcAft>
                <a:spcPts val="800"/>
              </a:spcAft>
              <a:buClr>
                <a:srgbClr val="0070C0"/>
              </a:buClr>
              <a:buFont typeface="Wingdings" panose="05000000000000000000" pitchFamily="2" charset="2"/>
              <a:buChar char="q"/>
            </a:pPr>
            <a:r>
              <a:rPr lang="en-GB" b="1" dirty="0"/>
              <a:t>Start Up Loans</a:t>
            </a:r>
            <a:r>
              <a:rPr lang="en-GB" dirty="0"/>
              <a:t>: </a:t>
            </a:r>
          </a:p>
          <a:p>
            <a:pPr lvl="1">
              <a:lnSpc>
                <a:spcPct val="107000"/>
              </a:lnSpc>
              <a:spcAft>
                <a:spcPts val="800"/>
              </a:spcAft>
              <a:buClr>
                <a:srgbClr val="0070C0"/>
              </a:buClr>
              <a:buFont typeface="Wingdings" panose="05000000000000000000" pitchFamily="2" charset="2"/>
              <a:buChar char="q"/>
            </a:pPr>
            <a:r>
              <a:rPr lang="en-GB" dirty="0"/>
              <a:t>The UK government offers unsecured personal loans ranging from £500 to £25,000 to start or grow your business. </a:t>
            </a:r>
          </a:p>
          <a:p>
            <a:pPr lvl="1">
              <a:lnSpc>
                <a:spcPct val="107000"/>
              </a:lnSpc>
              <a:spcAft>
                <a:spcPts val="800"/>
              </a:spcAft>
              <a:buClr>
                <a:srgbClr val="0070C0"/>
              </a:buClr>
              <a:buFont typeface="Wingdings" panose="05000000000000000000" pitchFamily="2" charset="2"/>
              <a:buChar char="q"/>
            </a:pPr>
            <a:r>
              <a:rPr lang="en-GB" dirty="0"/>
              <a:t>Successful applicants also receive up to 12 months of free mentoring. </a:t>
            </a:r>
          </a:p>
          <a:p>
            <a:pPr lvl="1">
              <a:lnSpc>
                <a:spcPct val="107000"/>
              </a:lnSpc>
              <a:spcAft>
                <a:spcPts val="800"/>
              </a:spcAft>
              <a:buClr>
                <a:srgbClr val="0070C0"/>
              </a:buClr>
              <a:buFont typeface="Wingdings" panose="05000000000000000000" pitchFamily="2" charset="2"/>
              <a:buChar char="q"/>
            </a:pPr>
            <a:r>
              <a:rPr lang="en-GB" b="1" dirty="0">
                <a:hlinkClick r:id="rId3"/>
              </a:rPr>
              <a:t>Government Loan Application</a:t>
            </a:r>
            <a:endParaRPr lang="en-GB" b="1" dirty="0"/>
          </a:p>
          <a:p>
            <a:pPr>
              <a:lnSpc>
                <a:spcPct val="107000"/>
              </a:lnSpc>
              <a:spcAft>
                <a:spcPts val="800"/>
              </a:spcAft>
              <a:buClr>
                <a:srgbClr val="0070C0"/>
              </a:buClr>
              <a:buFont typeface="Wingdings" panose="05000000000000000000" pitchFamily="2" charset="2"/>
              <a:buChar char="q"/>
            </a:pPr>
            <a:r>
              <a:rPr lang="en-GB" b="1" dirty="0"/>
              <a:t>Finance and Support for Your Business</a:t>
            </a:r>
            <a:r>
              <a:rPr lang="en-GB" dirty="0"/>
              <a:t>: </a:t>
            </a:r>
          </a:p>
          <a:p>
            <a:pPr lvl="1">
              <a:lnSpc>
                <a:spcPct val="107000"/>
              </a:lnSpc>
              <a:spcAft>
                <a:spcPts val="800"/>
              </a:spcAft>
              <a:buClr>
                <a:srgbClr val="0070C0"/>
              </a:buClr>
              <a:buFont typeface="Wingdings" panose="05000000000000000000" pitchFamily="2" charset="2"/>
              <a:buChar char="q"/>
            </a:pPr>
            <a:r>
              <a:rPr lang="en-GB" dirty="0"/>
              <a:t>A comprehensive directory of government-backed financial support, including grants and loans, tailored to various business needs. </a:t>
            </a:r>
          </a:p>
          <a:p>
            <a:pPr lvl="1">
              <a:lnSpc>
                <a:spcPct val="107000"/>
              </a:lnSpc>
              <a:spcAft>
                <a:spcPts val="800"/>
              </a:spcAft>
              <a:buClr>
                <a:srgbClr val="0070C0"/>
              </a:buClr>
              <a:buFont typeface="Wingdings" panose="05000000000000000000" pitchFamily="2" charset="2"/>
              <a:buChar char="q"/>
            </a:pPr>
            <a:r>
              <a:rPr lang="en-GB" b="1" dirty="0">
                <a:hlinkClick r:id="rId4"/>
              </a:rPr>
              <a:t>Finance and Support</a:t>
            </a:r>
            <a:endParaRPr lang="en-GB" b="1" dirty="0"/>
          </a:p>
          <a:p>
            <a:endParaRPr lang="en-GB" dirty="0"/>
          </a:p>
          <a:p>
            <a:pPr>
              <a:lnSpc>
                <a:spcPct val="107000"/>
              </a:lnSpc>
              <a:spcAft>
                <a:spcPts val="800"/>
              </a:spcAft>
              <a:buClr>
                <a:srgbClr val="0070C0"/>
              </a:buClr>
              <a:buFont typeface="Wingdings" panose="05000000000000000000" pitchFamily="2" charset="2"/>
              <a:buChar char="q"/>
            </a:pPr>
            <a:endParaRPr lang="en-GB" sz="3200" dirty="0">
              <a:ea typeface="Calibri" panose="020F0502020204030204" pitchFamily="34" charset="0"/>
              <a:cs typeface="Times New Roman" panose="02020603050405020304" pitchFamily="18" charset="0"/>
            </a:endParaRPr>
          </a:p>
          <a:p>
            <a:pPr>
              <a:lnSpc>
                <a:spcPct val="107000"/>
              </a:lnSpc>
              <a:spcAft>
                <a:spcPts val="800"/>
              </a:spcAft>
              <a:buClr>
                <a:srgbClr val="0070C0"/>
              </a:buClr>
              <a:buFont typeface="Wingdings" panose="05000000000000000000" pitchFamily="2" charset="2"/>
              <a:buChar char="q"/>
            </a:pPr>
            <a:endParaRPr lang="en-GB" sz="3200" dirty="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B4E6154D-2DAB-12A6-B3D8-163825DC5088}"/>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470D70FD-5FDA-5195-F933-353594558BFE}"/>
              </a:ext>
            </a:extLst>
          </p:cNvPr>
          <p:cNvSpPr txBox="1"/>
          <p:nvPr/>
        </p:nvSpPr>
        <p:spPr>
          <a:xfrm>
            <a:off x="107504" y="449060"/>
            <a:ext cx="8927976" cy="584775"/>
          </a:xfrm>
          <a:prstGeom prst="rect">
            <a:avLst/>
          </a:prstGeom>
          <a:noFill/>
        </p:spPr>
        <p:txBody>
          <a:bodyPr wrap="square" rtlCol="0">
            <a:spAutoFit/>
          </a:bodyPr>
          <a:lstStyle/>
          <a:p>
            <a:pPr algn="ctr">
              <a:buNone/>
            </a:pPr>
            <a:r>
              <a:rPr lang="en-GB" sz="3200" b="1" dirty="0">
                <a:highlight>
                  <a:srgbClr val="FFFF00"/>
                </a:highlight>
              </a:rPr>
              <a:t>Government-Backed Loans and Grants </a:t>
            </a:r>
          </a:p>
        </p:txBody>
      </p:sp>
    </p:spTree>
    <p:extLst>
      <p:ext uri="{BB962C8B-B14F-4D97-AF65-F5344CB8AC3E}">
        <p14:creationId xmlns:p14="http://schemas.microsoft.com/office/powerpoint/2010/main" val="4186477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84" y="1011916"/>
            <a:ext cx="9013316" cy="4649332"/>
          </a:xfrm>
        </p:spPr>
        <p:txBody>
          <a:bodyPr>
            <a:normAutofit fontScale="92500"/>
          </a:bodyPr>
          <a:lstStyle/>
          <a:p>
            <a:pPr>
              <a:buClr>
                <a:srgbClr val="007DC3"/>
              </a:buClr>
              <a:buFont typeface="Wingdings" panose="05000000000000000000" pitchFamily="2" charset="2"/>
              <a:buChar char="q"/>
            </a:pPr>
            <a:endParaRPr lang="en-US" sz="2400" dirty="0"/>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Crowdfunding allows small business owners or startups to sell shares in their companies in exchange for funding.</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Through Crowdfunding anyone can make a micro investment in a new business that interests them.</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Large numbers of people can invest small, affordable amounts into any existing firm or startup &amp; can raise significant amounts.</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Usually through online platforms that charge a fee</a:t>
            </a:r>
          </a:p>
          <a:p>
            <a:pPr marL="0" indent="0">
              <a:buClr>
                <a:srgbClr val="007DC3"/>
              </a:buClr>
              <a:buNone/>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522542" y="562670"/>
            <a:ext cx="8229600" cy="634082"/>
          </a:xfrm>
        </p:spPr>
        <p:txBody>
          <a:bodyPr>
            <a:noAutofit/>
          </a:bodyPr>
          <a:lstStyle/>
          <a:p>
            <a:r>
              <a:rPr lang="en-US" sz="3600" dirty="0"/>
              <a:t> </a:t>
            </a:r>
            <a:br>
              <a:rPr lang="en-US" sz="3600" dirty="0"/>
            </a:br>
            <a:r>
              <a:rPr lang="en-GB" sz="3200" b="1" dirty="0">
                <a:highlight>
                  <a:srgbClr val="FFFF00"/>
                </a:highlight>
              </a:rPr>
              <a:t>Crowdfunding</a:t>
            </a:r>
            <a:br>
              <a:rPr lang="en-GB" sz="3200" b="1" dirty="0">
                <a:highlight>
                  <a:srgbClr val="FFFF00"/>
                </a:highlight>
              </a:rPr>
            </a:br>
            <a:endParaRPr lang="en-US" sz="3600" b="1" dirty="0">
              <a:highlight>
                <a:srgbClr val="FFFF00"/>
              </a:highlight>
            </a:endParaRPr>
          </a:p>
        </p:txBody>
      </p:sp>
      <p:sp>
        <p:nvSpPr>
          <p:cNvPr id="4" name="Title 1">
            <a:extLst>
              <a:ext uri="{FF2B5EF4-FFF2-40B4-BE49-F238E27FC236}">
                <a16:creationId xmlns:a16="http://schemas.microsoft.com/office/drawing/2014/main" id="{249D0CD0-0476-38F0-46BD-BFF8B6A409B7}"/>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1458713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9C467-8FC1-A290-1CD0-955CA38865D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25000E-ACE5-83D7-77CD-5482C35E588B}"/>
              </a:ext>
            </a:extLst>
          </p:cNvPr>
          <p:cNvSpPr>
            <a:spLocks noGrp="1"/>
          </p:cNvSpPr>
          <p:nvPr>
            <p:ph idx="1"/>
          </p:nvPr>
        </p:nvSpPr>
        <p:spPr>
          <a:xfrm>
            <a:off x="130684" y="1011916"/>
            <a:ext cx="9013316" cy="4649332"/>
          </a:xfrm>
        </p:spPr>
        <p:txBody>
          <a:bodyPr>
            <a:normAutofit lnSpcReduction="10000"/>
          </a:bodyPr>
          <a:lstStyle/>
          <a:p>
            <a:pPr>
              <a:buClr>
                <a:srgbClr val="007DC3"/>
              </a:buClr>
              <a:buFont typeface="Wingdings" panose="05000000000000000000" pitchFamily="2" charset="2"/>
              <a:buChar char="q"/>
            </a:pPr>
            <a:endParaRPr lang="en-US" sz="2400" dirty="0"/>
          </a:p>
          <a:p>
            <a:pPr>
              <a:lnSpc>
                <a:spcPct val="107000"/>
              </a:lnSpc>
              <a:spcAft>
                <a:spcPts val="800"/>
              </a:spcAft>
              <a:buClr>
                <a:srgbClr val="0070C0"/>
              </a:buClr>
              <a:buFont typeface="Wingdings" panose="05000000000000000000" pitchFamily="2" charset="2"/>
              <a:buChar char="q"/>
            </a:pPr>
            <a:r>
              <a:rPr lang="en-GB" sz="2400" b="1" dirty="0"/>
              <a:t>Crowd for Angels</a:t>
            </a:r>
            <a:r>
              <a:rPr lang="en-GB" sz="2400" dirty="0"/>
              <a:t>: </a:t>
            </a:r>
          </a:p>
          <a:p>
            <a:pPr lvl="1">
              <a:lnSpc>
                <a:spcPct val="107000"/>
              </a:lnSpc>
              <a:spcAft>
                <a:spcPts val="800"/>
              </a:spcAft>
              <a:buClr>
                <a:srgbClr val="0070C0"/>
              </a:buClr>
              <a:buFont typeface="Wingdings" panose="05000000000000000000" pitchFamily="2" charset="2"/>
              <a:buChar char="q"/>
            </a:pPr>
            <a:r>
              <a:rPr lang="en-GB" sz="2000" dirty="0"/>
              <a:t>A UK-based crowdfunding platform authorized by the Financial Conduct Authority (FCA), offering investment opportunities through shares, bonds, or tokens.</a:t>
            </a:r>
          </a:p>
          <a:p>
            <a:pPr lvl="1">
              <a:lnSpc>
                <a:spcPct val="107000"/>
              </a:lnSpc>
              <a:spcAft>
                <a:spcPts val="800"/>
              </a:spcAft>
              <a:buClr>
                <a:srgbClr val="0070C0"/>
              </a:buClr>
              <a:buFont typeface="Wingdings" panose="05000000000000000000" pitchFamily="2" charset="2"/>
              <a:buChar char="q"/>
            </a:pPr>
            <a:r>
              <a:rPr lang="en-GB" sz="2400" b="1" dirty="0">
                <a:hlinkClick r:id="rId3"/>
              </a:rPr>
              <a:t>Crowd-For-Angels</a:t>
            </a:r>
            <a:r>
              <a:rPr lang="en-GB" sz="2400" dirty="0">
                <a:hlinkClick r:id="rId3"/>
              </a:rPr>
              <a:t> </a:t>
            </a:r>
            <a:endParaRPr lang="en-GB" sz="2400" dirty="0"/>
          </a:p>
          <a:p>
            <a:pPr>
              <a:lnSpc>
                <a:spcPct val="107000"/>
              </a:lnSpc>
              <a:spcAft>
                <a:spcPts val="800"/>
              </a:spcAft>
              <a:buClr>
                <a:srgbClr val="0070C0"/>
              </a:buClr>
              <a:buFont typeface="Wingdings" panose="05000000000000000000" pitchFamily="2" charset="2"/>
              <a:buChar char="q"/>
            </a:pPr>
            <a:r>
              <a:rPr lang="en-GB" sz="2400" b="1" dirty="0" err="1"/>
              <a:t>SyndicateRoom</a:t>
            </a:r>
            <a:r>
              <a:rPr lang="en-GB" sz="2400" dirty="0"/>
              <a:t>: </a:t>
            </a:r>
          </a:p>
          <a:p>
            <a:pPr lvl="1">
              <a:lnSpc>
                <a:spcPct val="107000"/>
              </a:lnSpc>
              <a:spcAft>
                <a:spcPts val="800"/>
              </a:spcAft>
              <a:buClr>
                <a:srgbClr val="0070C0"/>
              </a:buClr>
              <a:buFont typeface="Wingdings" panose="05000000000000000000" pitchFamily="2" charset="2"/>
              <a:buChar char="q"/>
            </a:pPr>
            <a:r>
              <a:rPr lang="en-GB" sz="2000" dirty="0"/>
              <a:t>An equity-based crowdfunding site that helps startups raise capital from angel investors and venture capitalists. </a:t>
            </a:r>
          </a:p>
          <a:p>
            <a:pPr lvl="1">
              <a:lnSpc>
                <a:spcPct val="107000"/>
              </a:lnSpc>
              <a:spcAft>
                <a:spcPts val="800"/>
              </a:spcAft>
              <a:buClr>
                <a:srgbClr val="0070C0"/>
              </a:buClr>
              <a:buFont typeface="Wingdings" panose="05000000000000000000" pitchFamily="2" charset="2"/>
              <a:buChar char="q"/>
            </a:pPr>
            <a:r>
              <a:rPr lang="en-GB" sz="2400" b="1" dirty="0">
                <a:hlinkClick r:id="rId4"/>
              </a:rPr>
              <a:t>Crowdfunding-Site</a:t>
            </a:r>
            <a:endParaRPr lang="en-GB" sz="2400" b="1"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57E466F5-A2F8-160D-F406-EA800856AB4F}"/>
              </a:ext>
            </a:extLst>
          </p:cNvPr>
          <p:cNvSpPr>
            <a:spLocks noGrp="1"/>
          </p:cNvSpPr>
          <p:nvPr>
            <p:ph type="title"/>
          </p:nvPr>
        </p:nvSpPr>
        <p:spPr>
          <a:xfrm>
            <a:off x="522542" y="562670"/>
            <a:ext cx="8229600" cy="634082"/>
          </a:xfrm>
        </p:spPr>
        <p:txBody>
          <a:bodyPr>
            <a:noAutofit/>
          </a:bodyPr>
          <a:lstStyle/>
          <a:p>
            <a:r>
              <a:rPr lang="en-US" sz="3600" dirty="0"/>
              <a:t> </a:t>
            </a:r>
            <a:br>
              <a:rPr lang="en-US" sz="3600" dirty="0"/>
            </a:br>
            <a:r>
              <a:rPr lang="en-GB" sz="3200" b="1" dirty="0">
                <a:highlight>
                  <a:srgbClr val="FFFF00"/>
                </a:highlight>
              </a:rPr>
              <a:t>Crowdfunding Platforms</a:t>
            </a:r>
            <a:br>
              <a:rPr lang="en-GB" sz="3200" b="1" dirty="0">
                <a:highlight>
                  <a:srgbClr val="FFFF00"/>
                </a:highlight>
              </a:rPr>
            </a:br>
            <a:endParaRPr lang="en-US" sz="3600" b="1" dirty="0">
              <a:highlight>
                <a:srgbClr val="FFFF00"/>
              </a:highlight>
            </a:endParaRPr>
          </a:p>
        </p:txBody>
      </p:sp>
      <p:sp>
        <p:nvSpPr>
          <p:cNvPr id="4" name="Title 1">
            <a:extLst>
              <a:ext uri="{FF2B5EF4-FFF2-40B4-BE49-F238E27FC236}">
                <a16:creationId xmlns:a16="http://schemas.microsoft.com/office/drawing/2014/main" id="{4950D379-CE90-6316-E077-024D12337AEC}"/>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696446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84" y="1011916"/>
            <a:ext cx="9013316" cy="4649332"/>
          </a:xfrm>
        </p:spPr>
        <p:txBody>
          <a:bodyPr>
            <a:normAutofit/>
          </a:bodyPr>
          <a:lstStyle/>
          <a:p>
            <a:pPr>
              <a:buClr>
                <a:srgbClr val="007DC3"/>
              </a:buClr>
              <a:buFont typeface="Wingdings" panose="05000000000000000000" pitchFamily="2" charset="2"/>
              <a:buChar char="q"/>
            </a:pPr>
            <a:endParaRPr lang="en-US" sz="2400" dirty="0"/>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Business loans from commercial Banks can be a traditional route of entrepreneurial funding- but it is not always easy- a lot of paperwork.</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Can be in a form of </a:t>
            </a:r>
            <a:r>
              <a:rPr lang="en-GB" sz="2800" b="1" dirty="0">
                <a:solidFill>
                  <a:srgbClr val="FF0000"/>
                </a:solidFill>
                <a:ea typeface="Calibri" panose="020F0502020204030204" pitchFamily="34" charset="0"/>
                <a:cs typeface="Times New Roman" panose="02020603050405020304" pitchFamily="18" charset="0"/>
              </a:rPr>
              <a:t>unsecured </a:t>
            </a:r>
            <a:r>
              <a:rPr lang="en-GB" sz="2800" dirty="0">
                <a:ea typeface="Calibri" panose="020F0502020204030204" pitchFamily="34" charset="0"/>
                <a:cs typeface="Times New Roman" panose="02020603050405020304" pitchFamily="18" charset="0"/>
              </a:rPr>
              <a:t>or </a:t>
            </a:r>
            <a:r>
              <a:rPr lang="en-GB" sz="2800" b="1" dirty="0">
                <a:solidFill>
                  <a:srgbClr val="FF0000"/>
                </a:solidFill>
                <a:ea typeface="Calibri" panose="020F0502020204030204" pitchFamily="34" charset="0"/>
                <a:cs typeface="Times New Roman" panose="02020603050405020304" pitchFamily="18" charset="0"/>
              </a:rPr>
              <a:t>secured business loans</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The latter (secure  business loan) will require collateral or a guarantor. </a:t>
            </a:r>
          </a:p>
          <a:p>
            <a:pPr marL="0" indent="0">
              <a:buClr>
                <a:srgbClr val="007DC3"/>
              </a:buClr>
              <a:buNone/>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522542" y="562670"/>
            <a:ext cx="8229600" cy="634082"/>
          </a:xfrm>
        </p:spPr>
        <p:txBody>
          <a:bodyPr>
            <a:noAutofit/>
          </a:bodyPr>
          <a:lstStyle/>
          <a:p>
            <a:r>
              <a:rPr lang="en-US" sz="3600" dirty="0"/>
              <a:t> </a:t>
            </a:r>
            <a:br>
              <a:rPr lang="en-US" sz="3600" dirty="0"/>
            </a:br>
            <a:r>
              <a:rPr lang="en-GB" sz="3200" b="1" dirty="0">
                <a:highlight>
                  <a:srgbClr val="FFFF00"/>
                </a:highlight>
              </a:rPr>
              <a:t>Business loans (Banks)</a:t>
            </a:r>
            <a:br>
              <a:rPr lang="en-GB" sz="3200" b="1" dirty="0">
                <a:highlight>
                  <a:srgbClr val="FFFF00"/>
                </a:highlight>
              </a:rPr>
            </a:br>
            <a:endParaRPr lang="en-US" sz="3600" b="1" dirty="0">
              <a:highlight>
                <a:srgbClr val="FFFF00"/>
              </a:highlight>
            </a:endParaRPr>
          </a:p>
        </p:txBody>
      </p:sp>
      <p:sp>
        <p:nvSpPr>
          <p:cNvPr id="4" name="Title 1">
            <a:extLst>
              <a:ext uri="{FF2B5EF4-FFF2-40B4-BE49-F238E27FC236}">
                <a16:creationId xmlns:a16="http://schemas.microsoft.com/office/drawing/2014/main" id="{FABB8FAD-CA80-64D5-0DCC-21D323667266}"/>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1629995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7A3A0-433A-F6B7-4D87-5DFC705C177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2B2A5A-9B84-8A37-874F-A883767A0453}"/>
              </a:ext>
            </a:extLst>
          </p:cNvPr>
          <p:cNvSpPr>
            <a:spLocks noGrp="1"/>
          </p:cNvSpPr>
          <p:nvPr>
            <p:ph idx="1"/>
          </p:nvPr>
        </p:nvSpPr>
        <p:spPr>
          <a:xfrm>
            <a:off x="130684" y="1011916"/>
            <a:ext cx="9013316" cy="4649332"/>
          </a:xfrm>
        </p:spPr>
        <p:txBody>
          <a:bodyPr>
            <a:normAutofit/>
          </a:bodyPr>
          <a:lstStyle/>
          <a:p>
            <a:pPr>
              <a:buClr>
                <a:srgbClr val="007DC3"/>
              </a:buClr>
              <a:buFont typeface="Wingdings" panose="05000000000000000000" pitchFamily="2" charset="2"/>
              <a:buChar char="q"/>
            </a:pPr>
            <a:endParaRPr lang="en-US" sz="2400" dirty="0"/>
          </a:p>
          <a:p>
            <a:pPr>
              <a:lnSpc>
                <a:spcPct val="107000"/>
              </a:lnSpc>
              <a:spcAft>
                <a:spcPts val="800"/>
              </a:spcAft>
              <a:buClr>
                <a:srgbClr val="0070C0"/>
              </a:buClr>
              <a:buFont typeface="Wingdings" panose="05000000000000000000" pitchFamily="2" charset="2"/>
              <a:buChar char="q"/>
            </a:pPr>
            <a:r>
              <a:rPr lang="en-GB" sz="2400" b="1" dirty="0"/>
              <a:t>Barclays Business Loans</a:t>
            </a:r>
            <a:r>
              <a:rPr lang="en-GB" sz="2400" dirty="0"/>
              <a:t>: </a:t>
            </a:r>
          </a:p>
          <a:p>
            <a:pPr lvl="1">
              <a:lnSpc>
                <a:spcPct val="107000"/>
              </a:lnSpc>
              <a:spcAft>
                <a:spcPts val="800"/>
              </a:spcAft>
              <a:buClr>
                <a:srgbClr val="0070C0"/>
              </a:buClr>
              <a:buFont typeface="Wingdings" panose="05000000000000000000" pitchFamily="2" charset="2"/>
              <a:buChar char="ü"/>
            </a:pPr>
            <a:r>
              <a:rPr lang="en-GB" sz="2000" dirty="0"/>
              <a:t>Offers various financing options tailored to business needs.</a:t>
            </a:r>
          </a:p>
          <a:p>
            <a:pPr>
              <a:lnSpc>
                <a:spcPct val="107000"/>
              </a:lnSpc>
              <a:spcAft>
                <a:spcPts val="800"/>
              </a:spcAft>
              <a:buClr>
                <a:srgbClr val="0070C0"/>
              </a:buClr>
              <a:buFont typeface="Wingdings" panose="05000000000000000000" pitchFamily="2" charset="2"/>
              <a:buChar char="q"/>
            </a:pPr>
            <a:r>
              <a:rPr lang="en-GB" sz="2400" b="1" dirty="0"/>
              <a:t>Lloyds Bank Business Loans</a:t>
            </a:r>
            <a:r>
              <a:rPr lang="en-GB" sz="2400" dirty="0"/>
              <a:t>: </a:t>
            </a:r>
          </a:p>
          <a:p>
            <a:pPr lvl="1">
              <a:lnSpc>
                <a:spcPct val="107000"/>
              </a:lnSpc>
              <a:spcAft>
                <a:spcPts val="800"/>
              </a:spcAft>
              <a:buClr>
                <a:srgbClr val="0070C0"/>
              </a:buClr>
              <a:buFont typeface="Wingdings" panose="05000000000000000000" pitchFamily="2" charset="2"/>
              <a:buChar char="ü"/>
            </a:pPr>
            <a:r>
              <a:rPr lang="en-GB" sz="2000" dirty="0"/>
              <a:t>Provides a range of business loans with flexible terms.</a:t>
            </a:r>
          </a:p>
          <a:p>
            <a:pPr>
              <a:lnSpc>
                <a:spcPct val="107000"/>
              </a:lnSpc>
              <a:spcAft>
                <a:spcPts val="800"/>
              </a:spcAft>
              <a:buClr>
                <a:srgbClr val="0070C0"/>
              </a:buClr>
              <a:buFont typeface="Wingdings" panose="05000000000000000000" pitchFamily="2" charset="2"/>
              <a:buChar char="q"/>
            </a:pPr>
            <a:r>
              <a:rPr lang="en-GB" sz="2400" b="1" dirty="0"/>
              <a:t>NatWest Business Loans</a:t>
            </a:r>
            <a:r>
              <a:rPr lang="en-GB" sz="2400" dirty="0"/>
              <a:t>: </a:t>
            </a:r>
          </a:p>
          <a:p>
            <a:pPr lvl="1">
              <a:lnSpc>
                <a:spcPct val="107000"/>
              </a:lnSpc>
              <a:spcAft>
                <a:spcPts val="800"/>
              </a:spcAft>
              <a:buClr>
                <a:srgbClr val="0070C0"/>
              </a:buClr>
              <a:buFont typeface="Wingdings" panose="05000000000000000000" pitchFamily="2" charset="2"/>
              <a:buChar char="ü"/>
            </a:pPr>
            <a:r>
              <a:rPr lang="en-GB" sz="2000" dirty="0"/>
              <a:t>Features different loan options to support business growth.</a:t>
            </a:r>
          </a:p>
          <a:p>
            <a:pPr marL="0" indent="0">
              <a:buClr>
                <a:srgbClr val="007DC3"/>
              </a:buClr>
              <a:buNone/>
            </a:pPr>
            <a:endParaRPr lang="en-US" sz="2400" dirty="0"/>
          </a:p>
        </p:txBody>
      </p:sp>
      <p:sp>
        <p:nvSpPr>
          <p:cNvPr id="2" name="Title 1">
            <a:extLst>
              <a:ext uri="{FF2B5EF4-FFF2-40B4-BE49-F238E27FC236}">
                <a16:creationId xmlns:a16="http://schemas.microsoft.com/office/drawing/2014/main" id="{58FE150F-09D3-6006-B8EA-618C0CA3CF34}"/>
              </a:ext>
            </a:extLst>
          </p:cNvPr>
          <p:cNvSpPr>
            <a:spLocks noGrp="1"/>
          </p:cNvSpPr>
          <p:nvPr>
            <p:ph type="title"/>
          </p:nvPr>
        </p:nvSpPr>
        <p:spPr>
          <a:xfrm>
            <a:off x="522542" y="562670"/>
            <a:ext cx="8229600" cy="634082"/>
          </a:xfrm>
        </p:spPr>
        <p:txBody>
          <a:bodyPr>
            <a:normAutofit fontScale="90000"/>
          </a:bodyPr>
          <a:lstStyle/>
          <a:p>
            <a:r>
              <a:rPr lang="en-US" sz="3600" dirty="0"/>
              <a:t> </a:t>
            </a:r>
            <a:br>
              <a:rPr lang="en-US" sz="3600" dirty="0"/>
            </a:br>
            <a:r>
              <a:rPr lang="en-GB" sz="3200" b="1" dirty="0">
                <a:highlight>
                  <a:srgbClr val="FFFF00"/>
                </a:highlight>
              </a:rPr>
              <a:t>Business Loans from Commercial Banks</a:t>
            </a:r>
            <a:br>
              <a:rPr lang="en-GB" sz="3200" b="1" dirty="0">
                <a:highlight>
                  <a:srgbClr val="FFFF00"/>
                </a:highlight>
              </a:rPr>
            </a:br>
            <a:endParaRPr lang="en-US" sz="3600" b="1" dirty="0">
              <a:highlight>
                <a:srgbClr val="FFFF00"/>
              </a:highlight>
            </a:endParaRPr>
          </a:p>
        </p:txBody>
      </p:sp>
      <p:sp>
        <p:nvSpPr>
          <p:cNvPr id="4" name="Title 1">
            <a:extLst>
              <a:ext uri="{FF2B5EF4-FFF2-40B4-BE49-F238E27FC236}">
                <a16:creationId xmlns:a16="http://schemas.microsoft.com/office/drawing/2014/main" id="{A815A2D8-5C0E-6E3A-B034-9A588C9410E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12532784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84" y="1011916"/>
            <a:ext cx="9013316" cy="4649332"/>
          </a:xfrm>
        </p:spPr>
        <p:txBody>
          <a:bodyPr>
            <a:normAutofit lnSpcReduction="10000"/>
          </a:bodyPr>
          <a:lstStyle/>
          <a:p>
            <a:pPr>
              <a:buClr>
                <a:srgbClr val="007DC3"/>
              </a:buClr>
              <a:buFont typeface="Wingdings" panose="05000000000000000000" pitchFamily="2" charset="2"/>
              <a:buChar char="q"/>
            </a:pPr>
            <a:endParaRPr lang="en-US" sz="2400" dirty="0"/>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Funding through family and friends.</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Very common way of entrepreneurial funding in developing countries.</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Requires strong family connections. It can be difficult to control the family dynamic at a later stage, but is a very straight forward funding option.</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Example- </a:t>
            </a:r>
            <a:r>
              <a:rPr lang="en-GB" sz="2800" dirty="0" err="1">
                <a:ea typeface="Calibri" panose="020F0502020204030204" pitchFamily="34" charset="0"/>
                <a:cs typeface="Times New Roman" panose="02020603050405020304" pitchFamily="18" charset="0"/>
              </a:rPr>
              <a:t>Easyjet</a:t>
            </a:r>
            <a:r>
              <a:rPr lang="en-GB" sz="2800" dirty="0">
                <a:ea typeface="Calibri" panose="020F0502020204030204" pitchFamily="34" charset="0"/>
                <a:cs typeface="Times New Roman" panose="02020603050405020304" pitchFamily="18" charset="0"/>
              </a:rPr>
              <a:t>- Sir Stelios Haji-</a:t>
            </a:r>
            <a:r>
              <a:rPr lang="en-GB" sz="2800" dirty="0" err="1">
                <a:ea typeface="Calibri" panose="020F0502020204030204" pitchFamily="34" charset="0"/>
                <a:cs typeface="Times New Roman" panose="02020603050405020304" pitchFamily="18" charset="0"/>
              </a:rPr>
              <a:t>Ioannou</a:t>
            </a:r>
            <a:r>
              <a:rPr lang="en-GB" sz="2800" dirty="0">
                <a:ea typeface="Calibri" panose="020F0502020204030204" pitchFamily="34" charset="0"/>
                <a:cs typeface="Times New Roman" panose="02020603050405020304" pitchFamily="18" charset="0"/>
              </a:rPr>
              <a:t> secured a £5 million loan from his father.</a:t>
            </a:r>
          </a:p>
          <a:p>
            <a:pPr>
              <a:lnSpc>
                <a:spcPct val="107000"/>
              </a:lnSpc>
              <a:spcAft>
                <a:spcPts val="800"/>
              </a:spcAft>
              <a:buClr>
                <a:srgbClr val="0070C0"/>
              </a:buClr>
              <a:buFont typeface="Wingdings" panose="05000000000000000000" pitchFamily="2" charset="2"/>
              <a:buChar char="q"/>
            </a:pPr>
            <a:endParaRPr lang="en-GB" sz="2800" dirty="0">
              <a:ea typeface="Calibri" panose="020F0502020204030204" pitchFamily="34" charset="0"/>
              <a:cs typeface="Times New Roman" panose="02020603050405020304" pitchFamily="18" charset="0"/>
            </a:endParaRPr>
          </a:p>
          <a:p>
            <a:pPr marL="0" indent="0">
              <a:buClr>
                <a:srgbClr val="007DC3"/>
              </a:buClr>
              <a:buNone/>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522542" y="562670"/>
            <a:ext cx="8229600" cy="634082"/>
          </a:xfrm>
        </p:spPr>
        <p:txBody>
          <a:bodyPr>
            <a:noAutofit/>
          </a:bodyPr>
          <a:lstStyle/>
          <a:p>
            <a:r>
              <a:rPr lang="en-US" sz="3600" dirty="0"/>
              <a:t> </a:t>
            </a:r>
            <a:br>
              <a:rPr lang="en-US" sz="3600" dirty="0"/>
            </a:br>
            <a:r>
              <a:rPr lang="en-GB" sz="3200" b="1" dirty="0">
                <a:highlight>
                  <a:srgbClr val="FFFF00"/>
                </a:highlight>
              </a:rPr>
              <a:t>Family &amp; Friends</a:t>
            </a:r>
            <a:br>
              <a:rPr lang="en-GB" sz="3600" b="1" dirty="0">
                <a:solidFill>
                  <a:srgbClr val="0070C0"/>
                </a:solidFill>
                <a:highlight>
                  <a:srgbClr val="FFFF00"/>
                </a:highlight>
              </a:rPr>
            </a:br>
            <a:endParaRPr lang="en-US" sz="3600" b="1" dirty="0">
              <a:solidFill>
                <a:srgbClr val="007DC3"/>
              </a:solidFill>
              <a:highlight>
                <a:srgbClr val="FFFF00"/>
              </a:highlight>
            </a:endParaRPr>
          </a:p>
        </p:txBody>
      </p:sp>
      <p:sp>
        <p:nvSpPr>
          <p:cNvPr id="4" name="Title 1">
            <a:extLst>
              <a:ext uri="{FF2B5EF4-FFF2-40B4-BE49-F238E27FC236}">
                <a16:creationId xmlns:a16="http://schemas.microsoft.com/office/drawing/2014/main" id="{C676A5EF-5AB9-E070-CA7A-6BBD2912486F}"/>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265840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42" y="1340768"/>
            <a:ext cx="9013316" cy="4649332"/>
          </a:xfrm>
        </p:spPr>
        <p:txBody>
          <a:bodyPr>
            <a:normAutofit/>
          </a:bodyPr>
          <a:lstStyle/>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Business angels are investors that invests their own money in a small business in exchange for a minority stake (usually between 10% and 25%). </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Business angels will not offer only the investment, but also the mentoring and support to grow the business idea.</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Business angel investors tend to be entrepreneurs or people with extensive experience in the business world.</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Success or growth is not guarantee as a result of the investment offer.</a:t>
            </a:r>
          </a:p>
          <a:p>
            <a:pPr>
              <a:lnSpc>
                <a:spcPct val="107000"/>
              </a:lnSpc>
              <a:spcAft>
                <a:spcPts val="800"/>
              </a:spcAft>
              <a:buClr>
                <a:srgbClr val="0070C0"/>
              </a:buClr>
              <a:buFont typeface="Wingdings" panose="05000000000000000000" pitchFamily="2" charset="2"/>
              <a:buChar char="q"/>
            </a:pPr>
            <a:endParaRPr lang="en-GB" sz="2400" dirty="0">
              <a:ea typeface="Calibri" panose="020F0502020204030204" pitchFamily="34" charset="0"/>
              <a:cs typeface="Times New Roman" panose="02020603050405020304" pitchFamily="18" charset="0"/>
            </a:endParaRPr>
          </a:p>
          <a:p>
            <a:pPr marL="0" indent="0">
              <a:buClr>
                <a:srgbClr val="007DC3"/>
              </a:buClr>
              <a:buNone/>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215516" y="549578"/>
            <a:ext cx="8712968" cy="634082"/>
          </a:xfrm>
        </p:spPr>
        <p:txBody>
          <a:bodyPr>
            <a:noAutofit/>
          </a:bodyPr>
          <a:lstStyle/>
          <a:p>
            <a:r>
              <a:rPr lang="en-US" sz="3600" dirty="0"/>
              <a:t> </a:t>
            </a:r>
            <a:br>
              <a:rPr lang="en-US" sz="3600" dirty="0"/>
            </a:br>
            <a:r>
              <a:rPr lang="en-GB" sz="3200" b="1" dirty="0">
                <a:highlight>
                  <a:srgbClr val="FFFF00"/>
                </a:highlight>
              </a:rPr>
              <a:t>Business Angels investors</a:t>
            </a:r>
            <a:br>
              <a:rPr lang="en-GB" sz="3600" b="1" dirty="0">
                <a:solidFill>
                  <a:srgbClr val="0070C0"/>
                </a:solidFill>
              </a:rPr>
            </a:br>
            <a:endParaRPr lang="en-US" sz="3600" b="1" dirty="0">
              <a:solidFill>
                <a:srgbClr val="007DC3"/>
              </a:solidFill>
            </a:endParaRPr>
          </a:p>
        </p:txBody>
      </p:sp>
      <p:sp>
        <p:nvSpPr>
          <p:cNvPr id="4" name="Title 1">
            <a:extLst>
              <a:ext uri="{FF2B5EF4-FFF2-40B4-BE49-F238E27FC236}">
                <a16:creationId xmlns:a16="http://schemas.microsoft.com/office/drawing/2014/main" id="{DB6B9C3C-ABB5-8E07-6296-67BEC0237E9F}"/>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1935115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872F9-326F-0A06-1051-0D1E81209D9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AE92D9-68BD-79D0-EF80-19344B60A581}"/>
              </a:ext>
            </a:extLst>
          </p:cNvPr>
          <p:cNvSpPr>
            <a:spLocks noGrp="1"/>
          </p:cNvSpPr>
          <p:nvPr>
            <p:ph idx="1"/>
          </p:nvPr>
        </p:nvSpPr>
        <p:spPr>
          <a:xfrm>
            <a:off x="65342" y="1340768"/>
            <a:ext cx="9013316" cy="4649332"/>
          </a:xfrm>
        </p:spPr>
        <p:txBody>
          <a:bodyPr>
            <a:normAutofit/>
          </a:bodyPr>
          <a:lstStyle/>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Business angels</a:t>
            </a:r>
          </a:p>
          <a:p>
            <a:r>
              <a:rPr lang="en-GB" sz="2400" b="1" dirty="0"/>
              <a:t>UK Business Angels Association (UKBAA)</a:t>
            </a:r>
            <a:r>
              <a:rPr lang="en-GB" sz="2400" dirty="0"/>
              <a:t>: </a:t>
            </a:r>
          </a:p>
          <a:p>
            <a:pPr lvl="1"/>
            <a:r>
              <a:rPr lang="en-GB" sz="2000" dirty="0"/>
              <a:t>The national trade association for angel and early-stage investment, offering resources to connect with potential investors.</a:t>
            </a:r>
          </a:p>
          <a:p>
            <a:r>
              <a:rPr lang="en-GB" sz="2400" b="1" dirty="0"/>
              <a:t>Angels Den</a:t>
            </a:r>
            <a:r>
              <a:rPr lang="en-GB" sz="2400" dirty="0"/>
              <a:t>: </a:t>
            </a:r>
          </a:p>
          <a:p>
            <a:pPr lvl="1"/>
            <a:r>
              <a:rPr lang="en-GB" sz="2000" dirty="0"/>
              <a:t>An online investment platform that connects businesses with angel investors. </a:t>
            </a:r>
          </a:p>
          <a:p>
            <a:pPr lvl="1"/>
            <a:r>
              <a:rPr lang="en-GB" sz="2000" dirty="0">
                <a:hlinkClick r:id="rId3"/>
              </a:rPr>
              <a:t>Angel investors | British Business Bank</a:t>
            </a:r>
            <a:endParaRPr lang="en-GB" sz="2000" dirty="0"/>
          </a:p>
          <a:p>
            <a:pPr marL="0" indent="0">
              <a:lnSpc>
                <a:spcPct val="107000"/>
              </a:lnSpc>
              <a:spcAft>
                <a:spcPts val="800"/>
              </a:spcAft>
              <a:buClr>
                <a:srgbClr val="0070C0"/>
              </a:buClr>
              <a:buNone/>
            </a:pPr>
            <a:endParaRPr lang="en-GB" sz="2400" dirty="0">
              <a:ea typeface="Calibri" panose="020F0502020204030204" pitchFamily="34" charset="0"/>
              <a:cs typeface="Times New Roman" panose="02020603050405020304" pitchFamily="18" charset="0"/>
            </a:endParaRPr>
          </a:p>
          <a:p>
            <a:pPr marL="0" indent="0">
              <a:buClr>
                <a:srgbClr val="007DC3"/>
              </a:buClr>
              <a:buNone/>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5E0755C1-5C41-1972-2B00-B6A2AA06CAFF}"/>
              </a:ext>
            </a:extLst>
          </p:cNvPr>
          <p:cNvSpPr>
            <a:spLocks noGrp="1"/>
          </p:cNvSpPr>
          <p:nvPr>
            <p:ph type="title"/>
          </p:nvPr>
        </p:nvSpPr>
        <p:spPr>
          <a:xfrm>
            <a:off x="215516" y="549578"/>
            <a:ext cx="8712968" cy="634082"/>
          </a:xfrm>
        </p:spPr>
        <p:txBody>
          <a:bodyPr>
            <a:noAutofit/>
          </a:bodyPr>
          <a:lstStyle/>
          <a:p>
            <a:r>
              <a:rPr lang="en-US" sz="3600" dirty="0"/>
              <a:t> </a:t>
            </a:r>
            <a:br>
              <a:rPr lang="en-US" sz="3600" dirty="0"/>
            </a:br>
            <a:r>
              <a:rPr lang="en-GB" sz="3200" b="1" dirty="0">
                <a:highlight>
                  <a:srgbClr val="FFFF00"/>
                </a:highlight>
              </a:rPr>
              <a:t>Angels investors Link</a:t>
            </a:r>
            <a:br>
              <a:rPr lang="en-GB" sz="3600" b="1" dirty="0">
                <a:solidFill>
                  <a:srgbClr val="0070C0"/>
                </a:solidFill>
              </a:rPr>
            </a:br>
            <a:endParaRPr lang="en-US" sz="3600" b="1" dirty="0">
              <a:solidFill>
                <a:srgbClr val="007DC3"/>
              </a:solidFill>
            </a:endParaRPr>
          </a:p>
        </p:txBody>
      </p:sp>
      <p:sp>
        <p:nvSpPr>
          <p:cNvPr id="4" name="Title 1">
            <a:extLst>
              <a:ext uri="{FF2B5EF4-FFF2-40B4-BE49-F238E27FC236}">
                <a16:creationId xmlns:a16="http://schemas.microsoft.com/office/drawing/2014/main" id="{70CF61FC-39F3-2C4B-AA63-F08A6AD8E246}"/>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2914719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9094" y="1409261"/>
            <a:ext cx="8905812" cy="4523663"/>
          </a:xfrm>
        </p:spPr>
        <p:txBody>
          <a:bodyPr>
            <a:normAutofit/>
          </a:bodyPr>
          <a:lstStyle/>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Venture Capitalists are investors that fund early-stage firms to help them grow.</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Similarly, as the business angels they offer advice and strategic mentorship as well as funding. </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They VC investment is often time limited as they expect the companies they fund to grow significantly and make a significant return on their investment.</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Could raise millions and requires proof of concept.</a:t>
            </a:r>
          </a:p>
          <a:p>
            <a:pPr>
              <a:lnSpc>
                <a:spcPct val="107000"/>
              </a:lnSpc>
              <a:spcAft>
                <a:spcPts val="800"/>
              </a:spcAft>
              <a:buClr>
                <a:srgbClr val="0070C0"/>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215516" y="476672"/>
            <a:ext cx="8712968" cy="634082"/>
          </a:xfrm>
        </p:spPr>
        <p:txBody>
          <a:bodyPr>
            <a:noAutofit/>
          </a:bodyPr>
          <a:lstStyle/>
          <a:p>
            <a:r>
              <a:rPr lang="en-US" sz="3600" dirty="0"/>
              <a:t> </a:t>
            </a:r>
            <a:br>
              <a:rPr lang="en-US" sz="3600" dirty="0"/>
            </a:br>
            <a:r>
              <a:rPr lang="en-GB" sz="3200" b="1" dirty="0">
                <a:highlight>
                  <a:srgbClr val="FFFF00"/>
                </a:highlight>
              </a:rPr>
              <a:t>Venture capitalists</a:t>
            </a:r>
            <a:br>
              <a:rPr lang="en-GB" sz="3600" b="1" dirty="0">
                <a:solidFill>
                  <a:srgbClr val="0070C0"/>
                </a:solidFill>
              </a:rPr>
            </a:br>
            <a:endParaRPr lang="en-US" sz="3600" b="1" dirty="0">
              <a:solidFill>
                <a:srgbClr val="007DC3"/>
              </a:solidFill>
            </a:endParaRPr>
          </a:p>
        </p:txBody>
      </p:sp>
      <p:sp>
        <p:nvSpPr>
          <p:cNvPr id="4" name="Title 1">
            <a:extLst>
              <a:ext uri="{FF2B5EF4-FFF2-40B4-BE49-F238E27FC236}">
                <a16:creationId xmlns:a16="http://schemas.microsoft.com/office/drawing/2014/main" id="{FC3A4BCE-6195-D9D3-9FCF-A81F335E5A8B}"/>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2174178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705C1-2B92-8631-7B4F-ACD94A52BC5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24DDD1-6511-C19F-6343-006CA9134362}"/>
              </a:ext>
            </a:extLst>
          </p:cNvPr>
          <p:cNvSpPr>
            <a:spLocks noGrp="1"/>
          </p:cNvSpPr>
          <p:nvPr>
            <p:ph idx="1"/>
          </p:nvPr>
        </p:nvSpPr>
        <p:spPr>
          <a:xfrm>
            <a:off x="119094" y="1409261"/>
            <a:ext cx="8905812" cy="4523663"/>
          </a:xfrm>
        </p:spPr>
        <p:txBody>
          <a:bodyPr>
            <a:normAutofit/>
          </a:bodyPr>
          <a:lstStyle/>
          <a:p>
            <a:endParaRPr lang="en-GB" sz="2400" b="1" dirty="0"/>
          </a:p>
          <a:p>
            <a:endParaRPr lang="en-GB" sz="2400" b="1" dirty="0"/>
          </a:p>
          <a:p>
            <a:pPr>
              <a:lnSpc>
                <a:spcPct val="107000"/>
              </a:lnSpc>
              <a:spcAft>
                <a:spcPts val="800"/>
              </a:spcAft>
              <a:buClr>
                <a:srgbClr val="0070C0"/>
              </a:buClr>
              <a:buFont typeface="Wingdings" panose="05000000000000000000" pitchFamily="2" charset="2"/>
              <a:buChar char="q"/>
            </a:pPr>
            <a:r>
              <a:rPr lang="en-GB" sz="2400" b="1" dirty="0"/>
              <a:t>British Private Equity &amp; Venture Capital Association (BVCA)</a:t>
            </a:r>
            <a:r>
              <a:rPr lang="en-GB" sz="2400" dirty="0"/>
              <a:t>: </a:t>
            </a:r>
          </a:p>
          <a:p>
            <a:pPr lvl="1"/>
            <a:r>
              <a:rPr lang="en-GB" sz="2000" dirty="0"/>
              <a:t>Provides information on venture capital firms operating in the UK.</a:t>
            </a:r>
          </a:p>
          <a:p>
            <a:pPr>
              <a:lnSpc>
                <a:spcPct val="107000"/>
              </a:lnSpc>
              <a:spcAft>
                <a:spcPts val="800"/>
              </a:spcAft>
              <a:buClr>
                <a:srgbClr val="0070C0"/>
              </a:buClr>
              <a:buFont typeface="Wingdings" panose="05000000000000000000" pitchFamily="2" charset="2"/>
              <a:buChar char="q"/>
            </a:pPr>
            <a:endParaRPr lang="en-GB" sz="2400" dirty="0">
              <a:highlight>
                <a:srgbClr val="FFFF00"/>
              </a:highlight>
            </a:endParaRPr>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50506E10-18C6-758B-6AF5-3FA8B88C9806}"/>
              </a:ext>
            </a:extLst>
          </p:cNvPr>
          <p:cNvSpPr>
            <a:spLocks noGrp="1"/>
          </p:cNvSpPr>
          <p:nvPr>
            <p:ph type="title"/>
          </p:nvPr>
        </p:nvSpPr>
        <p:spPr>
          <a:xfrm>
            <a:off x="215516" y="476672"/>
            <a:ext cx="8712968" cy="634082"/>
          </a:xfrm>
        </p:spPr>
        <p:txBody>
          <a:bodyPr>
            <a:noAutofit/>
          </a:bodyPr>
          <a:lstStyle/>
          <a:p>
            <a:r>
              <a:rPr lang="en-US" sz="3600" dirty="0"/>
              <a:t> </a:t>
            </a:r>
            <a:br>
              <a:rPr lang="en-US" sz="3600" dirty="0"/>
            </a:br>
            <a:r>
              <a:rPr lang="en-GB" sz="3200" b="1" dirty="0">
                <a:highlight>
                  <a:srgbClr val="FFFF00"/>
                </a:highlight>
              </a:rPr>
              <a:t>Venture capitalists Link</a:t>
            </a:r>
            <a:br>
              <a:rPr lang="en-GB" sz="3600" b="1" dirty="0">
                <a:solidFill>
                  <a:srgbClr val="0070C0"/>
                </a:solidFill>
              </a:rPr>
            </a:br>
            <a:endParaRPr lang="en-US" sz="3600" b="1" dirty="0">
              <a:solidFill>
                <a:srgbClr val="007DC3"/>
              </a:solidFill>
            </a:endParaRPr>
          </a:p>
        </p:txBody>
      </p:sp>
      <p:sp>
        <p:nvSpPr>
          <p:cNvPr id="4" name="Title 1">
            <a:extLst>
              <a:ext uri="{FF2B5EF4-FFF2-40B4-BE49-F238E27FC236}">
                <a16:creationId xmlns:a16="http://schemas.microsoft.com/office/drawing/2014/main" id="{4F69555D-74D1-14B1-3506-2990E7917460}"/>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9695184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9420" y="1196752"/>
            <a:ext cx="9013316" cy="4649332"/>
          </a:xfrm>
        </p:spPr>
        <p:txBody>
          <a:bodyPr>
            <a:noAutofit/>
          </a:bodyPr>
          <a:lstStyle/>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Personal funding means funding raised by the individual entrepreneur.</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Someone could have worked for several years and saved up a sum of money that is invested to their business idea.</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Other examples:</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Retired individuals can use their retirement funds to start their business ideas.</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Individuals that been made redundant can use their redundancy pay to start their business ideas.</a:t>
            </a:r>
          </a:p>
          <a:p>
            <a:pPr>
              <a:lnSpc>
                <a:spcPct val="107000"/>
              </a:lnSpc>
              <a:spcAft>
                <a:spcPts val="800"/>
              </a:spcAft>
              <a:buClr>
                <a:srgbClr val="0070C0"/>
              </a:buClr>
              <a:buFont typeface="Wingdings" panose="05000000000000000000" pitchFamily="2" charset="2"/>
              <a:buChar char="q"/>
            </a:pPr>
            <a:endParaRPr lang="en-GB" sz="2800" dirty="0">
              <a:ea typeface="Calibri" panose="020F0502020204030204" pitchFamily="34" charset="0"/>
              <a:cs typeface="Times New Roman" panose="02020603050405020304" pitchFamily="18" charset="0"/>
            </a:endParaRPr>
          </a:p>
          <a:p>
            <a:pPr>
              <a:lnSpc>
                <a:spcPct val="107000"/>
              </a:lnSpc>
              <a:spcAft>
                <a:spcPts val="800"/>
              </a:spcAft>
              <a:buClr>
                <a:srgbClr val="0070C0"/>
              </a:buClr>
              <a:buFont typeface="Wingdings" panose="05000000000000000000" pitchFamily="2" charset="2"/>
              <a:buChar char="q"/>
            </a:pPr>
            <a:endParaRPr lang="en-GB" sz="2800" dirty="0">
              <a:ea typeface="Calibri" panose="020F0502020204030204" pitchFamily="34" charset="0"/>
              <a:cs typeface="Times New Roman" panose="02020603050405020304" pitchFamily="18" charset="0"/>
            </a:endParaRPr>
          </a:p>
          <a:p>
            <a:pPr marL="0" indent="0">
              <a:buClr>
                <a:srgbClr val="007DC3"/>
              </a:buClr>
              <a:buNone/>
            </a:pPr>
            <a:endParaRPr lang="en-GB" sz="2800" dirty="0"/>
          </a:p>
          <a:p>
            <a:pPr marL="0" indent="0">
              <a:buClr>
                <a:srgbClr val="007DC3"/>
              </a:buClr>
              <a:buNone/>
            </a:pPr>
            <a:endParaRPr lang="en-GB" sz="2800" dirty="0"/>
          </a:p>
          <a:p>
            <a:pPr>
              <a:buClr>
                <a:srgbClr val="007DC3"/>
              </a:buClr>
              <a:buFont typeface="Wingdings" panose="05000000000000000000" pitchFamily="2" charset="2"/>
              <a:buChar char="q"/>
            </a:pPr>
            <a:endParaRPr lang="en-US" sz="28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683568" y="495187"/>
            <a:ext cx="8229600" cy="634082"/>
          </a:xfrm>
        </p:spPr>
        <p:txBody>
          <a:bodyPr>
            <a:noAutofit/>
          </a:bodyPr>
          <a:lstStyle/>
          <a:p>
            <a:r>
              <a:rPr lang="en-US" sz="3600" dirty="0"/>
              <a:t> </a:t>
            </a:r>
            <a:br>
              <a:rPr lang="en-US" sz="3600" dirty="0"/>
            </a:br>
            <a:r>
              <a:rPr lang="en-GB" sz="3200" b="1" dirty="0">
                <a:highlight>
                  <a:srgbClr val="FFFF00"/>
                </a:highlight>
              </a:rPr>
              <a:t>Personal funding</a:t>
            </a:r>
            <a:br>
              <a:rPr lang="en-GB" sz="3600" b="1" dirty="0">
                <a:solidFill>
                  <a:srgbClr val="0070C0"/>
                </a:solidFill>
              </a:rPr>
            </a:br>
            <a:endParaRPr lang="en-US" sz="3600" b="1" dirty="0">
              <a:solidFill>
                <a:srgbClr val="007DC3"/>
              </a:solidFill>
            </a:endParaRPr>
          </a:p>
        </p:txBody>
      </p:sp>
      <p:sp>
        <p:nvSpPr>
          <p:cNvPr id="4" name="Title 1">
            <a:extLst>
              <a:ext uri="{FF2B5EF4-FFF2-40B4-BE49-F238E27FC236}">
                <a16:creationId xmlns:a16="http://schemas.microsoft.com/office/drawing/2014/main" id="{33302012-9873-4ADC-F3ED-5B2149D957A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9255409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270" y="1412776"/>
            <a:ext cx="8905812" cy="4608512"/>
          </a:xfrm>
        </p:spPr>
        <p:txBody>
          <a:bodyPr>
            <a:normAutofit lnSpcReduction="10000"/>
          </a:bodyPr>
          <a:lstStyle/>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Bootstrapping in the startup context refers to </a:t>
            </a:r>
          </a:p>
          <a:p>
            <a:pPr lvl="1">
              <a:lnSpc>
                <a:spcPct val="107000"/>
              </a:lnSpc>
              <a:spcAft>
                <a:spcPts val="800"/>
              </a:spcAft>
              <a:buClr>
                <a:srgbClr val="0070C0"/>
              </a:buClr>
              <a:buFont typeface="Wingdings" panose="05000000000000000000" pitchFamily="2" charset="2"/>
              <a:buChar char="q"/>
            </a:pPr>
            <a:r>
              <a:rPr lang="en-GB" sz="2000" dirty="0">
                <a:ea typeface="Calibri" panose="020F0502020204030204" pitchFamily="34" charset="0"/>
                <a:cs typeface="Times New Roman" panose="02020603050405020304" pitchFamily="18" charset="0"/>
              </a:rPr>
              <a:t>the </a:t>
            </a:r>
            <a:r>
              <a:rPr lang="en-GB" sz="2000" b="1" i="1" dirty="0">
                <a:solidFill>
                  <a:srgbClr val="FF0000"/>
                </a:solidFill>
                <a:ea typeface="Calibri" panose="020F0502020204030204" pitchFamily="34" charset="0"/>
                <a:cs typeface="Times New Roman" panose="02020603050405020304" pitchFamily="18" charset="0"/>
              </a:rPr>
              <a:t>process of launching and growing a business without external help or capital.</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Bootstrapping.. means operating a company as economically as possible and cutting all unnecessary expenses.</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Bootstrapping involves: </a:t>
            </a:r>
          </a:p>
          <a:p>
            <a:pPr lvl="1">
              <a:lnSpc>
                <a:spcPct val="107000"/>
              </a:lnSpc>
              <a:spcAft>
                <a:spcPts val="800"/>
              </a:spcAft>
              <a:buClr>
                <a:srgbClr val="0070C0"/>
              </a:buClr>
              <a:buFont typeface="Wingdings" panose="05000000000000000000" pitchFamily="2" charset="2"/>
              <a:buChar char="q"/>
            </a:pPr>
            <a:r>
              <a:rPr lang="en-GB" sz="2000" dirty="0">
                <a:ea typeface="Calibri" panose="020F0502020204030204" pitchFamily="34" charset="0"/>
                <a:cs typeface="Times New Roman" panose="02020603050405020304" pitchFamily="18" charset="0"/>
              </a:rPr>
              <a:t>hiring as few employees as possible</a:t>
            </a:r>
          </a:p>
          <a:p>
            <a:pPr lvl="1">
              <a:lnSpc>
                <a:spcPct val="107000"/>
              </a:lnSpc>
              <a:spcAft>
                <a:spcPts val="800"/>
              </a:spcAft>
              <a:buClr>
                <a:srgbClr val="0070C0"/>
              </a:buClr>
              <a:buFont typeface="Wingdings" panose="05000000000000000000" pitchFamily="2" charset="2"/>
              <a:buChar char="q"/>
            </a:pPr>
            <a:r>
              <a:rPr lang="en-GB" sz="2000" dirty="0">
                <a:ea typeface="Calibri" panose="020F0502020204030204" pitchFamily="34" charset="0"/>
                <a:cs typeface="Times New Roman" panose="02020603050405020304" pitchFamily="18" charset="0"/>
              </a:rPr>
              <a:t>leasing anything you can &amp; being creative </a:t>
            </a:r>
          </a:p>
          <a:p>
            <a:pPr lvl="1">
              <a:lnSpc>
                <a:spcPct val="107000"/>
              </a:lnSpc>
              <a:spcAft>
                <a:spcPts val="800"/>
              </a:spcAft>
              <a:buClr>
                <a:srgbClr val="0070C0"/>
              </a:buClr>
              <a:buFont typeface="Wingdings" panose="05000000000000000000" pitchFamily="2" charset="2"/>
              <a:buChar char="q"/>
            </a:pPr>
            <a:r>
              <a:rPr lang="en-GB" sz="2000" dirty="0">
                <a:ea typeface="Calibri" panose="020F0502020204030204" pitchFamily="34" charset="0"/>
                <a:cs typeface="Times New Roman" panose="02020603050405020304" pitchFamily="18" charset="0"/>
              </a:rPr>
              <a:t>asking suppliers to allow longer payments terms &amp; in some instances ask customers to pay in advance etc.</a:t>
            </a:r>
          </a:p>
          <a:p>
            <a:pPr>
              <a:lnSpc>
                <a:spcPct val="107000"/>
              </a:lnSpc>
              <a:spcAft>
                <a:spcPts val="800"/>
              </a:spcAft>
              <a:buClr>
                <a:srgbClr val="0070C0"/>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299114" y="519671"/>
            <a:ext cx="8712968" cy="634082"/>
          </a:xfrm>
        </p:spPr>
        <p:txBody>
          <a:bodyPr>
            <a:noAutofit/>
          </a:bodyPr>
          <a:lstStyle/>
          <a:p>
            <a:r>
              <a:rPr lang="en-US" sz="3600" dirty="0"/>
              <a:t> </a:t>
            </a:r>
            <a:br>
              <a:rPr lang="en-US" sz="3600" dirty="0"/>
            </a:br>
            <a:r>
              <a:rPr lang="en-GB" sz="3200" b="1" dirty="0">
                <a:highlight>
                  <a:srgbClr val="FFFF00"/>
                </a:highlight>
              </a:rPr>
              <a:t>Bootstrapping</a:t>
            </a:r>
            <a:br>
              <a:rPr lang="en-GB" sz="3200" b="1" dirty="0">
                <a:highlight>
                  <a:srgbClr val="FFFF00"/>
                </a:highlight>
              </a:rPr>
            </a:br>
            <a:endParaRPr lang="en-US" sz="3600" b="1" dirty="0">
              <a:highlight>
                <a:srgbClr val="FFFF00"/>
              </a:highlight>
            </a:endParaRPr>
          </a:p>
        </p:txBody>
      </p:sp>
      <p:sp>
        <p:nvSpPr>
          <p:cNvPr id="4" name="Title 1">
            <a:extLst>
              <a:ext uri="{FF2B5EF4-FFF2-40B4-BE49-F238E27FC236}">
                <a16:creationId xmlns:a16="http://schemas.microsoft.com/office/drawing/2014/main" id="{437637B9-83A0-361B-D2A4-6A00FEE0870C}"/>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811761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additive="base">
                                        <p:cTn id="47"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84" y="1268760"/>
            <a:ext cx="9013316" cy="4392488"/>
          </a:xfrm>
        </p:spPr>
        <p:txBody>
          <a:bodyPr>
            <a:normAutofit/>
          </a:bodyPr>
          <a:lstStyle/>
          <a:p>
            <a:pPr marL="0" indent="0" algn="ctr">
              <a:buClr>
                <a:srgbClr val="007DC3"/>
              </a:buClr>
              <a:buNone/>
            </a:pPr>
            <a:endParaRPr lang="en-GB" sz="2800" dirty="0"/>
          </a:p>
          <a:p>
            <a:pPr marL="0" indent="0" algn="ctr">
              <a:buClr>
                <a:srgbClr val="007DC3"/>
              </a:buClr>
              <a:buNone/>
            </a:pPr>
            <a:r>
              <a:rPr lang="en-GB" sz="2800" dirty="0"/>
              <a:t>Classroom discussion:</a:t>
            </a:r>
          </a:p>
          <a:p>
            <a:pPr marL="0" indent="0" algn="ctr">
              <a:buClr>
                <a:srgbClr val="007DC3"/>
              </a:buClr>
              <a:buNone/>
            </a:pPr>
            <a:endParaRPr lang="en-GB" sz="2800" dirty="0"/>
          </a:p>
          <a:p>
            <a:pPr marL="0" indent="0" algn="ctr">
              <a:buClr>
                <a:srgbClr val="007DC3"/>
              </a:buClr>
              <a:buNone/>
            </a:pPr>
            <a:r>
              <a:rPr lang="en-GB" sz="2800" dirty="0"/>
              <a:t>Reflecting on the different funding sources we learned, please choose two funding options that you would use to start your own business idea and tell the class why you selected these two.</a:t>
            </a:r>
          </a:p>
          <a:p>
            <a:pPr marL="0" indent="0" algn="ctr">
              <a:buClr>
                <a:srgbClr val="007DC3"/>
              </a:buClr>
              <a:buNone/>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611560" y="377833"/>
            <a:ext cx="8229600" cy="634082"/>
          </a:xfrm>
        </p:spPr>
        <p:txBody>
          <a:bodyPr>
            <a:noAutofit/>
          </a:bodyPr>
          <a:lstStyle/>
          <a:p>
            <a:r>
              <a:rPr lang="en-US" sz="3600" dirty="0"/>
              <a:t> </a:t>
            </a:r>
            <a:r>
              <a:rPr lang="en-GB" sz="3200" b="1" dirty="0">
                <a:highlight>
                  <a:srgbClr val="FFFF00"/>
                </a:highlight>
              </a:rPr>
              <a:t>Raising Finance</a:t>
            </a:r>
            <a:endParaRPr lang="en-US" sz="3600" b="1" dirty="0">
              <a:highlight>
                <a:srgbClr val="FFFF00"/>
              </a:highlight>
            </a:endParaRPr>
          </a:p>
        </p:txBody>
      </p:sp>
      <p:sp>
        <p:nvSpPr>
          <p:cNvPr id="4" name="Title 1">
            <a:extLst>
              <a:ext uri="{FF2B5EF4-FFF2-40B4-BE49-F238E27FC236}">
                <a16:creationId xmlns:a16="http://schemas.microsoft.com/office/drawing/2014/main" id="{7147658F-DDAA-DAA8-396E-B303E4BEDC39}"/>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8009916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F059E-F600-217C-17B4-C75B9CA4058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7EAAF4-41A1-78C5-6907-F416F43A1CE0}"/>
              </a:ext>
            </a:extLst>
          </p:cNvPr>
          <p:cNvSpPr>
            <a:spLocks noGrp="1"/>
          </p:cNvSpPr>
          <p:nvPr>
            <p:ph idx="1"/>
          </p:nvPr>
        </p:nvSpPr>
        <p:spPr>
          <a:xfrm>
            <a:off x="130684" y="1268760"/>
            <a:ext cx="9013316" cy="4392488"/>
          </a:xfrm>
        </p:spPr>
        <p:txBody>
          <a:bodyPr>
            <a:normAutofit/>
          </a:bodyPr>
          <a:lstStyle/>
          <a:p>
            <a:pPr marL="0" indent="0" algn="ctr">
              <a:buClr>
                <a:srgbClr val="007DC3"/>
              </a:buClr>
              <a:buNone/>
            </a:pPr>
            <a:endParaRPr lang="en-GB" sz="2800" dirty="0"/>
          </a:p>
          <a:p>
            <a:pPr marL="0" indent="0" algn="ctr">
              <a:buClr>
                <a:srgbClr val="007DC3"/>
              </a:buClr>
              <a:buNone/>
            </a:pPr>
            <a:r>
              <a:rPr lang="en-GB" sz="2800" dirty="0"/>
              <a:t>Let's look at the 25 UK entrepreneurs that started with very little money:</a:t>
            </a:r>
          </a:p>
          <a:p>
            <a:pPr marL="0" indent="0" algn="ctr">
              <a:buClr>
                <a:srgbClr val="007DC3"/>
              </a:buClr>
              <a:buNone/>
            </a:pPr>
            <a:r>
              <a:rPr lang="en-GB" sz="2800" dirty="0">
                <a:hlinkClick r:id="rId2"/>
              </a:rPr>
              <a:t>https://www.thisismoney.co.uk/money/smallbusiness/article-2809685/Top-25-self-entrepreneurs-started-small-sums-money.html</a:t>
            </a:r>
            <a:endParaRPr lang="en-GB" sz="2800" dirty="0"/>
          </a:p>
          <a:p>
            <a:pPr marL="0" indent="0" algn="ctr">
              <a:buClr>
                <a:srgbClr val="007DC3"/>
              </a:buClr>
              <a:buNone/>
            </a:pPr>
            <a:endParaRPr lang="en-GB" sz="2800" dirty="0"/>
          </a:p>
          <a:p>
            <a:pPr marL="0" indent="0" algn="ctr">
              <a:buClr>
                <a:srgbClr val="007DC3"/>
              </a:buClr>
              <a:buNone/>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897DC2F-6106-0BB1-E4D2-19A3486DF1FC}"/>
              </a:ext>
            </a:extLst>
          </p:cNvPr>
          <p:cNvSpPr>
            <a:spLocks noGrp="1"/>
          </p:cNvSpPr>
          <p:nvPr>
            <p:ph type="title"/>
          </p:nvPr>
        </p:nvSpPr>
        <p:spPr>
          <a:xfrm>
            <a:off x="611560" y="377833"/>
            <a:ext cx="8229600" cy="634082"/>
          </a:xfrm>
        </p:spPr>
        <p:txBody>
          <a:bodyPr>
            <a:noAutofit/>
          </a:bodyPr>
          <a:lstStyle/>
          <a:p>
            <a:r>
              <a:rPr lang="en-US" sz="3600" dirty="0"/>
              <a:t> </a:t>
            </a:r>
            <a:r>
              <a:rPr lang="en-GB" sz="3200" b="1" dirty="0">
                <a:highlight>
                  <a:srgbClr val="FFFF00"/>
                </a:highlight>
              </a:rPr>
              <a:t>Is not all about out money!</a:t>
            </a:r>
            <a:endParaRPr lang="en-US" sz="3600" b="1" dirty="0">
              <a:highlight>
                <a:srgbClr val="FFFF00"/>
              </a:highlight>
            </a:endParaRPr>
          </a:p>
        </p:txBody>
      </p:sp>
      <p:sp>
        <p:nvSpPr>
          <p:cNvPr id="4" name="Title 1">
            <a:extLst>
              <a:ext uri="{FF2B5EF4-FFF2-40B4-BE49-F238E27FC236}">
                <a16:creationId xmlns:a16="http://schemas.microsoft.com/office/drawing/2014/main" id="{0E3B9571-D45D-609B-BE09-CE9D34AF1612}"/>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861211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733" y="992428"/>
            <a:ext cx="9144000" cy="4873143"/>
          </a:xfrm>
        </p:spPr>
        <p:txBody>
          <a:bodyPr>
            <a:noAutofit/>
          </a:bodyPr>
          <a:lstStyle/>
          <a:p>
            <a:pPr marL="0" indent="0">
              <a:buClr>
                <a:srgbClr val="007DC3"/>
              </a:buClr>
              <a:buNone/>
            </a:pPr>
            <a:endParaRPr lang="en-GB" sz="2400" dirty="0"/>
          </a:p>
          <a:p>
            <a:pPr marL="0" indent="0" algn="ctr">
              <a:buClr>
                <a:srgbClr val="007DC3"/>
              </a:buClr>
              <a:buNone/>
            </a:pPr>
            <a:r>
              <a:rPr lang="en-GB" sz="2400" dirty="0"/>
              <a:t>   Let's read about high grow company </a:t>
            </a:r>
            <a:r>
              <a:rPr lang="en-GB" sz="2400" dirty="0" err="1"/>
              <a:t>GymShark</a:t>
            </a:r>
            <a:r>
              <a:rPr lang="en-GB" sz="2400" dirty="0"/>
              <a:t>- this Young entrepreneur started from his garage!</a:t>
            </a:r>
          </a:p>
          <a:p>
            <a:pPr marL="0" indent="0">
              <a:buClr>
                <a:srgbClr val="007DC3"/>
              </a:buClr>
              <a:buNone/>
            </a:pPr>
            <a:endParaRPr lang="en-GB" sz="2400" dirty="0"/>
          </a:p>
          <a:p>
            <a:pPr marL="0" indent="0" algn="ctr">
              <a:buClr>
                <a:srgbClr val="007DC3"/>
              </a:buClr>
              <a:buNone/>
            </a:pPr>
            <a:r>
              <a:rPr lang="en-GB" sz="2400" dirty="0">
                <a:hlinkClick r:id="rId2"/>
              </a:rPr>
              <a:t>https://www.thisisnotfinancialadvice.co.uk/p/from-garage-to-global-the-incredible</a:t>
            </a:r>
            <a:endParaRPr lang="en-GB" sz="2400" dirty="0"/>
          </a:p>
          <a:p>
            <a:pPr marL="0" indent="0">
              <a:buClr>
                <a:srgbClr val="007DC3"/>
              </a:buClr>
              <a:buNone/>
            </a:pPr>
            <a:endParaRPr lang="en-GB" sz="2400" dirty="0"/>
          </a:p>
          <a:p>
            <a:pPr marL="0" indent="0" algn="ctr">
              <a:buClr>
                <a:srgbClr val="007DC3"/>
              </a:buClr>
              <a:buNone/>
            </a:pPr>
            <a:r>
              <a:rPr lang="en-GB" sz="2400" dirty="0">
                <a:hlinkClick r:id="rId3"/>
              </a:rPr>
              <a:t>https://www.benfrancis.com/business/how-i-started-the-uks-fastest-growing-company/</a:t>
            </a:r>
            <a:endParaRPr lang="en-GB" sz="2400" dirty="0"/>
          </a:p>
          <a:p>
            <a:pPr marL="0" indent="0" algn="ctr">
              <a:buClr>
                <a:srgbClr val="007DC3"/>
              </a:buClr>
              <a:buNone/>
            </a:pPr>
            <a:endParaRPr lang="en-GB" sz="2400" dirty="0"/>
          </a:p>
          <a:p>
            <a:pPr>
              <a:buClr>
                <a:srgbClr val="007DC3"/>
              </a:buClr>
              <a:buFont typeface="Wingdings" panose="05000000000000000000" pitchFamily="2" charset="2"/>
              <a:buChar char="q"/>
            </a:pPr>
            <a:endParaRPr lang="en-GB" sz="2400" dirty="0"/>
          </a:p>
          <a:p>
            <a:pPr>
              <a:buClr>
                <a:srgbClr val="007DC3"/>
              </a:buClr>
              <a:buFont typeface="Wingdings" panose="05000000000000000000" pitchFamily="2" charset="2"/>
              <a:buChar char="q"/>
            </a:pPr>
            <a:endParaRPr lang="en-GB" sz="2400" dirty="0"/>
          </a:p>
          <a:p>
            <a:pPr>
              <a:buClr>
                <a:srgbClr val="007DC3"/>
              </a:buClr>
              <a:buFont typeface="Wingdings" panose="05000000000000000000" pitchFamily="2" charset="2"/>
              <a:buChar char="q"/>
            </a:pPr>
            <a:endParaRPr lang="en-GB" sz="2400" dirty="0"/>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88753"/>
            <a:ext cx="9144000" cy="584775"/>
          </a:xfrm>
          <a:prstGeom prst="rect">
            <a:avLst/>
          </a:prstGeom>
          <a:noFill/>
        </p:spPr>
        <p:txBody>
          <a:bodyPr wrap="square" rtlCol="0">
            <a:spAutoFit/>
          </a:bodyPr>
          <a:lstStyle/>
          <a:p>
            <a:pPr algn="ctr">
              <a:buNone/>
            </a:pPr>
            <a:r>
              <a:rPr lang="en-GB" sz="3200" b="1" dirty="0">
                <a:highlight>
                  <a:srgbClr val="FFFF00"/>
                </a:highlight>
              </a:rPr>
              <a:t>Entrepreneur case study- </a:t>
            </a:r>
            <a:r>
              <a:rPr lang="en-GB" sz="3200" b="1" dirty="0" err="1">
                <a:highlight>
                  <a:srgbClr val="FFFF00"/>
                </a:highlight>
              </a:rPr>
              <a:t>GymShark</a:t>
            </a:r>
            <a:endParaRPr lang="en-GB" sz="3600" b="1" dirty="0">
              <a:highlight>
                <a:srgbClr val="FFFF00"/>
              </a:highlight>
            </a:endParaRPr>
          </a:p>
        </p:txBody>
      </p:sp>
    </p:spTree>
    <p:extLst>
      <p:ext uri="{BB962C8B-B14F-4D97-AF65-F5344CB8AC3E}">
        <p14:creationId xmlns:p14="http://schemas.microsoft.com/office/powerpoint/2010/main" val="2112668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7AD15-72E1-87BE-9599-BB6BFCD357E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607E06-2EE2-7838-A953-1B2293CD43F4}"/>
              </a:ext>
            </a:extLst>
          </p:cNvPr>
          <p:cNvSpPr>
            <a:spLocks noGrp="1"/>
          </p:cNvSpPr>
          <p:nvPr>
            <p:ph idx="1"/>
          </p:nvPr>
        </p:nvSpPr>
        <p:spPr>
          <a:xfrm>
            <a:off x="130684" y="1268760"/>
            <a:ext cx="9013316" cy="4392488"/>
          </a:xfrm>
        </p:spPr>
        <p:txBody>
          <a:bodyPr>
            <a:normAutofit/>
          </a:bodyPr>
          <a:lstStyle/>
          <a:p>
            <a:pPr marL="0" indent="0" algn="ctr">
              <a:buClr>
                <a:srgbClr val="007DC3"/>
              </a:buClr>
              <a:buNone/>
            </a:pPr>
            <a:endParaRPr lang="en-GB" sz="2800" dirty="0"/>
          </a:p>
          <a:p>
            <a:pPr>
              <a:buClr>
                <a:srgbClr val="007DC3"/>
              </a:buClr>
              <a:buFont typeface="Wingdings" panose="05000000000000000000" pitchFamily="2" charset="2"/>
              <a:buChar char="q"/>
            </a:pPr>
            <a:r>
              <a:rPr lang="en-GB" sz="2800" dirty="0"/>
              <a:t>To be successful entrepreneur you need to be able to </a:t>
            </a:r>
            <a:r>
              <a:rPr lang="en-GB" sz="2800" i="1" dirty="0"/>
              <a:t>control the finance of your company</a:t>
            </a:r>
            <a:r>
              <a:rPr lang="en-GB" sz="2800" dirty="0"/>
              <a:t>.</a:t>
            </a:r>
          </a:p>
          <a:p>
            <a:pPr>
              <a:buClr>
                <a:srgbClr val="007DC3"/>
              </a:buClr>
              <a:buFont typeface="Wingdings" panose="05000000000000000000" pitchFamily="2" charset="2"/>
              <a:buChar char="q"/>
            </a:pPr>
            <a:r>
              <a:rPr lang="en-GB" sz="2800" b="1" i="1" dirty="0"/>
              <a:t>You need to present a </a:t>
            </a:r>
            <a:r>
              <a:rPr lang="en-GB" sz="2800" b="1" i="1" dirty="0">
                <a:solidFill>
                  <a:srgbClr val="FF0000"/>
                </a:solidFill>
              </a:rPr>
              <a:t>12-month cash flow forecast </a:t>
            </a:r>
            <a:r>
              <a:rPr lang="en-GB" sz="2800" b="1" i="1" dirty="0"/>
              <a:t>as a part of your assessments for this module.</a:t>
            </a:r>
          </a:p>
          <a:p>
            <a:pPr>
              <a:buClr>
                <a:srgbClr val="007DC3"/>
              </a:buClr>
              <a:buFont typeface="Wingdings" panose="05000000000000000000" pitchFamily="2" charset="2"/>
              <a:buChar char="q"/>
            </a:pPr>
            <a:r>
              <a:rPr lang="en-GB" sz="2800" dirty="0"/>
              <a:t>A Cash Flow template is provided, please check in Moodle. </a:t>
            </a:r>
          </a:p>
          <a:p>
            <a:pPr>
              <a:buClr>
                <a:srgbClr val="007DC3"/>
              </a:buClr>
              <a:buFont typeface="Wingdings" panose="05000000000000000000" pitchFamily="2" charset="2"/>
              <a:buChar char="q"/>
            </a:pPr>
            <a:r>
              <a:rPr lang="en-GB" sz="2800" b="1" i="1" dirty="0">
                <a:solidFill>
                  <a:srgbClr val="FF0000"/>
                </a:solidFill>
              </a:rPr>
              <a:t>Everyone need to use this template and attached in your assignments.</a:t>
            </a:r>
          </a:p>
          <a:p>
            <a:pPr>
              <a:buClr>
                <a:srgbClr val="007DC3"/>
              </a:buClr>
              <a:buFont typeface="Wingdings" panose="05000000000000000000" pitchFamily="2" charset="2"/>
              <a:buChar char="q"/>
            </a:pPr>
            <a:endParaRPr lang="en-GB" sz="2800" dirty="0"/>
          </a:p>
          <a:p>
            <a:pPr marL="0" indent="0" algn="ctr">
              <a:buClr>
                <a:srgbClr val="007DC3"/>
              </a:buClr>
              <a:buNone/>
            </a:pPr>
            <a:endParaRPr lang="en-GB" sz="2800" dirty="0"/>
          </a:p>
          <a:p>
            <a:pPr marL="0" indent="0" algn="ctr">
              <a:buClr>
                <a:srgbClr val="007DC3"/>
              </a:buClr>
              <a:buNone/>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ACB65647-2A00-9BFA-5B64-77010B310C55}"/>
              </a:ext>
            </a:extLst>
          </p:cNvPr>
          <p:cNvSpPr>
            <a:spLocks noGrp="1"/>
          </p:cNvSpPr>
          <p:nvPr>
            <p:ph type="title"/>
          </p:nvPr>
        </p:nvSpPr>
        <p:spPr>
          <a:xfrm>
            <a:off x="611560" y="377833"/>
            <a:ext cx="8229600" cy="634082"/>
          </a:xfrm>
        </p:spPr>
        <p:txBody>
          <a:bodyPr>
            <a:noAutofit/>
          </a:bodyPr>
          <a:lstStyle/>
          <a:p>
            <a:r>
              <a:rPr lang="en-US" sz="3600" dirty="0"/>
              <a:t> </a:t>
            </a:r>
            <a:r>
              <a:rPr lang="en-GB" sz="3200" b="1" dirty="0">
                <a:highlight>
                  <a:srgbClr val="FFFF00"/>
                </a:highlight>
              </a:rPr>
              <a:t>Cash flow</a:t>
            </a:r>
            <a:endParaRPr lang="en-US" sz="3600" b="1" dirty="0">
              <a:highlight>
                <a:srgbClr val="FFFF00"/>
              </a:highlight>
            </a:endParaRPr>
          </a:p>
        </p:txBody>
      </p:sp>
      <p:sp>
        <p:nvSpPr>
          <p:cNvPr id="4" name="Title 1">
            <a:extLst>
              <a:ext uri="{FF2B5EF4-FFF2-40B4-BE49-F238E27FC236}">
                <a16:creationId xmlns:a16="http://schemas.microsoft.com/office/drawing/2014/main" id="{7FDFDCAD-528D-20E1-4877-127158DD3AA4}"/>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1906116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70C98-C31C-64A5-5159-FC83856F98C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5EA172-229B-95C9-4EFA-DC04D4FD0B33}"/>
              </a:ext>
            </a:extLst>
          </p:cNvPr>
          <p:cNvSpPr>
            <a:spLocks noGrp="1"/>
          </p:cNvSpPr>
          <p:nvPr>
            <p:ph idx="1"/>
          </p:nvPr>
        </p:nvSpPr>
        <p:spPr>
          <a:xfrm>
            <a:off x="130684" y="1268760"/>
            <a:ext cx="9013316" cy="4392488"/>
          </a:xfrm>
        </p:spPr>
        <p:txBody>
          <a:bodyPr>
            <a:normAutofit/>
          </a:bodyPr>
          <a:lstStyle/>
          <a:p>
            <a:pPr marL="0" indent="0" algn="ctr">
              <a:buClr>
                <a:srgbClr val="007DC3"/>
              </a:buClr>
              <a:buNone/>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r>
              <a:rPr lang="en-GB" sz="2800" dirty="0"/>
              <a:t>Let’s explore the Cash flow template from Moodle and try in the next 30 minutes to fill some of the costs or sales figures.</a:t>
            </a:r>
          </a:p>
          <a:p>
            <a:pPr>
              <a:buClr>
                <a:srgbClr val="007DC3"/>
              </a:buClr>
              <a:buFont typeface="Wingdings" panose="05000000000000000000" pitchFamily="2" charset="2"/>
              <a:buChar char="q"/>
            </a:pPr>
            <a:endParaRPr lang="en-GB" sz="2800" dirty="0"/>
          </a:p>
          <a:p>
            <a:pPr marL="0" indent="0" algn="ctr">
              <a:buClr>
                <a:srgbClr val="007DC3"/>
              </a:buClr>
              <a:buNone/>
            </a:pPr>
            <a:endParaRPr lang="en-GB" sz="2800" dirty="0"/>
          </a:p>
          <a:p>
            <a:pPr marL="0" indent="0" algn="ctr">
              <a:buClr>
                <a:srgbClr val="007DC3"/>
              </a:buClr>
              <a:buNone/>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536398DF-5586-DCFC-58DF-D294A0331962}"/>
              </a:ext>
            </a:extLst>
          </p:cNvPr>
          <p:cNvSpPr>
            <a:spLocks noGrp="1"/>
          </p:cNvSpPr>
          <p:nvPr>
            <p:ph type="title"/>
          </p:nvPr>
        </p:nvSpPr>
        <p:spPr>
          <a:xfrm>
            <a:off x="611560" y="377833"/>
            <a:ext cx="8229600" cy="634082"/>
          </a:xfrm>
        </p:spPr>
        <p:txBody>
          <a:bodyPr>
            <a:noAutofit/>
          </a:bodyPr>
          <a:lstStyle/>
          <a:p>
            <a:r>
              <a:rPr lang="en-US" sz="3600" dirty="0"/>
              <a:t> </a:t>
            </a:r>
            <a:r>
              <a:rPr lang="en-GB" sz="3200" b="1" dirty="0">
                <a:highlight>
                  <a:srgbClr val="FFFF00"/>
                </a:highlight>
              </a:rPr>
              <a:t>Cash flow Practical activity 30 minutes</a:t>
            </a:r>
            <a:endParaRPr lang="en-US" sz="3600" b="1" dirty="0">
              <a:highlight>
                <a:srgbClr val="FFFF00"/>
              </a:highlight>
            </a:endParaRPr>
          </a:p>
        </p:txBody>
      </p:sp>
      <p:sp>
        <p:nvSpPr>
          <p:cNvPr id="4" name="Title 1">
            <a:extLst>
              <a:ext uri="{FF2B5EF4-FFF2-40B4-BE49-F238E27FC236}">
                <a16:creationId xmlns:a16="http://schemas.microsoft.com/office/drawing/2014/main" id="{6E317F80-3C08-C36B-D5DD-E9791DCECEAE}"/>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7394715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A5AA7-ED10-4016-A974-6D5B01978A19}"/>
              </a:ext>
            </a:extLst>
          </p:cNvPr>
          <p:cNvSpPr>
            <a:spLocks noGrp="1"/>
          </p:cNvSpPr>
          <p:nvPr>
            <p:ph type="title"/>
          </p:nvPr>
        </p:nvSpPr>
        <p:spPr>
          <a:xfrm>
            <a:off x="457200" y="548680"/>
            <a:ext cx="8229600" cy="864096"/>
          </a:xfrm>
        </p:spPr>
        <p:txBody>
          <a:bodyPr>
            <a:noAutofit/>
          </a:bodyPr>
          <a:lstStyle/>
          <a:p>
            <a:br>
              <a:rPr lang="en-GB" sz="3200" b="1" dirty="0">
                <a:solidFill>
                  <a:srgbClr val="007DC3"/>
                </a:solidFill>
              </a:rPr>
            </a:br>
            <a:r>
              <a:rPr lang="en-GB" sz="3200" b="1" dirty="0">
                <a:highlight>
                  <a:srgbClr val="FFFF00"/>
                </a:highlight>
              </a:rPr>
              <a:t>Do you have any ……</a:t>
            </a:r>
            <a:br>
              <a:rPr lang="en-GB" sz="3200" b="1" dirty="0">
                <a:highlight>
                  <a:srgbClr val="FFFF00"/>
                </a:highlight>
              </a:rPr>
            </a:br>
            <a:endParaRPr lang="en-GB" sz="3200" b="1" dirty="0">
              <a:highlight>
                <a:srgbClr val="FFFF00"/>
              </a:highlight>
            </a:endParaRPr>
          </a:p>
        </p:txBody>
      </p:sp>
      <p:sp>
        <p:nvSpPr>
          <p:cNvPr id="4" name="Slide Number Placeholder 3">
            <a:extLst>
              <a:ext uri="{FF2B5EF4-FFF2-40B4-BE49-F238E27FC236}">
                <a16:creationId xmlns:a16="http://schemas.microsoft.com/office/drawing/2014/main" id="{AACAEA3B-B65B-4B9F-AB19-73E30DB23DCC}"/>
              </a:ext>
            </a:extLst>
          </p:cNvPr>
          <p:cNvSpPr>
            <a:spLocks noGrp="1"/>
          </p:cNvSpPr>
          <p:nvPr>
            <p:ph type="sldNum" sz="quarter" idx="12"/>
          </p:nvPr>
        </p:nvSpPr>
        <p:spPr/>
        <p:txBody>
          <a:bodyPr/>
          <a:lstStyle/>
          <a:p>
            <a:fld id="{C3F65BB1-9206-4D7F-97F9-47DCC7DC6334}" type="slidenum">
              <a:rPr lang="en-GB" smtClean="0"/>
              <a:pPr/>
              <a:t>26</a:t>
            </a:fld>
            <a:endParaRPr lang="en-GB"/>
          </a:p>
        </p:txBody>
      </p:sp>
      <p:pic>
        <p:nvPicPr>
          <p:cNvPr id="8" name="Picture 7" descr="Icon&#10;&#10;Description automatically generated">
            <a:extLst>
              <a:ext uri="{FF2B5EF4-FFF2-40B4-BE49-F238E27FC236}">
                <a16:creationId xmlns:a16="http://schemas.microsoft.com/office/drawing/2014/main" id="{E1E59119-1ECA-46A5-AC0C-AF5077A2C0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672" y="1556792"/>
            <a:ext cx="6120680" cy="3456384"/>
          </a:xfrm>
          <a:prstGeom prst="rect">
            <a:avLst/>
          </a:prstGeom>
        </p:spPr>
      </p:pic>
      <p:sp>
        <p:nvSpPr>
          <p:cNvPr id="3" name="Title 1">
            <a:extLst>
              <a:ext uri="{FF2B5EF4-FFF2-40B4-BE49-F238E27FC236}">
                <a16:creationId xmlns:a16="http://schemas.microsoft.com/office/drawing/2014/main" id="{1BED08EB-31B4-88B6-FAEA-B070171B5D66}"/>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22147961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understanding assessmen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80" y="-15316"/>
            <a:ext cx="9144000" cy="569967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p:txBody>
          <a:bodyPr/>
          <a:lstStyle/>
          <a:p>
            <a:r>
              <a:rPr lang="en-GB" b="1" dirty="0"/>
              <a:t>Next week…..</a:t>
            </a:r>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idx="1"/>
          </p:nvPr>
        </p:nvSpPr>
        <p:spPr>
          <a:xfrm>
            <a:off x="5428056" y="1848116"/>
            <a:ext cx="3715944" cy="2733012"/>
          </a:xfrm>
          <a:solidFill>
            <a:schemeClr val="bg1">
              <a:lumMod val="85000"/>
              <a:alpha val="59000"/>
            </a:schemeClr>
          </a:solidFill>
          <a:effectLst>
            <a:softEdge rad="127000"/>
          </a:effectLst>
        </p:spPr>
        <p:txBody>
          <a:bodyPr>
            <a:normAutofit/>
          </a:bodyPr>
          <a:lstStyle/>
          <a:p>
            <a:pPr marL="0" indent="0" algn="ctr">
              <a:buNone/>
            </a:pPr>
            <a:r>
              <a:rPr lang="en-GB" b="1" dirty="0"/>
              <a:t>We will learn about</a:t>
            </a:r>
          </a:p>
          <a:p>
            <a:pPr marL="0" indent="0" algn="r">
              <a:buNone/>
            </a:pPr>
            <a:endParaRPr lang="en-GB" sz="2800" b="1" dirty="0"/>
          </a:p>
          <a:p>
            <a:pPr marL="0" indent="0" algn="ctr">
              <a:buNone/>
            </a:pPr>
            <a:r>
              <a:rPr lang="en-GB" sz="2000" b="1" dirty="0">
                <a:latin typeface="+mj-lt"/>
                <a:cs typeface="Calibri" panose="020F0502020204030204" pitchFamily="34" charset="0"/>
              </a:rPr>
              <a:t>Assessment workshop</a:t>
            </a:r>
          </a:p>
        </p:txBody>
      </p:sp>
    </p:spTree>
    <p:extLst>
      <p:ext uri="{BB962C8B-B14F-4D97-AF65-F5344CB8AC3E}">
        <p14:creationId xmlns:p14="http://schemas.microsoft.com/office/powerpoint/2010/main" val="31558828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107505" y="1124743"/>
            <a:ext cx="8784975" cy="432048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000" b="1"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2800" b="1"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2400" b="1"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2000" b="1"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800" b="1"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a:spcBef>
                <a:spcPts val="0"/>
              </a:spcBef>
              <a:buClr>
                <a:srgbClr val="007DC3"/>
              </a:buClr>
              <a:buFont typeface="Wingdings" panose="05000000000000000000" pitchFamily="2" charset="2"/>
              <a:buChar char="q"/>
              <a:defRPr/>
            </a:pPr>
            <a:r>
              <a:rPr lang="en-GB" sz="2400" b="0" dirty="0">
                <a:solidFill>
                  <a:schemeClr val="tx1"/>
                </a:solidFill>
              </a:rPr>
              <a:t>Barrow, Barrow, P., &amp; Brown, R. (2012). The business plan workbook (7th ed.). Kogan Page.</a:t>
            </a:r>
          </a:p>
          <a:p>
            <a:pPr marL="0" indent="0">
              <a:spcBef>
                <a:spcPts val="0"/>
              </a:spcBef>
              <a:buClr>
                <a:srgbClr val="007DC3"/>
              </a:buClr>
              <a:buNone/>
              <a:defRPr/>
            </a:pPr>
            <a:endParaRPr lang="en-GB" sz="2200" b="0" dirty="0">
              <a:solidFill>
                <a:schemeClr val="tx1"/>
              </a:solidFill>
              <a:effectLst/>
              <a:latin typeface="+mn-lt"/>
              <a:ea typeface="Calibri" panose="020F0502020204030204" pitchFamily="34" charset="0"/>
              <a:cs typeface="Times New Roman" panose="02020603050405020304" pitchFamily="18" charset="0"/>
            </a:endParaRPr>
          </a:p>
          <a:p>
            <a:pPr>
              <a:spcBef>
                <a:spcPts val="0"/>
              </a:spcBef>
              <a:buClr>
                <a:srgbClr val="007DC3"/>
              </a:buClr>
              <a:buFont typeface="Wingdings" panose="05000000000000000000" pitchFamily="2" charset="2"/>
              <a:buChar char="q"/>
              <a:defRPr/>
            </a:pPr>
            <a:r>
              <a:rPr lang="en-US" sz="2200" b="0" dirty="0">
                <a:solidFill>
                  <a:schemeClr val="tx1"/>
                </a:solidFill>
                <a:latin typeface="+mn-lt"/>
              </a:rPr>
              <a:t>Mariotti, S., &amp; Glackin, C., (2017). Entrepreneurship: Starting and Operating A Small Business, 4</a:t>
            </a:r>
            <a:r>
              <a:rPr lang="en-US" sz="2200" b="0" baseline="30000" dirty="0">
                <a:solidFill>
                  <a:schemeClr val="tx1"/>
                </a:solidFill>
                <a:latin typeface="+mn-lt"/>
              </a:rPr>
              <a:t>th</a:t>
            </a:r>
            <a:r>
              <a:rPr lang="en-US" sz="2200" b="0" dirty="0">
                <a:solidFill>
                  <a:schemeClr val="tx1"/>
                </a:solidFill>
                <a:latin typeface="+mn-lt"/>
              </a:rPr>
              <a:t> Edition, Pearson.</a:t>
            </a:r>
            <a:r>
              <a:rPr lang="en-GB" sz="2200" b="0" dirty="0">
                <a:solidFill>
                  <a:schemeClr val="tx1"/>
                </a:solidFill>
                <a:latin typeface="+mn-lt"/>
              </a:rPr>
              <a:t> </a:t>
            </a:r>
          </a:p>
          <a:p>
            <a:pPr marL="0" indent="0">
              <a:spcBef>
                <a:spcPts val="0"/>
              </a:spcBef>
              <a:buClr>
                <a:srgbClr val="007DC3"/>
              </a:buClr>
              <a:buNone/>
              <a:defRPr/>
            </a:pPr>
            <a:endParaRPr lang="en-GB" sz="2200" b="0" dirty="0">
              <a:solidFill>
                <a:schemeClr val="tx1"/>
              </a:solidFill>
              <a:latin typeface="+mn-lt"/>
            </a:endParaRPr>
          </a:p>
          <a:p>
            <a:pPr marL="0" indent="0">
              <a:spcBef>
                <a:spcPts val="0"/>
              </a:spcBef>
              <a:buClr>
                <a:schemeClr val="tx2"/>
              </a:buClr>
              <a:buNone/>
              <a:defRPr/>
            </a:pPr>
            <a:r>
              <a:rPr lang="en-GB" sz="2600" dirty="0">
                <a:solidFill>
                  <a:schemeClr val="bg1">
                    <a:lumMod val="50000"/>
                  </a:schemeClr>
                </a:solidFill>
              </a:rPr>
              <a:t>     </a:t>
            </a:r>
          </a:p>
        </p:txBody>
      </p:sp>
      <p:sp>
        <p:nvSpPr>
          <p:cNvPr id="5" name="Title 2"/>
          <p:cNvSpPr txBox="1">
            <a:spLocks/>
          </p:cNvSpPr>
          <p:nvPr/>
        </p:nvSpPr>
        <p:spPr>
          <a:xfrm>
            <a:off x="0" y="152400"/>
            <a:ext cx="9144000" cy="75632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chemeClr val="tx1"/>
                </a:solidFill>
                <a:effectLst/>
                <a:highlight>
                  <a:srgbClr val="FFFF00"/>
                </a:highlight>
              </a:rPr>
              <a:t>References</a:t>
            </a:r>
          </a:p>
        </p:txBody>
      </p:sp>
      <p:sp>
        <p:nvSpPr>
          <p:cNvPr id="3" name="Slide Number Placeholder 2"/>
          <p:cNvSpPr>
            <a:spLocks noGrp="1"/>
          </p:cNvSpPr>
          <p:nvPr>
            <p:ph type="sldNum" sz="quarter" idx="12"/>
          </p:nvPr>
        </p:nvSpPr>
        <p:spPr/>
        <p:txBody>
          <a:bodyPr/>
          <a:lstStyle/>
          <a:p>
            <a:fld id="{C3F65BB1-9206-4D7F-97F9-47DCC7DC6334}" type="slidenum">
              <a:rPr lang="en-GB" smtClean="0"/>
              <a:pPr/>
              <a:t>28</a:t>
            </a:fld>
            <a:endParaRPr lang="en-GB"/>
          </a:p>
        </p:txBody>
      </p:sp>
    </p:spTree>
    <p:extLst>
      <p:ext uri="{BB962C8B-B14F-4D97-AF65-F5344CB8AC3E}">
        <p14:creationId xmlns:p14="http://schemas.microsoft.com/office/powerpoint/2010/main" val="3883478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ppt</Template>
  <TotalTime>0</TotalTime>
  <Words>1904</Words>
  <Application>Microsoft Office PowerPoint</Application>
  <PresentationFormat>On-screen Show (4:3)</PresentationFormat>
  <Paragraphs>283</Paragraphs>
  <Slides>28</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-apple-system</vt:lpstr>
      <vt:lpstr>Myriad Pro</vt:lpstr>
      <vt:lpstr>Arial</vt:lpstr>
      <vt:lpstr>Calibri</vt:lpstr>
      <vt:lpstr>Wingdings</vt:lpstr>
      <vt:lpstr>20140311PresentationUWTSDTemplate</vt:lpstr>
      <vt:lpstr>PowerPoint Presentation</vt:lpstr>
      <vt:lpstr>Please Spend 10 minutes to complete this survey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Crowdfunding </vt:lpstr>
      <vt:lpstr>  Crowdfunding Platforms </vt:lpstr>
      <vt:lpstr>  Business loans (Banks) </vt:lpstr>
      <vt:lpstr>  Business Loans from Commercial Banks </vt:lpstr>
      <vt:lpstr>  Family &amp; Friends </vt:lpstr>
      <vt:lpstr>  Business Angels investors </vt:lpstr>
      <vt:lpstr>  Angels investors Link </vt:lpstr>
      <vt:lpstr>  Venture capitalists </vt:lpstr>
      <vt:lpstr>  Venture capitalists Link </vt:lpstr>
      <vt:lpstr>  Personal funding </vt:lpstr>
      <vt:lpstr>  Bootstrapping </vt:lpstr>
      <vt:lpstr> Raising Finance</vt:lpstr>
      <vt:lpstr> Is not all about out money!</vt:lpstr>
      <vt:lpstr>PowerPoint Presentation</vt:lpstr>
      <vt:lpstr> Cash flow</vt:lpstr>
      <vt:lpstr> Cash flow Practical activity 30 minutes</vt:lpstr>
      <vt:lpstr> Do you have any …… </vt:lpstr>
      <vt:lpstr>Next week…..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pburns</dc:creator>
  <cp:lastModifiedBy>Vasilios Tavlaridis</cp:lastModifiedBy>
  <cp:revision>309</cp:revision>
  <dcterms:created xsi:type="dcterms:W3CDTF">2013-10-11T12:05:37Z</dcterms:created>
  <dcterms:modified xsi:type="dcterms:W3CDTF">2025-02-20T22:58:37Z</dcterms:modified>
</cp:coreProperties>
</file>