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0" r:id="rId3"/>
    <p:sldId id="257" r:id="rId4"/>
    <p:sldId id="258" r:id="rId5"/>
    <p:sldId id="259" r:id="rId6"/>
    <p:sldId id="263" r:id="rId7"/>
    <p:sldId id="264" r:id="rId8"/>
    <p:sldId id="265" r:id="rId9"/>
    <p:sldId id="266" r:id="rId10"/>
    <p:sldId id="261"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8073" autoAdjust="0"/>
  </p:normalViewPr>
  <p:slideViewPr>
    <p:cSldViewPr snapToGrid="0">
      <p:cViewPr varScale="1">
        <p:scale>
          <a:sx n="77" d="100"/>
          <a:sy n="77" d="100"/>
        </p:scale>
        <p:origin x="11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FA2B69-CE36-49A2-8D51-712617CE88D3}" type="datetimeFigureOut">
              <a:rPr lang="en-GB" smtClean="0"/>
              <a:t>31/10/2024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1A9B83-C81E-4714-B18F-2BE593AC6D5C}" type="slidenum">
              <a:rPr lang="en-GB" smtClean="0"/>
              <a:t>‹#›</a:t>
            </a:fld>
            <a:endParaRPr lang="en-GB"/>
          </a:p>
        </p:txBody>
      </p:sp>
    </p:spTree>
    <p:extLst>
      <p:ext uri="{BB962C8B-B14F-4D97-AF65-F5344CB8AC3E}">
        <p14:creationId xmlns:p14="http://schemas.microsoft.com/office/powerpoint/2010/main" val="325528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Copper was found in Cornwall, often at depth under the tin lodes nearer the surface. But, to exploit these reserves, deeper mines were required and this provoked a search for more efficient drainage methods. Steam engines were introduced early in Cornish mines – from the 1730s – and that characteristic icon of the Cornish landscape, the engine house, began to multiply in the mining districts from the 1750s. Cornish engineers, encouraged by </a:t>
            </a:r>
            <a:r>
              <a:rPr lang="en-GB" b="0" i="0" dirty="0" err="1">
                <a:solidFill>
                  <a:srgbClr val="383838"/>
                </a:solidFill>
                <a:effectLst/>
                <a:latin typeface="Nunito" pitchFamily="2" charset="0"/>
              </a:rPr>
              <a:t>mineowners</a:t>
            </a:r>
            <a:r>
              <a:rPr lang="en-GB" b="0" i="0" dirty="0">
                <a:solidFill>
                  <a:srgbClr val="383838"/>
                </a:solidFill>
                <a:effectLst/>
                <a:latin typeface="Nunito" pitchFamily="2" charset="0"/>
              </a:rPr>
              <a:t> who faced high costs for the coal imported from south Wales, led the way in improving this technology and were pre-eminent by the 1810s. A booming demand for copper, not least for coins and for the expansion of the Royal Navy as the post-1707 British military-financial state threw itself into the second hundred years war with the French, resulted in the dynamic expansion of the mining industry, led by the quest for copper.</a:t>
            </a:r>
            <a:endParaRPr lang="en-GB" dirty="0"/>
          </a:p>
        </p:txBody>
      </p:sp>
      <p:sp>
        <p:nvSpPr>
          <p:cNvPr id="4" name="Slide Number Placeholder 3"/>
          <p:cNvSpPr>
            <a:spLocks noGrp="1"/>
          </p:cNvSpPr>
          <p:nvPr>
            <p:ph type="sldNum" sz="quarter" idx="5"/>
          </p:nvPr>
        </p:nvSpPr>
        <p:spPr/>
        <p:txBody>
          <a:bodyPr/>
          <a:lstStyle/>
          <a:p>
            <a:fld id="{881A9B83-C81E-4714-B18F-2BE593AC6D5C}" type="slidenum">
              <a:rPr lang="en-GB" smtClean="0"/>
              <a:t>3</a:t>
            </a:fld>
            <a:endParaRPr lang="en-GB"/>
          </a:p>
        </p:txBody>
      </p:sp>
    </p:spTree>
    <p:extLst>
      <p:ext uri="{BB962C8B-B14F-4D97-AF65-F5344CB8AC3E}">
        <p14:creationId xmlns:p14="http://schemas.microsoft.com/office/powerpoint/2010/main" val="2919777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In terms of material production copper mining peaked in the 1850s. From the 1840s, in the older and deeper mines, resource depletion was becoming an issue. Nonetheless, the discovery of new copper reserves in east Cornwall and across the River Tamar in west Devon maintained production levels into the early 1860s. A banking crisis in 1866 (sounds familiar) triggered a price crash however, and production of copper then </a:t>
            </a:r>
            <a:r>
              <a:rPr lang="en-GB" b="0" i="0" dirty="0" err="1">
                <a:solidFill>
                  <a:srgbClr val="383838"/>
                </a:solidFill>
                <a:effectLst/>
                <a:latin typeface="Nunito" pitchFamily="2" charset="0"/>
              </a:rPr>
              <a:t>plummetted</a:t>
            </a:r>
            <a:r>
              <a:rPr lang="en-GB" b="0" i="0" dirty="0">
                <a:solidFill>
                  <a:srgbClr val="383838"/>
                </a:solidFill>
                <a:effectLst/>
                <a:latin typeface="Nunito" pitchFamily="2" charset="0"/>
              </a:rPr>
              <a:t> catastrophically. By the 1890s production of that mineral was negligible. Cornish mines were now again dependent on tin, the production of which peaked in the early 1870s, although arsenic and other minerals helped to cushion the fall. The geography of mining also underwent a major shift in the late 19th century.</a:t>
            </a:r>
          </a:p>
          <a:p>
            <a:endParaRPr lang="en-GB" b="0" i="0" dirty="0">
              <a:solidFill>
                <a:srgbClr val="383838"/>
              </a:solidFill>
              <a:effectLst/>
              <a:latin typeface="Nunito" pitchFamily="2" charset="0"/>
            </a:endParaRPr>
          </a:p>
          <a:p>
            <a:r>
              <a:rPr lang="en-GB" dirty="0"/>
              <a:t>Recurrent crashes in the price of metals, and particularly tin – notably in the mid-1890s, the early 1920s and the 1980s – punctuated a long drawn out decline of mining in Cornwall. The graph below shows the value of Cornish mining before 1914 once price changes have been factored in. The peak in the 1850s and 1860s can be clearly seen. Even this </a:t>
            </a:r>
            <a:r>
              <a:rPr lang="en-GB" dirty="0" err="1"/>
              <a:t>understimates</a:t>
            </a:r>
            <a:r>
              <a:rPr lang="en-GB" dirty="0"/>
              <a:t> the value from the industry as income from lead-silver production is not included. This rose and fell in one generation, from the 1840s to the 1870s, and its height in the 1850s and early 1860s added around 10% to the value of Cornish mining.</a:t>
            </a:r>
          </a:p>
          <a:p>
            <a:endParaRPr lang="en-GB" dirty="0"/>
          </a:p>
          <a:p>
            <a:endParaRPr lang="en-GB" dirty="0"/>
          </a:p>
        </p:txBody>
      </p:sp>
      <p:sp>
        <p:nvSpPr>
          <p:cNvPr id="4" name="Slide Number Placeholder 3"/>
          <p:cNvSpPr>
            <a:spLocks noGrp="1"/>
          </p:cNvSpPr>
          <p:nvPr>
            <p:ph type="sldNum" sz="quarter" idx="5"/>
          </p:nvPr>
        </p:nvSpPr>
        <p:spPr/>
        <p:txBody>
          <a:bodyPr/>
          <a:lstStyle/>
          <a:p>
            <a:fld id="{881A9B83-C81E-4714-B18F-2BE593AC6D5C}" type="slidenum">
              <a:rPr lang="en-GB" smtClean="0"/>
              <a:t>4</a:t>
            </a:fld>
            <a:endParaRPr lang="en-GB"/>
          </a:p>
        </p:txBody>
      </p:sp>
    </p:spTree>
    <p:extLst>
      <p:ext uri="{BB962C8B-B14F-4D97-AF65-F5344CB8AC3E}">
        <p14:creationId xmlns:p14="http://schemas.microsoft.com/office/powerpoint/2010/main" val="1932803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In 1998 Cornwall’s last tin mine, South </a:t>
            </a:r>
            <a:r>
              <a:rPr lang="en-GB" b="0" i="0" dirty="0" err="1">
                <a:solidFill>
                  <a:srgbClr val="383838"/>
                </a:solidFill>
                <a:effectLst/>
                <a:latin typeface="Nunito" pitchFamily="2" charset="0"/>
              </a:rPr>
              <a:t>Crofty</a:t>
            </a:r>
            <a:r>
              <a:rPr lang="en-GB" b="0" i="0" dirty="0">
                <a:solidFill>
                  <a:srgbClr val="383838"/>
                </a:solidFill>
                <a:effectLst/>
                <a:latin typeface="Nunito" pitchFamily="2" charset="0"/>
              </a:rPr>
              <a:t>, closed. But reports of the death of Cornish mining may be premature as plans to restart production at this mine and even open others can still circulate.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81A9B83-C81E-4714-B18F-2BE593AC6D5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3634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The new copper mines of the 18th century were concentrated within eight miles of Carn Brea. As these mines grew, the Camborne-Redruth district emerged as Cornwall’s dynamic ‘central mining district’. The first map below demonstrates that there was hardly any mining east of Truro at the end of the 18th century, although </a:t>
            </a:r>
            <a:r>
              <a:rPr lang="en-GB" b="0" i="0" dirty="0" err="1">
                <a:solidFill>
                  <a:srgbClr val="383838"/>
                </a:solidFill>
                <a:effectLst/>
                <a:latin typeface="Nunito" pitchFamily="2" charset="0"/>
              </a:rPr>
              <a:t>Breage</a:t>
            </a:r>
            <a:r>
              <a:rPr lang="en-GB" b="0" i="0" dirty="0">
                <a:solidFill>
                  <a:srgbClr val="383838"/>
                </a:solidFill>
                <a:effectLst/>
                <a:latin typeface="Nunito" pitchFamily="2" charset="0"/>
              </a:rPr>
              <a:t> and St Just in Penwith remained tin mining parishes.</a:t>
            </a:r>
          </a:p>
          <a:p>
            <a:endParaRPr lang="en-GB" b="0" i="0" dirty="0">
              <a:solidFill>
                <a:srgbClr val="383838"/>
              </a:solidFill>
              <a:effectLst/>
              <a:latin typeface="Nunito" pitchFamily="2" charset="0"/>
            </a:endParaRPr>
          </a:p>
          <a:p>
            <a:r>
              <a:rPr lang="en-GB" dirty="0"/>
              <a:t>In the peak years of mining few places in Cornwall were left entirely untouched by the industry. The next map shows a general growth in productive mines and the extension of mining to new mining districts in the St </a:t>
            </a:r>
            <a:r>
              <a:rPr lang="en-GB" dirty="0" err="1"/>
              <a:t>Blazey</a:t>
            </a:r>
            <a:r>
              <a:rPr lang="en-GB" dirty="0"/>
              <a:t>/</a:t>
            </a:r>
            <a:r>
              <a:rPr lang="en-GB" dirty="0" err="1"/>
              <a:t>Tywardreath</a:t>
            </a:r>
            <a:r>
              <a:rPr lang="en-GB" dirty="0"/>
              <a:t> district (opened in the 1810s), the Caradon and </a:t>
            </a:r>
            <a:r>
              <a:rPr lang="en-GB" dirty="0" err="1"/>
              <a:t>Menheniot</a:t>
            </a:r>
            <a:r>
              <a:rPr lang="en-GB" dirty="0"/>
              <a:t> mines (1830s), and the fabulously rich Devon Great Consols district across the Tamar (1840s).</a:t>
            </a:r>
          </a:p>
        </p:txBody>
      </p:sp>
      <p:sp>
        <p:nvSpPr>
          <p:cNvPr id="4" name="Slide Number Placeholder 3"/>
          <p:cNvSpPr>
            <a:spLocks noGrp="1"/>
          </p:cNvSpPr>
          <p:nvPr>
            <p:ph type="sldNum" sz="quarter" idx="5"/>
          </p:nvPr>
        </p:nvSpPr>
        <p:spPr/>
        <p:txBody>
          <a:bodyPr/>
          <a:lstStyle/>
          <a:p>
            <a:fld id="{881A9B83-C81E-4714-B18F-2BE593AC6D5C}" type="slidenum">
              <a:rPr lang="en-GB" smtClean="0"/>
              <a:t>6</a:t>
            </a:fld>
            <a:endParaRPr lang="en-GB"/>
          </a:p>
        </p:txBody>
      </p:sp>
    </p:spTree>
    <p:extLst>
      <p:ext uri="{BB962C8B-B14F-4D97-AF65-F5344CB8AC3E}">
        <p14:creationId xmlns:p14="http://schemas.microsoft.com/office/powerpoint/2010/main" val="3525106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83838"/>
                </a:solidFill>
                <a:effectLst/>
                <a:latin typeface="Nunito" pitchFamily="2" charset="0"/>
              </a:rPr>
              <a:t>The difficult years of the late 1860s and 1870s led to a general contraction of mining. By the 1880s copper mining was on its last legs and output was concentrated in the mines of Camborne and </a:t>
            </a:r>
            <a:r>
              <a:rPr lang="en-GB" b="0" i="0" dirty="0" err="1">
                <a:solidFill>
                  <a:srgbClr val="383838"/>
                </a:solidFill>
                <a:effectLst/>
                <a:latin typeface="Nunito" pitchFamily="2" charset="0"/>
              </a:rPr>
              <a:t>Illogan</a:t>
            </a:r>
            <a:r>
              <a:rPr lang="en-GB" b="0" i="0" dirty="0">
                <a:solidFill>
                  <a:srgbClr val="383838"/>
                </a:solidFill>
                <a:effectLst/>
                <a:latin typeface="Nunito" pitchFamily="2" charset="0"/>
              </a:rPr>
              <a:t>, where copper had given way to tin at depth. However, mining still took place in some other districts, albeit at a reduced scale.</a:t>
            </a:r>
            <a:endParaRPr lang="en-GB" dirty="0"/>
          </a:p>
        </p:txBody>
      </p:sp>
      <p:sp>
        <p:nvSpPr>
          <p:cNvPr id="4" name="Slide Number Placeholder 3"/>
          <p:cNvSpPr>
            <a:spLocks noGrp="1"/>
          </p:cNvSpPr>
          <p:nvPr>
            <p:ph type="sldNum" sz="quarter" idx="5"/>
          </p:nvPr>
        </p:nvSpPr>
        <p:spPr/>
        <p:txBody>
          <a:bodyPr/>
          <a:lstStyle/>
          <a:p>
            <a:fld id="{881A9B83-C81E-4714-B18F-2BE593AC6D5C}" type="slidenum">
              <a:rPr lang="en-GB" smtClean="0"/>
              <a:t>7</a:t>
            </a:fld>
            <a:endParaRPr lang="en-GB"/>
          </a:p>
        </p:txBody>
      </p:sp>
    </p:spTree>
    <p:extLst>
      <p:ext uri="{BB962C8B-B14F-4D97-AF65-F5344CB8AC3E}">
        <p14:creationId xmlns:p14="http://schemas.microsoft.com/office/powerpoint/2010/main" val="4292503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Edwardian period there was a short-lived boom in mining as prices rose. This led to the re-opening of some mines outside the central mining district. Nevertheless, this burst of renewed optimism was barely reflected in production. By this time, while the value of mining had actually increased in Camborne and </a:t>
            </a:r>
            <a:r>
              <a:rPr lang="en-GB" dirty="0" err="1"/>
              <a:t>Illogan</a:t>
            </a:r>
            <a:r>
              <a:rPr lang="en-GB" dirty="0"/>
              <a:t>, the only other significant centres of production left were St Just and St Agnes.</a:t>
            </a:r>
          </a:p>
        </p:txBody>
      </p:sp>
      <p:sp>
        <p:nvSpPr>
          <p:cNvPr id="4" name="Slide Number Placeholder 3"/>
          <p:cNvSpPr>
            <a:spLocks noGrp="1"/>
          </p:cNvSpPr>
          <p:nvPr>
            <p:ph type="sldNum" sz="quarter" idx="5"/>
          </p:nvPr>
        </p:nvSpPr>
        <p:spPr/>
        <p:txBody>
          <a:bodyPr/>
          <a:lstStyle/>
          <a:p>
            <a:fld id="{881A9B83-C81E-4714-B18F-2BE593AC6D5C}" type="slidenum">
              <a:rPr lang="en-GB" smtClean="0"/>
              <a:t>8</a:t>
            </a:fld>
            <a:endParaRPr lang="en-GB"/>
          </a:p>
        </p:txBody>
      </p:sp>
    </p:spTree>
    <p:extLst>
      <p:ext uri="{BB962C8B-B14F-4D97-AF65-F5344CB8AC3E}">
        <p14:creationId xmlns:p14="http://schemas.microsoft.com/office/powerpoint/2010/main" val="1850541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 Agnes mines closed after World War One but </a:t>
            </a:r>
            <a:r>
              <a:rPr lang="en-GB" dirty="0" err="1"/>
              <a:t>Geevor</a:t>
            </a:r>
            <a:r>
              <a:rPr lang="en-GB" dirty="0"/>
              <a:t> (North Levant) survived at St Just to the 1980s and mining still clung on in the central mining district. Elsewhere, and even here, by the 21st century mining had become a focus for nostalgia, the Cornwall of knacked </a:t>
            </a:r>
            <a:r>
              <a:rPr lang="en-GB" dirty="0" err="1"/>
              <a:t>bals</a:t>
            </a:r>
            <a:r>
              <a:rPr lang="en-GB" dirty="0"/>
              <a:t> and ruined engine houses a metaphor for former greatness.</a:t>
            </a:r>
          </a:p>
        </p:txBody>
      </p:sp>
      <p:sp>
        <p:nvSpPr>
          <p:cNvPr id="4" name="Slide Number Placeholder 3"/>
          <p:cNvSpPr>
            <a:spLocks noGrp="1"/>
          </p:cNvSpPr>
          <p:nvPr>
            <p:ph type="sldNum" sz="quarter" idx="5"/>
          </p:nvPr>
        </p:nvSpPr>
        <p:spPr/>
        <p:txBody>
          <a:bodyPr/>
          <a:lstStyle/>
          <a:p>
            <a:fld id="{881A9B83-C81E-4714-B18F-2BE593AC6D5C}" type="slidenum">
              <a:rPr lang="en-GB" smtClean="0"/>
              <a:t>9</a:t>
            </a:fld>
            <a:endParaRPr lang="en-GB"/>
          </a:p>
        </p:txBody>
      </p:sp>
    </p:spTree>
    <p:extLst>
      <p:ext uri="{BB962C8B-B14F-4D97-AF65-F5344CB8AC3E}">
        <p14:creationId xmlns:p14="http://schemas.microsoft.com/office/powerpoint/2010/main" val="1621733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AC94-6F1A-4331-AA14-B992CE069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0C76DB-2C07-E7AF-5A01-C126EA519D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A1F365-CB18-BA67-AA35-F14A645031FA}"/>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5" name="Footer Placeholder 4">
            <a:extLst>
              <a:ext uri="{FF2B5EF4-FFF2-40B4-BE49-F238E27FC236}">
                <a16:creationId xmlns:a16="http://schemas.microsoft.com/office/drawing/2014/main" id="{3D639E3E-EB6B-E8D5-FC21-E3F4554FD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A5C98-9198-AD98-18D4-AD88CCAC9099}"/>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2603593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375E-7F4E-7EBA-387D-951CA7B9F2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54448C-3ADD-0544-482C-C5C89B942F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29B5-9904-9744-9E51-11C975DBC0AE}"/>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5" name="Footer Placeholder 4">
            <a:extLst>
              <a:ext uri="{FF2B5EF4-FFF2-40B4-BE49-F238E27FC236}">
                <a16:creationId xmlns:a16="http://schemas.microsoft.com/office/drawing/2014/main" id="{E4CFD036-86DA-6E76-4220-AE2624F0E2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1F65FD-ABBC-B444-0E73-BB7CFF0C8940}"/>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4253092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0455F-9DBE-DF26-EC84-4BEBDB5419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4B8F3-F664-F2C1-1008-8E99FD1763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5DC63A-79B3-5CC7-2C63-8C7045C5D779}"/>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5" name="Footer Placeholder 4">
            <a:extLst>
              <a:ext uri="{FF2B5EF4-FFF2-40B4-BE49-F238E27FC236}">
                <a16:creationId xmlns:a16="http://schemas.microsoft.com/office/drawing/2014/main" id="{5AFEE7C2-4B27-BD89-9058-F36B49D9AF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048163-ECF4-45B7-9549-C7D3A6C840CC}"/>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1190788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1FDA8-BB4E-5A0D-FDA0-919F76314F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22AF6E-E244-8FED-EDB1-A95D8A3FCB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340017-5B7C-5E48-01EF-5F0FCD5AC5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E54782-7E6B-394F-C3A3-DD1A3797E475}"/>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6" name="Footer Placeholder 5">
            <a:extLst>
              <a:ext uri="{FF2B5EF4-FFF2-40B4-BE49-F238E27FC236}">
                <a16:creationId xmlns:a16="http://schemas.microsoft.com/office/drawing/2014/main" id="{547D441B-5654-DA4F-F38A-412F66CF76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575858-EB10-B5BB-13E4-98F92D0DF085}"/>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3152582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E06B-1B49-5AA9-AD33-EBCDABF38C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A58B87-EDD4-006A-D978-ADE925D243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FA8FC5-CA1D-8573-F401-5A3A7BAC4F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BB00C5-268F-69FB-5966-BF65282997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6BE61-C51D-55D4-1C8B-B1CB39926E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E5B1A2-53E5-DD9C-9156-AC740758778E}"/>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8" name="Footer Placeholder 7">
            <a:extLst>
              <a:ext uri="{FF2B5EF4-FFF2-40B4-BE49-F238E27FC236}">
                <a16:creationId xmlns:a16="http://schemas.microsoft.com/office/drawing/2014/main" id="{4AD244CF-17DA-083E-685B-702FAC524A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CAC2F7-DAFC-4A9C-36FD-8294EB86A348}"/>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4294283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9A8FE-B9E0-67A7-81B4-31AA5D4734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97BD39-4654-DBDD-652E-4B8808BBEEB6}"/>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4" name="Footer Placeholder 3">
            <a:extLst>
              <a:ext uri="{FF2B5EF4-FFF2-40B4-BE49-F238E27FC236}">
                <a16:creationId xmlns:a16="http://schemas.microsoft.com/office/drawing/2014/main" id="{B770381A-0CE2-4644-45DD-70AF7E1165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D3D0F2-4880-763F-8596-0236D7DB5B04}"/>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1907764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5842EA-04B1-509F-DF68-3438D76811CB}"/>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3" name="Footer Placeholder 2">
            <a:extLst>
              <a:ext uri="{FF2B5EF4-FFF2-40B4-BE49-F238E27FC236}">
                <a16:creationId xmlns:a16="http://schemas.microsoft.com/office/drawing/2014/main" id="{F1E08CF8-6286-496C-0768-1C66748144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8E8500-E628-C4AA-F8B0-EB7CB5472596}"/>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3399682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DF644-2267-5343-EE84-C02224C35F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56EE19-C27D-10A1-78F8-179CBC278B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EF8950-E7A9-0FFE-D08C-B15F6D2A6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03A720-7D3B-D9A6-725F-4B60E276E02D}"/>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6" name="Footer Placeholder 5">
            <a:extLst>
              <a:ext uri="{FF2B5EF4-FFF2-40B4-BE49-F238E27FC236}">
                <a16:creationId xmlns:a16="http://schemas.microsoft.com/office/drawing/2014/main" id="{57C96F2D-D414-4661-AA4F-C914177B00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5DE3A6-01C3-889D-370D-6E33D3F54D9B}"/>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965467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B830-97DD-DF98-B384-6F0F038729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9F7BD0-88A9-5B3B-C6A2-89650BAF11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FB4124-789C-DA6D-8000-59D9B3461F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E88A1A-DC5F-350E-DE5C-BECDA13D7DD6}"/>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6" name="Footer Placeholder 5">
            <a:extLst>
              <a:ext uri="{FF2B5EF4-FFF2-40B4-BE49-F238E27FC236}">
                <a16:creationId xmlns:a16="http://schemas.microsoft.com/office/drawing/2014/main" id="{FD6F78B2-4B70-5814-34CB-B735886594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CE5C8B-86A6-B461-BCBC-3BF8D5A588DA}"/>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3445922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1EFAA-9097-AB70-5A38-1B0D9991F7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A1E5CD-CF02-AC7B-4CEE-D7CEF3CCB9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4332F2-84FC-3792-4417-04204C537CD8}"/>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5" name="Footer Placeholder 4">
            <a:extLst>
              <a:ext uri="{FF2B5EF4-FFF2-40B4-BE49-F238E27FC236}">
                <a16:creationId xmlns:a16="http://schemas.microsoft.com/office/drawing/2014/main" id="{B4E50C71-6814-6738-20A5-4146E99A13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541E98-2F43-4C22-3A05-202C5B9624C2}"/>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191383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709FA1-9650-3BD7-1D23-2EB7F26E71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AB1A1E-1F42-3BF3-1D85-80CDEE5FA8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8E0B38-7491-A925-4E98-C90643A12879}"/>
              </a:ext>
            </a:extLst>
          </p:cNvPr>
          <p:cNvSpPr>
            <a:spLocks noGrp="1"/>
          </p:cNvSpPr>
          <p:nvPr>
            <p:ph type="dt" sz="half" idx="10"/>
          </p:nvPr>
        </p:nvSpPr>
        <p:spPr/>
        <p:txBody>
          <a:bodyPr/>
          <a:lstStyle/>
          <a:p>
            <a:fld id="{6C5F09D6-42DA-4EED-8122-30A08AC6582E}" type="datetimeFigureOut">
              <a:rPr lang="en-GB" smtClean="0"/>
              <a:t>31/10/2024</a:t>
            </a:fld>
            <a:endParaRPr lang="en-GB"/>
          </a:p>
        </p:txBody>
      </p:sp>
      <p:sp>
        <p:nvSpPr>
          <p:cNvPr id="5" name="Footer Placeholder 4">
            <a:extLst>
              <a:ext uri="{FF2B5EF4-FFF2-40B4-BE49-F238E27FC236}">
                <a16:creationId xmlns:a16="http://schemas.microsoft.com/office/drawing/2014/main" id="{E06341FA-FAD6-D693-D065-C8960BFE04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61EA90-F965-BEE0-772C-13D3334B0D9F}"/>
              </a:ext>
            </a:extLst>
          </p:cNvPr>
          <p:cNvSpPr>
            <a:spLocks noGrp="1"/>
          </p:cNvSpPr>
          <p:nvPr>
            <p:ph type="sldNum" sz="quarter" idx="12"/>
          </p:nvPr>
        </p:nvSpPr>
        <p:spPr/>
        <p:txBody>
          <a:bodyPr/>
          <a:lstStyle/>
          <a:p>
            <a:fld id="{58FC0643-30AF-41A2-9E2C-A85739219974}" type="slidenum">
              <a:rPr lang="en-GB" smtClean="0"/>
              <a:t>‹#›</a:t>
            </a:fld>
            <a:endParaRPr lang="en-GB"/>
          </a:p>
        </p:txBody>
      </p:sp>
    </p:spTree>
    <p:extLst>
      <p:ext uri="{BB962C8B-B14F-4D97-AF65-F5344CB8AC3E}">
        <p14:creationId xmlns:p14="http://schemas.microsoft.com/office/powerpoint/2010/main" val="2039045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F30789-840C-2BC1-5D6A-99D66DA57D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11386C-403A-6C5F-2D7C-FB2E9E1E05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63AC6E-8CE1-D26A-E2E7-0A70A2A84E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5F09D6-42DA-4EED-8122-30A08AC6582E}" type="datetimeFigureOut">
              <a:rPr lang="en-GB" smtClean="0"/>
              <a:t>31/10/2024</a:t>
            </a:fld>
            <a:endParaRPr lang="en-GB"/>
          </a:p>
        </p:txBody>
      </p:sp>
      <p:sp>
        <p:nvSpPr>
          <p:cNvPr id="5" name="Footer Placeholder 4">
            <a:extLst>
              <a:ext uri="{FF2B5EF4-FFF2-40B4-BE49-F238E27FC236}">
                <a16:creationId xmlns:a16="http://schemas.microsoft.com/office/drawing/2014/main" id="{25D9F7A6-9E58-B933-B748-8193EBD62C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3D78C3-1958-5EF9-E30F-D6291F9AF4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FC0643-30AF-41A2-9E2C-A85739219974}" type="slidenum">
              <a:rPr lang="en-GB" smtClean="0"/>
              <a:t>‹#›</a:t>
            </a:fld>
            <a:endParaRPr lang="en-GB"/>
          </a:p>
        </p:txBody>
      </p:sp>
    </p:spTree>
    <p:extLst>
      <p:ext uri="{BB962C8B-B14F-4D97-AF65-F5344CB8AC3E}">
        <p14:creationId xmlns:p14="http://schemas.microsoft.com/office/powerpoint/2010/main" val="2859222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A959-1E3A-9788-DBA0-B1723AF445C0}"/>
              </a:ext>
            </a:extLst>
          </p:cNvPr>
          <p:cNvSpPr>
            <a:spLocks noGrp="1"/>
          </p:cNvSpPr>
          <p:nvPr>
            <p:ph type="ctrTitle"/>
          </p:nvPr>
        </p:nvSpPr>
        <p:spPr/>
        <p:txBody>
          <a:bodyPr/>
          <a:lstStyle/>
          <a:p>
            <a:r>
              <a:rPr lang="en-GB" dirty="0"/>
              <a:t>Cornish Copper mining industrial revolution</a:t>
            </a:r>
          </a:p>
        </p:txBody>
      </p:sp>
      <p:sp>
        <p:nvSpPr>
          <p:cNvPr id="3" name="Subtitle 2">
            <a:extLst>
              <a:ext uri="{FF2B5EF4-FFF2-40B4-BE49-F238E27FC236}">
                <a16:creationId xmlns:a16="http://schemas.microsoft.com/office/drawing/2014/main" id="{AEF0A6B7-69FF-F469-02A2-2E5DAD5FAF8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6821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63B01-E57C-7899-2B27-A3B0F45D195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F3092521-1010-7A9A-C011-CC1D11B8FE63}"/>
              </a:ext>
            </a:extLst>
          </p:cNvPr>
          <p:cNvSpPr>
            <a:spLocks noGrp="1"/>
          </p:cNvSpPr>
          <p:nvPr>
            <p:ph idx="1"/>
          </p:nvPr>
        </p:nvSpPr>
        <p:spPr/>
        <p:txBody>
          <a:bodyPr/>
          <a:lstStyle/>
          <a:p>
            <a:r>
              <a:rPr lang="en-GB" dirty="0"/>
              <a:t>Industrial revolution history of Cornish copper mining</a:t>
            </a:r>
          </a:p>
        </p:txBody>
      </p:sp>
    </p:spTree>
    <p:extLst>
      <p:ext uri="{BB962C8B-B14F-4D97-AF65-F5344CB8AC3E}">
        <p14:creationId xmlns:p14="http://schemas.microsoft.com/office/powerpoint/2010/main" val="1818607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CEAD8-552B-86D3-8704-C26CA1C5FC34}"/>
              </a:ext>
            </a:extLst>
          </p:cNvPr>
          <p:cNvSpPr>
            <a:spLocks noGrp="1"/>
          </p:cNvSpPr>
          <p:nvPr>
            <p:ph type="title"/>
          </p:nvPr>
        </p:nvSpPr>
        <p:spPr/>
        <p:txBody>
          <a:bodyPr/>
          <a:lstStyle/>
          <a:p>
            <a:r>
              <a:rPr lang="en-GB" dirty="0"/>
              <a:t>Cornish Copper mining industrial revolution</a:t>
            </a:r>
          </a:p>
        </p:txBody>
      </p:sp>
      <p:sp>
        <p:nvSpPr>
          <p:cNvPr id="3" name="Content Placeholder 2">
            <a:extLst>
              <a:ext uri="{FF2B5EF4-FFF2-40B4-BE49-F238E27FC236}">
                <a16:creationId xmlns:a16="http://schemas.microsoft.com/office/drawing/2014/main" id="{573ED721-8442-136B-7467-AB8E485246C8}"/>
              </a:ext>
            </a:extLst>
          </p:cNvPr>
          <p:cNvSpPr>
            <a:spLocks noGrp="1"/>
          </p:cNvSpPr>
          <p:nvPr>
            <p:ph idx="1"/>
          </p:nvPr>
        </p:nvSpPr>
        <p:spPr/>
        <p:txBody>
          <a:bodyPr/>
          <a:lstStyle/>
          <a:p>
            <a:r>
              <a:rPr lang="en-GB" dirty="0"/>
              <a:t>Copper found in Cornwall</a:t>
            </a:r>
          </a:p>
          <a:p>
            <a:r>
              <a:rPr lang="en-GB" dirty="0"/>
              <a:t>Steam engines 1730s onwards</a:t>
            </a:r>
          </a:p>
          <a:p>
            <a:r>
              <a:rPr lang="en-GB" dirty="0"/>
              <a:t>Cost of South Wales coal</a:t>
            </a:r>
          </a:p>
        </p:txBody>
      </p:sp>
      <p:pic>
        <p:nvPicPr>
          <p:cNvPr id="4" name="Picture 3">
            <a:extLst>
              <a:ext uri="{FF2B5EF4-FFF2-40B4-BE49-F238E27FC236}">
                <a16:creationId xmlns:a16="http://schemas.microsoft.com/office/drawing/2014/main" id="{A83D8646-41DE-A355-6B00-EC05A536D6D6}"/>
              </a:ext>
            </a:extLst>
          </p:cNvPr>
          <p:cNvPicPr>
            <a:picLocks noChangeAspect="1"/>
          </p:cNvPicPr>
          <p:nvPr/>
        </p:nvPicPr>
        <p:blipFill>
          <a:blip r:embed="rId3"/>
          <a:stretch>
            <a:fillRect/>
          </a:stretch>
        </p:blipFill>
        <p:spPr>
          <a:xfrm>
            <a:off x="5655079" y="2762250"/>
            <a:ext cx="6667500" cy="4095750"/>
          </a:xfrm>
          <a:prstGeom prst="rect">
            <a:avLst/>
          </a:prstGeom>
        </p:spPr>
      </p:pic>
    </p:spTree>
    <p:extLst>
      <p:ext uri="{BB962C8B-B14F-4D97-AF65-F5344CB8AC3E}">
        <p14:creationId xmlns:p14="http://schemas.microsoft.com/office/powerpoint/2010/main" val="2180828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B1F5A-A741-72E0-61AD-C7DCB2FB6D2F}"/>
              </a:ext>
            </a:extLst>
          </p:cNvPr>
          <p:cNvSpPr>
            <a:spLocks noGrp="1"/>
          </p:cNvSpPr>
          <p:nvPr>
            <p:ph type="title"/>
          </p:nvPr>
        </p:nvSpPr>
        <p:spPr>
          <a:xfrm>
            <a:off x="630936" y="639520"/>
            <a:ext cx="3429000" cy="1719072"/>
          </a:xfrm>
        </p:spPr>
        <p:txBody>
          <a:bodyPr anchor="b">
            <a:normAutofit/>
          </a:bodyPr>
          <a:lstStyle/>
          <a:p>
            <a:r>
              <a:rPr lang="en-GB" sz="3800" dirty="0"/>
              <a:t>Cornish Copper mining industrial revolution</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37BC4B-F098-77B5-2360-BAECE31810E4}"/>
              </a:ext>
            </a:extLst>
          </p:cNvPr>
          <p:cNvSpPr>
            <a:spLocks noGrp="1"/>
          </p:cNvSpPr>
          <p:nvPr>
            <p:ph idx="1"/>
          </p:nvPr>
        </p:nvSpPr>
        <p:spPr>
          <a:xfrm>
            <a:off x="630936" y="2807208"/>
            <a:ext cx="3429000" cy="3410712"/>
          </a:xfrm>
        </p:spPr>
        <p:txBody>
          <a:bodyPr anchor="t">
            <a:normAutofit/>
          </a:bodyPr>
          <a:lstStyle/>
          <a:p>
            <a:r>
              <a:rPr lang="en-GB" sz="2200"/>
              <a:t>Copper mining peaked in the 1850s</a:t>
            </a:r>
          </a:p>
          <a:p>
            <a:r>
              <a:rPr lang="en-GB" sz="2200"/>
              <a:t>Banking crisis 1866</a:t>
            </a:r>
          </a:p>
          <a:p>
            <a:r>
              <a:rPr lang="en-GB" sz="2200"/>
              <a:t>Recurrent crashes</a:t>
            </a:r>
          </a:p>
        </p:txBody>
      </p:sp>
      <p:pic>
        <p:nvPicPr>
          <p:cNvPr id="4" name="Picture 3">
            <a:extLst>
              <a:ext uri="{FF2B5EF4-FFF2-40B4-BE49-F238E27FC236}">
                <a16:creationId xmlns:a16="http://schemas.microsoft.com/office/drawing/2014/main" id="{A010B4FB-0301-829A-DDC8-2EE9A1FE8D61}"/>
              </a:ext>
            </a:extLst>
          </p:cNvPr>
          <p:cNvPicPr>
            <a:picLocks noChangeAspect="1"/>
          </p:cNvPicPr>
          <p:nvPr/>
        </p:nvPicPr>
        <p:blipFill>
          <a:blip r:embed="rId3"/>
          <a:stretch>
            <a:fillRect/>
          </a:stretch>
        </p:blipFill>
        <p:spPr>
          <a:xfrm>
            <a:off x="4654296" y="1073106"/>
            <a:ext cx="6903720" cy="4711788"/>
          </a:xfrm>
          <a:prstGeom prst="rect">
            <a:avLst/>
          </a:prstGeom>
        </p:spPr>
      </p:pic>
    </p:spTree>
    <p:extLst>
      <p:ext uri="{BB962C8B-B14F-4D97-AF65-F5344CB8AC3E}">
        <p14:creationId xmlns:p14="http://schemas.microsoft.com/office/powerpoint/2010/main" val="326269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08C51-960C-86B5-F44B-3BDC285D8044}"/>
              </a:ext>
            </a:extLst>
          </p:cNvPr>
          <p:cNvSpPr>
            <a:spLocks noGrp="1"/>
          </p:cNvSpPr>
          <p:nvPr>
            <p:ph type="title"/>
          </p:nvPr>
        </p:nvSpPr>
        <p:spPr/>
        <p:txBody>
          <a:bodyPr/>
          <a:lstStyle/>
          <a:p>
            <a:r>
              <a:rPr lang="en-GB" sz="4400" dirty="0"/>
              <a:t>Cornish Copper mining industrial revolution</a:t>
            </a:r>
            <a:endParaRPr lang="en-GB" dirty="0"/>
          </a:p>
        </p:txBody>
      </p:sp>
      <p:sp>
        <p:nvSpPr>
          <p:cNvPr id="3" name="Content Placeholder 2">
            <a:extLst>
              <a:ext uri="{FF2B5EF4-FFF2-40B4-BE49-F238E27FC236}">
                <a16:creationId xmlns:a16="http://schemas.microsoft.com/office/drawing/2014/main" id="{78869444-4188-D820-AC88-D7F003BA2063}"/>
              </a:ext>
            </a:extLst>
          </p:cNvPr>
          <p:cNvSpPr>
            <a:spLocks noGrp="1"/>
          </p:cNvSpPr>
          <p:nvPr>
            <p:ph idx="1"/>
          </p:nvPr>
        </p:nvSpPr>
        <p:spPr/>
        <p:txBody>
          <a:bodyPr/>
          <a:lstStyle/>
          <a:p>
            <a:r>
              <a:rPr lang="en-GB" dirty="0"/>
              <a:t>1998</a:t>
            </a:r>
          </a:p>
        </p:txBody>
      </p:sp>
    </p:spTree>
    <p:extLst>
      <p:ext uri="{BB962C8B-B14F-4D97-AF65-F5344CB8AC3E}">
        <p14:creationId xmlns:p14="http://schemas.microsoft.com/office/powerpoint/2010/main" val="496782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A7742-E1FE-3F3C-30DA-C1C66557B0D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dirty="0">
                <a:solidFill>
                  <a:schemeClr val="tx1"/>
                </a:solidFill>
                <a:latin typeface="+mj-lt"/>
                <a:ea typeface="+mj-ea"/>
                <a:cs typeface="+mj-cs"/>
              </a:rPr>
              <a:t>Geography of Cornish Copper Mines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map of a mine&#10;&#10;Description automatically generated">
            <a:extLst>
              <a:ext uri="{FF2B5EF4-FFF2-40B4-BE49-F238E27FC236}">
                <a16:creationId xmlns:a16="http://schemas.microsoft.com/office/drawing/2014/main" id="{4FB2AF67-EF2C-FE77-A994-C4B13BDCDCBB}"/>
              </a:ext>
            </a:extLst>
          </p:cNvPr>
          <p:cNvPicPr>
            <a:picLocks noGrp="1" noChangeAspect="1"/>
          </p:cNvPicPr>
          <p:nvPr>
            <p:ph idx="1"/>
          </p:nvPr>
        </p:nvPicPr>
        <p:blipFill>
          <a:blip r:embed="rId3"/>
          <a:stretch>
            <a:fillRect/>
          </a:stretch>
        </p:blipFill>
        <p:spPr>
          <a:xfrm>
            <a:off x="4654296" y="944278"/>
            <a:ext cx="7214616" cy="4942011"/>
          </a:xfrm>
          <a:prstGeom prst="rect">
            <a:avLst/>
          </a:prstGeom>
        </p:spPr>
      </p:pic>
    </p:spTree>
    <p:extLst>
      <p:ext uri="{BB962C8B-B14F-4D97-AF65-F5344CB8AC3E}">
        <p14:creationId xmlns:p14="http://schemas.microsoft.com/office/powerpoint/2010/main" val="1736670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A0C4B-D665-743D-738B-D6E015BE621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Geograph of Cornish Copper Mines</a:t>
            </a:r>
          </a:p>
        </p:txBody>
      </p:sp>
      <p:pic>
        <p:nvPicPr>
          <p:cNvPr id="4" name="Content Placeholder 3" descr="A map of a country with red lines&#10;&#10;Description automatically generated">
            <a:extLst>
              <a:ext uri="{FF2B5EF4-FFF2-40B4-BE49-F238E27FC236}">
                <a16:creationId xmlns:a16="http://schemas.microsoft.com/office/drawing/2014/main" id="{0D8468C0-AE88-B98F-CC99-F8A6BADC7B6D}"/>
              </a:ext>
            </a:extLst>
          </p:cNvPr>
          <p:cNvPicPr>
            <a:picLocks noGrp="1" noChangeAspect="1"/>
          </p:cNvPicPr>
          <p:nvPr>
            <p:ph idx="1"/>
          </p:nvPr>
        </p:nvPicPr>
        <p:blipFill>
          <a:blip r:embed="rId3"/>
          <a:stretch>
            <a:fillRect/>
          </a:stretch>
        </p:blipFill>
        <p:spPr>
          <a:xfrm>
            <a:off x="4777316" y="1105446"/>
            <a:ext cx="6780700" cy="4644778"/>
          </a:xfrm>
          <a:prstGeom prst="rect">
            <a:avLst/>
          </a:prstGeom>
        </p:spPr>
      </p:pic>
    </p:spTree>
    <p:extLst>
      <p:ext uri="{BB962C8B-B14F-4D97-AF65-F5344CB8AC3E}">
        <p14:creationId xmlns:p14="http://schemas.microsoft.com/office/powerpoint/2010/main" val="57477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04652-9466-15CA-AF8A-2D60F28CAD6D}"/>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dirty="0">
                <a:solidFill>
                  <a:schemeClr val="tx1"/>
                </a:solidFill>
                <a:latin typeface="+mj-lt"/>
                <a:ea typeface="+mj-ea"/>
                <a:cs typeface="+mj-cs"/>
              </a:rPr>
              <a:t>Geography of Cornish Copper Mines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54E4637-EA61-0D8A-3F2F-1211488A24F2}"/>
              </a:ext>
            </a:extLst>
          </p:cNvPr>
          <p:cNvPicPr>
            <a:picLocks noGrp="1" noChangeAspect="1"/>
          </p:cNvPicPr>
          <p:nvPr>
            <p:ph idx="1"/>
          </p:nvPr>
        </p:nvPicPr>
        <p:blipFill>
          <a:blip r:embed="rId3"/>
          <a:stretch>
            <a:fillRect/>
          </a:stretch>
        </p:blipFill>
        <p:spPr>
          <a:xfrm>
            <a:off x="4654296" y="944278"/>
            <a:ext cx="7214616" cy="4942011"/>
          </a:xfrm>
          <a:prstGeom prst="rect">
            <a:avLst/>
          </a:prstGeom>
        </p:spPr>
      </p:pic>
    </p:spTree>
    <p:extLst>
      <p:ext uri="{BB962C8B-B14F-4D97-AF65-F5344CB8AC3E}">
        <p14:creationId xmlns:p14="http://schemas.microsoft.com/office/powerpoint/2010/main" val="1324504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5BEEA-770F-2146-69ED-0FFB1539344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Geography of Cornish Copper Mines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F1C8F0E-5854-8867-4C8F-918BA7BE3713}"/>
              </a:ext>
            </a:extLst>
          </p:cNvPr>
          <p:cNvPicPr>
            <a:picLocks noGrp="1" noChangeAspect="1"/>
          </p:cNvPicPr>
          <p:nvPr>
            <p:ph idx="1"/>
          </p:nvPr>
        </p:nvPicPr>
        <p:blipFill>
          <a:blip r:embed="rId3"/>
          <a:stretch>
            <a:fillRect/>
          </a:stretch>
        </p:blipFill>
        <p:spPr>
          <a:xfrm>
            <a:off x="4654296" y="944278"/>
            <a:ext cx="7214616" cy="4942011"/>
          </a:xfrm>
          <a:prstGeom prst="rect">
            <a:avLst/>
          </a:prstGeom>
        </p:spPr>
      </p:pic>
    </p:spTree>
    <p:extLst>
      <p:ext uri="{BB962C8B-B14F-4D97-AF65-F5344CB8AC3E}">
        <p14:creationId xmlns:p14="http://schemas.microsoft.com/office/powerpoint/2010/main" val="3263413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68A4A-EF55-16B6-FD58-2B07E88CCE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20C5AF-3275-3ECF-2E36-E9AA6F6005A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CFF9158-37AD-95BF-21EF-0C3EECC62CC6}"/>
              </a:ext>
            </a:extLst>
          </p:cNvPr>
          <p:cNvSpPr>
            <a:spLocks noGrp="1"/>
          </p:cNvSpPr>
          <p:nvPr>
            <p:ph idx="1"/>
          </p:nvPr>
        </p:nvSpPr>
        <p:spPr/>
        <p:txBody>
          <a:bodyPr/>
          <a:lstStyle/>
          <a:p>
            <a:r>
              <a:rPr lang="en-GB" dirty="0"/>
              <a:t>Industrial revolution history of Cornish copper mining</a:t>
            </a:r>
          </a:p>
        </p:txBody>
      </p:sp>
    </p:spTree>
    <p:extLst>
      <p:ext uri="{BB962C8B-B14F-4D97-AF65-F5344CB8AC3E}">
        <p14:creationId xmlns:p14="http://schemas.microsoft.com/office/powerpoint/2010/main" val="3113181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883E-94C5-EB49-31EA-828547FE18F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95D0F50-718B-FD6D-88EF-368CCA2B37EE}"/>
              </a:ext>
            </a:extLst>
          </p:cNvPr>
          <p:cNvSpPr>
            <a:spLocks noGrp="1"/>
          </p:cNvSpPr>
          <p:nvPr>
            <p:ph idx="1"/>
          </p:nvPr>
        </p:nvSpPr>
        <p:spPr/>
        <p:txBody>
          <a:bodyPr/>
          <a:lstStyle/>
          <a:p>
            <a:pPr marL="0" indent="0">
              <a:buNone/>
            </a:pPr>
            <a:r>
              <a:rPr lang="en-GB" dirty="0"/>
              <a:t>Cornish mining: A short history. Cornish studies resources. (2018, September 29). https://bernarddeacon.com/mining/cornish-mining-a-short-history/ </a:t>
            </a:r>
          </a:p>
          <a:p>
            <a:pPr marL="0" indent="0">
              <a:buNone/>
            </a:pPr>
            <a:endParaRPr lang="en-GB" dirty="0"/>
          </a:p>
          <a:p>
            <a:pPr marL="0" indent="0">
              <a:buNone/>
            </a:pPr>
            <a:r>
              <a:rPr lang="en-GB" dirty="0"/>
              <a:t>The geography of mining. Cornish studies resources. (2015, June 4). </a:t>
            </a:r>
            <a:r>
              <a:rPr lang="en-GB"/>
              <a:t>https://bernarddeacon.com/mining/the-geography-of-mining/ </a:t>
            </a:r>
            <a:endParaRPr lang="en-GB" dirty="0"/>
          </a:p>
          <a:p>
            <a:pPr marL="0" indent="0">
              <a:buNone/>
            </a:pPr>
            <a:endParaRPr lang="en-GB" dirty="0"/>
          </a:p>
        </p:txBody>
      </p:sp>
    </p:spTree>
    <p:extLst>
      <p:ext uri="{BB962C8B-B14F-4D97-AF65-F5344CB8AC3E}">
        <p14:creationId xmlns:p14="http://schemas.microsoft.com/office/powerpoint/2010/main" val="3276380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940</Words>
  <Application>Microsoft Office PowerPoint</Application>
  <PresentationFormat>Widescreen</PresentationFormat>
  <Paragraphs>41</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Nunito</vt:lpstr>
      <vt:lpstr>Office Theme</vt:lpstr>
      <vt:lpstr>Cornish Copper mining industrial revolution</vt:lpstr>
      <vt:lpstr>Objectives</vt:lpstr>
      <vt:lpstr>Cornish Copper mining industrial revolution</vt:lpstr>
      <vt:lpstr>Cornish Copper mining industrial revolution</vt:lpstr>
      <vt:lpstr>Cornish Copper mining industrial revolution</vt:lpstr>
      <vt:lpstr>Geography of Cornish Copper Mines</vt:lpstr>
      <vt:lpstr>Geograph of Cornish Copper Mines</vt:lpstr>
      <vt:lpstr>Geography of Cornish Copper Mines</vt:lpstr>
      <vt:lpstr>Geography of Cornish Copper Mines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Burns</dc:creator>
  <cp:lastModifiedBy>Anthony Burns</cp:lastModifiedBy>
  <cp:revision>2</cp:revision>
  <dcterms:created xsi:type="dcterms:W3CDTF">2024-10-31T12:41:08Z</dcterms:created>
  <dcterms:modified xsi:type="dcterms:W3CDTF">2024-10-31T12:58:28Z</dcterms:modified>
</cp:coreProperties>
</file>