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Lst>
  <p:sldSz cx="21374100" cy="30276800"/>
  <p:notesSz cx="6858000" cy="9144000"/>
  <p:embeddedFontLst>
    <p:embeddedFont>
      <p:font typeface="Arial Bold" charset="1" panose="020B0704020202020204"/>
      <p:regular r:id="rId10"/>
    </p:embeddedFont>
    <p:embeddedFont>
      <p:font typeface="Arial" charset="1" panose="020B0604020202020204"/>
      <p:regular r:id="rId1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7.png" Type="http://schemas.openxmlformats.org/officeDocument/2006/relationships/image"/><Relationship Id="rId11" Target="../media/image18.svg" Type="http://schemas.openxmlformats.org/officeDocument/2006/relationships/image"/><Relationship Id="rId12" Target="../media/image19.png" Type="http://schemas.openxmlformats.org/officeDocument/2006/relationships/image"/><Relationship Id="rId2" Target="../media/image9.png" Type="http://schemas.openxmlformats.org/officeDocument/2006/relationships/image"/><Relationship Id="rId3" Target="../media/image10.svg" Type="http://schemas.openxmlformats.org/officeDocument/2006/relationships/image"/><Relationship Id="rId4" Target="../media/image11.png" Type="http://schemas.openxmlformats.org/officeDocument/2006/relationships/image"/><Relationship Id="rId5" Target="../media/image12.png" Type="http://schemas.openxmlformats.org/officeDocument/2006/relationships/image"/><Relationship Id="rId6" Target="../media/image13.png" Type="http://schemas.openxmlformats.org/officeDocument/2006/relationships/image"/><Relationship Id="rId7" Target="../media/image14.svg" Type="http://schemas.openxmlformats.org/officeDocument/2006/relationships/image"/><Relationship Id="rId8" Target="../media/image15.png" Type="http://schemas.openxmlformats.org/officeDocument/2006/relationships/image"/><Relationship Id="rId9" Target="../media/image16.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0.png" Type="http://schemas.openxmlformats.org/officeDocument/2006/relationships/image"/><Relationship Id="rId3" Target="../media/image21.png" Type="http://schemas.openxmlformats.org/officeDocument/2006/relationships/image"/><Relationship Id="rId4" Target="../media/image22.svg" Type="http://schemas.openxmlformats.org/officeDocument/2006/relationships/image"/><Relationship Id="rId5" Target="../media/image23.png" Type="http://schemas.openxmlformats.org/officeDocument/2006/relationships/image"/><Relationship Id="rId6" Target="../media/image24.png" Type="http://schemas.openxmlformats.org/officeDocument/2006/relationships/image"/><Relationship Id="rId7" Target="../media/image25.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who.int/teams/mental-health-and-substance-use/world-mental-health-report?utm_source=chatgpt.com" TargetMode="External" Type="http://schemas.openxmlformats.org/officeDocument/2006/relationships/hyperlink"/><Relationship Id="rId3" Target="https://www.who.int/publications/i/item/9789240077263?utm_source=chatgpt.com" TargetMode="External" Type="http://schemas.openxmlformats.org/officeDocument/2006/relationships/hyperlink"/><Relationship Id="rId4" Target="../media/image26.png" Type="http://schemas.openxmlformats.org/officeDocument/2006/relationships/image"/><Relationship Id="rId5" Target="../media/image27.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E7E9EC"/>
        </a:solidFill>
      </p:bgPr>
    </p:bg>
    <p:spTree>
      <p:nvGrpSpPr>
        <p:cNvPr id="1" name=""/>
        <p:cNvGrpSpPr/>
        <p:nvPr/>
      </p:nvGrpSpPr>
      <p:grpSpPr>
        <a:xfrm>
          <a:off x="0" y="0"/>
          <a:ext cx="0" cy="0"/>
          <a:chOff x="0" y="0"/>
          <a:chExt cx="0" cy="0"/>
        </a:xfrm>
      </p:grpSpPr>
      <p:grpSp>
        <p:nvGrpSpPr>
          <p:cNvPr name="Group 2" id="2"/>
          <p:cNvGrpSpPr/>
          <p:nvPr/>
        </p:nvGrpSpPr>
        <p:grpSpPr>
          <a:xfrm rot="0">
            <a:off x="1937798" y="9257050"/>
            <a:ext cx="18458004" cy="2446139"/>
            <a:chOff x="0" y="0"/>
            <a:chExt cx="2338612" cy="309924"/>
          </a:xfrm>
        </p:grpSpPr>
        <p:sp>
          <p:nvSpPr>
            <p:cNvPr name="Freeform 3" id="3"/>
            <p:cNvSpPr/>
            <p:nvPr/>
          </p:nvSpPr>
          <p:spPr>
            <a:xfrm flipH="false" flipV="false" rot="0">
              <a:off x="0" y="0"/>
              <a:ext cx="2338612" cy="309924"/>
            </a:xfrm>
            <a:custGeom>
              <a:avLst/>
              <a:gdLst/>
              <a:ahLst/>
              <a:cxnLst/>
              <a:rect r="r" b="b" t="t" l="l"/>
              <a:pathLst>
                <a:path h="309924" w="2338612">
                  <a:moveTo>
                    <a:pt x="0" y="0"/>
                  </a:moveTo>
                  <a:lnTo>
                    <a:pt x="2338612" y="0"/>
                  </a:lnTo>
                  <a:lnTo>
                    <a:pt x="2338612" y="309924"/>
                  </a:lnTo>
                  <a:lnTo>
                    <a:pt x="0" y="309924"/>
                  </a:lnTo>
                  <a:close/>
                </a:path>
              </a:pathLst>
            </a:custGeom>
            <a:solidFill>
              <a:srgbClr val="FFDE32"/>
            </a:solidFill>
          </p:spPr>
        </p:sp>
        <p:sp>
          <p:nvSpPr>
            <p:cNvPr name="TextBox 4" id="4"/>
            <p:cNvSpPr txBox="true"/>
            <p:nvPr/>
          </p:nvSpPr>
          <p:spPr>
            <a:xfrm>
              <a:off x="0" y="-85725"/>
              <a:ext cx="2338612" cy="395649"/>
            </a:xfrm>
            <a:prstGeom prst="rect">
              <a:avLst/>
            </a:prstGeom>
          </p:spPr>
          <p:txBody>
            <a:bodyPr anchor="ctr" rtlCol="false" tIns="50800" lIns="50800" bIns="50800" rIns="50800"/>
            <a:lstStyle/>
            <a:p>
              <a:pPr algn="ctr">
                <a:lnSpc>
                  <a:spcPts val="4751"/>
                </a:lnSpc>
              </a:pPr>
            </a:p>
          </p:txBody>
        </p:sp>
      </p:grpSp>
      <p:sp>
        <p:nvSpPr>
          <p:cNvPr name="Freeform 5" id="5"/>
          <p:cNvSpPr/>
          <p:nvPr/>
        </p:nvSpPr>
        <p:spPr>
          <a:xfrm flipH="false" flipV="false" rot="0">
            <a:off x="2610252" y="12919193"/>
            <a:ext cx="16163496" cy="4437614"/>
          </a:xfrm>
          <a:custGeom>
            <a:avLst/>
            <a:gdLst/>
            <a:ahLst/>
            <a:cxnLst/>
            <a:rect r="r" b="b" t="t" l="l"/>
            <a:pathLst>
              <a:path h="4437614" w="16163496">
                <a:moveTo>
                  <a:pt x="0" y="0"/>
                </a:moveTo>
                <a:lnTo>
                  <a:pt x="16163496" y="0"/>
                </a:lnTo>
                <a:lnTo>
                  <a:pt x="16163496" y="4437614"/>
                </a:lnTo>
                <a:lnTo>
                  <a:pt x="0" y="4437614"/>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4704886" y="12999176"/>
            <a:ext cx="12433144" cy="4357631"/>
            <a:chOff x="0" y="0"/>
            <a:chExt cx="11794494" cy="4133794"/>
          </a:xfrm>
        </p:grpSpPr>
        <p:sp>
          <p:nvSpPr>
            <p:cNvPr name="Freeform 7" id="7"/>
            <p:cNvSpPr/>
            <p:nvPr/>
          </p:nvSpPr>
          <p:spPr>
            <a:xfrm flipH="false" flipV="false" rot="0">
              <a:off x="0" y="0"/>
              <a:ext cx="11794495" cy="4133794"/>
            </a:xfrm>
            <a:custGeom>
              <a:avLst/>
              <a:gdLst/>
              <a:ahLst/>
              <a:cxnLst/>
              <a:rect r="r" b="b" t="t" l="l"/>
              <a:pathLst>
                <a:path h="4133794" w="11794495">
                  <a:moveTo>
                    <a:pt x="0" y="0"/>
                  </a:moveTo>
                  <a:lnTo>
                    <a:pt x="11794495" y="0"/>
                  </a:lnTo>
                  <a:lnTo>
                    <a:pt x="11794495" y="4133794"/>
                  </a:lnTo>
                  <a:lnTo>
                    <a:pt x="0" y="4133794"/>
                  </a:lnTo>
                  <a:close/>
                </a:path>
              </a:pathLst>
            </a:custGeom>
            <a:solidFill>
              <a:srgbClr val="FFFFFF">
                <a:alpha val="0"/>
              </a:srgbClr>
            </a:solidFill>
          </p:spPr>
        </p:sp>
        <p:sp>
          <p:nvSpPr>
            <p:cNvPr name="TextBox 8" id="8"/>
            <p:cNvSpPr txBox="true"/>
            <p:nvPr/>
          </p:nvSpPr>
          <p:spPr>
            <a:xfrm>
              <a:off x="0" y="-95250"/>
              <a:ext cx="11794494" cy="4229044"/>
            </a:xfrm>
            <a:prstGeom prst="rect">
              <a:avLst/>
            </a:prstGeom>
          </p:spPr>
          <p:txBody>
            <a:bodyPr anchor="ctr" rtlCol="false" tIns="0" lIns="0" bIns="0" rIns="0"/>
            <a:lstStyle/>
            <a:p>
              <a:pPr algn="ctr">
                <a:lnSpc>
                  <a:spcPts val="5171"/>
                </a:lnSpc>
              </a:pPr>
              <a:r>
                <a:rPr lang="en-US" sz="3693" b="true">
                  <a:solidFill>
                    <a:srgbClr val="FFFFFF"/>
                  </a:solidFill>
                  <a:latin typeface="Arial Bold"/>
                  <a:ea typeface="Arial Bold"/>
                  <a:cs typeface="Arial Bold"/>
                  <a:sym typeface="Arial Bold"/>
                </a:rPr>
                <a:t>Mary</a:t>
              </a:r>
              <a:r>
                <a:rPr lang="en-US" sz="3693" b="true">
                  <a:solidFill>
                    <a:srgbClr val="FFFFFF"/>
                  </a:solidFill>
                  <a:latin typeface="Arial Bold"/>
                  <a:ea typeface="Arial Bold"/>
                  <a:cs typeface="Arial Bold"/>
                  <a:sym typeface="Arial Bold"/>
                </a:rPr>
                <a:t>am Shahid</a:t>
              </a:r>
            </a:p>
            <a:p>
              <a:pPr algn="ctr">
                <a:lnSpc>
                  <a:spcPts val="5171"/>
                </a:lnSpc>
              </a:pPr>
              <a:r>
                <a:rPr lang="en-US" sz="3693" b="true">
                  <a:solidFill>
                    <a:srgbClr val="FFFFFF"/>
                  </a:solidFill>
                  <a:latin typeface="Arial Bold"/>
                  <a:ea typeface="Arial Bold"/>
                  <a:cs typeface="Arial Bold"/>
                  <a:sym typeface="Arial Bold"/>
                </a:rPr>
                <a:t>Student id: 2314794</a:t>
              </a:r>
            </a:p>
            <a:p>
              <a:pPr algn="ctr">
                <a:lnSpc>
                  <a:spcPts val="5171"/>
                </a:lnSpc>
              </a:pPr>
              <a:r>
                <a:rPr lang="en-US" sz="3693" b="true">
                  <a:solidFill>
                    <a:srgbClr val="FFFFFF"/>
                  </a:solidFill>
                  <a:latin typeface="Arial Bold"/>
                  <a:ea typeface="Arial Bold"/>
                  <a:cs typeface="Arial Bold"/>
                  <a:sym typeface="Arial Bold"/>
                </a:rPr>
                <a:t>Programme: BSc (Hons) Health and Social Care Module: Psychological Classifications and Provisions (BMHP6029)</a:t>
              </a:r>
            </a:p>
          </p:txBody>
        </p:sp>
      </p:grpSp>
      <p:grpSp>
        <p:nvGrpSpPr>
          <p:cNvPr name="Group 9" id="9"/>
          <p:cNvGrpSpPr/>
          <p:nvPr/>
        </p:nvGrpSpPr>
        <p:grpSpPr>
          <a:xfrm rot="0">
            <a:off x="787596" y="915331"/>
            <a:ext cx="9904404" cy="3851097"/>
            <a:chOff x="0" y="0"/>
            <a:chExt cx="1254879" cy="487930"/>
          </a:xfrm>
        </p:grpSpPr>
        <p:sp>
          <p:nvSpPr>
            <p:cNvPr name="Freeform 10" id="10"/>
            <p:cNvSpPr/>
            <p:nvPr/>
          </p:nvSpPr>
          <p:spPr>
            <a:xfrm flipH="false" flipV="false" rot="0">
              <a:off x="0" y="0"/>
              <a:ext cx="1254879" cy="487930"/>
            </a:xfrm>
            <a:custGeom>
              <a:avLst/>
              <a:gdLst/>
              <a:ahLst/>
              <a:cxnLst/>
              <a:rect r="r" b="b" t="t" l="l"/>
              <a:pathLst>
                <a:path h="487930" w="1254879">
                  <a:moveTo>
                    <a:pt x="0" y="0"/>
                  </a:moveTo>
                  <a:lnTo>
                    <a:pt x="1254879" y="0"/>
                  </a:lnTo>
                  <a:lnTo>
                    <a:pt x="1254879" y="487930"/>
                  </a:lnTo>
                  <a:lnTo>
                    <a:pt x="0" y="487930"/>
                  </a:lnTo>
                  <a:close/>
                </a:path>
              </a:pathLst>
            </a:custGeom>
            <a:solidFill>
              <a:srgbClr val="FFFFFF"/>
            </a:solidFill>
          </p:spPr>
        </p:sp>
        <p:sp>
          <p:nvSpPr>
            <p:cNvPr name="TextBox 11" id="11"/>
            <p:cNvSpPr txBox="true"/>
            <p:nvPr/>
          </p:nvSpPr>
          <p:spPr>
            <a:xfrm>
              <a:off x="0" y="-85725"/>
              <a:ext cx="1254879" cy="573655"/>
            </a:xfrm>
            <a:prstGeom prst="rect">
              <a:avLst/>
            </a:prstGeom>
          </p:spPr>
          <p:txBody>
            <a:bodyPr anchor="ctr" rtlCol="false" tIns="50800" lIns="50800" bIns="50800" rIns="50800"/>
            <a:lstStyle/>
            <a:p>
              <a:pPr algn="ctr">
                <a:lnSpc>
                  <a:spcPts val="4751"/>
                </a:lnSpc>
              </a:pPr>
            </a:p>
          </p:txBody>
        </p:sp>
      </p:grpSp>
      <p:sp>
        <p:nvSpPr>
          <p:cNvPr name="Freeform 12" id="12"/>
          <p:cNvSpPr/>
          <p:nvPr/>
        </p:nvSpPr>
        <p:spPr>
          <a:xfrm flipH="false" flipV="false" rot="0">
            <a:off x="1464597" y="1130798"/>
            <a:ext cx="8550403" cy="3420161"/>
          </a:xfrm>
          <a:custGeom>
            <a:avLst/>
            <a:gdLst/>
            <a:ahLst/>
            <a:cxnLst/>
            <a:rect r="r" b="b" t="t" l="l"/>
            <a:pathLst>
              <a:path h="3420161" w="8550403">
                <a:moveTo>
                  <a:pt x="0" y="0"/>
                </a:moveTo>
                <a:lnTo>
                  <a:pt x="8550402" y="0"/>
                </a:lnTo>
                <a:lnTo>
                  <a:pt x="8550402" y="3420161"/>
                </a:lnTo>
                <a:lnTo>
                  <a:pt x="0" y="3420161"/>
                </a:lnTo>
                <a:lnTo>
                  <a:pt x="0" y="0"/>
                </a:lnTo>
                <a:close/>
              </a:path>
            </a:pathLst>
          </a:custGeom>
          <a:blipFill>
            <a:blip r:embed="rId4"/>
            <a:stretch>
              <a:fillRect l="0" t="0" r="0" b="0"/>
            </a:stretch>
          </a:blipFill>
        </p:spPr>
      </p:sp>
      <p:sp>
        <p:nvSpPr>
          <p:cNvPr name="Freeform 13" id="13"/>
          <p:cNvSpPr/>
          <p:nvPr/>
        </p:nvSpPr>
        <p:spPr>
          <a:xfrm flipH="false" flipV="false" rot="0">
            <a:off x="1464597" y="19109407"/>
            <a:ext cx="8438488" cy="6708598"/>
          </a:xfrm>
          <a:custGeom>
            <a:avLst/>
            <a:gdLst/>
            <a:ahLst/>
            <a:cxnLst/>
            <a:rect r="r" b="b" t="t" l="l"/>
            <a:pathLst>
              <a:path h="6708598" w="8438488">
                <a:moveTo>
                  <a:pt x="0" y="0"/>
                </a:moveTo>
                <a:lnTo>
                  <a:pt x="8438487" y="0"/>
                </a:lnTo>
                <a:lnTo>
                  <a:pt x="8438487" y="6708598"/>
                </a:lnTo>
                <a:lnTo>
                  <a:pt x="0" y="6708598"/>
                </a:lnTo>
                <a:lnTo>
                  <a:pt x="0" y="0"/>
                </a:lnTo>
                <a:close/>
              </a:path>
            </a:pathLst>
          </a:custGeom>
          <a:blipFill>
            <a:blip r:embed="rId5"/>
            <a:stretch>
              <a:fillRect l="0" t="0" r="0" b="0"/>
            </a:stretch>
          </a:blipFill>
        </p:spPr>
      </p:sp>
      <p:sp>
        <p:nvSpPr>
          <p:cNvPr name="Freeform 14" id="14"/>
          <p:cNvSpPr/>
          <p:nvPr/>
        </p:nvSpPr>
        <p:spPr>
          <a:xfrm flipH="false" flipV="false" rot="0">
            <a:off x="11842202" y="18576007"/>
            <a:ext cx="8553600" cy="10510054"/>
          </a:xfrm>
          <a:custGeom>
            <a:avLst/>
            <a:gdLst/>
            <a:ahLst/>
            <a:cxnLst/>
            <a:rect r="r" b="b" t="t" l="l"/>
            <a:pathLst>
              <a:path h="10510054" w="8553600">
                <a:moveTo>
                  <a:pt x="0" y="0"/>
                </a:moveTo>
                <a:lnTo>
                  <a:pt x="8553600" y="0"/>
                </a:lnTo>
                <a:lnTo>
                  <a:pt x="8553600" y="10510054"/>
                </a:lnTo>
                <a:lnTo>
                  <a:pt x="0" y="1051005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5" id="15"/>
          <p:cNvSpPr/>
          <p:nvPr/>
        </p:nvSpPr>
        <p:spPr>
          <a:xfrm flipH="false" flipV="false" rot="0">
            <a:off x="11842202" y="3304539"/>
            <a:ext cx="8553600" cy="2923776"/>
          </a:xfrm>
          <a:custGeom>
            <a:avLst/>
            <a:gdLst/>
            <a:ahLst/>
            <a:cxnLst/>
            <a:rect r="r" b="b" t="t" l="l"/>
            <a:pathLst>
              <a:path h="2923776" w="8553600">
                <a:moveTo>
                  <a:pt x="0" y="0"/>
                </a:moveTo>
                <a:lnTo>
                  <a:pt x="8553600" y="0"/>
                </a:lnTo>
                <a:lnTo>
                  <a:pt x="8553600" y="2923776"/>
                </a:lnTo>
                <a:lnTo>
                  <a:pt x="0" y="2923776"/>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16" id="16"/>
          <p:cNvSpPr txBox="true"/>
          <p:nvPr/>
        </p:nvSpPr>
        <p:spPr>
          <a:xfrm rot="0">
            <a:off x="2631797" y="9596834"/>
            <a:ext cx="17070006" cy="1652270"/>
          </a:xfrm>
          <a:prstGeom prst="rect">
            <a:avLst/>
          </a:prstGeom>
        </p:spPr>
        <p:txBody>
          <a:bodyPr anchor="t" rtlCol="false" tIns="0" lIns="0" bIns="0" rIns="0">
            <a:spAutoFit/>
          </a:bodyPr>
          <a:lstStyle/>
          <a:p>
            <a:pPr algn="ctr">
              <a:lnSpc>
                <a:spcPts val="6580"/>
              </a:lnSpc>
            </a:pPr>
            <a:r>
              <a:rPr lang="en-US" sz="4700" b="true">
                <a:solidFill>
                  <a:srgbClr val="000000"/>
                </a:solidFill>
                <a:latin typeface="Arial Bold"/>
                <a:ea typeface="Arial Bold"/>
                <a:cs typeface="Arial Bold"/>
                <a:sym typeface="Arial Bold"/>
              </a:rPr>
              <a:t>Gener</a:t>
            </a:r>
            <a:r>
              <a:rPr lang="en-US" b="true" sz="4700">
                <a:solidFill>
                  <a:srgbClr val="000000"/>
                </a:solidFill>
                <a:latin typeface="Arial Bold"/>
                <a:ea typeface="Arial Bold"/>
                <a:cs typeface="Arial Bold"/>
                <a:sym typeface="Arial Bold"/>
              </a:rPr>
              <a:t>alised Anxiety Disorder (ICD-11 6B00): how attitudes and care have really changed</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5548335" y="21486950"/>
            <a:ext cx="2969514" cy="1680681"/>
            <a:chOff x="0" y="0"/>
            <a:chExt cx="753401" cy="426409"/>
          </a:xfrm>
        </p:grpSpPr>
        <p:sp>
          <p:nvSpPr>
            <p:cNvPr name="Freeform 3" id="3"/>
            <p:cNvSpPr/>
            <p:nvPr/>
          </p:nvSpPr>
          <p:spPr>
            <a:xfrm flipH="false" flipV="false" rot="0">
              <a:off x="0" y="0"/>
              <a:ext cx="753401" cy="426409"/>
            </a:xfrm>
            <a:custGeom>
              <a:avLst/>
              <a:gdLst/>
              <a:ahLst/>
              <a:cxnLst/>
              <a:rect r="r" b="b" t="t" l="l"/>
              <a:pathLst>
                <a:path h="426409" w="753401">
                  <a:moveTo>
                    <a:pt x="0" y="0"/>
                  </a:moveTo>
                  <a:lnTo>
                    <a:pt x="753401" y="0"/>
                  </a:lnTo>
                  <a:lnTo>
                    <a:pt x="753401" y="426409"/>
                  </a:lnTo>
                  <a:lnTo>
                    <a:pt x="0" y="426409"/>
                  </a:lnTo>
                  <a:close/>
                </a:path>
              </a:pathLst>
            </a:custGeom>
            <a:solidFill>
              <a:srgbClr val="FFFFFF"/>
            </a:solidFill>
          </p:spPr>
        </p:sp>
        <p:sp>
          <p:nvSpPr>
            <p:cNvPr name="TextBox 4" id="4"/>
            <p:cNvSpPr txBox="true"/>
            <p:nvPr/>
          </p:nvSpPr>
          <p:spPr>
            <a:xfrm>
              <a:off x="0" y="-85725"/>
              <a:ext cx="753401" cy="512134"/>
            </a:xfrm>
            <a:prstGeom prst="rect">
              <a:avLst/>
            </a:prstGeom>
          </p:spPr>
          <p:txBody>
            <a:bodyPr anchor="ctr" rtlCol="false" tIns="50800" lIns="50800" bIns="50800" rIns="50800"/>
            <a:lstStyle/>
            <a:p>
              <a:pPr algn="ctr">
                <a:lnSpc>
                  <a:spcPts val="4891"/>
                </a:lnSpc>
              </a:pPr>
            </a:p>
          </p:txBody>
        </p:sp>
      </p:grpSp>
      <p:grpSp>
        <p:nvGrpSpPr>
          <p:cNvPr name="Group 5" id="5"/>
          <p:cNvGrpSpPr/>
          <p:nvPr/>
        </p:nvGrpSpPr>
        <p:grpSpPr>
          <a:xfrm rot="0">
            <a:off x="257507" y="21668788"/>
            <a:ext cx="5235329" cy="1550120"/>
            <a:chOff x="0" y="0"/>
            <a:chExt cx="1328266" cy="393284"/>
          </a:xfrm>
        </p:grpSpPr>
        <p:sp>
          <p:nvSpPr>
            <p:cNvPr name="Freeform 6" id="6"/>
            <p:cNvSpPr/>
            <p:nvPr/>
          </p:nvSpPr>
          <p:spPr>
            <a:xfrm flipH="false" flipV="false" rot="0">
              <a:off x="0" y="0"/>
              <a:ext cx="1328266" cy="393284"/>
            </a:xfrm>
            <a:custGeom>
              <a:avLst/>
              <a:gdLst/>
              <a:ahLst/>
              <a:cxnLst/>
              <a:rect r="r" b="b" t="t" l="l"/>
              <a:pathLst>
                <a:path h="393284" w="1328266">
                  <a:moveTo>
                    <a:pt x="0" y="0"/>
                  </a:moveTo>
                  <a:lnTo>
                    <a:pt x="1328266" y="0"/>
                  </a:lnTo>
                  <a:lnTo>
                    <a:pt x="1328266" y="393284"/>
                  </a:lnTo>
                  <a:lnTo>
                    <a:pt x="0" y="393284"/>
                  </a:lnTo>
                  <a:close/>
                </a:path>
              </a:pathLst>
            </a:custGeom>
            <a:solidFill>
              <a:srgbClr val="FFFFFF"/>
            </a:solidFill>
          </p:spPr>
        </p:sp>
        <p:sp>
          <p:nvSpPr>
            <p:cNvPr name="TextBox 7" id="7"/>
            <p:cNvSpPr txBox="true"/>
            <p:nvPr/>
          </p:nvSpPr>
          <p:spPr>
            <a:xfrm>
              <a:off x="0" y="-85725"/>
              <a:ext cx="1328266" cy="479009"/>
            </a:xfrm>
            <a:prstGeom prst="rect">
              <a:avLst/>
            </a:prstGeom>
          </p:spPr>
          <p:txBody>
            <a:bodyPr anchor="ctr" rtlCol="false" tIns="50800" lIns="50800" bIns="50800" rIns="50800"/>
            <a:lstStyle/>
            <a:p>
              <a:pPr algn="ctr">
                <a:lnSpc>
                  <a:spcPts val="4891"/>
                </a:lnSpc>
              </a:pPr>
            </a:p>
          </p:txBody>
        </p:sp>
      </p:grpSp>
      <p:grpSp>
        <p:nvGrpSpPr>
          <p:cNvPr name="Group 8" id="8"/>
          <p:cNvGrpSpPr/>
          <p:nvPr/>
        </p:nvGrpSpPr>
        <p:grpSpPr>
          <a:xfrm rot="0">
            <a:off x="257507" y="237687"/>
            <a:ext cx="10854357" cy="8217003"/>
            <a:chOff x="0" y="0"/>
            <a:chExt cx="14472476" cy="10956004"/>
          </a:xfrm>
        </p:grpSpPr>
        <p:grpSp>
          <p:nvGrpSpPr>
            <p:cNvPr name="Group 9" id="9"/>
            <p:cNvGrpSpPr/>
            <p:nvPr/>
          </p:nvGrpSpPr>
          <p:grpSpPr>
            <a:xfrm rot="-5400000">
              <a:off x="1524111" y="-1524111"/>
              <a:ext cx="10956004" cy="14004227"/>
              <a:chOff x="0" y="0"/>
              <a:chExt cx="1337588" cy="1709738"/>
            </a:xfrm>
          </p:grpSpPr>
          <p:sp>
            <p:nvSpPr>
              <p:cNvPr name="Freeform 10" id="10"/>
              <p:cNvSpPr/>
              <p:nvPr/>
            </p:nvSpPr>
            <p:spPr>
              <a:xfrm flipH="false" flipV="false" rot="0">
                <a:off x="0" y="0"/>
                <a:ext cx="1337589" cy="1709738"/>
              </a:xfrm>
              <a:custGeom>
                <a:avLst/>
                <a:gdLst/>
                <a:ahLst/>
                <a:cxnLst/>
                <a:rect r="r" b="b" t="t" l="l"/>
                <a:pathLst>
                  <a:path h="1709738" w="1337589">
                    <a:moveTo>
                      <a:pt x="446104" y="19070"/>
                    </a:moveTo>
                    <a:cubicBezTo>
                      <a:pt x="514457" y="7556"/>
                      <a:pt x="592639" y="0"/>
                      <a:pt x="669154" y="0"/>
                    </a:cubicBezTo>
                    <a:cubicBezTo>
                      <a:pt x="745672" y="0"/>
                      <a:pt x="819301" y="6476"/>
                      <a:pt x="887153" y="17990"/>
                    </a:cubicBezTo>
                    <a:cubicBezTo>
                      <a:pt x="888599" y="18350"/>
                      <a:pt x="890042" y="18350"/>
                      <a:pt x="891485" y="18710"/>
                    </a:cubicBezTo>
                    <a:cubicBezTo>
                      <a:pt x="1146298" y="64765"/>
                      <a:pt x="1333980" y="186379"/>
                      <a:pt x="1337589" y="348426"/>
                    </a:cubicBezTo>
                    <a:lnTo>
                      <a:pt x="1337589" y="1709738"/>
                    </a:lnTo>
                    <a:lnTo>
                      <a:pt x="0" y="1709738"/>
                    </a:lnTo>
                    <a:lnTo>
                      <a:pt x="0" y="349436"/>
                    </a:lnTo>
                    <a:cubicBezTo>
                      <a:pt x="3609" y="185660"/>
                      <a:pt x="188403" y="64045"/>
                      <a:pt x="446104" y="19070"/>
                    </a:cubicBezTo>
                    <a:close/>
                  </a:path>
                </a:pathLst>
              </a:custGeom>
              <a:solidFill>
                <a:srgbClr val="FFDE59"/>
              </a:solidFill>
            </p:spPr>
          </p:sp>
          <p:sp>
            <p:nvSpPr>
              <p:cNvPr name="TextBox 11" id="11"/>
              <p:cNvSpPr txBox="true"/>
              <p:nvPr/>
            </p:nvSpPr>
            <p:spPr>
              <a:xfrm>
                <a:off x="0" y="117475"/>
                <a:ext cx="1337588" cy="1592263"/>
              </a:xfrm>
              <a:prstGeom prst="rect">
                <a:avLst/>
              </a:prstGeom>
            </p:spPr>
            <p:txBody>
              <a:bodyPr anchor="ctr" rtlCol="false" tIns="50800" lIns="50800" bIns="50800" rIns="50800"/>
              <a:lstStyle/>
              <a:p>
                <a:pPr algn="ctr">
                  <a:lnSpc>
                    <a:spcPts val="1701"/>
                  </a:lnSpc>
                </a:pPr>
              </a:p>
            </p:txBody>
          </p:sp>
        </p:grpSp>
        <p:grpSp>
          <p:nvGrpSpPr>
            <p:cNvPr name="Group 12" id="12"/>
            <p:cNvGrpSpPr/>
            <p:nvPr/>
          </p:nvGrpSpPr>
          <p:grpSpPr>
            <a:xfrm rot="-5400000">
              <a:off x="8734753" y="5218281"/>
              <a:ext cx="10956004" cy="519442"/>
              <a:chOff x="0" y="0"/>
              <a:chExt cx="7286244" cy="345453"/>
            </a:xfrm>
          </p:grpSpPr>
          <p:sp>
            <p:nvSpPr>
              <p:cNvPr name="Freeform 13" id="13"/>
              <p:cNvSpPr/>
              <p:nvPr/>
            </p:nvSpPr>
            <p:spPr>
              <a:xfrm flipH="false" flipV="false" rot="0">
                <a:off x="0" y="0"/>
                <a:ext cx="7286244" cy="345453"/>
              </a:xfrm>
              <a:custGeom>
                <a:avLst/>
                <a:gdLst/>
                <a:ahLst/>
                <a:cxnLst/>
                <a:rect r="r" b="b" t="t" l="l"/>
                <a:pathLst>
                  <a:path h="345453" w="7286244">
                    <a:moveTo>
                      <a:pt x="2430060" y="326384"/>
                    </a:moveTo>
                    <a:cubicBezTo>
                      <a:pt x="2803607" y="337898"/>
                      <a:pt x="3228282" y="345453"/>
                      <a:pt x="3645084" y="345453"/>
                    </a:cubicBezTo>
                    <a:cubicBezTo>
                      <a:pt x="4061899" y="345453"/>
                      <a:pt x="4462978" y="338976"/>
                      <a:pt x="4832587" y="327462"/>
                    </a:cubicBezTo>
                    <a:cubicBezTo>
                      <a:pt x="4840462" y="327103"/>
                      <a:pt x="4848323" y="327103"/>
                      <a:pt x="4856183" y="326743"/>
                    </a:cubicBezTo>
                    <a:cubicBezTo>
                      <a:pt x="6244227" y="280688"/>
                      <a:pt x="7266585" y="159074"/>
                      <a:pt x="7286244" y="27332"/>
                    </a:cubicBezTo>
                    <a:lnTo>
                      <a:pt x="7286244" y="0"/>
                    </a:lnTo>
                    <a:lnTo>
                      <a:pt x="0" y="0"/>
                    </a:lnTo>
                    <a:lnTo>
                      <a:pt x="0" y="27312"/>
                    </a:lnTo>
                    <a:cubicBezTo>
                      <a:pt x="19661" y="159793"/>
                      <a:pt x="1026287" y="281408"/>
                      <a:pt x="2430060" y="326384"/>
                    </a:cubicBezTo>
                    <a:close/>
                  </a:path>
                </a:pathLst>
              </a:custGeom>
              <a:solidFill>
                <a:srgbClr val="FFEDE2"/>
              </a:solidFill>
            </p:spPr>
          </p:sp>
          <p:sp>
            <p:nvSpPr>
              <p:cNvPr name="TextBox 14" id="14"/>
              <p:cNvSpPr txBox="true"/>
              <p:nvPr/>
            </p:nvSpPr>
            <p:spPr>
              <a:xfrm>
                <a:off x="0" y="-9525"/>
                <a:ext cx="7286244" cy="227978"/>
              </a:xfrm>
              <a:prstGeom prst="rect">
                <a:avLst/>
              </a:prstGeom>
            </p:spPr>
            <p:txBody>
              <a:bodyPr anchor="ctr" rtlCol="false" tIns="50800" lIns="50800" bIns="50800" rIns="50800"/>
              <a:lstStyle/>
              <a:p>
                <a:pPr algn="ctr">
                  <a:lnSpc>
                    <a:spcPts val="1701"/>
                  </a:lnSpc>
                </a:pPr>
              </a:p>
            </p:txBody>
          </p:sp>
        </p:grpSp>
      </p:grpSp>
      <p:grpSp>
        <p:nvGrpSpPr>
          <p:cNvPr name="Group 15" id="15"/>
          <p:cNvGrpSpPr/>
          <p:nvPr/>
        </p:nvGrpSpPr>
        <p:grpSpPr>
          <a:xfrm rot="0">
            <a:off x="10653435" y="4896741"/>
            <a:ext cx="10627081" cy="12401081"/>
            <a:chOff x="0" y="0"/>
            <a:chExt cx="14169441" cy="16534774"/>
          </a:xfrm>
        </p:grpSpPr>
        <p:grpSp>
          <p:nvGrpSpPr>
            <p:cNvPr name="Group 16" id="16"/>
            <p:cNvGrpSpPr/>
            <p:nvPr/>
          </p:nvGrpSpPr>
          <p:grpSpPr>
            <a:xfrm rot="5400000">
              <a:off x="-953444" y="1411889"/>
              <a:ext cx="16534774" cy="13710996"/>
              <a:chOff x="0" y="0"/>
              <a:chExt cx="1981960" cy="1643484"/>
            </a:xfrm>
          </p:grpSpPr>
          <p:sp>
            <p:nvSpPr>
              <p:cNvPr name="Freeform 17" id="17"/>
              <p:cNvSpPr/>
              <p:nvPr/>
            </p:nvSpPr>
            <p:spPr>
              <a:xfrm flipH="false" flipV="false" rot="0">
                <a:off x="0" y="0"/>
                <a:ext cx="1981960" cy="1643484"/>
              </a:xfrm>
              <a:custGeom>
                <a:avLst/>
                <a:gdLst/>
                <a:ahLst/>
                <a:cxnLst/>
                <a:rect r="r" b="b" t="t" l="l"/>
                <a:pathLst>
                  <a:path h="1643484" w="1981960">
                    <a:moveTo>
                      <a:pt x="661010" y="19070"/>
                    </a:moveTo>
                    <a:cubicBezTo>
                      <a:pt x="762292" y="7556"/>
                      <a:pt x="878138" y="0"/>
                      <a:pt x="991514" y="0"/>
                    </a:cubicBezTo>
                    <a:cubicBezTo>
                      <a:pt x="1104893" y="0"/>
                      <a:pt x="1213992" y="6476"/>
                      <a:pt x="1314531" y="17990"/>
                    </a:cubicBezTo>
                    <a:cubicBezTo>
                      <a:pt x="1316673" y="18350"/>
                      <a:pt x="1318811" y="18350"/>
                      <a:pt x="1320950" y="18710"/>
                    </a:cubicBezTo>
                    <a:cubicBezTo>
                      <a:pt x="1698517" y="64765"/>
                      <a:pt x="1976612" y="186379"/>
                      <a:pt x="1981960" y="346954"/>
                    </a:cubicBezTo>
                    <a:lnTo>
                      <a:pt x="1981960" y="1643484"/>
                    </a:lnTo>
                    <a:lnTo>
                      <a:pt x="0" y="1643484"/>
                    </a:lnTo>
                    <a:lnTo>
                      <a:pt x="0" y="347916"/>
                    </a:lnTo>
                    <a:cubicBezTo>
                      <a:pt x="5348" y="185660"/>
                      <a:pt x="279164" y="64045"/>
                      <a:pt x="661010" y="19070"/>
                    </a:cubicBezTo>
                    <a:close/>
                  </a:path>
                </a:pathLst>
              </a:custGeom>
              <a:solidFill>
                <a:srgbClr val="FFCCAB"/>
              </a:solidFill>
            </p:spPr>
          </p:sp>
          <p:sp>
            <p:nvSpPr>
              <p:cNvPr name="TextBox 18" id="18"/>
              <p:cNvSpPr txBox="true"/>
              <p:nvPr/>
            </p:nvSpPr>
            <p:spPr>
              <a:xfrm>
                <a:off x="0" y="117475"/>
                <a:ext cx="1981960" cy="1526009"/>
              </a:xfrm>
              <a:prstGeom prst="rect">
                <a:avLst/>
              </a:prstGeom>
            </p:spPr>
            <p:txBody>
              <a:bodyPr anchor="ctr" rtlCol="false" tIns="50800" lIns="50800" bIns="50800" rIns="50800"/>
              <a:lstStyle/>
              <a:p>
                <a:pPr algn="ctr">
                  <a:lnSpc>
                    <a:spcPts val="1701"/>
                  </a:lnSpc>
                </a:pPr>
              </a:p>
            </p:txBody>
          </p:sp>
        </p:grpSp>
        <p:grpSp>
          <p:nvGrpSpPr>
            <p:cNvPr name="Group 19" id="19"/>
            <p:cNvGrpSpPr/>
            <p:nvPr/>
          </p:nvGrpSpPr>
          <p:grpSpPr>
            <a:xfrm rot="5400000">
              <a:off x="-8013104" y="8013104"/>
              <a:ext cx="16534774" cy="508566"/>
              <a:chOff x="0" y="0"/>
              <a:chExt cx="10796327" cy="332066"/>
            </a:xfrm>
          </p:grpSpPr>
          <p:sp>
            <p:nvSpPr>
              <p:cNvPr name="Freeform 20" id="20"/>
              <p:cNvSpPr/>
              <p:nvPr/>
            </p:nvSpPr>
            <p:spPr>
              <a:xfrm flipH="false" flipV="false" rot="0">
                <a:off x="0" y="0"/>
                <a:ext cx="10796327" cy="332066"/>
              </a:xfrm>
              <a:custGeom>
                <a:avLst/>
                <a:gdLst/>
                <a:ahLst/>
                <a:cxnLst/>
                <a:rect r="r" b="b" t="t" l="l"/>
                <a:pathLst>
                  <a:path h="332066" w="10796327">
                    <a:moveTo>
                      <a:pt x="3600720" y="312997"/>
                    </a:moveTo>
                    <a:cubicBezTo>
                      <a:pt x="4154219" y="324511"/>
                      <a:pt x="4783479" y="332066"/>
                      <a:pt x="5401070" y="332066"/>
                    </a:cubicBezTo>
                    <a:cubicBezTo>
                      <a:pt x="6018683" y="332066"/>
                      <a:pt x="6612979" y="325589"/>
                      <a:pt x="7160643" y="314076"/>
                    </a:cubicBezTo>
                    <a:cubicBezTo>
                      <a:pt x="7172312" y="313716"/>
                      <a:pt x="7183959" y="313716"/>
                      <a:pt x="7195607" y="313357"/>
                    </a:cubicBezTo>
                    <a:cubicBezTo>
                      <a:pt x="9252327" y="267301"/>
                      <a:pt x="10767197" y="145688"/>
                      <a:pt x="10796327" y="14243"/>
                    </a:cubicBezTo>
                    <a:lnTo>
                      <a:pt x="10796327" y="0"/>
                    </a:lnTo>
                    <a:lnTo>
                      <a:pt x="0" y="0"/>
                    </a:lnTo>
                    <a:lnTo>
                      <a:pt x="0" y="14232"/>
                    </a:lnTo>
                    <a:cubicBezTo>
                      <a:pt x="29132" y="146406"/>
                      <a:pt x="1520692" y="268022"/>
                      <a:pt x="3600720" y="312997"/>
                    </a:cubicBezTo>
                    <a:close/>
                  </a:path>
                </a:pathLst>
              </a:custGeom>
              <a:solidFill>
                <a:srgbClr val="F8E2FF"/>
              </a:solidFill>
            </p:spPr>
          </p:sp>
          <p:sp>
            <p:nvSpPr>
              <p:cNvPr name="TextBox 21" id="21"/>
              <p:cNvSpPr txBox="true"/>
              <p:nvPr/>
            </p:nvSpPr>
            <p:spPr>
              <a:xfrm>
                <a:off x="0" y="-9525"/>
                <a:ext cx="10796327" cy="214591"/>
              </a:xfrm>
              <a:prstGeom prst="rect">
                <a:avLst/>
              </a:prstGeom>
            </p:spPr>
            <p:txBody>
              <a:bodyPr anchor="ctr" rtlCol="false" tIns="50800" lIns="50800" bIns="50800" rIns="50800"/>
              <a:lstStyle/>
              <a:p>
                <a:pPr algn="ctr">
                  <a:lnSpc>
                    <a:spcPts val="1701"/>
                  </a:lnSpc>
                </a:pPr>
              </a:p>
            </p:txBody>
          </p:sp>
        </p:grpSp>
      </p:grpSp>
      <p:grpSp>
        <p:nvGrpSpPr>
          <p:cNvPr name="Group 22" id="22"/>
          <p:cNvGrpSpPr/>
          <p:nvPr/>
        </p:nvGrpSpPr>
        <p:grpSpPr>
          <a:xfrm rot="0">
            <a:off x="257507" y="12345377"/>
            <a:ext cx="10650400" cy="15087306"/>
            <a:chOff x="0" y="0"/>
            <a:chExt cx="14200533" cy="20116407"/>
          </a:xfrm>
        </p:grpSpPr>
        <p:grpSp>
          <p:nvGrpSpPr>
            <p:cNvPr name="Group 23" id="23"/>
            <p:cNvGrpSpPr/>
            <p:nvPr/>
          </p:nvGrpSpPr>
          <p:grpSpPr>
            <a:xfrm rot="-5400000">
              <a:off x="-3187663" y="3187663"/>
              <a:ext cx="20116407" cy="13741082"/>
              <a:chOff x="0" y="0"/>
              <a:chExt cx="2455957" cy="1677611"/>
            </a:xfrm>
          </p:grpSpPr>
          <p:sp>
            <p:nvSpPr>
              <p:cNvPr name="Freeform 24" id="24"/>
              <p:cNvSpPr/>
              <p:nvPr/>
            </p:nvSpPr>
            <p:spPr>
              <a:xfrm flipH="false" flipV="false" rot="0">
                <a:off x="0" y="0"/>
                <a:ext cx="2455957" cy="1677611"/>
              </a:xfrm>
              <a:custGeom>
                <a:avLst/>
                <a:gdLst/>
                <a:ahLst/>
                <a:cxnLst/>
                <a:rect r="r" b="b" t="t" l="l"/>
                <a:pathLst>
                  <a:path h="1677611" w="2455957">
                    <a:moveTo>
                      <a:pt x="819095" y="19070"/>
                    </a:moveTo>
                    <a:cubicBezTo>
                      <a:pt x="944599" y="7556"/>
                      <a:pt x="1088149" y="0"/>
                      <a:pt x="1228640" y="0"/>
                    </a:cubicBezTo>
                    <a:cubicBezTo>
                      <a:pt x="1369135" y="0"/>
                      <a:pt x="1504326" y="6476"/>
                      <a:pt x="1628909" y="17990"/>
                    </a:cubicBezTo>
                    <a:cubicBezTo>
                      <a:pt x="1631563" y="18350"/>
                      <a:pt x="1634213" y="18350"/>
                      <a:pt x="1636862" y="18710"/>
                    </a:cubicBezTo>
                    <a:cubicBezTo>
                      <a:pt x="2104727" y="64765"/>
                      <a:pt x="2449331" y="186379"/>
                      <a:pt x="2455957" y="347712"/>
                    </a:cubicBezTo>
                    <a:lnTo>
                      <a:pt x="2455957" y="1677611"/>
                    </a:lnTo>
                    <a:lnTo>
                      <a:pt x="0" y="1677611"/>
                    </a:lnTo>
                    <a:lnTo>
                      <a:pt x="0" y="348699"/>
                    </a:lnTo>
                    <a:cubicBezTo>
                      <a:pt x="6627" y="185660"/>
                      <a:pt x="345928" y="64045"/>
                      <a:pt x="819095" y="19070"/>
                    </a:cubicBezTo>
                    <a:close/>
                  </a:path>
                </a:pathLst>
              </a:custGeom>
              <a:solidFill>
                <a:srgbClr val="F9F2E1"/>
              </a:solidFill>
            </p:spPr>
          </p:sp>
          <p:sp>
            <p:nvSpPr>
              <p:cNvPr name="TextBox 25" id="25"/>
              <p:cNvSpPr txBox="true"/>
              <p:nvPr/>
            </p:nvSpPr>
            <p:spPr>
              <a:xfrm>
                <a:off x="0" y="117475"/>
                <a:ext cx="2455957" cy="1560136"/>
              </a:xfrm>
              <a:prstGeom prst="rect">
                <a:avLst/>
              </a:prstGeom>
            </p:spPr>
            <p:txBody>
              <a:bodyPr anchor="ctr" rtlCol="false" tIns="50800" lIns="50800" bIns="50800" rIns="50800"/>
              <a:lstStyle/>
              <a:p>
                <a:pPr algn="ctr">
                  <a:lnSpc>
                    <a:spcPts val="1701"/>
                  </a:lnSpc>
                </a:pPr>
              </a:p>
            </p:txBody>
          </p:sp>
        </p:grpSp>
        <p:grpSp>
          <p:nvGrpSpPr>
            <p:cNvPr name="Group 26" id="26"/>
            <p:cNvGrpSpPr/>
            <p:nvPr/>
          </p:nvGrpSpPr>
          <p:grpSpPr>
            <a:xfrm rot="-5400000">
              <a:off x="3887488" y="9803363"/>
              <a:ext cx="20116407" cy="509682"/>
              <a:chOff x="0" y="0"/>
              <a:chExt cx="13378330" cy="338962"/>
            </a:xfrm>
          </p:grpSpPr>
          <p:sp>
            <p:nvSpPr>
              <p:cNvPr name="Freeform 27" id="27"/>
              <p:cNvSpPr/>
              <p:nvPr/>
            </p:nvSpPr>
            <p:spPr>
              <a:xfrm flipH="false" flipV="false" rot="0">
                <a:off x="0" y="0"/>
                <a:ext cx="13378331" cy="338962"/>
              </a:xfrm>
              <a:custGeom>
                <a:avLst/>
                <a:gdLst/>
                <a:ahLst/>
                <a:cxnLst/>
                <a:rect r="r" b="b" t="t" l="l"/>
                <a:pathLst>
                  <a:path h="338962" w="13378331">
                    <a:moveTo>
                      <a:pt x="4461853" y="319893"/>
                    </a:moveTo>
                    <a:cubicBezTo>
                      <a:pt x="5147724" y="331406"/>
                      <a:pt x="5927475" y="338962"/>
                      <a:pt x="6692767" y="338962"/>
                    </a:cubicBezTo>
                    <a:cubicBezTo>
                      <a:pt x="7458085" y="338962"/>
                      <a:pt x="8194511" y="332485"/>
                      <a:pt x="8873151" y="320971"/>
                    </a:cubicBezTo>
                    <a:cubicBezTo>
                      <a:pt x="8887611" y="320611"/>
                      <a:pt x="8902044" y="320611"/>
                      <a:pt x="8916477" y="320252"/>
                    </a:cubicBezTo>
                    <a:cubicBezTo>
                      <a:pt x="11465075" y="274197"/>
                      <a:pt x="13342234" y="152583"/>
                      <a:pt x="13378331" y="20985"/>
                    </a:cubicBezTo>
                    <a:lnTo>
                      <a:pt x="13378331" y="0"/>
                    </a:lnTo>
                    <a:lnTo>
                      <a:pt x="0" y="0"/>
                    </a:lnTo>
                    <a:lnTo>
                      <a:pt x="0" y="20969"/>
                    </a:lnTo>
                    <a:cubicBezTo>
                      <a:pt x="36099" y="153302"/>
                      <a:pt x="1884374" y="274917"/>
                      <a:pt x="4461853" y="319893"/>
                    </a:cubicBezTo>
                    <a:close/>
                  </a:path>
                </a:pathLst>
              </a:custGeom>
              <a:solidFill>
                <a:srgbClr val="FFEDE2"/>
              </a:solidFill>
            </p:spPr>
          </p:sp>
          <p:sp>
            <p:nvSpPr>
              <p:cNvPr name="TextBox 28" id="28"/>
              <p:cNvSpPr txBox="true"/>
              <p:nvPr/>
            </p:nvSpPr>
            <p:spPr>
              <a:xfrm>
                <a:off x="0" y="-9525"/>
                <a:ext cx="13378330" cy="221487"/>
              </a:xfrm>
              <a:prstGeom prst="rect">
                <a:avLst/>
              </a:prstGeom>
            </p:spPr>
            <p:txBody>
              <a:bodyPr anchor="ctr" rtlCol="false" tIns="50800" lIns="50800" bIns="50800" rIns="50800"/>
              <a:lstStyle/>
              <a:p>
                <a:pPr algn="ctr">
                  <a:lnSpc>
                    <a:spcPts val="1701"/>
                  </a:lnSpc>
                </a:pPr>
              </a:p>
            </p:txBody>
          </p:sp>
        </p:grpSp>
      </p:grpSp>
      <p:grpSp>
        <p:nvGrpSpPr>
          <p:cNvPr name="Group 29" id="29"/>
          <p:cNvGrpSpPr/>
          <p:nvPr/>
        </p:nvGrpSpPr>
        <p:grpSpPr>
          <a:xfrm rot="0">
            <a:off x="10347776" y="18189290"/>
            <a:ext cx="10932740" cy="11634980"/>
            <a:chOff x="0" y="0"/>
            <a:chExt cx="14576986" cy="15513306"/>
          </a:xfrm>
        </p:grpSpPr>
        <p:grpSp>
          <p:nvGrpSpPr>
            <p:cNvPr name="Group 30" id="30"/>
            <p:cNvGrpSpPr/>
            <p:nvPr/>
          </p:nvGrpSpPr>
          <p:grpSpPr>
            <a:xfrm rot="5400000">
              <a:off x="-232345" y="703975"/>
              <a:ext cx="15513306" cy="14105356"/>
              <a:chOff x="0" y="0"/>
              <a:chExt cx="1859520" cy="1690755"/>
            </a:xfrm>
          </p:grpSpPr>
          <p:sp>
            <p:nvSpPr>
              <p:cNvPr name="Freeform 31" id="31"/>
              <p:cNvSpPr/>
              <p:nvPr/>
            </p:nvSpPr>
            <p:spPr>
              <a:xfrm flipH="false" flipV="false" rot="0">
                <a:off x="0" y="0"/>
                <a:ext cx="1859520" cy="1690755"/>
              </a:xfrm>
              <a:custGeom>
                <a:avLst/>
                <a:gdLst/>
                <a:ahLst/>
                <a:cxnLst/>
                <a:rect r="r" b="b" t="t" l="l"/>
                <a:pathLst>
                  <a:path h="1690755" w="1859520">
                    <a:moveTo>
                      <a:pt x="620175" y="19070"/>
                    </a:moveTo>
                    <a:cubicBezTo>
                      <a:pt x="715200" y="7556"/>
                      <a:pt x="823889" y="0"/>
                      <a:pt x="930261" y="0"/>
                    </a:cubicBezTo>
                    <a:cubicBezTo>
                      <a:pt x="1036636" y="0"/>
                      <a:pt x="1138996" y="6476"/>
                      <a:pt x="1233323" y="17990"/>
                    </a:cubicBezTo>
                    <a:cubicBezTo>
                      <a:pt x="1235333" y="18350"/>
                      <a:pt x="1237339" y="18350"/>
                      <a:pt x="1239345" y="18710"/>
                    </a:cubicBezTo>
                    <a:cubicBezTo>
                      <a:pt x="1593588" y="64765"/>
                      <a:pt x="1854503" y="186379"/>
                      <a:pt x="1859520" y="348004"/>
                    </a:cubicBezTo>
                    <a:lnTo>
                      <a:pt x="1859520" y="1690755"/>
                    </a:lnTo>
                    <a:lnTo>
                      <a:pt x="0" y="1690755"/>
                    </a:lnTo>
                    <a:lnTo>
                      <a:pt x="0" y="349000"/>
                    </a:lnTo>
                    <a:cubicBezTo>
                      <a:pt x="5018" y="185660"/>
                      <a:pt x="261918" y="64045"/>
                      <a:pt x="620175" y="19070"/>
                    </a:cubicBezTo>
                    <a:close/>
                  </a:path>
                </a:pathLst>
              </a:custGeom>
              <a:solidFill>
                <a:srgbClr val="FFEBEA"/>
              </a:solidFill>
            </p:spPr>
          </p:sp>
          <p:sp>
            <p:nvSpPr>
              <p:cNvPr name="TextBox 32" id="32"/>
              <p:cNvSpPr txBox="true"/>
              <p:nvPr/>
            </p:nvSpPr>
            <p:spPr>
              <a:xfrm>
                <a:off x="0" y="117475"/>
                <a:ext cx="1859520" cy="1573280"/>
              </a:xfrm>
              <a:prstGeom prst="rect">
                <a:avLst/>
              </a:prstGeom>
            </p:spPr>
            <p:txBody>
              <a:bodyPr anchor="ctr" rtlCol="false" tIns="50800" lIns="50800" bIns="50800" rIns="50800"/>
              <a:lstStyle/>
              <a:p>
                <a:pPr algn="ctr">
                  <a:lnSpc>
                    <a:spcPts val="1701"/>
                  </a:lnSpc>
                </a:pPr>
              </a:p>
            </p:txBody>
          </p:sp>
        </p:grpSp>
        <p:grpSp>
          <p:nvGrpSpPr>
            <p:cNvPr name="Group 33" id="33"/>
            <p:cNvGrpSpPr/>
            <p:nvPr/>
          </p:nvGrpSpPr>
          <p:grpSpPr>
            <a:xfrm rot="5400000">
              <a:off x="-7495057" y="7495057"/>
              <a:ext cx="15513306" cy="523193"/>
              <a:chOff x="0" y="0"/>
              <a:chExt cx="10129363" cy="341617"/>
            </a:xfrm>
          </p:grpSpPr>
          <p:sp>
            <p:nvSpPr>
              <p:cNvPr name="Freeform 34" id="34"/>
              <p:cNvSpPr/>
              <p:nvPr/>
            </p:nvSpPr>
            <p:spPr>
              <a:xfrm flipH="false" flipV="false" rot="0">
                <a:off x="0" y="0"/>
                <a:ext cx="10129362" cy="341617"/>
              </a:xfrm>
              <a:custGeom>
                <a:avLst/>
                <a:gdLst/>
                <a:ahLst/>
                <a:cxnLst/>
                <a:rect r="r" b="b" t="t" l="l"/>
                <a:pathLst>
                  <a:path h="341617" w="10129362">
                    <a:moveTo>
                      <a:pt x="3378279" y="322548"/>
                    </a:moveTo>
                    <a:cubicBezTo>
                      <a:pt x="3897584" y="334062"/>
                      <a:pt x="4487970" y="341617"/>
                      <a:pt x="5067409" y="341617"/>
                    </a:cubicBezTo>
                    <a:cubicBezTo>
                      <a:pt x="5646867" y="341617"/>
                      <a:pt x="6204449" y="335140"/>
                      <a:pt x="6718280" y="323627"/>
                    </a:cubicBezTo>
                    <a:cubicBezTo>
                      <a:pt x="6729228" y="323267"/>
                      <a:pt x="6740156" y="323267"/>
                      <a:pt x="6751083" y="322908"/>
                    </a:cubicBezTo>
                    <a:cubicBezTo>
                      <a:pt x="8680747" y="276852"/>
                      <a:pt x="10102033" y="155239"/>
                      <a:pt x="10129362" y="23582"/>
                    </a:cubicBezTo>
                    <a:lnTo>
                      <a:pt x="10129362" y="0"/>
                    </a:lnTo>
                    <a:lnTo>
                      <a:pt x="0" y="0"/>
                    </a:lnTo>
                    <a:lnTo>
                      <a:pt x="0" y="23564"/>
                    </a:lnTo>
                    <a:cubicBezTo>
                      <a:pt x="27332" y="155957"/>
                      <a:pt x="1426748" y="277573"/>
                      <a:pt x="3378279" y="322548"/>
                    </a:cubicBezTo>
                    <a:close/>
                  </a:path>
                </a:pathLst>
              </a:custGeom>
              <a:solidFill>
                <a:srgbClr val="F8E2FF"/>
              </a:solidFill>
            </p:spPr>
          </p:sp>
          <p:sp>
            <p:nvSpPr>
              <p:cNvPr name="TextBox 35" id="35"/>
              <p:cNvSpPr txBox="true"/>
              <p:nvPr/>
            </p:nvSpPr>
            <p:spPr>
              <a:xfrm>
                <a:off x="0" y="-9525"/>
                <a:ext cx="10129363" cy="224142"/>
              </a:xfrm>
              <a:prstGeom prst="rect">
                <a:avLst/>
              </a:prstGeom>
            </p:spPr>
            <p:txBody>
              <a:bodyPr anchor="ctr" rtlCol="false" tIns="50800" lIns="50800" bIns="50800" rIns="50800"/>
              <a:lstStyle/>
              <a:p>
                <a:pPr algn="ctr">
                  <a:lnSpc>
                    <a:spcPts val="1701"/>
                  </a:lnSpc>
                </a:pPr>
              </a:p>
            </p:txBody>
          </p:sp>
        </p:grpSp>
      </p:grpSp>
      <p:grpSp>
        <p:nvGrpSpPr>
          <p:cNvPr name="Group 36" id="36"/>
          <p:cNvGrpSpPr/>
          <p:nvPr/>
        </p:nvGrpSpPr>
        <p:grpSpPr>
          <a:xfrm rot="-5400000">
            <a:off x="8763731" y="24245566"/>
            <a:ext cx="4164663" cy="385256"/>
            <a:chOff x="0" y="0"/>
            <a:chExt cx="3692922" cy="341617"/>
          </a:xfrm>
        </p:grpSpPr>
        <p:sp>
          <p:nvSpPr>
            <p:cNvPr name="Freeform 37" id="37"/>
            <p:cNvSpPr/>
            <p:nvPr/>
          </p:nvSpPr>
          <p:spPr>
            <a:xfrm flipH="false" flipV="false" rot="0">
              <a:off x="0" y="0"/>
              <a:ext cx="3692922" cy="341617"/>
            </a:xfrm>
            <a:custGeom>
              <a:avLst/>
              <a:gdLst/>
              <a:ahLst/>
              <a:cxnLst/>
              <a:rect r="r" b="b" t="t" l="l"/>
              <a:pathLst>
                <a:path h="341617" w="3692922">
                  <a:moveTo>
                    <a:pt x="1231639" y="322548"/>
                  </a:moveTo>
                  <a:cubicBezTo>
                    <a:pt x="1420965" y="334062"/>
                    <a:pt x="1636206" y="341617"/>
                    <a:pt x="1847455" y="341617"/>
                  </a:cubicBezTo>
                  <a:cubicBezTo>
                    <a:pt x="2058712" y="341617"/>
                    <a:pt x="2261993" y="335140"/>
                    <a:pt x="2449323" y="323627"/>
                  </a:cubicBezTo>
                  <a:cubicBezTo>
                    <a:pt x="2453315" y="323267"/>
                    <a:pt x="2457299" y="323267"/>
                    <a:pt x="2461283" y="322908"/>
                  </a:cubicBezTo>
                  <a:cubicBezTo>
                    <a:pt x="3164792" y="276852"/>
                    <a:pt x="3682958" y="155239"/>
                    <a:pt x="3692922" y="23582"/>
                  </a:cubicBezTo>
                  <a:lnTo>
                    <a:pt x="3692922" y="0"/>
                  </a:lnTo>
                  <a:lnTo>
                    <a:pt x="0" y="0"/>
                  </a:lnTo>
                  <a:lnTo>
                    <a:pt x="0" y="23564"/>
                  </a:lnTo>
                  <a:cubicBezTo>
                    <a:pt x="9965" y="155957"/>
                    <a:pt x="520158" y="277573"/>
                    <a:pt x="1231639" y="322548"/>
                  </a:cubicBezTo>
                  <a:close/>
                </a:path>
              </a:pathLst>
            </a:custGeom>
            <a:solidFill>
              <a:srgbClr val="FFEDE2"/>
            </a:solidFill>
          </p:spPr>
        </p:sp>
        <p:sp>
          <p:nvSpPr>
            <p:cNvPr name="TextBox 38" id="38"/>
            <p:cNvSpPr txBox="true"/>
            <p:nvPr/>
          </p:nvSpPr>
          <p:spPr>
            <a:xfrm>
              <a:off x="0" y="-9525"/>
              <a:ext cx="3692922" cy="224142"/>
            </a:xfrm>
            <a:prstGeom prst="rect">
              <a:avLst/>
            </a:prstGeom>
          </p:spPr>
          <p:txBody>
            <a:bodyPr anchor="ctr" rtlCol="false" tIns="152600" lIns="152600" bIns="152600" rIns="152600"/>
            <a:lstStyle/>
            <a:p>
              <a:pPr algn="ctr">
                <a:lnSpc>
                  <a:spcPts val="1701"/>
                </a:lnSpc>
              </a:pPr>
            </a:p>
          </p:txBody>
        </p:sp>
      </p:grpSp>
      <p:sp>
        <p:nvSpPr>
          <p:cNvPr name="AutoShape 39" id="39"/>
          <p:cNvSpPr/>
          <p:nvPr/>
        </p:nvSpPr>
        <p:spPr>
          <a:xfrm flipH="true">
            <a:off x="10692000" y="770954"/>
            <a:ext cx="19050" cy="29053316"/>
          </a:xfrm>
          <a:prstGeom prst="line">
            <a:avLst/>
          </a:prstGeom>
          <a:ln cap="flat" w="38100">
            <a:solidFill>
              <a:srgbClr val="000000"/>
            </a:solidFill>
            <a:prstDash val="sysDash"/>
            <a:headEnd type="none" len="sm" w="sm"/>
            <a:tailEnd type="none" len="sm" w="sm"/>
          </a:ln>
        </p:spPr>
      </p:sp>
      <p:sp>
        <p:nvSpPr>
          <p:cNvPr name="Freeform 40" id="40"/>
          <p:cNvSpPr/>
          <p:nvPr/>
        </p:nvSpPr>
        <p:spPr>
          <a:xfrm flipH="false" flipV="false" rot="0">
            <a:off x="11292839" y="770954"/>
            <a:ext cx="9658454" cy="3670213"/>
          </a:xfrm>
          <a:custGeom>
            <a:avLst/>
            <a:gdLst/>
            <a:ahLst/>
            <a:cxnLst/>
            <a:rect r="r" b="b" t="t" l="l"/>
            <a:pathLst>
              <a:path h="3670213" w="9658454">
                <a:moveTo>
                  <a:pt x="0" y="0"/>
                </a:moveTo>
                <a:lnTo>
                  <a:pt x="9658454" y="0"/>
                </a:lnTo>
                <a:lnTo>
                  <a:pt x="9658454" y="3670213"/>
                </a:lnTo>
                <a:lnTo>
                  <a:pt x="0" y="367021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1" id="41"/>
          <p:cNvSpPr/>
          <p:nvPr/>
        </p:nvSpPr>
        <p:spPr>
          <a:xfrm flipH="false" flipV="false" rot="0">
            <a:off x="7099829" y="8099694"/>
            <a:ext cx="3247947" cy="4245683"/>
          </a:xfrm>
          <a:custGeom>
            <a:avLst/>
            <a:gdLst/>
            <a:ahLst/>
            <a:cxnLst/>
            <a:rect r="r" b="b" t="t" l="l"/>
            <a:pathLst>
              <a:path h="4245683" w="3247947">
                <a:moveTo>
                  <a:pt x="0" y="0"/>
                </a:moveTo>
                <a:lnTo>
                  <a:pt x="3247947" y="0"/>
                </a:lnTo>
                <a:lnTo>
                  <a:pt x="3247947" y="4245683"/>
                </a:lnTo>
                <a:lnTo>
                  <a:pt x="0" y="4245683"/>
                </a:lnTo>
                <a:lnTo>
                  <a:pt x="0" y="0"/>
                </a:lnTo>
                <a:close/>
              </a:path>
            </a:pathLst>
          </a:custGeom>
          <a:blipFill>
            <a:blip r:embed="rId4"/>
            <a:stretch>
              <a:fillRect l="0" t="0" r="0" b="0"/>
            </a:stretch>
          </a:blipFill>
        </p:spPr>
      </p:sp>
      <p:sp>
        <p:nvSpPr>
          <p:cNvPr name="Freeform 42" id="42"/>
          <p:cNvSpPr/>
          <p:nvPr/>
        </p:nvSpPr>
        <p:spPr>
          <a:xfrm flipH="false" flipV="false" rot="0">
            <a:off x="1717797" y="8454690"/>
            <a:ext cx="4620032" cy="3944352"/>
          </a:xfrm>
          <a:custGeom>
            <a:avLst/>
            <a:gdLst/>
            <a:ahLst/>
            <a:cxnLst/>
            <a:rect r="r" b="b" t="t" l="l"/>
            <a:pathLst>
              <a:path h="3944352" w="4620032">
                <a:moveTo>
                  <a:pt x="0" y="0"/>
                </a:moveTo>
                <a:lnTo>
                  <a:pt x="4620032" y="0"/>
                </a:lnTo>
                <a:lnTo>
                  <a:pt x="4620032" y="3944352"/>
                </a:lnTo>
                <a:lnTo>
                  <a:pt x="0" y="3944352"/>
                </a:lnTo>
                <a:lnTo>
                  <a:pt x="0" y="0"/>
                </a:lnTo>
                <a:close/>
              </a:path>
            </a:pathLst>
          </a:custGeom>
          <a:blipFill>
            <a:blip r:embed="rId5"/>
            <a:stretch>
              <a:fillRect l="0" t="0" r="0" b="0"/>
            </a:stretch>
          </a:blipFill>
        </p:spPr>
      </p:sp>
      <p:sp>
        <p:nvSpPr>
          <p:cNvPr name="Freeform 43" id="43"/>
          <p:cNvSpPr/>
          <p:nvPr/>
        </p:nvSpPr>
        <p:spPr>
          <a:xfrm flipH="false" flipV="false" rot="0">
            <a:off x="10241215" y="16548882"/>
            <a:ext cx="1594953" cy="1812447"/>
          </a:xfrm>
          <a:custGeom>
            <a:avLst/>
            <a:gdLst/>
            <a:ahLst/>
            <a:cxnLst/>
            <a:rect r="r" b="b" t="t" l="l"/>
            <a:pathLst>
              <a:path h="1812447" w="1594953">
                <a:moveTo>
                  <a:pt x="0" y="0"/>
                </a:moveTo>
                <a:lnTo>
                  <a:pt x="1594953" y="0"/>
                </a:lnTo>
                <a:lnTo>
                  <a:pt x="1594953" y="1812447"/>
                </a:lnTo>
                <a:lnTo>
                  <a:pt x="0" y="181244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44" id="44"/>
          <p:cNvSpPr/>
          <p:nvPr/>
        </p:nvSpPr>
        <p:spPr>
          <a:xfrm flipH="false" flipV="false" rot="0">
            <a:off x="18379114" y="16500123"/>
            <a:ext cx="2239963" cy="1861206"/>
          </a:xfrm>
          <a:custGeom>
            <a:avLst/>
            <a:gdLst/>
            <a:ahLst/>
            <a:cxnLst/>
            <a:rect r="r" b="b" t="t" l="l"/>
            <a:pathLst>
              <a:path h="1861206" w="2239963">
                <a:moveTo>
                  <a:pt x="0" y="0"/>
                </a:moveTo>
                <a:lnTo>
                  <a:pt x="2239963" y="0"/>
                </a:lnTo>
                <a:lnTo>
                  <a:pt x="2239963" y="1861206"/>
                </a:lnTo>
                <a:lnTo>
                  <a:pt x="0" y="1861206"/>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45" id="45"/>
          <p:cNvSpPr/>
          <p:nvPr/>
        </p:nvSpPr>
        <p:spPr>
          <a:xfrm flipH="false" flipV="false" rot="0">
            <a:off x="4455606" y="26520526"/>
            <a:ext cx="5473071" cy="3303744"/>
          </a:xfrm>
          <a:custGeom>
            <a:avLst/>
            <a:gdLst/>
            <a:ahLst/>
            <a:cxnLst/>
            <a:rect r="r" b="b" t="t" l="l"/>
            <a:pathLst>
              <a:path h="3303744" w="5473071">
                <a:moveTo>
                  <a:pt x="0" y="0"/>
                </a:moveTo>
                <a:lnTo>
                  <a:pt x="5473070" y="0"/>
                </a:lnTo>
                <a:lnTo>
                  <a:pt x="5473070" y="3303744"/>
                </a:lnTo>
                <a:lnTo>
                  <a:pt x="0" y="3303744"/>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46" id="46"/>
          <p:cNvSpPr/>
          <p:nvPr/>
        </p:nvSpPr>
        <p:spPr>
          <a:xfrm flipH="false" flipV="false" rot="0">
            <a:off x="872804" y="26825326"/>
            <a:ext cx="2989520" cy="2944677"/>
          </a:xfrm>
          <a:custGeom>
            <a:avLst/>
            <a:gdLst/>
            <a:ahLst/>
            <a:cxnLst/>
            <a:rect r="r" b="b" t="t" l="l"/>
            <a:pathLst>
              <a:path h="2944677" w="2989520">
                <a:moveTo>
                  <a:pt x="0" y="0"/>
                </a:moveTo>
                <a:lnTo>
                  <a:pt x="2989520" y="0"/>
                </a:lnTo>
                <a:lnTo>
                  <a:pt x="2989520" y="2944677"/>
                </a:lnTo>
                <a:lnTo>
                  <a:pt x="0" y="2944677"/>
                </a:lnTo>
                <a:lnTo>
                  <a:pt x="0" y="0"/>
                </a:lnTo>
                <a:close/>
              </a:path>
            </a:pathLst>
          </a:custGeom>
          <a:blipFill>
            <a:blip r:embed="rId12"/>
            <a:stretch>
              <a:fillRect l="0" t="0" r="0" b="0"/>
            </a:stretch>
          </a:blipFill>
        </p:spPr>
      </p:sp>
      <p:sp>
        <p:nvSpPr>
          <p:cNvPr name="TextBox 47" id="47"/>
          <p:cNvSpPr txBox="true"/>
          <p:nvPr/>
        </p:nvSpPr>
        <p:spPr>
          <a:xfrm rot="0">
            <a:off x="872804" y="269918"/>
            <a:ext cx="9623763" cy="7767446"/>
          </a:xfrm>
          <a:prstGeom prst="rect">
            <a:avLst/>
          </a:prstGeom>
        </p:spPr>
        <p:txBody>
          <a:bodyPr anchor="t" rtlCol="false" tIns="0" lIns="0" bIns="0" rIns="0">
            <a:spAutoFit/>
          </a:bodyPr>
          <a:lstStyle/>
          <a:p>
            <a:pPr algn="ctr">
              <a:lnSpc>
                <a:spcPts val="4779"/>
              </a:lnSpc>
            </a:pPr>
            <a:r>
              <a:rPr lang="en-US" b="true" sz="2700">
                <a:solidFill>
                  <a:srgbClr val="FF3131"/>
                </a:solidFill>
                <a:latin typeface="Arial Bold"/>
                <a:ea typeface="Arial Bold"/>
                <a:cs typeface="Arial Bold"/>
                <a:sym typeface="Arial Bold"/>
              </a:rPr>
              <a:t>1) What is GAD?</a:t>
            </a:r>
          </a:p>
          <a:p>
            <a:pPr algn="l" marL="582932" indent="-291466" lvl="1">
              <a:lnSpc>
                <a:spcPts val="4779"/>
              </a:lnSpc>
              <a:buFont typeface="Arial"/>
              <a:buChar char="•"/>
            </a:pPr>
            <a:r>
              <a:rPr lang="en-US" sz="2700">
                <a:solidFill>
                  <a:srgbClr val="000000"/>
                </a:solidFill>
                <a:latin typeface="Arial"/>
                <a:ea typeface="Arial"/>
                <a:cs typeface="Arial"/>
                <a:sym typeface="Arial"/>
              </a:rPr>
              <a:t>Gen</a:t>
            </a:r>
            <a:r>
              <a:rPr lang="en-US" sz="2700">
                <a:solidFill>
                  <a:srgbClr val="000000"/>
                </a:solidFill>
                <a:latin typeface="Arial"/>
                <a:ea typeface="Arial"/>
                <a:cs typeface="Arial"/>
                <a:sym typeface="Arial"/>
              </a:rPr>
              <a:t>eralised Anxiety Disorder (GAD) in ICD-11 (code 6B00) means persistent, excessive anxiety or worry about different areas of life on most days for several months, with physical and cognitive symptoms that impair everyday functioning, and it is not better explained by another condition (WHO, 2024).</a:t>
            </a:r>
          </a:p>
          <a:p>
            <a:pPr algn="l" marL="582932" indent="-291466" lvl="1">
              <a:lnSpc>
                <a:spcPts val="4779"/>
              </a:lnSpc>
              <a:buFont typeface="Arial"/>
              <a:buChar char="•"/>
            </a:pPr>
            <a:r>
              <a:rPr lang="en-US" sz="2700">
                <a:solidFill>
                  <a:srgbClr val="000000"/>
                </a:solidFill>
                <a:latin typeface="Arial"/>
                <a:ea typeface="Arial"/>
                <a:cs typeface="Arial"/>
                <a:sym typeface="Arial"/>
              </a:rPr>
              <a:t>ICD-11 asks clinicians to note duration, severity and functional impact so that risks and care plans are more consistent across services (WHO, 2024).</a:t>
            </a:r>
          </a:p>
          <a:p>
            <a:pPr algn="l" marL="582932" indent="-291466" lvl="1">
              <a:lnSpc>
                <a:spcPts val="4779"/>
              </a:lnSpc>
              <a:buFont typeface="Arial"/>
              <a:buChar char="•"/>
            </a:pPr>
            <a:r>
              <a:rPr lang="en-US" sz="2700">
                <a:solidFill>
                  <a:srgbClr val="000000"/>
                </a:solidFill>
                <a:latin typeface="Arial"/>
                <a:ea typeface="Arial"/>
                <a:cs typeface="Arial"/>
                <a:sym typeface="Arial"/>
              </a:rPr>
              <a:t>In simple terms, this is the “always on edge” anxiety that lingers and spreads, not a single phobia or a string of panic attacks (WHO, 2024).</a:t>
            </a:r>
          </a:p>
        </p:txBody>
      </p:sp>
      <p:sp>
        <p:nvSpPr>
          <p:cNvPr name="TextBox 48" id="48"/>
          <p:cNvSpPr txBox="true"/>
          <p:nvPr/>
        </p:nvSpPr>
        <p:spPr>
          <a:xfrm rot="0">
            <a:off x="11111864" y="4995680"/>
            <a:ext cx="9165334" cy="11553202"/>
          </a:xfrm>
          <a:prstGeom prst="rect">
            <a:avLst/>
          </a:prstGeom>
        </p:spPr>
        <p:txBody>
          <a:bodyPr anchor="t" rtlCol="false" tIns="0" lIns="0" bIns="0" rIns="0">
            <a:spAutoFit/>
          </a:bodyPr>
          <a:lstStyle/>
          <a:p>
            <a:pPr algn="ctr">
              <a:lnSpc>
                <a:spcPts val="4848"/>
              </a:lnSpc>
            </a:pPr>
            <a:r>
              <a:rPr lang="en-US" sz="2723" b="true">
                <a:solidFill>
                  <a:srgbClr val="FF3131"/>
                </a:solidFill>
                <a:latin typeface="Arial Bold"/>
                <a:ea typeface="Arial Bold"/>
                <a:cs typeface="Arial Bold"/>
                <a:sym typeface="Arial Bold"/>
              </a:rPr>
              <a:t>2) Why the past still matt</a:t>
            </a:r>
            <a:r>
              <a:rPr lang="en-US" sz="2723" b="true">
                <a:solidFill>
                  <a:srgbClr val="FF3131"/>
                </a:solidFill>
                <a:latin typeface="Arial Bold"/>
                <a:ea typeface="Arial Bold"/>
                <a:cs typeface="Arial Bold"/>
                <a:sym typeface="Arial Bold"/>
              </a:rPr>
              <a:t>ers and how thinking has </a:t>
            </a:r>
          </a:p>
          <a:p>
            <a:pPr algn="ctr">
              <a:lnSpc>
                <a:spcPts val="4848"/>
              </a:lnSpc>
            </a:pPr>
            <a:r>
              <a:rPr lang="en-US" sz="2723" b="true">
                <a:solidFill>
                  <a:srgbClr val="FF3131"/>
                </a:solidFill>
                <a:latin typeface="Arial Bold"/>
                <a:ea typeface="Arial Bold"/>
                <a:cs typeface="Arial Bold"/>
                <a:sym typeface="Arial Bold"/>
              </a:rPr>
              <a:t>shifted</a:t>
            </a:r>
          </a:p>
          <a:p>
            <a:pPr algn="l" marL="588105" indent="-294053" lvl="1">
              <a:lnSpc>
                <a:spcPts val="4848"/>
              </a:lnSpc>
              <a:buFont typeface="Arial"/>
              <a:buChar char="•"/>
            </a:pPr>
            <a:r>
              <a:rPr lang="en-US" sz="2723">
                <a:solidFill>
                  <a:srgbClr val="000000"/>
                </a:solidFill>
                <a:latin typeface="Arial"/>
                <a:ea typeface="Arial"/>
                <a:cs typeface="Arial"/>
                <a:sym typeface="Arial"/>
              </a:rPr>
              <a:t>Older language like “nerves” and “neurosis” fed ideas that anxiety was a personal weakness, which encouraged silence and delayed help-seeking; global work since 2020 has reframed anxiety as common, treatable and deserving parity with physical health (WHO, 2022; Thornicroft et al., 2022).</a:t>
            </a:r>
          </a:p>
          <a:p>
            <a:pPr algn="l" marL="588105" indent="-294053" lvl="1">
              <a:lnSpc>
                <a:spcPts val="4848"/>
              </a:lnSpc>
              <a:buFont typeface="Arial"/>
              <a:buChar char="•"/>
            </a:pPr>
            <a:r>
              <a:rPr lang="en-US" sz="2723">
                <a:solidFill>
                  <a:srgbClr val="000000"/>
                </a:solidFill>
                <a:latin typeface="Arial"/>
                <a:ea typeface="Arial"/>
                <a:cs typeface="Arial"/>
                <a:sym typeface="Arial"/>
              </a:rPr>
              <a:t>Public anxiety increased more after COVID-19; ONS well-being data show higher rates of “high anxiety” post-pandemic than in the 2015–2019 baseline, which puts demand pressure on primary care and psychological services (ONS, 2023).</a:t>
            </a:r>
          </a:p>
          <a:p>
            <a:pPr algn="l" marL="588105" indent="-294053" lvl="1">
              <a:lnSpc>
                <a:spcPts val="4848"/>
              </a:lnSpc>
              <a:buFont typeface="Arial"/>
              <a:buChar char="•"/>
            </a:pPr>
            <a:r>
              <a:rPr lang="en-US" sz="2723">
                <a:solidFill>
                  <a:srgbClr val="000000"/>
                </a:solidFill>
                <a:latin typeface="Arial"/>
                <a:ea typeface="Arial"/>
                <a:cs typeface="Arial"/>
                <a:sym typeface="Arial"/>
              </a:rPr>
              <a:t>The UK service model has moved from variable local provision to a national stepped-care approach through NHS Talking Therapies (formerly IAPT), with routine outcome monitoring and defined waiting-time standards this is a big cultural shift towards access, transparency and recovery (NHS England, 2024; NHS Digital, 2024).</a:t>
            </a:r>
          </a:p>
        </p:txBody>
      </p:sp>
      <p:sp>
        <p:nvSpPr>
          <p:cNvPr name="TextBox 49" id="49"/>
          <p:cNvSpPr txBox="true"/>
          <p:nvPr/>
        </p:nvSpPr>
        <p:spPr>
          <a:xfrm rot="0">
            <a:off x="1255414" y="12528923"/>
            <a:ext cx="9092362" cy="13991602"/>
          </a:xfrm>
          <a:prstGeom prst="rect">
            <a:avLst/>
          </a:prstGeom>
        </p:spPr>
        <p:txBody>
          <a:bodyPr anchor="t" rtlCol="false" tIns="0" lIns="0" bIns="0" rIns="0">
            <a:spAutoFit/>
          </a:bodyPr>
          <a:lstStyle/>
          <a:p>
            <a:pPr algn="ctr">
              <a:lnSpc>
                <a:spcPts val="4848"/>
              </a:lnSpc>
            </a:pPr>
            <a:r>
              <a:rPr lang="en-US" sz="2723" b="true">
                <a:solidFill>
                  <a:srgbClr val="FF3131"/>
                </a:solidFill>
                <a:latin typeface="Arial Bold"/>
                <a:ea typeface="Arial Bold"/>
                <a:cs typeface="Arial Bold"/>
                <a:sym typeface="Arial Bold"/>
              </a:rPr>
              <a:t>3) What the strongest </a:t>
            </a:r>
            <a:r>
              <a:rPr lang="en-US" sz="2723" b="true">
                <a:solidFill>
                  <a:srgbClr val="FF3131"/>
                </a:solidFill>
                <a:latin typeface="Arial Bold"/>
                <a:ea typeface="Arial Bold"/>
                <a:cs typeface="Arial Bold"/>
                <a:sym typeface="Arial Bold"/>
              </a:rPr>
              <a:t>evidence says helps right now</a:t>
            </a:r>
          </a:p>
          <a:p>
            <a:pPr algn="l" marL="588105" indent="-294053" lvl="1">
              <a:lnSpc>
                <a:spcPts val="4848"/>
              </a:lnSpc>
              <a:buFont typeface="Arial"/>
              <a:buChar char="•"/>
            </a:pPr>
            <a:r>
              <a:rPr lang="en-US" sz="2723">
                <a:solidFill>
                  <a:srgbClr val="000000"/>
                </a:solidFill>
                <a:latin typeface="Arial"/>
                <a:ea typeface="Arial"/>
                <a:cs typeface="Arial"/>
                <a:sym typeface="Arial"/>
              </a:rPr>
              <a:t>Cognitive behavioural therapy (CBT) stands out for both short-term benefit and longer-term maintenance in adults with GAD; a 2024 JAMA Psychiatry network meta-analysis found CBT retained superiority at 3–12 months, while some other approaches lost their edge after bias controls (Papola et al., 2024).</a:t>
            </a:r>
          </a:p>
          <a:p>
            <a:pPr algn="l" marL="588105" indent="-294053" lvl="1">
              <a:lnSpc>
                <a:spcPts val="4848"/>
              </a:lnSpc>
              <a:buFont typeface="Arial"/>
              <a:buChar char="•"/>
            </a:pPr>
            <a:r>
              <a:rPr lang="en-US" sz="2723">
                <a:solidFill>
                  <a:srgbClr val="000000"/>
                </a:solidFill>
                <a:latin typeface="Arial"/>
                <a:ea typeface="Arial"/>
                <a:cs typeface="Arial"/>
                <a:sym typeface="Arial"/>
              </a:rPr>
              <a:t>“Third-wave” CBTs for examp</a:t>
            </a:r>
            <a:r>
              <a:rPr lang="en-US" sz="2723">
                <a:solidFill>
                  <a:srgbClr val="000000"/>
                </a:solidFill>
                <a:latin typeface="Arial"/>
                <a:ea typeface="Arial"/>
                <a:cs typeface="Arial"/>
                <a:sym typeface="Arial"/>
              </a:rPr>
              <a:t>le acceptance-based or mindfulness-informed variants also reduce symptoms in the acute phase and can be offered as alternatives when they better fit preference or presentation (Papola et al., 2024).</a:t>
            </a:r>
          </a:p>
          <a:p>
            <a:pPr algn="l" marL="588105" indent="-294053" lvl="1">
              <a:lnSpc>
                <a:spcPts val="4848"/>
              </a:lnSpc>
              <a:buFont typeface="Arial"/>
              <a:buChar char="•"/>
            </a:pPr>
            <a:r>
              <a:rPr lang="en-US" sz="2723">
                <a:solidFill>
                  <a:srgbClr val="000000"/>
                </a:solidFill>
                <a:latin typeface="Arial"/>
                <a:ea typeface="Arial"/>
                <a:cs typeface="Arial"/>
                <a:sym typeface="Arial"/>
              </a:rPr>
              <a:t>Antidepr</a:t>
            </a:r>
            <a:r>
              <a:rPr lang="en-US" sz="2723">
                <a:solidFill>
                  <a:srgbClr val="000000"/>
                </a:solidFill>
                <a:latin typeface="Arial"/>
                <a:ea typeface="Arial"/>
                <a:cs typeface="Arial"/>
                <a:sym typeface="Arial"/>
              </a:rPr>
              <a:t>essants especially SSRIs and SNRIs are effective versus placebo for GAD under trial conditions, but long-term outcomes and real-world persistence remain less certain; this distinction matters for shared decisions and long-term plans (Kopcalic et al., 2025; Cochrane, 2025).</a:t>
            </a:r>
          </a:p>
          <a:p>
            <a:pPr algn="l" marL="588105" indent="-294053" lvl="1">
              <a:lnSpc>
                <a:spcPts val="4848"/>
              </a:lnSpc>
              <a:buFont typeface="Arial"/>
              <a:buChar char="•"/>
            </a:pPr>
            <a:r>
              <a:rPr lang="en-US" sz="2723">
                <a:solidFill>
                  <a:srgbClr val="000000"/>
                </a:solidFill>
                <a:latin typeface="Arial"/>
                <a:ea typeface="Arial"/>
                <a:cs typeface="Arial"/>
                <a:sym typeface="Arial"/>
              </a:rPr>
              <a:t>Benzodiazepines can quickly reduce anxiety but bring dependence and tolerance risks even over weeks, so they are not a first-line, long-term solution and need careful prescribing and deprescribing (MHRA, 2024; Brandt et al., 2024).</a:t>
            </a:r>
          </a:p>
        </p:txBody>
      </p:sp>
      <p:sp>
        <p:nvSpPr>
          <p:cNvPr name="TextBox 50" id="50"/>
          <p:cNvSpPr txBox="true"/>
          <p:nvPr/>
        </p:nvSpPr>
        <p:spPr>
          <a:xfrm rot="0">
            <a:off x="11148350" y="18449254"/>
            <a:ext cx="9092362" cy="10943602"/>
          </a:xfrm>
          <a:prstGeom prst="rect">
            <a:avLst/>
          </a:prstGeom>
        </p:spPr>
        <p:txBody>
          <a:bodyPr anchor="t" rtlCol="false" tIns="0" lIns="0" bIns="0" rIns="0">
            <a:spAutoFit/>
          </a:bodyPr>
          <a:lstStyle/>
          <a:p>
            <a:pPr algn="ctr">
              <a:lnSpc>
                <a:spcPts val="4848"/>
              </a:lnSpc>
            </a:pPr>
            <a:r>
              <a:rPr lang="en-US" sz="2723" b="true">
                <a:solidFill>
                  <a:srgbClr val="FF3131"/>
                </a:solidFill>
                <a:latin typeface="Arial Bold"/>
                <a:ea typeface="Arial Bold"/>
                <a:cs typeface="Arial Bold"/>
                <a:sym typeface="Arial Bold"/>
              </a:rPr>
              <a:t>4) How care </a:t>
            </a:r>
            <a:r>
              <a:rPr lang="en-US" sz="2723" b="true">
                <a:solidFill>
                  <a:srgbClr val="FF3131"/>
                </a:solidFill>
                <a:latin typeface="Arial Bold"/>
                <a:ea typeface="Arial Bold"/>
                <a:cs typeface="Arial Bold"/>
                <a:sym typeface="Arial Bold"/>
              </a:rPr>
              <a:t>is organised in the NHS and where it falls short</a:t>
            </a:r>
          </a:p>
          <a:p>
            <a:pPr algn="l" marL="588105" indent="-294053" lvl="1">
              <a:lnSpc>
                <a:spcPts val="4848"/>
              </a:lnSpc>
              <a:buFont typeface="Arial"/>
              <a:buChar char="•"/>
            </a:pPr>
            <a:r>
              <a:rPr lang="en-US" sz="2723">
                <a:solidFill>
                  <a:srgbClr val="000000"/>
                </a:solidFill>
                <a:latin typeface="Arial"/>
                <a:ea typeface="Arial"/>
                <a:cs typeface="Arial"/>
                <a:sym typeface="Arial"/>
              </a:rPr>
              <a:t>The stepped-care pathway aims to match intensity to need: guided self-help and low-intensity CBT for many, with timely “step-up” to high-intensity CBT where symptoms persist or start more severe (NHS England, 2024).</a:t>
            </a:r>
          </a:p>
          <a:p>
            <a:pPr algn="l" marL="588105" indent="-294053" lvl="1">
              <a:lnSpc>
                <a:spcPts val="4848"/>
              </a:lnSpc>
              <a:buFont typeface="Arial"/>
              <a:buChar char="•"/>
            </a:pPr>
            <a:r>
              <a:rPr lang="en-US" sz="2723">
                <a:solidFill>
                  <a:srgbClr val="000000"/>
                </a:solidFill>
                <a:latin typeface="Arial"/>
                <a:ea typeface="Arial"/>
                <a:cs typeface="Arial"/>
                <a:sym typeface="Arial"/>
              </a:rPr>
              <a:t>Scale is improving, for examp</a:t>
            </a:r>
            <a:r>
              <a:rPr lang="en-US" sz="2723">
                <a:solidFill>
                  <a:srgbClr val="000000"/>
                </a:solidFill>
                <a:latin typeface="Arial"/>
                <a:ea typeface="Arial"/>
                <a:cs typeface="Arial"/>
                <a:sym typeface="Arial"/>
              </a:rPr>
              <a:t>le, in 2023–24 there were 1.83 million referrals; 90.5% started within six weeks; around half of those completing treatment reached “recovery” on standardised measu</a:t>
            </a:r>
            <a:r>
              <a:rPr lang="en-US" sz="2723">
                <a:solidFill>
                  <a:srgbClr val="000000"/>
                </a:solidFill>
                <a:latin typeface="Arial"/>
                <a:ea typeface="Arial"/>
                <a:cs typeface="Arial"/>
                <a:sym typeface="Arial"/>
              </a:rPr>
              <a:t>r</a:t>
            </a:r>
            <a:r>
              <a:rPr lang="en-US" sz="2723">
                <a:solidFill>
                  <a:srgbClr val="000000"/>
                </a:solidFill>
                <a:latin typeface="Arial"/>
                <a:ea typeface="Arial"/>
                <a:cs typeface="Arial"/>
                <a:sym typeface="Arial"/>
              </a:rPr>
              <a:t>es these are meaningful gains at system level (NHS Digital, 2024).</a:t>
            </a:r>
          </a:p>
          <a:p>
            <a:pPr algn="l" marL="588105" indent="-294053" lvl="1">
              <a:lnSpc>
                <a:spcPts val="4848"/>
              </a:lnSpc>
              <a:buFont typeface="Arial"/>
              <a:buChar char="•"/>
            </a:pPr>
            <a:r>
              <a:rPr lang="en-US" sz="2723">
                <a:solidFill>
                  <a:srgbClr val="000000"/>
                </a:solidFill>
                <a:latin typeface="Arial"/>
                <a:ea typeface="Arial"/>
                <a:cs typeface="Arial"/>
                <a:sym typeface="Arial"/>
              </a:rPr>
              <a:t>There is still a capacity gap, average sessions remain modest, some people are assessed but do not receive a full course, and drop-out undermines benefit commissioning now focuses on raising the proportion who complete enough therapy to recover and stay well (NHS England, 2024; NHS Digital, 2024).</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E7E9EC"/>
        </a:solidFill>
      </p:bgPr>
    </p:bg>
    <p:spTree>
      <p:nvGrpSpPr>
        <p:cNvPr id="1" name=""/>
        <p:cNvGrpSpPr/>
        <p:nvPr/>
      </p:nvGrpSpPr>
      <p:grpSpPr>
        <a:xfrm>
          <a:off x="0" y="0"/>
          <a:ext cx="0" cy="0"/>
          <a:chOff x="0" y="0"/>
          <a:chExt cx="0" cy="0"/>
        </a:xfrm>
      </p:grpSpPr>
      <p:grpSp>
        <p:nvGrpSpPr>
          <p:cNvPr name="Group 2" id="2"/>
          <p:cNvGrpSpPr/>
          <p:nvPr/>
        </p:nvGrpSpPr>
        <p:grpSpPr>
          <a:xfrm rot="0">
            <a:off x="5548335" y="21486950"/>
            <a:ext cx="2969514" cy="1680681"/>
            <a:chOff x="0" y="0"/>
            <a:chExt cx="753401" cy="426409"/>
          </a:xfrm>
        </p:grpSpPr>
        <p:sp>
          <p:nvSpPr>
            <p:cNvPr name="Freeform 3" id="3"/>
            <p:cNvSpPr/>
            <p:nvPr/>
          </p:nvSpPr>
          <p:spPr>
            <a:xfrm flipH="false" flipV="false" rot="0">
              <a:off x="0" y="0"/>
              <a:ext cx="753401" cy="426409"/>
            </a:xfrm>
            <a:custGeom>
              <a:avLst/>
              <a:gdLst/>
              <a:ahLst/>
              <a:cxnLst/>
              <a:rect r="r" b="b" t="t" l="l"/>
              <a:pathLst>
                <a:path h="426409" w="753401">
                  <a:moveTo>
                    <a:pt x="0" y="0"/>
                  </a:moveTo>
                  <a:lnTo>
                    <a:pt x="753401" y="0"/>
                  </a:lnTo>
                  <a:lnTo>
                    <a:pt x="753401" y="426409"/>
                  </a:lnTo>
                  <a:lnTo>
                    <a:pt x="0" y="426409"/>
                  </a:lnTo>
                  <a:close/>
                </a:path>
              </a:pathLst>
            </a:custGeom>
            <a:solidFill>
              <a:srgbClr val="FFFFFF"/>
            </a:solidFill>
          </p:spPr>
        </p:sp>
        <p:sp>
          <p:nvSpPr>
            <p:cNvPr name="TextBox 4" id="4"/>
            <p:cNvSpPr txBox="true"/>
            <p:nvPr/>
          </p:nvSpPr>
          <p:spPr>
            <a:xfrm>
              <a:off x="0" y="-85725"/>
              <a:ext cx="753401" cy="512134"/>
            </a:xfrm>
            <a:prstGeom prst="rect">
              <a:avLst/>
            </a:prstGeom>
          </p:spPr>
          <p:txBody>
            <a:bodyPr anchor="ctr" rtlCol="false" tIns="50800" lIns="50800" bIns="50800" rIns="50800"/>
            <a:lstStyle/>
            <a:p>
              <a:pPr algn="ctr">
                <a:lnSpc>
                  <a:spcPts val="4891"/>
                </a:lnSpc>
              </a:pPr>
            </a:p>
          </p:txBody>
        </p:sp>
      </p:grpSp>
      <p:grpSp>
        <p:nvGrpSpPr>
          <p:cNvPr name="Group 5" id="5"/>
          <p:cNvGrpSpPr/>
          <p:nvPr/>
        </p:nvGrpSpPr>
        <p:grpSpPr>
          <a:xfrm rot="0">
            <a:off x="257507" y="21668788"/>
            <a:ext cx="5235329" cy="1550120"/>
            <a:chOff x="0" y="0"/>
            <a:chExt cx="1328266" cy="393284"/>
          </a:xfrm>
        </p:grpSpPr>
        <p:sp>
          <p:nvSpPr>
            <p:cNvPr name="Freeform 6" id="6"/>
            <p:cNvSpPr/>
            <p:nvPr/>
          </p:nvSpPr>
          <p:spPr>
            <a:xfrm flipH="false" flipV="false" rot="0">
              <a:off x="0" y="0"/>
              <a:ext cx="1328266" cy="393284"/>
            </a:xfrm>
            <a:custGeom>
              <a:avLst/>
              <a:gdLst/>
              <a:ahLst/>
              <a:cxnLst/>
              <a:rect r="r" b="b" t="t" l="l"/>
              <a:pathLst>
                <a:path h="393284" w="1328266">
                  <a:moveTo>
                    <a:pt x="0" y="0"/>
                  </a:moveTo>
                  <a:lnTo>
                    <a:pt x="1328266" y="0"/>
                  </a:lnTo>
                  <a:lnTo>
                    <a:pt x="1328266" y="393284"/>
                  </a:lnTo>
                  <a:lnTo>
                    <a:pt x="0" y="393284"/>
                  </a:lnTo>
                  <a:close/>
                </a:path>
              </a:pathLst>
            </a:custGeom>
            <a:solidFill>
              <a:srgbClr val="FFFFFF"/>
            </a:solidFill>
          </p:spPr>
        </p:sp>
        <p:sp>
          <p:nvSpPr>
            <p:cNvPr name="TextBox 7" id="7"/>
            <p:cNvSpPr txBox="true"/>
            <p:nvPr/>
          </p:nvSpPr>
          <p:spPr>
            <a:xfrm>
              <a:off x="0" y="-85725"/>
              <a:ext cx="1328266" cy="479009"/>
            </a:xfrm>
            <a:prstGeom prst="rect">
              <a:avLst/>
            </a:prstGeom>
          </p:spPr>
          <p:txBody>
            <a:bodyPr anchor="ctr" rtlCol="false" tIns="50800" lIns="50800" bIns="50800" rIns="50800"/>
            <a:lstStyle/>
            <a:p>
              <a:pPr algn="ctr">
                <a:lnSpc>
                  <a:spcPts val="4891"/>
                </a:lnSpc>
              </a:pPr>
            </a:p>
          </p:txBody>
        </p:sp>
      </p:grpSp>
      <p:grpSp>
        <p:nvGrpSpPr>
          <p:cNvPr name="Group 8" id="8"/>
          <p:cNvGrpSpPr/>
          <p:nvPr/>
        </p:nvGrpSpPr>
        <p:grpSpPr>
          <a:xfrm rot="0">
            <a:off x="0" y="237687"/>
            <a:ext cx="11111864" cy="11516347"/>
            <a:chOff x="0" y="0"/>
            <a:chExt cx="14815819" cy="15355129"/>
          </a:xfrm>
        </p:grpSpPr>
        <p:grpSp>
          <p:nvGrpSpPr>
            <p:cNvPr name="Group 9" id="9"/>
            <p:cNvGrpSpPr/>
            <p:nvPr/>
          </p:nvGrpSpPr>
          <p:grpSpPr>
            <a:xfrm rot="-5400000">
              <a:off x="-509334" y="509334"/>
              <a:ext cx="15355129" cy="14336461"/>
              <a:chOff x="0" y="0"/>
              <a:chExt cx="1874666" cy="1750299"/>
            </a:xfrm>
          </p:grpSpPr>
          <p:sp>
            <p:nvSpPr>
              <p:cNvPr name="Freeform 10" id="10"/>
              <p:cNvSpPr/>
              <p:nvPr/>
            </p:nvSpPr>
            <p:spPr>
              <a:xfrm flipH="false" flipV="false" rot="0">
                <a:off x="0" y="0"/>
                <a:ext cx="1874666" cy="1750299"/>
              </a:xfrm>
              <a:custGeom>
                <a:avLst/>
                <a:gdLst/>
                <a:ahLst/>
                <a:cxnLst/>
                <a:rect r="r" b="b" t="t" l="l"/>
                <a:pathLst>
                  <a:path h="1750299" w="1874666">
                    <a:moveTo>
                      <a:pt x="625226" y="19070"/>
                    </a:moveTo>
                    <a:cubicBezTo>
                      <a:pt x="721025" y="7556"/>
                      <a:pt x="830599" y="0"/>
                      <a:pt x="937838" y="0"/>
                    </a:cubicBezTo>
                    <a:cubicBezTo>
                      <a:pt x="1045079" y="0"/>
                      <a:pt x="1148272" y="6476"/>
                      <a:pt x="1243368" y="17990"/>
                    </a:cubicBezTo>
                    <a:cubicBezTo>
                      <a:pt x="1245394" y="18350"/>
                      <a:pt x="1247417" y="18350"/>
                      <a:pt x="1249439" y="18710"/>
                    </a:cubicBezTo>
                    <a:cubicBezTo>
                      <a:pt x="1606567" y="64765"/>
                      <a:pt x="1869608" y="186379"/>
                      <a:pt x="1874666" y="349327"/>
                    </a:cubicBezTo>
                    <a:lnTo>
                      <a:pt x="1874666" y="1750299"/>
                    </a:lnTo>
                    <a:lnTo>
                      <a:pt x="0" y="1750299"/>
                    </a:lnTo>
                    <a:lnTo>
                      <a:pt x="0" y="350366"/>
                    </a:lnTo>
                    <a:cubicBezTo>
                      <a:pt x="5058" y="185660"/>
                      <a:pt x="264052" y="64045"/>
                      <a:pt x="625226" y="19070"/>
                    </a:cubicBezTo>
                    <a:close/>
                  </a:path>
                </a:pathLst>
              </a:custGeom>
              <a:solidFill>
                <a:srgbClr val="FFEBEA"/>
              </a:solidFill>
            </p:spPr>
          </p:sp>
          <p:sp>
            <p:nvSpPr>
              <p:cNvPr name="TextBox 11" id="11"/>
              <p:cNvSpPr txBox="true"/>
              <p:nvPr/>
            </p:nvSpPr>
            <p:spPr>
              <a:xfrm>
                <a:off x="0" y="117475"/>
                <a:ext cx="1874666" cy="1632824"/>
              </a:xfrm>
              <a:prstGeom prst="rect">
                <a:avLst/>
              </a:prstGeom>
            </p:spPr>
            <p:txBody>
              <a:bodyPr anchor="ctr" rtlCol="false" tIns="50800" lIns="50800" bIns="50800" rIns="50800"/>
              <a:lstStyle/>
              <a:p>
                <a:pPr algn="ctr">
                  <a:lnSpc>
                    <a:spcPts val="1701"/>
                  </a:lnSpc>
                </a:pPr>
              </a:p>
            </p:txBody>
          </p:sp>
        </p:grpSp>
        <p:grpSp>
          <p:nvGrpSpPr>
            <p:cNvPr name="Group 12" id="12"/>
            <p:cNvGrpSpPr/>
            <p:nvPr/>
          </p:nvGrpSpPr>
          <p:grpSpPr>
            <a:xfrm rot="-5400000">
              <a:off x="6872371" y="7411682"/>
              <a:ext cx="15355129" cy="531765"/>
              <a:chOff x="0" y="0"/>
              <a:chExt cx="10211863" cy="353648"/>
            </a:xfrm>
          </p:grpSpPr>
          <p:sp>
            <p:nvSpPr>
              <p:cNvPr name="Freeform 13" id="13"/>
              <p:cNvSpPr/>
              <p:nvPr/>
            </p:nvSpPr>
            <p:spPr>
              <a:xfrm flipH="false" flipV="false" rot="0">
                <a:off x="0" y="0"/>
                <a:ext cx="10211863" cy="353648"/>
              </a:xfrm>
              <a:custGeom>
                <a:avLst/>
                <a:gdLst/>
                <a:ahLst/>
                <a:cxnLst/>
                <a:rect r="r" b="b" t="t" l="l"/>
                <a:pathLst>
                  <a:path h="353648" w="10211863">
                    <a:moveTo>
                      <a:pt x="3405794" y="334579"/>
                    </a:moveTo>
                    <a:cubicBezTo>
                      <a:pt x="3929328" y="346093"/>
                      <a:pt x="4524523" y="353648"/>
                      <a:pt x="5108681" y="353648"/>
                    </a:cubicBezTo>
                    <a:cubicBezTo>
                      <a:pt x="5692858" y="353648"/>
                      <a:pt x="6254982" y="347171"/>
                      <a:pt x="6772998" y="335657"/>
                    </a:cubicBezTo>
                    <a:cubicBezTo>
                      <a:pt x="6784036" y="335298"/>
                      <a:pt x="6795052" y="335298"/>
                      <a:pt x="6806069" y="334939"/>
                    </a:cubicBezTo>
                    <a:cubicBezTo>
                      <a:pt x="8751449" y="288883"/>
                      <a:pt x="10184310" y="167269"/>
                      <a:pt x="10211863" y="35345"/>
                    </a:cubicBezTo>
                    <a:lnTo>
                      <a:pt x="10211863" y="0"/>
                    </a:lnTo>
                    <a:lnTo>
                      <a:pt x="0" y="0"/>
                    </a:lnTo>
                    <a:lnTo>
                      <a:pt x="0" y="35319"/>
                    </a:lnTo>
                    <a:cubicBezTo>
                      <a:pt x="27555" y="167988"/>
                      <a:pt x="1438368" y="289603"/>
                      <a:pt x="3405794" y="334579"/>
                    </a:cubicBezTo>
                    <a:close/>
                  </a:path>
                </a:pathLst>
              </a:custGeom>
              <a:solidFill>
                <a:srgbClr val="FFEDE2"/>
              </a:solidFill>
            </p:spPr>
          </p:sp>
          <p:sp>
            <p:nvSpPr>
              <p:cNvPr name="TextBox 14" id="14"/>
              <p:cNvSpPr txBox="true"/>
              <p:nvPr/>
            </p:nvSpPr>
            <p:spPr>
              <a:xfrm>
                <a:off x="0" y="-9525"/>
                <a:ext cx="10211863" cy="236173"/>
              </a:xfrm>
              <a:prstGeom prst="rect">
                <a:avLst/>
              </a:prstGeom>
            </p:spPr>
            <p:txBody>
              <a:bodyPr anchor="ctr" rtlCol="false" tIns="50800" lIns="50800" bIns="50800" rIns="50800"/>
              <a:lstStyle/>
              <a:p>
                <a:pPr algn="ctr">
                  <a:lnSpc>
                    <a:spcPts val="1701"/>
                  </a:lnSpc>
                </a:pPr>
              </a:p>
            </p:txBody>
          </p:sp>
        </p:grpSp>
      </p:grpSp>
      <p:sp>
        <p:nvSpPr>
          <p:cNvPr name="TextBox 15" id="15"/>
          <p:cNvSpPr txBox="true"/>
          <p:nvPr/>
        </p:nvSpPr>
        <p:spPr>
          <a:xfrm rot="0">
            <a:off x="1068237" y="609029"/>
            <a:ext cx="9623763" cy="10767821"/>
          </a:xfrm>
          <a:prstGeom prst="rect">
            <a:avLst/>
          </a:prstGeom>
        </p:spPr>
        <p:txBody>
          <a:bodyPr anchor="t" rtlCol="false" tIns="0" lIns="0" bIns="0" rIns="0">
            <a:spAutoFit/>
          </a:bodyPr>
          <a:lstStyle/>
          <a:p>
            <a:pPr algn="ctr">
              <a:lnSpc>
                <a:spcPts val="4779"/>
              </a:lnSpc>
            </a:pPr>
            <a:r>
              <a:rPr lang="en-US" sz="2700" b="true">
                <a:solidFill>
                  <a:srgbClr val="FF3131"/>
                </a:solidFill>
                <a:latin typeface="Arial Bold"/>
                <a:ea typeface="Arial Bold"/>
                <a:cs typeface="Arial Bold"/>
                <a:sym typeface="Arial Bold"/>
              </a:rPr>
              <a:t>5) What p</a:t>
            </a:r>
            <a:r>
              <a:rPr lang="en-US" sz="2700" b="true">
                <a:solidFill>
                  <a:srgbClr val="FF3131"/>
                </a:solidFill>
                <a:latin typeface="Arial Bold"/>
                <a:ea typeface="Arial Bold"/>
                <a:cs typeface="Arial Bold"/>
                <a:sym typeface="Arial Bold"/>
              </a:rPr>
              <a:t>eop</a:t>
            </a:r>
            <a:r>
              <a:rPr lang="en-US" sz="2700" b="true">
                <a:solidFill>
                  <a:srgbClr val="FF3131"/>
                </a:solidFill>
                <a:latin typeface="Arial Bold"/>
                <a:ea typeface="Arial Bold"/>
                <a:cs typeface="Arial Bold"/>
                <a:sym typeface="Arial Bold"/>
              </a:rPr>
              <a:t>le tell about stigma, language and getting help</a:t>
            </a:r>
          </a:p>
          <a:p>
            <a:pPr algn="l" marL="582932" indent="-291466" lvl="1">
              <a:lnSpc>
                <a:spcPts val="4779"/>
              </a:lnSpc>
              <a:buFont typeface="Arial"/>
              <a:buChar char="•"/>
            </a:pPr>
            <a:r>
              <a:rPr lang="en-US" sz="2700">
                <a:solidFill>
                  <a:srgbClr val="000000"/>
                </a:solidFill>
                <a:latin typeface="Arial"/>
                <a:ea typeface="Arial"/>
                <a:cs typeface="Arial"/>
                <a:sym typeface="Arial"/>
              </a:rPr>
              <a:t>People report that shame, self-stigma and fear of being judged still block first contact; evidence since 2022 shows that improving mental-health knowledge and using respectful, person-first language increases help-seeking intention (Thornicroft et al., 2022; Wang et al., 2024).</a:t>
            </a:r>
          </a:p>
          <a:p>
            <a:pPr algn="l" marL="582932" indent="-291466" lvl="1">
              <a:lnSpc>
                <a:spcPts val="4779"/>
              </a:lnSpc>
              <a:buFont typeface="Arial"/>
              <a:buChar char="•"/>
            </a:pPr>
            <a:r>
              <a:rPr lang="en-US" sz="2700">
                <a:solidFill>
                  <a:srgbClr val="000000"/>
                </a:solidFill>
                <a:latin typeface="Arial"/>
                <a:ea typeface="Arial"/>
                <a:cs typeface="Arial"/>
                <a:sym typeface="Arial"/>
              </a:rPr>
              <a:t>Lived</a:t>
            </a:r>
            <a:r>
              <a:rPr lang="en-US" sz="2700">
                <a:solidFill>
                  <a:srgbClr val="000000"/>
                </a:solidFill>
                <a:latin typeface="Arial"/>
                <a:ea typeface="Arial"/>
                <a:cs typeface="Arial"/>
                <a:sym typeface="Arial"/>
              </a:rPr>
              <a:t> experience voices emphasise that social contact–based anti-stigma work (hearing directly from people who have recovered or are managing well) changes attitudes more than leaflets alone; this should be routine in campuses and community settings (Thornicroft et al., 2022).</a:t>
            </a:r>
          </a:p>
          <a:p>
            <a:pPr algn="l" marL="582932" indent="-291466" lvl="1">
              <a:lnSpc>
                <a:spcPts val="4779"/>
              </a:lnSpc>
              <a:buFont typeface="Arial"/>
              <a:buChar char="•"/>
            </a:pPr>
            <a:r>
              <a:rPr lang="en-US" sz="2700">
                <a:solidFill>
                  <a:srgbClr val="000000"/>
                </a:solidFill>
                <a:latin typeface="Arial"/>
                <a:ea typeface="Arial"/>
                <a:cs typeface="Arial"/>
                <a:sym typeface="Arial"/>
              </a:rPr>
              <a:t>Barr</a:t>
            </a:r>
            <a:r>
              <a:rPr lang="en-US" sz="2700">
                <a:solidFill>
                  <a:srgbClr val="000000"/>
                </a:solidFill>
                <a:latin typeface="Arial"/>
                <a:ea typeface="Arial"/>
                <a:cs typeface="Arial"/>
                <a:sym typeface="Arial"/>
              </a:rPr>
              <a:t>iers are not equal, UK data reveal geographical and demographic differences in knowledge, attitudes and instrumental barriers (time, cost, childcare, language), which means “one size fits all” access routes will miss people (Wang et al., 2024; NHS Digital, 2024).</a:t>
            </a:r>
          </a:p>
        </p:txBody>
      </p:sp>
      <p:grpSp>
        <p:nvGrpSpPr>
          <p:cNvPr name="Group 16" id="16"/>
          <p:cNvGrpSpPr/>
          <p:nvPr/>
        </p:nvGrpSpPr>
        <p:grpSpPr>
          <a:xfrm rot="0">
            <a:off x="10653435" y="4896741"/>
            <a:ext cx="10771619" cy="12583512"/>
            <a:chOff x="0" y="0"/>
            <a:chExt cx="14362158" cy="16778016"/>
          </a:xfrm>
        </p:grpSpPr>
        <p:grpSp>
          <p:nvGrpSpPr>
            <p:cNvPr name="Group 17" id="17"/>
            <p:cNvGrpSpPr/>
            <p:nvPr/>
          </p:nvGrpSpPr>
          <p:grpSpPr>
            <a:xfrm rot="5400000">
              <a:off x="-975589" y="1440269"/>
              <a:ext cx="16778016" cy="13897479"/>
              <a:chOff x="0" y="0"/>
              <a:chExt cx="2011116" cy="1665837"/>
            </a:xfrm>
          </p:grpSpPr>
          <p:sp>
            <p:nvSpPr>
              <p:cNvPr name="Freeform 18" id="18"/>
              <p:cNvSpPr/>
              <p:nvPr/>
            </p:nvSpPr>
            <p:spPr>
              <a:xfrm flipH="false" flipV="false" rot="0">
                <a:off x="0" y="0"/>
                <a:ext cx="2011116" cy="1665837"/>
              </a:xfrm>
              <a:custGeom>
                <a:avLst/>
                <a:gdLst/>
                <a:ahLst/>
                <a:cxnLst/>
                <a:rect r="r" b="b" t="t" l="l"/>
                <a:pathLst>
                  <a:path h="1665837" w="2011116">
                    <a:moveTo>
                      <a:pt x="670734" y="19070"/>
                    </a:moveTo>
                    <a:cubicBezTo>
                      <a:pt x="773506" y="7556"/>
                      <a:pt x="891056" y="0"/>
                      <a:pt x="1006100" y="0"/>
                    </a:cubicBezTo>
                    <a:cubicBezTo>
                      <a:pt x="1121147" y="0"/>
                      <a:pt x="1231851" y="6476"/>
                      <a:pt x="1333869" y="17990"/>
                    </a:cubicBezTo>
                    <a:cubicBezTo>
                      <a:pt x="1336043" y="18350"/>
                      <a:pt x="1338212" y="18350"/>
                      <a:pt x="1340382" y="18710"/>
                    </a:cubicBezTo>
                    <a:cubicBezTo>
                      <a:pt x="1723504" y="64765"/>
                      <a:pt x="2005690" y="186379"/>
                      <a:pt x="2011116" y="347450"/>
                    </a:cubicBezTo>
                    <a:lnTo>
                      <a:pt x="2011116" y="1665837"/>
                    </a:lnTo>
                    <a:lnTo>
                      <a:pt x="0" y="1665837"/>
                    </a:lnTo>
                    <a:lnTo>
                      <a:pt x="0" y="348429"/>
                    </a:lnTo>
                    <a:cubicBezTo>
                      <a:pt x="5427" y="185660"/>
                      <a:pt x="283271" y="64045"/>
                      <a:pt x="670734" y="19070"/>
                    </a:cubicBezTo>
                    <a:close/>
                  </a:path>
                </a:pathLst>
              </a:custGeom>
              <a:solidFill>
                <a:srgbClr val="F9F2E1"/>
              </a:solidFill>
            </p:spPr>
          </p:sp>
          <p:sp>
            <p:nvSpPr>
              <p:cNvPr name="TextBox 19" id="19"/>
              <p:cNvSpPr txBox="true"/>
              <p:nvPr/>
            </p:nvSpPr>
            <p:spPr>
              <a:xfrm>
                <a:off x="0" y="117475"/>
                <a:ext cx="2011116" cy="1548362"/>
              </a:xfrm>
              <a:prstGeom prst="rect">
                <a:avLst/>
              </a:prstGeom>
            </p:spPr>
            <p:txBody>
              <a:bodyPr anchor="ctr" rtlCol="false" tIns="50800" lIns="50800" bIns="50800" rIns="50800"/>
              <a:lstStyle/>
              <a:p>
                <a:pPr algn="ctr">
                  <a:lnSpc>
                    <a:spcPts val="1701"/>
                  </a:lnSpc>
                </a:pPr>
              </a:p>
            </p:txBody>
          </p:sp>
        </p:grpSp>
        <p:grpSp>
          <p:nvGrpSpPr>
            <p:cNvPr name="Group 20" id="20"/>
            <p:cNvGrpSpPr/>
            <p:nvPr/>
          </p:nvGrpSpPr>
          <p:grpSpPr>
            <a:xfrm rot="5400000">
              <a:off x="-8131267" y="8131267"/>
              <a:ext cx="16778016" cy="515483"/>
              <a:chOff x="0" y="0"/>
              <a:chExt cx="10955151" cy="336583"/>
            </a:xfrm>
          </p:grpSpPr>
          <p:sp>
            <p:nvSpPr>
              <p:cNvPr name="Freeform 21" id="21"/>
              <p:cNvSpPr/>
              <p:nvPr/>
            </p:nvSpPr>
            <p:spPr>
              <a:xfrm flipH="false" flipV="false" rot="0">
                <a:off x="0" y="0"/>
                <a:ext cx="10955151" cy="336583"/>
              </a:xfrm>
              <a:custGeom>
                <a:avLst/>
                <a:gdLst/>
                <a:ahLst/>
                <a:cxnLst/>
                <a:rect r="r" b="b" t="t" l="l"/>
                <a:pathLst>
                  <a:path h="336583" w="10955151">
                    <a:moveTo>
                      <a:pt x="3653690" y="317514"/>
                    </a:moveTo>
                    <a:cubicBezTo>
                      <a:pt x="4215331" y="329028"/>
                      <a:pt x="4853848" y="336583"/>
                      <a:pt x="5480525" y="336583"/>
                    </a:cubicBezTo>
                    <a:cubicBezTo>
                      <a:pt x="6107223" y="336583"/>
                      <a:pt x="6710262" y="330106"/>
                      <a:pt x="7265983" y="318592"/>
                    </a:cubicBezTo>
                    <a:cubicBezTo>
                      <a:pt x="7277823" y="318233"/>
                      <a:pt x="7289642" y="318233"/>
                      <a:pt x="7301461" y="317873"/>
                    </a:cubicBezTo>
                    <a:cubicBezTo>
                      <a:pt x="9388438" y="271818"/>
                      <a:pt x="10925593" y="150204"/>
                      <a:pt x="10955151" y="18659"/>
                    </a:cubicBezTo>
                    <a:lnTo>
                      <a:pt x="10955151" y="0"/>
                    </a:lnTo>
                    <a:lnTo>
                      <a:pt x="0" y="0"/>
                    </a:lnTo>
                    <a:lnTo>
                      <a:pt x="0" y="18645"/>
                    </a:lnTo>
                    <a:cubicBezTo>
                      <a:pt x="29561" y="150923"/>
                      <a:pt x="1543062" y="272538"/>
                      <a:pt x="3653690" y="317514"/>
                    </a:cubicBezTo>
                    <a:close/>
                  </a:path>
                </a:pathLst>
              </a:custGeom>
              <a:solidFill>
                <a:srgbClr val="F8E2FF"/>
              </a:solidFill>
            </p:spPr>
          </p:sp>
          <p:sp>
            <p:nvSpPr>
              <p:cNvPr name="TextBox 22" id="22"/>
              <p:cNvSpPr txBox="true"/>
              <p:nvPr/>
            </p:nvSpPr>
            <p:spPr>
              <a:xfrm>
                <a:off x="0" y="-9525"/>
                <a:ext cx="10955151" cy="219108"/>
              </a:xfrm>
              <a:prstGeom prst="rect">
                <a:avLst/>
              </a:prstGeom>
            </p:spPr>
            <p:txBody>
              <a:bodyPr anchor="ctr" rtlCol="false" tIns="50800" lIns="50800" bIns="50800" rIns="50800"/>
              <a:lstStyle/>
              <a:p>
                <a:pPr algn="ctr">
                  <a:lnSpc>
                    <a:spcPts val="1701"/>
                  </a:lnSpc>
                </a:pPr>
              </a:p>
            </p:txBody>
          </p:sp>
        </p:grpSp>
      </p:grpSp>
      <p:grpSp>
        <p:nvGrpSpPr>
          <p:cNvPr name="Group 23" id="23"/>
          <p:cNvGrpSpPr/>
          <p:nvPr/>
        </p:nvGrpSpPr>
        <p:grpSpPr>
          <a:xfrm rot="0">
            <a:off x="257507" y="12345377"/>
            <a:ext cx="10650400" cy="17478906"/>
            <a:chOff x="0" y="0"/>
            <a:chExt cx="14200533" cy="23305207"/>
          </a:xfrm>
        </p:grpSpPr>
        <p:grpSp>
          <p:nvGrpSpPr>
            <p:cNvPr name="Group 24" id="24"/>
            <p:cNvGrpSpPr/>
            <p:nvPr/>
          </p:nvGrpSpPr>
          <p:grpSpPr>
            <a:xfrm rot="-5400000">
              <a:off x="-4782063" y="4782063"/>
              <a:ext cx="23305207" cy="13741082"/>
              <a:chOff x="0" y="0"/>
              <a:chExt cx="2845269" cy="1677611"/>
            </a:xfrm>
          </p:grpSpPr>
          <p:sp>
            <p:nvSpPr>
              <p:cNvPr name="Freeform 25" id="25"/>
              <p:cNvSpPr/>
              <p:nvPr/>
            </p:nvSpPr>
            <p:spPr>
              <a:xfrm flipH="false" flipV="false" rot="0">
                <a:off x="0" y="0"/>
                <a:ext cx="2845269" cy="1677611"/>
              </a:xfrm>
              <a:custGeom>
                <a:avLst/>
                <a:gdLst/>
                <a:ahLst/>
                <a:cxnLst/>
                <a:rect r="r" b="b" t="t" l="l"/>
                <a:pathLst>
                  <a:path h="1677611" w="2845269">
                    <a:moveTo>
                      <a:pt x="948935" y="19070"/>
                    </a:moveTo>
                    <a:cubicBezTo>
                      <a:pt x="1094334" y="7556"/>
                      <a:pt x="1260640" y="0"/>
                      <a:pt x="1423400" y="0"/>
                    </a:cubicBezTo>
                    <a:cubicBezTo>
                      <a:pt x="1586166" y="0"/>
                      <a:pt x="1742787" y="6476"/>
                      <a:pt x="1887119" y="17990"/>
                    </a:cubicBezTo>
                    <a:cubicBezTo>
                      <a:pt x="1890194" y="18350"/>
                      <a:pt x="1893264" y="18350"/>
                      <a:pt x="1896333" y="18710"/>
                    </a:cubicBezTo>
                    <a:cubicBezTo>
                      <a:pt x="2438362" y="64765"/>
                      <a:pt x="2837592" y="186379"/>
                      <a:pt x="2845269" y="347712"/>
                    </a:cubicBezTo>
                    <a:lnTo>
                      <a:pt x="2845269" y="1677611"/>
                    </a:lnTo>
                    <a:lnTo>
                      <a:pt x="0" y="1677611"/>
                    </a:lnTo>
                    <a:lnTo>
                      <a:pt x="0" y="348699"/>
                    </a:lnTo>
                    <a:cubicBezTo>
                      <a:pt x="7677" y="185660"/>
                      <a:pt x="400764" y="64045"/>
                      <a:pt x="948935" y="19070"/>
                    </a:cubicBezTo>
                    <a:close/>
                  </a:path>
                </a:pathLst>
              </a:custGeom>
              <a:solidFill>
                <a:srgbClr val="FFFFFF"/>
              </a:solidFill>
            </p:spPr>
          </p:sp>
          <p:sp>
            <p:nvSpPr>
              <p:cNvPr name="TextBox 26" id="26"/>
              <p:cNvSpPr txBox="true"/>
              <p:nvPr/>
            </p:nvSpPr>
            <p:spPr>
              <a:xfrm>
                <a:off x="0" y="117475"/>
                <a:ext cx="2845269" cy="1560136"/>
              </a:xfrm>
              <a:prstGeom prst="rect">
                <a:avLst/>
              </a:prstGeom>
            </p:spPr>
            <p:txBody>
              <a:bodyPr anchor="ctr" rtlCol="false" tIns="50800" lIns="50800" bIns="50800" rIns="50800"/>
              <a:lstStyle/>
              <a:p>
                <a:pPr algn="ctr">
                  <a:lnSpc>
                    <a:spcPts val="1701"/>
                  </a:lnSpc>
                </a:pPr>
              </a:p>
            </p:txBody>
          </p:sp>
        </p:grpSp>
        <p:grpSp>
          <p:nvGrpSpPr>
            <p:cNvPr name="Group 27" id="27"/>
            <p:cNvGrpSpPr/>
            <p:nvPr/>
          </p:nvGrpSpPr>
          <p:grpSpPr>
            <a:xfrm rot="-5400000">
              <a:off x="2293088" y="11397763"/>
              <a:ext cx="23305207" cy="509682"/>
              <a:chOff x="0" y="0"/>
              <a:chExt cx="15499028" cy="338962"/>
            </a:xfrm>
          </p:grpSpPr>
          <p:sp>
            <p:nvSpPr>
              <p:cNvPr name="Freeform 28" id="28"/>
              <p:cNvSpPr/>
              <p:nvPr/>
            </p:nvSpPr>
            <p:spPr>
              <a:xfrm flipH="false" flipV="false" rot="0">
                <a:off x="0" y="0"/>
                <a:ext cx="15499028" cy="338962"/>
              </a:xfrm>
              <a:custGeom>
                <a:avLst/>
                <a:gdLst/>
                <a:ahLst/>
                <a:cxnLst/>
                <a:rect r="r" b="b" t="t" l="l"/>
                <a:pathLst>
                  <a:path h="338962" w="15499028">
                    <a:moveTo>
                      <a:pt x="5169134" y="319893"/>
                    </a:moveTo>
                    <a:cubicBezTo>
                      <a:pt x="5963728" y="331406"/>
                      <a:pt x="6867083" y="338962"/>
                      <a:pt x="7753687" y="338962"/>
                    </a:cubicBezTo>
                    <a:cubicBezTo>
                      <a:pt x="8640321" y="338962"/>
                      <a:pt x="9493483" y="332485"/>
                      <a:pt x="10279700" y="320971"/>
                    </a:cubicBezTo>
                    <a:cubicBezTo>
                      <a:pt x="10296452" y="320611"/>
                      <a:pt x="10313173" y="320611"/>
                      <a:pt x="10329894" y="320252"/>
                    </a:cubicBezTo>
                    <a:cubicBezTo>
                      <a:pt x="13282488" y="274197"/>
                      <a:pt x="15457210" y="152583"/>
                      <a:pt x="15499028" y="20985"/>
                    </a:cubicBezTo>
                    <a:lnTo>
                      <a:pt x="15499028" y="0"/>
                    </a:lnTo>
                    <a:lnTo>
                      <a:pt x="0" y="0"/>
                    </a:lnTo>
                    <a:lnTo>
                      <a:pt x="0" y="20969"/>
                    </a:lnTo>
                    <a:cubicBezTo>
                      <a:pt x="41821" y="153302"/>
                      <a:pt x="2183080" y="274917"/>
                      <a:pt x="5169134" y="319893"/>
                    </a:cubicBezTo>
                    <a:close/>
                  </a:path>
                </a:pathLst>
              </a:custGeom>
              <a:solidFill>
                <a:srgbClr val="FFEDE2"/>
              </a:solidFill>
            </p:spPr>
          </p:sp>
          <p:sp>
            <p:nvSpPr>
              <p:cNvPr name="TextBox 29" id="29"/>
              <p:cNvSpPr txBox="true"/>
              <p:nvPr/>
            </p:nvSpPr>
            <p:spPr>
              <a:xfrm>
                <a:off x="0" y="-9525"/>
                <a:ext cx="15499028" cy="221487"/>
              </a:xfrm>
              <a:prstGeom prst="rect">
                <a:avLst/>
              </a:prstGeom>
            </p:spPr>
            <p:txBody>
              <a:bodyPr anchor="ctr" rtlCol="false" tIns="50800" lIns="50800" bIns="50800" rIns="50800"/>
              <a:lstStyle/>
              <a:p>
                <a:pPr algn="ctr">
                  <a:lnSpc>
                    <a:spcPts val="1701"/>
                  </a:lnSpc>
                </a:pPr>
              </a:p>
            </p:txBody>
          </p:sp>
        </p:grpSp>
      </p:grpSp>
      <p:grpSp>
        <p:nvGrpSpPr>
          <p:cNvPr name="Group 30" id="30"/>
          <p:cNvGrpSpPr/>
          <p:nvPr/>
        </p:nvGrpSpPr>
        <p:grpSpPr>
          <a:xfrm rot="0">
            <a:off x="10492314" y="19864944"/>
            <a:ext cx="10604363" cy="6605374"/>
            <a:chOff x="0" y="0"/>
            <a:chExt cx="14139151" cy="8807166"/>
          </a:xfrm>
        </p:grpSpPr>
        <p:grpSp>
          <p:nvGrpSpPr>
            <p:cNvPr name="Group 31" id="31"/>
            <p:cNvGrpSpPr/>
            <p:nvPr/>
          </p:nvGrpSpPr>
          <p:grpSpPr>
            <a:xfrm rot="5400000">
              <a:off x="2894725" y="-2437260"/>
              <a:ext cx="8807166" cy="13681686"/>
              <a:chOff x="0" y="0"/>
              <a:chExt cx="1055681" cy="1639971"/>
            </a:xfrm>
          </p:grpSpPr>
          <p:sp>
            <p:nvSpPr>
              <p:cNvPr name="Freeform 32" id="32"/>
              <p:cNvSpPr/>
              <p:nvPr/>
            </p:nvSpPr>
            <p:spPr>
              <a:xfrm flipH="false" flipV="false" rot="0">
                <a:off x="0" y="0"/>
                <a:ext cx="1055681" cy="1639971"/>
              </a:xfrm>
              <a:custGeom>
                <a:avLst/>
                <a:gdLst/>
                <a:ahLst/>
                <a:cxnLst/>
                <a:rect r="r" b="b" t="t" l="l"/>
                <a:pathLst>
                  <a:path h="1639971" w="1055681">
                    <a:moveTo>
                      <a:pt x="352084" y="19070"/>
                    </a:moveTo>
                    <a:cubicBezTo>
                      <a:pt x="406031" y="7556"/>
                      <a:pt x="467736" y="0"/>
                      <a:pt x="528125" y="0"/>
                    </a:cubicBezTo>
                    <a:cubicBezTo>
                      <a:pt x="588516" y="0"/>
                      <a:pt x="646627" y="6476"/>
                      <a:pt x="700178" y="17990"/>
                    </a:cubicBezTo>
                    <a:cubicBezTo>
                      <a:pt x="701319" y="18350"/>
                      <a:pt x="702458" y="18350"/>
                      <a:pt x="703597" y="18710"/>
                    </a:cubicBezTo>
                    <a:cubicBezTo>
                      <a:pt x="904707" y="64765"/>
                      <a:pt x="1052833" y="186379"/>
                      <a:pt x="1055681" y="346876"/>
                    </a:cubicBezTo>
                    <a:lnTo>
                      <a:pt x="1055681" y="1639971"/>
                    </a:lnTo>
                    <a:lnTo>
                      <a:pt x="0" y="1639971"/>
                    </a:lnTo>
                    <a:lnTo>
                      <a:pt x="0" y="347835"/>
                    </a:lnTo>
                    <a:cubicBezTo>
                      <a:pt x="2849" y="185660"/>
                      <a:pt x="148696" y="64045"/>
                      <a:pt x="352084" y="19070"/>
                    </a:cubicBezTo>
                    <a:close/>
                  </a:path>
                </a:pathLst>
              </a:custGeom>
              <a:solidFill>
                <a:srgbClr val="F1F9FF"/>
              </a:solidFill>
            </p:spPr>
          </p:sp>
          <p:sp>
            <p:nvSpPr>
              <p:cNvPr name="TextBox 33" id="33"/>
              <p:cNvSpPr txBox="true"/>
              <p:nvPr/>
            </p:nvSpPr>
            <p:spPr>
              <a:xfrm>
                <a:off x="0" y="117475"/>
                <a:ext cx="1055681" cy="1522496"/>
              </a:xfrm>
              <a:prstGeom prst="rect">
                <a:avLst/>
              </a:prstGeom>
            </p:spPr>
            <p:txBody>
              <a:bodyPr anchor="ctr" rtlCol="false" tIns="50800" lIns="50800" bIns="50800" rIns="50800"/>
              <a:lstStyle/>
              <a:p>
                <a:pPr algn="ctr">
                  <a:lnSpc>
                    <a:spcPts val="1701"/>
                  </a:lnSpc>
                </a:pPr>
              </a:p>
            </p:txBody>
          </p:sp>
        </p:grpSp>
        <p:grpSp>
          <p:nvGrpSpPr>
            <p:cNvPr name="Group 34" id="34"/>
            <p:cNvGrpSpPr/>
            <p:nvPr/>
          </p:nvGrpSpPr>
          <p:grpSpPr>
            <a:xfrm rot="5400000">
              <a:off x="-4149844" y="4149844"/>
              <a:ext cx="8807166" cy="507479"/>
              <a:chOff x="0" y="0"/>
              <a:chExt cx="5750610" cy="331357"/>
            </a:xfrm>
          </p:grpSpPr>
          <p:sp>
            <p:nvSpPr>
              <p:cNvPr name="Freeform 35" id="35"/>
              <p:cNvSpPr/>
              <p:nvPr/>
            </p:nvSpPr>
            <p:spPr>
              <a:xfrm flipH="false" flipV="false" rot="0">
                <a:off x="0" y="0"/>
                <a:ext cx="5750610" cy="331357"/>
              </a:xfrm>
              <a:custGeom>
                <a:avLst/>
                <a:gdLst/>
                <a:ahLst/>
                <a:cxnLst/>
                <a:rect r="r" b="b" t="t" l="l"/>
                <a:pathLst>
                  <a:path h="331357" w="5750610">
                    <a:moveTo>
                      <a:pt x="1917906" y="312287"/>
                    </a:moveTo>
                    <a:cubicBezTo>
                      <a:pt x="2212724" y="323801"/>
                      <a:pt x="2547896" y="331357"/>
                      <a:pt x="2876853" y="331357"/>
                    </a:cubicBezTo>
                    <a:cubicBezTo>
                      <a:pt x="3205821" y="331357"/>
                      <a:pt x="3522370" y="324880"/>
                      <a:pt x="3814081" y="313366"/>
                    </a:cubicBezTo>
                    <a:cubicBezTo>
                      <a:pt x="3820296" y="313006"/>
                      <a:pt x="3826500" y="313006"/>
                      <a:pt x="3832704" y="312647"/>
                    </a:cubicBezTo>
                    <a:cubicBezTo>
                      <a:pt x="4928207" y="266592"/>
                      <a:pt x="5735095" y="144978"/>
                      <a:pt x="5750610" y="13549"/>
                    </a:cubicBezTo>
                    <a:lnTo>
                      <a:pt x="5750610" y="0"/>
                    </a:lnTo>
                    <a:lnTo>
                      <a:pt x="0" y="0"/>
                    </a:lnTo>
                    <a:lnTo>
                      <a:pt x="0" y="13539"/>
                    </a:lnTo>
                    <a:cubicBezTo>
                      <a:pt x="15517" y="145696"/>
                      <a:pt x="809989" y="267312"/>
                      <a:pt x="1917906" y="312287"/>
                    </a:cubicBezTo>
                    <a:close/>
                  </a:path>
                </a:pathLst>
              </a:custGeom>
              <a:solidFill>
                <a:srgbClr val="F8E2FF"/>
              </a:solidFill>
            </p:spPr>
          </p:sp>
          <p:sp>
            <p:nvSpPr>
              <p:cNvPr name="TextBox 36" id="36"/>
              <p:cNvSpPr txBox="true"/>
              <p:nvPr/>
            </p:nvSpPr>
            <p:spPr>
              <a:xfrm>
                <a:off x="0" y="-9525"/>
                <a:ext cx="5750610" cy="213882"/>
              </a:xfrm>
              <a:prstGeom prst="rect">
                <a:avLst/>
              </a:prstGeom>
            </p:spPr>
            <p:txBody>
              <a:bodyPr anchor="ctr" rtlCol="false" tIns="50800" lIns="50800" bIns="50800" rIns="50800"/>
              <a:lstStyle/>
              <a:p>
                <a:pPr algn="ctr">
                  <a:lnSpc>
                    <a:spcPts val="1701"/>
                  </a:lnSpc>
                </a:pPr>
              </a:p>
            </p:txBody>
          </p:sp>
        </p:grpSp>
      </p:grpSp>
      <p:grpSp>
        <p:nvGrpSpPr>
          <p:cNvPr name="Group 37" id="37"/>
          <p:cNvGrpSpPr/>
          <p:nvPr/>
        </p:nvGrpSpPr>
        <p:grpSpPr>
          <a:xfrm rot="-5400000">
            <a:off x="8763731" y="24245566"/>
            <a:ext cx="4164663" cy="385256"/>
            <a:chOff x="0" y="0"/>
            <a:chExt cx="3692922" cy="341617"/>
          </a:xfrm>
        </p:grpSpPr>
        <p:sp>
          <p:nvSpPr>
            <p:cNvPr name="Freeform 38" id="38"/>
            <p:cNvSpPr/>
            <p:nvPr/>
          </p:nvSpPr>
          <p:spPr>
            <a:xfrm flipH="false" flipV="false" rot="0">
              <a:off x="0" y="0"/>
              <a:ext cx="3692922" cy="341617"/>
            </a:xfrm>
            <a:custGeom>
              <a:avLst/>
              <a:gdLst/>
              <a:ahLst/>
              <a:cxnLst/>
              <a:rect r="r" b="b" t="t" l="l"/>
              <a:pathLst>
                <a:path h="341617" w="3692922">
                  <a:moveTo>
                    <a:pt x="1231639" y="322548"/>
                  </a:moveTo>
                  <a:cubicBezTo>
                    <a:pt x="1420965" y="334062"/>
                    <a:pt x="1636206" y="341617"/>
                    <a:pt x="1847455" y="341617"/>
                  </a:cubicBezTo>
                  <a:cubicBezTo>
                    <a:pt x="2058712" y="341617"/>
                    <a:pt x="2261993" y="335140"/>
                    <a:pt x="2449323" y="323627"/>
                  </a:cubicBezTo>
                  <a:cubicBezTo>
                    <a:pt x="2453315" y="323267"/>
                    <a:pt x="2457299" y="323267"/>
                    <a:pt x="2461283" y="322908"/>
                  </a:cubicBezTo>
                  <a:cubicBezTo>
                    <a:pt x="3164792" y="276852"/>
                    <a:pt x="3682958" y="155239"/>
                    <a:pt x="3692922" y="23582"/>
                  </a:cubicBezTo>
                  <a:lnTo>
                    <a:pt x="3692922" y="0"/>
                  </a:lnTo>
                  <a:lnTo>
                    <a:pt x="0" y="0"/>
                  </a:lnTo>
                  <a:lnTo>
                    <a:pt x="0" y="23564"/>
                  </a:lnTo>
                  <a:cubicBezTo>
                    <a:pt x="9965" y="155957"/>
                    <a:pt x="520158" y="277573"/>
                    <a:pt x="1231639" y="322548"/>
                  </a:cubicBezTo>
                  <a:close/>
                </a:path>
              </a:pathLst>
            </a:custGeom>
            <a:solidFill>
              <a:srgbClr val="FFEDE2"/>
            </a:solidFill>
          </p:spPr>
        </p:sp>
        <p:sp>
          <p:nvSpPr>
            <p:cNvPr name="TextBox 39" id="39"/>
            <p:cNvSpPr txBox="true"/>
            <p:nvPr/>
          </p:nvSpPr>
          <p:spPr>
            <a:xfrm>
              <a:off x="0" y="-9525"/>
              <a:ext cx="3692922" cy="224142"/>
            </a:xfrm>
            <a:prstGeom prst="rect">
              <a:avLst/>
            </a:prstGeom>
          </p:spPr>
          <p:txBody>
            <a:bodyPr anchor="ctr" rtlCol="false" tIns="152600" lIns="152600" bIns="152600" rIns="152600"/>
            <a:lstStyle/>
            <a:p>
              <a:pPr algn="ctr">
                <a:lnSpc>
                  <a:spcPts val="1701"/>
                </a:lnSpc>
              </a:pPr>
            </a:p>
          </p:txBody>
        </p:sp>
      </p:grpSp>
      <p:sp>
        <p:nvSpPr>
          <p:cNvPr name="AutoShape 40" id="40"/>
          <p:cNvSpPr/>
          <p:nvPr/>
        </p:nvSpPr>
        <p:spPr>
          <a:xfrm flipH="true">
            <a:off x="10826199" y="770967"/>
            <a:ext cx="29389" cy="25699351"/>
          </a:xfrm>
          <a:prstGeom prst="line">
            <a:avLst/>
          </a:prstGeom>
          <a:ln cap="flat" w="38100">
            <a:solidFill>
              <a:srgbClr val="000000"/>
            </a:solidFill>
            <a:prstDash val="sysDash"/>
            <a:headEnd type="none" len="sm" w="sm"/>
            <a:tailEnd type="none" len="sm" w="sm"/>
          </a:ln>
        </p:spPr>
      </p:sp>
      <p:sp>
        <p:nvSpPr>
          <p:cNvPr name="Freeform 41" id="41"/>
          <p:cNvSpPr/>
          <p:nvPr/>
        </p:nvSpPr>
        <p:spPr>
          <a:xfrm flipH="false" flipV="false" rot="0">
            <a:off x="14273446" y="770954"/>
            <a:ext cx="4972154" cy="3816128"/>
          </a:xfrm>
          <a:custGeom>
            <a:avLst/>
            <a:gdLst/>
            <a:ahLst/>
            <a:cxnLst/>
            <a:rect r="r" b="b" t="t" l="l"/>
            <a:pathLst>
              <a:path h="3816128" w="4972154">
                <a:moveTo>
                  <a:pt x="0" y="0"/>
                </a:moveTo>
                <a:lnTo>
                  <a:pt x="4972154" y="0"/>
                </a:lnTo>
                <a:lnTo>
                  <a:pt x="4972154" y="3816129"/>
                </a:lnTo>
                <a:lnTo>
                  <a:pt x="0" y="3816129"/>
                </a:lnTo>
                <a:lnTo>
                  <a:pt x="0" y="0"/>
                </a:lnTo>
                <a:close/>
              </a:path>
            </a:pathLst>
          </a:custGeom>
          <a:blipFill>
            <a:blip r:embed="rId2"/>
            <a:stretch>
              <a:fillRect l="0" t="0" r="0" b="0"/>
            </a:stretch>
          </a:blipFill>
        </p:spPr>
      </p:sp>
      <p:sp>
        <p:nvSpPr>
          <p:cNvPr name="Freeform 42" id="42"/>
          <p:cNvSpPr/>
          <p:nvPr/>
        </p:nvSpPr>
        <p:spPr>
          <a:xfrm flipH="false" flipV="false" rot="0">
            <a:off x="18015755" y="17184173"/>
            <a:ext cx="3080922" cy="3277577"/>
          </a:xfrm>
          <a:custGeom>
            <a:avLst/>
            <a:gdLst/>
            <a:ahLst/>
            <a:cxnLst/>
            <a:rect r="r" b="b" t="t" l="l"/>
            <a:pathLst>
              <a:path h="3277577" w="3080922">
                <a:moveTo>
                  <a:pt x="0" y="0"/>
                </a:moveTo>
                <a:lnTo>
                  <a:pt x="3080922" y="0"/>
                </a:lnTo>
                <a:lnTo>
                  <a:pt x="3080922" y="3277577"/>
                </a:lnTo>
                <a:lnTo>
                  <a:pt x="0" y="327757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3" id="43"/>
          <p:cNvSpPr/>
          <p:nvPr/>
        </p:nvSpPr>
        <p:spPr>
          <a:xfrm flipH="false" flipV="false" rot="0">
            <a:off x="12182354" y="17697815"/>
            <a:ext cx="3106880" cy="1949567"/>
          </a:xfrm>
          <a:custGeom>
            <a:avLst/>
            <a:gdLst/>
            <a:ahLst/>
            <a:cxnLst/>
            <a:rect r="r" b="b" t="t" l="l"/>
            <a:pathLst>
              <a:path h="1949567" w="3106880">
                <a:moveTo>
                  <a:pt x="0" y="0"/>
                </a:moveTo>
                <a:lnTo>
                  <a:pt x="3106881" y="0"/>
                </a:lnTo>
                <a:lnTo>
                  <a:pt x="3106881" y="1949567"/>
                </a:lnTo>
                <a:lnTo>
                  <a:pt x="0" y="1949567"/>
                </a:lnTo>
                <a:lnTo>
                  <a:pt x="0" y="0"/>
                </a:lnTo>
                <a:close/>
              </a:path>
            </a:pathLst>
          </a:custGeom>
          <a:blipFill>
            <a:blip r:embed="rId5"/>
            <a:stretch>
              <a:fillRect l="0" t="0" r="0" b="0"/>
            </a:stretch>
          </a:blipFill>
        </p:spPr>
      </p:sp>
      <p:sp>
        <p:nvSpPr>
          <p:cNvPr name="Freeform 44" id="44"/>
          <p:cNvSpPr/>
          <p:nvPr/>
        </p:nvSpPr>
        <p:spPr>
          <a:xfrm flipH="false" flipV="false" rot="0">
            <a:off x="13948057" y="25812898"/>
            <a:ext cx="3945744" cy="4011384"/>
          </a:xfrm>
          <a:custGeom>
            <a:avLst/>
            <a:gdLst/>
            <a:ahLst/>
            <a:cxnLst/>
            <a:rect r="r" b="b" t="t" l="l"/>
            <a:pathLst>
              <a:path h="4011384" w="3945744">
                <a:moveTo>
                  <a:pt x="0" y="0"/>
                </a:moveTo>
                <a:lnTo>
                  <a:pt x="3945744" y="0"/>
                </a:lnTo>
                <a:lnTo>
                  <a:pt x="3945744" y="4011385"/>
                </a:lnTo>
                <a:lnTo>
                  <a:pt x="0" y="401138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45" id="45"/>
          <p:cNvSpPr txBox="true"/>
          <p:nvPr/>
        </p:nvSpPr>
        <p:spPr>
          <a:xfrm rot="0">
            <a:off x="10907907" y="5021371"/>
            <a:ext cx="9822087" cy="12162802"/>
          </a:xfrm>
          <a:prstGeom prst="rect">
            <a:avLst/>
          </a:prstGeom>
        </p:spPr>
        <p:txBody>
          <a:bodyPr anchor="t" rtlCol="false" tIns="0" lIns="0" bIns="0" rIns="0">
            <a:spAutoFit/>
          </a:bodyPr>
          <a:lstStyle/>
          <a:p>
            <a:pPr algn="ctr">
              <a:lnSpc>
                <a:spcPts val="4848"/>
              </a:lnSpc>
            </a:pPr>
            <a:r>
              <a:rPr lang="en-US" sz="2723" b="true">
                <a:solidFill>
                  <a:srgbClr val="FF3131"/>
                </a:solidFill>
                <a:latin typeface="Arial Bold"/>
                <a:ea typeface="Arial Bold"/>
                <a:cs typeface="Arial Bold"/>
                <a:sym typeface="Arial Bold"/>
              </a:rPr>
              <a:t>6) A critical look at current practice</a:t>
            </a:r>
          </a:p>
          <a:p>
            <a:pPr algn="l" marL="588105" indent="-294053" lvl="1">
              <a:lnSpc>
                <a:spcPts val="4848"/>
              </a:lnSpc>
              <a:buFont typeface="Arial"/>
              <a:buChar char="•"/>
            </a:pPr>
            <a:r>
              <a:rPr lang="en-US" sz="2723">
                <a:solidFill>
                  <a:srgbClr val="000000"/>
                </a:solidFill>
                <a:latin typeface="Arial"/>
                <a:ea typeface="Arial"/>
                <a:cs typeface="Arial"/>
                <a:sym typeface="Arial"/>
              </a:rPr>
              <a:t>Ass</a:t>
            </a:r>
            <a:r>
              <a:rPr lang="en-US" sz="2723">
                <a:solidFill>
                  <a:srgbClr val="000000"/>
                </a:solidFill>
                <a:latin typeface="Arial"/>
                <a:ea typeface="Arial"/>
                <a:cs typeface="Arial"/>
                <a:sym typeface="Arial"/>
              </a:rPr>
              <a:t>essment quality is improving under ICD-11, but real-world diagnosis can still miss GAD when worry presents as physical symptoms (sleep, pain, GI upset); routine use of validated measures plus open, non-leading questions helps (WHO, 2024).</a:t>
            </a:r>
          </a:p>
          <a:p>
            <a:pPr algn="l" marL="588105" indent="-294053" lvl="1">
              <a:lnSpc>
                <a:spcPts val="4848"/>
              </a:lnSpc>
              <a:buFont typeface="Arial"/>
              <a:buChar char="•"/>
            </a:pPr>
            <a:r>
              <a:rPr lang="en-US" sz="2723">
                <a:solidFill>
                  <a:srgbClr val="000000"/>
                </a:solidFill>
                <a:latin typeface="Arial"/>
                <a:ea typeface="Arial"/>
                <a:cs typeface="Arial"/>
                <a:sym typeface="Arial"/>
              </a:rPr>
              <a:t>Therapy works best when people receive a full, skills-based course with relapse prevention; short courses, early discharge at the first sign of improvement, or weak step-up protocols leave people vulnerable to relapse (Papola et al., 2024; NHS England, 2024).</a:t>
            </a:r>
          </a:p>
          <a:p>
            <a:pPr algn="l" marL="588105" indent="-294053" lvl="1">
              <a:lnSpc>
                <a:spcPts val="4848"/>
              </a:lnSpc>
              <a:buFont typeface="Arial"/>
              <a:buChar char="•"/>
            </a:pPr>
            <a:r>
              <a:rPr lang="en-US" sz="2723">
                <a:solidFill>
                  <a:srgbClr val="000000"/>
                </a:solidFill>
                <a:latin typeface="Arial"/>
                <a:ea typeface="Arial"/>
                <a:cs typeface="Arial"/>
                <a:sym typeface="Arial"/>
              </a:rPr>
              <a:t>M</a:t>
            </a:r>
            <a:r>
              <a:rPr lang="en-US" sz="2723">
                <a:solidFill>
                  <a:srgbClr val="000000"/>
                </a:solidFill>
                <a:latin typeface="Arial"/>
                <a:ea typeface="Arial"/>
                <a:cs typeface="Arial"/>
                <a:sym typeface="Arial"/>
              </a:rPr>
              <a:t>edicines help many, yet long-term planning are often under-supported; prescribing should start with clear goal-setting, side-effect reviews, and a documented deprescribing plan to avoid drift into indefinite use (Kopcalic et al., 2025; Brandt et al., 2024; MHRA, 2024).</a:t>
            </a:r>
          </a:p>
          <a:p>
            <a:pPr algn="l" marL="588105" indent="-294053" lvl="1">
              <a:lnSpc>
                <a:spcPts val="4848"/>
              </a:lnSpc>
              <a:buFont typeface="Arial"/>
              <a:buChar char="•"/>
            </a:pPr>
            <a:r>
              <a:rPr lang="en-US" sz="2723">
                <a:solidFill>
                  <a:srgbClr val="000000"/>
                </a:solidFill>
                <a:latin typeface="Arial"/>
                <a:ea typeface="Arial"/>
                <a:cs typeface="Arial"/>
                <a:sym typeface="Arial"/>
              </a:rPr>
              <a:t>Inequity persists and recovery rates vary by area and group, suggesting cultural adaptation, translation, and flexible delivery (evenings, remote options) are not yet universal (NHS Digital, 2024; Wang et al., 2024).</a:t>
            </a:r>
          </a:p>
        </p:txBody>
      </p:sp>
      <p:sp>
        <p:nvSpPr>
          <p:cNvPr name="TextBox 46" id="46"/>
          <p:cNvSpPr txBox="true"/>
          <p:nvPr/>
        </p:nvSpPr>
        <p:spPr>
          <a:xfrm rot="0">
            <a:off x="1360127" y="12500348"/>
            <a:ext cx="8987649" cy="16897124"/>
          </a:xfrm>
          <a:prstGeom prst="rect">
            <a:avLst/>
          </a:prstGeom>
        </p:spPr>
        <p:txBody>
          <a:bodyPr anchor="t" rtlCol="false" tIns="0" lIns="0" bIns="0" rIns="0">
            <a:spAutoFit/>
          </a:bodyPr>
          <a:lstStyle/>
          <a:p>
            <a:pPr algn="ctr">
              <a:lnSpc>
                <a:spcPts val="5175"/>
              </a:lnSpc>
            </a:pPr>
            <a:r>
              <a:rPr lang="en-US" sz="2723" b="true">
                <a:solidFill>
                  <a:srgbClr val="FF3131"/>
                </a:solidFill>
                <a:latin typeface="Arial Bold"/>
                <a:ea typeface="Arial Bold"/>
                <a:cs typeface="Arial Bold"/>
                <a:sym typeface="Arial Bold"/>
              </a:rPr>
              <a:t>7) Propos</a:t>
            </a:r>
            <a:r>
              <a:rPr lang="en-US" sz="2723" b="true">
                <a:solidFill>
                  <a:srgbClr val="FF3131"/>
                </a:solidFill>
                <a:latin typeface="Arial Bold"/>
                <a:ea typeface="Arial Bold"/>
                <a:cs typeface="Arial Bold"/>
                <a:sym typeface="Arial Bold"/>
              </a:rPr>
              <a:t>ed policies and practices</a:t>
            </a:r>
          </a:p>
          <a:p>
            <a:pPr algn="l" marL="523337" indent="-261668" lvl="1">
              <a:lnSpc>
                <a:spcPts val="4605"/>
              </a:lnSpc>
              <a:buFont typeface="Arial"/>
              <a:buChar char="•"/>
            </a:pPr>
            <a:r>
              <a:rPr lang="en-US" sz="2423">
                <a:solidFill>
                  <a:srgbClr val="000000"/>
                </a:solidFill>
                <a:latin typeface="Arial"/>
                <a:ea typeface="Arial"/>
                <a:cs typeface="Arial"/>
                <a:sym typeface="Arial"/>
              </a:rPr>
              <a:t>Make first contact easier and kinder and offer self-referral in plain language, same-week assessments, and private, non-judgemental spaces on campus and in primary care; small details (how we greet, what we call things) change whether people return (NHS England, 2024; Thornicroft et al., 2022).</a:t>
            </a:r>
          </a:p>
          <a:p>
            <a:pPr algn="l" marL="523337" indent="-261668" lvl="1">
              <a:lnSpc>
                <a:spcPts val="4605"/>
              </a:lnSpc>
              <a:buFont typeface="Arial"/>
              <a:buChar char="•"/>
            </a:pPr>
            <a:r>
              <a:rPr lang="en-US" sz="2423">
                <a:solidFill>
                  <a:srgbClr val="000000"/>
                </a:solidFill>
                <a:latin typeface="Arial"/>
                <a:ea typeface="Arial"/>
                <a:cs typeface="Arial"/>
                <a:sym typeface="Arial"/>
              </a:rPr>
              <a:t>Fund enough therapy to finish wel</a:t>
            </a:r>
            <a:r>
              <a:rPr lang="en-US" sz="2423">
                <a:solidFill>
                  <a:srgbClr val="000000"/>
                </a:solidFill>
                <a:latin typeface="Arial"/>
                <a:ea typeface="Arial"/>
                <a:cs typeface="Arial"/>
                <a:sym typeface="Arial"/>
              </a:rPr>
              <a:t>l the commission services to deliver adequate session numbers and robust step-up when early gains stall, measure and publicly report completion, recovery and drop-out by site and demographic group (NHS England, 2024; NHS Digital, 2024).</a:t>
            </a:r>
          </a:p>
          <a:p>
            <a:pPr algn="l" marL="523337" indent="-261668" lvl="1">
              <a:lnSpc>
                <a:spcPts val="4605"/>
              </a:lnSpc>
              <a:buFont typeface="Arial"/>
              <a:buChar char="•"/>
            </a:pPr>
            <a:r>
              <a:rPr lang="en-US" sz="2423">
                <a:solidFill>
                  <a:srgbClr val="000000"/>
                </a:solidFill>
                <a:latin typeface="Arial"/>
                <a:ea typeface="Arial"/>
                <a:cs typeface="Arial"/>
                <a:sym typeface="Arial"/>
              </a:rPr>
              <a:t>Put CBT first, offer choice second: default to high-quality CBT for GAD given its long-term advantage, but also offer third-wave CBTs when they fit preference or specific maintaining factors (Papola et al., 2024).</a:t>
            </a:r>
          </a:p>
          <a:p>
            <a:pPr algn="l" marL="523337" indent="-261668" lvl="1">
              <a:lnSpc>
                <a:spcPts val="4605"/>
              </a:lnSpc>
              <a:buFont typeface="Arial"/>
              <a:buChar char="•"/>
            </a:pPr>
            <a:r>
              <a:rPr lang="en-US" sz="2423">
                <a:solidFill>
                  <a:srgbClr val="000000"/>
                </a:solidFill>
                <a:latin typeface="Arial"/>
                <a:ea typeface="Arial"/>
                <a:cs typeface="Arial"/>
                <a:sym typeface="Arial"/>
              </a:rPr>
              <a:t>Use medicin</a:t>
            </a:r>
            <a:r>
              <a:rPr lang="en-US" sz="2423">
                <a:solidFill>
                  <a:srgbClr val="000000"/>
                </a:solidFill>
                <a:latin typeface="Arial"/>
                <a:ea typeface="Arial"/>
                <a:cs typeface="Arial"/>
                <a:sym typeface="Arial"/>
              </a:rPr>
              <a:t>es transparently and explain benefits and limits of SSRIs/SNRIs, agree clear review points, and write down a taper plan at initiation; reserve benzodiazepines for brief, well-defined indications with a deprescribing strategy (Kopcalic et al., 2025; MHRA, 2024; Brandt et al., 2024).</a:t>
            </a:r>
          </a:p>
          <a:p>
            <a:pPr algn="l" marL="523337" indent="-261668" lvl="1">
              <a:lnSpc>
                <a:spcPts val="4605"/>
              </a:lnSpc>
              <a:buFont typeface="Arial"/>
              <a:buChar char="•"/>
            </a:pPr>
            <a:r>
              <a:rPr lang="en-US" sz="2423">
                <a:solidFill>
                  <a:srgbClr val="000000"/>
                </a:solidFill>
                <a:latin typeface="Arial"/>
                <a:ea typeface="Arial"/>
                <a:cs typeface="Arial"/>
                <a:sym typeface="Arial"/>
              </a:rPr>
              <a:t>Cl</a:t>
            </a:r>
            <a:r>
              <a:rPr lang="en-US" sz="2423">
                <a:solidFill>
                  <a:srgbClr val="000000"/>
                </a:solidFill>
                <a:latin typeface="Arial"/>
                <a:ea typeface="Arial"/>
                <a:cs typeface="Arial"/>
                <a:sym typeface="Arial"/>
              </a:rPr>
              <a:t>ose the inequality gap and co-produce materials with diverse communities, translate core content, track outcomes by ethnicity and deprivation, and adapt delivery times and formats so that “access” is real for carers, shift-workers and students (NHS Digital, 2024; Wang et al., 2024).</a:t>
            </a:r>
          </a:p>
          <a:p>
            <a:pPr algn="l" marL="523337" indent="-261668" lvl="1">
              <a:lnSpc>
                <a:spcPts val="4605"/>
              </a:lnSpc>
              <a:buFont typeface="Arial"/>
              <a:buChar char="•"/>
            </a:pPr>
            <a:r>
              <a:rPr lang="en-US" sz="2423">
                <a:solidFill>
                  <a:srgbClr val="000000"/>
                </a:solidFill>
                <a:latin typeface="Arial"/>
                <a:ea typeface="Arial"/>
                <a:cs typeface="Arial"/>
                <a:sym typeface="Arial"/>
              </a:rPr>
              <a:t>Keep anti-stigma work personal, embed social-contact programmes in universities and workplaces, with paid roles for people with lived experience; this has the strongest evidence for actual attitude change (Thornicroft et al., 2022).</a:t>
            </a:r>
          </a:p>
        </p:txBody>
      </p:sp>
      <p:sp>
        <p:nvSpPr>
          <p:cNvPr name="TextBox 47" id="47"/>
          <p:cNvSpPr txBox="true"/>
          <p:nvPr/>
        </p:nvSpPr>
        <p:spPr>
          <a:xfrm rot="0">
            <a:off x="11111864" y="20047435"/>
            <a:ext cx="9618130" cy="6066802"/>
          </a:xfrm>
          <a:prstGeom prst="rect">
            <a:avLst/>
          </a:prstGeom>
        </p:spPr>
        <p:txBody>
          <a:bodyPr anchor="t" rtlCol="false" tIns="0" lIns="0" bIns="0" rIns="0">
            <a:spAutoFit/>
          </a:bodyPr>
          <a:lstStyle/>
          <a:p>
            <a:pPr algn="ctr">
              <a:lnSpc>
                <a:spcPts val="4848"/>
              </a:lnSpc>
            </a:pPr>
            <a:r>
              <a:rPr lang="en-US" sz="2723" b="true">
                <a:solidFill>
                  <a:srgbClr val="FF3131"/>
                </a:solidFill>
                <a:latin typeface="Arial Bold"/>
                <a:ea typeface="Arial Bold"/>
                <a:cs typeface="Arial Bold"/>
                <a:sym typeface="Arial Bold"/>
              </a:rPr>
              <a:t>8) Key f</a:t>
            </a:r>
            <a:r>
              <a:rPr lang="en-US" sz="2723" b="true">
                <a:solidFill>
                  <a:srgbClr val="FF3131"/>
                </a:solidFill>
                <a:latin typeface="Arial Bold"/>
                <a:ea typeface="Arial Bold"/>
                <a:cs typeface="Arial Bold"/>
                <a:sym typeface="Arial Bold"/>
              </a:rPr>
              <a:t>indings</a:t>
            </a:r>
          </a:p>
          <a:p>
            <a:pPr algn="l" marL="588105" indent="-294053" lvl="1">
              <a:lnSpc>
                <a:spcPts val="4848"/>
              </a:lnSpc>
              <a:buFont typeface="Arial"/>
              <a:buChar char="•"/>
            </a:pPr>
            <a:r>
              <a:rPr lang="en-US" sz="2723">
                <a:solidFill>
                  <a:srgbClr val="000000"/>
                </a:solidFill>
                <a:latin typeface="Arial"/>
                <a:ea typeface="Arial"/>
                <a:cs typeface="Arial"/>
                <a:sym typeface="Arial"/>
              </a:rPr>
              <a:t>GAD is common and treatable; kind first contact plus enough of the right therapy changes lives.</a:t>
            </a:r>
          </a:p>
          <a:p>
            <a:pPr algn="l" marL="588105" indent="-294053" lvl="1">
              <a:lnSpc>
                <a:spcPts val="4848"/>
              </a:lnSpc>
              <a:buFont typeface="Arial"/>
              <a:buChar char="•"/>
            </a:pPr>
            <a:r>
              <a:rPr lang="en-US" sz="2723">
                <a:solidFill>
                  <a:srgbClr val="000000"/>
                </a:solidFill>
                <a:latin typeface="Arial"/>
                <a:ea typeface="Arial"/>
                <a:cs typeface="Arial"/>
                <a:sym typeface="Arial"/>
              </a:rPr>
              <a:t>The modern standard</a:t>
            </a:r>
            <a:r>
              <a:rPr lang="en-US" sz="2723">
                <a:solidFill>
                  <a:srgbClr val="000000"/>
                </a:solidFill>
                <a:latin typeface="Arial"/>
                <a:ea typeface="Arial"/>
                <a:cs typeface="Arial"/>
                <a:sym typeface="Arial"/>
              </a:rPr>
              <a:t> is evidence-bas</a:t>
            </a:r>
            <a:r>
              <a:rPr lang="en-US" sz="2723">
                <a:solidFill>
                  <a:srgbClr val="000000"/>
                </a:solidFill>
                <a:latin typeface="Arial"/>
                <a:ea typeface="Arial"/>
                <a:cs typeface="Arial"/>
                <a:sym typeface="Arial"/>
              </a:rPr>
              <a:t>ed CBT, honest medication discussions, and services designed so people can actually finish treatment.</a:t>
            </a:r>
          </a:p>
          <a:p>
            <a:pPr algn="l" marL="588105" indent="-294053" lvl="1">
              <a:lnSpc>
                <a:spcPts val="4848"/>
              </a:lnSpc>
              <a:buFont typeface="Arial"/>
              <a:buChar char="•"/>
            </a:pPr>
            <a:r>
              <a:rPr lang="en-US" sz="2723">
                <a:solidFill>
                  <a:srgbClr val="000000"/>
                </a:solidFill>
                <a:latin typeface="Arial"/>
                <a:ea typeface="Arial"/>
                <a:cs typeface="Arial"/>
                <a:sym typeface="Arial"/>
              </a:rPr>
              <a:t>L</a:t>
            </a:r>
            <a:r>
              <a:rPr lang="en-US" sz="2723">
                <a:solidFill>
                  <a:srgbClr val="000000"/>
                </a:solidFill>
                <a:latin typeface="Arial"/>
                <a:ea typeface="Arial"/>
                <a:cs typeface="Arial"/>
                <a:sym typeface="Arial"/>
              </a:rPr>
              <a:t>anguage, culture and logistics matter as much as protocols. If we get those right, more people recover and stay well (WHO, 2024; Papola et al., 2024; NHS Digital, 2024).</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202764" y="18144362"/>
            <a:ext cx="20978471" cy="2889598"/>
            <a:chOff x="0" y="0"/>
            <a:chExt cx="2657953" cy="366109"/>
          </a:xfrm>
        </p:grpSpPr>
        <p:sp>
          <p:nvSpPr>
            <p:cNvPr name="Freeform 3" id="3"/>
            <p:cNvSpPr/>
            <p:nvPr/>
          </p:nvSpPr>
          <p:spPr>
            <a:xfrm flipH="false" flipV="false" rot="0">
              <a:off x="0" y="0"/>
              <a:ext cx="2657953" cy="366109"/>
            </a:xfrm>
            <a:custGeom>
              <a:avLst/>
              <a:gdLst/>
              <a:ahLst/>
              <a:cxnLst/>
              <a:rect r="r" b="b" t="t" l="l"/>
              <a:pathLst>
                <a:path h="366109" w="2657953">
                  <a:moveTo>
                    <a:pt x="0" y="0"/>
                  </a:moveTo>
                  <a:lnTo>
                    <a:pt x="2657953" y="0"/>
                  </a:lnTo>
                  <a:lnTo>
                    <a:pt x="2657953" y="366109"/>
                  </a:lnTo>
                  <a:lnTo>
                    <a:pt x="0" y="366109"/>
                  </a:lnTo>
                  <a:close/>
                </a:path>
              </a:pathLst>
            </a:custGeom>
            <a:solidFill>
              <a:srgbClr val="FFFFFF"/>
            </a:solidFill>
          </p:spPr>
        </p:sp>
        <p:sp>
          <p:nvSpPr>
            <p:cNvPr name="TextBox 4" id="4"/>
            <p:cNvSpPr txBox="true"/>
            <p:nvPr/>
          </p:nvSpPr>
          <p:spPr>
            <a:xfrm>
              <a:off x="0" y="-85725"/>
              <a:ext cx="2657953" cy="451834"/>
            </a:xfrm>
            <a:prstGeom prst="rect">
              <a:avLst/>
            </a:prstGeom>
          </p:spPr>
          <p:txBody>
            <a:bodyPr anchor="ctr" rtlCol="false" tIns="50800" lIns="50800" bIns="50800" rIns="50800"/>
            <a:lstStyle/>
            <a:p>
              <a:pPr algn="ctr">
                <a:lnSpc>
                  <a:spcPts val="4751"/>
                </a:lnSpc>
              </a:pPr>
            </a:p>
          </p:txBody>
        </p:sp>
      </p:grpSp>
      <p:sp>
        <p:nvSpPr>
          <p:cNvPr name="TextBox 5" id="5"/>
          <p:cNvSpPr txBox="true"/>
          <p:nvPr/>
        </p:nvSpPr>
        <p:spPr>
          <a:xfrm rot="0">
            <a:off x="2138400" y="1690725"/>
            <a:ext cx="17107200" cy="16840079"/>
          </a:xfrm>
          <a:prstGeom prst="rect">
            <a:avLst/>
          </a:prstGeom>
        </p:spPr>
        <p:txBody>
          <a:bodyPr anchor="t" rtlCol="false" tIns="0" lIns="0" bIns="0" rIns="0">
            <a:spAutoFit/>
          </a:bodyPr>
          <a:lstStyle/>
          <a:p>
            <a:pPr algn="ctr">
              <a:lnSpc>
                <a:spcPts val="8842"/>
              </a:lnSpc>
            </a:pPr>
            <a:r>
              <a:rPr lang="en-US" b="true" sz="3699">
                <a:solidFill>
                  <a:srgbClr val="FF3131"/>
                </a:solidFill>
                <a:latin typeface="Arial Bold"/>
                <a:ea typeface="Arial Bold"/>
                <a:cs typeface="Arial Bold"/>
                <a:sym typeface="Arial Bold"/>
              </a:rPr>
              <a:t>REFERENCES</a:t>
            </a:r>
          </a:p>
          <a:p>
            <a:pPr algn="just" marL="453385" indent="-226693" lvl="1">
              <a:lnSpc>
                <a:spcPts val="5018"/>
              </a:lnSpc>
              <a:buFont typeface="Arial"/>
              <a:buChar char="•"/>
            </a:pPr>
            <a:r>
              <a:rPr lang="en-US" sz="2099">
                <a:solidFill>
                  <a:srgbClr val="000000"/>
                </a:solidFill>
                <a:latin typeface="Arial"/>
                <a:ea typeface="Arial"/>
                <a:cs typeface="Arial"/>
                <a:sym typeface="Arial"/>
              </a:rPr>
              <a:t>Cochrane (2025) ‘Antidepressants reduce anxiety, but long-term impact remains unclear.’ Available at: https://www.cochrane.org/about-us/news/antidepressants-reduce-anxiety-long-term-impact-remains-unclear</a:t>
            </a:r>
          </a:p>
          <a:p>
            <a:pPr algn="just" marL="453385" indent="-226693" lvl="1">
              <a:lnSpc>
                <a:spcPts val="5018"/>
              </a:lnSpc>
              <a:buFont typeface="Arial"/>
              <a:buChar char="•"/>
            </a:pPr>
            <a:r>
              <a:rPr lang="en-US" sz="2099">
                <a:solidFill>
                  <a:srgbClr val="000000"/>
                </a:solidFill>
                <a:latin typeface="Arial"/>
                <a:ea typeface="Arial"/>
                <a:cs typeface="Arial"/>
                <a:sym typeface="Arial"/>
              </a:rPr>
              <a:t>Kopcalic, K., Arcaro, J., Pinto, A., Ali, S., Barbui, C., Curatoli, C., Martin, J. and Guaiana, G. (2025) ‘Antidepressants versus placebo for generalised anxiety disorder (GAD)’, Cochrane Database of Systematic Reviews, (1), CD012942. doi:10.1002/14651858.CD012942.pub2</a:t>
            </a:r>
          </a:p>
          <a:p>
            <a:pPr algn="just" marL="453385" indent="-226693" lvl="1">
              <a:lnSpc>
                <a:spcPts val="5018"/>
              </a:lnSpc>
              <a:buFont typeface="Arial"/>
              <a:buChar char="•"/>
            </a:pPr>
            <a:r>
              <a:rPr lang="en-US" sz="2099">
                <a:solidFill>
                  <a:srgbClr val="000000"/>
                </a:solidFill>
                <a:latin typeface="Arial"/>
                <a:ea typeface="Arial"/>
                <a:cs typeface="Arial"/>
                <a:sym typeface="Arial"/>
              </a:rPr>
              <a:t>Medicines and Healthcare products Regulatory Agency (MHRA) (2024) ‘Benzodiazepines: risks of tolerance and dependence (professional CPD resource).’ Available at: https://cpd.mhra.gov.uk/benzodiazepines/CON234573_18/</a:t>
            </a:r>
          </a:p>
          <a:p>
            <a:pPr algn="just" marL="453385" indent="-226693" lvl="1">
              <a:lnSpc>
                <a:spcPts val="5018"/>
              </a:lnSpc>
              <a:buFont typeface="Arial"/>
              <a:buChar char="•"/>
            </a:pPr>
            <a:r>
              <a:rPr lang="en-US" sz="2099">
                <a:solidFill>
                  <a:srgbClr val="000000"/>
                </a:solidFill>
                <a:latin typeface="Arial"/>
                <a:ea typeface="Arial"/>
                <a:cs typeface="Arial"/>
                <a:sym typeface="Arial"/>
              </a:rPr>
              <a:t>NHS England (2024) NHS Talking Therapies for anxiety and depression manual (v7.1, updated). Available at: https://www.england.nhs.uk/publication/the-improving-access-to-psychological-therapies-manual/</a:t>
            </a:r>
          </a:p>
          <a:p>
            <a:pPr algn="just" marL="453385" indent="-226693" lvl="1">
              <a:lnSpc>
                <a:spcPts val="5018"/>
              </a:lnSpc>
              <a:buFont typeface="Arial"/>
              <a:buChar char="•"/>
            </a:pPr>
            <a:r>
              <a:rPr lang="en-US" sz="2099">
                <a:solidFill>
                  <a:srgbClr val="000000"/>
                </a:solidFill>
                <a:latin typeface="Arial"/>
                <a:ea typeface="Arial"/>
                <a:cs typeface="Arial"/>
                <a:sym typeface="Arial"/>
              </a:rPr>
              <a:t>NHS England Digital (2024) NHS Talking Therapies, for anxiety and depression: annual reports, 2023–24. Available at: https://digital.nhs.uk/data-and-information/publications/statistical/nhs-talking-therapies-for-anxiety-and-depression-annual-reports/2023-24</a:t>
            </a:r>
          </a:p>
          <a:p>
            <a:pPr algn="just" marL="453385" indent="-226693" lvl="1">
              <a:lnSpc>
                <a:spcPts val="5018"/>
              </a:lnSpc>
              <a:buFont typeface="Arial"/>
              <a:buChar char="•"/>
            </a:pPr>
            <a:r>
              <a:rPr lang="en-US" sz="2099">
                <a:solidFill>
                  <a:srgbClr val="000000"/>
                </a:solidFill>
                <a:latin typeface="Arial"/>
                <a:ea typeface="Arial"/>
                <a:cs typeface="Arial"/>
                <a:sym typeface="Arial"/>
              </a:rPr>
              <a:t>Office for National Statistics (2023) Personal well-being in the UK: April 2022 to March 2023. Available at: https://www.ons.gov.uk/peoplepopulationandcommunity/wellbeing/bulletins/measuringnationalwellbeing/april2022tomarch2023</a:t>
            </a:r>
          </a:p>
          <a:p>
            <a:pPr algn="just" marL="453385" indent="-226693" lvl="1">
              <a:lnSpc>
                <a:spcPts val="5018"/>
              </a:lnSpc>
              <a:buFont typeface="Arial"/>
              <a:buChar char="•"/>
            </a:pPr>
            <a:r>
              <a:rPr lang="en-US" sz="2099">
                <a:solidFill>
                  <a:srgbClr val="000000"/>
                </a:solidFill>
                <a:latin typeface="Arial"/>
                <a:ea typeface="Arial"/>
                <a:cs typeface="Arial"/>
                <a:sym typeface="Arial"/>
              </a:rPr>
              <a:t>Papola, D., Miguel, C., Mazzaglia, M. et al. (2024) ‘Psychotherapies for generalized anxiety disorder in adults: a systematic review and network meta-analysis of randomized clinical trials’, JAMA Psychiatry, 81(3), pp. 250–259. doi:10.1001/jamapsychiatry.2023.3971</a:t>
            </a:r>
          </a:p>
          <a:p>
            <a:pPr algn="just" marL="453385" indent="-226693" lvl="1">
              <a:lnSpc>
                <a:spcPts val="5018"/>
              </a:lnSpc>
              <a:buFont typeface="Arial"/>
              <a:buChar char="•"/>
            </a:pPr>
            <a:r>
              <a:rPr lang="en-US" sz="2099">
                <a:solidFill>
                  <a:srgbClr val="000000"/>
                </a:solidFill>
                <a:latin typeface="Arial"/>
                <a:ea typeface="Arial"/>
                <a:cs typeface="Arial"/>
                <a:sym typeface="Arial"/>
              </a:rPr>
              <a:t>Brandt, J., Bressi, J., Lê, M. L., Neal, D., Cadogan, C., Witt-Doerring, J., Witt-Doerring, M., and Wright, S. (2024) ‘Prescribing and deprescribing guidance for benzodiazepine and Z-drug use’, eClinicalMedicine, 70, 102376. doi:10.1016/j.eclinm.2024.102376</a:t>
            </a:r>
          </a:p>
          <a:p>
            <a:pPr algn="just" marL="453385" indent="-226693" lvl="1">
              <a:lnSpc>
                <a:spcPts val="5018"/>
              </a:lnSpc>
              <a:buFont typeface="Arial"/>
              <a:buChar char="•"/>
            </a:pPr>
            <a:r>
              <a:rPr lang="en-US" sz="2099">
                <a:solidFill>
                  <a:srgbClr val="000000"/>
                </a:solidFill>
                <a:latin typeface="Arial"/>
                <a:ea typeface="Arial"/>
                <a:cs typeface="Arial"/>
                <a:sym typeface="Arial"/>
              </a:rPr>
              <a:t>Thornicroft, G., Deb, T. and Henderson, C. et al. (2022) ‘The Lancet Commission on ending stigma and discrimination in mental health’, The Lancet, 400(10361), pp. 1438–1480. doi:10.1016/S0140-6736(22)01470-2</a:t>
            </a:r>
          </a:p>
          <a:p>
            <a:pPr algn="just" marL="453385" indent="-226693" lvl="1">
              <a:lnSpc>
                <a:spcPts val="5018"/>
              </a:lnSpc>
              <a:buFont typeface="Arial"/>
              <a:buChar char="•"/>
            </a:pPr>
            <a:r>
              <a:rPr lang="en-US" sz="2099">
                <a:solidFill>
                  <a:srgbClr val="000000"/>
                </a:solidFill>
                <a:latin typeface="Arial"/>
                <a:ea typeface="Arial"/>
                <a:cs typeface="Arial"/>
                <a:sym typeface="Arial"/>
              </a:rPr>
              <a:t>Wang, R.A.H., Smittenaar, P., Thomas, T., Kamal, Z., Kemp, H. and Sgaier, S.K. (2024) ‘Geographical variation in perceptions, attitudes and barriers to mental health care-seeking across the UK: a cross-sectional study’, BMJ Open, 14(3), e073731. doi:10.1136/bmjopen-2023-073731</a:t>
            </a:r>
          </a:p>
          <a:p>
            <a:pPr algn="just" marL="453385" indent="-226693" lvl="1">
              <a:lnSpc>
                <a:spcPts val="5018"/>
              </a:lnSpc>
              <a:buFont typeface="Arial"/>
              <a:buChar char="•"/>
            </a:pPr>
            <a:r>
              <a:rPr lang="en-US" sz="2099">
                <a:solidFill>
                  <a:srgbClr val="000000"/>
                </a:solidFill>
                <a:latin typeface="Arial"/>
                <a:ea typeface="Arial"/>
                <a:cs typeface="Arial"/>
                <a:sym typeface="Arial"/>
              </a:rPr>
              <a:t>World Health Organization (2022) World Mental Health Report: transforming mental health for all. Geneva: WHO. Available at: </a:t>
            </a:r>
            <a:r>
              <a:rPr lang="en-US" sz="2099" u="sng">
                <a:solidFill>
                  <a:srgbClr val="000000"/>
                </a:solidFill>
                <a:latin typeface="Arial"/>
                <a:ea typeface="Arial"/>
                <a:cs typeface="Arial"/>
                <a:sym typeface="Arial"/>
                <a:hlinkClick r:id="rId2" tooltip="https://www.who.int/teams/mental-health-and-substance-use/world-mental-health-report?utm_source=chatgpt.com"/>
              </a:rPr>
              <a:t>https://www.who.int/teams/mental-health-and-substance-use/world-mental-health-report</a:t>
            </a:r>
          </a:p>
          <a:p>
            <a:pPr algn="just" marL="453385" indent="-226693" lvl="1">
              <a:lnSpc>
                <a:spcPts val="5018"/>
              </a:lnSpc>
              <a:buFont typeface="Arial"/>
              <a:buChar char="•"/>
            </a:pPr>
            <a:r>
              <a:rPr lang="en-US" sz="2099">
                <a:solidFill>
                  <a:srgbClr val="000000"/>
                </a:solidFill>
                <a:latin typeface="Arial"/>
                <a:ea typeface="Arial"/>
                <a:cs typeface="Arial"/>
                <a:sym typeface="Arial"/>
              </a:rPr>
              <a:t>World Health Organization (2024) Clinical descriptions and diagnostic requirements for ICD-11 mental, behavioural and neurodevelopmental disorders (CDDR). Geneva: WHO. Available at: </a:t>
            </a:r>
            <a:r>
              <a:rPr lang="en-US" sz="2099" u="sng">
                <a:solidFill>
                  <a:srgbClr val="000000"/>
                </a:solidFill>
                <a:latin typeface="Arial"/>
                <a:ea typeface="Arial"/>
                <a:cs typeface="Arial"/>
                <a:sym typeface="Arial"/>
                <a:hlinkClick r:id="rId3" tooltip="https://www.who.int/publications/i/item/9789240077263?utm_source=chatgpt.com"/>
              </a:rPr>
              <a:t>https://www.who.int/publications/i/item/9789240077263</a:t>
            </a:r>
          </a:p>
        </p:txBody>
      </p:sp>
      <p:sp>
        <p:nvSpPr>
          <p:cNvPr name="Freeform 6" id="6"/>
          <p:cNvSpPr/>
          <p:nvPr/>
        </p:nvSpPr>
        <p:spPr>
          <a:xfrm flipH="false" flipV="false" rot="0">
            <a:off x="6707090" y="20747791"/>
            <a:ext cx="8553600" cy="8118144"/>
          </a:xfrm>
          <a:custGeom>
            <a:avLst/>
            <a:gdLst/>
            <a:ahLst/>
            <a:cxnLst/>
            <a:rect r="r" b="b" t="t" l="l"/>
            <a:pathLst>
              <a:path h="8118144" w="8553600">
                <a:moveTo>
                  <a:pt x="0" y="0"/>
                </a:moveTo>
                <a:lnTo>
                  <a:pt x="8553600" y="0"/>
                </a:lnTo>
                <a:lnTo>
                  <a:pt x="8553600" y="8118144"/>
                </a:lnTo>
                <a:lnTo>
                  <a:pt x="0" y="811814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DAG3LwYMXFg</dc:identifier>
  <dcterms:modified xsi:type="dcterms:W3CDTF">2011-08-01T06:04:30Z</dcterms:modified>
  <cp:revision>1</cp:revision>
  <dc:title>MARYAM 6029</dc:title>
</cp:coreProperties>
</file>