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6.xml" ContentType="application/vnd.openxmlformats-officedocument.theme+xml"/>
  <Override PartName="/ppt/slideLayouts/slideLayout12.xml" ContentType="application/vnd.openxmlformats-officedocument.presentationml.slideLayout+xml"/>
  <Override PartName="/ppt/theme/theme7.xml" ContentType="application/vnd.openxmlformats-officedocument.theme+xml"/>
  <Override PartName="/ppt/slideLayouts/slideLayout13.xml" ContentType="application/vnd.openxmlformats-officedocument.presentationml.slideLayout+xml"/>
  <Override PartName="/ppt/theme/theme8.xml" ContentType="application/vnd.openxmlformats-officedocument.theme+xml"/>
  <Override PartName="/ppt/slideLayouts/slideLayout14.xml" ContentType="application/vnd.openxmlformats-officedocument.presentationml.slideLayout+xml"/>
  <Override PartName="/ppt/theme/theme9.xml" ContentType="application/vnd.openxmlformats-officedocument.theme+xml"/>
  <Override PartName="/ppt/slideLayouts/slideLayout15.xml" ContentType="application/vnd.openxmlformats-officedocument.presentationml.slideLayout+xml"/>
  <Override PartName="/ppt/theme/theme10.xml" ContentType="application/vnd.openxmlformats-officedocument.theme+xml"/>
  <Override PartName="/ppt/slideLayouts/slideLayout16.xml" ContentType="application/vnd.openxmlformats-officedocument.presentationml.slideLayout+xml"/>
  <Override PartName="/ppt/theme/theme11.xml" ContentType="application/vnd.openxmlformats-officedocument.theme+xml"/>
  <Override PartName="/ppt/slideLayouts/slideLayout17.xml" ContentType="application/vnd.openxmlformats-officedocument.presentationml.slideLayout+xml"/>
  <Override PartName="/ppt/theme/theme12.xml" ContentType="application/vnd.openxmlformats-officedocument.theme+xml"/>
  <Override PartName="/ppt/slideLayouts/slideLayout18.xml" ContentType="application/vnd.openxmlformats-officedocument.presentationml.slideLayout+xml"/>
  <Override PartName="/ppt/theme/theme13.xml" ContentType="application/vnd.openxmlformats-officedocument.theme+xml"/>
  <Override PartName="/ppt/slideLayouts/slideLayout19.xml" ContentType="application/vnd.openxmlformats-officedocument.presentationml.slideLayout+xml"/>
  <Override PartName="/ppt/theme/theme14.xml" ContentType="application/vnd.openxmlformats-officedocument.theme+xml"/>
  <Override PartName="/ppt/slideLayouts/slideLayout20.xml" ContentType="application/vnd.openxmlformats-officedocument.presentationml.slideLayout+xml"/>
  <Override PartName="/ppt/theme/theme15.xml" ContentType="application/vnd.openxmlformats-officedocument.theme+xml"/>
  <Override PartName="/ppt/slideLayouts/slideLayout21.xml" ContentType="application/vnd.openxmlformats-officedocument.presentationml.slideLayout+xml"/>
  <Override PartName="/ppt/theme/theme16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7.xml" ContentType="application/vnd.openxmlformats-officedocument.theme+xml"/>
  <Override PartName="/ppt/slideLayouts/slideLayout30.xml" ContentType="application/vnd.openxmlformats-officedocument.presentationml.slideLayout+xml"/>
  <Override PartName="/ppt/theme/theme18.xml" ContentType="application/vnd.openxmlformats-officedocument.theme+xml"/>
  <Override PartName="/ppt/slideLayouts/slideLayout31.xml" ContentType="application/vnd.openxmlformats-officedocument.presentationml.slideLayout+xml"/>
  <Override PartName="/ppt/theme/theme19.xml" ContentType="application/vnd.openxmlformats-officedocument.theme+xml"/>
  <Override PartName="/ppt/slideLayouts/slideLayout32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6"/>
  </p:notesMasterIdLst>
  <p:sldIdLst>
    <p:sldId id="258" r:id="rId24"/>
    <p:sldId id="309" r:id="rId25"/>
    <p:sldId id="313" r:id="rId26"/>
    <p:sldId id="319" r:id="rId27"/>
    <p:sldId id="297" r:id="rId28"/>
    <p:sldId id="256" r:id="rId29"/>
    <p:sldId id="329" r:id="rId30"/>
    <p:sldId id="330" r:id="rId31"/>
    <p:sldId id="315" r:id="rId32"/>
    <p:sldId id="257" r:id="rId33"/>
    <p:sldId id="303" r:id="rId34"/>
    <p:sldId id="310" r:id="rId35"/>
    <p:sldId id="312" r:id="rId36"/>
    <p:sldId id="259" r:id="rId37"/>
    <p:sldId id="304" r:id="rId38"/>
    <p:sldId id="305" r:id="rId39"/>
    <p:sldId id="306" r:id="rId40"/>
    <p:sldId id="307" r:id="rId41"/>
    <p:sldId id="262" r:id="rId42"/>
    <p:sldId id="328" r:id="rId43"/>
    <p:sldId id="308" r:id="rId44"/>
    <p:sldId id="314" r:id="rId45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057"/>
    <p:restoredTop sz="94609"/>
  </p:normalViewPr>
  <p:slideViewPr>
    <p:cSldViewPr snapToGrid="0">
      <p:cViewPr varScale="1">
        <p:scale>
          <a:sx n="104" d="100"/>
          <a:sy n="104" d="100"/>
        </p:scale>
        <p:origin x="24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58BAAB6-1093-D249-273B-D4CE2B884D9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81C6D0-822B-32A9-12ED-C6D89058DC2F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5F788B7-0E3C-D74F-9C5D-746AE13A2F1F}" type="datetimeFigureOut">
              <a:rPr lang="en-US"/>
              <a:pPr>
                <a:defRPr/>
              </a:pPr>
              <a:t>3/13/24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DD23077E-4223-48C2-8751-F35A2D29B8F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08BF5A42-ABBC-10F9-2917-03F544169F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BF315B-C22B-75A4-3C81-C4151C65DE24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7FDC2D-16D4-26AD-C454-986E5AA85B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17B5DCC-A935-534B-8547-B1C6BF6A7E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03047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41265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/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12469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01604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59690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92435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Openin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8"/>
          <p:cNvSpPr>
            <a:spLocks noGrp="1"/>
          </p:cNvSpPr>
          <p:nvPr>
            <p:ph type="body" sz="quarter" idx="11"/>
          </p:nvPr>
        </p:nvSpPr>
        <p:spPr>
          <a:xfrm>
            <a:off x="4871864" y="4149080"/>
            <a:ext cx="6264696" cy="7920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>
              <a:buNone/>
              <a:defRPr sz="2400" b="1" i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Text Placeholder 8"/>
          <p:cNvSpPr>
            <a:spLocks noGrp="1"/>
          </p:cNvSpPr>
          <p:nvPr>
            <p:ph type="body" sz="quarter" idx="12"/>
          </p:nvPr>
        </p:nvSpPr>
        <p:spPr>
          <a:xfrm>
            <a:off x="4873469" y="5229200"/>
            <a:ext cx="6264696" cy="504056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>
              <a:buNone/>
              <a:defRPr sz="2400" b="0" i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itle 3"/>
          <p:cNvSpPr>
            <a:spLocks noGrp="1"/>
          </p:cNvSpPr>
          <p:nvPr>
            <p:ph type="title"/>
          </p:nvPr>
        </p:nvSpPr>
        <p:spPr>
          <a:xfrm>
            <a:off x="4871864" y="1700460"/>
            <a:ext cx="6264696" cy="21605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73245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Subtitle, Body cop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8"/>
          <p:cNvSpPr>
            <a:spLocks noGrp="1"/>
          </p:cNvSpPr>
          <p:nvPr>
            <p:ph type="body" sz="quarter" idx="11"/>
          </p:nvPr>
        </p:nvSpPr>
        <p:spPr>
          <a:xfrm>
            <a:off x="407368" y="1412776"/>
            <a:ext cx="11377264" cy="7920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>
              <a:buNone/>
              <a:defRPr sz="2200" b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407368" y="2348881"/>
            <a:ext cx="11377264" cy="3960439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0685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Subtitle, Body copy,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sz="quarter" idx="11"/>
          </p:nvPr>
        </p:nvSpPr>
        <p:spPr>
          <a:xfrm>
            <a:off x="407368" y="1412776"/>
            <a:ext cx="6696744" cy="7920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>
              <a:buNone/>
              <a:defRPr sz="2200" b="1">
                <a:solidFill>
                  <a:srgbClr val="633E88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407368" y="2348881"/>
            <a:ext cx="6696744" cy="396044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11" name="Content Placeholder 2"/>
          <p:cNvSpPr>
            <a:spLocks noGrp="1"/>
          </p:cNvSpPr>
          <p:nvPr>
            <p:ph sz="quarter" idx="17"/>
          </p:nvPr>
        </p:nvSpPr>
        <p:spPr>
          <a:xfrm>
            <a:off x="7248525" y="1412776"/>
            <a:ext cx="4535488" cy="489594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3636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Body copy, Image are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407368" y="1412776"/>
            <a:ext cx="6696744" cy="4896544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Content Placeholder 2"/>
          <p:cNvSpPr>
            <a:spLocks noGrp="1"/>
          </p:cNvSpPr>
          <p:nvPr>
            <p:ph sz="quarter" idx="18"/>
          </p:nvPr>
        </p:nvSpPr>
        <p:spPr>
          <a:xfrm>
            <a:off x="7248525" y="1412776"/>
            <a:ext cx="4535488" cy="489594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805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Two image are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/>
          <p:cNvSpPr>
            <a:spLocks noGrp="1"/>
          </p:cNvSpPr>
          <p:nvPr>
            <p:ph sz="quarter" idx="21"/>
          </p:nvPr>
        </p:nvSpPr>
        <p:spPr>
          <a:xfrm>
            <a:off x="6168632" y="1412776"/>
            <a:ext cx="5615381" cy="489594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22"/>
          </p:nvPr>
        </p:nvSpPr>
        <p:spPr>
          <a:xfrm>
            <a:off x="407987" y="1412776"/>
            <a:ext cx="5615381" cy="489594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505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/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rtlCol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18139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/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rtlCol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444606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2795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26006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8025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3517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4196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3494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50753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4759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66D726BB-2864-4A59-D496-35460BB46B2A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990894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D90F496B-8209-757B-BA78-B3B9DEE9887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56424919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C22B99CF-2FA9-1706-096C-560D06D9EB5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28745636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557872B3-49B1-12E8-7B2D-8DCA09A00090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67454561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0B76AA75-C0F3-8745-37C0-54CF921F48B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4440812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B5BF2D34-0043-7BFB-7859-C8948B65ED25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91766427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hape&#10;&#10;Description automatically generated with medium confidence">
            <a:extLst>
              <a:ext uri="{FF2B5EF4-FFF2-40B4-BE49-F238E27FC236}">
                <a16:creationId xmlns:a16="http://schemas.microsoft.com/office/drawing/2014/main" id="{12E69FD4-9654-726F-FD19-E205715FA1CA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240409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hape&#10;&#10;Description automatically generated with medium confidence">
            <a:extLst>
              <a:ext uri="{FF2B5EF4-FFF2-40B4-BE49-F238E27FC236}">
                <a16:creationId xmlns:a16="http://schemas.microsoft.com/office/drawing/2014/main" id="{8E46DE41-AD08-2183-F347-CB7133BFAC81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6061746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535913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0967151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062304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8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12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3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4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5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6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9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20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2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3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31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7">
            <a:extLst>
              <a:ext uri="{FF2B5EF4-FFF2-40B4-BE49-F238E27FC236}">
                <a16:creationId xmlns:a16="http://schemas.microsoft.com/office/drawing/2014/main" id="{0CB59754-B316-4E2F-D25B-598A8442629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8CA407CD-1BCC-5700-BDC2-6CD2D758642C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270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1E5B6DA-10BB-3613-3DE1-9AF488868500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270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7B9F2C6-88CB-F683-C829-209F2A9DDC03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DBE7B541-628C-32F4-AFD8-104E44FDE99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Text Placeholder 2">
            <a:extLst>
              <a:ext uri="{FF2B5EF4-FFF2-40B4-BE49-F238E27FC236}">
                <a16:creationId xmlns:a16="http://schemas.microsoft.com/office/drawing/2014/main" id="{91D9ADA8-30E3-1F52-2191-C586CC6E2CB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30238" y="1470025"/>
            <a:ext cx="10804525" cy="386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2855A3A3-6FA3-AB1F-8074-04CBCA73DF4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Text Placeholder 2">
            <a:extLst>
              <a:ext uri="{FF2B5EF4-FFF2-40B4-BE49-F238E27FC236}">
                <a16:creationId xmlns:a16="http://schemas.microsoft.com/office/drawing/2014/main" id="{AA210887-D4C0-333C-C5C7-B19D3BA791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30238" y="1470025"/>
            <a:ext cx="10804525" cy="386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69" r:id="rId6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34B180DE-BD60-9FCC-4A2B-87869D466C9A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Text Placeholder 2">
            <a:extLst>
              <a:ext uri="{FF2B5EF4-FFF2-40B4-BE49-F238E27FC236}">
                <a16:creationId xmlns:a16="http://schemas.microsoft.com/office/drawing/2014/main" id="{513CD13F-E93E-D885-F8BB-CCCC47DAEF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30238" y="1470025"/>
            <a:ext cx="4535487" cy="386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671B554-9857-9624-EA05-2033B242FBC6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 Placeholder 2">
            <a:extLst>
              <a:ext uri="{FF2B5EF4-FFF2-40B4-BE49-F238E27FC236}">
                <a16:creationId xmlns:a16="http://schemas.microsoft.com/office/drawing/2014/main" id="{C6852249-B25F-0240-DC48-791138796C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30238" y="1470025"/>
            <a:ext cx="4535487" cy="386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D7CC0C8E-7D65-CEC2-64E7-AE44E0E3DFA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itle Placeholder 1">
            <a:extLst>
              <a:ext uri="{FF2B5EF4-FFF2-40B4-BE49-F238E27FC236}">
                <a16:creationId xmlns:a16="http://schemas.microsoft.com/office/drawing/2014/main" id="{9E56A26E-EB43-2C95-38C5-3E3CEA3686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58775" y="365125"/>
            <a:ext cx="114808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  <a:endParaRPr lang="en-US" altLang="en-US"/>
          </a:p>
        </p:txBody>
      </p:sp>
      <p:sp>
        <p:nvSpPr>
          <p:cNvPr id="9220" name="Text Placeholder 2">
            <a:extLst>
              <a:ext uri="{FF2B5EF4-FFF2-40B4-BE49-F238E27FC236}">
                <a16:creationId xmlns:a16="http://schemas.microsoft.com/office/drawing/2014/main" id="{A7F3811B-26B3-F2B3-29BD-A1CBDA10BC2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58775" y="1825625"/>
            <a:ext cx="11480800" cy="357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0154774-22D3-6011-FA94-5CFACCBBEA1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Title Placeholder 1">
            <a:extLst>
              <a:ext uri="{FF2B5EF4-FFF2-40B4-BE49-F238E27FC236}">
                <a16:creationId xmlns:a16="http://schemas.microsoft.com/office/drawing/2014/main" id="{86188A91-E81A-BF71-078C-21771E3CE76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20675" y="365125"/>
            <a:ext cx="115570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  <a:endParaRPr lang="en-US" altLang="en-US"/>
          </a:p>
        </p:txBody>
      </p:sp>
      <p:sp>
        <p:nvSpPr>
          <p:cNvPr id="10244" name="Text Placeholder 2">
            <a:extLst>
              <a:ext uri="{FF2B5EF4-FFF2-40B4-BE49-F238E27FC236}">
                <a16:creationId xmlns:a16="http://schemas.microsoft.com/office/drawing/2014/main" id="{041B4FDB-10A7-8ABF-01E6-3459641D34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20675" y="1825625"/>
            <a:ext cx="11557000" cy="357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3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43B773F2-6944-D9BF-34F5-9911F03E6F2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Title Placeholder 1">
            <a:extLst>
              <a:ext uri="{FF2B5EF4-FFF2-40B4-BE49-F238E27FC236}">
                <a16:creationId xmlns:a16="http://schemas.microsoft.com/office/drawing/2014/main" id="{1473C60F-F9E8-8881-6E40-789D6D2A63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19088" y="1382713"/>
            <a:ext cx="11558587" cy="1325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  <a:endParaRPr lang="en-US" altLang="en-US"/>
          </a:p>
        </p:txBody>
      </p:sp>
      <p:sp>
        <p:nvSpPr>
          <p:cNvPr id="11268" name="Text Placeholder 2">
            <a:extLst>
              <a:ext uri="{FF2B5EF4-FFF2-40B4-BE49-F238E27FC236}">
                <a16:creationId xmlns:a16="http://schemas.microsoft.com/office/drawing/2014/main" id="{FF6CE7E0-EE9B-5B5E-6D7A-8A15CE657B2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19088" y="2843213"/>
            <a:ext cx="11558587" cy="369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2FD4AAB-EBD8-E3ED-06C8-DEB07EF8CA9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9525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1" name="Title Placeholder 1">
            <a:extLst>
              <a:ext uri="{FF2B5EF4-FFF2-40B4-BE49-F238E27FC236}">
                <a16:creationId xmlns:a16="http://schemas.microsoft.com/office/drawing/2014/main" id="{4ADFC256-DDAB-BA31-D099-12A1E95583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01625" y="1420813"/>
            <a:ext cx="11595100" cy="1325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  <a:endParaRPr lang="en-US" altLang="en-US"/>
          </a:p>
        </p:txBody>
      </p:sp>
      <p:sp>
        <p:nvSpPr>
          <p:cNvPr id="12292" name="Text Placeholder 2">
            <a:extLst>
              <a:ext uri="{FF2B5EF4-FFF2-40B4-BE49-F238E27FC236}">
                <a16:creationId xmlns:a16="http://schemas.microsoft.com/office/drawing/2014/main" id="{13E4114A-6D29-48AE-F1FB-A4CBB8E2CCF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01625" y="2881313"/>
            <a:ext cx="11595100" cy="365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58030D9A-A1DF-CE7C-79AC-338D405778F0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5" name="Title Placeholder 1">
            <a:extLst>
              <a:ext uri="{FF2B5EF4-FFF2-40B4-BE49-F238E27FC236}">
                <a16:creationId xmlns:a16="http://schemas.microsoft.com/office/drawing/2014/main" id="{5AD0776E-C90D-5DBF-2D6A-784E085335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779838" y="365125"/>
            <a:ext cx="795655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  <a:endParaRPr lang="en-US" altLang="en-US"/>
          </a:p>
        </p:txBody>
      </p:sp>
      <p:sp>
        <p:nvSpPr>
          <p:cNvPr id="13316" name="Text Placeholder 2">
            <a:extLst>
              <a:ext uri="{FF2B5EF4-FFF2-40B4-BE49-F238E27FC236}">
                <a16:creationId xmlns:a16="http://schemas.microsoft.com/office/drawing/2014/main" id="{6029E41B-ED03-56F9-54CF-BCC0CDA06C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779838" y="1825625"/>
            <a:ext cx="7956550" cy="466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114C76B-FBD2-249E-6939-1D2C64C75010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39" name="Title Placeholder 1">
            <a:extLst>
              <a:ext uri="{FF2B5EF4-FFF2-40B4-BE49-F238E27FC236}">
                <a16:creationId xmlns:a16="http://schemas.microsoft.com/office/drawing/2014/main" id="{A102676F-67AF-D4D8-7E95-E57DB5B9CF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779838" y="365125"/>
            <a:ext cx="795655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  <a:endParaRPr lang="en-US" altLang="en-US"/>
          </a:p>
        </p:txBody>
      </p:sp>
      <p:sp>
        <p:nvSpPr>
          <p:cNvPr id="14340" name="Text Placeholder 2">
            <a:extLst>
              <a:ext uri="{FF2B5EF4-FFF2-40B4-BE49-F238E27FC236}">
                <a16:creationId xmlns:a16="http://schemas.microsoft.com/office/drawing/2014/main" id="{76FDB998-3D41-BC72-2534-D112FC7057A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779838" y="1825625"/>
            <a:ext cx="7956550" cy="466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AC0A130F-C7DC-2BD3-8691-24F999BBD88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Title Placeholder 1">
            <a:extLst>
              <a:ext uri="{FF2B5EF4-FFF2-40B4-BE49-F238E27FC236}">
                <a16:creationId xmlns:a16="http://schemas.microsoft.com/office/drawing/2014/main" id="{74D48943-3A9B-2D53-97D2-F3137B3712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68300" y="365125"/>
            <a:ext cx="8294688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  <a:endParaRPr lang="en-US" altLang="en-US"/>
          </a:p>
        </p:txBody>
      </p:sp>
      <p:sp>
        <p:nvSpPr>
          <p:cNvPr id="15364" name="Text Placeholder 2">
            <a:extLst>
              <a:ext uri="{FF2B5EF4-FFF2-40B4-BE49-F238E27FC236}">
                <a16:creationId xmlns:a16="http://schemas.microsoft.com/office/drawing/2014/main" id="{15507722-64B4-F6C4-E7B0-39902A92D4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68300" y="1825625"/>
            <a:ext cx="8294688" cy="466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170B9C5-9204-92EA-001F-2D6B12040BA5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7" name="Title Placeholder 1">
            <a:extLst>
              <a:ext uri="{FF2B5EF4-FFF2-40B4-BE49-F238E27FC236}">
                <a16:creationId xmlns:a16="http://schemas.microsoft.com/office/drawing/2014/main" id="{DC42333B-52B4-0724-FD89-95E998BA6F3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68300" y="365125"/>
            <a:ext cx="8294688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  <a:endParaRPr lang="en-US" altLang="en-US"/>
          </a:p>
        </p:txBody>
      </p:sp>
      <p:sp>
        <p:nvSpPr>
          <p:cNvPr id="16388" name="Text Placeholder 2">
            <a:extLst>
              <a:ext uri="{FF2B5EF4-FFF2-40B4-BE49-F238E27FC236}">
                <a16:creationId xmlns:a16="http://schemas.microsoft.com/office/drawing/2014/main" id="{02B0B8CA-2723-087C-EED3-F57B7D65C2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68300" y="1825625"/>
            <a:ext cx="8294688" cy="466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8C9C680D-AEBC-9166-78CF-83D11975991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F4E674DA-39D4-BD60-3770-B4798FAB8CC2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3709EEF1-6069-D5EB-C8EF-FD6397C8A8CD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VIDEO-2022-10-13-11-50-27.mp4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emf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emf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51.png"/><Relationship Id="rId4" Type="http://schemas.openxmlformats.org/officeDocument/2006/relationships/hyperlink" Target="https://www.un.org/en/StopRedSeaSpill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751" name="Rectangle 31750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46" name="Content Placeholder 1">
            <a:extLst>
              <a:ext uri="{FF2B5EF4-FFF2-40B4-BE49-F238E27FC236}">
                <a16:creationId xmlns:a16="http://schemas.microsoft.com/office/drawing/2014/main" id="{9618D80F-1758-A033-1AE4-2E85CCA902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184805"/>
            <a:ext cx="10515600" cy="150588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defRPr sz="28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spcAft>
                <a:spcPts val="600"/>
              </a:spcAft>
            </a:pPr>
            <a:r>
              <a:rPr lang="en-US" alt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Recap - Technical Authoring</a:t>
            </a:r>
          </a:p>
        </p:txBody>
      </p:sp>
      <p:pic>
        <p:nvPicPr>
          <p:cNvPr id="5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8835F092-27CD-8B42-ACD2-6E39AD9D040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7308" y="1845426"/>
            <a:ext cx="10114330" cy="4450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0477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07404D2-DB08-FE1F-313C-BE5BF5E04C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6114" y="294058"/>
            <a:ext cx="4438650" cy="884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defRPr sz="28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en-US" sz="4400" dirty="0"/>
              <a:t>Recap of Block 1</a:t>
            </a: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84E0A1EA-31C6-1BE1-11B4-2BE13BEF82C1}"/>
              </a:ext>
            </a:extLst>
          </p:cNvPr>
          <p:cNvSpPr txBox="1">
            <a:spLocks/>
          </p:cNvSpPr>
          <p:nvPr/>
        </p:nvSpPr>
        <p:spPr>
          <a:xfrm>
            <a:off x="479697" y="1496218"/>
            <a:ext cx="11557815" cy="3865563"/>
          </a:xfrm>
          <a:prstGeom prst="rect">
            <a:avLst/>
          </a:prstGeom>
        </p:spPr>
        <p:txBody>
          <a:bodyPr wrap="square"/>
          <a:lstStyle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 eaLnBrk="1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  <a:defRPr/>
            </a:pPr>
            <a:r>
              <a:rPr lang="en-GB" sz="2400" dirty="0"/>
              <a:t>Planning for technical authorship – hierarchy of documents, format, structure, principles of effective writing</a:t>
            </a:r>
          </a:p>
          <a:p>
            <a:pPr marL="342900" indent="-342900" algn="just" eaLnBrk="1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  <a:defRPr/>
            </a:pPr>
            <a:r>
              <a:rPr lang="en-GB" sz="2400" dirty="0"/>
              <a:t>Specialised safety documents – Defence Standards, International Standards, Joint Service Publications, Organisation Specific</a:t>
            </a:r>
          </a:p>
          <a:p>
            <a:pPr marL="342900" indent="-342900" algn="just" eaLnBrk="1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  <a:defRPr/>
            </a:pPr>
            <a:r>
              <a:rPr lang="en-GB" sz="2400" dirty="0"/>
              <a:t>Document Management and Control – Legislation and regulation</a:t>
            </a:r>
          </a:p>
          <a:p>
            <a:pPr marL="342900" indent="-342900" algn="just" eaLnBrk="1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  <a:defRPr/>
            </a:pPr>
            <a:r>
              <a:rPr lang="en-GB" sz="2400" dirty="0"/>
              <a:t>Process Analysis</a:t>
            </a:r>
          </a:p>
          <a:p>
            <a:pPr marL="342900" indent="-342900" algn="just" eaLnBrk="1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  <a:defRPr/>
            </a:pPr>
            <a:r>
              <a:rPr lang="en-GB" sz="2400" dirty="0"/>
              <a:t>Cognitive and educational psychology (audience, types of learner)</a:t>
            </a:r>
          </a:p>
          <a:p>
            <a:pPr marL="342900" indent="-342900" algn="just" eaLnBrk="1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  <a:defRPr/>
            </a:pPr>
            <a:r>
              <a:rPr lang="en-GB" sz="2400" dirty="0"/>
              <a:t>Gestalt and the power of visual inference</a:t>
            </a:r>
          </a:p>
          <a:p>
            <a:pPr marL="342900" indent="-342900" algn="just" eaLnBrk="1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  <a:defRPr/>
            </a:pPr>
            <a:r>
              <a:rPr lang="en-GB" sz="2400" dirty="0"/>
              <a:t>The audience and effective communication </a:t>
            </a:r>
          </a:p>
        </p:txBody>
      </p:sp>
    </p:spTree>
    <p:extLst>
      <p:ext uri="{BB962C8B-B14F-4D97-AF65-F5344CB8AC3E}">
        <p14:creationId xmlns:p14="http://schemas.microsoft.com/office/powerpoint/2010/main" val="468410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BB08D618-49F6-CF22-5EC7-4D54EB7B46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869" r="-1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07404D2-DB08-FE1F-313C-BE5BF5E04C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33207" y="200182"/>
            <a:ext cx="3822189" cy="18999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defRPr sz="28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spcAft>
                <a:spcPts val="600"/>
              </a:spcAft>
            </a:pPr>
            <a:r>
              <a:rPr lang="en-US" altLang="en-US" sz="40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Block 2</a:t>
            </a: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84E0A1EA-31C6-1BE1-11B4-2BE13BEF82C1}"/>
              </a:ext>
            </a:extLst>
          </p:cNvPr>
          <p:cNvSpPr txBox="1">
            <a:spLocks/>
          </p:cNvSpPr>
          <p:nvPr/>
        </p:nvSpPr>
        <p:spPr>
          <a:xfrm>
            <a:off x="5751369" y="1861855"/>
            <a:ext cx="5814278" cy="374276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228600" eaLnBrk="1" fontAlgn="auto" hangingPunct="1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solidFill>
                  <a:schemeClr val="tx1"/>
                </a:solidFill>
              </a:rPr>
              <a:t>Case Studies (this week)</a:t>
            </a:r>
          </a:p>
          <a:p>
            <a:pPr marL="342900" indent="-228600" eaLnBrk="1" fontAlgn="auto" hangingPunct="1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solidFill>
                  <a:schemeClr val="tx1"/>
                </a:solidFill>
              </a:rPr>
              <a:t>User Requirements and System Requirements</a:t>
            </a:r>
          </a:p>
          <a:p>
            <a:pPr marL="342900" indent="-228600" eaLnBrk="1" fontAlgn="auto" hangingPunct="1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solidFill>
                  <a:schemeClr val="tx1"/>
                </a:solidFill>
              </a:rPr>
              <a:t>Delivering Correct Form – effective communication, and dealing with other communication styles (this week)</a:t>
            </a:r>
          </a:p>
          <a:p>
            <a:pPr marL="342900" indent="-228600" eaLnBrk="1" fontAlgn="auto" hangingPunct="1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solidFill>
                  <a:schemeClr val="tx1"/>
                </a:solidFill>
              </a:rPr>
              <a:t>Assignment 1 &amp; 2 Preparation (next week)</a:t>
            </a:r>
          </a:p>
          <a:p>
            <a:pPr marL="342900" indent="-228600" eaLnBrk="1" fontAlgn="auto" hangingPunct="1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solidFill>
                  <a:schemeClr val="tx1"/>
                </a:solidFill>
              </a:rPr>
              <a:t>Assignment 2 Delivery (next week)</a:t>
            </a:r>
          </a:p>
        </p:txBody>
      </p:sp>
    </p:spTree>
    <p:extLst>
      <p:ext uri="{BB962C8B-B14F-4D97-AF65-F5344CB8AC3E}">
        <p14:creationId xmlns:p14="http://schemas.microsoft.com/office/powerpoint/2010/main" val="949645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6B2A8CBB-38E6-0B04-62CA-2EC1ECD28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171" y="1281395"/>
            <a:ext cx="11557815" cy="3865563"/>
          </a:xfrm>
        </p:spPr>
        <p:txBody>
          <a:bodyPr wrap="square"/>
          <a:lstStyle/>
          <a:p>
            <a:pPr algn="just" eaLnBrk="1" fontAlgn="auto" hangingPunct="1">
              <a:spcBef>
                <a:spcPts val="1200"/>
              </a:spcBef>
              <a:spcAft>
                <a:spcPts val="0"/>
              </a:spcAft>
              <a:defRPr/>
            </a:pPr>
            <a:r>
              <a:rPr lang="en-GB" sz="2400" b="1" dirty="0">
                <a:ea typeface="Times New Roman" panose="02020603050405020304" pitchFamily="18" charset="0"/>
              </a:rPr>
              <a:t>Aim: </a:t>
            </a:r>
            <a:r>
              <a:rPr lang="en-GB" sz="2400" dirty="0"/>
              <a:t>To describe the essential aspects of technical authoring within a case study</a:t>
            </a:r>
            <a:r>
              <a:rPr lang="en-GB" sz="2400" dirty="0">
                <a:ea typeface="Times New Roman" panose="02020603050405020304" pitchFamily="18" charset="0"/>
              </a:rPr>
              <a:t>.</a:t>
            </a:r>
          </a:p>
          <a:p>
            <a:pPr eaLnBrk="1" fontAlgn="auto" hangingPunct="1">
              <a:lnSpc>
                <a:spcPct val="115000"/>
              </a:lnSpc>
              <a:spcAft>
                <a:spcPts val="1000"/>
              </a:spcAft>
              <a:defRPr/>
            </a:pPr>
            <a:r>
              <a:rPr lang="en-US" sz="2400" b="1" dirty="0">
                <a:ea typeface="Calibri" panose="020F0502020204030204" pitchFamily="34" charset="0"/>
                <a:cs typeface="Times New Roman" panose="02020603050405020304" pitchFamily="18" charset="0"/>
              </a:rPr>
              <a:t>Learning Outcomes</a:t>
            </a:r>
            <a:r>
              <a:rPr lang="en-US" sz="2400" dirty="0">
                <a:ea typeface="Calibri" panose="020F0502020204030204" pitchFamily="34" charset="0"/>
                <a:cs typeface="Times New Roman" panose="02020603050405020304" pitchFamily="18" charset="0"/>
              </a:rPr>
              <a:t>: Upon successful completion of this lesson, the student should be able to:</a:t>
            </a: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 eaLnBrk="1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  <a:defRPr/>
            </a:pPr>
            <a:r>
              <a:rPr lang="en-GB" sz="2400" u="sng" dirty="0"/>
              <a:t>Understand</a:t>
            </a:r>
            <a:r>
              <a:rPr lang="en-GB" sz="2400" dirty="0"/>
              <a:t> the thought process of an OME technical author in an unfamiliar setting;</a:t>
            </a:r>
          </a:p>
          <a:p>
            <a:pPr marL="342900" indent="-342900" algn="just" eaLnBrk="1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  <a:defRPr/>
            </a:pPr>
            <a:r>
              <a:rPr lang="en-GB" sz="2400" u="sng" dirty="0"/>
              <a:t>Analyse</a:t>
            </a:r>
            <a:r>
              <a:rPr lang="en-GB" sz="2400" dirty="0"/>
              <a:t> the material presented by that OME author, based on their knowledge; </a:t>
            </a:r>
          </a:p>
          <a:p>
            <a:pPr marL="342900" indent="-342900" algn="just" eaLnBrk="1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  <a:defRPr/>
            </a:pPr>
            <a:r>
              <a:rPr lang="en-GB" sz="2400" u="sng" dirty="0"/>
              <a:t>Evaluate</a:t>
            </a:r>
            <a:r>
              <a:rPr lang="en-GB" sz="2400" dirty="0"/>
              <a:t> whether sufficient OME information exists to write an effective project brief to a specific audience; and</a:t>
            </a:r>
          </a:p>
          <a:p>
            <a:pPr marL="342900" indent="-342900" algn="just" eaLnBrk="1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  <a:defRPr/>
            </a:pPr>
            <a:r>
              <a:rPr lang="en-GB" sz="2400" u="sng" dirty="0">
                <a:ea typeface="Calibri" panose="020F0502020204030204" pitchFamily="34" charset="0"/>
              </a:rPr>
              <a:t>Critique</a:t>
            </a:r>
            <a:r>
              <a:rPr lang="en-GB" sz="2400" dirty="0">
                <a:ea typeface="Calibri" panose="020F0502020204030204" pitchFamily="34" charset="0"/>
              </a:rPr>
              <a:t> whether the official information presented is in an acceptable format that gets the overall message across to the intended audience (design, delivery, visual perception, Gestalt)</a:t>
            </a:r>
            <a:endParaRPr lang="en-GB" sz="2400" dirty="0">
              <a:ea typeface="Times New Roman" panose="02020603050405020304" pitchFamily="18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sz="3600" dirty="0"/>
          </a:p>
        </p:txBody>
      </p:sp>
      <p:sp>
        <p:nvSpPr>
          <p:cNvPr id="31746" name="Content Placeholder 1">
            <a:extLst>
              <a:ext uri="{FF2B5EF4-FFF2-40B4-BE49-F238E27FC236}">
                <a16:creationId xmlns:a16="http://schemas.microsoft.com/office/drawing/2014/main" id="{9618D80F-1758-A033-1AE4-2E85CCA902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6114" y="294058"/>
            <a:ext cx="4438650" cy="884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defRPr sz="28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en-US" sz="4400" dirty="0"/>
              <a:t>Case Study Technical Authoring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774" name="Rectangle 32773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69" name="Title 4">
            <a:extLst>
              <a:ext uri="{FF2B5EF4-FFF2-40B4-BE49-F238E27FC236}">
                <a16:creationId xmlns:a16="http://schemas.microsoft.com/office/drawing/2014/main" id="{192FA5BD-7844-693E-C9C5-FF38BF51C9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38882" y="639193"/>
            <a:ext cx="3571810" cy="357351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 fontScale="90000"/>
          </a:bodyPr>
          <a:lstStyle/>
          <a:p>
            <a:pPr eaLnBrk="1" hangingPunct="1"/>
            <a:r>
              <a:rPr lang="en-US" altLang="en-US" sz="2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Case Study 1: Future Counter Mobility System</a:t>
            </a:r>
            <a:br>
              <a:rPr lang="en-US" altLang="en-US" sz="2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altLang="en-US" sz="2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altLang="en-US" sz="2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OME Context: Military Procurement</a:t>
            </a:r>
            <a:br>
              <a:rPr lang="en-US" altLang="en-US" sz="2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altLang="en-US" sz="2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altLang="en-US" sz="2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defeat of modern </a:t>
            </a:r>
            <a:r>
              <a:rPr lang="en-US" altLang="en-US" sz="26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armour</a:t>
            </a:r>
            <a:r>
              <a:rPr lang="en-US" altLang="en-US" sz="2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and defensive aid suites.</a:t>
            </a:r>
          </a:p>
        </p:txBody>
      </p:sp>
      <p:sp>
        <p:nvSpPr>
          <p:cNvPr id="32776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roup of people on a tank&#10;&#10;Description automatically generated with low confidence">
            <a:extLst>
              <a:ext uri="{FF2B5EF4-FFF2-40B4-BE49-F238E27FC236}">
                <a16:creationId xmlns:a16="http://schemas.microsoft.com/office/drawing/2014/main" id="{1989436F-B026-70F4-1D98-71E562CB108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54296" y="1034461"/>
            <a:ext cx="7214616" cy="4761645"/>
          </a:xfrm>
          <a:prstGeom prst="rect">
            <a:avLst/>
          </a:prstGeom>
        </p:spPr>
      </p:pic>
      <p:sp>
        <p:nvSpPr>
          <p:cNvPr id="4" name="Oval Callout 3">
            <a:hlinkClick r:id="rId3"/>
            <a:extLst>
              <a:ext uri="{FF2B5EF4-FFF2-40B4-BE49-F238E27FC236}">
                <a16:creationId xmlns:a16="http://schemas.microsoft.com/office/drawing/2014/main" id="{4416ECA5-A752-A39E-B7B1-8E686A2E1A3E}"/>
              </a:ext>
            </a:extLst>
          </p:cNvPr>
          <p:cNvSpPr/>
          <p:nvPr/>
        </p:nvSpPr>
        <p:spPr>
          <a:xfrm>
            <a:off x="8743167" y="1034461"/>
            <a:ext cx="2016691" cy="1332958"/>
          </a:xfrm>
          <a:prstGeom prst="wedgeEllipseCallout">
            <a:avLst>
              <a:gd name="adj1" fmla="val -43193"/>
              <a:gd name="adj2" fmla="val 57946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I wonder what that noise is Uri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0746E18-C24B-D05C-90B1-AFDF24F6D59F}"/>
              </a:ext>
            </a:extLst>
          </p:cNvPr>
          <p:cNvSpPr txBox="1"/>
          <p:nvPr/>
        </p:nvSpPr>
        <p:spPr>
          <a:xfrm>
            <a:off x="6096000" y="3055253"/>
            <a:ext cx="4430957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dirty="0">
                <a:solidFill>
                  <a:srgbClr val="FF0000"/>
                </a:solidFill>
              </a:rPr>
              <a:t>STOP HERE GARETH, </a:t>
            </a:r>
          </a:p>
          <a:p>
            <a:pPr algn="ctr"/>
            <a:r>
              <a:rPr lang="en-US" dirty="0">
                <a:solidFill>
                  <a:srgbClr val="FF0000"/>
                </a:solidFill>
              </a:rPr>
              <a:t>THESE CHAPS ARE IN THEIR COMFORT ZONE, </a:t>
            </a:r>
          </a:p>
          <a:p>
            <a:pPr algn="ctr"/>
            <a:r>
              <a:rPr lang="en-US" dirty="0">
                <a:solidFill>
                  <a:srgbClr val="FF0000"/>
                </a:solidFill>
              </a:rPr>
              <a:t>LET’S MIX THIS UP A BIT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A cartoon of a green tank&#10;&#10;Description automatically generated">
            <a:extLst>
              <a:ext uri="{FF2B5EF4-FFF2-40B4-BE49-F238E27FC236}">
                <a16:creationId xmlns:a16="http://schemas.microsoft.com/office/drawing/2014/main" id="{32B440D2-2138-F2B8-525F-259DE936B7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1844" y="2276168"/>
            <a:ext cx="4768755" cy="324275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5FA6183-EDE9-05BB-A15B-C6E10C12ACBD}"/>
              </a:ext>
            </a:extLst>
          </p:cNvPr>
          <p:cNvSpPr txBox="1"/>
          <p:nvPr/>
        </p:nvSpPr>
        <p:spPr>
          <a:xfrm>
            <a:off x="529932" y="1336431"/>
            <a:ext cx="278198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Types of Defeat Mechanism</a:t>
            </a:r>
          </a:p>
          <a:p>
            <a:endParaRPr lang="en-US" dirty="0"/>
          </a:p>
          <a:p>
            <a:r>
              <a:rPr lang="en-US" dirty="0"/>
              <a:t>Shaped Charge</a:t>
            </a:r>
          </a:p>
          <a:p>
            <a:r>
              <a:rPr lang="en-US" dirty="0"/>
              <a:t>EFP</a:t>
            </a:r>
          </a:p>
          <a:p>
            <a:r>
              <a:rPr lang="en-US" dirty="0"/>
              <a:t>Anti-Tank Mine</a:t>
            </a:r>
          </a:p>
          <a:p>
            <a:r>
              <a:rPr lang="en-US" dirty="0"/>
              <a:t>Kinetic Energy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1A26E1-6EA2-7290-971E-7F6688E55243}"/>
              </a:ext>
            </a:extLst>
          </p:cNvPr>
          <p:cNvSpPr txBox="1"/>
          <p:nvPr/>
        </p:nvSpPr>
        <p:spPr>
          <a:xfrm>
            <a:off x="529932" y="3254990"/>
            <a:ext cx="1716432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Modes of Attack</a:t>
            </a:r>
          </a:p>
          <a:p>
            <a:endParaRPr lang="en-US" dirty="0"/>
          </a:p>
          <a:p>
            <a:r>
              <a:rPr lang="en-US" dirty="0"/>
              <a:t>Top Attack</a:t>
            </a:r>
          </a:p>
          <a:p>
            <a:r>
              <a:rPr lang="en-US" dirty="0"/>
              <a:t>Frontal Attack</a:t>
            </a:r>
          </a:p>
          <a:p>
            <a:r>
              <a:rPr lang="en-US" dirty="0"/>
              <a:t>Bottom Attack</a:t>
            </a:r>
          </a:p>
          <a:p>
            <a:r>
              <a:rPr lang="en-US" dirty="0"/>
              <a:t>Side Attack</a:t>
            </a:r>
          </a:p>
          <a:p>
            <a:r>
              <a:rPr lang="en-US" dirty="0"/>
              <a:t>Rear Attack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EE148E-72F2-EC77-DCA4-53731F8E65FF}"/>
              </a:ext>
            </a:extLst>
          </p:cNvPr>
          <p:cNvSpPr txBox="1"/>
          <p:nvPr/>
        </p:nvSpPr>
        <p:spPr>
          <a:xfrm>
            <a:off x="9122632" y="1870710"/>
            <a:ext cx="1892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User Requirement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D2E3D4-0C24-F048-35AD-08F3C903B019}"/>
              </a:ext>
            </a:extLst>
          </p:cNvPr>
          <p:cNvSpPr txBox="1"/>
          <p:nvPr/>
        </p:nvSpPr>
        <p:spPr>
          <a:xfrm>
            <a:off x="9152851" y="2439353"/>
            <a:ext cx="24232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System Requirement</a:t>
            </a:r>
          </a:p>
          <a:p>
            <a:pPr marL="285750" indent="-285750">
              <a:buFontTx/>
              <a:buChar char="-"/>
            </a:pPr>
            <a:r>
              <a:rPr lang="en-US" dirty="0"/>
              <a:t>Performance Criteria</a:t>
            </a:r>
          </a:p>
          <a:p>
            <a:pPr marL="285750" indent="-285750">
              <a:buFontTx/>
              <a:buChar char="-"/>
            </a:pPr>
            <a:r>
              <a:rPr lang="en-US" dirty="0"/>
              <a:t>Collateral Damage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5F3566-1038-FA75-1ACB-C5B8CD63B226}"/>
              </a:ext>
            </a:extLst>
          </p:cNvPr>
          <p:cNvSpPr txBox="1"/>
          <p:nvPr/>
        </p:nvSpPr>
        <p:spPr>
          <a:xfrm>
            <a:off x="9179304" y="4138250"/>
            <a:ext cx="1525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CADMID Cycle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FF4437-D02A-2D68-EC12-4CE7423F1CE9}"/>
              </a:ext>
            </a:extLst>
          </p:cNvPr>
          <p:cNvSpPr txBox="1"/>
          <p:nvPr/>
        </p:nvSpPr>
        <p:spPr>
          <a:xfrm>
            <a:off x="9179304" y="4568958"/>
            <a:ext cx="2156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Through Life Support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88EB5A4-5BAE-1BC2-B4D9-92333BBB2455}"/>
              </a:ext>
            </a:extLst>
          </p:cNvPr>
          <p:cNvSpPr txBox="1"/>
          <p:nvPr/>
        </p:nvSpPr>
        <p:spPr>
          <a:xfrm>
            <a:off x="521585" y="538518"/>
            <a:ext cx="3083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OME Requirements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447CC96-08D8-A68E-15C2-A2B4E87AADEF}"/>
              </a:ext>
            </a:extLst>
          </p:cNvPr>
          <p:cNvSpPr txBox="1"/>
          <p:nvPr/>
        </p:nvSpPr>
        <p:spPr>
          <a:xfrm>
            <a:off x="521585" y="5702825"/>
            <a:ext cx="2902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Delivery System</a:t>
            </a:r>
          </a:p>
          <a:p>
            <a:r>
              <a:rPr lang="en-US" dirty="0"/>
              <a:t>Lethality – K-Kill, M-Kill, S-Kill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25C4925-CA87-82A1-CA9B-00AEEF8B2908}"/>
              </a:ext>
            </a:extLst>
          </p:cNvPr>
          <p:cNvSpPr txBox="1"/>
          <p:nvPr/>
        </p:nvSpPr>
        <p:spPr>
          <a:xfrm>
            <a:off x="4727001" y="538518"/>
            <a:ext cx="23245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The Opponent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BC67EB7-E5B7-6B75-5BEB-4B05112A9432}"/>
              </a:ext>
            </a:extLst>
          </p:cNvPr>
          <p:cNvSpPr txBox="1"/>
          <p:nvPr/>
        </p:nvSpPr>
        <p:spPr>
          <a:xfrm>
            <a:off x="9122632" y="538518"/>
            <a:ext cx="29848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Procurement Cycle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76A3795-F625-C743-4A74-2EDC53E0FF2E}"/>
              </a:ext>
            </a:extLst>
          </p:cNvPr>
          <p:cNvSpPr txBox="1"/>
          <p:nvPr/>
        </p:nvSpPr>
        <p:spPr>
          <a:xfrm>
            <a:off x="9165038" y="3385085"/>
            <a:ext cx="28150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Timing – when it the system</a:t>
            </a:r>
          </a:p>
          <a:p>
            <a:r>
              <a:rPr lang="en-US" dirty="0"/>
              <a:t>Needed and for how long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F7CD1E1-E5F2-ADD0-9C3B-C6CE91F96D08}"/>
              </a:ext>
            </a:extLst>
          </p:cNvPr>
          <p:cNvSpPr txBox="1"/>
          <p:nvPr/>
        </p:nvSpPr>
        <p:spPr>
          <a:xfrm>
            <a:off x="9089517" y="1338196"/>
            <a:ext cx="27467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Legal – LOAC, collateral </a:t>
            </a:r>
            <a:r>
              <a:rPr lang="en-US" dirty="0" err="1"/>
              <a:t>etc</a:t>
            </a: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3717D87-FAF3-7771-275D-E5A0E1431E78}"/>
              </a:ext>
            </a:extLst>
          </p:cNvPr>
          <p:cNvSpPr txBox="1"/>
          <p:nvPr/>
        </p:nvSpPr>
        <p:spPr>
          <a:xfrm>
            <a:off x="5203317" y="1336431"/>
            <a:ext cx="137191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DAS Systems</a:t>
            </a:r>
          </a:p>
          <a:p>
            <a:endParaRPr lang="en-US" dirty="0"/>
          </a:p>
          <a:p>
            <a:r>
              <a:rPr lang="en-US" dirty="0"/>
              <a:t>Passive</a:t>
            </a:r>
          </a:p>
          <a:p>
            <a:r>
              <a:rPr lang="en-US" dirty="0"/>
              <a:t>Active</a:t>
            </a:r>
          </a:p>
          <a:p>
            <a:r>
              <a:rPr lang="en-US" dirty="0"/>
              <a:t>Hybrid</a:t>
            </a:r>
          </a:p>
        </p:txBody>
      </p:sp>
    </p:spTree>
    <p:extLst>
      <p:ext uri="{BB962C8B-B14F-4D97-AF65-F5344CB8AC3E}">
        <p14:creationId xmlns:p14="http://schemas.microsoft.com/office/powerpoint/2010/main" val="33039222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Title 4">
            <a:extLst>
              <a:ext uri="{FF2B5EF4-FFF2-40B4-BE49-F238E27FC236}">
                <a16:creationId xmlns:a16="http://schemas.microsoft.com/office/drawing/2014/main" id="{ECA0DBF6-BBF2-D13B-979E-88FB7F005C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60639" y="1404720"/>
            <a:ext cx="3781166" cy="307190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pPr eaLnBrk="1" hangingPunct="1"/>
            <a:r>
              <a:rPr lang="en-US" altLang="en-US" sz="2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Wide Area Munition:</a:t>
            </a:r>
            <a:br>
              <a:rPr lang="en-US" altLang="en-US" sz="2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altLang="en-US" sz="2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altLang="en-US" sz="2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Technical Authoring Considerations for the Safety Case</a:t>
            </a:r>
            <a:br>
              <a:rPr lang="en-US" altLang="en-US" sz="2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altLang="en-US" sz="2800" b="1" dirty="0">
                <a:solidFill>
                  <a:srgbClr val="FFFFFF"/>
                </a:solidFill>
              </a:rPr>
            </a:br>
            <a:r>
              <a:rPr lang="en-US" altLang="en-US" sz="2800" b="1" dirty="0">
                <a:solidFill>
                  <a:srgbClr val="FFFFFF"/>
                </a:solidFill>
              </a:rPr>
              <a:t>Let’s look at the User Requirement and Performance Criteria</a:t>
            </a:r>
            <a:endParaRPr lang="en-US" altLang="en-US" sz="28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 descr="A close-up of a machine&#10;&#10;Description automatically generated">
            <a:extLst>
              <a:ext uri="{FF2B5EF4-FFF2-40B4-BE49-F238E27FC236}">
                <a16:creationId xmlns:a16="http://schemas.microsoft.com/office/drawing/2014/main" id="{3A01D954-2C3A-4452-B061-38E3F8B8AC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73" r="13498" b="-1"/>
          <a:stretch/>
        </p:blipFill>
        <p:spPr>
          <a:xfrm>
            <a:off x="4624987" y="467208"/>
            <a:ext cx="6980630" cy="5923584"/>
          </a:xfrm>
          <a:prstGeom prst="rect">
            <a:avLst/>
          </a:prstGeom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F9DA494-AFAF-22B5-2FD7-BBB25D6AE43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9853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Title 4">
            <a:extLst>
              <a:ext uri="{FF2B5EF4-FFF2-40B4-BE49-F238E27FC236}">
                <a16:creationId xmlns:a16="http://schemas.microsoft.com/office/drawing/2014/main" id="{192FA5BD-7844-693E-C9C5-FF38BF51C9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872038" y="1700213"/>
            <a:ext cx="6624637" cy="2160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pPr eaLnBrk="1" hangingPunct="1"/>
            <a:r>
              <a:rPr lang="en-GB" altLang="en-US" sz="3600" b="1" dirty="0">
                <a:solidFill>
                  <a:schemeClr val="bg1"/>
                </a:solidFill>
              </a:rPr>
              <a:t>Case Study: Sleeping Giants</a:t>
            </a:r>
            <a:br>
              <a:rPr lang="en-GB" altLang="en-US" sz="3600" b="1" dirty="0">
                <a:solidFill>
                  <a:schemeClr val="bg1"/>
                </a:solidFill>
              </a:rPr>
            </a:br>
            <a:br>
              <a:rPr lang="en-GB" altLang="en-US" sz="3600" b="1" dirty="0">
                <a:solidFill>
                  <a:schemeClr val="bg1"/>
                </a:solidFill>
              </a:rPr>
            </a:br>
            <a:r>
              <a:rPr lang="en-GB" altLang="en-US" sz="3600" b="1" dirty="0">
                <a:solidFill>
                  <a:schemeClr val="bg1"/>
                </a:solidFill>
              </a:rPr>
              <a:t>OME Context: Humanitarian/Environmental</a:t>
            </a:r>
            <a:r>
              <a:rPr lang="en-GB" altLang="en-US" sz="3600" dirty="0">
                <a:solidFill>
                  <a:schemeClr val="bg1"/>
                </a:solidFill>
              </a:rPr>
              <a:t> </a:t>
            </a:r>
            <a:br>
              <a:rPr lang="en-GB" altLang="en-US" sz="3600" dirty="0">
                <a:solidFill>
                  <a:schemeClr val="bg1"/>
                </a:solidFill>
              </a:rPr>
            </a:br>
            <a:br>
              <a:rPr lang="en-GB" altLang="en-US" sz="3600" dirty="0">
                <a:solidFill>
                  <a:schemeClr val="bg1"/>
                </a:solidFill>
              </a:rPr>
            </a:br>
            <a:r>
              <a:rPr lang="en-GB" altLang="en-US" sz="3100" dirty="0">
                <a:solidFill>
                  <a:schemeClr val="bg1"/>
                </a:solidFill>
              </a:rPr>
              <a:t>Fuel-Air Explosions at scale and their potential impact on the environment.</a:t>
            </a:r>
            <a:endParaRPr lang="en-GB" altLang="en-US" dirty="0">
              <a:solidFill>
                <a:schemeClr val="bg1"/>
              </a:solidFill>
            </a:endParaRPr>
          </a:p>
        </p:txBody>
      </p:sp>
      <p:pic>
        <p:nvPicPr>
          <p:cNvPr id="9" name="Picture 8" descr="A large red and white ship&#10;&#10;Description automatically generated with low confidence">
            <a:extLst>
              <a:ext uri="{FF2B5EF4-FFF2-40B4-BE49-F238E27FC236}">
                <a16:creationId xmlns:a16="http://schemas.microsoft.com/office/drawing/2014/main" id="{9BD683BD-1EF0-102D-1898-2A33F346B45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/>
          <a:srcRect/>
          <a:stretch/>
        </p:blipFill>
        <p:spPr>
          <a:xfrm>
            <a:off x="283225" y="1235342"/>
            <a:ext cx="3899841" cy="4387315"/>
          </a:xfrm>
          <a:custGeom>
            <a:avLst/>
            <a:gdLst>
              <a:gd name="connsiteX0" fmla="*/ 105206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1052060 w 6096000"/>
              <a:gd name="connsiteY3" fmla="*/ 6858000 h 6858000"/>
              <a:gd name="connsiteX4" fmla="*/ 1038574 w 6096000"/>
              <a:gd name="connsiteY4" fmla="*/ 6839036 h 6858000"/>
              <a:gd name="connsiteX5" fmla="*/ 4888 w 6096000"/>
              <a:gd name="connsiteY5" fmla="*/ 3742856 h 6858000"/>
              <a:gd name="connsiteX6" fmla="*/ 0 w 6096000"/>
              <a:gd name="connsiteY6" fmla="*/ 3549540 h 6858000"/>
              <a:gd name="connsiteX7" fmla="*/ 0 w 6096000"/>
              <a:gd name="connsiteY7" fmla="*/ 3308460 h 6858000"/>
              <a:gd name="connsiteX8" fmla="*/ 4888 w 6096000"/>
              <a:gd name="connsiteY8" fmla="*/ 3115144 h 6858000"/>
              <a:gd name="connsiteX9" fmla="*/ 1038574 w 6096000"/>
              <a:gd name="connsiteY9" fmla="*/ 1896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096000" h="6858000">
                <a:moveTo>
                  <a:pt x="105206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1052060" y="6858000"/>
                </a:lnTo>
                <a:lnTo>
                  <a:pt x="1038574" y="6839036"/>
                </a:lnTo>
                <a:cubicBezTo>
                  <a:pt x="435750" y="5946739"/>
                  <a:pt x="62852" y="4886343"/>
                  <a:pt x="4888" y="3742856"/>
                </a:cubicBezTo>
                <a:lnTo>
                  <a:pt x="0" y="3549540"/>
                </a:lnTo>
                <a:lnTo>
                  <a:pt x="0" y="3308460"/>
                </a:lnTo>
                <a:lnTo>
                  <a:pt x="4888" y="3115144"/>
                </a:lnTo>
                <a:cubicBezTo>
                  <a:pt x="62852" y="1971657"/>
                  <a:pt x="435750" y="911261"/>
                  <a:pt x="1038574" y="18964"/>
                </a:cubicBez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34998714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4">
            <a:extLst>
              <a:ext uri="{FF2B5EF4-FFF2-40B4-BE49-F238E27FC236}">
                <a16:creationId xmlns:a16="http://schemas.microsoft.com/office/drawing/2014/main" id="{378D856A-A81E-DF92-C5A0-E7B02D8750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33794" name="Text Placeholder 5">
            <a:extLst>
              <a:ext uri="{FF2B5EF4-FFF2-40B4-BE49-F238E27FC236}">
                <a16:creationId xmlns:a16="http://schemas.microsoft.com/office/drawing/2014/main" id="{4B4BE04D-2BBE-7AC6-3DB1-80E1F8D6A8F2}"/>
              </a:ext>
            </a:extLst>
          </p:cNvPr>
          <p:cNvSpPr>
            <a:spLocks noGrp="1" noChangeArrowheads="1"/>
          </p:cNvSpPr>
          <p:nvPr>
            <p:ph type="body" sz="quarter" idx="11"/>
          </p:nvPr>
        </p:nvSpPr>
        <p:spPr>
          <a:xfrm>
            <a:off x="407988" y="1290464"/>
            <a:ext cx="11376025" cy="792162"/>
          </a:xfrm>
        </p:spPr>
        <p:txBody>
          <a:bodyPr wrap="square"/>
          <a:lstStyle/>
          <a:p>
            <a:pPr eaLnBrk="1" hangingPunct="1"/>
            <a:r>
              <a:rPr lang="en-GB" alt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salvage 188,000 m</a:t>
            </a:r>
            <a:r>
              <a:rPr lang="en-GB" altLang="en-US" baseline="30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alt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crude oil from a sinking vessel surrounded by mines and filled with explosion gas?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88F7BE-731F-E836-E64B-917E3D1EE9C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07988" y="2138363"/>
            <a:ext cx="7416800" cy="3960812"/>
          </a:xfrm>
        </p:spPr>
        <p:txBody>
          <a:bodyPr wrap="square"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FSO Safer is an old vessel constructed in 1976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Approximately 4.5 nautical miles from Yemen’s coast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No maintenance since 2015 – single-skin hull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Inert gas system not functioning – explosion gas building up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Approximately 1.148 million BBL crude oil in 12 tanks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Proximity of drifting improvised sea mines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A significant spill could occur at any time, which would be four times that of the Exxon Valdez in 1989 with environmental impact estimated as US $20 billion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33796" name="Picture 9" descr="Map&#10;&#10;Description automatically generated">
            <a:extLst>
              <a:ext uri="{FF2B5EF4-FFF2-40B4-BE49-F238E27FC236}">
                <a16:creationId xmlns:a16="http://schemas.microsoft.com/office/drawing/2014/main" id="{BF04C6E4-9C04-C6F9-AF98-6886BD73D5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953375" y="1808163"/>
            <a:ext cx="3575050" cy="3960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797" name="Content Placeholder 1">
            <a:extLst>
              <a:ext uri="{FF2B5EF4-FFF2-40B4-BE49-F238E27FC236}">
                <a16:creationId xmlns:a16="http://schemas.microsoft.com/office/drawing/2014/main" id="{4F011E7D-BD57-5815-4A2B-B8EBE95CF7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05463" y="316706"/>
            <a:ext cx="4438650" cy="884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defRPr sz="28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en-US" sz="4400" dirty="0"/>
              <a:t>The technical problem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Title 5">
            <a:extLst>
              <a:ext uri="{FF2B5EF4-FFF2-40B4-BE49-F238E27FC236}">
                <a16:creationId xmlns:a16="http://schemas.microsoft.com/office/drawing/2014/main" id="{3F8ACFD5-4500-C347-939F-FBB7A3216E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/>
          </a:p>
        </p:txBody>
      </p:sp>
      <p:sp>
        <p:nvSpPr>
          <p:cNvPr id="34818" name="Text Placeholder 6">
            <a:extLst>
              <a:ext uri="{FF2B5EF4-FFF2-40B4-BE49-F238E27FC236}">
                <a16:creationId xmlns:a16="http://schemas.microsoft.com/office/drawing/2014/main" id="{23CCFEAD-A6DC-5FCC-58A5-AFC8B9D9F0CF}"/>
              </a:ext>
            </a:extLst>
          </p:cNvPr>
          <p:cNvSpPr>
            <a:spLocks noGrp="1" noChangeArrowheads="1"/>
          </p:cNvSpPr>
          <p:nvPr>
            <p:ph type="body" sz="quarter" idx="11"/>
          </p:nvPr>
        </p:nvSpPr>
        <p:spPr>
          <a:xfrm>
            <a:off x="407988" y="1217613"/>
            <a:ext cx="6696075" cy="792162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and risk reduction through the application of OME principles</a:t>
            </a:r>
          </a:p>
        </p:txBody>
      </p:sp>
      <p:sp>
        <p:nvSpPr>
          <p:cNvPr id="34819" name="Text Placeholder 7">
            <a:extLst>
              <a:ext uri="{FF2B5EF4-FFF2-40B4-BE49-F238E27FC236}">
                <a16:creationId xmlns:a16="http://schemas.microsoft.com/office/drawing/2014/main" id="{9B712160-0B2F-4671-6529-FF79615BB895}"/>
              </a:ext>
            </a:extLst>
          </p:cNvPr>
          <p:cNvSpPr>
            <a:spLocks noGrp="1" noChangeArrowheads="1"/>
          </p:cNvSpPr>
          <p:nvPr>
            <p:ph type="body" sz="quarter" idx="14"/>
          </p:nvPr>
        </p:nvSpPr>
        <p:spPr>
          <a:xfrm>
            <a:off x="407988" y="1958975"/>
            <a:ext cx="6696075" cy="3960813"/>
          </a:xfrm>
        </p:spPr>
        <p:txBody>
          <a:bodyPr wrap="square"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Sleeping Giants like Safer are everywhere – Trinity Spirit February 2022</a:t>
            </a: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media – she is a ‘deadly ghost ship’ with an explosion scale similar to Beirut;</a:t>
            </a: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Thousands may die;</a:t>
            </a: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 do you start to assess this statement?</a:t>
            </a: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it a true statement?</a:t>
            </a: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ANSWER: first principles – available evidence, application of explosion chemistry, understanding propagation, literature review.</a:t>
            </a:r>
          </a:p>
          <a:p>
            <a:pPr eaLnBrk="1" hangingPunct="1"/>
            <a:endParaRPr lang="en-GB" alt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4820" name="Content Placeholder 8" descr="Text&#10;&#10;Description automatically generated">
            <a:extLst>
              <a:ext uri="{FF2B5EF4-FFF2-40B4-BE49-F238E27FC236}">
                <a16:creationId xmlns:a16="http://schemas.microsoft.com/office/drawing/2014/main" id="{AFDEC3BD-1119-1CF6-D5E2-CF5A1BA22992}"/>
              </a:ext>
            </a:extLst>
          </p:cNvPr>
          <p:cNvPicPr>
            <a:picLocks noGrp="1" noChangeAspect="1" noChangeArrowheads="1"/>
          </p:cNvPicPr>
          <p:nvPr>
            <p:ph sz="quarter" idx="17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248525" y="2282825"/>
            <a:ext cx="4535488" cy="3155950"/>
          </a:xfrm>
        </p:spPr>
      </p:pic>
      <p:sp>
        <p:nvSpPr>
          <p:cNvPr id="34821" name="Content Placeholder 1">
            <a:extLst>
              <a:ext uri="{FF2B5EF4-FFF2-40B4-BE49-F238E27FC236}">
                <a16:creationId xmlns:a16="http://schemas.microsoft.com/office/drawing/2014/main" id="{8431564E-CD09-7BBB-EF6A-50AC500B8E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43588" y="206375"/>
            <a:ext cx="4438650" cy="884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defRPr sz="28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en-US" sz="4000" dirty="0"/>
              <a:t>Issues of relevance to you, as author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E4AD0B3-66A0-A816-37FA-C8EFC2F8911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You are the OME Expert!!!!!!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95147D-4C27-0223-1EFE-3368DA6DBF1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What threats are you interested in?</a:t>
            </a:r>
          </a:p>
          <a:p>
            <a:r>
              <a:rPr lang="en-US" dirty="0">
                <a:solidFill>
                  <a:schemeClr val="bg1"/>
                </a:solidFill>
              </a:rPr>
              <a:t>What principles of OME apply?</a:t>
            </a:r>
          </a:p>
          <a:p>
            <a:r>
              <a:rPr lang="en-US" dirty="0">
                <a:solidFill>
                  <a:schemeClr val="bg1"/>
                </a:solidFill>
              </a:rPr>
              <a:t>What principles of Technical Authoring apply?</a:t>
            </a:r>
          </a:p>
        </p:txBody>
      </p:sp>
      <p:pic>
        <p:nvPicPr>
          <p:cNvPr id="8" name="Content Placeholder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05A88CCF-03D9-801D-2911-B952E2CEEE26}"/>
              </a:ext>
            </a:extLst>
          </p:cNvPr>
          <p:cNvPicPr>
            <a:picLocks noGrp="1" noChangeAspect="1"/>
          </p:cNvPicPr>
          <p:nvPr>
            <p:ph sz="quarter" idx="17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39869" y="2583529"/>
            <a:ext cx="4535488" cy="1557992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94442FD8-EAC0-60B1-0690-CC0AEBC00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9EDB841D-6FCF-7D46-398A-69D9265AA5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43588" y="206375"/>
            <a:ext cx="4438650" cy="884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defRPr sz="28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en-US" sz="4400" dirty="0"/>
              <a:t>Methodological Approach?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F3E1624-BD8F-73FE-6764-99AA9856A7AF}"/>
              </a:ext>
            </a:extLst>
          </p:cNvPr>
          <p:cNvSpPr txBox="1"/>
          <p:nvPr/>
        </p:nvSpPr>
        <p:spPr>
          <a:xfrm>
            <a:off x="5170353" y="1558080"/>
            <a:ext cx="1703030" cy="1200329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Sea Mines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bg1"/>
                </a:solidFill>
              </a:rPr>
              <a:t>Contact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bg1"/>
                </a:solidFill>
              </a:rPr>
              <a:t>Bubble Pulse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bg1"/>
                </a:solidFill>
              </a:rPr>
              <a:t>Safe distance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A3450FB-E8E7-539C-BE6C-93AA3685CD9F}"/>
              </a:ext>
            </a:extLst>
          </p:cNvPr>
          <p:cNvSpPr txBox="1"/>
          <p:nvPr/>
        </p:nvSpPr>
        <p:spPr>
          <a:xfrm>
            <a:off x="7266698" y="957915"/>
            <a:ext cx="1846980" cy="1200329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Fuel Air Explosion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bg1"/>
                </a:solidFill>
              </a:rPr>
              <a:t>Peak Pressure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bg1"/>
                </a:solidFill>
              </a:rPr>
              <a:t>Duration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bg1"/>
                </a:solidFill>
              </a:rPr>
              <a:t>Impulse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C44CCF8-0964-4684-67CC-9F789265AAB2}"/>
              </a:ext>
            </a:extLst>
          </p:cNvPr>
          <p:cNvSpPr txBox="1"/>
          <p:nvPr/>
        </p:nvSpPr>
        <p:spPr>
          <a:xfrm>
            <a:off x="499933" y="3772189"/>
            <a:ext cx="2162643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Blast in air and water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05D7C6E-495F-0995-982F-D20547522568}"/>
              </a:ext>
            </a:extLst>
          </p:cNvPr>
          <p:cNvSpPr txBox="1"/>
          <p:nvPr/>
        </p:nvSpPr>
        <p:spPr>
          <a:xfrm>
            <a:off x="3145130" y="3772189"/>
            <a:ext cx="1320683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Propagation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0AFA09B-C1DC-2084-AB50-0E4E709B8EFF}"/>
              </a:ext>
            </a:extLst>
          </p:cNvPr>
          <p:cNvSpPr txBox="1"/>
          <p:nvPr/>
        </p:nvSpPr>
        <p:spPr>
          <a:xfrm>
            <a:off x="499933" y="4579090"/>
            <a:ext cx="1642501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Scaled Distance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429CEBB-5B85-0315-1F53-0184A80E23C5}"/>
              </a:ext>
            </a:extLst>
          </p:cNvPr>
          <p:cNvSpPr txBox="1"/>
          <p:nvPr/>
        </p:nvSpPr>
        <p:spPr>
          <a:xfrm>
            <a:off x="511610" y="5259539"/>
            <a:ext cx="1700081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Process Analysis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0334D34-FD60-2246-E165-2DABF4782A13}"/>
              </a:ext>
            </a:extLst>
          </p:cNvPr>
          <p:cNvSpPr txBox="1"/>
          <p:nvPr/>
        </p:nvSpPr>
        <p:spPr>
          <a:xfrm>
            <a:off x="2381906" y="4579090"/>
            <a:ext cx="2862579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Professional Communication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9FD4C5B-71C2-27DD-13AD-15675D881993}"/>
              </a:ext>
            </a:extLst>
          </p:cNvPr>
          <p:cNvSpPr txBox="1"/>
          <p:nvPr/>
        </p:nvSpPr>
        <p:spPr>
          <a:xfrm>
            <a:off x="4948367" y="3772189"/>
            <a:ext cx="1911164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Document Control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E097B7F-D2EC-0FEC-C46C-46DD62C1D8B4}"/>
              </a:ext>
            </a:extLst>
          </p:cNvPr>
          <p:cNvSpPr txBox="1"/>
          <p:nvPr/>
        </p:nvSpPr>
        <p:spPr>
          <a:xfrm>
            <a:off x="5388898" y="4420825"/>
            <a:ext cx="3117841" cy="1477328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The Audience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bg1"/>
                </a:solidFill>
              </a:rPr>
              <a:t>Donors (£££)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bg1"/>
                </a:solidFill>
              </a:rPr>
              <a:t>Level of Sales Pitch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bg1"/>
                </a:solidFill>
              </a:rPr>
              <a:t>Conscious/Unconscious Bias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bg1"/>
                </a:solidFill>
              </a:rPr>
              <a:t>KSB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D2A6C66-76E0-CDC4-BB2F-7A9CDB5430BB}"/>
              </a:ext>
            </a:extLst>
          </p:cNvPr>
          <p:cNvSpPr txBox="1"/>
          <p:nvPr/>
        </p:nvSpPr>
        <p:spPr>
          <a:xfrm>
            <a:off x="8651152" y="4400463"/>
            <a:ext cx="3328604" cy="1200329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Gestalt</a:t>
            </a:r>
          </a:p>
          <a:p>
            <a:r>
              <a:rPr lang="en-US" dirty="0">
                <a:solidFill>
                  <a:schemeClr val="bg1"/>
                </a:solidFill>
              </a:rPr>
              <a:t>Visual Perception</a:t>
            </a:r>
          </a:p>
          <a:p>
            <a:r>
              <a:rPr lang="en-US" dirty="0">
                <a:solidFill>
                  <a:schemeClr val="bg1"/>
                </a:solidFill>
              </a:rPr>
              <a:t>Intellectual and Visual Inference</a:t>
            </a:r>
          </a:p>
          <a:p>
            <a:r>
              <a:rPr lang="en-US" dirty="0">
                <a:solidFill>
                  <a:schemeClr val="bg1"/>
                </a:solidFill>
              </a:rPr>
              <a:t>Cognitive/Educational Psychology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994EBC-EA69-8094-2318-69136A33F573}"/>
              </a:ext>
            </a:extLst>
          </p:cNvPr>
          <p:cNvSpPr txBox="1"/>
          <p:nvPr/>
        </p:nvSpPr>
        <p:spPr>
          <a:xfrm>
            <a:off x="9606325" y="885765"/>
            <a:ext cx="1676998" cy="1477328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Threat to: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bg1"/>
                </a:solidFill>
              </a:rPr>
              <a:t>Life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bg1"/>
                </a:solidFill>
              </a:rPr>
              <a:t>Economy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bg1"/>
                </a:solidFill>
              </a:rPr>
              <a:t>Environment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bg1"/>
                </a:solidFill>
              </a:rPr>
              <a:t>Livelihood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5F8447B-F2C6-0F80-A06A-0647AD471063}"/>
              </a:ext>
            </a:extLst>
          </p:cNvPr>
          <p:cNvSpPr txBox="1"/>
          <p:nvPr/>
        </p:nvSpPr>
        <p:spPr>
          <a:xfrm>
            <a:off x="4438231" y="1009326"/>
            <a:ext cx="2472408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Secondary OME Hazards</a:t>
            </a:r>
          </a:p>
        </p:txBody>
      </p:sp>
    </p:spTree>
    <p:extLst>
      <p:ext uri="{BB962C8B-B14F-4D97-AF65-F5344CB8AC3E}">
        <p14:creationId xmlns:p14="http://schemas.microsoft.com/office/powerpoint/2010/main" val="309034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4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A436516-591C-760D-86E6-5E1A92734C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Content Placeholder 6" descr="Diagram&#10;&#10;Description automatically generated">
            <a:extLst>
              <a:ext uri="{FF2B5EF4-FFF2-40B4-BE49-F238E27FC236}">
                <a16:creationId xmlns:a16="http://schemas.microsoft.com/office/drawing/2014/main" id="{7CB8109A-0534-5FD0-72B0-0808960FCD3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50143" y="2547065"/>
            <a:ext cx="7183550" cy="3185519"/>
          </a:xfrm>
          <a:prstGeom prst="rect">
            <a:avLst/>
          </a:prstGeom>
        </p:spPr>
      </p:pic>
      <p:pic>
        <p:nvPicPr>
          <p:cNvPr id="7" name="Picture 6" descr="A picture containing grass, mountain, nature, green&#10;&#10;Description automatically generated">
            <a:extLst>
              <a:ext uri="{FF2B5EF4-FFF2-40B4-BE49-F238E27FC236}">
                <a16:creationId xmlns:a16="http://schemas.microsoft.com/office/drawing/2014/main" id="{E4202AF0-E5D4-44FA-0E20-5CDDD126844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33407" y="298938"/>
            <a:ext cx="4437479" cy="543364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B9EEF21-FDF2-A2C2-37B6-B7771ACED75C}"/>
              </a:ext>
            </a:extLst>
          </p:cNvPr>
          <p:cNvSpPr txBox="1"/>
          <p:nvPr/>
        </p:nvSpPr>
        <p:spPr>
          <a:xfrm>
            <a:off x="5160723" y="3770492"/>
            <a:ext cx="450937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5B07D2-4D6C-FD53-88DF-898BA8EDBD83}"/>
              </a:ext>
            </a:extLst>
          </p:cNvPr>
          <p:cNvSpPr txBox="1"/>
          <p:nvPr/>
        </p:nvSpPr>
        <p:spPr>
          <a:xfrm>
            <a:off x="4436303" y="5348612"/>
            <a:ext cx="486426" cy="38397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0" name="Content Placeholder 1">
            <a:extLst>
              <a:ext uri="{FF2B5EF4-FFF2-40B4-BE49-F238E27FC236}">
                <a16:creationId xmlns:a16="http://schemas.microsoft.com/office/drawing/2014/main" id="{55564D7E-9544-361D-DF75-344D274FE7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72450" y="1074829"/>
            <a:ext cx="4438650" cy="884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defRPr sz="28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en-US" sz="4400" dirty="0"/>
              <a:t>Is she any different to an </a:t>
            </a:r>
          </a:p>
          <a:p>
            <a:pPr algn="ctr" eaLnBrk="1" hangingPunct="1"/>
            <a:r>
              <a:rPr lang="en-GB" altLang="en-US" sz="4400" dirty="0"/>
              <a:t>ammunition depot?</a:t>
            </a:r>
          </a:p>
        </p:txBody>
      </p:sp>
    </p:spTree>
    <p:extLst>
      <p:ext uri="{BB962C8B-B14F-4D97-AF65-F5344CB8AC3E}">
        <p14:creationId xmlns:p14="http://schemas.microsoft.com/office/powerpoint/2010/main" val="32402010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9F6B981A-6341-7AB3-DE35-28932139283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4488" y="1090613"/>
            <a:ext cx="6902450" cy="4895850"/>
          </a:xfrm>
        </p:spPr>
        <p:txBody>
          <a:bodyPr wrap="square"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The epipelagic zone (200m/photosynthesis) down to 35m;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NEQ – reported by UN Panel of Experts as 21 kg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sz="1800" dirty="0">
                <a:solidFill>
                  <a:schemeClr val="bg1"/>
                </a:solidFill>
              </a:rPr>
              <a:t>Ammonium Nitrate / Aluminium 20.3 kg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sz="1800" dirty="0">
                <a:solidFill>
                  <a:schemeClr val="bg1"/>
                </a:solidFill>
              </a:rPr>
              <a:t>RDX 0.7 kg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sz="1800" dirty="0">
                <a:solidFill>
                  <a:schemeClr val="bg1"/>
                </a:solidFill>
              </a:rPr>
              <a:t>TNT equivalence with limited exploitation?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Who has completed work on contact mine explosions (0 – 12 m) and near surface explosions in recent memory with sufficient academic rigour?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Cole, </a:t>
            </a:r>
            <a:r>
              <a:rPr lang="en-GB" dirty="0" err="1">
                <a:solidFill>
                  <a:schemeClr val="bg1"/>
                </a:solidFill>
              </a:rPr>
              <a:t>Stiepanow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err="1">
                <a:solidFill>
                  <a:schemeClr val="bg1"/>
                </a:solidFill>
              </a:rPr>
              <a:t>Swisdak</a:t>
            </a:r>
            <a:r>
              <a:rPr lang="en-GB" dirty="0">
                <a:solidFill>
                  <a:schemeClr val="bg1"/>
                </a:solidFill>
              </a:rPr>
              <a:t>, Qu, Zhou and others……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How is an oil tanker constructed and what is the impact on a single skin hull? Planning considerations – plate geometry / thickness / erosion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Are pressures of concern to vessels published?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5842" name="Picture 5" descr="A picture containing outdoor, several&#10;&#10;Description automatically generated">
            <a:extLst>
              <a:ext uri="{FF2B5EF4-FFF2-40B4-BE49-F238E27FC236}">
                <a16:creationId xmlns:a16="http://schemas.microsoft.com/office/drawing/2014/main" id="{F51C93CC-C442-AA3B-E243-730457E18D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067675" y="4451350"/>
            <a:ext cx="3035300" cy="2197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3" name="Content Placeholder 11">
            <a:extLst>
              <a:ext uri="{FF2B5EF4-FFF2-40B4-BE49-F238E27FC236}">
                <a16:creationId xmlns:a16="http://schemas.microsoft.com/office/drawing/2014/main" id="{4CC7ABD6-F1F5-BF91-E04C-FB108FB280F2}"/>
              </a:ext>
            </a:extLst>
          </p:cNvPr>
          <p:cNvPicPr>
            <a:picLocks noGrp="1" noChangeAspect="1" noChangeArrowheads="1"/>
          </p:cNvPicPr>
          <p:nvPr>
            <p:ph sz="quarter" idx="18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246938" y="1289050"/>
            <a:ext cx="4535487" cy="2981325"/>
          </a:xfrm>
        </p:spPr>
      </p:pic>
      <p:pic>
        <p:nvPicPr>
          <p:cNvPr id="35844" name="Picture 12">
            <a:extLst>
              <a:ext uri="{FF2B5EF4-FFF2-40B4-BE49-F238E27FC236}">
                <a16:creationId xmlns:a16="http://schemas.microsoft.com/office/drawing/2014/main" id="{F5F7A797-2199-CDB8-78E8-129F3B53CB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925050" y="4724400"/>
            <a:ext cx="2143125" cy="1011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5" name="Content Placeholder 1">
            <a:extLst>
              <a:ext uri="{FF2B5EF4-FFF2-40B4-BE49-F238E27FC236}">
                <a16:creationId xmlns:a16="http://schemas.microsoft.com/office/drawing/2014/main" id="{20164EAA-AD57-1A20-E03B-8357C316750E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</a:bodyPr>
          <a:lstStyle/>
          <a:p>
            <a:pPr algn="ctr" eaLnBrk="1" hangingPunct="1">
              <a:spcBef>
                <a:spcPts val="1000"/>
              </a:spcBef>
            </a:pPr>
            <a:endParaRPr lang="en-GB" altLang="en-US" dirty="0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sp>
        <p:nvSpPr>
          <p:cNvPr id="35846" name="Content Placeholder 1">
            <a:extLst>
              <a:ext uri="{FF2B5EF4-FFF2-40B4-BE49-F238E27FC236}">
                <a16:creationId xmlns:a16="http://schemas.microsoft.com/office/drawing/2014/main" id="{1237C263-71D4-C653-2C84-9BFD364BCE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34075" y="206375"/>
            <a:ext cx="4437063" cy="884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defRPr sz="28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en-US" sz="3600"/>
              <a:t>Methodological Approach – Sea Mines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Title 7">
            <a:extLst>
              <a:ext uri="{FF2B5EF4-FFF2-40B4-BE49-F238E27FC236}">
                <a16:creationId xmlns:a16="http://schemas.microsoft.com/office/drawing/2014/main" id="{6AF0C50F-875E-5188-3F3A-930398D101E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901853" y="341313"/>
            <a:ext cx="10225088" cy="865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en-US" sz="3600" dirty="0">
                <a:solidFill>
                  <a:schemeClr val="bg1"/>
                </a:solidFill>
              </a:rPr>
              <a:t>Key findings – Sea Mines</a:t>
            </a:r>
          </a:p>
        </p:txBody>
      </p:sp>
      <p:sp>
        <p:nvSpPr>
          <p:cNvPr id="36866" name="Text Placeholder 8">
            <a:extLst>
              <a:ext uri="{FF2B5EF4-FFF2-40B4-BE49-F238E27FC236}">
                <a16:creationId xmlns:a16="http://schemas.microsoft.com/office/drawing/2014/main" id="{7805D182-5CF2-EF04-2C54-22A31B4C8CA5}"/>
              </a:ext>
            </a:extLst>
          </p:cNvPr>
          <p:cNvSpPr>
            <a:spLocks noGrp="1" noChangeArrowheads="1"/>
          </p:cNvSpPr>
          <p:nvPr>
            <p:ph type="body" sz="quarter" idx="14"/>
          </p:nvPr>
        </p:nvSpPr>
        <p:spPr>
          <a:xfrm>
            <a:off x="407988" y="1412875"/>
            <a:ext cx="6696075" cy="4895850"/>
          </a:xfrm>
        </p:spPr>
        <p:txBody>
          <a:bodyPr wrap="square"/>
          <a:lstStyle/>
          <a:p>
            <a:pPr eaLnBrk="1" hangingPunct="1"/>
            <a:r>
              <a:rPr lang="en-GB" alt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volume of explosive is roughly 0.027 m</a:t>
            </a:r>
            <a:r>
              <a:rPr lang="en-GB" altLang="en-US" sz="1800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alt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with a density of 0.768 gcm</a:t>
            </a:r>
            <a:r>
              <a:rPr lang="en-GB" altLang="en-US" sz="1800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-3</a:t>
            </a:r>
            <a:r>
              <a:rPr lang="en-GB" alt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velocity of detonation of no more than 4313 ms</a:t>
            </a:r>
            <a:r>
              <a:rPr lang="en-GB" altLang="en-US" sz="1800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-1</a:t>
            </a:r>
          </a:p>
          <a:p>
            <a:pPr eaLnBrk="1" hangingPunct="1"/>
            <a:r>
              <a:rPr lang="en-GB" alt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plate geometry on FSO Safer is 3.5 m long by 3 m wide on 3.5 m stiffener spacing. Such a plate would generally have a yield stress of 400 MPa and 28% elongation factor  - so what? </a:t>
            </a:r>
          </a:p>
          <a:p>
            <a:pPr eaLnBrk="1" hangingPunct="1"/>
            <a:r>
              <a:rPr lang="en-GB" alt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Contact explosion - hull breach 1.437 m to 1.819 m in radius. Outcome: gushing oil spill in tank(s) breached. </a:t>
            </a:r>
          </a:p>
          <a:p>
            <a:pPr eaLnBrk="1" hangingPunct="1"/>
            <a:r>
              <a:rPr lang="en-GB" alt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 a range of 12.22 m permanent deflection of 50.8 mm (the threshold for moderate damage). Unlikely that hull will be breached, but potential for slow leaking oil spill is possible.</a:t>
            </a:r>
          </a:p>
          <a:p>
            <a:pPr eaLnBrk="1" hangingPunct="1"/>
            <a:r>
              <a:rPr lang="en-GB" altLang="en-US" sz="18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MITIGATION – Oil boom at a distance beyond threshold of moderate-light damage</a:t>
            </a:r>
          </a:p>
          <a:p>
            <a:pPr eaLnBrk="1" hangingPunct="1"/>
            <a:endParaRPr lang="en-GB" alt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6867" name="Content Placeholder 6" descr="Diagram&#10;&#10;Description automatically generated">
            <a:extLst>
              <a:ext uri="{FF2B5EF4-FFF2-40B4-BE49-F238E27FC236}">
                <a16:creationId xmlns:a16="http://schemas.microsoft.com/office/drawing/2014/main" id="{AFA1314C-5FDE-EAA8-14A4-636DC17A10FE}"/>
              </a:ext>
            </a:extLst>
          </p:cNvPr>
          <p:cNvPicPr>
            <a:picLocks noGrp="1" noChangeAspect="1" noChangeArrowheads="1"/>
          </p:cNvPicPr>
          <p:nvPr>
            <p:ph sz="quarter" idx="18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435176" y="2659954"/>
            <a:ext cx="4484530" cy="2835275"/>
          </a:xfrm>
        </p:spPr>
      </p:pic>
      <p:pic>
        <p:nvPicPr>
          <p:cNvPr id="36868" name="Picture 10" descr="A picture containing ground, outdoor&#10;&#10;Description automatically generated">
            <a:extLst>
              <a:ext uri="{FF2B5EF4-FFF2-40B4-BE49-F238E27FC236}">
                <a16:creationId xmlns:a16="http://schemas.microsoft.com/office/drawing/2014/main" id="{8FDCCD36-9D25-70D9-ACFD-78DFE7059B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639300" y="4486275"/>
            <a:ext cx="2274888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869" name="Picture 11">
            <a:extLst>
              <a:ext uri="{FF2B5EF4-FFF2-40B4-BE49-F238E27FC236}">
                <a16:creationId xmlns:a16="http://schemas.microsoft.com/office/drawing/2014/main" id="{142D6C36-2001-C5BD-3329-2D120DE3A1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307262" y="901874"/>
            <a:ext cx="4722051" cy="17079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DC8EBBF-850F-15A2-D078-A8FB02FD1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7890" name="Text Placeholder 8">
            <a:extLst>
              <a:ext uri="{FF2B5EF4-FFF2-40B4-BE49-F238E27FC236}">
                <a16:creationId xmlns:a16="http://schemas.microsoft.com/office/drawing/2014/main" id="{5921BF3E-CCEA-6D78-36BA-D438D7B8A061}"/>
              </a:ext>
            </a:extLst>
          </p:cNvPr>
          <p:cNvSpPr>
            <a:spLocks noGrp="1" noChangeArrowheads="1"/>
          </p:cNvSpPr>
          <p:nvPr>
            <p:ph type="body" sz="quarter" idx="14"/>
          </p:nvPr>
        </p:nvSpPr>
        <p:spPr>
          <a:xfrm>
            <a:off x="330200" y="1223963"/>
            <a:ext cx="6940550" cy="4897437"/>
          </a:xfrm>
        </p:spPr>
        <p:txBody>
          <a:bodyPr wrap="square"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Oil stored in 12 tanks (no tank is full or empty)</a:t>
            </a: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LEL and UEL of Marib crude oil 0.8 – 7.7%</a:t>
            </a: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Deflagration to detonation transition 10 – 25% volume of gas within any chamber (31,000 barrels – 800 Kg </a:t>
            </a:r>
            <a:r>
              <a:rPr lang="en-GB" alt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TNTe</a:t>
            </a:r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Explosion in one tank (800kg), two tanks (mine strike worst case – 1600kg) and all tanks. Modelling:</a:t>
            </a:r>
          </a:p>
          <a:p>
            <a:pPr lvl="1" eaLnBrk="1" hangingPunct="1"/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Above water: Kingery </a:t>
            </a:r>
            <a:r>
              <a:rPr lang="en-GB" alt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Bulmarsh</a:t>
            </a:r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UNSafeguard</a:t>
            </a:r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Bowen, Fletcher, Richmond, Gurney (for fragmentation) – abundant information</a:t>
            </a:r>
          </a:p>
          <a:p>
            <a:pPr lvl="1" eaLnBrk="1" hangingPunct="1"/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Below water: Cole etc, but what about impact on life below water? A gap in research (Yelverton et al 1973, </a:t>
            </a:r>
            <a:r>
              <a:rPr lang="en-GB" alt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Weilgart</a:t>
            </a:r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2007). Species affected: 416 fish, 625 mollusc, 16 shark, 53 crustaceans and 283 phytoplankton</a:t>
            </a:r>
          </a:p>
        </p:txBody>
      </p:sp>
      <p:pic>
        <p:nvPicPr>
          <p:cNvPr id="37891" name="Picture 15">
            <a:extLst>
              <a:ext uri="{FF2B5EF4-FFF2-40B4-BE49-F238E27FC236}">
                <a16:creationId xmlns:a16="http://schemas.microsoft.com/office/drawing/2014/main" id="{C8EA41F7-98D7-7DD3-4A80-761363A3AC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442200" y="833438"/>
            <a:ext cx="4614863" cy="2595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2" name="Picture 19">
            <a:extLst>
              <a:ext uri="{FF2B5EF4-FFF2-40B4-BE49-F238E27FC236}">
                <a16:creationId xmlns:a16="http://schemas.microsoft.com/office/drawing/2014/main" id="{8483AA17-B5EC-E810-7E1A-33CAC564A1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442200" y="3559175"/>
            <a:ext cx="4614863" cy="281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893" name="Content Placeholder 1">
            <a:extLst>
              <a:ext uri="{FF2B5EF4-FFF2-40B4-BE49-F238E27FC236}">
                <a16:creationId xmlns:a16="http://schemas.microsoft.com/office/drawing/2014/main" id="{AEACDF0C-38B1-A36D-B5BC-AD53A4D230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03950" y="261938"/>
            <a:ext cx="4437063" cy="88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defRPr sz="28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en-US" sz="3200"/>
              <a:t>Methodological Approach – Cargo Explosion</a:t>
            </a:r>
          </a:p>
          <a:p>
            <a:pPr algn="ctr" eaLnBrk="1" hangingPunct="1"/>
            <a:endParaRPr lang="en-GB" altLang="en-US" sz="3200"/>
          </a:p>
          <a:p>
            <a:pPr algn="ctr" eaLnBrk="1" hangingPunct="1"/>
            <a:endParaRPr lang="en-GB" altLang="en-US" sz="3200"/>
          </a:p>
          <a:p>
            <a:pPr algn="ctr" eaLnBrk="1" hangingPunct="1"/>
            <a:endParaRPr lang="en-GB" altLang="en-US" sz="32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972D2E09-2482-B23F-A77A-1AA0F81DD3E9}"/>
              </a:ext>
            </a:extLst>
          </p:cNvPr>
          <p:cNvSpPr>
            <a:spLocks noGrp="1"/>
          </p:cNvSpPr>
          <p:nvPr>
            <p:ph sz="quarter" idx="21"/>
          </p:nvPr>
        </p:nvSpPr>
        <p:spPr>
          <a:xfrm>
            <a:off x="5416062" y="1543721"/>
            <a:ext cx="6526944" cy="4895850"/>
          </a:xfrm>
        </p:spPr>
        <p:txBody>
          <a:bodyPr wrap="square" rtlCol="0">
            <a:normAutofit fontScale="77500" lnSpcReduction="20000"/>
          </a:bodyPr>
          <a:lstStyle/>
          <a:p>
            <a:pPr marL="457200" indent="-4572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/>
              <a:t>We do not have a floating Beirut whatsoever (1%)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/>
              <a:t>Most likely scenario is the DDT of explosion gas in one tank and an oil spill of magnitude. 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/>
              <a:t>Extremely unlikely that there will be a mass explosion event, but rather a succession of single explosion events, generating similar peak overpressures, but longer impulse.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/>
              <a:t>Impact above water can be mitigated quite simply with appropriate risk and risk assessment out to 400 m (blast) and 1000 m fragmentation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/>
              <a:t>Life underwater catastrophic out to 12.18 km, a volume of water equivalent to Lake Erie.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/>
              <a:t>MITIGATION – now with specialist salvage company for consideration</a:t>
            </a:r>
          </a:p>
        </p:txBody>
      </p:sp>
      <p:pic>
        <p:nvPicPr>
          <p:cNvPr id="38914" name="Content Placeholder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7A3E6DA-A23B-539F-3B83-ACF1DFD97C47}"/>
              </a:ext>
            </a:extLst>
          </p:cNvPr>
          <p:cNvPicPr>
            <a:picLocks noGrp="1" noChangeAspect="1" noChangeArrowheads="1"/>
          </p:cNvPicPr>
          <p:nvPr>
            <p:ph sz="quarter" idx="2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48994" y="1543721"/>
            <a:ext cx="4903415" cy="3770557"/>
          </a:xfrm>
        </p:spPr>
      </p:pic>
      <p:sp>
        <p:nvSpPr>
          <p:cNvPr id="38915" name="Title 7">
            <a:extLst>
              <a:ext uri="{FF2B5EF4-FFF2-40B4-BE49-F238E27FC236}">
                <a16:creationId xmlns:a16="http://schemas.microsoft.com/office/drawing/2014/main" id="{6C8DBA10-444B-AEFF-FB04-E7FAC50379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824457" y="198786"/>
            <a:ext cx="10223500" cy="86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en-US" sz="3600" b="1" dirty="0">
                <a:solidFill>
                  <a:schemeClr val="bg1"/>
                </a:solidFill>
              </a:rPr>
              <a:t>Key findings – Cargo Explosion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7" name="Content Placeholder 5" descr="Chart&#10;&#10;Description automatically generated">
            <a:extLst>
              <a:ext uri="{FF2B5EF4-FFF2-40B4-BE49-F238E27FC236}">
                <a16:creationId xmlns:a16="http://schemas.microsoft.com/office/drawing/2014/main" id="{01373AE7-AEB7-A12A-E435-D97A096B8A87}"/>
              </a:ext>
            </a:extLst>
          </p:cNvPr>
          <p:cNvPicPr>
            <a:picLocks noGrp="1" noChangeAspect="1" noChangeArrowheads="1"/>
          </p:cNvPicPr>
          <p:nvPr>
            <p:ph sz="quarter" idx="2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92088" y="1628775"/>
            <a:ext cx="5975350" cy="4337050"/>
          </a:xfrm>
        </p:spPr>
      </p:pic>
      <p:sp>
        <p:nvSpPr>
          <p:cNvPr id="39938" name="Title 3">
            <a:extLst>
              <a:ext uri="{FF2B5EF4-FFF2-40B4-BE49-F238E27FC236}">
                <a16:creationId xmlns:a16="http://schemas.microsoft.com/office/drawing/2014/main" id="{62EB63A0-C2BD-7502-8217-F82447BE19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  <p:pic>
        <p:nvPicPr>
          <p:cNvPr id="39939" name="Picture 7" descr="Chart, treemap chart&#10;&#10;Description automatically generated">
            <a:extLst>
              <a:ext uri="{FF2B5EF4-FFF2-40B4-BE49-F238E27FC236}">
                <a16:creationId xmlns:a16="http://schemas.microsoft.com/office/drawing/2014/main" id="{62D27809-8A7B-8CB8-E108-1723DBE454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67438" y="1628775"/>
            <a:ext cx="5792787" cy="433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940" name="TextBox 8">
            <a:extLst>
              <a:ext uri="{FF2B5EF4-FFF2-40B4-BE49-F238E27FC236}">
                <a16:creationId xmlns:a16="http://schemas.microsoft.com/office/drawing/2014/main" id="{17D597D8-2FEA-4F7B-D6A6-29C0794318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7538" y="1243013"/>
            <a:ext cx="21129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defRPr sz="28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1800" dirty="0"/>
              <a:t>BEFORE TREATMENT</a:t>
            </a:r>
          </a:p>
        </p:txBody>
      </p:sp>
      <p:sp>
        <p:nvSpPr>
          <p:cNvPr id="39941" name="TextBox 9">
            <a:extLst>
              <a:ext uri="{FF2B5EF4-FFF2-40B4-BE49-F238E27FC236}">
                <a16:creationId xmlns:a16="http://schemas.microsoft.com/office/drawing/2014/main" id="{6A88B484-F34C-5EEC-02B0-9B4896E476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91500" y="1243013"/>
            <a:ext cx="1971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defRPr sz="28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1800" dirty="0"/>
              <a:t>AFTER TREATMENT</a:t>
            </a:r>
          </a:p>
        </p:txBody>
      </p:sp>
      <p:sp>
        <p:nvSpPr>
          <p:cNvPr id="39942" name="Content Placeholder 1">
            <a:extLst>
              <a:ext uri="{FF2B5EF4-FFF2-40B4-BE49-F238E27FC236}">
                <a16:creationId xmlns:a16="http://schemas.microsoft.com/office/drawing/2014/main" id="{15FAF9DA-B6F3-0465-FA62-D9860B6AE1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53163" y="404813"/>
            <a:ext cx="4438650" cy="88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defRPr sz="28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en-US" sz="4400"/>
              <a:t>Explosion Risk Profile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Content Placeholder 6">
            <a:extLst>
              <a:ext uri="{FF2B5EF4-FFF2-40B4-BE49-F238E27FC236}">
                <a16:creationId xmlns:a16="http://schemas.microsoft.com/office/drawing/2014/main" id="{695F3FE5-31D0-BFC7-A427-24F806E918C0}"/>
              </a:ext>
            </a:extLst>
          </p:cNvPr>
          <p:cNvSpPr>
            <a:spLocks noGrp="1" noChangeArrowheads="1"/>
          </p:cNvSpPr>
          <p:nvPr>
            <p:ph sz="quarter" idx="22"/>
          </p:nvPr>
        </p:nvSpPr>
        <p:spPr>
          <a:xfrm>
            <a:off x="263525" y="1152525"/>
            <a:ext cx="6626225" cy="5189538"/>
          </a:xfrm>
        </p:spPr>
        <p:txBody>
          <a:bodyPr wrap="square"/>
          <a:lstStyle/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OME technical understanding informs political, humanitarian and environmental decision making – vital!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FSO Safer is not Beirut – thank you the media – 1% worst case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First principles can be applied to inform risk and risk management strategies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Any explosion outcome leads to an oil spill clean-up operation of proportions US $20bn. GET WELL = USD $80M+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impact on the eco-system is profound</a:t>
            </a:r>
          </a:p>
          <a:p>
            <a:pPr eaLnBrk="1" hangingPunct="1"/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A capability gap in research exists for the impact of underwater explosions on marine life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 Yemen’s case the projected fallout is as follows:</a:t>
            </a:r>
          </a:p>
          <a:p>
            <a:pPr lvl="1" eaLnBrk="1" hangingPunct="1"/>
            <a:r>
              <a:rPr lang="en-GB" alt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 years for fishing stocks to recover</a:t>
            </a:r>
          </a:p>
          <a:p>
            <a:pPr lvl="1" eaLnBrk="1" hangingPunct="1"/>
            <a:r>
              <a:rPr lang="en-GB" alt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Loss of subsistence for 1.7 million people within 10 km of coastline and potentially 30.7 million people overall through food insecurity.</a:t>
            </a:r>
          </a:p>
        </p:txBody>
      </p:sp>
      <p:pic>
        <p:nvPicPr>
          <p:cNvPr id="40962" name="Content Placeholder 7" descr="Map&#10;&#10;Description automatically generated">
            <a:extLst>
              <a:ext uri="{FF2B5EF4-FFF2-40B4-BE49-F238E27FC236}">
                <a16:creationId xmlns:a16="http://schemas.microsoft.com/office/drawing/2014/main" id="{76CC9F82-064C-C8EE-12BF-ED776DCFAD04}"/>
              </a:ext>
            </a:extLst>
          </p:cNvPr>
          <p:cNvPicPr>
            <a:picLocks noGrp="1" noChangeAspect="1" noChangeArrowheads="1"/>
          </p:cNvPicPr>
          <p:nvPr>
            <p:ph sz="quarter" idx="2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204075" y="1152525"/>
            <a:ext cx="4529138" cy="4664075"/>
          </a:xfrm>
        </p:spPr>
      </p:pic>
      <p:sp>
        <p:nvSpPr>
          <p:cNvPr id="40963" name="Content Placeholder 1">
            <a:extLst>
              <a:ext uri="{FF2B5EF4-FFF2-40B4-BE49-F238E27FC236}">
                <a16:creationId xmlns:a16="http://schemas.microsoft.com/office/drawing/2014/main" id="{0F09C78C-0583-B9C3-F9DA-697C7AD31B0C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</a:bodyPr>
          <a:lstStyle/>
          <a:p>
            <a:pPr algn="ctr" eaLnBrk="1" hangingPunct="1">
              <a:spcBef>
                <a:spcPts val="1000"/>
              </a:spcBef>
            </a:pPr>
            <a:endParaRPr lang="en-GB" altLang="en-US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sp>
        <p:nvSpPr>
          <p:cNvPr id="40964" name="Content Placeholder 1">
            <a:extLst>
              <a:ext uri="{FF2B5EF4-FFF2-40B4-BE49-F238E27FC236}">
                <a16:creationId xmlns:a16="http://schemas.microsoft.com/office/drawing/2014/main" id="{EF650C92-B950-B965-5465-C354EB5A0C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30938" y="269875"/>
            <a:ext cx="4437062" cy="88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defRPr sz="28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en-US" sz="4400"/>
              <a:t>Conclusions of Investigations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6C106EE7-8485-411F-D8E9-3044ADDC214D}"/>
              </a:ext>
            </a:extLst>
          </p:cNvPr>
          <p:cNvSpPr txBox="1">
            <a:spLocks/>
          </p:cNvSpPr>
          <p:nvPr/>
        </p:nvSpPr>
        <p:spPr>
          <a:xfrm>
            <a:off x="3145462" y="4822091"/>
            <a:ext cx="8384987" cy="146597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latin typeface="+mj-lt"/>
                <a:ea typeface="+mj-ea"/>
                <a:cs typeface="+mj-cs"/>
              </a:rPr>
              <a:t>What are Gestalt Principles?</a:t>
            </a:r>
          </a:p>
        </p:txBody>
      </p:sp>
      <p:pic>
        <p:nvPicPr>
          <p:cNvPr id="4" name="Content Placeholder 3" descr="Diagram, shape, schematic&#10;&#10;Description automatically generated">
            <a:extLst>
              <a:ext uri="{FF2B5EF4-FFF2-40B4-BE49-F238E27FC236}">
                <a16:creationId xmlns:a16="http://schemas.microsoft.com/office/drawing/2014/main" id="{B293DC6C-FD5A-35F6-4BE2-114573B913A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432"/>
            <a:ext cx="12191980" cy="4244759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8617CB0-EF01-526F-4B33-380076BBC6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5899" y="4245191"/>
            <a:ext cx="5638800" cy="14659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Common Region</a:t>
            </a:r>
          </a:p>
        </p:txBody>
      </p:sp>
    </p:spTree>
    <p:extLst>
      <p:ext uri="{BB962C8B-B14F-4D97-AF65-F5344CB8AC3E}">
        <p14:creationId xmlns:p14="http://schemas.microsoft.com/office/powerpoint/2010/main" val="4071176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Content Placeholder 1">
            <a:extLst>
              <a:ext uri="{FF2B5EF4-FFF2-40B4-BE49-F238E27FC236}">
                <a16:creationId xmlns:a16="http://schemas.microsoft.com/office/drawing/2014/main" id="{F773D931-FA71-164B-A310-80C472B38A81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</a:bodyPr>
          <a:lstStyle/>
          <a:p>
            <a:pPr algn="ctr" eaLnBrk="1" hangingPunct="1">
              <a:spcBef>
                <a:spcPts val="1000"/>
              </a:spcBef>
            </a:pPr>
            <a:endParaRPr lang="en-GB" altLang="en-US" dirty="0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sp>
        <p:nvSpPr>
          <p:cNvPr id="41986" name="Content Placeholder 1">
            <a:extLst>
              <a:ext uri="{FF2B5EF4-FFF2-40B4-BE49-F238E27FC236}">
                <a16:creationId xmlns:a16="http://schemas.microsoft.com/office/drawing/2014/main" id="{CE1B9473-0992-089F-EA62-14EBF03A38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45125" y="269875"/>
            <a:ext cx="4437063" cy="88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defRPr sz="28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en-US" sz="4400"/>
              <a:t>Informing the Audience</a:t>
            </a:r>
          </a:p>
        </p:txBody>
      </p:sp>
      <p:pic>
        <p:nvPicPr>
          <p:cNvPr id="41987" name="Picture 10" descr="A screenshot of a ship&#10;&#10;Description automatically generated with low confidence">
            <a:extLst>
              <a:ext uri="{FF2B5EF4-FFF2-40B4-BE49-F238E27FC236}">
                <a16:creationId xmlns:a16="http://schemas.microsoft.com/office/drawing/2014/main" id="{4383B090-479F-0B22-0E04-80BD28B9C8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38663" y="1114425"/>
            <a:ext cx="3114675" cy="435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88" name="Picture 12" descr="Text, Word&#10;&#10;Description automatically generated">
            <a:extLst>
              <a:ext uri="{FF2B5EF4-FFF2-40B4-BE49-F238E27FC236}">
                <a16:creationId xmlns:a16="http://schemas.microsoft.com/office/drawing/2014/main" id="{E30D423D-3C73-4B39-F268-C4E9D858E2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120063" y="1098550"/>
            <a:ext cx="3525837" cy="435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89" name="Picture 24" descr="A picture containing text, ocean floor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11DED9AC-598F-D55B-9F50-ADD42DBBBE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87413" y="1098550"/>
            <a:ext cx="3184525" cy="435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311E4F3-BE28-AF91-ECD2-71BF3FF2ADDD}"/>
              </a:ext>
            </a:extLst>
          </p:cNvPr>
          <p:cNvSpPr txBox="1"/>
          <p:nvPr/>
        </p:nvSpPr>
        <p:spPr>
          <a:xfrm>
            <a:off x="3223821" y="1220271"/>
            <a:ext cx="646721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LINK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6B2A8CBB-38E6-0B04-62CA-2EC1ECD28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645" y="1794962"/>
            <a:ext cx="9628807" cy="3865563"/>
          </a:xfrm>
        </p:spPr>
        <p:txBody>
          <a:bodyPr wrap="square"/>
          <a:lstStyle/>
          <a:p>
            <a:pPr marL="342900" indent="-342900" algn="just" eaLnBrk="1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  <a:defRPr/>
            </a:pPr>
            <a:r>
              <a:rPr lang="en-GB" sz="2400" u="sng" dirty="0"/>
              <a:t>Understand</a:t>
            </a:r>
            <a:r>
              <a:rPr lang="en-GB" sz="2400" dirty="0"/>
              <a:t> the thought process of an OME technical author in an unfamiliar setting;</a:t>
            </a:r>
          </a:p>
          <a:p>
            <a:pPr marL="342900" indent="-342900" algn="just" eaLnBrk="1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  <a:defRPr/>
            </a:pPr>
            <a:r>
              <a:rPr lang="en-GB" sz="2400" u="sng" dirty="0"/>
              <a:t>Analyse</a:t>
            </a:r>
            <a:r>
              <a:rPr lang="en-GB" sz="2400" dirty="0"/>
              <a:t> the material presented by that OME author, based on their knowledge; </a:t>
            </a:r>
          </a:p>
          <a:p>
            <a:pPr marL="342900" indent="-342900" algn="just" eaLnBrk="1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  <a:defRPr/>
            </a:pPr>
            <a:r>
              <a:rPr lang="en-GB" sz="2400" u="sng" dirty="0"/>
              <a:t>Evaluate</a:t>
            </a:r>
            <a:r>
              <a:rPr lang="en-GB" sz="2400" dirty="0"/>
              <a:t> whether sufficient OME information exists to write an effective project brief to a specific audience; and</a:t>
            </a:r>
          </a:p>
          <a:p>
            <a:pPr marL="342900" indent="-342900" algn="just" eaLnBrk="1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  <a:defRPr/>
            </a:pPr>
            <a:r>
              <a:rPr lang="en-GB" sz="2400" u="sng" dirty="0">
                <a:ea typeface="Calibri" panose="020F0502020204030204" pitchFamily="34" charset="0"/>
              </a:rPr>
              <a:t>Critique</a:t>
            </a:r>
            <a:r>
              <a:rPr lang="en-GB" sz="2400" dirty="0">
                <a:ea typeface="Calibri" panose="020F0502020204030204" pitchFamily="34" charset="0"/>
              </a:rPr>
              <a:t> whether the official information presented is in an acceptable format that gets the overall message across to the intended audience (design, delivery, visual perception, Gestalt)</a:t>
            </a:r>
            <a:endParaRPr lang="en-GB" sz="2400" dirty="0">
              <a:ea typeface="Times New Roman" panose="02020603050405020304" pitchFamily="18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sz="3600" dirty="0"/>
          </a:p>
        </p:txBody>
      </p:sp>
      <p:sp>
        <p:nvSpPr>
          <p:cNvPr id="31746" name="Content Placeholder 1">
            <a:extLst>
              <a:ext uri="{FF2B5EF4-FFF2-40B4-BE49-F238E27FC236}">
                <a16:creationId xmlns:a16="http://schemas.microsoft.com/office/drawing/2014/main" id="{9618D80F-1758-A033-1AE4-2E85CCA902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54656" y="313237"/>
            <a:ext cx="4438650" cy="884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defRPr sz="28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en-US" sz="4400" dirty="0"/>
              <a:t>Check Balance</a:t>
            </a:r>
          </a:p>
        </p:txBody>
      </p:sp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0C0C0124-C3F9-3B1C-1C02-BB1FF85E27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4351889"/>
              </p:ext>
            </p:extLst>
          </p:nvPr>
        </p:nvGraphicFramePr>
        <p:xfrm>
          <a:off x="10346499" y="1794962"/>
          <a:ext cx="1524000" cy="335323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762000">
                  <a:extLst>
                    <a:ext uri="{9D8B030D-6E8A-4147-A177-3AD203B41FA5}">
                      <a16:colId xmlns:a16="http://schemas.microsoft.com/office/drawing/2014/main" val="1267475726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3725029582"/>
                    </a:ext>
                  </a:extLst>
                </a:gridCol>
              </a:tblGrid>
              <a:tr h="83830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Y</a:t>
                      </a:r>
                    </a:p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4063763"/>
                  </a:ext>
                </a:extLst>
              </a:tr>
              <a:tr h="83830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Y</a:t>
                      </a:r>
                    </a:p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8507163"/>
                  </a:ext>
                </a:extLst>
              </a:tr>
              <a:tr h="83830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Y</a:t>
                      </a:r>
                    </a:p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0742892"/>
                  </a:ext>
                </a:extLst>
              </a:tr>
              <a:tr h="83830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Y</a:t>
                      </a:r>
                    </a:p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14789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80976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954</TotalTime>
  <Words>1443</Words>
  <Application>Microsoft Macintosh PowerPoint</Application>
  <PresentationFormat>Widescreen</PresentationFormat>
  <Paragraphs>175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22</vt:i4>
      </vt:variant>
    </vt:vector>
  </HeadingPairs>
  <TitlesOfParts>
    <vt:vector size="47" baseType="lpstr">
      <vt:lpstr>Arial</vt:lpstr>
      <vt:lpstr>Calibri</vt:lpstr>
      <vt:lpstr>Calibri Light</vt:lpstr>
      <vt:lpstr>Symbol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Case Study 1: Future Counter Mobility System  OME Context: Military Procurement  The defeat of modern armour and defensive aid suites.</vt:lpstr>
      <vt:lpstr>PowerPoint Presentation</vt:lpstr>
      <vt:lpstr>Wide Area Munition:  Technical Authoring Considerations for the Safety Case  Let’s look at the User Requirement and Performance Criteria</vt:lpstr>
      <vt:lpstr>Case Study: Sleeping Giants  OME Context: Humanitarian/Environmental   Fuel-Air Explosions at scale and their potential impact on the environment.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Key findings – Sea Mines</vt:lpstr>
      <vt:lpstr>PowerPoint Presentation</vt:lpstr>
      <vt:lpstr>Key findings – Cargo Explosion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Ffion Evans</dc:creator>
  <cp:keywords/>
  <dc:description/>
  <cp:lastModifiedBy>Gareth Collett</cp:lastModifiedBy>
  <cp:revision>85</cp:revision>
  <dcterms:created xsi:type="dcterms:W3CDTF">2021-03-09T15:35:42Z</dcterms:created>
  <dcterms:modified xsi:type="dcterms:W3CDTF">2024-03-13T10:42:35Z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