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7" r:id="rId2"/>
    <p:sldId id="297" r:id="rId3"/>
    <p:sldId id="296" r:id="rId4"/>
    <p:sldId id="258" r:id="rId5"/>
    <p:sldId id="259" r:id="rId6"/>
    <p:sldId id="260" r:id="rId7"/>
    <p:sldId id="281" r:id="rId8"/>
    <p:sldId id="282" r:id="rId9"/>
    <p:sldId id="261" r:id="rId10"/>
    <p:sldId id="262" r:id="rId11"/>
    <p:sldId id="263" r:id="rId12"/>
    <p:sldId id="279" r:id="rId13"/>
    <p:sldId id="280" r:id="rId14"/>
    <p:sldId id="264" r:id="rId15"/>
    <p:sldId id="265" r:id="rId16"/>
    <p:sldId id="266" r:id="rId17"/>
    <p:sldId id="283" r:id="rId18"/>
    <p:sldId id="284" r:id="rId19"/>
    <p:sldId id="285" r:id="rId20"/>
    <p:sldId id="286" r:id="rId21"/>
    <p:sldId id="267" r:id="rId22"/>
    <p:sldId id="268" r:id="rId23"/>
    <p:sldId id="269" r:id="rId24"/>
    <p:sldId id="271" r:id="rId25"/>
    <p:sldId id="270" r:id="rId26"/>
    <p:sldId id="272" r:id="rId27"/>
    <p:sldId id="276" r:id="rId28"/>
    <p:sldId id="277" r:id="rId29"/>
    <p:sldId id="278" r:id="rId30"/>
    <p:sldId id="273" r:id="rId31"/>
    <p:sldId id="274" r:id="rId32"/>
    <p:sldId id="275" r:id="rId33"/>
    <p:sldId id="287" r:id="rId34"/>
    <p:sldId id="288" r:id="rId35"/>
    <p:sldId id="289" r:id="rId36"/>
    <p:sldId id="290" r:id="rId37"/>
    <p:sldId id="291" r:id="rId38"/>
    <p:sldId id="292" r:id="rId39"/>
    <p:sldId id="294" r:id="rId40"/>
    <p:sldId id="295" r:id="rId41"/>
    <p:sldId id="293"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304" autoAdjust="0"/>
  </p:normalViewPr>
  <p:slideViewPr>
    <p:cSldViewPr>
      <p:cViewPr varScale="1">
        <p:scale>
          <a:sx n="77" d="100"/>
          <a:sy n="77" d="100"/>
        </p:scale>
        <p:origin x="-1618" y="-7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63D6744-4C80-4B6C-854E-50281F69E0AA}" type="datetimeFigureOut">
              <a:rPr lang="en-GB" smtClean="0"/>
              <a:t>10/01/2022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0AF7498-99A5-495E-BEA6-0D99435A4451}" type="slidenum">
              <a:rPr lang="en-GB" smtClean="0"/>
              <a:t>‹#›</a:t>
            </a:fld>
            <a:endParaRPr lang="en-GB"/>
          </a:p>
        </p:txBody>
      </p:sp>
    </p:spTree>
    <p:extLst>
      <p:ext uri="{BB962C8B-B14F-4D97-AF65-F5344CB8AC3E}">
        <p14:creationId xmlns:p14="http://schemas.microsoft.com/office/powerpoint/2010/main" val="894966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Eco – </a:t>
            </a:r>
            <a:r>
              <a:rPr lang="en-GB" dirty="0" err="1" smtClean="0"/>
              <a:t>oikos</a:t>
            </a:r>
            <a:r>
              <a:rPr lang="en-GB" dirty="0" smtClean="0"/>
              <a:t> – family unit – home, fields, members and functioning.</a:t>
            </a:r>
          </a:p>
          <a:p>
            <a:r>
              <a:rPr lang="en-GB" dirty="0" smtClean="0"/>
              <a:t>Habitat - </a:t>
            </a:r>
            <a:r>
              <a:rPr lang="en-GB" sz="1200" b="0" i="0" kern="1200" dirty="0" smtClean="0">
                <a:solidFill>
                  <a:schemeClr val="tx1"/>
                </a:solidFill>
                <a:effectLst/>
                <a:latin typeface="+mn-lt"/>
                <a:ea typeface="+mn-ea"/>
                <a:cs typeface="+mn-cs"/>
              </a:rPr>
              <a:t>the natural home or environment of an animal, plant, or other organism</a:t>
            </a:r>
          </a:p>
          <a:p>
            <a:r>
              <a:rPr lang="en-GB" sz="1200" b="0" i="0" kern="1200" dirty="0" smtClean="0">
                <a:solidFill>
                  <a:schemeClr val="tx1"/>
                </a:solidFill>
                <a:effectLst/>
                <a:latin typeface="+mn-lt"/>
                <a:ea typeface="+mn-ea"/>
                <a:cs typeface="+mn-cs"/>
              </a:rPr>
              <a:t>Biome - a large naturally occurring community of flora and fauna occupying a major habitat, e.g. forest or tundra</a:t>
            </a:r>
            <a:endParaRPr lang="en-GB" dirty="0" smtClean="0"/>
          </a:p>
          <a:p>
            <a:r>
              <a:rPr lang="en-GB" dirty="0" smtClean="0"/>
              <a:t>Eco-system - </a:t>
            </a:r>
            <a:r>
              <a:rPr lang="en-GB" sz="1200" b="0" i="0" kern="1200" dirty="0" smtClean="0">
                <a:solidFill>
                  <a:schemeClr val="tx1"/>
                </a:solidFill>
                <a:effectLst/>
                <a:latin typeface="+mn-lt"/>
                <a:ea typeface="+mn-ea"/>
                <a:cs typeface="+mn-cs"/>
              </a:rPr>
              <a:t>biological community of interacting organisms and their physical environment</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Describe</a:t>
            </a:r>
            <a:r>
              <a:rPr lang="en-GB" sz="1200" b="0" i="0" kern="1200" baseline="0" dirty="0" smtClean="0">
                <a:solidFill>
                  <a:schemeClr val="tx1"/>
                </a:solidFill>
                <a:effectLst/>
                <a:latin typeface="+mn-lt"/>
                <a:ea typeface="+mn-ea"/>
                <a:cs typeface="+mn-cs"/>
              </a:rPr>
              <a:t> your current habitat, biome and ecosystem.</a:t>
            </a:r>
          </a:p>
          <a:p>
            <a:endParaRPr lang="en-GB" sz="1200" b="0" i="0" kern="1200" baseline="0" dirty="0" smtClean="0">
              <a:solidFill>
                <a:schemeClr val="tx1"/>
              </a:solidFill>
              <a:effectLst/>
              <a:latin typeface="+mn-lt"/>
              <a:ea typeface="+mn-ea"/>
              <a:cs typeface="+mn-cs"/>
            </a:endParaRPr>
          </a:p>
          <a:p>
            <a:r>
              <a:rPr lang="en-GB" sz="1200" b="0" i="0" kern="1200" baseline="0" dirty="0" smtClean="0">
                <a:solidFill>
                  <a:schemeClr val="tx1"/>
                </a:solidFill>
                <a:effectLst/>
                <a:latin typeface="+mn-lt"/>
                <a:ea typeface="+mn-ea"/>
                <a:cs typeface="+mn-cs"/>
              </a:rPr>
              <a:t>What if we all started smoking in here? Turned up the heating? Threw leftover lunch in the corner?</a:t>
            </a:r>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287C5696-F770-4814-8137-888EC18C57D6}"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2194286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Your thoughts?</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3</a:t>
            </a:fld>
            <a:endParaRPr lang="en-GB"/>
          </a:p>
        </p:txBody>
      </p:sp>
    </p:spTree>
    <p:extLst>
      <p:ext uri="{BB962C8B-B14F-4D97-AF65-F5344CB8AC3E}">
        <p14:creationId xmlns:p14="http://schemas.microsoft.com/office/powerpoint/2010/main" val="2684113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Define a population</a:t>
            </a:r>
          </a:p>
          <a:p>
            <a:r>
              <a:rPr lang="en-GB" dirty="0" smtClean="0"/>
              <a:t>Students in Swansea</a:t>
            </a:r>
          </a:p>
          <a:p>
            <a:r>
              <a:rPr lang="en-GB" dirty="0" smtClean="0"/>
              <a:t>Terns</a:t>
            </a:r>
            <a:r>
              <a:rPr lang="en-GB" baseline="0" dirty="0" smtClean="0"/>
              <a:t> on sand dunes</a:t>
            </a:r>
            <a:endParaRPr lang="en-GB" dirty="0" smtClean="0"/>
          </a:p>
          <a:p>
            <a:endParaRPr lang="en-GB" dirty="0" smtClean="0"/>
          </a:p>
          <a:p>
            <a:r>
              <a:rPr lang="en-GB" dirty="0" smtClean="0"/>
              <a:t>Study:</a:t>
            </a:r>
          </a:p>
          <a:p>
            <a:r>
              <a:rPr lang="en-GB" dirty="0" smtClean="0"/>
              <a:t>Tarsi, K. &amp; Tuff, T. (2012) Introduction to Population Demographics. Nature Education Knowledge 3(11):3</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4</a:t>
            </a:fld>
            <a:endParaRPr lang="en-GB"/>
          </a:p>
        </p:txBody>
      </p:sp>
    </p:spTree>
    <p:extLst>
      <p:ext uri="{BB962C8B-B14F-4D97-AF65-F5344CB8AC3E}">
        <p14:creationId xmlns:p14="http://schemas.microsoft.com/office/powerpoint/2010/main" val="3814449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smtClean="0"/>
          </a:p>
          <a:p>
            <a:r>
              <a:rPr lang="en-GB" dirty="0" smtClean="0"/>
              <a:t>Further study</a:t>
            </a:r>
          </a:p>
          <a:p>
            <a:r>
              <a:rPr lang="en-GB" dirty="0" smtClean="0"/>
              <a:t>Dodge, Y. The Oxford Dictionary of Statistical Terms. Oxford, UK: Oxford University Press, 2006.</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5</a:t>
            </a:fld>
            <a:endParaRPr lang="en-GB"/>
          </a:p>
        </p:txBody>
      </p:sp>
    </p:spTree>
    <p:extLst>
      <p:ext uri="{BB962C8B-B14F-4D97-AF65-F5344CB8AC3E}">
        <p14:creationId xmlns:p14="http://schemas.microsoft.com/office/powerpoint/2010/main" val="3429158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how about the</a:t>
            </a:r>
            <a:r>
              <a:rPr lang="en-GB" baseline="0" dirty="0" smtClean="0"/>
              <a:t> UK?</a:t>
            </a:r>
          </a:p>
          <a:p>
            <a:endParaRPr lang="en-GB" baseline="0" dirty="0" smtClean="0"/>
          </a:p>
          <a:p>
            <a:r>
              <a:rPr lang="en-GB" baseline="0" dirty="0" smtClean="0"/>
              <a:t>Hedgerows declined by 25% / year between 1984 and 1990. </a:t>
            </a:r>
          </a:p>
          <a:p>
            <a:r>
              <a:rPr lang="en-GB" baseline="0" dirty="0" smtClean="0"/>
              <a:t>Starlings</a:t>
            </a:r>
          </a:p>
          <a:p>
            <a:r>
              <a:rPr lang="en-GB" baseline="0" dirty="0" smtClean="0"/>
              <a:t>Birds</a:t>
            </a:r>
          </a:p>
          <a:p>
            <a:r>
              <a:rPr lang="en-GB" baseline="0" dirty="0" smtClean="0"/>
              <a:t>Snow</a:t>
            </a:r>
          </a:p>
          <a:p>
            <a:r>
              <a:rPr lang="en-GB" baseline="0" dirty="0" smtClean="0"/>
              <a:t>Frogs and Toads</a:t>
            </a:r>
          </a:p>
          <a:p>
            <a:r>
              <a:rPr lang="en-GB" baseline="0" dirty="0" smtClean="0"/>
              <a:t>Hedgehogs</a:t>
            </a:r>
          </a:p>
          <a:p>
            <a:endParaRPr lang="en-GB" baseline="0" dirty="0" smtClean="0"/>
          </a:p>
          <a:p>
            <a:r>
              <a:rPr lang="en-GB" dirty="0" smtClean="0"/>
              <a:t>Image source: Yamaura (2012). </a:t>
            </a:r>
          </a:p>
          <a:p>
            <a:endParaRPr lang="en-GB" dirty="0" smtClean="0"/>
          </a:p>
          <a:p>
            <a:r>
              <a:rPr lang="en-GB" dirty="0" smtClean="0"/>
              <a:t>Further study:</a:t>
            </a:r>
          </a:p>
          <a:p>
            <a:r>
              <a:rPr lang="en-GB" dirty="0" smtClean="0"/>
              <a:t>Yamaura Y, Oka H, Taki H, et al. 2012. Sustainable management of planted landscapes: lessons from Japan. </a:t>
            </a:r>
            <a:r>
              <a:rPr lang="en-GB" dirty="0" err="1" smtClean="0"/>
              <a:t>Biodivers</a:t>
            </a:r>
            <a:r>
              <a:rPr lang="en-GB" dirty="0" smtClean="0"/>
              <a:t> </a:t>
            </a:r>
            <a:r>
              <a:rPr lang="en-GB" dirty="0" err="1" smtClean="0"/>
              <a:t>Conserv</a:t>
            </a:r>
            <a:r>
              <a:rPr lang="en-GB" dirty="0" smtClean="0"/>
              <a:t> 21: 3107– 29.</a:t>
            </a:r>
          </a:p>
          <a:p>
            <a:r>
              <a:rPr lang="en-GB" dirty="0" smtClean="0"/>
              <a:t>High Weald AONB Unit (2012). The national context for the conservation of ponds</a:t>
            </a:r>
            <a:r>
              <a:rPr lang="en-GB" baseline="0" dirty="0" smtClean="0"/>
              <a:t> </a:t>
            </a:r>
            <a:r>
              <a:rPr lang="en-GB" dirty="0" smtClean="0"/>
              <a:t>in the High Weald AONB,</a:t>
            </a:r>
            <a:r>
              <a:rPr lang="en-GB" baseline="0" dirty="0" smtClean="0"/>
              <a:t> </a:t>
            </a:r>
            <a:r>
              <a:rPr lang="en-GB" dirty="0" smtClean="0"/>
              <a:t>with a particular focus on the Brede River</a:t>
            </a:r>
            <a:r>
              <a:rPr lang="en-GB" baseline="0" dirty="0" smtClean="0"/>
              <a:t> .</a:t>
            </a:r>
            <a:r>
              <a:rPr lang="en-GB" dirty="0" smtClean="0"/>
              <a:t>Catchment </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8</a:t>
            </a:fld>
            <a:endParaRPr lang="en-GB"/>
          </a:p>
        </p:txBody>
      </p:sp>
    </p:spTree>
    <p:extLst>
      <p:ext uri="{BB962C8B-B14F-4D97-AF65-F5344CB8AC3E}">
        <p14:creationId xmlns:p14="http://schemas.microsoft.com/office/powerpoint/2010/main" val="2065819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Try counting all birds in a field though. Sampling and extrapolation, often</a:t>
            </a:r>
            <a:r>
              <a:rPr lang="en-GB" baseline="0" dirty="0" smtClean="0"/>
              <a:t> used. Photography and GIS data overlays allow much greater accuracy.</a:t>
            </a:r>
          </a:p>
          <a:p>
            <a:endParaRPr lang="en-GB" baseline="0" dirty="0" smtClean="0"/>
          </a:p>
          <a:p>
            <a:r>
              <a:rPr lang="en-GB" baseline="0" dirty="0" smtClean="0"/>
              <a:t>Particularly remote sensing and GIS are combining to form powerful and accurate data representation. Recently used in Malta to track migratory birds, assess numbers and highlight illegal hunting. Ecologists have been shot at whilst using this data to challenge police and other bodies on the islands. I was shot at in Sorrento, Italy whilst studying birds in the olive and citrus fields.</a:t>
            </a:r>
          </a:p>
          <a:p>
            <a:endParaRPr lang="en-GB" baseline="0" dirty="0" smtClean="0"/>
          </a:p>
          <a:p>
            <a:r>
              <a:rPr lang="en-GB" baseline="0" dirty="0" smtClean="0"/>
              <a:t>In my woodland there are 40 species mushrooms (what to you call mushrooms having fun? – fungi!) and fungi. I named one part of the woodland, mushroom corner. Next year, no mushrooms. So not only do we apply sampling, we need to do so over a period of time to get accurate population size.</a:t>
            </a:r>
          </a:p>
          <a:p>
            <a:endParaRPr lang="en-GB" dirty="0" smtClean="0"/>
          </a:p>
          <a:p>
            <a:r>
              <a:rPr lang="en-GB" dirty="0" smtClean="0"/>
              <a:t>Further study:</a:t>
            </a:r>
          </a:p>
          <a:p>
            <a:r>
              <a:rPr lang="en-GB" dirty="0" smtClean="0"/>
              <a:t>Lebreton, J-D. et al. Modelling survival and testing biological hypotheses using marked animals: A unified approach with case studies. Ecological Monographs 62, 67-118 (1992).</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9</a:t>
            </a:fld>
            <a:endParaRPr lang="en-GB"/>
          </a:p>
        </p:txBody>
      </p:sp>
    </p:spTree>
    <p:extLst>
      <p:ext uri="{BB962C8B-B14F-4D97-AF65-F5344CB8AC3E}">
        <p14:creationId xmlns:p14="http://schemas.microsoft.com/office/powerpoint/2010/main" val="13394615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Carrying capacity – are you aware</a:t>
            </a:r>
            <a:r>
              <a:rPr lang="en-GB" baseline="0" dirty="0" smtClean="0"/>
              <a:t> of species that have exceeded or are near to exceeding carrying capacity?</a:t>
            </a:r>
          </a:p>
          <a:p>
            <a:r>
              <a:rPr lang="en-GB" baseline="0" dirty="0" smtClean="0"/>
              <a:t>Deer, locusts, sea urchins - HUMANS</a:t>
            </a:r>
            <a:endParaRPr lang="en-GB" dirty="0" smtClean="0"/>
          </a:p>
          <a:p>
            <a:endParaRPr lang="en-GB" dirty="0" smtClean="0"/>
          </a:p>
          <a:p>
            <a:r>
              <a:rPr lang="en-GB" dirty="0" smtClean="0"/>
              <a:t>Further study:</a:t>
            </a:r>
          </a:p>
          <a:p>
            <a:r>
              <a:rPr lang="en-GB" dirty="0" smtClean="0"/>
              <a:t>Caughley, G. Directions in conservation biology. Journal of Animal Ecology 63, 215-244 (1994).</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10</a:t>
            </a:fld>
            <a:endParaRPr lang="en-GB"/>
          </a:p>
        </p:txBody>
      </p:sp>
    </p:spTree>
    <p:extLst>
      <p:ext uri="{BB962C8B-B14F-4D97-AF65-F5344CB8AC3E}">
        <p14:creationId xmlns:p14="http://schemas.microsoft.com/office/powerpoint/2010/main" val="2109976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sources: open access</a:t>
            </a:r>
          </a:p>
          <a:p>
            <a:endParaRPr lang="en-GB" dirty="0" smtClean="0"/>
          </a:p>
          <a:p>
            <a:r>
              <a:rPr lang="en-GB" dirty="0" smtClean="0"/>
              <a:t>Further study:</a:t>
            </a:r>
          </a:p>
          <a:p>
            <a:r>
              <a:rPr lang="en-GB" dirty="0" smtClean="0"/>
              <a:t>Population</a:t>
            </a:r>
            <a:r>
              <a:rPr lang="en-GB" baseline="0" dirty="0" smtClean="0"/>
              <a:t> Matters - https://populationmatters.org/ (Dinner with David Attenborough)</a:t>
            </a:r>
          </a:p>
          <a:p>
            <a:r>
              <a:rPr lang="en-GB" dirty="0" smtClean="0"/>
              <a:t>https://businesswales.gov.wales/farmingconnect/news-and-events/news/sheep-farmers-advised-avoid-over-grazing-protect-red-clover-leys</a:t>
            </a:r>
          </a:p>
          <a:p>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11</a:t>
            </a:fld>
            <a:endParaRPr lang="en-GB"/>
          </a:p>
        </p:txBody>
      </p:sp>
    </p:spTree>
    <p:extLst>
      <p:ext uri="{BB962C8B-B14F-4D97-AF65-F5344CB8AC3E}">
        <p14:creationId xmlns:p14="http://schemas.microsoft.com/office/powerpoint/2010/main" val="1823194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12</a:t>
            </a:fld>
            <a:endParaRPr lang="en-GB"/>
          </a:p>
        </p:txBody>
      </p:sp>
    </p:spTree>
    <p:extLst>
      <p:ext uri="{BB962C8B-B14F-4D97-AF65-F5344CB8AC3E}">
        <p14:creationId xmlns:p14="http://schemas.microsoft.com/office/powerpoint/2010/main" val="2608371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a:t>
            </a:r>
            <a:r>
              <a:rPr lang="en-GB" baseline="0" dirty="0" smtClean="0"/>
              <a:t> </a:t>
            </a:r>
            <a:r>
              <a:rPr lang="en-GB" baseline="0" dirty="0" err="1" smtClean="0"/>
              <a:t>Follash</a:t>
            </a:r>
            <a:r>
              <a:rPr lang="en-GB" baseline="0" dirty="0" smtClean="0"/>
              <a:t> via Wikimedia Commons</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15</a:t>
            </a:fld>
            <a:endParaRPr lang="en-GB"/>
          </a:p>
        </p:txBody>
      </p:sp>
    </p:spTree>
    <p:extLst>
      <p:ext uri="{BB962C8B-B14F-4D97-AF65-F5344CB8AC3E}">
        <p14:creationId xmlns:p14="http://schemas.microsoft.com/office/powerpoint/2010/main" val="40251434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 slide</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17</a:t>
            </a:fld>
            <a:endParaRPr lang="en-GB"/>
          </a:p>
        </p:txBody>
      </p:sp>
    </p:spTree>
    <p:extLst>
      <p:ext uri="{BB962C8B-B14F-4D97-AF65-F5344CB8AC3E}">
        <p14:creationId xmlns:p14="http://schemas.microsoft.com/office/powerpoint/2010/main" val="38236039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 slide</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18</a:t>
            </a:fld>
            <a:endParaRPr lang="en-GB"/>
          </a:p>
        </p:txBody>
      </p:sp>
    </p:spTree>
    <p:extLst>
      <p:ext uri="{BB962C8B-B14F-4D97-AF65-F5344CB8AC3E}">
        <p14:creationId xmlns:p14="http://schemas.microsoft.com/office/powerpoint/2010/main" val="17261034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 slide</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19</a:t>
            </a:fld>
            <a:endParaRPr lang="en-GB"/>
          </a:p>
        </p:txBody>
      </p:sp>
    </p:spTree>
    <p:extLst>
      <p:ext uri="{BB962C8B-B14F-4D97-AF65-F5344CB8AC3E}">
        <p14:creationId xmlns:p14="http://schemas.microsoft.com/office/powerpoint/2010/main" val="32023863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 slide</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20</a:t>
            </a:fld>
            <a:endParaRPr lang="en-GB"/>
          </a:p>
        </p:txBody>
      </p:sp>
    </p:spTree>
    <p:extLst>
      <p:ext uri="{BB962C8B-B14F-4D97-AF65-F5344CB8AC3E}">
        <p14:creationId xmlns:p14="http://schemas.microsoft.com/office/powerpoint/2010/main" val="16799254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21</a:t>
            </a:fld>
            <a:endParaRPr lang="en-GB"/>
          </a:p>
        </p:txBody>
      </p:sp>
    </p:spTree>
    <p:extLst>
      <p:ext uri="{BB962C8B-B14F-4D97-AF65-F5344CB8AC3E}">
        <p14:creationId xmlns:p14="http://schemas.microsoft.com/office/powerpoint/2010/main" val="23173602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 Population Reference Bureau</a:t>
            </a:r>
          </a:p>
          <a:p>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24</a:t>
            </a:fld>
            <a:endParaRPr lang="en-GB"/>
          </a:p>
        </p:txBody>
      </p:sp>
    </p:spTree>
    <p:extLst>
      <p:ext uri="{BB962C8B-B14F-4D97-AF65-F5344CB8AC3E}">
        <p14:creationId xmlns:p14="http://schemas.microsoft.com/office/powerpoint/2010/main" val="21602150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Elephants – what could be going on?</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25</a:t>
            </a:fld>
            <a:endParaRPr lang="en-GB"/>
          </a:p>
        </p:txBody>
      </p:sp>
    </p:spTree>
    <p:extLst>
      <p:ext uri="{BB962C8B-B14F-4D97-AF65-F5344CB8AC3E}">
        <p14:creationId xmlns:p14="http://schemas.microsoft.com/office/powerpoint/2010/main" val="25527722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Animals do have an inbuilt ability to regulate population – stress hormone induced under competitive, or resource constrained circumstances. Can delay maturation, shrink</a:t>
            </a:r>
            <a:r>
              <a:rPr lang="en-GB" baseline="0" dirty="0" smtClean="0"/>
              <a:t> reproductive organs.</a:t>
            </a:r>
            <a:endParaRPr lang="en-GB" dirty="0" smtClean="0"/>
          </a:p>
          <a:p>
            <a:endParaRPr lang="en-GB" dirty="0" smtClean="0"/>
          </a:p>
          <a:p>
            <a:r>
              <a:rPr lang="en-GB" dirty="0" smtClean="0"/>
              <a:t>Further study: Martin, T. E. Avian life history evolution in relation to nest site, nest predation, and food. Ecological Monographs 65, 101-127 (1995).</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26</a:t>
            </a:fld>
            <a:endParaRPr lang="en-GB"/>
          </a:p>
        </p:txBody>
      </p:sp>
    </p:spTree>
    <p:extLst>
      <p:ext uri="{BB962C8B-B14F-4D97-AF65-F5344CB8AC3E}">
        <p14:creationId xmlns:p14="http://schemas.microsoft.com/office/powerpoint/2010/main" val="42827812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 be</a:t>
            </a:r>
            <a:r>
              <a:rPr lang="en-GB" baseline="0" dirty="0" smtClean="0"/>
              <a:t> upto 5 years between births.</a:t>
            </a:r>
          </a:p>
          <a:p>
            <a:endParaRPr lang="en-GB" baseline="0" dirty="0" smtClean="0"/>
          </a:p>
          <a:p>
            <a:r>
              <a:rPr lang="en-GB" dirty="0" smtClean="0"/>
              <a:t>Humpback mother and young</a:t>
            </a:r>
            <a:r>
              <a:rPr lang="en-GB" baseline="0" dirty="0" smtClean="0"/>
              <a:t> one, Vancouver.</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28</a:t>
            </a:fld>
            <a:endParaRPr lang="en-GB"/>
          </a:p>
        </p:txBody>
      </p:sp>
    </p:spTree>
    <p:extLst>
      <p:ext uri="{BB962C8B-B14F-4D97-AF65-F5344CB8AC3E}">
        <p14:creationId xmlns:p14="http://schemas.microsoft.com/office/powerpoint/2010/main" val="39908810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Individuals with Type I survivorship exhibit high survivorship throughout their life cycle - HUMANS. Populations with Type II survivorship have a constant proportion of individuals dying over time - BIRDS. Populations with Type III survivorship have very high mortality at young ages - TREES. Most real populations are some mix of these three types.</a:t>
            </a:r>
          </a:p>
          <a:p>
            <a:endParaRPr lang="en-GB" dirty="0" smtClean="0"/>
          </a:p>
          <a:p>
            <a:endParaRPr lang="en-GB" dirty="0" smtClean="0"/>
          </a:p>
          <a:p>
            <a:r>
              <a:rPr lang="en-GB" dirty="0" smtClean="0"/>
              <a:t>Deevey E. S., Jr. Life tables for natural populations of animals. Quarterly Review of Biology 22, 283–314 (1947)</a:t>
            </a:r>
          </a:p>
          <a:p>
            <a:r>
              <a:rPr lang="en-GB" dirty="0" smtClean="0"/>
              <a:t>Pearl, R. The Rate of Living. New York, NY: Knopf, 1928.</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31</a:t>
            </a:fld>
            <a:endParaRPr lang="en-GB"/>
          </a:p>
        </p:txBody>
      </p:sp>
    </p:spTree>
    <p:extLst>
      <p:ext uri="{BB962C8B-B14F-4D97-AF65-F5344CB8AC3E}">
        <p14:creationId xmlns:p14="http://schemas.microsoft.com/office/powerpoint/2010/main" val="16178654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 source: Sarah Cameron</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34</a:t>
            </a:fld>
            <a:endParaRPr lang="en-GB"/>
          </a:p>
        </p:txBody>
      </p:sp>
    </p:spTree>
    <p:extLst>
      <p:ext uri="{BB962C8B-B14F-4D97-AF65-F5344CB8AC3E}">
        <p14:creationId xmlns:p14="http://schemas.microsoft.com/office/powerpoint/2010/main" val="528030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USE THIS CONCEPT ALL THE TIME IN BUSINESS MANAGEMENT. The smaller the niche, the less chance of competition – only you exhibit the characteristics to exploit</a:t>
            </a:r>
            <a:r>
              <a:rPr lang="en-GB" baseline="0" dirty="0" smtClean="0"/>
              <a:t> that niche. Competition gets tougher as your population or needs exceed that niche.</a:t>
            </a:r>
          </a:p>
          <a:p>
            <a:endParaRPr lang="en-GB" baseline="0" dirty="0" smtClean="0"/>
          </a:p>
          <a:p>
            <a:r>
              <a:rPr lang="en-GB" baseline="0" dirty="0" smtClean="0"/>
              <a:t>Further study:</a:t>
            </a:r>
          </a:p>
          <a:p>
            <a:r>
              <a:rPr lang="en-GB" dirty="0" err="1" smtClean="0"/>
              <a:t>Jitka</a:t>
            </a:r>
            <a:r>
              <a:rPr lang="en-GB" dirty="0" smtClean="0"/>
              <a:t> </a:t>
            </a:r>
            <a:r>
              <a:rPr lang="en-GB" dirty="0" err="1" smtClean="0"/>
              <a:t>Polechová</a:t>
            </a:r>
            <a:r>
              <a:rPr lang="en-GB" dirty="0" smtClean="0"/>
              <a:t>, David </a:t>
            </a:r>
            <a:r>
              <a:rPr lang="en-GB" dirty="0" err="1" smtClean="0"/>
              <a:t>Storch</a:t>
            </a:r>
            <a:r>
              <a:rPr lang="en-GB" dirty="0" smtClean="0"/>
              <a:t>, 2019. </a:t>
            </a:r>
            <a:r>
              <a:rPr lang="en-GB" dirty="0" smtClean="0"/>
              <a:t>Ecological Niche.</a:t>
            </a:r>
            <a:r>
              <a:rPr lang="en-GB" baseline="0" dirty="0" smtClean="0"/>
              <a:t> </a:t>
            </a:r>
            <a:r>
              <a:rPr lang="en-GB" dirty="0" err="1" smtClean="0"/>
              <a:t>Encyclopedia</a:t>
            </a:r>
            <a:r>
              <a:rPr lang="en-GB" dirty="0" smtClean="0"/>
              <a:t> of Ecology (Second Edition)</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35</a:t>
            </a:fld>
            <a:endParaRPr lang="en-GB"/>
          </a:p>
        </p:txBody>
      </p:sp>
    </p:spTree>
    <p:extLst>
      <p:ext uri="{BB962C8B-B14F-4D97-AF65-F5344CB8AC3E}">
        <p14:creationId xmlns:p14="http://schemas.microsoft.com/office/powerpoint/2010/main" val="23142158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Dog eat dog – survival</a:t>
            </a:r>
          </a:p>
          <a:p>
            <a:r>
              <a:rPr lang="en-GB" dirty="0" smtClean="0"/>
              <a:t>Aposematism – warning,</a:t>
            </a:r>
            <a:r>
              <a:rPr lang="en-GB" baseline="0" dirty="0" smtClean="0"/>
              <a:t> often in terms of colour,, I do not taste good, keep off.</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36</a:t>
            </a:fld>
            <a:endParaRPr lang="en-GB"/>
          </a:p>
        </p:txBody>
      </p:sp>
    </p:spTree>
    <p:extLst>
      <p:ext uri="{BB962C8B-B14F-4D97-AF65-F5344CB8AC3E}">
        <p14:creationId xmlns:p14="http://schemas.microsoft.com/office/powerpoint/2010/main" val="27574131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Which is the parasite?</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Remora fish have a disk on their heads that makes them able to attach to larger animals, such as sharks, mantas, and whales. When the larger animal feeds, the remora detaches itself to eat the extra food.</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Mistletoe – parasite</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What</a:t>
            </a:r>
            <a:r>
              <a:rPr lang="en-GB" baseline="0" dirty="0" smtClean="0"/>
              <a:t> about Ivy</a:t>
            </a:r>
            <a:endParaRPr lang="en-GB" dirty="0" smtClean="0"/>
          </a:p>
          <a:p>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38</a:t>
            </a:fld>
            <a:endParaRPr lang="en-GB"/>
          </a:p>
        </p:txBody>
      </p:sp>
    </p:spTree>
    <p:extLst>
      <p:ext uri="{BB962C8B-B14F-4D97-AF65-F5344CB8AC3E}">
        <p14:creationId xmlns:p14="http://schemas.microsoft.com/office/powerpoint/2010/main" val="18326970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a:t>
            </a:r>
            <a:r>
              <a:rPr lang="en-GB" baseline="0" dirty="0" smtClean="0"/>
              <a:t> slide</a:t>
            </a:r>
            <a:endParaRPr lang="en-GB" dirty="0"/>
          </a:p>
        </p:txBody>
      </p:sp>
      <p:sp>
        <p:nvSpPr>
          <p:cNvPr id="4" name="Slide Number Placeholder 3"/>
          <p:cNvSpPr>
            <a:spLocks noGrp="1"/>
          </p:cNvSpPr>
          <p:nvPr>
            <p:ph type="sldNum" sz="quarter" idx="10"/>
          </p:nvPr>
        </p:nvSpPr>
        <p:spPr/>
        <p:txBody>
          <a:bodyPr/>
          <a:lstStyle/>
          <a:p>
            <a:fld id="{10AF7498-99A5-495E-BEA6-0D99435A4451}" type="slidenum">
              <a:rPr lang="en-GB" smtClean="0"/>
              <a:t>39</a:t>
            </a:fld>
            <a:endParaRPr lang="en-GB"/>
          </a:p>
        </p:txBody>
      </p:sp>
    </p:spTree>
    <p:extLst>
      <p:ext uri="{BB962C8B-B14F-4D97-AF65-F5344CB8AC3E}">
        <p14:creationId xmlns:p14="http://schemas.microsoft.com/office/powerpoint/2010/main" val="11249626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10/01/2022</a:t>
            </a:fld>
            <a:endParaRPr lang="en-GB">
              <a:solidFill>
                <a:prstClr val="white"/>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3295450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10/01/2022</a:t>
            </a:fld>
            <a:endParaRPr lang="en-GB">
              <a:solidFill>
                <a:prstClr val="white"/>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1309118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10/01/2022</a:t>
            </a:fld>
            <a:endParaRPr lang="en-GB">
              <a:solidFill>
                <a:prstClr val="white"/>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2222870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10/01/2022</a:t>
            </a:fld>
            <a:endParaRPr lang="en-GB">
              <a:solidFill>
                <a:prstClr val="white"/>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7" name="Slide Number Placeholder 6"/>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3128684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10/01/2022</a:t>
            </a:fld>
            <a:endParaRPr lang="en-GB">
              <a:solidFill>
                <a:prstClr val="white"/>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9" name="Slide Number Placeholder 8"/>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41930603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10/01/2022</a:t>
            </a:fld>
            <a:endParaRPr lang="en-GB">
              <a:solidFill>
                <a:prstClr val="white"/>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5" name="Slide Number Placeholder 4"/>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1613867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10/01/2022</a:t>
            </a:fld>
            <a:endParaRPr lang="en-GB">
              <a:solidFill>
                <a:prstClr val="white"/>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4" name="Slide Number Placeholder 3"/>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2436458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10/01/2022</a:t>
            </a:fld>
            <a:endParaRPr lang="en-GB">
              <a:solidFill>
                <a:prstClr val="white"/>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7" name="Slide Number Placeholder 6"/>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2240785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10/01/2022</a:t>
            </a:fld>
            <a:endParaRPr lang="en-GB">
              <a:solidFill>
                <a:prstClr val="white"/>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7" name="Slide Number Placeholder 6"/>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459621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10/01/2022</a:t>
            </a:fld>
            <a:endParaRPr lang="en-GB">
              <a:solidFill>
                <a:prstClr val="white"/>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1235415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361B631F-8DA0-4B7B-B606-66DA5DA4803C}" type="datetimeFigureOut">
              <a:rPr lang="en-GB">
                <a:solidFill>
                  <a:prstClr val="white"/>
                </a:solidFill>
              </a:rPr>
              <a:pPr/>
              <a:t>10/01/2022</a:t>
            </a:fld>
            <a:endParaRPr lang="en-GB">
              <a:solidFill>
                <a:prstClr val="white"/>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white"/>
              </a:solidFill>
            </a:endParaRPr>
          </a:p>
        </p:txBody>
      </p:sp>
      <p:sp>
        <p:nvSpPr>
          <p:cNvPr id="6" name="Slide Number Placeholder 5"/>
          <p:cNvSpPr>
            <a:spLocks noGrp="1"/>
          </p:cNvSpPr>
          <p:nvPr>
            <p:ph type="sldNum" sz="quarter" idx="12"/>
          </p:nvPr>
        </p:nvSpPr>
        <p:spPr>
          <a:xfrm>
            <a:off x="6372200" y="6381328"/>
            <a:ext cx="2386608" cy="365125"/>
          </a:xfrm>
          <a:prstGeom prst="rect">
            <a:avLst/>
          </a:prstGeom>
        </p:spPr>
        <p:txBody>
          <a:bodyPr/>
          <a:lstStyle/>
          <a:p>
            <a:fld id="{D2CFCEE9-77A1-402C-BCF0-1EAB0400C215}" type="slidenum">
              <a:rPr lang="en-GB">
                <a:solidFill>
                  <a:prstClr val="white"/>
                </a:solidFill>
              </a:rPr>
              <a:pPr/>
              <a:t>‹#›</a:t>
            </a:fld>
            <a:endParaRPr lang="en-GB">
              <a:solidFill>
                <a:prstClr val="white"/>
              </a:solidFill>
            </a:endParaRPr>
          </a:p>
        </p:txBody>
      </p:sp>
    </p:spTree>
    <p:extLst>
      <p:ext uri="{BB962C8B-B14F-4D97-AF65-F5344CB8AC3E}">
        <p14:creationId xmlns:p14="http://schemas.microsoft.com/office/powerpoint/2010/main" val="1304236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07704" y="260648"/>
            <a:ext cx="6789440" cy="1143000"/>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pic>
        <p:nvPicPr>
          <p:cNvPr id="2050" name="Picture 2"/>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323528" y="260648"/>
            <a:ext cx="142875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882023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POPULATION ECOLOGY</a:t>
            </a:r>
            <a:endParaRPr lang="en-GB" dirty="0"/>
          </a:p>
        </p:txBody>
      </p:sp>
      <p:sp>
        <p:nvSpPr>
          <p:cNvPr id="3" name="Subtitle 2"/>
          <p:cNvSpPr>
            <a:spLocks noGrp="1"/>
          </p:cNvSpPr>
          <p:nvPr>
            <p:ph type="subTitle" idx="1"/>
          </p:nvPr>
        </p:nvSpPr>
        <p:spPr/>
        <p:txBody>
          <a:bodyPr/>
          <a:lstStyle/>
          <a:p>
            <a:r>
              <a:rPr lang="en-GB" dirty="0" smtClean="0"/>
              <a:t>What factors shape the characteristics of a specific group</a:t>
            </a:r>
            <a:endParaRPr lang="en-GB" dirty="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6237312"/>
            <a:ext cx="2133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4"/>
          <p:cNvSpPr>
            <a:spLocks noGrp="1"/>
          </p:cNvSpPr>
          <p:nvPr>
            <p:ph type="ftr" sz="quarter" idx="4294967295"/>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smtClean="0">
                <a:solidFill>
                  <a:prstClr val="white">
                    <a:tint val="75000"/>
                  </a:prstClr>
                </a:solidFill>
              </a:rPr>
              <a:t>Environment, Sustainability and Climate Change (BSc, HND, HNC)</a:t>
            </a:r>
            <a:endParaRPr lang="en-GB" dirty="0">
              <a:solidFill>
                <a:prstClr val="white">
                  <a:tint val="75000"/>
                </a:prstClr>
              </a:solidFill>
            </a:endParaRPr>
          </a:p>
        </p:txBody>
      </p:sp>
      <p:sp>
        <p:nvSpPr>
          <p:cNvPr id="7" name="Slide Number Placeholder 5"/>
          <p:cNvSpPr>
            <a:spLocks noGrp="1"/>
          </p:cNvSpPr>
          <p:nvPr>
            <p:ph type="sldNum" sz="quarter" idx="4294967295"/>
          </p:nvPr>
        </p:nvSpPr>
        <p:spPr>
          <a:xfrm>
            <a:off x="6372200" y="6381328"/>
            <a:ext cx="2386608"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dirty="0" smtClean="0">
                <a:solidFill>
                  <a:prstClr val="white">
                    <a:tint val="75000"/>
                  </a:prstClr>
                </a:solidFill>
              </a:rPr>
              <a:t>Biodiversity and Eco-System Services</a:t>
            </a:r>
            <a:endParaRPr lang="en-GB" dirty="0">
              <a:solidFill>
                <a:prstClr val="white">
                  <a:tint val="75000"/>
                </a:prstClr>
              </a:solidFill>
            </a:endParaRPr>
          </a:p>
        </p:txBody>
      </p:sp>
    </p:spTree>
    <p:extLst>
      <p:ext uri="{BB962C8B-B14F-4D97-AF65-F5344CB8AC3E}">
        <p14:creationId xmlns:p14="http://schemas.microsoft.com/office/powerpoint/2010/main" val="19687831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POST LECTURE ACTIVITY </a:t>
            </a:r>
            <a:br>
              <a:rPr lang="en-GB" dirty="0" smtClean="0"/>
            </a:br>
            <a:r>
              <a:rPr lang="en-GB" dirty="0" smtClean="0"/>
              <a:t> biome</a:t>
            </a:r>
            <a:endParaRPr lang="en-GB" dirty="0"/>
          </a:p>
        </p:txBody>
      </p:sp>
      <p:sp>
        <p:nvSpPr>
          <p:cNvPr id="3" name="Content Placeholder 2"/>
          <p:cNvSpPr>
            <a:spLocks noGrp="1"/>
          </p:cNvSpPr>
          <p:nvPr>
            <p:ph idx="1"/>
          </p:nvPr>
        </p:nvSpPr>
        <p:spPr/>
        <p:txBody>
          <a:bodyPr/>
          <a:lstStyle/>
          <a:p>
            <a:r>
              <a:rPr lang="en-GB" dirty="0" smtClean="0"/>
              <a:t>Describe your special place – habitat, interactions, ecosystem.</a:t>
            </a:r>
          </a:p>
          <a:p>
            <a:r>
              <a:rPr lang="en-GB" dirty="0" smtClean="0"/>
              <a:t>Value?</a:t>
            </a:r>
          </a:p>
          <a:p>
            <a:r>
              <a:rPr lang="en-GB" dirty="0" smtClean="0"/>
              <a:t>Management</a:t>
            </a:r>
            <a:endParaRPr lang="en-GB" dirty="0"/>
          </a:p>
        </p:txBody>
      </p:sp>
    </p:spTree>
    <p:extLst>
      <p:ext uri="{BB962C8B-B14F-4D97-AF65-F5344CB8AC3E}">
        <p14:creationId xmlns:p14="http://schemas.microsoft.com/office/powerpoint/2010/main" val="2781152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PRE LECTURE ACTIVITY population ecology</a:t>
            </a:r>
            <a:endParaRPr lang="en-GB" dirty="0"/>
          </a:p>
        </p:txBody>
      </p:sp>
      <p:sp>
        <p:nvSpPr>
          <p:cNvPr id="3" name="Content Placeholder 2"/>
          <p:cNvSpPr>
            <a:spLocks noGrp="1"/>
          </p:cNvSpPr>
          <p:nvPr>
            <p:ph idx="1"/>
          </p:nvPr>
        </p:nvSpPr>
        <p:spPr/>
        <p:txBody>
          <a:bodyPr/>
          <a:lstStyle/>
          <a:p>
            <a:r>
              <a:rPr lang="en-GB" dirty="0" smtClean="0"/>
              <a:t>WHY HAS THE HUMAN POPULATION BEEN ABLE TO EXPAND SO MUCH?</a:t>
            </a:r>
          </a:p>
          <a:p>
            <a:endParaRPr lang="en-GB" dirty="0"/>
          </a:p>
          <a:p>
            <a:r>
              <a:rPr lang="en-GB" dirty="0" smtClean="0"/>
              <a:t>ARE THERE LIMITS TO HUMAN POPULATION GROWTH?</a:t>
            </a:r>
            <a:endParaRPr lang="en-GB" dirty="0"/>
          </a:p>
        </p:txBody>
      </p:sp>
    </p:spTree>
    <p:extLst>
      <p:ext uri="{BB962C8B-B14F-4D97-AF65-F5344CB8AC3E}">
        <p14:creationId xmlns:p14="http://schemas.microsoft.com/office/powerpoint/2010/main" val="2066569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POPULATION DEMOGRAPHICS</a:t>
            </a:r>
            <a:endParaRPr lang="en-GB" dirty="0"/>
          </a:p>
        </p:txBody>
      </p:sp>
      <p:sp>
        <p:nvSpPr>
          <p:cNvPr id="3" name="Content Placeholder 2"/>
          <p:cNvSpPr>
            <a:spLocks noGrp="1"/>
          </p:cNvSpPr>
          <p:nvPr>
            <p:ph idx="1"/>
          </p:nvPr>
        </p:nvSpPr>
        <p:spPr/>
        <p:txBody>
          <a:bodyPr/>
          <a:lstStyle/>
          <a:p>
            <a:pPr marL="0" indent="0" algn="just">
              <a:buNone/>
            </a:pPr>
            <a:r>
              <a:rPr lang="en-GB" dirty="0"/>
              <a:t>A population is defined as a group of individuals of the same species living and interbreeding within a given area. Members of a population often rely on the same resources, are subject to similar environmental constraints, and depend on the availability of other members to persist over time. </a:t>
            </a:r>
          </a:p>
        </p:txBody>
      </p:sp>
    </p:spTree>
    <p:extLst>
      <p:ext uri="{BB962C8B-B14F-4D97-AF65-F5344CB8AC3E}">
        <p14:creationId xmlns:p14="http://schemas.microsoft.com/office/powerpoint/2010/main" val="280694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POPULATION DEMOGRAPHICS</a:t>
            </a:r>
            <a:endParaRPr lang="en-GB" dirty="0"/>
          </a:p>
        </p:txBody>
      </p:sp>
      <p:sp>
        <p:nvSpPr>
          <p:cNvPr id="3" name="Content Placeholder 2"/>
          <p:cNvSpPr>
            <a:spLocks noGrp="1"/>
          </p:cNvSpPr>
          <p:nvPr>
            <p:ph idx="1"/>
          </p:nvPr>
        </p:nvSpPr>
        <p:spPr/>
        <p:txBody>
          <a:bodyPr>
            <a:normAutofit lnSpcReduction="10000"/>
          </a:bodyPr>
          <a:lstStyle/>
          <a:p>
            <a:pPr marL="0" indent="0" algn="just">
              <a:buNone/>
            </a:pPr>
            <a:r>
              <a:rPr lang="en-GB" dirty="0" smtClean="0"/>
              <a:t>Demography </a:t>
            </a:r>
            <a:r>
              <a:rPr lang="en-GB" dirty="0"/>
              <a:t>is the study of the characteristics of populations. It provides a mathematical description of how those characteristics change over time. Demographics can include any statistical factors that influence population growth or decline, but several parameters are particularly important: </a:t>
            </a:r>
            <a:r>
              <a:rPr lang="en-GB" b="1" dirty="0">
                <a:solidFill>
                  <a:srgbClr val="FF0000"/>
                </a:solidFill>
              </a:rPr>
              <a:t>population size, density, </a:t>
            </a:r>
            <a:r>
              <a:rPr lang="en-GB" b="1" dirty="0" smtClean="0">
                <a:solidFill>
                  <a:srgbClr val="FF0000"/>
                </a:solidFill>
              </a:rPr>
              <a:t>distribution, age </a:t>
            </a:r>
            <a:r>
              <a:rPr lang="en-GB" b="1" dirty="0">
                <a:solidFill>
                  <a:srgbClr val="FF0000"/>
                </a:solidFill>
              </a:rPr>
              <a:t>structure, fecundity (birth rates), mortality (death rates), and sex ratio</a:t>
            </a:r>
            <a:r>
              <a:rPr lang="en-GB" b="1" dirty="0"/>
              <a:t> (Dodge 2006).</a:t>
            </a:r>
          </a:p>
        </p:txBody>
      </p:sp>
    </p:spTree>
    <p:extLst>
      <p:ext uri="{BB962C8B-B14F-4D97-AF65-F5344CB8AC3E}">
        <p14:creationId xmlns:p14="http://schemas.microsoft.com/office/powerpoint/2010/main" val="3157282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a:t>
            </a:r>
            <a:endParaRPr lang="en-GB" dirty="0"/>
          </a:p>
        </p:txBody>
      </p:sp>
      <p:sp>
        <p:nvSpPr>
          <p:cNvPr id="3" name="Content Placeholder 2"/>
          <p:cNvSpPr>
            <a:spLocks noGrp="1"/>
          </p:cNvSpPr>
          <p:nvPr>
            <p:ph idx="1"/>
          </p:nvPr>
        </p:nvSpPr>
        <p:spPr/>
        <p:txBody>
          <a:bodyPr/>
          <a:lstStyle/>
          <a:p>
            <a:r>
              <a:rPr lang="en-GB" dirty="0" smtClean="0"/>
              <a:t>Population ecology =</a:t>
            </a:r>
          </a:p>
          <a:p>
            <a:r>
              <a:rPr lang="en-GB" dirty="0" smtClean="0"/>
              <a:t>Population demography = </a:t>
            </a:r>
          </a:p>
          <a:p>
            <a:r>
              <a:rPr lang="en-GB" dirty="0" smtClean="0"/>
              <a:t>Population demographic = </a:t>
            </a:r>
          </a:p>
          <a:p>
            <a:endParaRPr lang="en-GB" dirty="0"/>
          </a:p>
        </p:txBody>
      </p:sp>
    </p:spTree>
    <p:extLst>
      <p:ext uri="{BB962C8B-B14F-4D97-AF65-F5344CB8AC3E}">
        <p14:creationId xmlns:p14="http://schemas.microsoft.com/office/powerpoint/2010/main" val="1844278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SHIFTING BASELINE SYNDROME</a:t>
            </a:r>
            <a:endParaRPr lang="en-GB" dirty="0"/>
          </a:p>
        </p:txBody>
      </p:sp>
      <p:sp>
        <p:nvSpPr>
          <p:cNvPr id="3" name="Content Placeholder 2"/>
          <p:cNvSpPr>
            <a:spLocks noGrp="1"/>
          </p:cNvSpPr>
          <p:nvPr>
            <p:ph idx="1"/>
          </p:nvPr>
        </p:nvSpPr>
        <p:spPr/>
        <p:txBody>
          <a:bodyPr/>
          <a:lstStyle/>
          <a:p>
            <a:pPr marL="0" indent="0" algn="just">
              <a:buNone/>
            </a:pPr>
            <a:r>
              <a:rPr lang="en-GB" dirty="0"/>
              <a:t>With ongoing environmental degradation at local, regional, and global scales, people's accepted thresholds for environmental conditions are continually being lowered. In the absence of past information or experience with historical conditions, members of each new generation accept the situation in which they were raised as being normal. </a:t>
            </a:r>
          </a:p>
        </p:txBody>
      </p:sp>
    </p:spTree>
    <p:extLst>
      <p:ext uri="{BB962C8B-B14F-4D97-AF65-F5344CB8AC3E}">
        <p14:creationId xmlns:p14="http://schemas.microsoft.com/office/powerpoint/2010/main" val="183981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9184" y="9533"/>
            <a:ext cx="5404816" cy="644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55837"/>
            <a:ext cx="3739184" cy="28170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34817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SIZE</a:t>
            </a:r>
            <a:endParaRPr lang="en-GB" dirty="0"/>
          </a:p>
        </p:txBody>
      </p:sp>
      <p:sp>
        <p:nvSpPr>
          <p:cNvPr id="3" name="Content Placeholder 2"/>
          <p:cNvSpPr>
            <a:spLocks noGrp="1"/>
          </p:cNvSpPr>
          <p:nvPr>
            <p:ph idx="1"/>
          </p:nvPr>
        </p:nvSpPr>
        <p:spPr/>
        <p:txBody>
          <a:bodyPr/>
          <a:lstStyle/>
          <a:p>
            <a:pPr marL="0" indent="0" algn="just">
              <a:buNone/>
            </a:pPr>
            <a:r>
              <a:rPr lang="en-GB" dirty="0"/>
              <a:t>The most fundamental demographic parameter is the number of individuals within a population (Lebreton et al. 1992). Population size is defined as the number of individuals present in a subjectively designated geographic range.</a:t>
            </a:r>
          </a:p>
        </p:txBody>
      </p:sp>
    </p:spTree>
    <p:extLst>
      <p:ext uri="{BB962C8B-B14F-4D97-AF65-F5344CB8AC3E}">
        <p14:creationId xmlns:p14="http://schemas.microsoft.com/office/powerpoint/2010/main" val="3207389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SIZE</a:t>
            </a:r>
            <a:endParaRPr lang="en-GB" dirty="0"/>
          </a:p>
        </p:txBody>
      </p:sp>
      <p:sp>
        <p:nvSpPr>
          <p:cNvPr id="3" name="Content Placeholder 2"/>
          <p:cNvSpPr>
            <a:spLocks noGrp="1"/>
          </p:cNvSpPr>
          <p:nvPr>
            <p:ph idx="1"/>
          </p:nvPr>
        </p:nvSpPr>
        <p:spPr/>
        <p:txBody>
          <a:bodyPr>
            <a:normAutofit fontScale="85000" lnSpcReduction="10000"/>
          </a:bodyPr>
          <a:lstStyle/>
          <a:p>
            <a:pPr algn="just"/>
            <a:r>
              <a:rPr lang="en-GB" dirty="0" smtClean="0"/>
              <a:t>Small </a:t>
            </a:r>
            <a:r>
              <a:rPr lang="en-GB" dirty="0"/>
              <a:t>populations face a greater risk of extinction (Caughley 1994). Individuals in these populations can have a hard time finding quality mates so, fewer individuals mate and those that do risk </a:t>
            </a:r>
            <a:r>
              <a:rPr lang="en-GB" dirty="0" smtClean="0"/>
              <a:t>inbreeding</a:t>
            </a:r>
          </a:p>
          <a:p>
            <a:pPr algn="just"/>
            <a:r>
              <a:rPr lang="en-GB" dirty="0"/>
              <a:t>Large populations </a:t>
            </a:r>
            <a:r>
              <a:rPr lang="en-GB" dirty="0" smtClean="0"/>
              <a:t>can </a:t>
            </a:r>
            <a:r>
              <a:rPr lang="en-GB" dirty="0"/>
              <a:t>approach the maximum sustainable population size, known as carrying </a:t>
            </a:r>
            <a:r>
              <a:rPr lang="en-GB" dirty="0" smtClean="0"/>
              <a:t>capacity. Experience </a:t>
            </a:r>
            <a:r>
              <a:rPr lang="en-GB" dirty="0"/>
              <a:t>greater competition for resources, shifts in predator-prey relationships, and lowered fecundity. E</a:t>
            </a:r>
            <a:r>
              <a:rPr lang="en-GB" dirty="0" smtClean="0"/>
              <a:t>xceeding </a:t>
            </a:r>
            <a:r>
              <a:rPr lang="en-GB" dirty="0"/>
              <a:t>the carrying capacity of the environment </a:t>
            </a:r>
            <a:r>
              <a:rPr lang="en-GB" dirty="0" smtClean="0"/>
              <a:t>will lead to degradation of habitat, significant adaptation, migration or extinction. </a:t>
            </a:r>
            <a:endParaRPr lang="en-GB" dirty="0"/>
          </a:p>
        </p:txBody>
      </p:sp>
    </p:spTree>
    <p:extLst>
      <p:ext uri="{BB962C8B-B14F-4D97-AF65-F5344CB8AC3E}">
        <p14:creationId xmlns:p14="http://schemas.microsoft.com/office/powerpoint/2010/main" val="608216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980728"/>
            <a:ext cx="3190875" cy="2381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4000" y="0"/>
            <a:ext cx="4860000" cy="30566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504" y="3933056"/>
            <a:ext cx="3881772" cy="259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843721" y="3203136"/>
            <a:ext cx="3299671" cy="363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22307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POPULATION GROWTH AND REGULATION</a:t>
            </a:r>
            <a:endParaRPr lang="en-GB" dirty="0"/>
          </a:p>
        </p:txBody>
      </p:sp>
      <p:sp>
        <p:nvSpPr>
          <p:cNvPr id="3" name="Content Placeholder 2"/>
          <p:cNvSpPr>
            <a:spLocks noGrp="1"/>
          </p:cNvSpPr>
          <p:nvPr>
            <p:ph idx="1"/>
          </p:nvPr>
        </p:nvSpPr>
        <p:spPr/>
        <p:txBody>
          <a:bodyPr/>
          <a:lstStyle/>
          <a:p>
            <a:r>
              <a:rPr lang="en-GB" dirty="0" smtClean="0"/>
              <a:t>GROWTH – exponential (increases over time)</a:t>
            </a:r>
            <a:endParaRPr lang="en-GB"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2320938"/>
            <a:ext cx="6021288" cy="45159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1286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POPULATION GROWTH AND REGULATION</a:t>
            </a:r>
          </a:p>
        </p:txBody>
      </p:sp>
      <p:sp>
        <p:nvSpPr>
          <p:cNvPr id="3" name="Content Placeholder 2"/>
          <p:cNvSpPr>
            <a:spLocks noGrp="1"/>
          </p:cNvSpPr>
          <p:nvPr>
            <p:ph idx="1"/>
          </p:nvPr>
        </p:nvSpPr>
        <p:spPr/>
        <p:txBody>
          <a:bodyPr/>
          <a:lstStyle/>
          <a:p>
            <a:r>
              <a:rPr lang="en-GB" dirty="0" smtClean="0"/>
              <a:t>Growth – logistic (slows or stops at carrying capacity)</a:t>
            </a:r>
            <a:endParaRPr lang="en-GB"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2704051"/>
            <a:ext cx="5517232" cy="41379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11420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DENSITY</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The </a:t>
            </a:r>
            <a:r>
              <a:rPr lang="en-GB" dirty="0"/>
              <a:t>size of a population in relation to the amount of space that it </a:t>
            </a:r>
            <a:r>
              <a:rPr lang="en-GB" dirty="0" smtClean="0"/>
              <a:t>occupies - number </a:t>
            </a:r>
            <a:r>
              <a:rPr lang="en-GB" dirty="0"/>
              <a:t>of individuals per unit area </a:t>
            </a:r>
            <a:r>
              <a:rPr lang="en-GB" dirty="0" smtClean="0"/>
              <a:t>of volume.</a:t>
            </a:r>
          </a:p>
          <a:p>
            <a:pPr marL="0" indent="0">
              <a:buNone/>
            </a:pPr>
            <a:endParaRPr lang="en-GB" dirty="0"/>
          </a:p>
          <a:p>
            <a:pPr marL="0" indent="0">
              <a:buNone/>
            </a:pPr>
            <a:r>
              <a:rPr lang="en-GB" dirty="0"/>
              <a:t>Birth and immigration — the influx of new individuals from other areas — can increase a population's density, while death and emigration — the movement of individuals out of a population to other areas — can decrease its </a:t>
            </a:r>
            <a:r>
              <a:rPr lang="en-GB" dirty="0" smtClean="0"/>
              <a:t>density.</a:t>
            </a:r>
            <a:endParaRPr lang="en-GB" dirty="0"/>
          </a:p>
        </p:txBody>
      </p:sp>
    </p:spTree>
    <p:extLst>
      <p:ext uri="{BB962C8B-B14F-4D97-AF65-F5344CB8AC3E}">
        <p14:creationId xmlns:p14="http://schemas.microsoft.com/office/powerpoint/2010/main" val="184526915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883568"/>
            <a:ext cx="8284374" cy="55185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32759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DENSITY</a:t>
            </a:r>
            <a:endParaRPr lang="en-GB" dirty="0"/>
          </a:p>
        </p:txBody>
      </p:sp>
      <p:sp>
        <p:nvSpPr>
          <p:cNvPr id="3" name="Content Placeholder 2"/>
          <p:cNvSpPr>
            <a:spLocks noGrp="1"/>
          </p:cNvSpPr>
          <p:nvPr>
            <p:ph idx="1"/>
          </p:nvPr>
        </p:nvSpPr>
        <p:spPr/>
        <p:txBody>
          <a:bodyPr/>
          <a:lstStyle/>
          <a:p>
            <a:pPr marL="0" indent="0" algn="just">
              <a:buNone/>
            </a:pPr>
            <a:r>
              <a:rPr lang="en-GB" dirty="0"/>
              <a:t>Density-dependent </a:t>
            </a:r>
            <a:r>
              <a:rPr lang="en-GB" dirty="0" smtClean="0"/>
              <a:t>factors: competition</a:t>
            </a:r>
            <a:r>
              <a:rPr lang="en-GB" dirty="0"/>
              <a:t>, predation, migration and disease, intensify within populations as density increases. </a:t>
            </a:r>
            <a:endParaRPr lang="en-GB" dirty="0" smtClean="0"/>
          </a:p>
          <a:p>
            <a:pPr marL="0" indent="0" algn="just">
              <a:buNone/>
            </a:pPr>
            <a:endParaRPr lang="en-GB" dirty="0"/>
          </a:p>
          <a:p>
            <a:pPr marL="0" indent="0" algn="just">
              <a:buNone/>
            </a:pPr>
            <a:r>
              <a:rPr lang="en-GB" dirty="0"/>
              <a:t>d</a:t>
            </a:r>
            <a:r>
              <a:rPr lang="en-GB" dirty="0" smtClean="0"/>
              <a:t>ensity-independent factors: weather</a:t>
            </a:r>
            <a:r>
              <a:rPr lang="en-GB" dirty="0"/>
              <a:t>, </a:t>
            </a:r>
            <a:r>
              <a:rPr lang="en-GB" dirty="0" smtClean="0"/>
              <a:t>fire, flooding</a:t>
            </a:r>
            <a:r>
              <a:rPr lang="en-GB" dirty="0"/>
              <a:t>, impact populations regardless of their specific </a:t>
            </a:r>
            <a:r>
              <a:rPr lang="en-GB" dirty="0" smtClean="0"/>
              <a:t>densities.</a:t>
            </a:r>
            <a:endParaRPr lang="en-GB" dirty="0"/>
          </a:p>
        </p:txBody>
      </p:sp>
    </p:spTree>
    <p:extLst>
      <p:ext uri="{BB962C8B-B14F-4D97-AF65-F5344CB8AC3E}">
        <p14:creationId xmlns:p14="http://schemas.microsoft.com/office/powerpoint/2010/main" val="2186255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5" y="889000"/>
            <a:ext cx="9124950" cy="508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30195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5" y="895350"/>
            <a:ext cx="9137650" cy="5067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2792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5" y="889000"/>
            <a:ext cx="9137650" cy="508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71708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25" y="904875"/>
            <a:ext cx="9074150" cy="5048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4018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DISTRIBUTION</a:t>
            </a:r>
            <a:endParaRPr lang="en-GB"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67544" y="1556792"/>
            <a:ext cx="8064896" cy="3888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85680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DISTRIBUTION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82180378"/>
              </p:ext>
            </p:extLst>
          </p:nvPr>
        </p:nvGraphicFramePr>
        <p:xfrm>
          <a:off x="899592" y="1412776"/>
          <a:ext cx="7543800" cy="4480560"/>
        </p:xfrm>
        <a:graphic>
          <a:graphicData uri="http://schemas.openxmlformats.org/drawingml/2006/table">
            <a:tbl>
              <a:tblPr/>
              <a:tblGrid>
                <a:gridCol w="2514600"/>
                <a:gridCol w="2514600"/>
                <a:gridCol w="2514600"/>
              </a:tblGrid>
              <a:tr h="0">
                <a:tc>
                  <a:txBody>
                    <a:bodyPr/>
                    <a:lstStyle/>
                    <a:p>
                      <a:pPr algn="l" fontAlgn="t"/>
                      <a:r>
                        <a:rPr lang="en-GB" b="0" dirty="0">
                          <a:solidFill>
                            <a:srgbClr val="333333"/>
                          </a:solidFill>
                          <a:effectLst/>
                          <a:latin typeface="Raleway"/>
                        </a:rPr>
                        <a:t>Clumped dispersion pattern</a:t>
                      </a:r>
                    </a:p>
                    <a:p>
                      <a:pPr algn="l" fontAlgn="t"/>
                      <a:r>
                        <a:rPr lang="en-GB" b="0" dirty="0">
                          <a:solidFill>
                            <a:srgbClr val="666666"/>
                          </a:solidFill>
                          <a:effectLst/>
                          <a:latin typeface="News Cycle"/>
                        </a:rPr>
                        <a:t>The most common dispersion is clumped. In clumped dispersion patterns, individuals are grouped in patches, a result of unequal distribution of resources. For example, sea stars are often clumped where food is abundant.</a:t>
                      </a:r>
                    </a:p>
                  </a:txBody>
                  <a:tcPr marL="114300" marR="114300">
                    <a:lnL>
                      <a:noFill/>
                    </a:lnL>
                    <a:lnR>
                      <a:noFill/>
                    </a:lnR>
                    <a:lnT>
                      <a:noFill/>
                    </a:lnT>
                    <a:lnB>
                      <a:noFill/>
                    </a:lnB>
                    <a:solidFill>
                      <a:srgbClr val="FFFFFF"/>
                    </a:solidFill>
                  </a:tcPr>
                </a:tc>
                <a:tc>
                  <a:txBody>
                    <a:bodyPr/>
                    <a:lstStyle/>
                    <a:p>
                      <a:pPr algn="l" fontAlgn="t"/>
                      <a:r>
                        <a:rPr lang="en-GB" b="0" dirty="0">
                          <a:solidFill>
                            <a:srgbClr val="333333"/>
                          </a:solidFill>
                          <a:effectLst/>
                          <a:latin typeface="Raleway"/>
                        </a:rPr>
                        <a:t>Uniform dispersion pattern</a:t>
                      </a:r>
                    </a:p>
                    <a:p>
                      <a:pPr algn="l" fontAlgn="t"/>
                      <a:r>
                        <a:rPr lang="en-GB" b="0" dirty="0">
                          <a:solidFill>
                            <a:srgbClr val="666666"/>
                          </a:solidFill>
                          <a:effectLst/>
                          <a:latin typeface="News Cycle"/>
                        </a:rPr>
                        <a:t>Uniform dispersion patterns are often evenly spaced out, a result of interactions between the individuals in a population. For example, some plants secrete chemicals that can affect the growth and germination of other plants that compete for the same resources.</a:t>
                      </a:r>
                    </a:p>
                  </a:txBody>
                  <a:tcPr marL="114300" marR="114300">
                    <a:lnL>
                      <a:noFill/>
                    </a:lnL>
                    <a:lnR>
                      <a:noFill/>
                    </a:lnR>
                    <a:lnT>
                      <a:noFill/>
                    </a:lnT>
                    <a:lnB>
                      <a:noFill/>
                    </a:lnB>
                    <a:solidFill>
                      <a:srgbClr val="FFFFFF"/>
                    </a:solidFill>
                  </a:tcPr>
                </a:tc>
                <a:tc>
                  <a:txBody>
                    <a:bodyPr/>
                    <a:lstStyle/>
                    <a:p>
                      <a:pPr algn="l" fontAlgn="t"/>
                      <a:r>
                        <a:rPr lang="en-GB" b="0" dirty="0">
                          <a:solidFill>
                            <a:srgbClr val="333333"/>
                          </a:solidFill>
                          <a:effectLst/>
                          <a:latin typeface="Raleway"/>
                        </a:rPr>
                        <a:t>Random dispersion pattern</a:t>
                      </a:r>
                    </a:p>
                    <a:p>
                      <a:pPr algn="l" fontAlgn="t"/>
                      <a:r>
                        <a:rPr lang="en-GB" b="0" dirty="0">
                          <a:solidFill>
                            <a:srgbClr val="666666"/>
                          </a:solidFill>
                          <a:effectLst/>
                          <a:latin typeface="News Cycle"/>
                        </a:rPr>
                        <a:t>In random dispersion patterns. individuals are spaced without a pattern. Some plants, such as dandelions, that grow from windblown seeds are often randomly dispersed. However, habitat conditions and social interactions make random dispersion rare.</a:t>
                      </a:r>
                    </a:p>
                  </a:txBody>
                  <a:tcPr marL="114300" marR="114300">
                    <a:lnL>
                      <a:noFill/>
                    </a:lnL>
                    <a:lnR>
                      <a:noFill/>
                    </a:lnR>
                    <a:lnT>
                      <a:noFill/>
                    </a:lnT>
                    <a:lnB>
                      <a:noFill/>
                    </a:lnB>
                    <a:solidFill>
                      <a:srgbClr val="FFFFFF"/>
                    </a:solidFill>
                  </a:tcPr>
                </a:tc>
              </a:tr>
            </a:tbl>
          </a:graphicData>
        </a:graphic>
      </p:graphicFrame>
    </p:spTree>
    <p:extLst>
      <p:ext uri="{BB962C8B-B14F-4D97-AF65-F5344CB8AC3E}">
        <p14:creationId xmlns:p14="http://schemas.microsoft.com/office/powerpoint/2010/main" val="28415344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 STRUCTURE</a:t>
            </a:r>
            <a:endParaRPr lang="en-GB" dirty="0"/>
          </a:p>
        </p:txBody>
      </p:sp>
      <p:sp>
        <p:nvSpPr>
          <p:cNvPr id="3" name="Content Placeholder 2"/>
          <p:cNvSpPr>
            <a:spLocks noGrp="1"/>
          </p:cNvSpPr>
          <p:nvPr>
            <p:ph idx="1"/>
          </p:nvPr>
        </p:nvSpPr>
        <p:spPr/>
        <p:txBody>
          <a:bodyPr>
            <a:normAutofit lnSpcReduction="10000"/>
          </a:bodyPr>
          <a:lstStyle/>
          <a:p>
            <a:r>
              <a:rPr lang="en-GB" dirty="0" smtClean="0"/>
              <a:t>age-specific </a:t>
            </a:r>
            <a:r>
              <a:rPr lang="en-GB" dirty="0"/>
              <a:t>categories (</a:t>
            </a:r>
            <a:r>
              <a:rPr lang="en-GB" dirty="0" smtClean="0"/>
              <a:t>cohorts</a:t>
            </a:r>
            <a:r>
              <a:rPr lang="en-GB" dirty="0"/>
              <a:t>, such as "juveniles" or "subadults</a:t>
            </a:r>
            <a:r>
              <a:rPr lang="en-GB" dirty="0" smtClean="0"/>
              <a:t>"). </a:t>
            </a:r>
          </a:p>
          <a:p>
            <a:r>
              <a:rPr lang="en-GB" dirty="0" smtClean="0"/>
              <a:t>Cohort profile – size, age, reproductive potential.</a:t>
            </a:r>
          </a:p>
          <a:p>
            <a:r>
              <a:rPr lang="en-GB" dirty="0"/>
              <a:t>R</a:t>
            </a:r>
            <a:r>
              <a:rPr lang="en-GB" dirty="0" smtClean="0"/>
              <a:t>apidly </a:t>
            </a:r>
            <a:r>
              <a:rPr lang="en-GB" dirty="0"/>
              <a:t>expanding </a:t>
            </a:r>
            <a:r>
              <a:rPr lang="en-GB" dirty="0" smtClean="0"/>
              <a:t>populations </a:t>
            </a:r>
            <a:r>
              <a:rPr lang="en-GB" dirty="0"/>
              <a:t>will have larger reproductive cohorts, stable populations show a more even distribution of age classes, and rapidly declining populations have large older </a:t>
            </a:r>
            <a:r>
              <a:rPr lang="en-GB" dirty="0" smtClean="0"/>
              <a:t>cohorts.</a:t>
            </a:r>
            <a:endParaRPr lang="en-GB" dirty="0"/>
          </a:p>
        </p:txBody>
      </p:sp>
    </p:spTree>
    <p:extLst>
      <p:ext uri="{BB962C8B-B14F-4D97-AF65-F5344CB8AC3E}">
        <p14:creationId xmlns:p14="http://schemas.microsoft.com/office/powerpoint/2010/main" val="37353427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 STRUCTURE</a:t>
            </a:r>
            <a:endParaRPr lang="en-GB"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268759"/>
            <a:ext cx="9144000" cy="55892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767080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 STRUCTURE</a:t>
            </a:r>
            <a:endParaRPr lang="en-GB" dirty="0"/>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875" y="1196752"/>
            <a:ext cx="8096250" cy="5381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34414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FECUNDITY</a:t>
            </a:r>
            <a:endParaRPr lang="en-GB" dirty="0"/>
          </a:p>
        </p:txBody>
      </p:sp>
      <p:sp>
        <p:nvSpPr>
          <p:cNvPr id="3" name="Content Placeholder 2"/>
          <p:cNvSpPr>
            <a:spLocks noGrp="1"/>
          </p:cNvSpPr>
          <p:nvPr>
            <p:ph idx="1"/>
          </p:nvPr>
        </p:nvSpPr>
        <p:spPr/>
        <p:txBody>
          <a:bodyPr>
            <a:normAutofit fontScale="85000" lnSpcReduction="10000"/>
          </a:bodyPr>
          <a:lstStyle/>
          <a:p>
            <a:r>
              <a:rPr lang="en-GB" dirty="0"/>
              <a:t>Fecundity describes the number of offspring an individual or a population is able to produce during a given period of time (Martin 1995</a:t>
            </a:r>
            <a:r>
              <a:rPr lang="en-GB" dirty="0" smtClean="0"/>
              <a:t>).</a:t>
            </a:r>
          </a:p>
          <a:p>
            <a:r>
              <a:rPr lang="en-GB" dirty="0" smtClean="0"/>
              <a:t>calculated as </a:t>
            </a:r>
            <a:r>
              <a:rPr lang="en-GB" dirty="0"/>
              <a:t>the number of births per unit of </a:t>
            </a:r>
            <a:r>
              <a:rPr lang="en-GB" dirty="0" smtClean="0"/>
              <a:t>time. </a:t>
            </a:r>
          </a:p>
          <a:p>
            <a:r>
              <a:rPr lang="en-GB" dirty="0" smtClean="0"/>
              <a:t>Maximum </a:t>
            </a:r>
            <a:r>
              <a:rPr lang="en-GB" dirty="0"/>
              <a:t>(or physiological) fecundity is the theoretical maximum number of offspring produced in a population assuming no ecological constraints. </a:t>
            </a:r>
            <a:endParaRPr lang="en-GB" dirty="0" smtClean="0"/>
          </a:p>
          <a:p>
            <a:r>
              <a:rPr lang="en-GB" dirty="0"/>
              <a:t>E</a:t>
            </a:r>
            <a:r>
              <a:rPr lang="en-GB" dirty="0" smtClean="0"/>
              <a:t>cological </a:t>
            </a:r>
            <a:r>
              <a:rPr lang="en-GB" dirty="0"/>
              <a:t>fecundity, </a:t>
            </a:r>
            <a:r>
              <a:rPr lang="en-GB" dirty="0" smtClean="0"/>
              <a:t>is </a:t>
            </a:r>
            <a:r>
              <a:rPr lang="en-GB" dirty="0"/>
              <a:t>the observed number of offspring produced in a population under actual environmental conditions.</a:t>
            </a:r>
          </a:p>
          <a:p>
            <a:pPr marL="0" indent="0">
              <a:buNone/>
            </a:pPr>
            <a:endParaRPr lang="en-GB" dirty="0"/>
          </a:p>
        </p:txBody>
      </p:sp>
    </p:spTree>
    <p:extLst>
      <p:ext uri="{BB962C8B-B14F-4D97-AF65-F5344CB8AC3E}">
        <p14:creationId xmlns:p14="http://schemas.microsoft.com/office/powerpoint/2010/main" val="3205870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FECUNDITY</a:t>
            </a:r>
            <a:endParaRPr lang="en-GB" dirty="0"/>
          </a:p>
        </p:txBody>
      </p:sp>
      <p:sp>
        <p:nvSpPr>
          <p:cNvPr id="3" name="Content Placeholder 2"/>
          <p:cNvSpPr>
            <a:spLocks noGrp="1"/>
          </p:cNvSpPr>
          <p:nvPr>
            <p:ph idx="1"/>
          </p:nvPr>
        </p:nvSpPr>
        <p:spPr/>
        <p:txBody>
          <a:bodyPr/>
          <a:lstStyle/>
          <a:p>
            <a:r>
              <a:rPr lang="en-GB" dirty="0" smtClean="0"/>
              <a:t>High fecundity – low investment</a:t>
            </a:r>
            <a:endParaRPr lang="en-GB"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389740"/>
            <a:ext cx="6696000" cy="446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776635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FECUNDITY</a:t>
            </a:r>
            <a:endParaRPr lang="en-GB" dirty="0"/>
          </a:p>
        </p:txBody>
      </p:sp>
      <p:sp>
        <p:nvSpPr>
          <p:cNvPr id="3" name="Content Placeholder 2"/>
          <p:cNvSpPr>
            <a:spLocks noGrp="1"/>
          </p:cNvSpPr>
          <p:nvPr>
            <p:ph idx="1"/>
          </p:nvPr>
        </p:nvSpPr>
        <p:spPr/>
        <p:txBody>
          <a:bodyPr/>
          <a:lstStyle/>
          <a:p>
            <a:r>
              <a:rPr lang="en-GB" dirty="0" smtClean="0"/>
              <a:t>Low fecundity / high investment</a:t>
            </a:r>
            <a:endParaRPr lang="en-GB" dirty="0"/>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736" y="2063625"/>
            <a:ext cx="4176463" cy="46577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64024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FECUNDITY</a:t>
            </a:r>
            <a:endParaRPr lang="en-GB" dirty="0"/>
          </a:p>
        </p:txBody>
      </p:sp>
      <p:sp>
        <p:nvSpPr>
          <p:cNvPr id="3" name="Content Placeholder 2"/>
          <p:cNvSpPr>
            <a:spLocks noGrp="1"/>
          </p:cNvSpPr>
          <p:nvPr>
            <p:ph idx="1"/>
          </p:nvPr>
        </p:nvSpPr>
        <p:spPr/>
        <p:txBody>
          <a:bodyPr/>
          <a:lstStyle/>
          <a:p>
            <a:r>
              <a:rPr lang="en-GB" dirty="0" smtClean="0"/>
              <a:t>Plants – seed multitudes / energy intensive seed</a:t>
            </a:r>
          </a:p>
          <a:p>
            <a:r>
              <a:rPr lang="en-GB" dirty="0" smtClean="0"/>
              <a:t>Early reproduction</a:t>
            </a:r>
          </a:p>
          <a:p>
            <a:r>
              <a:rPr lang="en-GB" dirty="0" smtClean="0"/>
              <a:t>Single (semelparity – birth and die) / multiple birthing (iteroparity – birth and live to reproduce another day)</a:t>
            </a:r>
            <a:endParaRPr lang="en-GB" dirty="0"/>
          </a:p>
        </p:txBody>
      </p:sp>
    </p:spTree>
    <p:extLst>
      <p:ext uri="{BB962C8B-B14F-4D97-AF65-F5344CB8AC3E}">
        <p14:creationId xmlns:p14="http://schemas.microsoft.com/office/powerpoint/2010/main" val="34711390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MORTALITY</a:t>
            </a:r>
            <a:endParaRPr lang="en-GB" dirty="0"/>
          </a:p>
        </p:txBody>
      </p:sp>
      <p:sp>
        <p:nvSpPr>
          <p:cNvPr id="3" name="Content Placeholder 2"/>
          <p:cNvSpPr>
            <a:spLocks noGrp="1"/>
          </p:cNvSpPr>
          <p:nvPr>
            <p:ph idx="1"/>
          </p:nvPr>
        </p:nvSpPr>
        <p:spPr/>
        <p:txBody>
          <a:bodyPr/>
          <a:lstStyle/>
          <a:p>
            <a:r>
              <a:rPr lang="en-GB" dirty="0"/>
              <a:t>Mortality is the measure of individual deaths in a </a:t>
            </a:r>
            <a:r>
              <a:rPr lang="en-GB" dirty="0" smtClean="0"/>
              <a:t>population. </a:t>
            </a:r>
            <a:r>
              <a:rPr lang="en-GB" dirty="0"/>
              <a:t>m</a:t>
            </a:r>
            <a:r>
              <a:rPr lang="en-GB" dirty="0" smtClean="0"/>
              <a:t>ortality </a:t>
            </a:r>
            <a:r>
              <a:rPr lang="en-GB" dirty="0"/>
              <a:t>is measured in rates, usually expressed as the number of individuals that die in a given period (deaths per unit time</a:t>
            </a:r>
            <a:r>
              <a:rPr lang="en-GB" dirty="0" smtClean="0"/>
              <a:t>).</a:t>
            </a:r>
          </a:p>
          <a:p>
            <a:r>
              <a:rPr lang="en-GB" dirty="0" smtClean="0"/>
              <a:t>Minimum and realised mortality rates.</a:t>
            </a:r>
          </a:p>
        </p:txBody>
      </p:sp>
    </p:spTree>
    <p:extLst>
      <p:ext uri="{BB962C8B-B14F-4D97-AF65-F5344CB8AC3E}">
        <p14:creationId xmlns:p14="http://schemas.microsoft.com/office/powerpoint/2010/main" val="21061979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7704" y="260648"/>
            <a:ext cx="6789440" cy="576064"/>
          </a:xfrm>
        </p:spPr>
        <p:txBody>
          <a:bodyPr>
            <a:normAutofit fontScale="90000"/>
          </a:bodyPr>
          <a:lstStyle/>
          <a:p>
            <a:r>
              <a:rPr lang="en-GB" dirty="0" smtClean="0"/>
              <a:t>MORTALITY</a:t>
            </a:r>
            <a:endParaRPr lang="en-GB" dirty="0"/>
          </a:p>
        </p:txBody>
      </p:sp>
      <p:sp>
        <p:nvSpPr>
          <p:cNvPr id="3" name="Content Placeholder 2"/>
          <p:cNvSpPr>
            <a:spLocks noGrp="1"/>
          </p:cNvSpPr>
          <p:nvPr>
            <p:ph idx="1"/>
          </p:nvPr>
        </p:nvSpPr>
        <p:spPr>
          <a:xfrm>
            <a:off x="457200" y="1052736"/>
            <a:ext cx="8229600" cy="5073427"/>
          </a:xfrm>
        </p:spPr>
        <p:txBody>
          <a:bodyPr/>
          <a:lstStyle/>
          <a:p>
            <a:r>
              <a:rPr lang="en-GB" dirty="0"/>
              <a:t>Life tables / survivorship curves - three basic patterns emerge (Pearl 1944, Deevey 1947</a:t>
            </a:r>
          </a:p>
          <a:p>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2204864"/>
            <a:ext cx="8136904" cy="45082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501244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 RATIO</a:t>
            </a:r>
            <a:endParaRPr lang="en-GB" dirty="0"/>
          </a:p>
        </p:txBody>
      </p:sp>
      <p:sp>
        <p:nvSpPr>
          <p:cNvPr id="3" name="Content Placeholder 2"/>
          <p:cNvSpPr>
            <a:spLocks noGrp="1"/>
          </p:cNvSpPr>
          <p:nvPr>
            <p:ph idx="1"/>
          </p:nvPr>
        </p:nvSpPr>
        <p:spPr/>
        <p:txBody>
          <a:bodyPr/>
          <a:lstStyle/>
          <a:p>
            <a:r>
              <a:rPr lang="en-GB" dirty="0" smtClean="0"/>
              <a:t>Number </a:t>
            </a:r>
            <a:r>
              <a:rPr lang="en-GB" dirty="0"/>
              <a:t>of males and females within a </a:t>
            </a:r>
            <a:r>
              <a:rPr lang="en-GB" dirty="0" smtClean="0"/>
              <a:t>population.</a:t>
            </a:r>
          </a:p>
          <a:p>
            <a:r>
              <a:rPr lang="en-GB" dirty="0" smtClean="0"/>
              <a:t>Stable </a:t>
            </a:r>
            <a:r>
              <a:rPr lang="en-GB" dirty="0"/>
              <a:t>populations may maintain a 1:1 sex ratio and therefore keep their growth rate constant, whereas declining populations may develop a 3:1 sex ratio </a:t>
            </a:r>
            <a:r>
              <a:rPr lang="en-GB" dirty="0" smtClean="0"/>
              <a:t>favouring </a:t>
            </a:r>
            <a:r>
              <a:rPr lang="en-GB" dirty="0"/>
              <a:t>females, resulting in an increased growth rate.</a:t>
            </a:r>
          </a:p>
        </p:txBody>
      </p:sp>
    </p:spTree>
    <p:extLst>
      <p:ext uri="{BB962C8B-B14F-4D97-AF65-F5344CB8AC3E}">
        <p14:creationId xmlns:p14="http://schemas.microsoft.com/office/powerpoint/2010/main" val="29456475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POPULATION ECOLOGY DYNAMICS</a:t>
            </a:r>
            <a:endParaRPr lang="en-GB" dirty="0"/>
          </a:p>
        </p:txBody>
      </p:sp>
      <p:sp>
        <p:nvSpPr>
          <p:cNvPr id="3" name="Content Placeholder 2"/>
          <p:cNvSpPr>
            <a:spLocks noGrp="1"/>
          </p:cNvSpPr>
          <p:nvPr>
            <p:ph idx="1"/>
          </p:nvPr>
        </p:nvSpPr>
        <p:spPr/>
        <p:txBody>
          <a:bodyPr/>
          <a:lstStyle/>
          <a:p>
            <a:r>
              <a:rPr lang="en-GB" dirty="0" smtClean="0"/>
              <a:t>Interspecific Interactions</a:t>
            </a:r>
          </a:p>
          <a:p>
            <a:pPr marL="0" indent="0">
              <a:buNone/>
            </a:pPr>
            <a:endParaRPr lang="en-GB" dirty="0"/>
          </a:p>
          <a:p>
            <a:pPr marL="0" indent="0">
              <a:buNone/>
            </a:pPr>
            <a:r>
              <a:rPr lang="en-GB" dirty="0" smtClean="0"/>
              <a:t>How do different species populations interact?</a:t>
            </a:r>
            <a:endParaRPr lang="en-GB" dirty="0"/>
          </a:p>
        </p:txBody>
      </p:sp>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3429000"/>
            <a:ext cx="8208912" cy="3356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042769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DYNAMICS</a:t>
            </a:r>
            <a:endParaRPr lang="en-GB" dirty="0"/>
          </a:p>
        </p:txBody>
      </p:sp>
      <p:sp>
        <p:nvSpPr>
          <p:cNvPr id="3" name="Content Placeholder 2"/>
          <p:cNvSpPr>
            <a:spLocks noGrp="1"/>
          </p:cNvSpPr>
          <p:nvPr>
            <p:ph idx="1"/>
          </p:nvPr>
        </p:nvSpPr>
        <p:spPr/>
        <p:txBody>
          <a:bodyPr/>
          <a:lstStyle/>
          <a:p>
            <a:r>
              <a:rPr lang="en-GB" dirty="0" smtClean="0"/>
              <a:t>Competition – occurs when occupied niches overlap</a:t>
            </a:r>
          </a:p>
          <a:p>
            <a:pPr marL="0" indent="0">
              <a:buNone/>
            </a:pPr>
            <a:endParaRPr lang="en-GB" dirty="0" smtClean="0"/>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2762691"/>
            <a:ext cx="6299788" cy="40443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15292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DYNAMICS - NICHE</a:t>
            </a:r>
            <a:endParaRPr lang="en-GB" dirty="0"/>
          </a:p>
        </p:txBody>
      </p:sp>
      <p:sp>
        <p:nvSpPr>
          <p:cNvPr id="3" name="Content Placeholder 2"/>
          <p:cNvSpPr>
            <a:spLocks noGrp="1"/>
          </p:cNvSpPr>
          <p:nvPr>
            <p:ph idx="1"/>
          </p:nvPr>
        </p:nvSpPr>
        <p:spPr>
          <a:xfrm>
            <a:off x="457200" y="1340768"/>
            <a:ext cx="8229600" cy="4785395"/>
          </a:xfrm>
        </p:spPr>
        <p:txBody>
          <a:bodyPr/>
          <a:lstStyle/>
          <a:p>
            <a:pPr algn="just"/>
            <a:r>
              <a:rPr lang="en-GB" dirty="0"/>
              <a:t>Ecological niche </a:t>
            </a:r>
            <a:r>
              <a:rPr lang="en-GB" dirty="0" smtClean="0"/>
              <a:t>- position </a:t>
            </a:r>
            <a:r>
              <a:rPr lang="en-GB" dirty="0"/>
              <a:t>of a species within an ecosystem, describing </a:t>
            </a:r>
            <a:r>
              <a:rPr lang="en-GB" dirty="0" smtClean="0"/>
              <a:t>the </a:t>
            </a:r>
            <a:r>
              <a:rPr lang="en-GB" dirty="0"/>
              <a:t>range of conditions necessary for persistence </a:t>
            </a:r>
            <a:r>
              <a:rPr lang="en-GB" dirty="0" smtClean="0"/>
              <a:t>and </a:t>
            </a:r>
            <a:r>
              <a:rPr lang="en-GB" dirty="0"/>
              <a:t>its ecological role in the ecosystem. </a:t>
            </a:r>
          </a:p>
          <a:p>
            <a:pPr algn="just"/>
            <a:r>
              <a:rPr lang="en-GB" dirty="0" smtClean="0"/>
              <a:t>Ecological </a:t>
            </a:r>
            <a:r>
              <a:rPr lang="en-GB" dirty="0"/>
              <a:t>niche subsumes all of the interactions between a species and the biotic and abiotic </a:t>
            </a:r>
            <a:r>
              <a:rPr lang="en-GB" dirty="0" smtClean="0"/>
              <a:t>environment.</a:t>
            </a:r>
          </a:p>
          <a:p>
            <a:pPr algn="just"/>
            <a:r>
              <a:rPr lang="en-GB" dirty="0" smtClean="0"/>
              <a:t>Includes conditions, resources, interactions, partitioning of resources</a:t>
            </a:r>
          </a:p>
          <a:p>
            <a:pPr algn="just"/>
            <a:endParaRPr lang="en-GB" dirty="0" smtClean="0"/>
          </a:p>
          <a:p>
            <a:pPr algn="just"/>
            <a:endParaRPr lang="en-GB" dirty="0"/>
          </a:p>
        </p:txBody>
      </p:sp>
    </p:spTree>
    <p:extLst>
      <p:ext uri="{BB962C8B-B14F-4D97-AF65-F5344CB8AC3E}">
        <p14:creationId xmlns:p14="http://schemas.microsoft.com/office/powerpoint/2010/main" val="12960679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PREDATION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One organism eats another</a:t>
            </a:r>
          </a:p>
          <a:p>
            <a:pPr marL="400050" lvl="1" indent="0">
              <a:buNone/>
            </a:pPr>
            <a:r>
              <a:rPr lang="en-GB" sz="3200" dirty="0" smtClean="0"/>
              <a:t>Herbivore – eats plant</a:t>
            </a:r>
          </a:p>
          <a:p>
            <a:pPr marL="400050" lvl="1" indent="0">
              <a:buNone/>
            </a:pPr>
            <a:r>
              <a:rPr lang="en-GB" sz="3200" dirty="0" smtClean="0"/>
              <a:t>Carnivore – eats animal</a:t>
            </a:r>
          </a:p>
          <a:p>
            <a:pPr marL="400050" lvl="1" indent="0">
              <a:buNone/>
            </a:pPr>
            <a:r>
              <a:rPr lang="en-GB" sz="3200" dirty="0" smtClean="0"/>
              <a:t>Omnivore – eats both</a:t>
            </a:r>
          </a:p>
          <a:p>
            <a:r>
              <a:rPr lang="en-GB" dirty="0" smtClean="0"/>
              <a:t>The interactions between predator and prey have led to adaptations.</a:t>
            </a:r>
          </a:p>
          <a:p>
            <a:r>
              <a:rPr lang="en-GB" dirty="0" smtClean="0"/>
              <a:t>Predators develop stealth, lure and attack modes</a:t>
            </a:r>
          </a:p>
          <a:p>
            <a:r>
              <a:rPr lang="en-GB" dirty="0" smtClean="0"/>
              <a:t>Prey develop mechanical, chemical, behavioural, physical – aposematism, mimicry and camouflage modes</a:t>
            </a:r>
          </a:p>
          <a:p>
            <a:pPr marL="0" indent="0">
              <a:buNone/>
            </a:pPr>
            <a:endParaRPr lang="en-GB" dirty="0"/>
          </a:p>
        </p:txBody>
      </p:sp>
    </p:spTree>
    <p:extLst>
      <p:ext uri="{BB962C8B-B14F-4D97-AF65-F5344CB8AC3E}">
        <p14:creationId xmlns:p14="http://schemas.microsoft.com/office/powerpoint/2010/main" val="30561748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SYMBIOSIS</a:t>
            </a:r>
            <a:endParaRPr lang="en-GB" dirty="0"/>
          </a:p>
        </p:txBody>
      </p:sp>
      <p:sp>
        <p:nvSpPr>
          <p:cNvPr id="3" name="Content Placeholder 2"/>
          <p:cNvSpPr>
            <a:spLocks noGrp="1"/>
          </p:cNvSpPr>
          <p:nvPr>
            <p:ph idx="1"/>
          </p:nvPr>
        </p:nvSpPr>
        <p:spPr/>
        <p:txBody>
          <a:bodyPr/>
          <a:lstStyle/>
          <a:p>
            <a:r>
              <a:rPr lang="en-GB" dirty="0" smtClean="0"/>
              <a:t>Interaction </a:t>
            </a:r>
            <a:r>
              <a:rPr lang="en-GB" dirty="0"/>
              <a:t>between two different organisms living in close physical association, typically to the advantage of </a:t>
            </a:r>
            <a:r>
              <a:rPr lang="en-GB" dirty="0" smtClean="0"/>
              <a:t>both. But not always.</a:t>
            </a:r>
            <a:endParaRPr lang="en-GB" dirty="0"/>
          </a:p>
        </p:txBody>
      </p:sp>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3140968"/>
            <a:ext cx="5238750" cy="346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928316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SYMBIOSIS</a:t>
            </a:r>
            <a:endParaRPr lang="en-GB" dirty="0"/>
          </a:p>
        </p:txBody>
      </p:sp>
      <p:sp>
        <p:nvSpPr>
          <p:cNvPr id="3" name="Content Placeholder 2"/>
          <p:cNvSpPr>
            <a:spLocks noGrp="1"/>
          </p:cNvSpPr>
          <p:nvPr>
            <p:ph idx="1"/>
          </p:nvPr>
        </p:nvSpPr>
        <p:spPr>
          <a:xfrm>
            <a:off x="457200" y="1412776"/>
            <a:ext cx="8507288" cy="4713387"/>
          </a:xfrm>
        </p:spPr>
        <p:txBody>
          <a:bodyPr/>
          <a:lstStyle/>
          <a:p>
            <a:r>
              <a:rPr lang="en-GB" dirty="0" smtClean="0"/>
              <a:t>Mutualism – beneficial to both species</a:t>
            </a:r>
          </a:p>
          <a:p>
            <a:r>
              <a:rPr lang="en-GB" dirty="0" smtClean="0"/>
              <a:t>Commensalism – beneficial to one, not seemingly beneficial to </a:t>
            </a:r>
            <a:r>
              <a:rPr lang="en-GB" dirty="0"/>
              <a:t>the </a:t>
            </a:r>
            <a:r>
              <a:rPr lang="en-GB" dirty="0" smtClean="0"/>
              <a:t>other, no harm done</a:t>
            </a:r>
          </a:p>
          <a:p>
            <a:r>
              <a:rPr lang="en-GB" dirty="0" smtClean="0"/>
              <a:t>Parasitism – detrimental to one</a:t>
            </a:r>
            <a:endParaRPr lang="en-GB" dirty="0"/>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1" y="4226294"/>
            <a:ext cx="3947559" cy="2631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8024" y="4330824"/>
            <a:ext cx="3657600" cy="205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397076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INVASIVE SPECIES</a:t>
            </a:r>
            <a:endParaRPr lang="en-GB" dirty="0"/>
          </a:p>
        </p:txBody>
      </p:sp>
      <p:pic>
        <p:nvPicPr>
          <p:cNvPr id="2150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11466" y="1600200"/>
            <a:ext cx="6921068"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552323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INVASIVE SPECIES</a:t>
            </a:r>
            <a:endParaRPr lang="en-GB" dirty="0"/>
          </a:p>
        </p:txBody>
      </p:sp>
      <p:sp>
        <p:nvSpPr>
          <p:cNvPr id="3" name="Content Placeholder 2"/>
          <p:cNvSpPr>
            <a:spLocks noGrp="1"/>
          </p:cNvSpPr>
          <p:nvPr>
            <p:ph idx="1"/>
          </p:nvPr>
        </p:nvSpPr>
        <p:spPr/>
        <p:txBody>
          <a:bodyPr/>
          <a:lstStyle/>
          <a:p>
            <a:r>
              <a:rPr lang="en-GB" dirty="0" smtClean="0"/>
              <a:t>Non-native - </a:t>
            </a:r>
            <a:r>
              <a:rPr lang="en-GB" dirty="0"/>
              <a:t>Grey squirrel (Sciurus carolinensis); S</a:t>
            </a:r>
            <a:r>
              <a:rPr lang="en-GB" dirty="0" smtClean="0"/>
              <a:t>itka </a:t>
            </a:r>
            <a:r>
              <a:rPr lang="en-GB" dirty="0"/>
              <a:t>spruce ((</a:t>
            </a:r>
            <a:r>
              <a:rPr lang="en-GB" dirty="0" err="1"/>
              <a:t>Picea</a:t>
            </a:r>
            <a:r>
              <a:rPr lang="en-GB" dirty="0"/>
              <a:t> </a:t>
            </a:r>
            <a:r>
              <a:rPr lang="en-GB" dirty="0" err="1"/>
              <a:t>sitchensis</a:t>
            </a:r>
            <a:r>
              <a:rPr lang="en-GB" dirty="0"/>
              <a:t>)</a:t>
            </a:r>
            <a:endParaRPr lang="en-GB" dirty="0" smtClean="0"/>
          </a:p>
          <a:p>
            <a:r>
              <a:rPr lang="en-GB" dirty="0" smtClean="0"/>
              <a:t>Native invasive </a:t>
            </a:r>
            <a:r>
              <a:rPr lang="en-GB" dirty="0"/>
              <a:t>– Bracken (Pteridium aquilinum)</a:t>
            </a:r>
            <a:endParaRPr lang="en-GB" dirty="0" smtClean="0"/>
          </a:p>
          <a:p>
            <a:r>
              <a:rPr lang="en-GB" dirty="0" smtClean="0"/>
              <a:t>Naturalised – </a:t>
            </a:r>
            <a:r>
              <a:rPr lang="en-GB" dirty="0"/>
              <a:t>Sweet chestnut </a:t>
            </a:r>
            <a:r>
              <a:rPr lang="en-GB" dirty="0" smtClean="0"/>
              <a:t>(</a:t>
            </a:r>
            <a:r>
              <a:rPr lang="en-GB" dirty="0" err="1" smtClean="0"/>
              <a:t>Castanea</a:t>
            </a:r>
            <a:r>
              <a:rPr lang="en-GB" dirty="0" smtClean="0"/>
              <a:t> </a:t>
            </a:r>
            <a:r>
              <a:rPr lang="en-GB" dirty="0" err="1" smtClean="0"/>
              <a:t>sativa</a:t>
            </a:r>
            <a:r>
              <a:rPr lang="en-GB" dirty="0" smtClean="0"/>
              <a:t>)</a:t>
            </a:r>
          </a:p>
          <a:p>
            <a:pPr marL="0" indent="0">
              <a:buNone/>
            </a:pPr>
            <a:endParaRPr lang="en-GB" dirty="0"/>
          </a:p>
        </p:txBody>
      </p:sp>
    </p:spTree>
    <p:extLst>
      <p:ext uri="{BB962C8B-B14F-4D97-AF65-F5344CB8AC3E}">
        <p14:creationId xmlns:p14="http://schemas.microsoft.com/office/powerpoint/2010/main" val="27170296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POST LECTURE ACTIVITY</a:t>
            </a:r>
            <a:endParaRPr lang="en-GB" dirty="0"/>
          </a:p>
        </p:txBody>
      </p:sp>
      <p:sp>
        <p:nvSpPr>
          <p:cNvPr id="3" name="Content Placeholder 2"/>
          <p:cNvSpPr>
            <a:spLocks noGrp="1"/>
          </p:cNvSpPr>
          <p:nvPr>
            <p:ph idx="1"/>
          </p:nvPr>
        </p:nvSpPr>
        <p:spPr/>
        <p:txBody>
          <a:bodyPr/>
          <a:lstStyle/>
          <a:p>
            <a:r>
              <a:rPr lang="en-GB" dirty="0" smtClean="0"/>
              <a:t>Watch any David Attenborough nature film</a:t>
            </a:r>
          </a:p>
          <a:p>
            <a:r>
              <a:rPr lang="en-GB" dirty="0" smtClean="0"/>
              <a:t>Give your fellow students a 2 minute highlight from the film.</a:t>
            </a:r>
            <a:endParaRPr lang="en-GB" dirty="0"/>
          </a:p>
        </p:txBody>
      </p:sp>
    </p:spTree>
    <p:extLst>
      <p:ext uri="{BB962C8B-B14F-4D97-AF65-F5344CB8AC3E}">
        <p14:creationId xmlns:p14="http://schemas.microsoft.com/office/powerpoint/2010/main" val="309626643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425</TotalTime>
  <Words>2083</Words>
  <Application>Microsoft Office PowerPoint</Application>
  <PresentationFormat>On-screen Show (4:3)</PresentationFormat>
  <Paragraphs>214</Paragraphs>
  <Slides>41</Slides>
  <Notes>25</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1_Office Theme</vt:lpstr>
      <vt:lpstr>POPULATION ECOLOGY</vt:lpstr>
      <vt:lpstr>POST LECTURE ACTIVITY   biome</vt:lpstr>
      <vt:lpstr>PRE LECTURE ACTIVITY population ecology</vt:lpstr>
      <vt:lpstr>POPULATION DEMOGRAPHICS</vt:lpstr>
      <vt:lpstr>POPULATION DEMOGRAPHICS</vt:lpstr>
      <vt:lpstr>REVIEW</vt:lpstr>
      <vt:lpstr>SHIFTING BASELINE SYNDROME</vt:lpstr>
      <vt:lpstr>PowerPoint Presentation</vt:lpstr>
      <vt:lpstr>POPULATION SIZE</vt:lpstr>
      <vt:lpstr>POPULATION SIZE</vt:lpstr>
      <vt:lpstr>PowerPoint Presentation</vt:lpstr>
      <vt:lpstr>POPULATION GROWTH AND REGULATION</vt:lpstr>
      <vt:lpstr>POPULATION GROWTH AND REGULATION</vt:lpstr>
      <vt:lpstr>POPULATION DENSITY</vt:lpstr>
      <vt:lpstr>PowerPoint Presentation</vt:lpstr>
      <vt:lpstr>POPULATION DENSITY</vt:lpstr>
      <vt:lpstr>PowerPoint Presentation</vt:lpstr>
      <vt:lpstr>PowerPoint Presentation</vt:lpstr>
      <vt:lpstr>PowerPoint Presentation</vt:lpstr>
      <vt:lpstr>PowerPoint Presentation</vt:lpstr>
      <vt:lpstr>POPULATION DISTRIBUTION</vt:lpstr>
      <vt:lpstr>POPULATION DISTRIBUTION</vt:lpstr>
      <vt:lpstr>AGE STRUCTURE</vt:lpstr>
      <vt:lpstr>AGE STRUCTURE</vt:lpstr>
      <vt:lpstr>AGE STRUCTURE</vt:lpstr>
      <vt:lpstr>FECUNDITY</vt:lpstr>
      <vt:lpstr>FECUNDITY</vt:lpstr>
      <vt:lpstr>FECUNDITY</vt:lpstr>
      <vt:lpstr>FECUNDITY</vt:lpstr>
      <vt:lpstr>MORTALITY</vt:lpstr>
      <vt:lpstr>MORTALITY</vt:lpstr>
      <vt:lpstr>SEX RATIO</vt:lpstr>
      <vt:lpstr>POPULATION ECOLOGY DYNAMICS</vt:lpstr>
      <vt:lpstr>DYNAMICS</vt:lpstr>
      <vt:lpstr>DYNAMICS - NICHE</vt:lpstr>
      <vt:lpstr>PREDATION</vt:lpstr>
      <vt:lpstr>SYMBIOSIS</vt:lpstr>
      <vt:lpstr>SYMBIOSIS</vt:lpstr>
      <vt:lpstr>INVASIVE SPECIES</vt:lpstr>
      <vt:lpstr>INVASIVE SPECIES</vt:lpstr>
      <vt:lpstr>POST LECTURE ACTIVITY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POPULATION ECOLOGY</dc:title>
  <dc:creator>mike goodfellow-smith</dc:creator>
  <cp:lastModifiedBy>mike goodfellow-smith</cp:lastModifiedBy>
  <cp:revision>30</cp:revision>
  <dcterms:created xsi:type="dcterms:W3CDTF">2022-01-10T09:25:28Z</dcterms:created>
  <dcterms:modified xsi:type="dcterms:W3CDTF">2022-01-10T16:30:36Z</dcterms:modified>
</cp:coreProperties>
</file>