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notesMasterIdLst>
    <p:notesMasterId r:id="rId16"/>
  </p:notesMasterIdLst>
  <p:sldIdLst>
    <p:sldId id="256" r:id="rId2"/>
    <p:sldId id="257" r:id="rId3"/>
    <p:sldId id="258" r:id="rId4"/>
    <p:sldId id="259" r:id="rId5"/>
    <p:sldId id="262" r:id="rId6"/>
    <p:sldId id="263" r:id="rId7"/>
    <p:sldId id="264" r:id="rId8"/>
    <p:sldId id="265" r:id="rId9"/>
    <p:sldId id="266" r:id="rId10"/>
    <p:sldId id="267" r:id="rId11"/>
    <p:sldId id="268" r:id="rId12"/>
    <p:sldId id="269" r:id="rId13"/>
    <p:sldId id="270"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969590-3FA2-8C45-8B1F-3D5382FC1FB4}" v="1" dt="2025-02-24T15:28:17.9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8" autoAdjust="0"/>
    <p:restoredTop sz="74505" autoAdjust="0"/>
  </p:normalViewPr>
  <p:slideViewPr>
    <p:cSldViewPr snapToGrid="0">
      <p:cViewPr varScale="1">
        <p:scale>
          <a:sx n="83" d="100"/>
          <a:sy n="83" d="100"/>
        </p:scale>
        <p:origin x="172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e-Florin Apostol (2131343)" userId="576b4cd6-a063-4b66-85a5-af8e42f3b58e" providerId="ADAL" clId="{32969590-3FA2-8C45-8B1F-3D5382FC1FB4}"/>
    <pc:docChg chg="custSel modSld">
      <pc:chgData name="Vasile-Florin Apostol (2131343)" userId="576b4cd6-a063-4b66-85a5-af8e42f3b58e" providerId="ADAL" clId="{32969590-3FA2-8C45-8B1F-3D5382FC1FB4}" dt="2025-02-24T15:46:20.169" v="622" actId="20577"/>
      <pc:docMkLst>
        <pc:docMk/>
      </pc:docMkLst>
      <pc:sldChg chg="addSp delSp modSp mod">
        <pc:chgData name="Vasile-Florin Apostol (2131343)" userId="576b4cd6-a063-4b66-85a5-af8e42f3b58e" providerId="ADAL" clId="{32969590-3FA2-8C45-8B1F-3D5382FC1FB4}" dt="2025-02-24T15:46:20.169" v="622" actId="20577"/>
        <pc:sldMkLst>
          <pc:docMk/>
          <pc:sldMk cId="2172980204" sldId="256"/>
        </pc:sldMkLst>
        <pc:spChg chg="mod">
          <ac:chgData name="Vasile-Florin Apostol (2131343)" userId="576b4cd6-a063-4b66-85a5-af8e42f3b58e" providerId="ADAL" clId="{32969590-3FA2-8C45-8B1F-3D5382FC1FB4}" dt="2025-02-24T15:46:20.169" v="622" actId="20577"/>
          <ac:spMkLst>
            <pc:docMk/>
            <pc:sldMk cId="2172980204" sldId="256"/>
            <ac:spMk id="2" creationId="{65DE7F35-5C33-2C67-4EB8-7503990A6E28}"/>
          </ac:spMkLst>
        </pc:spChg>
        <pc:spChg chg="mod">
          <ac:chgData name="Vasile-Florin Apostol (2131343)" userId="576b4cd6-a063-4b66-85a5-af8e42f3b58e" providerId="ADAL" clId="{32969590-3FA2-8C45-8B1F-3D5382FC1FB4}" dt="2025-02-24T15:27:19.694" v="470" actId="14100"/>
          <ac:spMkLst>
            <pc:docMk/>
            <pc:sldMk cId="2172980204" sldId="256"/>
            <ac:spMk id="3" creationId="{0ADB2BCE-0CED-37EB-FB6C-98B0EB195607}"/>
          </ac:spMkLst>
        </pc:spChg>
        <pc:spChg chg="add mod">
          <ac:chgData name="Vasile-Florin Apostol (2131343)" userId="576b4cd6-a063-4b66-85a5-af8e42f3b58e" providerId="ADAL" clId="{32969590-3FA2-8C45-8B1F-3D5382FC1FB4}" dt="2025-02-24T15:32:02.690" v="592" actId="20577"/>
          <ac:spMkLst>
            <pc:docMk/>
            <pc:sldMk cId="2172980204" sldId="256"/>
            <ac:spMk id="5" creationId="{0170BAA2-F814-4B49-91EA-064BAFC5F2FD}"/>
          </ac:spMkLst>
        </pc:spChg>
        <pc:picChg chg="del mod">
          <ac:chgData name="Vasile-Florin Apostol (2131343)" userId="576b4cd6-a063-4b66-85a5-af8e42f3b58e" providerId="ADAL" clId="{32969590-3FA2-8C45-8B1F-3D5382FC1FB4}" dt="2025-02-24T15:27:33.659" v="471" actId="478"/>
          <ac:picMkLst>
            <pc:docMk/>
            <pc:sldMk cId="2172980204" sldId="256"/>
            <ac:picMk id="14" creationId="{A5055444-31A7-042B-F8C4-0E6D68E0F896}"/>
          </ac:picMkLst>
        </pc:picChg>
      </pc:sldChg>
      <pc:sldChg chg="modSp mod">
        <pc:chgData name="Vasile-Florin Apostol (2131343)" userId="576b4cd6-a063-4b66-85a5-af8e42f3b58e" providerId="ADAL" clId="{32969590-3FA2-8C45-8B1F-3D5382FC1FB4}" dt="2025-02-24T15:20:46.914" v="347" actId="20577"/>
        <pc:sldMkLst>
          <pc:docMk/>
          <pc:sldMk cId="908945844" sldId="265"/>
        </pc:sldMkLst>
        <pc:spChg chg="mod">
          <ac:chgData name="Vasile-Florin Apostol (2131343)" userId="576b4cd6-a063-4b66-85a5-af8e42f3b58e" providerId="ADAL" clId="{32969590-3FA2-8C45-8B1F-3D5382FC1FB4}" dt="2025-02-24T15:20:46.914" v="347" actId="20577"/>
          <ac:spMkLst>
            <pc:docMk/>
            <pc:sldMk cId="908945844" sldId="265"/>
            <ac:spMk id="2" creationId="{8CA39343-537C-6E0A-BEFD-DE4151A6759C}"/>
          </ac:spMkLst>
        </pc:spChg>
      </pc:sldChg>
      <pc:sldChg chg="modSp mod">
        <pc:chgData name="Vasile-Florin Apostol (2131343)" userId="576b4cd6-a063-4b66-85a5-af8e42f3b58e" providerId="ADAL" clId="{32969590-3FA2-8C45-8B1F-3D5382FC1FB4}" dt="2025-02-24T15:21:08.997" v="349" actId="20577"/>
        <pc:sldMkLst>
          <pc:docMk/>
          <pc:sldMk cId="1009711115" sldId="266"/>
        </pc:sldMkLst>
        <pc:spChg chg="mod">
          <ac:chgData name="Vasile-Florin Apostol (2131343)" userId="576b4cd6-a063-4b66-85a5-af8e42f3b58e" providerId="ADAL" clId="{32969590-3FA2-8C45-8B1F-3D5382FC1FB4}" dt="2025-02-24T15:21:08.997" v="349" actId="20577"/>
          <ac:spMkLst>
            <pc:docMk/>
            <pc:sldMk cId="1009711115" sldId="266"/>
            <ac:spMk id="2" creationId="{7043A394-A600-FD20-3C80-2C9CD39BE63E}"/>
          </ac:spMkLst>
        </pc:spChg>
      </pc:sldChg>
      <pc:sldChg chg="modSp mod">
        <pc:chgData name="Vasile-Florin Apostol (2131343)" userId="576b4cd6-a063-4b66-85a5-af8e42f3b58e" providerId="ADAL" clId="{32969590-3FA2-8C45-8B1F-3D5382FC1FB4}" dt="2025-02-24T15:41:05.746" v="598" actId="20577"/>
        <pc:sldMkLst>
          <pc:docMk/>
          <pc:sldMk cId="2354850419" sldId="267"/>
        </pc:sldMkLst>
        <pc:spChg chg="mod">
          <ac:chgData name="Vasile-Florin Apostol (2131343)" userId="576b4cd6-a063-4b66-85a5-af8e42f3b58e" providerId="ADAL" clId="{32969590-3FA2-8C45-8B1F-3D5382FC1FB4}" dt="2025-02-24T15:41:05.746" v="598" actId="20577"/>
          <ac:spMkLst>
            <pc:docMk/>
            <pc:sldMk cId="2354850419" sldId="267"/>
            <ac:spMk id="2" creationId="{F7D623C0-9EF8-7F92-C95A-8EA785F0E1F7}"/>
          </ac:spMkLst>
        </pc:spChg>
      </pc:sldChg>
      <pc:sldChg chg="modSp mod">
        <pc:chgData name="Vasile-Florin Apostol (2131343)" userId="576b4cd6-a063-4b66-85a5-af8e42f3b58e" providerId="ADAL" clId="{32969590-3FA2-8C45-8B1F-3D5382FC1FB4}" dt="2025-02-24T15:41:45.963" v="600" actId="20577"/>
        <pc:sldMkLst>
          <pc:docMk/>
          <pc:sldMk cId="3951186582" sldId="268"/>
        </pc:sldMkLst>
        <pc:spChg chg="mod">
          <ac:chgData name="Vasile-Florin Apostol (2131343)" userId="576b4cd6-a063-4b66-85a5-af8e42f3b58e" providerId="ADAL" clId="{32969590-3FA2-8C45-8B1F-3D5382FC1FB4}" dt="2025-02-24T15:41:45.963" v="600" actId="20577"/>
          <ac:spMkLst>
            <pc:docMk/>
            <pc:sldMk cId="3951186582" sldId="268"/>
            <ac:spMk id="2" creationId="{B2172EA0-2DCF-C3C6-1DEA-8C30314F98D9}"/>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iagrams/_rels/drawing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7F61A9-A006-4A27-9680-AF7BED13EAC7}" type="doc">
      <dgm:prSet loTypeId="urn:microsoft.com/office/officeart/2005/8/layout/hList7" loCatId="list" qsTypeId="urn:microsoft.com/office/officeart/2005/8/quickstyle/simple4" qsCatId="simple" csTypeId="urn:microsoft.com/office/officeart/2005/8/colors/accent5_4" csCatId="accent5" phldr="1"/>
      <dgm:spPr/>
      <dgm:t>
        <a:bodyPr/>
        <a:lstStyle/>
        <a:p>
          <a:endParaRPr lang="en-IN"/>
        </a:p>
      </dgm:t>
    </dgm:pt>
    <dgm:pt modelId="{838C8EB9-86A6-4030-9561-D4C3F04CBE4C}">
      <dgm:prSet custT="1"/>
      <dgm:spPr/>
      <dgm:t>
        <a:bodyPr/>
        <a:lstStyle/>
        <a:p>
          <a:pPr algn="just">
            <a:lnSpc>
              <a:spcPct val="150000"/>
            </a:lnSpc>
          </a:pPr>
          <a:r>
            <a:rPr lang="en-IN" sz="2000" dirty="0">
              <a:solidFill>
                <a:schemeClr val="tx1"/>
              </a:solidFill>
              <a:latin typeface="Times New Roman" panose="02020603050405020304" pitchFamily="18" charset="0"/>
              <a:cs typeface="Times New Roman" panose="02020603050405020304" pitchFamily="18" charset="0"/>
            </a:rPr>
            <a:t>This study will provide in-depth information focusing the sustainability practices in the hotel and hospitality sectors of the UK </a:t>
          </a:r>
          <a:r>
            <a:rPr lang="en-GB" sz="2000" dirty="0">
              <a:solidFill>
                <a:schemeClr val="tx1"/>
              </a:solidFill>
              <a:latin typeface="Times New Roman" panose="02020603050405020304" pitchFamily="18" charset="0"/>
              <a:cs typeface="Times New Roman" panose="02020603050405020304" pitchFamily="18" charset="0"/>
            </a:rPr>
            <a:t>(Ford and Sturman, 2020)</a:t>
          </a:r>
          <a:r>
            <a:rPr lang="en-IN" sz="2000" dirty="0">
              <a:solidFill>
                <a:schemeClr val="tx1"/>
              </a:solidFill>
              <a:latin typeface="Times New Roman" panose="02020603050405020304" pitchFamily="18" charset="0"/>
              <a:cs typeface="Times New Roman" panose="02020603050405020304" pitchFamily="18" charset="0"/>
            </a:rPr>
            <a:t>. </a:t>
          </a:r>
        </a:p>
      </dgm:t>
    </dgm:pt>
    <dgm:pt modelId="{960FC669-F81C-4F3D-850C-5BEAE3AB554F}" type="parTrans" cxnId="{8036F486-0A8A-410D-8DDF-56C5E67D664D}">
      <dgm:prSet/>
      <dgm:spPr/>
      <dgm:t>
        <a:bodyPr/>
        <a:lstStyle/>
        <a:p>
          <a:endParaRPr lang="en-IN"/>
        </a:p>
      </dgm:t>
    </dgm:pt>
    <dgm:pt modelId="{FBE2C6F7-1E7C-451E-B73B-431AB967435B}" type="sibTrans" cxnId="{8036F486-0A8A-410D-8DDF-56C5E67D664D}">
      <dgm:prSet/>
      <dgm:spPr/>
      <dgm:t>
        <a:bodyPr/>
        <a:lstStyle/>
        <a:p>
          <a:endParaRPr lang="en-IN"/>
        </a:p>
      </dgm:t>
    </dgm:pt>
    <dgm:pt modelId="{1C0C31E6-C14A-4285-919F-13FE466FFD68}">
      <dgm:prSet custT="1"/>
      <dgm:spPr>
        <a:solidFill>
          <a:schemeClr val="accent5">
            <a:lumMod val="75000"/>
          </a:schemeClr>
        </a:solidFill>
      </dgm:spPr>
      <dgm:t>
        <a:bodyPr/>
        <a:lstStyle/>
        <a:p>
          <a:pPr algn="just">
            <a:lnSpc>
              <a:spcPct val="150000"/>
            </a:lnSpc>
          </a:pPr>
          <a:r>
            <a:rPr lang="en-IN" sz="2000" dirty="0">
              <a:solidFill>
                <a:schemeClr val="tx1"/>
              </a:solidFill>
              <a:latin typeface="Times New Roman" panose="02020603050405020304" pitchFamily="18" charset="0"/>
              <a:cs typeface="Times New Roman" panose="02020603050405020304" pitchFamily="18" charset="0"/>
            </a:rPr>
            <a:t>The major focus of the study will be identifying the significance, challenges, and strategies for maintaining sustainable practices and developing a large customer base in these sectors. </a:t>
          </a:r>
        </a:p>
      </dgm:t>
    </dgm:pt>
    <dgm:pt modelId="{54542BFE-F658-4656-876E-1607481E181F}" type="parTrans" cxnId="{F2325B52-FCD7-4C03-AC3E-357F91563E73}">
      <dgm:prSet/>
      <dgm:spPr/>
      <dgm:t>
        <a:bodyPr/>
        <a:lstStyle/>
        <a:p>
          <a:endParaRPr lang="en-IN"/>
        </a:p>
      </dgm:t>
    </dgm:pt>
    <dgm:pt modelId="{33635288-AC15-4732-91F4-179DBD0166AA}" type="sibTrans" cxnId="{F2325B52-FCD7-4C03-AC3E-357F91563E73}">
      <dgm:prSet/>
      <dgm:spPr/>
      <dgm:t>
        <a:bodyPr/>
        <a:lstStyle/>
        <a:p>
          <a:endParaRPr lang="en-IN"/>
        </a:p>
      </dgm:t>
    </dgm:pt>
    <dgm:pt modelId="{7EF86E71-15A8-4621-AFDB-5C2B4C24D470}" type="pres">
      <dgm:prSet presAssocID="{BC7F61A9-A006-4A27-9680-AF7BED13EAC7}" presName="Name0" presStyleCnt="0">
        <dgm:presLayoutVars>
          <dgm:dir/>
          <dgm:resizeHandles val="exact"/>
        </dgm:presLayoutVars>
      </dgm:prSet>
      <dgm:spPr/>
    </dgm:pt>
    <dgm:pt modelId="{AAB8F611-57E3-4836-AAF5-36212923A6D2}" type="pres">
      <dgm:prSet presAssocID="{BC7F61A9-A006-4A27-9680-AF7BED13EAC7}" presName="fgShape" presStyleLbl="fgShp" presStyleIdx="0" presStyleCnt="1" custLinFactY="7243" custLinFactNeighborX="-2257" custLinFactNeighborY="100000"/>
      <dgm:spPr/>
    </dgm:pt>
    <dgm:pt modelId="{CE667D41-2DF3-4105-87AA-A25175EDFBE0}" type="pres">
      <dgm:prSet presAssocID="{BC7F61A9-A006-4A27-9680-AF7BED13EAC7}" presName="linComp" presStyleCnt="0"/>
      <dgm:spPr/>
    </dgm:pt>
    <dgm:pt modelId="{88C14429-80A5-4989-B0AE-4AA1B5C3B909}" type="pres">
      <dgm:prSet presAssocID="{838C8EB9-86A6-4030-9561-D4C3F04CBE4C}" presName="compNode" presStyleCnt="0"/>
      <dgm:spPr/>
    </dgm:pt>
    <dgm:pt modelId="{C460101E-4377-4B68-94DD-E49F20795447}" type="pres">
      <dgm:prSet presAssocID="{838C8EB9-86A6-4030-9561-D4C3F04CBE4C}" presName="bkgdShape" presStyleLbl="node1" presStyleIdx="0" presStyleCnt="2"/>
      <dgm:spPr/>
    </dgm:pt>
    <dgm:pt modelId="{1EC39A31-CAA6-4BDA-A77C-A870E82F7FC8}" type="pres">
      <dgm:prSet presAssocID="{838C8EB9-86A6-4030-9561-D4C3F04CBE4C}" presName="nodeTx" presStyleLbl="node1" presStyleIdx="0" presStyleCnt="2">
        <dgm:presLayoutVars>
          <dgm:bulletEnabled val="1"/>
        </dgm:presLayoutVars>
      </dgm:prSet>
      <dgm:spPr/>
    </dgm:pt>
    <dgm:pt modelId="{49EA22F3-3F0F-4D0C-AA4C-3BA4E909E6ED}" type="pres">
      <dgm:prSet presAssocID="{838C8EB9-86A6-4030-9561-D4C3F04CBE4C}" presName="invisiNode" presStyleLbl="node1" presStyleIdx="0" presStyleCnt="2"/>
      <dgm:spPr/>
    </dgm:pt>
    <dgm:pt modelId="{8F3A35B8-C55F-4486-92C4-ACBDCE9143D9}" type="pres">
      <dgm:prSet presAssocID="{838C8EB9-86A6-4030-9561-D4C3F04CBE4C}" presName="imagNode" presStyleLbl="fgImgPlace1" presStyleIdx="0" presStyleCnt="2" custScaleX="120052" custScaleY="119025" custLinFactNeighborX="-1665" custLinFactNeighborY="-9357"/>
      <dgm:spPr>
        <a:blipFill>
          <a:blip xmlns:r="http://schemas.openxmlformats.org/officeDocument/2006/relationships" r:embed="rId1">
            <a:extLst>
              <a:ext uri="{28A0092B-C50C-407E-A947-70E740481C1C}">
                <a14:useLocalDpi xmlns:a14="http://schemas.microsoft.com/office/drawing/2010/main" val="0"/>
              </a:ext>
            </a:extLst>
          </a:blip>
          <a:srcRect/>
          <a:stretch>
            <a:fillRect t="-7000" b="-7000"/>
          </a:stretch>
        </a:blipFill>
      </dgm:spPr>
    </dgm:pt>
    <dgm:pt modelId="{1B449D8E-FDA4-42F7-990D-5C58228F7C2D}" type="pres">
      <dgm:prSet presAssocID="{FBE2C6F7-1E7C-451E-B73B-431AB967435B}" presName="sibTrans" presStyleLbl="sibTrans2D1" presStyleIdx="0" presStyleCnt="0"/>
      <dgm:spPr/>
    </dgm:pt>
    <dgm:pt modelId="{55DEC718-E995-4D1D-908C-8372B108B0CF}" type="pres">
      <dgm:prSet presAssocID="{1C0C31E6-C14A-4285-919F-13FE466FFD68}" presName="compNode" presStyleCnt="0"/>
      <dgm:spPr/>
    </dgm:pt>
    <dgm:pt modelId="{8EC02E33-C2DD-4350-8391-5A241728AC7A}" type="pres">
      <dgm:prSet presAssocID="{1C0C31E6-C14A-4285-919F-13FE466FFD68}" presName="bkgdShape" presStyleLbl="node1" presStyleIdx="1" presStyleCnt="2"/>
      <dgm:spPr/>
    </dgm:pt>
    <dgm:pt modelId="{58B41EF5-0A53-435B-BB3C-B1BF2B0DCB60}" type="pres">
      <dgm:prSet presAssocID="{1C0C31E6-C14A-4285-919F-13FE466FFD68}" presName="nodeTx" presStyleLbl="node1" presStyleIdx="1" presStyleCnt="2">
        <dgm:presLayoutVars>
          <dgm:bulletEnabled val="1"/>
        </dgm:presLayoutVars>
      </dgm:prSet>
      <dgm:spPr/>
    </dgm:pt>
    <dgm:pt modelId="{D378D7CF-93A1-4457-92CB-86D78916A043}" type="pres">
      <dgm:prSet presAssocID="{1C0C31E6-C14A-4285-919F-13FE466FFD68}" presName="invisiNode" presStyleLbl="node1" presStyleIdx="1" presStyleCnt="2"/>
      <dgm:spPr/>
    </dgm:pt>
    <dgm:pt modelId="{964469C1-1098-4101-B48D-F58DCF9BC7C3}" type="pres">
      <dgm:prSet presAssocID="{1C0C31E6-C14A-4285-919F-13FE466FFD68}" presName="imagNode" presStyleLbl="fgImgPlace1" presStyleIdx="1" presStyleCnt="2" custScaleX="108475" custScaleY="99999" custLinFactNeighborX="-8860" custLinFactNeighborY="-23149"/>
      <dgm:spPr>
        <a:blipFill>
          <a:blip xmlns:r="http://schemas.openxmlformats.org/officeDocument/2006/relationships" r:embed="rId2">
            <a:extLst>
              <a:ext uri="{28A0092B-C50C-407E-A947-70E740481C1C}">
                <a14:useLocalDpi xmlns:a14="http://schemas.microsoft.com/office/drawing/2010/main" val="0"/>
              </a:ext>
            </a:extLst>
          </a:blip>
          <a:srcRect/>
          <a:stretch>
            <a:fillRect l="-5000" r="-5000"/>
          </a:stretch>
        </a:blipFill>
      </dgm:spPr>
    </dgm:pt>
  </dgm:ptLst>
  <dgm:cxnLst>
    <dgm:cxn modelId="{AA0FFF12-5FC4-4FF1-9850-C375F3208E63}" type="presOf" srcId="{838C8EB9-86A6-4030-9561-D4C3F04CBE4C}" destId="{1EC39A31-CAA6-4BDA-A77C-A870E82F7FC8}" srcOrd="1" destOrd="0" presId="urn:microsoft.com/office/officeart/2005/8/layout/hList7"/>
    <dgm:cxn modelId="{4B3E4C2B-A347-4F58-A016-CE2814B2CD62}" type="presOf" srcId="{1C0C31E6-C14A-4285-919F-13FE466FFD68}" destId="{58B41EF5-0A53-435B-BB3C-B1BF2B0DCB60}" srcOrd="1" destOrd="0" presId="urn:microsoft.com/office/officeart/2005/8/layout/hList7"/>
    <dgm:cxn modelId="{F2325B52-FCD7-4C03-AC3E-357F91563E73}" srcId="{BC7F61A9-A006-4A27-9680-AF7BED13EAC7}" destId="{1C0C31E6-C14A-4285-919F-13FE466FFD68}" srcOrd="1" destOrd="0" parTransId="{54542BFE-F658-4656-876E-1607481E181F}" sibTransId="{33635288-AC15-4732-91F4-179DBD0166AA}"/>
    <dgm:cxn modelId="{7CF56F6C-ABF6-48DC-852A-9068DF39757D}" type="presOf" srcId="{1C0C31E6-C14A-4285-919F-13FE466FFD68}" destId="{8EC02E33-C2DD-4350-8391-5A241728AC7A}" srcOrd="0" destOrd="0" presId="urn:microsoft.com/office/officeart/2005/8/layout/hList7"/>
    <dgm:cxn modelId="{8036F486-0A8A-410D-8DDF-56C5E67D664D}" srcId="{BC7F61A9-A006-4A27-9680-AF7BED13EAC7}" destId="{838C8EB9-86A6-4030-9561-D4C3F04CBE4C}" srcOrd="0" destOrd="0" parTransId="{960FC669-F81C-4F3D-850C-5BEAE3AB554F}" sibTransId="{FBE2C6F7-1E7C-451E-B73B-431AB967435B}"/>
    <dgm:cxn modelId="{C84B50A6-0785-493D-B5AD-FA5498C6B4A5}" type="presOf" srcId="{BC7F61A9-A006-4A27-9680-AF7BED13EAC7}" destId="{7EF86E71-15A8-4621-AFDB-5C2B4C24D470}" srcOrd="0" destOrd="0" presId="urn:microsoft.com/office/officeart/2005/8/layout/hList7"/>
    <dgm:cxn modelId="{D3C900CE-6477-4D50-9195-A588D643C00F}" type="presOf" srcId="{838C8EB9-86A6-4030-9561-D4C3F04CBE4C}" destId="{C460101E-4377-4B68-94DD-E49F20795447}" srcOrd="0" destOrd="0" presId="urn:microsoft.com/office/officeart/2005/8/layout/hList7"/>
    <dgm:cxn modelId="{528606D8-E2AE-4BBE-9653-489AAFC7E698}" type="presOf" srcId="{FBE2C6F7-1E7C-451E-B73B-431AB967435B}" destId="{1B449D8E-FDA4-42F7-990D-5C58228F7C2D}" srcOrd="0" destOrd="0" presId="urn:microsoft.com/office/officeart/2005/8/layout/hList7"/>
    <dgm:cxn modelId="{164CB858-4B3C-4636-BD24-8287D3CCFF2B}" type="presParOf" srcId="{7EF86E71-15A8-4621-AFDB-5C2B4C24D470}" destId="{AAB8F611-57E3-4836-AAF5-36212923A6D2}" srcOrd="0" destOrd="0" presId="urn:microsoft.com/office/officeart/2005/8/layout/hList7"/>
    <dgm:cxn modelId="{F753F167-B4E4-492E-97BE-B4FDE3E2B211}" type="presParOf" srcId="{7EF86E71-15A8-4621-AFDB-5C2B4C24D470}" destId="{CE667D41-2DF3-4105-87AA-A25175EDFBE0}" srcOrd="1" destOrd="0" presId="urn:microsoft.com/office/officeart/2005/8/layout/hList7"/>
    <dgm:cxn modelId="{57B7E884-F478-4579-A43D-43C273B37CDF}" type="presParOf" srcId="{CE667D41-2DF3-4105-87AA-A25175EDFBE0}" destId="{88C14429-80A5-4989-B0AE-4AA1B5C3B909}" srcOrd="0" destOrd="0" presId="urn:microsoft.com/office/officeart/2005/8/layout/hList7"/>
    <dgm:cxn modelId="{650FA66A-AF54-43A5-8CFE-8B739A642A41}" type="presParOf" srcId="{88C14429-80A5-4989-B0AE-4AA1B5C3B909}" destId="{C460101E-4377-4B68-94DD-E49F20795447}" srcOrd="0" destOrd="0" presId="urn:microsoft.com/office/officeart/2005/8/layout/hList7"/>
    <dgm:cxn modelId="{0930FCF6-AD3E-4196-9623-ABC1549CBBBD}" type="presParOf" srcId="{88C14429-80A5-4989-B0AE-4AA1B5C3B909}" destId="{1EC39A31-CAA6-4BDA-A77C-A870E82F7FC8}" srcOrd="1" destOrd="0" presId="urn:microsoft.com/office/officeart/2005/8/layout/hList7"/>
    <dgm:cxn modelId="{7CA75AFE-3637-46BE-AE36-BAF6B950F7DC}" type="presParOf" srcId="{88C14429-80A5-4989-B0AE-4AA1B5C3B909}" destId="{49EA22F3-3F0F-4D0C-AA4C-3BA4E909E6ED}" srcOrd="2" destOrd="0" presId="urn:microsoft.com/office/officeart/2005/8/layout/hList7"/>
    <dgm:cxn modelId="{E287B802-6270-4B56-AC68-FA570D09FD23}" type="presParOf" srcId="{88C14429-80A5-4989-B0AE-4AA1B5C3B909}" destId="{8F3A35B8-C55F-4486-92C4-ACBDCE9143D9}" srcOrd="3" destOrd="0" presId="urn:microsoft.com/office/officeart/2005/8/layout/hList7"/>
    <dgm:cxn modelId="{64A38DC3-1051-4DDA-8810-A122DA17522F}" type="presParOf" srcId="{CE667D41-2DF3-4105-87AA-A25175EDFBE0}" destId="{1B449D8E-FDA4-42F7-990D-5C58228F7C2D}" srcOrd="1" destOrd="0" presId="urn:microsoft.com/office/officeart/2005/8/layout/hList7"/>
    <dgm:cxn modelId="{115E6DB0-9108-473C-8F74-DB0E94686784}" type="presParOf" srcId="{CE667D41-2DF3-4105-87AA-A25175EDFBE0}" destId="{55DEC718-E995-4D1D-908C-8372B108B0CF}" srcOrd="2" destOrd="0" presId="urn:microsoft.com/office/officeart/2005/8/layout/hList7"/>
    <dgm:cxn modelId="{A4C52652-7004-4850-B0D6-F0769C88FB18}" type="presParOf" srcId="{55DEC718-E995-4D1D-908C-8372B108B0CF}" destId="{8EC02E33-C2DD-4350-8391-5A241728AC7A}" srcOrd="0" destOrd="0" presId="urn:microsoft.com/office/officeart/2005/8/layout/hList7"/>
    <dgm:cxn modelId="{6167947C-71E5-411E-B5A3-0859527BD11C}" type="presParOf" srcId="{55DEC718-E995-4D1D-908C-8372B108B0CF}" destId="{58B41EF5-0A53-435B-BB3C-B1BF2B0DCB60}" srcOrd="1" destOrd="0" presId="urn:microsoft.com/office/officeart/2005/8/layout/hList7"/>
    <dgm:cxn modelId="{0C2693D7-3961-4A46-A41E-947B96793666}" type="presParOf" srcId="{55DEC718-E995-4D1D-908C-8372B108B0CF}" destId="{D378D7CF-93A1-4457-92CB-86D78916A043}" srcOrd="2" destOrd="0" presId="urn:microsoft.com/office/officeart/2005/8/layout/hList7"/>
    <dgm:cxn modelId="{371004E0-246D-4B46-8586-D7EDD6CABC6D}" type="presParOf" srcId="{55DEC718-E995-4D1D-908C-8372B108B0CF}" destId="{964469C1-1098-4101-B48D-F58DCF9BC7C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2CD852-313B-431D-9D47-BDD5200C2F36}" type="doc">
      <dgm:prSet loTypeId="urn:microsoft.com/office/officeart/2005/8/layout/vList2" loCatId="list" qsTypeId="urn:microsoft.com/office/officeart/2005/8/quickstyle/simple3" qsCatId="simple" csTypeId="urn:microsoft.com/office/officeart/2005/8/colors/colorful5" csCatId="colorful" phldr="1"/>
      <dgm:spPr/>
      <dgm:t>
        <a:bodyPr/>
        <a:lstStyle/>
        <a:p>
          <a:endParaRPr lang="en-IN"/>
        </a:p>
      </dgm:t>
    </dgm:pt>
    <dgm:pt modelId="{A95E371A-5F95-4F8A-8701-A901861EDD89}">
      <dgm:prSet custT="1"/>
      <dgm:spPr/>
      <dgm:t>
        <a:bodyPr/>
        <a:lstStyle/>
        <a:p>
          <a:pPr algn="ctr">
            <a:lnSpc>
              <a:spcPct val="150000"/>
            </a:lnSpc>
          </a:pPr>
          <a:r>
            <a:rPr lang="en-IN" sz="2000" b="1" u="none">
              <a:latin typeface="Times New Roman" panose="02020603050405020304" pitchFamily="18" charset="0"/>
              <a:cs typeface="Times New Roman" panose="02020603050405020304" pitchFamily="18" charset="0"/>
            </a:rPr>
            <a:t>         </a:t>
          </a:r>
          <a:r>
            <a:rPr lang="en-IN" sz="2000" b="1" u="sng">
              <a:latin typeface="Times New Roman" panose="02020603050405020304" pitchFamily="18" charset="0"/>
              <a:cs typeface="Times New Roman" panose="02020603050405020304" pitchFamily="18" charset="0"/>
            </a:rPr>
            <a:t> Importance of sustainable practices in the hospitality sectors of the UK</a:t>
          </a:r>
          <a:endParaRPr lang="en-IN" sz="2000" u="sng" dirty="0">
            <a:latin typeface="Times New Roman" panose="02020603050405020304" pitchFamily="18" charset="0"/>
            <a:cs typeface="Times New Roman" panose="02020603050405020304" pitchFamily="18" charset="0"/>
          </a:endParaRPr>
        </a:p>
      </dgm:t>
    </dgm:pt>
    <dgm:pt modelId="{5751AD0E-01DE-48ED-9F1C-53E133A371C6}" type="parTrans" cxnId="{30C3FE38-9DB1-4B76-9779-3EABD1533609}">
      <dgm:prSet/>
      <dgm:spPr/>
      <dgm:t>
        <a:bodyPr/>
        <a:lstStyle/>
        <a:p>
          <a:endParaRPr lang="en-IN"/>
        </a:p>
      </dgm:t>
    </dgm:pt>
    <dgm:pt modelId="{94D1594C-E0F4-4790-905D-2DB0E7014F05}" type="sibTrans" cxnId="{30C3FE38-9DB1-4B76-9779-3EABD1533609}">
      <dgm:prSet/>
      <dgm:spPr/>
      <dgm:t>
        <a:bodyPr/>
        <a:lstStyle/>
        <a:p>
          <a:endParaRPr lang="en-IN"/>
        </a:p>
      </dgm:t>
    </dgm:pt>
    <dgm:pt modelId="{9C060FE5-6097-4595-A3AC-082B5091AB38}">
      <dgm:prSet custT="1"/>
      <dgm:spPr/>
      <dgm:t>
        <a:bodyPr/>
        <a:lstStyle/>
        <a:p>
          <a:pPr algn="just">
            <a:lnSpc>
              <a:spcPct val="150000"/>
            </a:lnSpc>
          </a:pPr>
          <a:r>
            <a:rPr lang="en-IN" sz="2000" dirty="0">
              <a:latin typeface="Times New Roman" panose="02020603050405020304" pitchFamily="18" charset="0"/>
              <a:cs typeface="Times New Roman" panose="02020603050405020304" pitchFamily="18" charset="0"/>
            </a:rPr>
            <a:t>Sustainable practices are considered as significant that helps to address the issues like pollution, overconsumption, and residential harm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(Ford and Sturman, 2020)</a:t>
          </a:r>
          <a:r>
            <a:rPr lang="en-IN" sz="2000" dirty="0">
              <a:latin typeface="Times New Roman" panose="02020603050405020304" pitchFamily="18" charset="0"/>
              <a:cs typeface="Times New Roman" panose="02020603050405020304" pitchFamily="18" charset="0"/>
            </a:rPr>
            <a:t>. . </a:t>
          </a:r>
        </a:p>
      </dgm:t>
    </dgm:pt>
    <dgm:pt modelId="{3C5935EA-06B3-462F-B2A4-F3577D2FFB0F}" type="parTrans" cxnId="{56FB816E-7649-4BA8-9DE0-310DE657FE75}">
      <dgm:prSet/>
      <dgm:spPr/>
      <dgm:t>
        <a:bodyPr/>
        <a:lstStyle/>
        <a:p>
          <a:endParaRPr lang="en-IN"/>
        </a:p>
      </dgm:t>
    </dgm:pt>
    <dgm:pt modelId="{81A9C872-9F43-44DE-BB79-43D259F65161}" type="sibTrans" cxnId="{56FB816E-7649-4BA8-9DE0-310DE657FE75}">
      <dgm:prSet/>
      <dgm:spPr/>
      <dgm:t>
        <a:bodyPr/>
        <a:lstStyle/>
        <a:p>
          <a:endParaRPr lang="en-IN"/>
        </a:p>
      </dgm:t>
    </dgm:pt>
    <dgm:pt modelId="{922B209E-A074-4D24-9DC9-39794C94B57A}">
      <dgm:prSet custT="1"/>
      <dgm:spPr/>
      <dgm:t>
        <a:bodyPr/>
        <a:lstStyle/>
        <a:p>
          <a:pPr algn="just">
            <a:lnSpc>
              <a:spcPct val="150000"/>
            </a:lnSpc>
          </a:pPr>
          <a:r>
            <a:rPr lang="en-IN" sz="2000" dirty="0">
              <a:latin typeface="Times New Roman" panose="02020603050405020304" pitchFamily="18" charset="0"/>
              <a:cs typeface="Times New Roman" panose="02020603050405020304" pitchFamily="18" charset="0"/>
            </a:rPr>
            <a:t>These practices also lead to generate a large customer base along with reducing the higher costs in arranging unnecessary resources. </a:t>
          </a:r>
        </a:p>
      </dgm:t>
    </dgm:pt>
    <dgm:pt modelId="{C68DF275-1F22-4717-8DEE-8470C1E3A04C}" type="parTrans" cxnId="{B265F4CC-93DA-4B05-BAFD-CC816F55CBD9}">
      <dgm:prSet/>
      <dgm:spPr/>
      <dgm:t>
        <a:bodyPr/>
        <a:lstStyle/>
        <a:p>
          <a:endParaRPr lang="en-IN"/>
        </a:p>
      </dgm:t>
    </dgm:pt>
    <dgm:pt modelId="{CB6E90A9-2759-43BC-A1E0-413D2BC717D5}" type="sibTrans" cxnId="{B265F4CC-93DA-4B05-BAFD-CC816F55CBD9}">
      <dgm:prSet/>
      <dgm:spPr/>
      <dgm:t>
        <a:bodyPr/>
        <a:lstStyle/>
        <a:p>
          <a:endParaRPr lang="en-IN"/>
        </a:p>
      </dgm:t>
    </dgm:pt>
    <dgm:pt modelId="{3C391871-3AD7-47BD-A188-87CC44B5898D}" type="pres">
      <dgm:prSet presAssocID="{8E2CD852-313B-431D-9D47-BDD5200C2F36}" presName="linear" presStyleCnt="0">
        <dgm:presLayoutVars>
          <dgm:animLvl val="lvl"/>
          <dgm:resizeHandles val="exact"/>
        </dgm:presLayoutVars>
      </dgm:prSet>
      <dgm:spPr/>
    </dgm:pt>
    <dgm:pt modelId="{9594B782-0C52-4A54-8152-B37A04FB28E5}" type="pres">
      <dgm:prSet presAssocID="{A95E371A-5F95-4F8A-8701-A901861EDD89}" presName="parentText" presStyleLbl="node1" presStyleIdx="0" presStyleCnt="3">
        <dgm:presLayoutVars>
          <dgm:chMax val="0"/>
          <dgm:bulletEnabled val="1"/>
        </dgm:presLayoutVars>
      </dgm:prSet>
      <dgm:spPr/>
    </dgm:pt>
    <dgm:pt modelId="{44D09FA3-53AC-4B07-8486-727DE2B3D1B8}" type="pres">
      <dgm:prSet presAssocID="{94D1594C-E0F4-4790-905D-2DB0E7014F05}" presName="spacer" presStyleCnt="0"/>
      <dgm:spPr/>
    </dgm:pt>
    <dgm:pt modelId="{5B97C727-67F8-4A3B-ACCB-96A2B8CE541F}" type="pres">
      <dgm:prSet presAssocID="{9C060FE5-6097-4595-A3AC-082B5091AB38}" presName="parentText" presStyleLbl="node1" presStyleIdx="1" presStyleCnt="3">
        <dgm:presLayoutVars>
          <dgm:chMax val="0"/>
          <dgm:bulletEnabled val="1"/>
        </dgm:presLayoutVars>
      </dgm:prSet>
      <dgm:spPr/>
    </dgm:pt>
    <dgm:pt modelId="{744E4DD3-B3A7-4C3F-9DD3-188CF38CE8D7}" type="pres">
      <dgm:prSet presAssocID="{81A9C872-9F43-44DE-BB79-43D259F65161}" presName="spacer" presStyleCnt="0"/>
      <dgm:spPr/>
    </dgm:pt>
    <dgm:pt modelId="{EFBE666B-7A26-473F-A8B6-58536AD829E4}" type="pres">
      <dgm:prSet presAssocID="{922B209E-A074-4D24-9DC9-39794C94B57A}" presName="parentText" presStyleLbl="node1" presStyleIdx="2" presStyleCnt="3">
        <dgm:presLayoutVars>
          <dgm:chMax val="0"/>
          <dgm:bulletEnabled val="1"/>
        </dgm:presLayoutVars>
      </dgm:prSet>
      <dgm:spPr/>
    </dgm:pt>
  </dgm:ptLst>
  <dgm:cxnLst>
    <dgm:cxn modelId="{30C3FE38-9DB1-4B76-9779-3EABD1533609}" srcId="{8E2CD852-313B-431D-9D47-BDD5200C2F36}" destId="{A95E371A-5F95-4F8A-8701-A901861EDD89}" srcOrd="0" destOrd="0" parTransId="{5751AD0E-01DE-48ED-9F1C-53E133A371C6}" sibTransId="{94D1594C-E0F4-4790-905D-2DB0E7014F05}"/>
    <dgm:cxn modelId="{56FB816E-7649-4BA8-9DE0-310DE657FE75}" srcId="{8E2CD852-313B-431D-9D47-BDD5200C2F36}" destId="{9C060FE5-6097-4595-A3AC-082B5091AB38}" srcOrd="1" destOrd="0" parTransId="{3C5935EA-06B3-462F-B2A4-F3577D2FFB0F}" sibTransId="{81A9C872-9F43-44DE-BB79-43D259F65161}"/>
    <dgm:cxn modelId="{DE1C03CC-C423-4FF3-96C2-5A2EA7AAF8F8}" type="presOf" srcId="{8E2CD852-313B-431D-9D47-BDD5200C2F36}" destId="{3C391871-3AD7-47BD-A188-87CC44B5898D}" srcOrd="0" destOrd="0" presId="urn:microsoft.com/office/officeart/2005/8/layout/vList2"/>
    <dgm:cxn modelId="{B265F4CC-93DA-4B05-BAFD-CC816F55CBD9}" srcId="{8E2CD852-313B-431D-9D47-BDD5200C2F36}" destId="{922B209E-A074-4D24-9DC9-39794C94B57A}" srcOrd="2" destOrd="0" parTransId="{C68DF275-1F22-4717-8DEE-8470C1E3A04C}" sibTransId="{CB6E90A9-2759-43BC-A1E0-413D2BC717D5}"/>
    <dgm:cxn modelId="{708FA4DE-ED79-466E-824F-FD288AF0D190}" type="presOf" srcId="{A95E371A-5F95-4F8A-8701-A901861EDD89}" destId="{9594B782-0C52-4A54-8152-B37A04FB28E5}" srcOrd="0" destOrd="0" presId="urn:microsoft.com/office/officeart/2005/8/layout/vList2"/>
    <dgm:cxn modelId="{8A52ECDE-9AB3-446A-8BAB-64AAEE91BE10}" type="presOf" srcId="{922B209E-A074-4D24-9DC9-39794C94B57A}" destId="{EFBE666B-7A26-473F-A8B6-58536AD829E4}" srcOrd="0" destOrd="0" presId="urn:microsoft.com/office/officeart/2005/8/layout/vList2"/>
    <dgm:cxn modelId="{5F8B7FFF-7B44-4D3C-AECC-00428E21D471}" type="presOf" srcId="{9C060FE5-6097-4595-A3AC-082B5091AB38}" destId="{5B97C727-67F8-4A3B-ACCB-96A2B8CE541F}" srcOrd="0" destOrd="0" presId="urn:microsoft.com/office/officeart/2005/8/layout/vList2"/>
    <dgm:cxn modelId="{14CD5FDA-7FAE-4A29-AFCD-B96F660D31B2}" type="presParOf" srcId="{3C391871-3AD7-47BD-A188-87CC44B5898D}" destId="{9594B782-0C52-4A54-8152-B37A04FB28E5}" srcOrd="0" destOrd="0" presId="urn:microsoft.com/office/officeart/2005/8/layout/vList2"/>
    <dgm:cxn modelId="{A389FBDB-6909-46E4-AE1C-DA2C81B23D9A}" type="presParOf" srcId="{3C391871-3AD7-47BD-A188-87CC44B5898D}" destId="{44D09FA3-53AC-4B07-8486-727DE2B3D1B8}" srcOrd="1" destOrd="0" presId="urn:microsoft.com/office/officeart/2005/8/layout/vList2"/>
    <dgm:cxn modelId="{84C8E9E0-52A7-4E8F-857D-DA68DF6FA819}" type="presParOf" srcId="{3C391871-3AD7-47BD-A188-87CC44B5898D}" destId="{5B97C727-67F8-4A3B-ACCB-96A2B8CE541F}" srcOrd="2" destOrd="0" presId="urn:microsoft.com/office/officeart/2005/8/layout/vList2"/>
    <dgm:cxn modelId="{B34BB09B-1E13-42FA-9208-9DE2E91C72E6}" type="presParOf" srcId="{3C391871-3AD7-47BD-A188-87CC44B5898D}" destId="{744E4DD3-B3A7-4C3F-9DD3-188CF38CE8D7}" srcOrd="3" destOrd="0" presId="urn:microsoft.com/office/officeart/2005/8/layout/vList2"/>
    <dgm:cxn modelId="{57EC4905-EDE7-4A1D-86B0-E95FA40D70F7}" type="presParOf" srcId="{3C391871-3AD7-47BD-A188-87CC44B5898D}" destId="{EFBE666B-7A26-473F-A8B6-58536AD829E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9772C7-6C31-43C9-BD39-9E0C2061CA5B}"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IN"/>
        </a:p>
      </dgm:t>
    </dgm:pt>
    <dgm:pt modelId="{BE9EEE58-ADC8-44D4-9C8D-1AE412A84454}">
      <dgm:prSet custT="1"/>
      <dgm:spPr>
        <a:solidFill>
          <a:schemeClr val="bg2"/>
        </a:solidFill>
      </dgm:spPr>
      <dgm:t>
        <a:bodyPr/>
        <a:lstStyle/>
        <a:p>
          <a:pPr algn="just">
            <a:lnSpc>
              <a:spcPct val="150000"/>
            </a:lnSpc>
          </a:pPr>
          <a:r>
            <a:rPr lang="en-IN" sz="2000" b="1" dirty="0">
              <a:solidFill>
                <a:schemeClr val="tx1"/>
              </a:solidFill>
              <a:latin typeface="Times New Roman" panose="02020603050405020304" pitchFamily="18" charset="0"/>
              <a:cs typeface="Times New Roman" panose="02020603050405020304" pitchFamily="18" charset="0"/>
            </a:rPr>
            <a:t>Challenges that occur in the UK Hospitality sectors in running recycling programs and maintaining the wastages</a:t>
          </a:r>
          <a:r>
            <a:rPr lang="en-IN" sz="2000" b="0" dirty="0">
              <a:solidFill>
                <a:schemeClr val="tx1"/>
              </a:solidFill>
              <a:latin typeface="Times New Roman" panose="02020603050405020304" pitchFamily="18" charset="0"/>
              <a:cs typeface="Times New Roman" panose="02020603050405020304" pitchFamily="18" charset="0"/>
            </a:rPr>
            <a:t>. </a:t>
          </a:r>
        </a:p>
      </dgm:t>
    </dgm:pt>
    <dgm:pt modelId="{D5D599CB-B712-423A-BDD5-36A374C5E472}" type="parTrans" cxnId="{A553510C-04B7-4918-8A98-AF153B14B605}">
      <dgm:prSet/>
      <dgm:spPr/>
      <dgm:t>
        <a:bodyPr/>
        <a:lstStyle/>
        <a:p>
          <a:endParaRPr lang="en-IN"/>
        </a:p>
      </dgm:t>
    </dgm:pt>
    <dgm:pt modelId="{91091B16-8A27-476B-9309-D29254E747BC}" type="sibTrans" cxnId="{A553510C-04B7-4918-8A98-AF153B14B605}">
      <dgm:prSet/>
      <dgm:spPr/>
      <dgm:t>
        <a:bodyPr/>
        <a:lstStyle/>
        <a:p>
          <a:endParaRPr lang="en-IN"/>
        </a:p>
      </dgm:t>
    </dgm:pt>
    <dgm:pt modelId="{4D9A6E7A-5DFB-4F34-A32F-F21211319AA4}">
      <dgm:prSet custT="1"/>
      <dgm:spPr>
        <a:solidFill>
          <a:schemeClr val="bg2"/>
        </a:solidFill>
      </dgm:spPr>
      <dgm:t>
        <a:bodyPr/>
        <a:lstStyle/>
        <a:p>
          <a:pPr algn="just">
            <a:lnSpc>
              <a:spcPct val="150000"/>
            </a:lnSpc>
          </a:pPr>
          <a:r>
            <a:rPr lang="en-IN" sz="2000" b="0" dirty="0">
              <a:solidFill>
                <a:schemeClr val="tx1"/>
              </a:solidFill>
              <a:latin typeface="Times New Roman" panose="02020603050405020304" pitchFamily="18" charset="0"/>
              <a:cs typeface="Times New Roman" panose="02020603050405020304" pitchFamily="18" charset="0"/>
            </a:rPr>
            <a:t>Disruption in operational management. </a:t>
          </a:r>
        </a:p>
      </dgm:t>
    </dgm:pt>
    <dgm:pt modelId="{CA462765-2826-46DA-9890-205A8CBA02FB}" type="parTrans" cxnId="{8DBDF535-1BFF-42CC-9265-5CEC63936F8E}">
      <dgm:prSet/>
      <dgm:spPr/>
      <dgm:t>
        <a:bodyPr/>
        <a:lstStyle/>
        <a:p>
          <a:endParaRPr lang="en-IN"/>
        </a:p>
      </dgm:t>
    </dgm:pt>
    <dgm:pt modelId="{60580C1E-8161-4A96-804B-465AFC069EDF}" type="sibTrans" cxnId="{8DBDF535-1BFF-42CC-9265-5CEC63936F8E}">
      <dgm:prSet/>
      <dgm:spPr/>
      <dgm:t>
        <a:bodyPr/>
        <a:lstStyle/>
        <a:p>
          <a:endParaRPr lang="en-IN"/>
        </a:p>
      </dgm:t>
    </dgm:pt>
    <dgm:pt modelId="{12D388D4-9989-408B-8CA3-6B58A6BEB725}">
      <dgm:prSet custT="1"/>
      <dgm:spPr>
        <a:solidFill>
          <a:schemeClr val="bg2"/>
        </a:solidFill>
      </dgm:spPr>
      <dgm:t>
        <a:bodyPr/>
        <a:lstStyle/>
        <a:p>
          <a:pPr algn="just">
            <a:lnSpc>
              <a:spcPct val="150000"/>
            </a:lnSpc>
          </a:pPr>
          <a:r>
            <a:rPr lang="en-IN" sz="2000" b="0" dirty="0">
              <a:solidFill>
                <a:schemeClr val="tx1"/>
              </a:solidFill>
              <a:latin typeface="Times New Roman" panose="02020603050405020304" pitchFamily="18" charset="0"/>
              <a:cs typeface="Times New Roman" panose="02020603050405020304" pitchFamily="18" charset="0"/>
            </a:rPr>
            <a:t>Poor inventory and order management.  </a:t>
          </a:r>
        </a:p>
      </dgm:t>
    </dgm:pt>
    <dgm:pt modelId="{E9CB62A7-A2B5-4799-8A6C-97EC60285312}" type="parTrans" cxnId="{FC8B0889-30A9-4C21-8D51-6BBF685EF595}">
      <dgm:prSet/>
      <dgm:spPr/>
      <dgm:t>
        <a:bodyPr/>
        <a:lstStyle/>
        <a:p>
          <a:endParaRPr lang="en-IN"/>
        </a:p>
      </dgm:t>
    </dgm:pt>
    <dgm:pt modelId="{D1CEAF83-C9B9-4E44-8059-F385FF554B2A}" type="sibTrans" cxnId="{FC8B0889-30A9-4C21-8D51-6BBF685EF595}">
      <dgm:prSet/>
      <dgm:spPr/>
      <dgm:t>
        <a:bodyPr/>
        <a:lstStyle/>
        <a:p>
          <a:endParaRPr lang="en-IN"/>
        </a:p>
      </dgm:t>
    </dgm:pt>
    <dgm:pt modelId="{0A4B45DA-E13B-49B4-8D0B-5AFE8176B8AF}">
      <dgm:prSet custT="1"/>
      <dgm:spPr>
        <a:solidFill>
          <a:schemeClr val="bg2"/>
        </a:solidFill>
      </dgm:spPr>
      <dgm:t>
        <a:bodyPr/>
        <a:lstStyle/>
        <a:p>
          <a:pPr algn="just">
            <a:lnSpc>
              <a:spcPct val="150000"/>
            </a:lnSpc>
          </a:pPr>
          <a:r>
            <a:rPr lang="en-IN" sz="2000" b="0">
              <a:solidFill>
                <a:schemeClr val="tx1"/>
              </a:solidFill>
              <a:latin typeface="Times New Roman" panose="02020603050405020304" pitchFamily="18" charset="0"/>
              <a:cs typeface="Times New Roman" panose="02020603050405020304" pitchFamily="18" charset="0"/>
            </a:rPr>
            <a:t>Inefficient and less skilled hospitality members. </a:t>
          </a:r>
        </a:p>
      </dgm:t>
    </dgm:pt>
    <dgm:pt modelId="{FC505288-03FF-4B7A-BEF5-6BDDD5A2B4ED}" type="parTrans" cxnId="{56DCF59B-5B9C-484C-8910-A35691EB6A98}">
      <dgm:prSet/>
      <dgm:spPr/>
      <dgm:t>
        <a:bodyPr/>
        <a:lstStyle/>
        <a:p>
          <a:endParaRPr lang="en-IN"/>
        </a:p>
      </dgm:t>
    </dgm:pt>
    <dgm:pt modelId="{3CBE6B29-4B74-483E-914B-2F2E9D000683}" type="sibTrans" cxnId="{56DCF59B-5B9C-484C-8910-A35691EB6A98}">
      <dgm:prSet/>
      <dgm:spPr/>
      <dgm:t>
        <a:bodyPr/>
        <a:lstStyle/>
        <a:p>
          <a:endParaRPr lang="en-IN"/>
        </a:p>
      </dgm:t>
    </dgm:pt>
    <dgm:pt modelId="{E1C848D0-C190-43D9-9DFF-010A508E8FDA}">
      <dgm:prSet custT="1"/>
      <dgm:spPr>
        <a:solidFill>
          <a:schemeClr val="bg2"/>
        </a:solidFill>
      </dgm:spPr>
      <dgm:t>
        <a:bodyPr/>
        <a:lstStyle/>
        <a:p>
          <a:pPr algn="just">
            <a:lnSpc>
              <a:spcPct val="150000"/>
            </a:lnSpc>
          </a:pPr>
          <a:r>
            <a:rPr lang="en-IN" sz="2000" b="0" dirty="0">
              <a:solidFill>
                <a:schemeClr val="tx1"/>
              </a:solidFill>
              <a:latin typeface="Times New Roman" panose="02020603050405020304" pitchFamily="18" charset="0"/>
              <a:cs typeface="Times New Roman" panose="02020603050405020304" pitchFamily="18" charset="0"/>
            </a:rPr>
            <a:t>Poor consumer behaviour. </a:t>
          </a:r>
        </a:p>
      </dgm:t>
    </dgm:pt>
    <dgm:pt modelId="{22F49B2F-5107-4722-97E2-D140184EDA44}" type="parTrans" cxnId="{5B48BE63-3702-4357-BC6D-8F461A662B64}">
      <dgm:prSet/>
      <dgm:spPr/>
      <dgm:t>
        <a:bodyPr/>
        <a:lstStyle/>
        <a:p>
          <a:endParaRPr lang="en-IN"/>
        </a:p>
      </dgm:t>
    </dgm:pt>
    <dgm:pt modelId="{3E4D134D-3A88-4901-B7D1-32F165AB65D2}" type="sibTrans" cxnId="{5B48BE63-3702-4357-BC6D-8F461A662B64}">
      <dgm:prSet/>
      <dgm:spPr/>
      <dgm:t>
        <a:bodyPr/>
        <a:lstStyle/>
        <a:p>
          <a:endParaRPr lang="en-IN"/>
        </a:p>
      </dgm:t>
    </dgm:pt>
    <dgm:pt modelId="{57A8C8CD-2809-4B5E-8116-56E2FA55969F}" type="pres">
      <dgm:prSet presAssocID="{8C9772C7-6C31-43C9-BD39-9E0C2061CA5B}" presName="Name0" presStyleCnt="0">
        <dgm:presLayoutVars>
          <dgm:dir/>
          <dgm:resizeHandles val="exact"/>
        </dgm:presLayoutVars>
      </dgm:prSet>
      <dgm:spPr/>
    </dgm:pt>
    <dgm:pt modelId="{C1766C1A-3972-44DD-8AD2-338863DC1EF0}" type="pres">
      <dgm:prSet presAssocID="{BE9EEE58-ADC8-44D4-9C8D-1AE412A84454}" presName="node" presStyleLbl="node1" presStyleIdx="0" presStyleCnt="1">
        <dgm:presLayoutVars>
          <dgm:bulletEnabled val="1"/>
        </dgm:presLayoutVars>
      </dgm:prSet>
      <dgm:spPr/>
    </dgm:pt>
  </dgm:ptLst>
  <dgm:cxnLst>
    <dgm:cxn modelId="{7BA0A602-1CB9-4B02-8FFD-865F14D7554A}" type="presOf" srcId="{E1C848D0-C190-43D9-9DFF-010A508E8FDA}" destId="{C1766C1A-3972-44DD-8AD2-338863DC1EF0}" srcOrd="0" destOrd="4" presId="urn:microsoft.com/office/officeart/2005/8/layout/process1"/>
    <dgm:cxn modelId="{A553510C-04B7-4918-8A98-AF153B14B605}" srcId="{8C9772C7-6C31-43C9-BD39-9E0C2061CA5B}" destId="{BE9EEE58-ADC8-44D4-9C8D-1AE412A84454}" srcOrd="0" destOrd="0" parTransId="{D5D599CB-B712-423A-BDD5-36A374C5E472}" sibTransId="{91091B16-8A27-476B-9309-D29254E747BC}"/>
    <dgm:cxn modelId="{8DBDF535-1BFF-42CC-9265-5CEC63936F8E}" srcId="{BE9EEE58-ADC8-44D4-9C8D-1AE412A84454}" destId="{4D9A6E7A-5DFB-4F34-A32F-F21211319AA4}" srcOrd="0" destOrd="0" parTransId="{CA462765-2826-46DA-9890-205A8CBA02FB}" sibTransId="{60580C1E-8161-4A96-804B-465AFC069EDF}"/>
    <dgm:cxn modelId="{0EBDDE39-3D5B-4D45-948C-67CA18E60361}" type="presOf" srcId="{0A4B45DA-E13B-49B4-8D0B-5AFE8176B8AF}" destId="{C1766C1A-3972-44DD-8AD2-338863DC1EF0}" srcOrd="0" destOrd="3" presId="urn:microsoft.com/office/officeart/2005/8/layout/process1"/>
    <dgm:cxn modelId="{8E509B3A-E736-4E2A-9F22-7D9C8A65ED15}" type="presOf" srcId="{4D9A6E7A-5DFB-4F34-A32F-F21211319AA4}" destId="{C1766C1A-3972-44DD-8AD2-338863DC1EF0}" srcOrd="0" destOrd="1" presId="urn:microsoft.com/office/officeart/2005/8/layout/process1"/>
    <dgm:cxn modelId="{5B48BE63-3702-4357-BC6D-8F461A662B64}" srcId="{BE9EEE58-ADC8-44D4-9C8D-1AE412A84454}" destId="{E1C848D0-C190-43D9-9DFF-010A508E8FDA}" srcOrd="3" destOrd="0" parTransId="{22F49B2F-5107-4722-97E2-D140184EDA44}" sibTransId="{3E4D134D-3A88-4901-B7D1-32F165AB65D2}"/>
    <dgm:cxn modelId="{FC8B0889-30A9-4C21-8D51-6BBF685EF595}" srcId="{BE9EEE58-ADC8-44D4-9C8D-1AE412A84454}" destId="{12D388D4-9989-408B-8CA3-6B58A6BEB725}" srcOrd="1" destOrd="0" parTransId="{E9CB62A7-A2B5-4799-8A6C-97EC60285312}" sibTransId="{D1CEAF83-C9B9-4E44-8059-F385FF554B2A}"/>
    <dgm:cxn modelId="{41054496-7C8D-4E41-97C5-E6927857C6DC}" type="presOf" srcId="{12D388D4-9989-408B-8CA3-6B58A6BEB725}" destId="{C1766C1A-3972-44DD-8AD2-338863DC1EF0}" srcOrd="0" destOrd="2" presId="urn:microsoft.com/office/officeart/2005/8/layout/process1"/>
    <dgm:cxn modelId="{56DCF59B-5B9C-484C-8910-A35691EB6A98}" srcId="{BE9EEE58-ADC8-44D4-9C8D-1AE412A84454}" destId="{0A4B45DA-E13B-49B4-8D0B-5AFE8176B8AF}" srcOrd="2" destOrd="0" parTransId="{FC505288-03FF-4B7A-BEF5-6BDDD5A2B4ED}" sibTransId="{3CBE6B29-4B74-483E-914B-2F2E9D000683}"/>
    <dgm:cxn modelId="{30BFBBD0-42AA-4FE5-8862-4F34FCDED3CE}" type="presOf" srcId="{8C9772C7-6C31-43C9-BD39-9E0C2061CA5B}" destId="{57A8C8CD-2809-4B5E-8116-56E2FA55969F}" srcOrd="0" destOrd="0" presId="urn:microsoft.com/office/officeart/2005/8/layout/process1"/>
    <dgm:cxn modelId="{25C6C6FE-F111-43C1-86D7-F68EC528009E}" type="presOf" srcId="{BE9EEE58-ADC8-44D4-9C8D-1AE412A84454}" destId="{C1766C1A-3972-44DD-8AD2-338863DC1EF0}" srcOrd="0" destOrd="0" presId="urn:microsoft.com/office/officeart/2005/8/layout/process1"/>
    <dgm:cxn modelId="{F62B4F72-B823-4BB2-AE0F-11582457B7D3}" type="presParOf" srcId="{57A8C8CD-2809-4B5E-8116-56E2FA55969F}" destId="{C1766C1A-3972-44DD-8AD2-338863DC1EF0}" srcOrd="0"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D229DC-FE3A-4B22-B717-E7E589CCCAEF}" type="doc">
      <dgm:prSet loTypeId="urn:microsoft.com/office/officeart/2008/layout/LinedList" loCatId="list" qsTypeId="urn:microsoft.com/office/officeart/2005/8/quickstyle/simple5" qsCatId="simple" csTypeId="urn:microsoft.com/office/officeart/2005/8/colors/accent1_2" csCatId="accent1" phldr="1"/>
      <dgm:spPr/>
      <dgm:t>
        <a:bodyPr/>
        <a:lstStyle/>
        <a:p>
          <a:endParaRPr lang="en-IN"/>
        </a:p>
      </dgm:t>
    </dgm:pt>
    <dgm:pt modelId="{D666C8FA-1E6B-47AC-B42E-BD9A9544A744}">
      <dgm:prSet custT="1"/>
      <dgm:spPr>
        <a:solidFill>
          <a:schemeClr val="accent6">
            <a:lumMod val="60000"/>
            <a:lumOff val="40000"/>
          </a:schemeClr>
        </a:solidFill>
      </dgm:spPr>
      <dgm:t>
        <a:bodyPr/>
        <a:lstStyle/>
        <a:p>
          <a:pPr algn="just">
            <a:lnSpc>
              <a:spcPct val="150000"/>
            </a:lnSpc>
          </a:pPr>
          <a:r>
            <a:rPr lang="en-IN" sz="2100" b="1" dirty="0">
              <a:latin typeface="Times New Roman" panose="02020603050405020304" pitchFamily="18" charset="0"/>
              <a:cs typeface="Times New Roman" panose="02020603050405020304" pitchFamily="18" charset="0"/>
            </a:rPr>
            <a:t>Strategies to manage the recycling goods and wastages to maintain eco-friendly practices in the hospitality sectors. </a:t>
          </a:r>
          <a:endParaRPr lang="en-IN" sz="2100" dirty="0">
            <a:latin typeface="Times New Roman" panose="02020603050405020304" pitchFamily="18" charset="0"/>
            <a:cs typeface="Times New Roman" panose="02020603050405020304" pitchFamily="18" charset="0"/>
          </a:endParaRPr>
        </a:p>
      </dgm:t>
    </dgm:pt>
    <dgm:pt modelId="{E089BADE-7306-4C2A-9399-A28BB99F158B}" type="parTrans" cxnId="{A6685556-272D-4795-A08C-746ABD03F4FA}">
      <dgm:prSet/>
      <dgm:spPr/>
      <dgm:t>
        <a:bodyPr/>
        <a:lstStyle/>
        <a:p>
          <a:endParaRPr lang="en-IN"/>
        </a:p>
      </dgm:t>
    </dgm:pt>
    <dgm:pt modelId="{18D0223A-C9CB-4B40-971C-5CF8F72C717C}" type="sibTrans" cxnId="{A6685556-272D-4795-A08C-746ABD03F4FA}">
      <dgm:prSet/>
      <dgm:spPr/>
      <dgm:t>
        <a:bodyPr/>
        <a:lstStyle/>
        <a:p>
          <a:endParaRPr lang="en-IN"/>
        </a:p>
      </dgm:t>
    </dgm:pt>
    <dgm:pt modelId="{2E195FCE-2C3D-4A64-8ABC-7B0ABC89ACC8}">
      <dgm:prSet custT="1"/>
      <dgm:spPr>
        <a:solidFill>
          <a:schemeClr val="accent6"/>
        </a:solidFill>
      </dgm:spPr>
      <dgm:t>
        <a:bodyPr/>
        <a:lstStyle/>
        <a:p>
          <a:pPr algn="just">
            <a:lnSpc>
              <a:spcPct val="150000"/>
            </a:lnSpc>
          </a:pPr>
          <a:r>
            <a:rPr lang="en-IN" sz="2000" dirty="0">
              <a:latin typeface="Times New Roman" panose="02020603050405020304" pitchFamily="18" charset="0"/>
              <a:cs typeface="Times New Roman" panose="02020603050405020304" pitchFamily="18" charset="0"/>
            </a:rPr>
            <a:t>1. Providing appropriate training for sustainable practices to the staff members. </a:t>
          </a:r>
        </a:p>
      </dgm:t>
    </dgm:pt>
    <dgm:pt modelId="{18BFD5A9-6C0F-4449-A99F-2C560838FF94}" type="parTrans" cxnId="{8738B1FD-7F59-4EE2-9338-80B456DA7A92}">
      <dgm:prSet/>
      <dgm:spPr/>
      <dgm:t>
        <a:bodyPr/>
        <a:lstStyle/>
        <a:p>
          <a:endParaRPr lang="en-IN"/>
        </a:p>
      </dgm:t>
    </dgm:pt>
    <dgm:pt modelId="{C598636C-CCEB-46FC-BFC8-6EC92FEAF81F}" type="sibTrans" cxnId="{8738B1FD-7F59-4EE2-9338-80B456DA7A92}">
      <dgm:prSet/>
      <dgm:spPr/>
      <dgm:t>
        <a:bodyPr/>
        <a:lstStyle/>
        <a:p>
          <a:endParaRPr lang="en-IN"/>
        </a:p>
      </dgm:t>
    </dgm:pt>
    <dgm:pt modelId="{CBFC2264-E4FB-42A3-BA65-270F7D3DD229}">
      <dgm:prSet custT="1"/>
      <dgm:spPr>
        <a:solidFill>
          <a:schemeClr val="accent5">
            <a:lumMod val="75000"/>
          </a:schemeClr>
        </a:solidFill>
      </dgm:spPr>
      <dgm:t>
        <a:bodyPr/>
        <a:lstStyle/>
        <a:p>
          <a:pPr algn="just">
            <a:lnSpc>
              <a:spcPct val="150000"/>
            </a:lnSpc>
          </a:pPr>
          <a:r>
            <a:rPr lang="en-IN" sz="2000" dirty="0">
              <a:latin typeface="Times New Roman" panose="02020603050405020304" pitchFamily="18" charset="0"/>
              <a:cs typeface="Times New Roman" panose="02020603050405020304" pitchFamily="18" charset="0"/>
            </a:rPr>
            <a:t>2. Proper auditing and analysis system for managing sustainable practices. </a:t>
          </a:r>
        </a:p>
      </dgm:t>
    </dgm:pt>
    <dgm:pt modelId="{58A9CF5D-1EA2-4BCC-B9E5-B705E00A3907}" type="parTrans" cxnId="{AFA5AD3B-4F8D-4E98-857A-A02A03CE114C}">
      <dgm:prSet/>
      <dgm:spPr/>
      <dgm:t>
        <a:bodyPr/>
        <a:lstStyle/>
        <a:p>
          <a:endParaRPr lang="en-IN"/>
        </a:p>
      </dgm:t>
    </dgm:pt>
    <dgm:pt modelId="{1C004CCA-30AF-4916-A69B-BCA107070D21}" type="sibTrans" cxnId="{AFA5AD3B-4F8D-4E98-857A-A02A03CE114C}">
      <dgm:prSet/>
      <dgm:spPr/>
      <dgm:t>
        <a:bodyPr/>
        <a:lstStyle/>
        <a:p>
          <a:endParaRPr lang="en-IN"/>
        </a:p>
      </dgm:t>
    </dgm:pt>
    <dgm:pt modelId="{E2A89679-0810-4F1E-90E7-2399FD95146C}">
      <dgm:prSet custT="1"/>
      <dgm:spPr/>
      <dgm:t>
        <a:bodyPr/>
        <a:lstStyle/>
        <a:p>
          <a:pPr algn="just">
            <a:lnSpc>
              <a:spcPct val="150000"/>
            </a:lnSpc>
          </a:pPr>
          <a:r>
            <a:rPr lang="en-IN" sz="2000" dirty="0">
              <a:latin typeface="Times New Roman" panose="02020603050405020304" pitchFamily="18" charset="0"/>
              <a:cs typeface="Times New Roman" panose="02020603050405020304" pitchFamily="18" charset="0"/>
            </a:rPr>
            <a:t>3. Manage the inventory and stock with a proper ordering system.</a:t>
          </a:r>
        </a:p>
      </dgm:t>
    </dgm:pt>
    <dgm:pt modelId="{AF67B55F-2A69-48DB-9011-986835DB9E81}" type="parTrans" cxnId="{E3E9A536-EC7D-422B-8DED-7B610DAC7768}">
      <dgm:prSet/>
      <dgm:spPr/>
      <dgm:t>
        <a:bodyPr/>
        <a:lstStyle/>
        <a:p>
          <a:endParaRPr lang="en-IN"/>
        </a:p>
      </dgm:t>
    </dgm:pt>
    <dgm:pt modelId="{426C6D79-91B8-4E36-BF92-CA34C10B9901}" type="sibTrans" cxnId="{E3E9A536-EC7D-422B-8DED-7B610DAC7768}">
      <dgm:prSet/>
      <dgm:spPr/>
      <dgm:t>
        <a:bodyPr/>
        <a:lstStyle/>
        <a:p>
          <a:endParaRPr lang="en-IN"/>
        </a:p>
      </dgm:t>
    </dgm:pt>
    <dgm:pt modelId="{FC8744B3-D023-4A57-B944-C1984ED1CA7D}" type="pres">
      <dgm:prSet presAssocID="{EAD229DC-FE3A-4B22-B717-E7E589CCCAEF}" presName="vert0" presStyleCnt="0">
        <dgm:presLayoutVars>
          <dgm:dir/>
          <dgm:animOne val="branch"/>
          <dgm:animLvl val="lvl"/>
        </dgm:presLayoutVars>
      </dgm:prSet>
      <dgm:spPr/>
    </dgm:pt>
    <dgm:pt modelId="{C1D1CD68-D1FD-4960-BCBD-E5921A8FF8EB}" type="pres">
      <dgm:prSet presAssocID="{D666C8FA-1E6B-47AC-B42E-BD9A9544A744}" presName="thickLine" presStyleLbl="alignNode1" presStyleIdx="0" presStyleCnt="4"/>
      <dgm:spPr/>
    </dgm:pt>
    <dgm:pt modelId="{B6C6FBAC-7AD8-438B-A2DF-A4B2385670DF}" type="pres">
      <dgm:prSet presAssocID="{D666C8FA-1E6B-47AC-B42E-BD9A9544A744}" presName="horz1" presStyleCnt="0"/>
      <dgm:spPr/>
    </dgm:pt>
    <dgm:pt modelId="{3552674B-8E7E-4248-B9F1-C06F3BC7AE31}" type="pres">
      <dgm:prSet presAssocID="{D666C8FA-1E6B-47AC-B42E-BD9A9544A744}" presName="tx1" presStyleLbl="revTx" presStyleIdx="0" presStyleCnt="4" custScaleX="100098" custScaleY="725198"/>
      <dgm:spPr/>
    </dgm:pt>
    <dgm:pt modelId="{D95463C6-5E12-4213-ACF3-32755F2FFF3A}" type="pres">
      <dgm:prSet presAssocID="{D666C8FA-1E6B-47AC-B42E-BD9A9544A744}" presName="vert1" presStyleCnt="0"/>
      <dgm:spPr/>
    </dgm:pt>
    <dgm:pt modelId="{174883D8-617C-46EE-93C0-7D91D16956BA}" type="pres">
      <dgm:prSet presAssocID="{2E195FCE-2C3D-4A64-8ABC-7B0ABC89ACC8}" presName="thickLine" presStyleLbl="alignNode1" presStyleIdx="1" presStyleCnt="4"/>
      <dgm:spPr/>
    </dgm:pt>
    <dgm:pt modelId="{A35599DA-FE89-4409-95C2-3F7511204CFF}" type="pres">
      <dgm:prSet presAssocID="{2E195FCE-2C3D-4A64-8ABC-7B0ABC89ACC8}" presName="horz1" presStyleCnt="0"/>
      <dgm:spPr/>
    </dgm:pt>
    <dgm:pt modelId="{1C6F6DEF-8883-4CAA-B26B-F1AA824DF40F}" type="pres">
      <dgm:prSet presAssocID="{2E195FCE-2C3D-4A64-8ABC-7B0ABC89ACC8}" presName="tx1" presStyleLbl="revTx" presStyleIdx="1" presStyleCnt="4" custScaleX="100098" custScaleY="605363" custLinFactNeighborX="-166" custLinFactNeighborY="-46252"/>
      <dgm:spPr/>
    </dgm:pt>
    <dgm:pt modelId="{D4FA68FF-6430-43EC-AD56-B5AC85F09F7B}" type="pres">
      <dgm:prSet presAssocID="{2E195FCE-2C3D-4A64-8ABC-7B0ABC89ACC8}" presName="vert1" presStyleCnt="0"/>
      <dgm:spPr/>
    </dgm:pt>
    <dgm:pt modelId="{C4217C76-F7E3-4D9C-B197-39D761B312AB}" type="pres">
      <dgm:prSet presAssocID="{CBFC2264-E4FB-42A3-BA65-270F7D3DD229}" presName="thickLine" presStyleLbl="alignNode1" presStyleIdx="2" presStyleCnt="4"/>
      <dgm:spPr/>
    </dgm:pt>
    <dgm:pt modelId="{CE534C01-28E5-4580-9CD0-599642803943}" type="pres">
      <dgm:prSet presAssocID="{CBFC2264-E4FB-42A3-BA65-270F7D3DD229}" presName="horz1" presStyleCnt="0"/>
      <dgm:spPr/>
    </dgm:pt>
    <dgm:pt modelId="{686776D7-1360-4E4C-8064-CA08B9774B23}" type="pres">
      <dgm:prSet presAssocID="{CBFC2264-E4FB-42A3-BA65-270F7D3DD229}" presName="tx1" presStyleLbl="revTx" presStyleIdx="2" presStyleCnt="4" custScaleX="100098" custScaleY="631105"/>
      <dgm:spPr/>
    </dgm:pt>
    <dgm:pt modelId="{B4D5C308-3CAC-460E-BABE-5A5737C09421}" type="pres">
      <dgm:prSet presAssocID="{CBFC2264-E4FB-42A3-BA65-270F7D3DD229}" presName="vert1" presStyleCnt="0"/>
      <dgm:spPr/>
    </dgm:pt>
    <dgm:pt modelId="{986FD3A4-55BB-4640-8C62-A3910200B137}" type="pres">
      <dgm:prSet presAssocID="{E2A89679-0810-4F1E-90E7-2399FD95146C}" presName="thickLine" presStyleLbl="alignNode1" presStyleIdx="3" presStyleCnt="4"/>
      <dgm:spPr/>
    </dgm:pt>
    <dgm:pt modelId="{0C590EA8-F5C8-407F-AF9B-E36F6CEF4E4B}" type="pres">
      <dgm:prSet presAssocID="{E2A89679-0810-4F1E-90E7-2399FD95146C}" presName="horz1" presStyleCnt="0"/>
      <dgm:spPr/>
    </dgm:pt>
    <dgm:pt modelId="{165358A1-88EF-4785-A427-3BA757DDB974}" type="pres">
      <dgm:prSet presAssocID="{E2A89679-0810-4F1E-90E7-2399FD95146C}" presName="tx1" presStyleLbl="revTx" presStyleIdx="3" presStyleCnt="4" custScaleX="100098" custScaleY="515287"/>
      <dgm:spPr/>
    </dgm:pt>
    <dgm:pt modelId="{D3BDE0DE-3A60-4F88-B091-2CE50F10CB7F}" type="pres">
      <dgm:prSet presAssocID="{E2A89679-0810-4F1E-90E7-2399FD95146C}" presName="vert1" presStyleCnt="0"/>
      <dgm:spPr/>
    </dgm:pt>
  </dgm:ptLst>
  <dgm:cxnLst>
    <dgm:cxn modelId="{FEE53233-9B3A-44AF-B0B0-27B7241B50A6}" type="presOf" srcId="{D666C8FA-1E6B-47AC-B42E-BD9A9544A744}" destId="{3552674B-8E7E-4248-B9F1-C06F3BC7AE31}" srcOrd="0" destOrd="0" presId="urn:microsoft.com/office/officeart/2008/layout/LinedList"/>
    <dgm:cxn modelId="{E3E9A536-EC7D-422B-8DED-7B610DAC7768}" srcId="{EAD229DC-FE3A-4B22-B717-E7E589CCCAEF}" destId="{E2A89679-0810-4F1E-90E7-2399FD95146C}" srcOrd="3" destOrd="0" parTransId="{AF67B55F-2A69-48DB-9011-986835DB9E81}" sibTransId="{426C6D79-91B8-4E36-BF92-CA34C10B9901}"/>
    <dgm:cxn modelId="{AFA5AD3B-4F8D-4E98-857A-A02A03CE114C}" srcId="{EAD229DC-FE3A-4B22-B717-E7E589CCCAEF}" destId="{CBFC2264-E4FB-42A3-BA65-270F7D3DD229}" srcOrd="2" destOrd="0" parTransId="{58A9CF5D-1EA2-4BCC-B9E5-B705E00A3907}" sibTransId="{1C004CCA-30AF-4916-A69B-BCA107070D21}"/>
    <dgm:cxn modelId="{DC8E973E-292E-4353-A0D4-6FB2230CEF27}" type="presOf" srcId="{2E195FCE-2C3D-4A64-8ABC-7B0ABC89ACC8}" destId="{1C6F6DEF-8883-4CAA-B26B-F1AA824DF40F}" srcOrd="0" destOrd="0" presId="urn:microsoft.com/office/officeart/2008/layout/LinedList"/>
    <dgm:cxn modelId="{87A9B546-3F2E-4028-AF01-D09744A30BAB}" type="presOf" srcId="{EAD229DC-FE3A-4B22-B717-E7E589CCCAEF}" destId="{FC8744B3-D023-4A57-B944-C1984ED1CA7D}" srcOrd="0" destOrd="0" presId="urn:microsoft.com/office/officeart/2008/layout/LinedList"/>
    <dgm:cxn modelId="{A6685556-272D-4795-A08C-746ABD03F4FA}" srcId="{EAD229DC-FE3A-4B22-B717-E7E589CCCAEF}" destId="{D666C8FA-1E6B-47AC-B42E-BD9A9544A744}" srcOrd="0" destOrd="0" parTransId="{E089BADE-7306-4C2A-9399-A28BB99F158B}" sibTransId="{18D0223A-C9CB-4B40-971C-5CF8F72C717C}"/>
    <dgm:cxn modelId="{B6087677-D179-4C63-A03A-AC0F72834263}" type="presOf" srcId="{E2A89679-0810-4F1E-90E7-2399FD95146C}" destId="{165358A1-88EF-4785-A427-3BA757DDB974}" srcOrd="0" destOrd="0" presId="urn:microsoft.com/office/officeart/2008/layout/LinedList"/>
    <dgm:cxn modelId="{B0889991-EBD8-4911-942D-EDDD8E7D092F}" type="presOf" srcId="{CBFC2264-E4FB-42A3-BA65-270F7D3DD229}" destId="{686776D7-1360-4E4C-8064-CA08B9774B23}" srcOrd="0" destOrd="0" presId="urn:microsoft.com/office/officeart/2008/layout/LinedList"/>
    <dgm:cxn modelId="{8738B1FD-7F59-4EE2-9338-80B456DA7A92}" srcId="{EAD229DC-FE3A-4B22-B717-E7E589CCCAEF}" destId="{2E195FCE-2C3D-4A64-8ABC-7B0ABC89ACC8}" srcOrd="1" destOrd="0" parTransId="{18BFD5A9-6C0F-4449-A99F-2C560838FF94}" sibTransId="{C598636C-CCEB-46FC-BFC8-6EC92FEAF81F}"/>
    <dgm:cxn modelId="{3F600DA8-A966-495E-97BA-0D4B9D87ADE2}" type="presParOf" srcId="{FC8744B3-D023-4A57-B944-C1984ED1CA7D}" destId="{C1D1CD68-D1FD-4960-BCBD-E5921A8FF8EB}" srcOrd="0" destOrd="0" presId="urn:microsoft.com/office/officeart/2008/layout/LinedList"/>
    <dgm:cxn modelId="{5EA97522-E7E2-4880-BF91-BE0DFFB83D20}" type="presParOf" srcId="{FC8744B3-D023-4A57-B944-C1984ED1CA7D}" destId="{B6C6FBAC-7AD8-438B-A2DF-A4B2385670DF}" srcOrd="1" destOrd="0" presId="urn:microsoft.com/office/officeart/2008/layout/LinedList"/>
    <dgm:cxn modelId="{A17A4F34-BFCB-488A-B2BD-7ACC2C641BCB}" type="presParOf" srcId="{B6C6FBAC-7AD8-438B-A2DF-A4B2385670DF}" destId="{3552674B-8E7E-4248-B9F1-C06F3BC7AE31}" srcOrd="0" destOrd="0" presId="urn:microsoft.com/office/officeart/2008/layout/LinedList"/>
    <dgm:cxn modelId="{9FA7C006-AE04-496D-8CDE-D8F0CFCC9F98}" type="presParOf" srcId="{B6C6FBAC-7AD8-438B-A2DF-A4B2385670DF}" destId="{D95463C6-5E12-4213-ACF3-32755F2FFF3A}" srcOrd="1" destOrd="0" presId="urn:microsoft.com/office/officeart/2008/layout/LinedList"/>
    <dgm:cxn modelId="{C6F82AA1-6177-4DDC-A8FE-21EDB4DC95EA}" type="presParOf" srcId="{FC8744B3-D023-4A57-B944-C1984ED1CA7D}" destId="{174883D8-617C-46EE-93C0-7D91D16956BA}" srcOrd="2" destOrd="0" presId="urn:microsoft.com/office/officeart/2008/layout/LinedList"/>
    <dgm:cxn modelId="{C671BDC7-3A0B-449B-A4C9-FEF344E52977}" type="presParOf" srcId="{FC8744B3-D023-4A57-B944-C1984ED1CA7D}" destId="{A35599DA-FE89-4409-95C2-3F7511204CFF}" srcOrd="3" destOrd="0" presId="urn:microsoft.com/office/officeart/2008/layout/LinedList"/>
    <dgm:cxn modelId="{EE7A71E5-5823-4CF7-986A-D08B1D8E1820}" type="presParOf" srcId="{A35599DA-FE89-4409-95C2-3F7511204CFF}" destId="{1C6F6DEF-8883-4CAA-B26B-F1AA824DF40F}" srcOrd="0" destOrd="0" presId="urn:microsoft.com/office/officeart/2008/layout/LinedList"/>
    <dgm:cxn modelId="{E41B8ED5-D3E4-488F-B790-9A731A5100A8}" type="presParOf" srcId="{A35599DA-FE89-4409-95C2-3F7511204CFF}" destId="{D4FA68FF-6430-43EC-AD56-B5AC85F09F7B}" srcOrd="1" destOrd="0" presId="urn:microsoft.com/office/officeart/2008/layout/LinedList"/>
    <dgm:cxn modelId="{834C3B40-987A-4A46-86F1-A23537B3A4B5}" type="presParOf" srcId="{FC8744B3-D023-4A57-B944-C1984ED1CA7D}" destId="{C4217C76-F7E3-4D9C-B197-39D761B312AB}" srcOrd="4" destOrd="0" presId="urn:microsoft.com/office/officeart/2008/layout/LinedList"/>
    <dgm:cxn modelId="{196B933E-D2C1-4BED-B40F-B35D91F57124}" type="presParOf" srcId="{FC8744B3-D023-4A57-B944-C1984ED1CA7D}" destId="{CE534C01-28E5-4580-9CD0-599642803943}" srcOrd="5" destOrd="0" presId="urn:microsoft.com/office/officeart/2008/layout/LinedList"/>
    <dgm:cxn modelId="{989D5F20-458E-48BD-86EE-22987A7A3487}" type="presParOf" srcId="{CE534C01-28E5-4580-9CD0-599642803943}" destId="{686776D7-1360-4E4C-8064-CA08B9774B23}" srcOrd="0" destOrd="0" presId="urn:microsoft.com/office/officeart/2008/layout/LinedList"/>
    <dgm:cxn modelId="{925DC796-FDF0-4F0B-894A-AC78F7C63C7E}" type="presParOf" srcId="{CE534C01-28E5-4580-9CD0-599642803943}" destId="{B4D5C308-3CAC-460E-BABE-5A5737C09421}" srcOrd="1" destOrd="0" presId="urn:microsoft.com/office/officeart/2008/layout/LinedList"/>
    <dgm:cxn modelId="{4C6A6990-13EC-4424-B79F-E80505F2D7DC}" type="presParOf" srcId="{FC8744B3-D023-4A57-B944-C1984ED1CA7D}" destId="{986FD3A4-55BB-4640-8C62-A3910200B137}" srcOrd="6" destOrd="0" presId="urn:microsoft.com/office/officeart/2008/layout/LinedList"/>
    <dgm:cxn modelId="{3869E0C4-FB0B-4EEB-84F1-3E966F29E9C4}" type="presParOf" srcId="{FC8744B3-D023-4A57-B944-C1984ED1CA7D}" destId="{0C590EA8-F5C8-407F-AF9B-E36F6CEF4E4B}" srcOrd="7" destOrd="0" presId="urn:microsoft.com/office/officeart/2008/layout/LinedList"/>
    <dgm:cxn modelId="{350D6BA4-0F0A-49F3-86D6-DC185C9A604C}" type="presParOf" srcId="{0C590EA8-F5C8-407F-AF9B-E36F6CEF4E4B}" destId="{165358A1-88EF-4785-A427-3BA757DDB974}" srcOrd="0" destOrd="0" presId="urn:microsoft.com/office/officeart/2008/layout/LinedList"/>
    <dgm:cxn modelId="{80DAB4D6-9B96-4E53-ABA4-1E4FA9DFFBF8}" type="presParOf" srcId="{0C590EA8-F5C8-407F-AF9B-E36F6CEF4E4B}" destId="{D3BDE0DE-3A60-4F88-B091-2CE50F10CB7F}" srcOrd="1" destOrd="0" presId="urn:microsoft.com/office/officeart/2008/layout/LinedList"/>
  </dgm:cxnLst>
  <dgm:bg>
    <a:solidFill>
      <a:schemeClr val="accent5">
        <a:lumMod val="60000"/>
        <a:lumOff val="4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FFB4267-2AAB-47D2-8D93-5112226B65D3}" type="doc">
      <dgm:prSet loTypeId="urn:microsoft.com/office/officeart/2005/8/layout/lProcess3" loCatId="process" qsTypeId="urn:microsoft.com/office/officeart/2005/8/quickstyle/simple1" qsCatId="simple" csTypeId="urn:microsoft.com/office/officeart/2005/8/colors/colorful1" csCatId="colorful" phldr="1"/>
      <dgm:spPr/>
      <dgm:t>
        <a:bodyPr/>
        <a:lstStyle/>
        <a:p>
          <a:endParaRPr lang="en-IN"/>
        </a:p>
      </dgm:t>
    </dgm:pt>
    <dgm:pt modelId="{5AA66827-3924-4BE0-9471-23E6F4F9E04E}">
      <dgm:prSet custT="1"/>
      <dgm:spPr>
        <a:solidFill>
          <a:schemeClr val="accent1"/>
        </a:solidFill>
      </dgm:spPr>
      <dgm:t>
        <a:bodyPr/>
        <a:lstStyle/>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The qualitative data research method is used for collecting the data through secondary sources. </a:t>
          </a:r>
          <a:endParaRPr lang="en-IN" sz="2000" dirty="0">
            <a:solidFill>
              <a:schemeClr val="tx1"/>
            </a:solidFill>
            <a:latin typeface="Times New Roman" panose="02020603050405020304" pitchFamily="18" charset="0"/>
            <a:cs typeface="Times New Roman" panose="02020603050405020304" pitchFamily="18" charset="0"/>
          </a:endParaRPr>
        </a:p>
      </dgm:t>
    </dgm:pt>
    <dgm:pt modelId="{91DEC810-1879-44D6-B9B8-F2091D531696}" type="parTrans" cxnId="{8EB8B64F-9443-4003-945B-B8A8A1047000}">
      <dgm:prSet/>
      <dgm:spPr/>
      <dgm:t>
        <a:bodyPr/>
        <a:lstStyle/>
        <a:p>
          <a:endParaRPr lang="en-IN"/>
        </a:p>
      </dgm:t>
    </dgm:pt>
    <dgm:pt modelId="{E861B390-1F09-420F-989F-768486D0F384}" type="sibTrans" cxnId="{8EB8B64F-9443-4003-945B-B8A8A1047000}">
      <dgm:prSet/>
      <dgm:spPr/>
      <dgm:t>
        <a:bodyPr/>
        <a:lstStyle/>
        <a:p>
          <a:endParaRPr lang="en-IN"/>
        </a:p>
      </dgm:t>
    </dgm:pt>
    <dgm:pt modelId="{E08B4788-0967-47ED-9737-FBD83F75041E}">
      <dgm:prSet custT="1"/>
      <dgm:spPr>
        <a:solidFill>
          <a:schemeClr val="accent1">
            <a:lumMod val="40000"/>
            <a:lumOff val="60000"/>
          </a:schemeClr>
        </a:solidFill>
      </dgm:spPr>
      <dgm:t>
        <a:bodyPr/>
        <a:lstStyle/>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Data is collected through industry reports, case studies, and academic journals by conducting a systematic literature review </a:t>
          </a:r>
          <a:r>
            <a:rPr lang="en-GB" sz="2000" dirty="0">
              <a:solidFill>
                <a:schemeClr val="tx1"/>
              </a:solidFill>
              <a:latin typeface="Times New Roman" panose="02020603050405020304" pitchFamily="18" charset="0"/>
              <a:cs typeface="Times New Roman" panose="02020603050405020304" pitchFamily="18" charset="0"/>
            </a:rPr>
            <a:t>(Peng, et. al, 2022)</a:t>
          </a:r>
          <a:r>
            <a:rPr lang="en-US" sz="2000" dirty="0">
              <a:solidFill>
                <a:schemeClr val="tx1"/>
              </a:solidFill>
              <a:latin typeface="Times New Roman" panose="02020603050405020304" pitchFamily="18" charset="0"/>
              <a:cs typeface="Times New Roman" panose="02020603050405020304" pitchFamily="18" charset="0"/>
            </a:rPr>
            <a:t>. </a:t>
          </a:r>
          <a:endParaRPr lang="en-IN" sz="2000" dirty="0">
            <a:solidFill>
              <a:schemeClr val="tx1"/>
            </a:solidFill>
            <a:latin typeface="Times New Roman" panose="02020603050405020304" pitchFamily="18" charset="0"/>
            <a:cs typeface="Times New Roman" panose="02020603050405020304" pitchFamily="18" charset="0"/>
          </a:endParaRPr>
        </a:p>
      </dgm:t>
    </dgm:pt>
    <dgm:pt modelId="{633C3303-72E5-49B1-8721-E8BCCF3EE1CC}" type="parTrans" cxnId="{E617FAD2-6C21-41D8-BFE2-D00E55CAF5F4}">
      <dgm:prSet/>
      <dgm:spPr/>
      <dgm:t>
        <a:bodyPr/>
        <a:lstStyle/>
        <a:p>
          <a:endParaRPr lang="en-IN"/>
        </a:p>
      </dgm:t>
    </dgm:pt>
    <dgm:pt modelId="{14A68E9D-8150-433C-A6CB-6A5508DBB1A7}" type="sibTrans" cxnId="{E617FAD2-6C21-41D8-BFE2-D00E55CAF5F4}">
      <dgm:prSet/>
      <dgm:spPr/>
      <dgm:t>
        <a:bodyPr/>
        <a:lstStyle/>
        <a:p>
          <a:endParaRPr lang="en-IN"/>
        </a:p>
      </dgm:t>
    </dgm:pt>
    <dgm:pt modelId="{BDEDB95B-3E8A-4C2D-9242-CA21B2C542D5}" type="pres">
      <dgm:prSet presAssocID="{9FFB4267-2AAB-47D2-8D93-5112226B65D3}" presName="Name0" presStyleCnt="0">
        <dgm:presLayoutVars>
          <dgm:chPref val="3"/>
          <dgm:dir/>
          <dgm:animLvl val="lvl"/>
          <dgm:resizeHandles/>
        </dgm:presLayoutVars>
      </dgm:prSet>
      <dgm:spPr/>
    </dgm:pt>
    <dgm:pt modelId="{5DD02D6C-50F6-4C0B-973B-6BB56EFEE893}" type="pres">
      <dgm:prSet presAssocID="{5AA66827-3924-4BE0-9471-23E6F4F9E04E}" presName="horFlow" presStyleCnt="0"/>
      <dgm:spPr/>
    </dgm:pt>
    <dgm:pt modelId="{3C5524BA-6E60-435C-94AA-E883465C47A7}" type="pres">
      <dgm:prSet presAssocID="{5AA66827-3924-4BE0-9471-23E6F4F9E04E}" presName="bigChev" presStyleLbl="node1" presStyleIdx="0" presStyleCnt="2" custScaleY="85692"/>
      <dgm:spPr/>
    </dgm:pt>
    <dgm:pt modelId="{4F8E4B25-CEA0-4988-9FE7-377F8C84BCDA}" type="pres">
      <dgm:prSet presAssocID="{5AA66827-3924-4BE0-9471-23E6F4F9E04E}" presName="vSp" presStyleCnt="0"/>
      <dgm:spPr/>
    </dgm:pt>
    <dgm:pt modelId="{C5065CD7-C706-4D10-B0D9-602388C34920}" type="pres">
      <dgm:prSet presAssocID="{E08B4788-0967-47ED-9737-FBD83F75041E}" presName="horFlow" presStyleCnt="0"/>
      <dgm:spPr/>
    </dgm:pt>
    <dgm:pt modelId="{466842A1-467D-4C49-BB06-7E2CDEE16BE4}" type="pres">
      <dgm:prSet presAssocID="{E08B4788-0967-47ED-9737-FBD83F75041E}" presName="bigChev" presStyleLbl="node1" presStyleIdx="1" presStyleCnt="2" custScaleY="85692"/>
      <dgm:spPr/>
    </dgm:pt>
  </dgm:ptLst>
  <dgm:cxnLst>
    <dgm:cxn modelId="{D6169300-1997-494D-8FA4-ED5A6FCCAD29}" type="presOf" srcId="{E08B4788-0967-47ED-9737-FBD83F75041E}" destId="{466842A1-467D-4C49-BB06-7E2CDEE16BE4}" srcOrd="0" destOrd="0" presId="urn:microsoft.com/office/officeart/2005/8/layout/lProcess3"/>
    <dgm:cxn modelId="{8EB8B64F-9443-4003-945B-B8A8A1047000}" srcId="{9FFB4267-2AAB-47D2-8D93-5112226B65D3}" destId="{5AA66827-3924-4BE0-9471-23E6F4F9E04E}" srcOrd="0" destOrd="0" parTransId="{91DEC810-1879-44D6-B9B8-F2091D531696}" sibTransId="{E861B390-1F09-420F-989F-768486D0F384}"/>
    <dgm:cxn modelId="{3F3B6B62-F2AC-435C-B733-4A70A8DF8911}" type="presOf" srcId="{5AA66827-3924-4BE0-9471-23E6F4F9E04E}" destId="{3C5524BA-6E60-435C-94AA-E883465C47A7}" srcOrd="0" destOrd="0" presId="urn:microsoft.com/office/officeart/2005/8/layout/lProcess3"/>
    <dgm:cxn modelId="{D9CA619D-B0D8-4FC0-84CF-300C11293D4A}" type="presOf" srcId="{9FFB4267-2AAB-47D2-8D93-5112226B65D3}" destId="{BDEDB95B-3E8A-4C2D-9242-CA21B2C542D5}" srcOrd="0" destOrd="0" presId="urn:microsoft.com/office/officeart/2005/8/layout/lProcess3"/>
    <dgm:cxn modelId="{E617FAD2-6C21-41D8-BFE2-D00E55CAF5F4}" srcId="{9FFB4267-2AAB-47D2-8D93-5112226B65D3}" destId="{E08B4788-0967-47ED-9737-FBD83F75041E}" srcOrd="1" destOrd="0" parTransId="{633C3303-72E5-49B1-8721-E8BCCF3EE1CC}" sibTransId="{14A68E9D-8150-433C-A6CB-6A5508DBB1A7}"/>
    <dgm:cxn modelId="{5B24E796-941B-48A7-A9F9-867AD113266A}" type="presParOf" srcId="{BDEDB95B-3E8A-4C2D-9242-CA21B2C542D5}" destId="{5DD02D6C-50F6-4C0B-973B-6BB56EFEE893}" srcOrd="0" destOrd="0" presId="urn:microsoft.com/office/officeart/2005/8/layout/lProcess3"/>
    <dgm:cxn modelId="{82239389-50FB-4D3B-9A76-4DB11F5EEB53}" type="presParOf" srcId="{5DD02D6C-50F6-4C0B-973B-6BB56EFEE893}" destId="{3C5524BA-6E60-435C-94AA-E883465C47A7}" srcOrd="0" destOrd="0" presId="urn:microsoft.com/office/officeart/2005/8/layout/lProcess3"/>
    <dgm:cxn modelId="{18657615-EF22-43AB-B44A-19229CE2D408}" type="presParOf" srcId="{BDEDB95B-3E8A-4C2D-9242-CA21B2C542D5}" destId="{4F8E4B25-CEA0-4988-9FE7-377F8C84BCDA}" srcOrd="1" destOrd="0" presId="urn:microsoft.com/office/officeart/2005/8/layout/lProcess3"/>
    <dgm:cxn modelId="{D2BFBD40-3236-4C90-8BD2-74FBB12171B4}" type="presParOf" srcId="{BDEDB95B-3E8A-4C2D-9242-CA21B2C542D5}" destId="{C5065CD7-C706-4D10-B0D9-602388C34920}" srcOrd="2" destOrd="0" presId="urn:microsoft.com/office/officeart/2005/8/layout/lProcess3"/>
    <dgm:cxn modelId="{C31C0573-9B9D-49F2-A42F-509CAB46EA55}" type="presParOf" srcId="{C5065CD7-C706-4D10-B0D9-602388C34920}" destId="{466842A1-467D-4C49-BB06-7E2CDEE16BE4}"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5993B46-9013-42C2-8002-4C28AE91255A}" type="doc">
      <dgm:prSet loTypeId="urn:microsoft.com/office/officeart/2005/8/layout/pyramid2" loCatId="pyramid" qsTypeId="urn:microsoft.com/office/officeart/2005/8/quickstyle/simple3" qsCatId="simple" csTypeId="urn:microsoft.com/office/officeart/2005/8/colors/accent2_1" csCatId="accent2" phldr="1"/>
      <dgm:spPr/>
      <dgm:t>
        <a:bodyPr/>
        <a:lstStyle/>
        <a:p>
          <a:endParaRPr lang="en-IN"/>
        </a:p>
      </dgm:t>
    </dgm:pt>
    <dgm:pt modelId="{7EE73DE9-9FEA-4A3E-91BA-34FC2BA6B082}">
      <dgm:prSet custT="1"/>
      <dgm:spPr/>
      <dgm:t>
        <a:bodyPr/>
        <a:lstStyle/>
        <a:p>
          <a:pPr algn="just">
            <a:lnSpc>
              <a:spcPct val="150000"/>
            </a:lnSpc>
          </a:pPr>
          <a:r>
            <a:rPr lang="en-GB" sz="2800" b="1" u="sng" dirty="0">
              <a:latin typeface="Times New Roman" panose="02020603050405020304" pitchFamily="18" charset="0"/>
              <a:cs typeface="Times New Roman" panose="02020603050405020304" pitchFamily="18" charset="0"/>
            </a:rPr>
            <a:t>Political factors</a:t>
          </a:r>
          <a:r>
            <a:rPr lang="en-GB" sz="2800" u="sng" dirty="0">
              <a:latin typeface="Times New Roman" panose="02020603050405020304" pitchFamily="18" charset="0"/>
              <a:cs typeface="Times New Roman" panose="02020603050405020304" pitchFamily="18" charset="0"/>
            </a:rPr>
            <a:t> </a:t>
          </a:r>
          <a:r>
            <a:rPr lang="en-GB" sz="2000" u="sng" dirty="0">
              <a:latin typeface="Times New Roman" panose="02020603050405020304" pitchFamily="18" charset="0"/>
              <a:cs typeface="Times New Roman" panose="02020603050405020304" pitchFamily="18" charset="0"/>
            </a:rPr>
            <a:t>–</a:t>
          </a:r>
          <a:endParaRPr lang="en-IN" sz="2000" dirty="0">
            <a:latin typeface="Times New Roman" panose="02020603050405020304" pitchFamily="18" charset="0"/>
            <a:cs typeface="Times New Roman" panose="02020603050405020304" pitchFamily="18" charset="0"/>
          </a:endParaRPr>
        </a:p>
      </dgm:t>
    </dgm:pt>
    <dgm:pt modelId="{B5CA17BF-CF41-44F6-85B6-087F1D7F05E9}" type="parTrans" cxnId="{6B30100B-68DC-4A4D-8730-E337E3CE546F}">
      <dgm:prSet/>
      <dgm:spPr/>
      <dgm:t>
        <a:bodyPr/>
        <a:lstStyle/>
        <a:p>
          <a:endParaRPr lang="en-IN"/>
        </a:p>
      </dgm:t>
    </dgm:pt>
    <dgm:pt modelId="{BC902221-DC4B-4160-AE65-98E6294A070B}" type="sibTrans" cxnId="{6B30100B-68DC-4A4D-8730-E337E3CE546F}">
      <dgm:prSet/>
      <dgm:spPr/>
      <dgm:t>
        <a:bodyPr/>
        <a:lstStyle/>
        <a:p>
          <a:endParaRPr lang="en-IN"/>
        </a:p>
      </dgm:t>
    </dgm:pt>
    <dgm:pt modelId="{99B95BD0-93AB-4CD1-82CC-3BA17800A21B}">
      <dgm:prSet custT="1"/>
      <dgm:spPr/>
      <dgm:t>
        <a:bodyPr/>
        <a:lstStyle/>
        <a:p>
          <a:pPr algn="just">
            <a:lnSpc>
              <a:spcPct val="150000"/>
            </a:lnSpc>
          </a:pPr>
          <a:r>
            <a:rPr lang="en-GB" sz="2000" dirty="0">
              <a:latin typeface="Times New Roman" panose="02020603050405020304" pitchFamily="18" charset="0"/>
              <a:cs typeface="Times New Roman" panose="02020603050405020304" pitchFamily="18" charset="0"/>
            </a:rPr>
            <a:t>Different political factors in the UK like Government stability, Legislation, and Stability affects sustainable practices of the hospitality sectors. </a:t>
          </a:r>
          <a:endParaRPr lang="en-IN" sz="2000" dirty="0">
            <a:latin typeface="Times New Roman" panose="02020603050405020304" pitchFamily="18" charset="0"/>
            <a:cs typeface="Times New Roman" panose="02020603050405020304" pitchFamily="18" charset="0"/>
          </a:endParaRPr>
        </a:p>
      </dgm:t>
    </dgm:pt>
    <dgm:pt modelId="{F0821CE6-EAF2-474C-954E-BF94BF370686}" type="parTrans" cxnId="{E2390790-C154-4164-99A8-CA1F020505E7}">
      <dgm:prSet/>
      <dgm:spPr/>
      <dgm:t>
        <a:bodyPr/>
        <a:lstStyle/>
        <a:p>
          <a:endParaRPr lang="en-IN"/>
        </a:p>
      </dgm:t>
    </dgm:pt>
    <dgm:pt modelId="{14006542-D942-497C-A10F-35C5F00268C2}" type="sibTrans" cxnId="{E2390790-C154-4164-99A8-CA1F020505E7}">
      <dgm:prSet/>
      <dgm:spPr/>
      <dgm:t>
        <a:bodyPr/>
        <a:lstStyle/>
        <a:p>
          <a:endParaRPr lang="en-IN"/>
        </a:p>
      </dgm:t>
    </dgm:pt>
    <dgm:pt modelId="{2C4A9E22-B093-493C-B48B-F5DCBCA1618E}">
      <dgm:prSet custT="1"/>
      <dgm:spPr/>
      <dgm:t>
        <a:bodyPr/>
        <a:lstStyle/>
        <a:p>
          <a:pPr algn="just">
            <a:lnSpc>
              <a:spcPct val="150000"/>
            </a:lnSpc>
          </a:pPr>
          <a:r>
            <a:rPr lang="en-GB" sz="2000" dirty="0">
              <a:latin typeface="Times New Roman" panose="02020603050405020304" pitchFamily="18" charset="0"/>
              <a:cs typeface="Times New Roman" panose="02020603050405020304" pitchFamily="18" charset="0"/>
            </a:rPr>
            <a:t>The UK government provides incentives, tax reliefs, and other benefits to the social sectors to meet sustainable practices. </a:t>
          </a:r>
          <a:endParaRPr lang="en-IN" sz="2000" dirty="0">
            <a:latin typeface="Times New Roman" panose="02020603050405020304" pitchFamily="18" charset="0"/>
            <a:cs typeface="Times New Roman" panose="02020603050405020304" pitchFamily="18" charset="0"/>
          </a:endParaRPr>
        </a:p>
      </dgm:t>
    </dgm:pt>
    <dgm:pt modelId="{C1895860-BC0C-43C1-BB3A-EA23B0E9F1CA}" type="parTrans" cxnId="{80D1B943-D91A-4876-B74E-3BB7D7225E1A}">
      <dgm:prSet/>
      <dgm:spPr/>
      <dgm:t>
        <a:bodyPr/>
        <a:lstStyle/>
        <a:p>
          <a:endParaRPr lang="en-IN"/>
        </a:p>
      </dgm:t>
    </dgm:pt>
    <dgm:pt modelId="{0C9FE2DB-616C-46EC-9C4F-F205CB8CB05A}" type="sibTrans" cxnId="{80D1B943-D91A-4876-B74E-3BB7D7225E1A}">
      <dgm:prSet/>
      <dgm:spPr/>
      <dgm:t>
        <a:bodyPr/>
        <a:lstStyle/>
        <a:p>
          <a:endParaRPr lang="en-IN"/>
        </a:p>
      </dgm:t>
    </dgm:pt>
    <dgm:pt modelId="{FC880BEB-63D5-4AF6-9919-7E6C7ECAC600}" type="pres">
      <dgm:prSet presAssocID="{F5993B46-9013-42C2-8002-4C28AE91255A}" presName="compositeShape" presStyleCnt="0">
        <dgm:presLayoutVars>
          <dgm:dir/>
          <dgm:resizeHandles/>
        </dgm:presLayoutVars>
      </dgm:prSet>
      <dgm:spPr/>
    </dgm:pt>
    <dgm:pt modelId="{C9B7969B-70EF-4B9A-AD7F-AACFB34E0DDE}" type="pres">
      <dgm:prSet presAssocID="{F5993B46-9013-42C2-8002-4C28AE91255A}" presName="pyramid" presStyleLbl="node1" presStyleIdx="0" presStyleCnt="1"/>
      <dgm:spPr>
        <a:solidFill>
          <a:schemeClr val="accent2">
            <a:lumMod val="40000"/>
            <a:lumOff val="60000"/>
          </a:schemeClr>
        </a:solidFill>
      </dgm:spPr>
    </dgm:pt>
    <dgm:pt modelId="{D4396CD4-C02B-4F72-BA45-06762B643A86}" type="pres">
      <dgm:prSet presAssocID="{F5993B46-9013-42C2-8002-4C28AE91255A}" presName="theList" presStyleCnt="0"/>
      <dgm:spPr/>
    </dgm:pt>
    <dgm:pt modelId="{86915A5A-DC89-435F-BFCA-74A4A08DB3A3}" type="pres">
      <dgm:prSet presAssocID="{7EE73DE9-9FEA-4A3E-91BA-34FC2BA6B082}" presName="aNode" presStyleLbl="fgAcc1" presStyleIdx="0" presStyleCnt="3" custScaleX="149639" custScaleY="359277" custLinFactY="-73594" custLinFactNeighborX="3043" custLinFactNeighborY="-100000">
        <dgm:presLayoutVars>
          <dgm:bulletEnabled val="1"/>
        </dgm:presLayoutVars>
      </dgm:prSet>
      <dgm:spPr/>
    </dgm:pt>
    <dgm:pt modelId="{E42D3D29-8C78-49C4-A6EC-FBD5EEC754CA}" type="pres">
      <dgm:prSet presAssocID="{7EE73DE9-9FEA-4A3E-91BA-34FC2BA6B082}" presName="aSpace" presStyleCnt="0"/>
      <dgm:spPr/>
    </dgm:pt>
    <dgm:pt modelId="{66E24412-8D5E-47E8-9078-DAA2E7CD7AA5}" type="pres">
      <dgm:prSet presAssocID="{99B95BD0-93AB-4CD1-82CC-3BA17800A21B}" presName="aNode" presStyleLbl="fgAcc1" presStyleIdx="1" presStyleCnt="3" custScaleX="172624" custScaleY="1116363" custLinFactY="190669" custLinFactNeighborX="3173" custLinFactNeighborY="200000">
        <dgm:presLayoutVars>
          <dgm:bulletEnabled val="1"/>
        </dgm:presLayoutVars>
      </dgm:prSet>
      <dgm:spPr/>
    </dgm:pt>
    <dgm:pt modelId="{1E0FF3CB-1559-44CC-9BD8-3FCFEA327F25}" type="pres">
      <dgm:prSet presAssocID="{99B95BD0-93AB-4CD1-82CC-3BA17800A21B}" presName="aSpace" presStyleCnt="0"/>
      <dgm:spPr/>
    </dgm:pt>
    <dgm:pt modelId="{4246DF6D-F83A-4E3F-93C1-2F17187F168D}" type="pres">
      <dgm:prSet presAssocID="{2C4A9E22-B093-493C-B48B-F5DCBCA1618E}" presName="aNode" presStyleLbl="fgAcc1" presStyleIdx="2" presStyleCnt="3" custScaleX="173200" custScaleY="874011" custLinFactY="254900" custLinFactNeighborX="2885" custLinFactNeighborY="300000">
        <dgm:presLayoutVars>
          <dgm:bulletEnabled val="1"/>
        </dgm:presLayoutVars>
      </dgm:prSet>
      <dgm:spPr/>
    </dgm:pt>
    <dgm:pt modelId="{90E76935-F1D1-448E-859E-FA6912DE1E3D}" type="pres">
      <dgm:prSet presAssocID="{2C4A9E22-B093-493C-B48B-F5DCBCA1618E}" presName="aSpace" presStyleCnt="0"/>
      <dgm:spPr/>
    </dgm:pt>
  </dgm:ptLst>
  <dgm:cxnLst>
    <dgm:cxn modelId="{6B30100B-68DC-4A4D-8730-E337E3CE546F}" srcId="{F5993B46-9013-42C2-8002-4C28AE91255A}" destId="{7EE73DE9-9FEA-4A3E-91BA-34FC2BA6B082}" srcOrd="0" destOrd="0" parTransId="{B5CA17BF-CF41-44F6-85B6-087F1D7F05E9}" sibTransId="{BC902221-DC4B-4160-AE65-98E6294A070B}"/>
    <dgm:cxn modelId="{80D1B943-D91A-4876-B74E-3BB7D7225E1A}" srcId="{F5993B46-9013-42C2-8002-4C28AE91255A}" destId="{2C4A9E22-B093-493C-B48B-F5DCBCA1618E}" srcOrd="2" destOrd="0" parTransId="{C1895860-BC0C-43C1-BB3A-EA23B0E9F1CA}" sibTransId="{0C9FE2DB-616C-46EC-9C4F-F205CB8CB05A}"/>
    <dgm:cxn modelId="{5715465C-8D70-4E5B-A561-ECC61C20BF15}" type="presOf" srcId="{F5993B46-9013-42C2-8002-4C28AE91255A}" destId="{FC880BEB-63D5-4AF6-9919-7E6C7ECAC600}" srcOrd="0" destOrd="0" presId="urn:microsoft.com/office/officeart/2005/8/layout/pyramid2"/>
    <dgm:cxn modelId="{E2390790-C154-4164-99A8-CA1F020505E7}" srcId="{F5993B46-9013-42C2-8002-4C28AE91255A}" destId="{99B95BD0-93AB-4CD1-82CC-3BA17800A21B}" srcOrd="1" destOrd="0" parTransId="{F0821CE6-EAF2-474C-954E-BF94BF370686}" sibTransId="{14006542-D942-497C-A10F-35C5F00268C2}"/>
    <dgm:cxn modelId="{0B9D65A7-8276-4383-8E9E-89DF640D92ED}" type="presOf" srcId="{99B95BD0-93AB-4CD1-82CC-3BA17800A21B}" destId="{66E24412-8D5E-47E8-9078-DAA2E7CD7AA5}" srcOrd="0" destOrd="0" presId="urn:microsoft.com/office/officeart/2005/8/layout/pyramid2"/>
    <dgm:cxn modelId="{CBE6C1D9-7C42-41B4-B24E-C8E3FE3F75C3}" type="presOf" srcId="{2C4A9E22-B093-493C-B48B-F5DCBCA1618E}" destId="{4246DF6D-F83A-4E3F-93C1-2F17187F168D}" srcOrd="0" destOrd="0" presId="urn:microsoft.com/office/officeart/2005/8/layout/pyramid2"/>
    <dgm:cxn modelId="{993F78DC-E4E3-4857-A230-3FBFFC64BFE0}" type="presOf" srcId="{7EE73DE9-9FEA-4A3E-91BA-34FC2BA6B082}" destId="{86915A5A-DC89-435F-BFCA-74A4A08DB3A3}" srcOrd="0" destOrd="0" presId="urn:microsoft.com/office/officeart/2005/8/layout/pyramid2"/>
    <dgm:cxn modelId="{ACE7E6F1-CAE8-49AE-9595-7AEA70F38180}" type="presParOf" srcId="{FC880BEB-63D5-4AF6-9919-7E6C7ECAC600}" destId="{C9B7969B-70EF-4B9A-AD7F-AACFB34E0DDE}" srcOrd="0" destOrd="0" presId="urn:microsoft.com/office/officeart/2005/8/layout/pyramid2"/>
    <dgm:cxn modelId="{B917A13E-859D-41ED-909C-F5E24FC43778}" type="presParOf" srcId="{FC880BEB-63D5-4AF6-9919-7E6C7ECAC600}" destId="{D4396CD4-C02B-4F72-BA45-06762B643A86}" srcOrd="1" destOrd="0" presId="urn:microsoft.com/office/officeart/2005/8/layout/pyramid2"/>
    <dgm:cxn modelId="{BCCC1C70-378C-46B7-949E-69CC5D0A81F2}" type="presParOf" srcId="{D4396CD4-C02B-4F72-BA45-06762B643A86}" destId="{86915A5A-DC89-435F-BFCA-74A4A08DB3A3}" srcOrd="0" destOrd="0" presId="urn:microsoft.com/office/officeart/2005/8/layout/pyramid2"/>
    <dgm:cxn modelId="{CF366231-F602-44EB-B270-AFAEBE3E3FAA}" type="presParOf" srcId="{D4396CD4-C02B-4F72-BA45-06762B643A86}" destId="{E42D3D29-8C78-49C4-A6EC-FBD5EEC754CA}" srcOrd="1" destOrd="0" presId="urn:microsoft.com/office/officeart/2005/8/layout/pyramid2"/>
    <dgm:cxn modelId="{A8BAC572-20FF-4CF8-A866-D184A0024C8A}" type="presParOf" srcId="{D4396CD4-C02B-4F72-BA45-06762B643A86}" destId="{66E24412-8D5E-47E8-9078-DAA2E7CD7AA5}" srcOrd="2" destOrd="0" presId="urn:microsoft.com/office/officeart/2005/8/layout/pyramid2"/>
    <dgm:cxn modelId="{6AA95AFF-5658-4C4A-A5E0-998B3DC2E117}" type="presParOf" srcId="{D4396CD4-C02B-4F72-BA45-06762B643A86}" destId="{1E0FF3CB-1559-44CC-9BD8-3FCFEA327F25}" srcOrd="3" destOrd="0" presId="urn:microsoft.com/office/officeart/2005/8/layout/pyramid2"/>
    <dgm:cxn modelId="{9EFA56CA-3C88-4A25-8E7C-BFEECEA2B8A4}" type="presParOf" srcId="{D4396CD4-C02B-4F72-BA45-06762B643A86}" destId="{4246DF6D-F83A-4E3F-93C1-2F17187F168D}" srcOrd="4" destOrd="0" presId="urn:microsoft.com/office/officeart/2005/8/layout/pyramid2"/>
    <dgm:cxn modelId="{DFD30226-3115-44CC-BB2E-859E84F4C7B5}" type="presParOf" srcId="{D4396CD4-C02B-4F72-BA45-06762B643A86}" destId="{90E76935-F1D1-448E-859E-FA6912DE1E3D}"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A2C47DE-E9A7-490E-8D07-C720631BE2CF}"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IN"/>
        </a:p>
      </dgm:t>
    </dgm:pt>
    <dgm:pt modelId="{5F0038F5-E467-4739-A4FD-B4D1A4AF85FB}">
      <dgm:prSet custT="1"/>
      <dgm:spPr>
        <a:solidFill>
          <a:schemeClr val="accent1">
            <a:lumMod val="20000"/>
            <a:lumOff val="80000"/>
          </a:schemeClr>
        </a:solidFill>
      </dgm:spPr>
      <dgm:t>
        <a:bodyPr/>
        <a:lstStyle/>
        <a:p>
          <a:pPr algn="just">
            <a:lnSpc>
              <a:spcPct val="150000"/>
            </a:lnSpc>
          </a:pPr>
          <a:r>
            <a:rPr lang="en-GB" sz="2800" b="1" u="sng" dirty="0">
              <a:solidFill>
                <a:schemeClr val="tx1"/>
              </a:solidFill>
              <a:latin typeface="Times New Roman" panose="02020603050405020304" pitchFamily="18" charset="0"/>
              <a:cs typeface="Times New Roman" panose="02020603050405020304" pitchFamily="18" charset="0"/>
            </a:rPr>
            <a:t>Economic factors </a:t>
          </a:r>
          <a:endParaRPr lang="en-IN" sz="2800" dirty="0">
            <a:solidFill>
              <a:schemeClr val="tx1"/>
            </a:solidFill>
            <a:latin typeface="Times New Roman" panose="02020603050405020304" pitchFamily="18" charset="0"/>
            <a:cs typeface="Times New Roman" panose="02020603050405020304" pitchFamily="18" charset="0"/>
          </a:endParaRPr>
        </a:p>
      </dgm:t>
    </dgm:pt>
    <dgm:pt modelId="{B251EE91-ED37-48B5-8DEF-57D274D8A9CC}" type="parTrans" cxnId="{1EE91284-C8DD-4A4E-81CF-9D037C7317CA}">
      <dgm:prSet/>
      <dgm:spPr/>
      <dgm:t>
        <a:bodyPr/>
        <a:lstStyle/>
        <a:p>
          <a:endParaRPr lang="en-IN"/>
        </a:p>
      </dgm:t>
    </dgm:pt>
    <dgm:pt modelId="{99925DB7-6E14-49C8-AE88-F0794308E75C}" type="sibTrans" cxnId="{1EE91284-C8DD-4A4E-81CF-9D037C7317CA}">
      <dgm:prSet/>
      <dgm:spPr/>
      <dgm:t>
        <a:bodyPr/>
        <a:lstStyle/>
        <a:p>
          <a:endParaRPr lang="en-IN"/>
        </a:p>
      </dgm:t>
    </dgm:pt>
    <dgm:pt modelId="{9BAE1193-B5B9-416F-BADF-4689D88D6344}">
      <dgm:prSet custT="1"/>
      <dgm:spPr>
        <a:solidFill>
          <a:schemeClr val="accent4">
            <a:lumMod val="40000"/>
            <a:lumOff val="60000"/>
          </a:schemeClr>
        </a:solidFill>
      </dgm:spPr>
      <dgm:t>
        <a:bodyPr/>
        <a:lstStyle/>
        <a:p>
          <a:pPr algn="just">
            <a:lnSpc>
              <a:spcPct val="150000"/>
            </a:lnSpc>
          </a:pPr>
          <a:r>
            <a:rPr lang="en-GB" sz="2000" dirty="0">
              <a:solidFill>
                <a:schemeClr val="tx1"/>
              </a:solidFill>
              <a:latin typeface="Times New Roman" panose="02020603050405020304" pitchFamily="18" charset="0"/>
              <a:cs typeface="Times New Roman" panose="02020603050405020304" pitchFamily="18" charset="0"/>
            </a:rPr>
            <a:t>The UK government provides finance, breaks in taxation, and other monetary support to the hotel industries contributing to the sustainable development of the country (Capobianco, et. al., 2021). </a:t>
          </a:r>
          <a:endParaRPr lang="en-IN" sz="2000" dirty="0">
            <a:solidFill>
              <a:schemeClr val="tx1"/>
            </a:solidFill>
            <a:latin typeface="Times New Roman" panose="02020603050405020304" pitchFamily="18" charset="0"/>
            <a:cs typeface="Times New Roman" panose="02020603050405020304" pitchFamily="18" charset="0"/>
          </a:endParaRPr>
        </a:p>
      </dgm:t>
    </dgm:pt>
    <dgm:pt modelId="{EE579E82-01FA-4F1C-8752-9052DDFBAE1B}" type="parTrans" cxnId="{2FE587C9-D9AF-48C8-85CC-FB9DBF9D85CA}">
      <dgm:prSet/>
      <dgm:spPr/>
      <dgm:t>
        <a:bodyPr/>
        <a:lstStyle/>
        <a:p>
          <a:endParaRPr lang="en-IN"/>
        </a:p>
      </dgm:t>
    </dgm:pt>
    <dgm:pt modelId="{D3D73F07-3CEA-4DF5-8D73-B592081A663F}" type="sibTrans" cxnId="{2FE587C9-D9AF-48C8-85CC-FB9DBF9D85CA}">
      <dgm:prSet/>
      <dgm:spPr/>
      <dgm:t>
        <a:bodyPr/>
        <a:lstStyle/>
        <a:p>
          <a:endParaRPr lang="en-IN"/>
        </a:p>
      </dgm:t>
    </dgm:pt>
    <dgm:pt modelId="{D0789FBE-EDD3-4B47-8775-CC62D7145F42}" type="pres">
      <dgm:prSet presAssocID="{3A2C47DE-E9A7-490E-8D07-C720631BE2CF}" presName="Name0" presStyleCnt="0">
        <dgm:presLayoutVars>
          <dgm:dir/>
          <dgm:resizeHandles val="exact"/>
        </dgm:presLayoutVars>
      </dgm:prSet>
      <dgm:spPr/>
    </dgm:pt>
    <dgm:pt modelId="{BEBC8462-DED6-4E58-BEC5-4DC58F627BE0}" type="pres">
      <dgm:prSet presAssocID="{5F0038F5-E467-4739-A4FD-B4D1A4AF85FB}" presName="node" presStyleLbl="node1" presStyleIdx="0" presStyleCnt="2" custScaleX="2000000">
        <dgm:presLayoutVars>
          <dgm:bulletEnabled val="1"/>
        </dgm:presLayoutVars>
      </dgm:prSet>
      <dgm:spPr/>
    </dgm:pt>
    <dgm:pt modelId="{2B290E17-FFB9-427D-9912-F3796C86D43E}" type="pres">
      <dgm:prSet presAssocID="{99925DB7-6E14-49C8-AE88-F0794308E75C}" presName="sibTrans" presStyleLbl="sibTrans2D1" presStyleIdx="0" presStyleCnt="1"/>
      <dgm:spPr/>
    </dgm:pt>
    <dgm:pt modelId="{AEC3E05F-8131-4BA9-8343-CC4B0F8A4203}" type="pres">
      <dgm:prSet presAssocID="{99925DB7-6E14-49C8-AE88-F0794308E75C}" presName="connectorText" presStyleLbl="sibTrans2D1" presStyleIdx="0" presStyleCnt="1"/>
      <dgm:spPr/>
    </dgm:pt>
    <dgm:pt modelId="{44DF7A26-8573-4061-97EE-8DAE0E0D326E}" type="pres">
      <dgm:prSet presAssocID="{9BAE1193-B5B9-416F-BADF-4689D88D6344}" presName="node" presStyleLbl="node1" presStyleIdx="1" presStyleCnt="2" custScaleX="2000000">
        <dgm:presLayoutVars>
          <dgm:bulletEnabled val="1"/>
        </dgm:presLayoutVars>
      </dgm:prSet>
      <dgm:spPr/>
    </dgm:pt>
  </dgm:ptLst>
  <dgm:cxnLst>
    <dgm:cxn modelId="{4AACDF10-C1B2-4511-AF6E-F82285B7F1BC}" type="presOf" srcId="{9BAE1193-B5B9-416F-BADF-4689D88D6344}" destId="{44DF7A26-8573-4061-97EE-8DAE0E0D326E}" srcOrd="0" destOrd="0" presId="urn:microsoft.com/office/officeart/2005/8/layout/process1"/>
    <dgm:cxn modelId="{A326F21F-3E65-4655-9D81-2DC57083056D}" type="presOf" srcId="{5F0038F5-E467-4739-A4FD-B4D1A4AF85FB}" destId="{BEBC8462-DED6-4E58-BEC5-4DC58F627BE0}" srcOrd="0" destOrd="0" presId="urn:microsoft.com/office/officeart/2005/8/layout/process1"/>
    <dgm:cxn modelId="{F13B4161-36D4-4B3E-B4CF-3382CB68CA13}" type="presOf" srcId="{99925DB7-6E14-49C8-AE88-F0794308E75C}" destId="{AEC3E05F-8131-4BA9-8343-CC4B0F8A4203}" srcOrd="1" destOrd="0" presId="urn:microsoft.com/office/officeart/2005/8/layout/process1"/>
    <dgm:cxn modelId="{1EE91284-C8DD-4A4E-81CF-9D037C7317CA}" srcId="{3A2C47DE-E9A7-490E-8D07-C720631BE2CF}" destId="{5F0038F5-E467-4739-A4FD-B4D1A4AF85FB}" srcOrd="0" destOrd="0" parTransId="{B251EE91-ED37-48B5-8DEF-57D274D8A9CC}" sibTransId="{99925DB7-6E14-49C8-AE88-F0794308E75C}"/>
    <dgm:cxn modelId="{0F5F9ABC-A235-4FDF-959F-84AF31BFCA5C}" type="presOf" srcId="{99925DB7-6E14-49C8-AE88-F0794308E75C}" destId="{2B290E17-FFB9-427D-9912-F3796C86D43E}" srcOrd="0" destOrd="0" presId="urn:microsoft.com/office/officeart/2005/8/layout/process1"/>
    <dgm:cxn modelId="{2FE587C9-D9AF-48C8-85CC-FB9DBF9D85CA}" srcId="{3A2C47DE-E9A7-490E-8D07-C720631BE2CF}" destId="{9BAE1193-B5B9-416F-BADF-4689D88D6344}" srcOrd="1" destOrd="0" parTransId="{EE579E82-01FA-4F1C-8752-9052DDFBAE1B}" sibTransId="{D3D73F07-3CEA-4DF5-8D73-B592081A663F}"/>
    <dgm:cxn modelId="{5A75C3E1-9CA4-4ED4-9C51-B69AF1D42EFB}" type="presOf" srcId="{3A2C47DE-E9A7-490E-8D07-C720631BE2CF}" destId="{D0789FBE-EDD3-4B47-8775-CC62D7145F42}" srcOrd="0" destOrd="0" presId="urn:microsoft.com/office/officeart/2005/8/layout/process1"/>
    <dgm:cxn modelId="{BBF074C0-6A85-4EC7-8BE9-96C2D8ADD69E}" type="presParOf" srcId="{D0789FBE-EDD3-4B47-8775-CC62D7145F42}" destId="{BEBC8462-DED6-4E58-BEC5-4DC58F627BE0}" srcOrd="0" destOrd="0" presId="urn:microsoft.com/office/officeart/2005/8/layout/process1"/>
    <dgm:cxn modelId="{0E77FABA-F67E-4D83-954E-5144102F9C17}" type="presParOf" srcId="{D0789FBE-EDD3-4B47-8775-CC62D7145F42}" destId="{2B290E17-FFB9-427D-9912-F3796C86D43E}" srcOrd="1" destOrd="0" presId="urn:microsoft.com/office/officeart/2005/8/layout/process1"/>
    <dgm:cxn modelId="{2A6D3A76-CEC2-4785-AB9D-D0B4BD7BC94A}" type="presParOf" srcId="{2B290E17-FFB9-427D-9912-F3796C86D43E}" destId="{AEC3E05F-8131-4BA9-8343-CC4B0F8A4203}" srcOrd="0" destOrd="0" presId="urn:microsoft.com/office/officeart/2005/8/layout/process1"/>
    <dgm:cxn modelId="{EF0981F8-753F-4A8B-BCF9-FEAC21F53AC3}" type="presParOf" srcId="{D0789FBE-EDD3-4B47-8775-CC62D7145F42}" destId="{44DF7A26-8573-4061-97EE-8DAE0E0D326E}"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B7890C2-7AFA-4A26-83BF-E4BD306AD37A}" type="doc">
      <dgm:prSet loTypeId="urn:microsoft.com/office/officeart/2005/8/layout/hierarchy3" loCatId="hierarchy" qsTypeId="urn:microsoft.com/office/officeart/2005/8/quickstyle/simple3" qsCatId="simple" csTypeId="urn:microsoft.com/office/officeart/2005/8/colors/accent1_2" csCatId="accent1" phldr="1"/>
      <dgm:spPr/>
      <dgm:t>
        <a:bodyPr/>
        <a:lstStyle/>
        <a:p>
          <a:endParaRPr lang="en-IN"/>
        </a:p>
      </dgm:t>
    </dgm:pt>
    <dgm:pt modelId="{6822EC98-E76E-4D3E-86EF-207899C508DA}">
      <dgm:prSet custT="1"/>
      <dgm:spPr>
        <a:solidFill>
          <a:schemeClr val="accent1">
            <a:lumMod val="40000"/>
            <a:lumOff val="60000"/>
          </a:schemeClr>
        </a:solidFill>
      </dgm:spPr>
      <dgm:t>
        <a:bodyPr/>
        <a:lstStyle/>
        <a:p>
          <a:pPr algn="just">
            <a:lnSpc>
              <a:spcPct val="150000"/>
            </a:lnSpc>
          </a:pPr>
          <a:r>
            <a:rPr lang="en-GB" sz="2800" b="1" u="sng" dirty="0">
              <a:latin typeface="Times New Roman" panose="02020603050405020304" pitchFamily="18" charset="0"/>
              <a:cs typeface="Times New Roman" panose="02020603050405020304" pitchFamily="18" charset="0"/>
            </a:rPr>
            <a:t>Social factors- </a:t>
          </a:r>
          <a:endParaRPr lang="en-IN" sz="2800" dirty="0">
            <a:latin typeface="Times New Roman" panose="02020603050405020304" pitchFamily="18" charset="0"/>
            <a:cs typeface="Times New Roman" panose="02020603050405020304" pitchFamily="18" charset="0"/>
          </a:endParaRPr>
        </a:p>
      </dgm:t>
    </dgm:pt>
    <dgm:pt modelId="{111E2E5C-24CA-4FF9-9BD5-EC530D5BE83B}" type="parTrans" cxnId="{1C67C311-754D-4B25-BF2B-B8D0634DA858}">
      <dgm:prSet/>
      <dgm:spPr/>
      <dgm:t>
        <a:bodyPr/>
        <a:lstStyle/>
        <a:p>
          <a:pPr algn="just">
            <a:lnSpc>
              <a:spcPct val="150000"/>
            </a:lnSpc>
          </a:pPr>
          <a:endParaRPr lang="en-IN" sz="2000">
            <a:latin typeface="Times New Roman" panose="02020603050405020304" pitchFamily="18" charset="0"/>
            <a:cs typeface="Times New Roman" panose="02020603050405020304" pitchFamily="18" charset="0"/>
          </a:endParaRPr>
        </a:p>
      </dgm:t>
    </dgm:pt>
    <dgm:pt modelId="{22FCBECA-54A5-4888-8572-85CC433D20A5}" type="sibTrans" cxnId="{1C67C311-754D-4B25-BF2B-B8D0634DA858}">
      <dgm:prSet/>
      <dgm:spPr/>
      <dgm:t>
        <a:bodyPr/>
        <a:lstStyle/>
        <a:p>
          <a:pPr algn="just">
            <a:lnSpc>
              <a:spcPct val="150000"/>
            </a:lnSpc>
          </a:pPr>
          <a:endParaRPr lang="en-IN" sz="2000">
            <a:latin typeface="Times New Roman" panose="02020603050405020304" pitchFamily="18" charset="0"/>
            <a:cs typeface="Times New Roman" panose="02020603050405020304" pitchFamily="18" charset="0"/>
          </a:endParaRPr>
        </a:p>
      </dgm:t>
    </dgm:pt>
    <dgm:pt modelId="{302C3F3D-C7D9-48CF-B0FC-6FC0FA8B54D7}">
      <dgm:prSet custT="1"/>
      <dgm:spPr>
        <a:solidFill>
          <a:schemeClr val="tx2">
            <a:lumMod val="20000"/>
            <a:lumOff val="80000"/>
          </a:schemeClr>
        </a:solidFill>
      </dgm:spPr>
      <dgm:t>
        <a:bodyPr/>
        <a:lstStyle/>
        <a:p>
          <a:pPr algn="just">
            <a:lnSpc>
              <a:spcPct val="150000"/>
            </a:lnSpc>
          </a:pPr>
          <a:r>
            <a:rPr lang="en-GB" sz="2000" dirty="0">
              <a:latin typeface="Times New Roman" panose="02020603050405020304" pitchFamily="18" charset="0"/>
              <a:cs typeface="Times New Roman" panose="02020603050405020304" pitchFamily="18" charset="0"/>
            </a:rPr>
            <a:t>Diversity and inclusion are identified as significant social factors spread in the UK-based hospitality sectors to increase the skilled employees' range. It helps to develop a large customer base by running recycling programs and reducing wastage </a:t>
          </a:r>
          <a:r>
            <a:rPr lang="en-US" sz="2000" dirty="0">
              <a:latin typeface="Times New Roman" panose="02020603050405020304" pitchFamily="18" charset="0"/>
              <a:cs typeface="Times New Roman" panose="02020603050405020304" pitchFamily="18" charset="0"/>
            </a:rPr>
            <a:t>(</a:t>
          </a:r>
          <a:r>
            <a:rPr lang="en-GB" sz="2000" dirty="0">
              <a:latin typeface="Times New Roman" panose="02020603050405020304" pitchFamily="18" charset="0"/>
              <a:cs typeface="Times New Roman" panose="02020603050405020304" pitchFamily="18" charset="0"/>
            </a:rPr>
            <a:t>Capobianco, et. al., 2021). </a:t>
          </a:r>
          <a:endParaRPr lang="en-IN" sz="2000" dirty="0">
            <a:latin typeface="Times New Roman" panose="02020603050405020304" pitchFamily="18" charset="0"/>
            <a:cs typeface="Times New Roman" panose="02020603050405020304" pitchFamily="18" charset="0"/>
          </a:endParaRPr>
        </a:p>
      </dgm:t>
    </dgm:pt>
    <dgm:pt modelId="{6720E215-7119-4B1D-B625-70D9DD6E2D35}" type="parTrans" cxnId="{97602FC0-212F-4CBC-8703-443C4EAA3194}">
      <dgm:prSet/>
      <dgm:spPr/>
      <dgm:t>
        <a:bodyPr/>
        <a:lstStyle/>
        <a:p>
          <a:pPr algn="just">
            <a:lnSpc>
              <a:spcPct val="150000"/>
            </a:lnSpc>
          </a:pPr>
          <a:endParaRPr lang="en-IN" sz="2000">
            <a:latin typeface="Times New Roman" panose="02020603050405020304" pitchFamily="18" charset="0"/>
            <a:cs typeface="Times New Roman" panose="02020603050405020304" pitchFamily="18" charset="0"/>
          </a:endParaRPr>
        </a:p>
      </dgm:t>
    </dgm:pt>
    <dgm:pt modelId="{B217FDFF-E33B-4395-9D27-B26120117737}" type="sibTrans" cxnId="{97602FC0-212F-4CBC-8703-443C4EAA3194}">
      <dgm:prSet/>
      <dgm:spPr/>
      <dgm:t>
        <a:bodyPr/>
        <a:lstStyle/>
        <a:p>
          <a:pPr algn="just">
            <a:lnSpc>
              <a:spcPct val="150000"/>
            </a:lnSpc>
          </a:pPr>
          <a:endParaRPr lang="en-IN" sz="2000">
            <a:latin typeface="Times New Roman" panose="02020603050405020304" pitchFamily="18" charset="0"/>
            <a:cs typeface="Times New Roman" panose="02020603050405020304" pitchFamily="18" charset="0"/>
          </a:endParaRPr>
        </a:p>
      </dgm:t>
    </dgm:pt>
    <dgm:pt modelId="{593E2FF3-64B4-4CAB-A86F-8F389FA2E27E}" type="pres">
      <dgm:prSet presAssocID="{9B7890C2-7AFA-4A26-83BF-E4BD306AD37A}" presName="diagram" presStyleCnt="0">
        <dgm:presLayoutVars>
          <dgm:chPref val="1"/>
          <dgm:dir/>
          <dgm:animOne val="branch"/>
          <dgm:animLvl val="lvl"/>
          <dgm:resizeHandles/>
        </dgm:presLayoutVars>
      </dgm:prSet>
      <dgm:spPr/>
    </dgm:pt>
    <dgm:pt modelId="{BCD81AE0-A6E5-4BB0-9F18-6C0EE58A85B5}" type="pres">
      <dgm:prSet presAssocID="{6822EC98-E76E-4D3E-86EF-207899C508DA}" presName="root" presStyleCnt="0"/>
      <dgm:spPr/>
    </dgm:pt>
    <dgm:pt modelId="{488F89FD-5FD4-45F1-8F9A-F3CA8C326CFD}" type="pres">
      <dgm:prSet presAssocID="{6822EC98-E76E-4D3E-86EF-207899C508DA}" presName="rootComposite" presStyleCnt="0"/>
      <dgm:spPr/>
    </dgm:pt>
    <dgm:pt modelId="{35752F70-CE27-4C3E-ABA7-82240E9849C6}" type="pres">
      <dgm:prSet presAssocID="{6822EC98-E76E-4D3E-86EF-207899C508DA}" presName="rootText" presStyleLbl="node1" presStyleIdx="0" presStyleCnt="2" custScaleX="91156" custScaleY="258527" custLinFactNeighborX="9065" custLinFactNeighborY="47211"/>
      <dgm:spPr/>
    </dgm:pt>
    <dgm:pt modelId="{8E959D4B-37C2-423F-A855-879D9C65F01E}" type="pres">
      <dgm:prSet presAssocID="{6822EC98-E76E-4D3E-86EF-207899C508DA}" presName="rootConnector" presStyleLbl="node1" presStyleIdx="0" presStyleCnt="2"/>
      <dgm:spPr/>
    </dgm:pt>
    <dgm:pt modelId="{0FB4EBD5-8E38-459B-A7B8-7B11C4BECDDC}" type="pres">
      <dgm:prSet presAssocID="{6822EC98-E76E-4D3E-86EF-207899C508DA}" presName="childShape" presStyleCnt="0"/>
      <dgm:spPr/>
    </dgm:pt>
    <dgm:pt modelId="{845E1363-3A9C-4BE7-9EDE-3B7719F3FBA9}" type="pres">
      <dgm:prSet presAssocID="{302C3F3D-C7D9-48CF-B0FC-6FC0FA8B54D7}" presName="root" presStyleCnt="0"/>
      <dgm:spPr/>
    </dgm:pt>
    <dgm:pt modelId="{EDDDC7F9-987D-4B7D-92E8-B15E02197291}" type="pres">
      <dgm:prSet presAssocID="{302C3F3D-C7D9-48CF-B0FC-6FC0FA8B54D7}" presName="rootComposite" presStyleCnt="0"/>
      <dgm:spPr/>
    </dgm:pt>
    <dgm:pt modelId="{E5D80E16-7FD5-478E-98CC-C9C7CD58F758}" type="pres">
      <dgm:prSet presAssocID="{302C3F3D-C7D9-48CF-B0FC-6FC0FA8B54D7}" presName="rootText" presStyleLbl="node1" presStyleIdx="1" presStyleCnt="2" custScaleX="176636" custScaleY="223687" custLinFactNeighborX="-270" custLinFactNeighborY="10995"/>
      <dgm:spPr/>
    </dgm:pt>
    <dgm:pt modelId="{E973CFDA-FC03-4977-A0F6-D0D407DBED53}" type="pres">
      <dgm:prSet presAssocID="{302C3F3D-C7D9-48CF-B0FC-6FC0FA8B54D7}" presName="rootConnector" presStyleLbl="node1" presStyleIdx="1" presStyleCnt="2"/>
      <dgm:spPr/>
    </dgm:pt>
    <dgm:pt modelId="{859A36D5-956C-4B69-881B-AA458EEE5E1F}" type="pres">
      <dgm:prSet presAssocID="{302C3F3D-C7D9-48CF-B0FC-6FC0FA8B54D7}" presName="childShape" presStyleCnt="0"/>
      <dgm:spPr/>
    </dgm:pt>
  </dgm:ptLst>
  <dgm:cxnLst>
    <dgm:cxn modelId="{1C67C311-754D-4B25-BF2B-B8D0634DA858}" srcId="{9B7890C2-7AFA-4A26-83BF-E4BD306AD37A}" destId="{6822EC98-E76E-4D3E-86EF-207899C508DA}" srcOrd="0" destOrd="0" parTransId="{111E2E5C-24CA-4FF9-9BD5-EC530D5BE83B}" sibTransId="{22FCBECA-54A5-4888-8572-85CC433D20A5}"/>
    <dgm:cxn modelId="{9680F017-C23D-4D3C-99E8-EECC1AFB288E}" type="presOf" srcId="{6822EC98-E76E-4D3E-86EF-207899C508DA}" destId="{35752F70-CE27-4C3E-ABA7-82240E9849C6}" srcOrd="0" destOrd="0" presId="urn:microsoft.com/office/officeart/2005/8/layout/hierarchy3"/>
    <dgm:cxn modelId="{321CAB54-1F21-452A-B48A-6717213A829E}" type="presOf" srcId="{9B7890C2-7AFA-4A26-83BF-E4BD306AD37A}" destId="{593E2FF3-64B4-4CAB-A86F-8F389FA2E27E}" srcOrd="0" destOrd="0" presId="urn:microsoft.com/office/officeart/2005/8/layout/hierarchy3"/>
    <dgm:cxn modelId="{D2D8185D-6EF4-4220-B9AE-BE246A972B5C}" type="presOf" srcId="{302C3F3D-C7D9-48CF-B0FC-6FC0FA8B54D7}" destId="{E973CFDA-FC03-4977-A0F6-D0D407DBED53}" srcOrd="1" destOrd="0" presId="urn:microsoft.com/office/officeart/2005/8/layout/hierarchy3"/>
    <dgm:cxn modelId="{0B44E482-835F-4678-9EA0-89FC55D4F796}" type="presOf" srcId="{302C3F3D-C7D9-48CF-B0FC-6FC0FA8B54D7}" destId="{E5D80E16-7FD5-478E-98CC-C9C7CD58F758}" srcOrd="0" destOrd="0" presId="urn:microsoft.com/office/officeart/2005/8/layout/hierarchy3"/>
    <dgm:cxn modelId="{259DC294-E4B0-426C-A65D-1278DA77CBE4}" type="presOf" srcId="{6822EC98-E76E-4D3E-86EF-207899C508DA}" destId="{8E959D4B-37C2-423F-A855-879D9C65F01E}" srcOrd="1" destOrd="0" presId="urn:microsoft.com/office/officeart/2005/8/layout/hierarchy3"/>
    <dgm:cxn modelId="{97602FC0-212F-4CBC-8703-443C4EAA3194}" srcId="{9B7890C2-7AFA-4A26-83BF-E4BD306AD37A}" destId="{302C3F3D-C7D9-48CF-B0FC-6FC0FA8B54D7}" srcOrd="1" destOrd="0" parTransId="{6720E215-7119-4B1D-B625-70D9DD6E2D35}" sibTransId="{B217FDFF-E33B-4395-9D27-B26120117737}"/>
    <dgm:cxn modelId="{3A8EAE4D-3A4D-4AD5-ADFE-DD1E2D51A378}" type="presParOf" srcId="{593E2FF3-64B4-4CAB-A86F-8F389FA2E27E}" destId="{BCD81AE0-A6E5-4BB0-9F18-6C0EE58A85B5}" srcOrd="0" destOrd="0" presId="urn:microsoft.com/office/officeart/2005/8/layout/hierarchy3"/>
    <dgm:cxn modelId="{8774B364-9D59-447B-966F-E6682551DC30}" type="presParOf" srcId="{BCD81AE0-A6E5-4BB0-9F18-6C0EE58A85B5}" destId="{488F89FD-5FD4-45F1-8F9A-F3CA8C326CFD}" srcOrd="0" destOrd="0" presId="urn:microsoft.com/office/officeart/2005/8/layout/hierarchy3"/>
    <dgm:cxn modelId="{C2C904A4-5E53-406B-831E-1B8BB38536C8}" type="presParOf" srcId="{488F89FD-5FD4-45F1-8F9A-F3CA8C326CFD}" destId="{35752F70-CE27-4C3E-ABA7-82240E9849C6}" srcOrd="0" destOrd="0" presId="urn:microsoft.com/office/officeart/2005/8/layout/hierarchy3"/>
    <dgm:cxn modelId="{D3A36710-3704-459D-814A-F5E6E861679A}" type="presParOf" srcId="{488F89FD-5FD4-45F1-8F9A-F3CA8C326CFD}" destId="{8E959D4B-37C2-423F-A855-879D9C65F01E}" srcOrd="1" destOrd="0" presId="urn:microsoft.com/office/officeart/2005/8/layout/hierarchy3"/>
    <dgm:cxn modelId="{1CABC389-493A-4F4D-90FF-BAE85F920379}" type="presParOf" srcId="{BCD81AE0-A6E5-4BB0-9F18-6C0EE58A85B5}" destId="{0FB4EBD5-8E38-459B-A7B8-7B11C4BECDDC}" srcOrd="1" destOrd="0" presId="urn:microsoft.com/office/officeart/2005/8/layout/hierarchy3"/>
    <dgm:cxn modelId="{15DB5EDA-EB3D-4D85-90B7-A48F5BE8B841}" type="presParOf" srcId="{593E2FF3-64B4-4CAB-A86F-8F389FA2E27E}" destId="{845E1363-3A9C-4BE7-9EDE-3B7719F3FBA9}" srcOrd="1" destOrd="0" presId="urn:microsoft.com/office/officeart/2005/8/layout/hierarchy3"/>
    <dgm:cxn modelId="{9855463A-87C0-496A-A816-A282E83B56BB}" type="presParOf" srcId="{845E1363-3A9C-4BE7-9EDE-3B7719F3FBA9}" destId="{EDDDC7F9-987D-4B7D-92E8-B15E02197291}" srcOrd="0" destOrd="0" presId="urn:microsoft.com/office/officeart/2005/8/layout/hierarchy3"/>
    <dgm:cxn modelId="{870D05F7-155E-4C6D-A9A9-6AF72C8E6E83}" type="presParOf" srcId="{EDDDC7F9-987D-4B7D-92E8-B15E02197291}" destId="{E5D80E16-7FD5-478E-98CC-C9C7CD58F758}" srcOrd="0" destOrd="0" presId="urn:microsoft.com/office/officeart/2005/8/layout/hierarchy3"/>
    <dgm:cxn modelId="{890C75B3-7488-4D12-B3AF-2D1799E199F8}" type="presParOf" srcId="{EDDDC7F9-987D-4B7D-92E8-B15E02197291}" destId="{E973CFDA-FC03-4977-A0F6-D0D407DBED53}" srcOrd="1" destOrd="0" presId="urn:microsoft.com/office/officeart/2005/8/layout/hierarchy3"/>
    <dgm:cxn modelId="{DE719B05-754E-4732-9F82-EE5A9E81B427}" type="presParOf" srcId="{845E1363-3A9C-4BE7-9EDE-3B7719F3FBA9}" destId="{859A36D5-956C-4B69-881B-AA458EEE5E1F}"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8AAA4D7-BB99-4531-A750-BBC1F076100F}"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IN"/>
        </a:p>
      </dgm:t>
    </dgm:pt>
    <dgm:pt modelId="{D9932FC5-B5D9-49A1-A3B1-ACE7D02A4DD1}">
      <dgm:prSet custT="1"/>
      <dgm:spPr>
        <a:solidFill>
          <a:schemeClr val="accent2">
            <a:lumMod val="20000"/>
            <a:lumOff val="80000"/>
          </a:schemeClr>
        </a:solidFill>
      </dgm:spPr>
      <dgm:t>
        <a:bodyPr/>
        <a:lstStyle/>
        <a:p>
          <a:pPr algn="just">
            <a:lnSpc>
              <a:spcPct val="150000"/>
            </a:lnSpc>
          </a:pPr>
          <a:r>
            <a:rPr lang="en-US" sz="2000" dirty="0">
              <a:latin typeface="Times New Roman" panose="02020603050405020304" pitchFamily="18" charset="0"/>
              <a:cs typeface="Times New Roman" panose="02020603050405020304" pitchFamily="18" charset="0"/>
            </a:rPr>
            <a:t>This study provided significant information about eco-friendly practices by identifying the recyclable procedures along with waste management. </a:t>
          </a:r>
          <a:endParaRPr lang="en-IN" sz="2000" dirty="0">
            <a:latin typeface="Times New Roman" panose="02020603050405020304" pitchFamily="18" charset="0"/>
            <a:cs typeface="Times New Roman" panose="02020603050405020304" pitchFamily="18" charset="0"/>
          </a:endParaRPr>
        </a:p>
      </dgm:t>
    </dgm:pt>
    <dgm:pt modelId="{6B79C14B-7754-491E-BF6F-AEACB2926F6E}" type="parTrans" cxnId="{684486E6-F82B-4287-8669-2883172CC98E}">
      <dgm:prSet/>
      <dgm:spPr/>
      <dgm:t>
        <a:bodyPr/>
        <a:lstStyle/>
        <a:p>
          <a:endParaRPr lang="en-IN"/>
        </a:p>
      </dgm:t>
    </dgm:pt>
    <dgm:pt modelId="{1AFBA96F-99F6-429B-B017-021E324A7745}" type="sibTrans" cxnId="{684486E6-F82B-4287-8669-2883172CC98E}">
      <dgm:prSet/>
      <dgm:spPr/>
      <dgm:t>
        <a:bodyPr/>
        <a:lstStyle/>
        <a:p>
          <a:endParaRPr lang="en-IN"/>
        </a:p>
      </dgm:t>
    </dgm:pt>
    <dgm:pt modelId="{9C74D8F3-6B03-41E7-B35A-0A69CED6DB31}">
      <dgm:prSet custT="1"/>
      <dgm:spPr/>
      <dgm:t>
        <a:bodyPr/>
        <a:lstStyle/>
        <a:p>
          <a:pPr algn="just">
            <a:lnSpc>
              <a:spcPct val="150000"/>
            </a:lnSpc>
          </a:pPr>
          <a:r>
            <a:rPr lang="en-US" sz="2000" dirty="0">
              <a:latin typeface="Times New Roman" panose="02020603050405020304" pitchFamily="18" charset="0"/>
              <a:cs typeface="Times New Roman" panose="02020603050405020304" pitchFamily="18" charset="0"/>
            </a:rPr>
            <a:t>Different hospitality sectors like Whitbread, Travelodge, and Premier Inn in the UK were identified as making advanced efforts to reduce wastage to achieve the sustainable development goal of the nation. </a:t>
          </a:r>
          <a:endParaRPr lang="en-IN" sz="2000" dirty="0">
            <a:latin typeface="Times New Roman" panose="02020603050405020304" pitchFamily="18" charset="0"/>
            <a:cs typeface="Times New Roman" panose="02020603050405020304" pitchFamily="18" charset="0"/>
          </a:endParaRPr>
        </a:p>
      </dgm:t>
    </dgm:pt>
    <dgm:pt modelId="{B4EE4ABB-80AB-4202-9784-6ED72AECB344}" type="parTrans" cxnId="{65FA35EA-BF35-48CA-94B3-BD2551BBE0A6}">
      <dgm:prSet/>
      <dgm:spPr/>
      <dgm:t>
        <a:bodyPr/>
        <a:lstStyle/>
        <a:p>
          <a:endParaRPr lang="en-IN"/>
        </a:p>
      </dgm:t>
    </dgm:pt>
    <dgm:pt modelId="{4252D783-E24F-4071-83CE-C16F93891680}" type="sibTrans" cxnId="{65FA35EA-BF35-48CA-94B3-BD2551BBE0A6}">
      <dgm:prSet/>
      <dgm:spPr/>
      <dgm:t>
        <a:bodyPr/>
        <a:lstStyle/>
        <a:p>
          <a:endParaRPr lang="en-IN"/>
        </a:p>
      </dgm:t>
    </dgm:pt>
    <dgm:pt modelId="{D49C743E-1ECF-4985-B40F-813A20818327}" type="pres">
      <dgm:prSet presAssocID="{F8AAA4D7-BB99-4531-A750-BBC1F076100F}" presName="linear" presStyleCnt="0">
        <dgm:presLayoutVars>
          <dgm:animLvl val="lvl"/>
          <dgm:resizeHandles val="exact"/>
        </dgm:presLayoutVars>
      </dgm:prSet>
      <dgm:spPr/>
    </dgm:pt>
    <dgm:pt modelId="{EFC071FC-3047-4FBC-BCA2-DF0631ECDFDD}" type="pres">
      <dgm:prSet presAssocID="{D9932FC5-B5D9-49A1-A3B1-ACE7D02A4DD1}" presName="parentText" presStyleLbl="node1" presStyleIdx="0" presStyleCnt="2">
        <dgm:presLayoutVars>
          <dgm:chMax val="0"/>
          <dgm:bulletEnabled val="1"/>
        </dgm:presLayoutVars>
      </dgm:prSet>
      <dgm:spPr/>
    </dgm:pt>
    <dgm:pt modelId="{71ACE923-069A-4966-9900-605A8BE12295}" type="pres">
      <dgm:prSet presAssocID="{1AFBA96F-99F6-429B-B017-021E324A7745}" presName="spacer" presStyleCnt="0"/>
      <dgm:spPr/>
    </dgm:pt>
    <dgm:pt modelId="{3C0ACC97-FDB5-4A6B-BDBD-FE3785CA1D9E}" type="pres">
      <dgm:prSet presAssocID="{9C74D8F3-6B03-41E7-B35A-0A69CED6DB31}" presName="parentText" presStyleLbl="node1" presStyleIdx="1" presStyleCnt="2">
        <dgm:presLayoutVars>
          <dgm:chMax val="0"/>
          <dgm:bulletEnabled val="1"/>
        </dgm:presLayoutVars>
      </dgm:prSet>
      <dgm:spPr/>
    </dgm:pt>
  </dgm:ptLst>
  <dgm:cxnLst>
    <dgm:cxn modelId="{D593EF13-7ECC-48F5-9064-CEF76ECF09B7}" type="presOf" srcId="{D9932FC5-B5D9-49A1-A3B1-ACE7D02A4DD1}" destId="{EFC071FC-3047-4FBC-BCA2-DF0631ECDFDD}" srcOrd="0" destOrd="0" presId="urn:microsoft.com/office/officeart/2005/8/layout/vList2"/>
    <dgm:cxn modelId="{505DBF61-6784-4FAB-B783-5DB8EE2FCBDE}" type="presOf" srcId="{F8AAA4D7-BB99-4531-A750-BBC1F076100F}" destId="{D49C743E-1ECF-4985-B40F-813A20818327}" srcOrd="0" destOrd="0" presId="urn:microsoft.com/office/officeart/2005/8/layout/vList2"/>
    <dgm:cxn modelId="{8ECF1C7B-BB6A-435F-8B13-C8747EA3E095}" type="presOf" srcId="{9C74D8F3-6B03-41E7-B35A-0A69CED6DB31}" destId="{3C0ACC97-FDB5-4A6B-BDBD-FE3785CA1D9E}" srcOrd="0" destOrd="0" presId="urn:microsoft.com/office/officeart/2005/8/layout/vList2"/>
    <dgm:cxn modelId="{684486E6-F82B-4287-8669-2883172CC98E}" srcId="{F8AAA4D7-BB99-4531-A750-BBC1F076100F}" destId="{D9932FC5-B5D9-49A1-A3B1-ACE7D02A4DD1}" srcOrd="0" destOrd="0" parTransId="{6B79C14B-7754-491E-BF6F-AEACB2926F6E}" sibTransId="{1AFBA96F-99F6-429B-B017-021E324A7745}"/>
    <dgm:cxn modelId="{65FA35EA-BF35-48CA-94B3-BD2551BBE0A6}" srcId="{F8AAA4D7-BB99-4531-A750-BBC1F076100F}" destId="{9C74D8F3-6B03-41E7-B35A-0A69CED6DB31}" srcOrd="1" destOrd="0" parTransId="{B4EE4ABB-80AB-4202-9784-6ED72AECB344}" sibTransId="{4252D783-E24F-4071-83CE-C16F93891680}"/>
    <dgm:cxn modelId="{EF812925-2B8C-41BF-8A85-72A03BEA3669}" type="presParOf" srcId="{D49C743E-1ECF-4985-B40F-813A20818327}" destId="{EFC071FC-3047-4FBC-BCA2-DF0631ECDFDD}" srcOrd="0" destOrd="0" presId="urn:microsoft.com/office/officeart/2005/8/layout/vList2"/>
    <dgm:cxn modelId="{545E722C-2A9C-4CF0-A65B-8444A8CE336A}" type="presParOf" srcId="{D49C743E-1ECF-4985-B40F-813A20818327}" destId="{71ACE923-069A-4966-9900-605A8BE12295}" srcOrd="1" destOrd="0" presId="urn:microsoft.com/office/officeart/2005/8/layout/vList2"/>
    <dgm:cxn modelId="{A0B02AE2-B2CD-464A-9E25-A715B0420649}" type="presParOf" srcId="{D49C743E-1ECF-4985-B40F-813A20818327}" destId="{3C0ACC97-FDB5-4A6B-BDBD-FE3785CA1D9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A555A1C-FBBD-47DA-ABF7-AFFDC5B136D7}" type="doc">
      <dgm:prSet loTypeId="urn:microsoft.com/office/officeart/2005/8/layout/vList2" loCatId="list" qsTypeId="urn:microsoft.com/office/officeart/2005/8/quickstyle/simple4" qsCatId="simple" csTypeId="urn:microsoft.com/office/officeart/2005/8/colors/colorful4" csCatId="colorful" phldr="1"/>
      <dgm:spPr/>
      <dgm:t>
        <a:bodyPr/>
        <a:lstStyle/>
        <a:p>
          <a:endParaRPr lang="en-IN"/>
        </a:p>
      </dgm:t>
    </dgm:pt>
    <dgm:pt modelId="{31C0D806-7AC5-4ECC-88D2-AB90D2CB248D}">
      <dgm:prSet custT="1"/>
      <dgm:spPr>
        <a:solidFill>
          <a:schemeClr val="accent2">
            <a:lumMod val="20000"/>
            <a:lumOff val="80000"/>
          </a:schemeClr>
        </a:solidFill>
      </dgm:spPr>
      <dgm:t>
        <a:bodyPr/>
        <a:lstStyle/>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The UK based hotel industries and hospitality sectors should follow the rules and regulations made by the UK government for maintain sustainable practices in the country. </a:t>
          </a:r>
          <a:endParaRPr lang="en-IN" sz="2000" dirty="0">
            <a:solidFill>
              <a:schemeClr val="tx1"/>
            </a:solidFill>
            <a:latin typeface="Times New Roman" panose="02020603050405020304" pitchFamily="18" charset="0"/>
            <a:cs typeface="Times New Roman" panose="02020603050405020304" pitchFamily="18" charset="0"/>
          </a:endParaRPr>
        </a:p>
      </dgm:t>
    </dgm:pt>
    <dgm:pt modelId="{06F82CD4-40F6-420B-B4DF-44D6B553F6DE}" type="parTrans" cxnId="{C236A9A7-E9AF-44A8-A423-CD0FF52DBB4E}">
      <dgm:prSet/>
      <dgm:spPr/>
      <dgm:t>
        <a:bodyPr/>
        <a:lstStyle/>
        <a:p>
          <a:endParaRPr lang="en-IN"/>
        </a:p>
      </dgm:t>
    </dgm:pt>
    <dgm:pt modelId="{1F8D1BA9-BEE1-4C06-891B-D9F203BD37E0}" type="sibTrans" cxnId="{C236A9A7-E9AF-44A8-A423-CD0FF52DBB4E}">
      <dgm:prSet/>
      <dgm:spPr/>
      <dgm:t>
        <a:bodyPr/>
        <a:lstStyle/>
        <a:p>
          <a:endParaRPr lang="en-IN"/>
        </a:p>
      </dgm:t>
    </dgm:pt>
    <dgm:pt modelId="{506E0C76-DFF3-4C04-9B63-5AB28F429B41}">
      <dgm:prSet custT="1"/>
      <dgm:spPr>
        <a:solidFill>
          <a:schemeClr val="accent1">
            <a:lumMod val="20000"/>
            <a:lumOff val="80000"/>
          </a:schemeClr>
        </a:solidFill>
      </dgm:spPr>
      <dgm:t>
        <a:bodyPr/>
        <a:lstStyle/>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Hospitality sectors should significantly analyze the reasons behind disruptions in maintain eco friendly practices and make advanced efforts with the help of UK government and organizations which participate in these practices </a:t>
          </a:r>
          <a:r>
            <a:rPr lang="en-GB" sz="2000" dirty="0">
              <a:solidFill>
                <a:schemeClr val="tx1"/>
              </a:solidFill>
              <a:latin typeface="Times New Roman" panose="02020603050405020304" pitchFamily="18" charset="0"/>
              <a:cs typeface="Times New Roman" panose="02020603050405020304" pitchFamily="18" charset="0"/>
            </a:rPr>
            <a:t>(Gov. UK, 2023b)</a:t>
          </a:r>
          <a:r>
            <a:rPr lang="en-US" sz="2000" dirty="0">
              <a:solidFill>
                <a:schemeClr val="tx1"/>
              </a:solidFill>
              <a:latin typeface="Times New Roman" panose="02020603050405020304" pitchFamily="18" charset="0"/>
              <a:cs typeface="Times New Roman" panose="02020603050405020304" pitchFamily="18" charset="0"/>
            </a:rPr>
            <a:t>. </a:t>
          </a:r>
          <a:endParaRPr lang="en-IN" sz="2000" dirty="0">
            <a:solidFill>
              <a:schemeClr val="tx1"/>
            </a:solidFill>
            <a:latin typeface="Times New Roman" panose="02020603050405020304" pitchFamily="18" charset="0"/>
            <a:cs typeface="Times New Roman" panose="02020603050405020304" pitchFamily="18" charset="0"/>
          </a:endParaRPr>
        </a:p>
      </dgm:t>
    </dgm:pt>
    <dgm:pt modelId="{491D1436-6A91-4ED4-9ECC-439CEA379064}" type="parTrans" cxnId="{A5A04D9D-E3F2-49F2-B7B7-D62D71DB04D3}">
      <dgm:prSet/>
      <dgm:spPr/>
      <dgm:t>
        <a:bodyPr/>
        <a:lstStyle/>
        <a:p>
          <a:endParaRPr lang="en-IN"/>
        </a:p>
      </dgm:t>
    </dgm:pt>
    <dgm:pt modelId="{B0B32917-30AC-4F8D-BDBE-0A200616315A}" type="sibTrans" cxnId="{A5A04D9D-E3F2-49F2-B7B7-D62D71DB04D3}">
      <dgm:prSet/>
      <dgm:spPr/>
      <dgm:t>
        <a:bodyPr/>
        <a:lstStyle/>
        <a:p>
          <a:endParaRPr lang="en-IN"/>
        </a:p>
      </dgm:t>
    </dgm:pt>
    <dgm:pt modelId="{92D0B871-D5FC-4603-866E-C295F5D9B1E4}" type="pres">
      <dgm:prSet presAssocID="{BA555A1C-FBBD-47DA-ABF7-AFFDC5B136D7}" presName="linear" presStyleCnt="0">
        <dgm:presLayoutVars>
          <dgm:animLvl val="lvl"/>
          <dgm:resizeHandles val="exact"/>
        </dgm:presLayoutVars>
      </dgm:prSet>
      <dgm:spPr/>
    </dgm:pt>
    <dgm:pt modelId="{E945BC37-1E36-4C14-A432-1FD97F0D39C3}" type="pres">
      <dgm:prSet presAssocID="{31C0D806-7AC5-4ECC-88D2-AB90D2CB248D}" presName="parentText" presStyleLbl="node1" presStyleIdx="0" presStyleCnt="2">
        <dgm:presLayoutVars>
          <dgm:chMax val="0"/>
          <dgm:bulletEnabled val="1"/>
        </dgm:presLayoutVars>
      </dgm:prSet>
      <dgm:spPr/>
    </dgm:pt>
    <dgm:pt modelId="{CC6887A2-9DB1-4B9C-BD19-7A96D55CA754}" type="pres">
      <dgm:prSet presAssocID="{1F8D1BA9-BEE1-4C06-891B-D9F203BD37E0}" presName="spacer" presStyleCnt="0"/>
      <dgm:spPr/>
    </dgm:pt>
    <dgm:pt modelId="{9381EE72-CA9A-40B3-B6DD-39BB350EA5C8}" type="pres">
      <dgm:prSet presAssocID="{506E0C76-DFF3-4C04-9B63-5AB28F429B41}" presName="parentText" presStyleLbl="node1" presStyleIdx="1" presStyleCnt="2">
        <dgm:presLayoutVars>
          <dgm:chMax val="0"/>
          <dgm:bulletEnabled val="1"/>
        </dgm:presLayoutVars>
      </dgm:prSet>
      <dgm:spPr/>
    </dgm:pt>
  </dgm:ptLst>
  <dgm:cxnLst>
    <dgm:cxn modelId="{350D591F-CF6F-4A42-A12B-C21C89F53084}" type="presOf" srcId="{31C0D806-7AC5-4ECC-88D2-AB90D2CB248D}" destId="{E945BC37-1E36-4C14-A432-1FD97F0D39C3}" srcOrd="0" destOrd="0" presId="urn:microsoft.com/office/officeart/2005/8/layout/vList2"/>
    <dgm:cxn modelId="{CB46C43D-C4AA-4388-8606-3399A56E61F2}" type="presOf" srcId="{506E0C76-DFF3-4C04-9B63-5AB28F429B41}" destId="{9381EE72-CA9A-40B3-B6DD-39BB350EA5C8}" srcOrd="0" destOrd="0" presId="urn:microsoft.com/office/officeart/2005/8/layout/vList2"/>
    <dgm:cxn modelId="{24AFB96F-F6F6-48B8-A2EA-B00E819D90F6}" type="presOf" srcId="{BA555A1C-FBBD-47DA-ABF7-AFFDC5B136D7}" destId="{92D0B871-D5FC-4603-866E-C295F5D9B1E4}" srcOrd="0" destOrd="0" presId="urn:microsoft.com/office/officeart/2005/8/layout/vList2"/>
    <dgm:cxn modelId="{A5A04D9D-E3F2-49F2-B7B7-D62D71DB04D3}" srcId="{BA555A1C-FBBD-47DA-ABF7-AFFDC5B136D7}" destId="{506E0C76-DFF3-4C04-9B63-5AB28F429B41}" srcOrd="1" destOrd="0" parTransId="{491D1436-6A91-4ED4-9ECC-439CEA379064}" sibTransId="{B0B32917-30AC-4F8D-BDBE-0A200616315A}"/>
    <dgm:cxn modelId="{C236A9A7-E9AF-44A8-A423-CD0FF52DBB4E}" srcId="{BA555A1C-FBBD-47DA-ABF7-AFFDC5B136D7}" destId="{31C0D806-7AC5-4ECC-88D2-AB90D2CB248D}" srcOrd="0" destOrd="0" parTransId="{06F82CD4-40F6-420B-B4DF-44D6B553F6DE}" sibTransId="{1F8D1BA9-BEE1-4C06-891B-D9F203BD37E0}"/>
    <dgm:cxn modelId="{B5403F05-176F-4013-A4B9-3022A75931E1}" type="presParOf" srcId="{92D0B871-D5FC-4603-866E-C295F5D9B1E4}" destId="{E945BC37-1E36-4C14-A432-1FD97F0D39C3}" srcOrd="0" destOrd="0" presId="urn:microsoft.com/office/officeart/2005/8/layout/vList2"/>
    <dgm:cxn modelId="{3D4D5DBF-03E7-4B6B-B4C8-6DA7D0CE54E0}" type="presParOf" srcId="{92D0B871-D5FC-4603-866E-C295F5D9B1E4}" destId="{CC6887A2-9DB1-4B9C-BD19-7A96D55CA754}" srcOrd="1" destOrd="0" presId="urn:microsoft.com/office/officeart/2005/8/layout/vList2"/>
    <dgm:cxn modelId="{9E35FF04-4160-40A3-9D85-AE7D01A4BACB}" type="presParOf" srcId="{92D0B871-D5FC-4603-866E-C295F5D9B1E4}" destId="{9381EE72-CA9A-40B3-B6DD-39BB350EA5C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0101E-4377-4B68-94DD-E49F20795447}">
      <dsp:nvSpPr>
        <dsp:cNvPr id="0" name=""/>
        <dsp:cNvSpPr/>
      </dsp:nvSpPr>
      <dsp:spPr>
        <a:xfrm>
          <a:off x="4321" y="0"/>
          <a:ext cx="4950618" cy="4023360"/>
        </a:xfrm>
        <a:prstGeom prst="roundRect">
          <a:avLst>
            <a:gd name="adj" fmla="val 10000"/>
          </a:avLst>
        </a:prstGeom>
        <a:gradFill rotWithShape="0">
          <a:gsLst>
            <a:gs pos="0">
              <a:schemeClr val="accent5">
                <a:shade val="50000"/>
                <a:hueOff val="0"/>
                <a:satOff val="0"/>
                <a:lumOff val="0"/>
                <a:alphaOff val="0"/>
                <a:shade val="85000"/>
                <a:satMod val="130000"/>
              </a:schemeClr>
            </a:gs>
            <a:gs pos="34000">
              <a:schemeClr val="accent5">
                <a:shade val="50000"/>
                <a:hueOff val="0"/>
                <a:satOff val="0"/>
                <a:lumOff val="0"/>
                <a:alphaOff val="0"/>
                <a:shade val="87000"/>
                <a:satMod val="125000"/>
              </a:schemeClr>
            </a:gs>
            <a:gs pos="70000">
              <a:schemeClr val="accent5">
                <a:shade val="50000"/>
                <a:hueOff val="0"/>
                <a:satOff val="0"/>
                <a:lumOff val="0"/>
                <a:alphaOff val="0"/>
                <a:tint val="100000"/>
                <a:shade val="90000"/>
                <a:satMod val="130000"/>
              </a:schemeClr>
            </a:gs>
            <a:gs pos="100000">
              <a:schemeClr val="accent5">
                <a:shade val="50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a:lnSpc>
              <a:spcPct val="150000"/>
            </a:lnSpc>
            <a:spcBef>
              <a:spcPct val="0"/>
            </a:spcBef>
            <a:spcAft>
              <a:spcPct val="35000"/>
            </a:spcAft>
            <a:buNone/>
          </a:pPr>
          <a:r>
            <a:rPr lang="en-IN" sz="2000" kern="1200" dirty="0">
              <a:solidFill>
                <a:schemeClr val="tx1"/>
              </a:solidFill>
              <a:latin typeface="Times New Roman" panose="02020603050405020304" pitchFamily="18" charset="0"/>
              <a:cs typeface="Times New Roman" panose="02020603050405020304" pitchFamily="18" charset="0"/>
            </a:rPr>
            <a:t>This study will provide in-depth information focusing the sustainability practices in the hotel and hospitality sectors of the UK </a:t>
          </a:r>
          <a:r>
            <a:rPr lang="en-GB" sz="2000" kern="1200" dirty="0">
              <a:solidFill>
                <a:schemeClr val="tx1"/>
              </a:solidFill>
              <a:latin typeface="Times New Roman" panose="02020603050405020304" pitchFamily="18" charset="0"/>
              <a:cs typeface="Times New Roman" panose="02020603050405020304" pitchFamily="18" charset="0"/>
            </a:rPr>
            <a:t>(Ford and Sturman, 2020)</a:t>
          </a:r>
          <a:r>
            <a:rPr lang="en-IN" sz="2000" kern="1200" dirty="0">
              <a:solidFill>
                <a:schemeClr val="tx1"/>
              </a:solidFill>
              <a:latin typeface="Times New Roman" panose="02020603050405020304" pitchFamily="18" charset="0"/>
              <a:cs typeface="Times New Roman" panose="02020603050405020304" pitchFamily="18" charset="0"/>
            </a:rPr>
            <a:t>. </a:t>
          </a:r>
        </a:p>
      </dsp:txBody>
      <dsp:txXfrm>
        <a:off x="4321" y="1609344"/>
        <a:ext cx="4950618" cy="1609344"/>
      </dsp:txXfrm>
    </dsp:sp>
    <dsp:sp modelId="{8F3A35B8-C55F-4486-92C4-ACBDCE9143D9}">
      <dsp:nvSpPr>
        <dsp:cNvPr id="0" name=""/>
        <dsp:cNvSpPr/>
      </dsp:nvSpPr>
      <dsp:spPr>
        <a:xfrm>
          <a:off x="1653108" y="0"/>
          <a:ext cx="1608431" cy="1594671"/>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7000" b="-7000"/>
          </a:stretch>
        </a:blipFill>
        <a:ln>
          <a:noFill/>
        </a:ln>
        <a:effectLst>
          <a:outerShdw blurRad="38100" dist="25400" dir="2700000" algn="br" rotWithShape="0">
            <a:srgbClr val="000000">
              <a:alpha val="60000"/>
            </a:srgbClr>
          </a:outerShdw>
        </a:effectLst>
      </dsp:spPr>
      <dsp:style>
        <a:lnRef idx="0">
          <a:scrgbClr r="0" g="0" b="0"/>
        </a:lnRef>
        <a:fillRef idx="1">
          <a:scrgbClr r="0" g="0" b="0"/>
        </a:fillRef>
        <a:effectRef idx="2">
          <a:scrgbClr r="0" g="0" b="0"/>
        </a:effectRef>
        <a:fontRef idx="minor"/>
      </dsp:style>
    </dsp:sp>
    <dsp:sp modelId="{8EC02E33-C2DD-4350-8391-5A241728AC7A}">
      <dsp:nvSpPr>
        <dsp:cNvPr id="0" name=""/>
        <dsp:cNvSpPr/>
      </dsp:nvSpPr>
      <dsp:spPr>
        <a:xfrm>
          <a:off x="5103459" y="0"/>
          <a:ext cx="4950618" cy="4023360"/>
        </a:xfrm>
        <a:prstGeom prst="roundRect">
          <a:avLst>
            <a:gd name="adj" fmla="val 10000"/>
          </a:avLst>
        </a:prstGeom>
        <a:solidFill>
          <a:schemeClr val="accent5">
            <a:lumMod val="75000"/>
          </a:schemeClr>
        </a:soli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a:lnSpc>
              <a:spcPct val="150000"/>
            </a:lnSpc>
            <a:spcBef>
              <a:spcPct val="0"/>
            </a:spcBef>
            <a:spcAft>
              <a:spcPct val="35000"/>
            </a:spcAft>
            <a:buNone/>
          </a:pPr>
          <a:r>
            <a:rPr lang="en-IN" sz="2000" kern="1200" dirty="0">
              <a:solidFill>
                <a:schemeClr val="tx1"/>
              </a:solidFill>
              <a:latin typeface="Times New Roman" panose="02020603050405020304" pitchFamily="18" charset="0"/>
              <a:cs typeface="Times New Roman" panose="02020603050405020304" pitchFamily="18" charset="0"/>
            </a:rPr>
            <a:t>The major focus of the study will be identifying the significance, challenges, and strategies for maintaining sustainable practices and developing a large customer base in these sectors. </a:t>
          </a:r>
        </a:p>
      </dsp:txBody>
      <dsp:txXfrm>
        <a:off x="5103459" y="1609344"/>
        <a:ext cx="4950618" cy="1609344"/>
      </dsp:txXfrm>
    </dsp:sp>
    <dsp:sp modelId="{964469C1-1098-4101-B48D-F58DCF9BC7C3}">
      <dsp:nvSpPr>
        <dsp:cNvPr id="0" name=""/>
        <dsp:cNvSpPr/>
      </dsp:nvSpPr>
      <dsp:spPr>
        <a:xfrm>
          <a:off x="6733401" y="0"/>
          <a:ext cx="1453325" cy="1339765"/>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5000" r="-5000"/>
          </a:stretch>
        </a:blipFill>
        <a:ln>
          <a:noFill/>
        </a:ln>
        <a:effectLst>
          <a:outerShdw blurRad="38100" dist="25400" dir="2700000" algn="br" rotWithShape="0">
            <a:srgbClr val="000000">
              <a:alpha val="60000"/>
            </a:srgbClr>
          </a:outerShdw>
        </a:effectLst>
      </dsp:spPr>
      <dsp:style>
        <a:lnRef idx="0">
          <a:scrgbClr r="0" g="0" b="0"/>
        </a:lnRef>
        <a:fillRef idx="1">
          <a:scrgbClr r="0" g="0" b="0"/>
        </a:fillRef>
        <a:effectRef idx="2">
          <a:scrgbClr r="0" g="0" b="0"/>
        </a:effectRef>
        <a:fontRef idx="minor"/>
      </dsp:style>
    </dsp:sp>
    <dsp:sp modelId="{AAB8F611-57E3-4836-AAF5-36212923A6D2}">
      <dsp:nvSpPr>
        <dsp:cNvPr id="0" name=""/>
        <dsp:cNvSpPr/>
      </dsp:nvSpPr>
      <dsp:spPr>
        <a:xfrm>
          <a:off x="193479" y="3419856"/>
          <a:ext cx="9253728" cy="603504"/>
        </a:xfrm>
        <a:prstGeom prst="leftRightArrow">
          <a:avLst/>
        </a:prstGeom>
        <a:gradFill rotWithShape="0">
          <a:gsLst>
            <a:gs pos="0">
              <a:schemeClr val="accent5">
                <a:tint val="55000"/>
                <a:hueOff val="0"/>
                <a:satOff val="0"/>
                <a:lumOff val="0"/>
                <a:alphaOff val="0"/>
                <a:shade val="85000"/>
                <a:satMod val="130000"/>
              </a:schemeClr>
            </a:gs>
            <a:gs pos="34000">
              <a:schemeClr val="accent5">
                <a:tint val="55000"/>
                <a:hueOff val="0"/>
                <a:satOff val="0"/>
                <a:lumOff val="0"/>
                <a:alphaOff val="0"/>
                <a:shade val="87000"/>
                <a:satMod val="125000"/>
              </a:schemeClr>
            </a:gs>
            <a:gs pos="70000">
              <a:schemeClr val="accent5">
                <a:tint val="55000"/>
                <a:hueOff val="0"/>
                <a:satOff val="0"/>
                <a:lumOff val="0"/>
                <a:alphaOff val="0"/>
                <a:tint val="100000"/>
                <a:shade val="90000"/>
                <a:satMod val="130000"/>
              </a:schemeClr>
            </a:gs>
            <a:gs pos="100000">
              <a:schemeClr val="accent5">
                <a:tint val="55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94B782-0C52-4A54-8152-B37A04FB28E5}">
      <dsp:nvSpPr>
        <dsp:cNvPr id="0" name=""/>
        <dsp:cNvSpPr/>
      </dsp:nvSpPr>
      <dsp:spPr>
        <a:xfrm>
          <a:off x="0" y="30239"/>
          <a:ext cx="10058399" cy="1198080"/>
        </a:xfrm>
        <a:prstGeom prst="roundRect">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150000"/>
            </a:lnSpc>
            <a:spcBef>
              <a:spcPct val="0"/>
            </a:spcBef>
            <a:spcAft>
              <a:spcPct val="35000"/>
            </a:spcAft>
            <a:buNone/>
          </a:pPr>
          <a:r>
            <a:rPr lang="en-IN" sz="2000" b="1" u="none" kern="1200">
              <a:latin typeface="Times New Roman" panose="02020603050405020304" pitchFamily="18" charset="0"/>
              <a:cs typeface="Times New Roman" panose="02020603050405020304" pitchFamily="18" charset="0"/>
            </a:rPr>
            <a:t>         </a:t>
          </a:r>
          <a:r>
            <a:rPr lang="en-IN" sz="2000" b="1" u="sng" kern="1200">
              <a:latin typeface="Times New Roman" panose="02020603050405020304" pitchFamily="18" charset="0"/>
              <a:cs typeface="Times New Roman" panose="02020603050405020304" pitchFamily="18" charset="0"/>
            </a:rPr>
            <a:t> Importance of sustainable practices in the hospitality sectors of the UK</a:t>
          </a:r>
          <a:endParaRPr lang="en-IN" sz="2000" u="sng" kern="1200" dirty="0">
            <a:latin typeface="Times New Roman" panose="02020603050405020304" pitchFamily="18" charset="0"/>
            <a:cs typeface="Times New Roman" panose="02020603050405020304" pitchFamily="18" charset="0"/>
          </a:endParaRPr>
        </a:p>
      </dsp:txBody>
      <dsp:txXfrm>
        <a:off x="58485" y="88724"/>
        <a:ext cx="9941429" cy="1081110"/>
      </dsp:txXfrm>
    </dsp:sp>
    <dsp:sp modelId="{5B97C727-67F8-4A3B-ACCB-96A2B8CE541F}">
      <dsp:nvSpPr>
        <dsp:cNvPr id="0" name=""/>
        <dsp:cNvSpPr/>
      </dsp:nvSpPr>
      <dsp:spPr>
        <a:xfrm>
          <a:off x="0" y="1412639"/>
          <a:ext cx="10058399" cy="1198080"/>
        </a:xfrm>
        <a:prstGeom prst="roundRect">
          <a:avLst/>
        </a:prstGeom>
        <a:gradFill rotWithShape="0">
          <a:gsLst>
            <a:gs pos="0">
              <a:schemeClr val="accent5">
                <a:hueOff val="1063560"/>
                <a:satOff val="-11946"/>
                <a:lumOff val="-2549"/>
                <a:alphaOff val="0"/>
                <a:tint val="65000"/>
                <a:shade val="92000"/>
                <a:satMod val="130000"/>
              </a:schemeClr>
            </a:gs>
            <a:gs pos="45000">
              <a:schemeClr val="accent5">
                <a:hueOff val="1063560"/>
                <a:satOff val="-11946"/>
                <a:lumOff val="-2549"/>
                <a:alphaOff val="0"/>
                <a:tint val="60000"/>
                <a:shade val="99000"/>
                <a:satMod val="120000"/>
              </a:schemeClr>
            </a:gs>
            <a:gs pos="100000">
              <a:schemeClr val="accent5">
                <a:hueOff val="1063560"/>
                <a:satOff val="-11946"/>
                <a:lumOff val="-2549"/>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Sustainable practices are considered as significant that helps to address the issues like pollution, overconsumption, and residential harm </a:t>
          </a:r>
          <a:r>
            <a:rPr lang="en-GB" sz="2000" kern="1200" dirty="0">
              <a:effectLst/>
              <a:latin typeface="Times New Roman" panose="02020603050405020304" pitchFamily="18" charset="0"/>
              <a:ea typeface="Calibri" panose="020F0502020204030204" pitchFamily="34" charset="0"/>
              <a:cs typeface="Times New Roman" panose="02020603050405020304" pitchFamily="18" charset="0"/>
            </a:rPr>
            <a:t>(Ford and Sturman, 2020)</a:t>
          </a:r>
          <a:r>
            <a:rPr lang="en-IN" sz="2000" kern="1200" dirty="0">
              <a:latin typeface="Times New Roman" panose="02020603050405020304" pitchFamily="18" charset="0"/>
              <a:cs typeface="Times New Roman" panose="02020603050405020304" pitchFamily="18" charset="0"/>
            </a:rPr>
            <a:t>. . </a:t>
          </a:r>
        </a:p>
      </dsp:txBody>
      <dsp:txXfrm>
        <a:off x="58485" y="1471124"/>
        <a:ext cx="9941429" cy="1081110"/>
      </dsp:txXfrm>
    </dsp:sp>
    <dsp:sp modelId="{EFBE666B-7A26-473F-A8B6-58536AD829E4}">
      <dsp:nvSpPr>
        <dsp:cNvPr id="0" name=""/>
        <dsp:cNvSpPr/>
      </dsp:nvSpPr>
      <dsp:spPr>
        <a:xfrm>
          <a:off x="0" y="2795040"/>
          <a:ext cx="10058399" cy="1198080"/>
        </a:xfrm>
        <a:prstGeom prst="roundRect">
          <a:avLst/>
        </a:prstGeom>
        <a:gradFill rotWithShape="0">
          <a:gsLst>
            <a:gs pos="0">
              <a:schemeClr val="accent5">
                <a:hueOff val="2127120"/>
                <a:satOff val="-23891"/>
                <a:lumOff val="-5098"/>
                <a:alphaOff val="0"/>
                <a:tint val="65000"/>
                <a:shade val="92000"/>
                <a:satMod val="130000"/>
              </a:schemeClr>
            </a:gs>
            <a:gs pos="45000">
              <a:schemeClr val="accent5">
                <a:hueOff val="2127120"/>
                <a:satOff val="-23891"/>
                <a:lumOff val="-5098"/>
                <a:alphaOff val="0"/>
                <a:tint val="60000"/>
                <a:shade val="99000"/>
                <a:satMod val="120000"/>
              </a:schemeClr>
            </a:gs>
            <a:gs pos="100000">
              <a:schemeClr val="accent5">
                <a:hueOff val="2127120"/>
                <a:satOff val="-23891"/>
                <a:lumOff val="-5098"/>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These practices also lead to generate a large customer base along with reducing the higher costs in arranging unnecessary resources. </a:t>
          </a:r>
        </a:p>
      </dsp:txBody>
      <dsp:txXfrm>
        <a:off x="58485" y="2853525"/>
        <a:ext cx="9941429" cy="10811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766C1A-3972-44DD-8AD2-338863DC1EF0}">
      <dsp:nvSpPr>
        <dsp:cNvPr id="0" name=""/>
        <dsp:cNvSpPr/>
      </dsp:nvSpPr>
      <dsp:spPr>
        <a:xfrm>
          <a:off x="0" y="203122"/>
          <a:ext cx="5758592" cy="3617115"/>
        </a:xfrm>
        <a:prstGeom prst="roundRect">
          <a:avLst>
            <a:gd name="adj" fmla="val 10000"/>
          </a:avLst>
        </a:prstGeom>
        <a:solidFill>
          <a:schemeClr val="bg2"/>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IN" sz="2000" b="1" kern="1200" dirty="0">
              <a:solidFill>
                <a:schemeClr val="tx1"/>
              </a:solidFill>
              <a:latin typeface="Times New Roman" panose="02020603050405020304" pitchFamily="18" charset="0"/>
              <a:cs typeface="Times New Roman" panose="02020603050405020304" pitchFamily="18" charset="0"/>
            </a:rPr>
            <a:t>Challenges that occur in the UK Hospitality sectors in running recycling programs and maintaining the wastages</a:t>
          </a:r>
          <a:r>
            <a:rPr lang="en-IN" sz="2000" b="0" kern="1200" dirty="0">
              <a:solidFill>
                <a:schemeClr val="tx1"/>
              </a:solidFill>
              <a:latin typeface="Times New Roman" panose="02020603050405020304" pitchFamily="18" charset="0"/>
              <a:cs typeface="Times New Roman" panose="02020603050405020304" pitchFamily="18" charset="0"/>
            </a:rPr>
            <a:t>. </a:t>
          </a:r>
        </a:p>
        <a:p>
          <a:pPr marL="228600" lvl="1" indent="-228600" algn="just" defTabSz="889000">
            <a:lnSpc>
              <a:spcPct val="150000"/>
            </a:lnSpc>
            <a:spcBef>
              <a:spcPct val="0"/>
            </a:spcBef>
            <a:spcAft>
              <a:spcPct val="15000"/>
            </a:spcAft>
            <a:buChar char="•"/>
          </a:pPr>
          <a:r>
            <a:rPr lang="en-IN" sz="2000" b="0" kern="1200" dirty="0">
              <a:solidFill>
                <a:schemeClr val="tx1"/>
              </a:solidFill>
              <a:latin typeface="Times New Roman" panose="02020603050405020304" pitchFamily="18" charset="0"/>
              <a:cs typeface="Times New Roman" panose="02020603050405020304" pitchFamily="18" charset="0"/>
            </a:rPr>
            <a:t>Disruption in operational management. </a:t>
          </a:r>
        </a:p>
        <a:p>
          <a:pPr marL="228600" lvl="1" indent="-228600" algn="just" defTabSz="889000">
            <a:lnSpc>
              <a:spcPct val="150000"/>
            </a:lnSpc>
            <a:spcBef>
              <a:spcPct val="0"/>
            </a:spcBef>
            <a:spcAft>
              <a:spcPct val="15000"/>
            </a:spcAft>
            <a:buChar char="•"/>
          </a:pPr>
          <a:r>
            <a:rPr lang="en-IN" sz="2000" b="0" kern="1200" dirty="0">
              <a:solidFill>
                <a:schemeClr val="tx1"/>
              </a:solidFill>
              <a:latin typeface="Times New Roman" panose="02020603050405020304" pitchFamily="18" charset="0"/>
              <a:cs typeface="Times New Roman" panose="02020603050405020304" pitchFamily="18" charset="0"/>
            </a:rPr>
            <a:t>Poor inventory and order management.  </a:t>
          </a:r>
        </a:p>
        <a:p>
          <a:pPr marL="228600" lvl="1" indent="-228600" algn="just" defTabSz="889000">
            <a:lnSpc>
              <a:spcPct val="150000"/>
            </a:lnSpc>
            <a:spcBef>
              <a:spcPct val="0"/>
            </a:spcBef>
            <a:spcAft>
              <a:spcPct val="15000"/>
            </a:spcAft>
            <a:buChar char="•"/>
          </a:pPr>
          <a:r>
            <a:rPr lang="en-IN" sz="2000" b="0" kern="1200">
              <a:solidFill>
                <a:schemeClr val="tx1"/>
              </a:solidFill>
              <a:latin typeface="Times New Roman" panose="02020603050405020304" pitchFamily="18" charset="0"/>
              <a:cs typeface="Times New Roman" panose="02020603050405020304" pitchFamily="18" charset="0"/>
            </a:rPr>
            <a:t>Inefficient and less skilled hospitality members. </a:t>
          </a:r>
        </a:p>
        <a:p>
          <a:pPr marL="228600" lvl="1" indent="-228600" algn="just" defTabSz="889000">
            <a:lnSpc>
              <a:spcPct val="150000"/>
            </a:lnSpc>
            <a:spcBef>
              <a:spcPct val="0"/>
            </a:spcBef>
            <a:spcAft>
              <a:spcPct val="15000"/>
            </a:spcAft>
            <a:buChar char="•"/>
          </a:pPr>
          <a:r>
            <a:rPr lang="en-IN" sz="2000" b="0" kern="1200" dirty="0">
              <a:solidFill>
                <a:schemeClr val="tx1"/>
              </a:solidFill>
              <a:latin typeface="Times New Roman" panose="02020603050405020304" pitchFamily="18" charset="0"/>
              <a:cs typeface="Times New Roman" panose="02020603050405020304" pitchFamily="18" charset="0"/>
            </a:rPr>
            <a:t>Poor consumer behaviour. </a:t>
          </a:r>
        </a:p>
      </dsp:txBody>
      <dsp:txXfrm>
        <a:off x="105942" y="309064"/>
        <a:ext cx="5546708" cy="34052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D1CD68-D1FD-4960-BCBD-E5921A8FF8EB}">
      <dsp:nvSpPr>
        <dsp:cNvPr id="0" name=""/>
        <dsp:cNvSpPr/>
      </dsp:nvSpPr>
      <dsp:spPr>
        <a:xfrm>
          <a:off x="0" y="1494"/>
          <a:ext cx="6949440" cy="0"/>
        </a:xfrm>
        <a:prstGeom prst="lin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3552674B-8E7E-4248-B9F1-C06F3BC7AE31}">
      <dsp:nvSpPr>
        <dsp:cNvPr id="0" name=""/>
        <dsp:cNvSpPr/>
      </dsp:nvSpPr>
      <dsp:spPr>
        <a:xfrm>
          <a:off x="0" y="1494"/>
          <a:ext cx="6942664" cy="1263142"/>
        </a:xfrm>
        <a:prstGeom prst="rect">
          <a:avLst/>
        </a:prstGeom>
        <a:solidFill>
          <a:schemeClr val="accent6">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150000"/>
            </a:lnSpc>
            <a:spcBef>
              <a:spcPct val="0"/>
            </a:spcBef>
            <a:spcAft>
              <a:spcPct val="35000"/>
            </a:spcAft>
            <a:buNone/>
          </a:pPr>
          <a:r>
            <a:rPr lang="en-IN" sz="2100" b="1" kern="1200" dirty="0">
              <a:latin typeface="Times New Roman" panose="02020603050405020304" pitchFamily="18" charset="0"/>
              <a:cs typeface="Times New Roman" panose="02020603050405020304" pitchFamily="18" charset="0"/>
            </a:rPr>
            <a:t>Strategies to manage the recycling goods and wastages to maintain eco-friendly practices in the hospitality sectors. </a:t>
          </a:r>
          <a:endParaRPr lang="en-IN" sz="2100" kern="1200" dirty="0">
            <a:latin typeface="Times New Roman" panose="02020603050405020304" pitchFamily="18" charset="0"/>
            <a:cs typeface="Times New Roman" panose="02020603050405020304" pitchFamily="18" charset="0"/>
          </a:endParaRPr>
        </a:p>
      </dsp:txBody>
      <dsp:txXfrm>
        <a:off x="0" y="1494"/>
        <a:ext cx="6942664" cy="1263142"/>
      </dsp:txXfrm>
    </dsp:sp>
    <dsp:sp modelId="{174883D8-617C-46EE-93C0-7D91D16956BA}">
      <dsp:nvSpPr>
        <dsp:cNvPr id="0" name=""/>
        <dsp:cNvSpPr/>
      </dsp:nvSpPr>
      <dsp:spPr>
        <a:xfrm>
          <a:off x="0" y="1264637"/>
          <a:ext cx="6949440" cy="0"/>
        </a:xfrm>
        <a:prstGeom prst="lin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1C6F6DEF-8883-4CAA-B26B-F1AA824DF40F}">
      <dsp:nvSpPr>
        <dsp:cNvPr id="0" name=""/>
        <dsp:cNvSpPr/>
      </dsp:nvSpPr>
      <dsp:spPr>
        <a:xfrm>
          <a:off x="0" y="1184075"/>
          <a:ext cx="6942664" cy="1054415"/>
        </a:xfrm>
        <a:prstGeom prst="rect">
          <a:avLst/>
        </a:prstGeom>
        <a:solidFill>
          <a:schemeClr val="accent6"/>
        </a:solid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1. Providing appropriate training for sustainable practices to the staff members. </a:t>
          </a:r>
        </a:p>
      </dsp:txBody>
      <dsp:txXfrm>
        <a:off x="0" y="1184075"/>
        <a:ext cx="6942664" cy="1054415"/>
      </dsp:txXfrm>
    </dsp:sp>
    <dsp:sp modelId="{C4217C76-F7E3-4D9C-B197-39D761B312AB}">
      <dsp:nvSpPr>
        <dsp:cNvPr id="0" name=""/>
        <dsp:cNvSpPr/>
      </dsp:nvSpPr>
      <dsp:spPr>
        <a:xfrm>
          <a:off x="0" y="2319052"/>
          <a:ext cx="6949440" cy="0"/>
        </a:xfrm>
        <a:prstGeom prst="lin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686776D7-1360-4E4C-8064-CA08B9774B23}">
      <dsp:nvSpPr>
        <dsp:cNvPr id="0" name=""/>
        <dsp:cNvSpPr/>
      </dsp:nvSpPr>
      <dsp:spPr>
        <a:xfrm>
          <a:off x="0" y="2319052"/>
          <a:ext cx="6942664" cy="1099252"/>
        </a:xfrm>
        <a:prstGeom prst="rect">
          <a:avLst/>
        </a:prstGeom>
        <a:solidFill>
          <a:schemeClr val="accent5">
            <a:lumMod val="75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2. Proper auditing and analysis system for managing sustainable practices. </a:t>
          </a:r>
        </a:p>
      </dsp:txBody>
      <dsp:txXfrm>
        <a:off x="0" y="2319052"/>
        <a:ext cx="6942664" cy="1099252"/>
      </dsp:txXfrm>
    </dsp:sp>
    <dsp:sp modelId="{986FD3A4-55BB-4640-8C62-A3910200B137}">
      <dsp:nvSpPr>
        <dsp:cNvPr id="0" name=""/>
        <dsp:cNvSpPr/>
      </dsp:nvSpPr>
      <dsp:spPr>
        <a:xfrm>
          <a:off x="0" y="3418304"/>
          <a:ext cx="6949440" cy="0"/>
        </a:xfrm>
        <a:prstGeom prst="line">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165358A1-88EF-4785-A427-3BA757DDB974}">
      <dsp:nvSpPr>
        <dsp:cNvPr id="0" name=""/>
        <dsp:cNvSpPr/>
      </dsp:nvSpPr>
      <dsp:spPr>
        <a:xfrm>
          <a:off x="0" y="3418304"/>
          <a:ext cx="6942664" cy="897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3. Manage the inventory and stock with a proper ordering system.</a:t>
          </a:r>
        </a:p>
      </dsp:txBody>
      <dsp:txXfrm>
        <a:off x="0" y="3418304"/>
        <a:ext cx="6942664" cy="8975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524BA-6E60-435C-94AA-E883465C47A7}">
      <dsp:nvSpPr>
        <dsp:cNvPr id="0" name=""/>
        <dsp:cNvSpPr/>
      </dsp:nvSpPr>
      <dsp:spPr>
        <a:xfrm>
          <a:off x="0" y="230627"/>
          <a:ext cx="6225700" cy="2133971"/>
        </a:xfrm>
        <a:prstGeom prst="chevron">
          <a:avLst/>
        </a:prstGeom>
        <a:solidFill>
          <a:schemeClr val="accent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just" defTabSz="889000">
            <a:lnSpc>
              <a:spcPct val="15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The qualitative data research method is used for collecting the data through secondary sources. </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1066986" y="230627"/>
        <a:ext cx="4091729" cy="2133971"/>
      </dsp:txXfrm>
    </dsp:sp>
    <dsp:sp modelId="{466842A1-467D-4C49-BB06-7E2CDEE16BE4}">
      <dsp:nvSpPr>
        <dsp:cNvPr id="0" name=""/>
        <dsp:cNvSpPr/>
      </dsp:nvSpPr>
      <dsp:spPr>
        <a:xfrm>
          <a:off x="0" y="2713238"/>
          <a:ext cx="6225700" cy="2133971"/>
        </a:xfrm>
        <a:prstGeom prst="chevron">
          <a:avLst/>
        </a:prstGeom>
        <a:solidFill>
          <a:schemeClr val="accent1">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just" defTabSz="889000">
            <a:lnSpc>
              <a:spcPct val="15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Data is collected through industry reports, case studies, and academic journals by conducting a systematic literature review </a:t>
          </a:r>
          <a:r>
            <a:rPr lang="en-GB" sz="2000" kern="1200" dirty="0">
              <a:solidFill>
                <a:schemeClr val="tx1"/>
              </a:solidFill>
              <a:latin typeface="Times New Roman" panose="02020603050405020304" pitchFamily="18" charset="0"/>
              <a:cs typeface="Times New Roman" panose="02020603050405020304" pitchFamily="18" charset="0"/>
            </a:rPr>
            <a:t>(Peng, et. al, 2022)</a:t>
          </a:r>
          <a:r>
            <a:rPr lang="en-US" sz="2000" kern="1200" dirty="0">
              <a:solidFill>
                <a:schemeClr val="tx1"/>
              </a:solidFill>
              <a:latin typeface="Times New Roman" panose="02020603050405020304" pitchFamily="18" charset="0"/>
              <a:cs typeface="Times New Roman" panose="02020603050405020304" pitchFamily="18" charset="0"/>
            </a:rPr>
            <a:t>. </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1066986" y="2713238"/>
        <a:ext cx="4091729" cy="213397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B7969B-70EF-4B9A-AD7F-AACFB34E0DDE}">
      <dsp:nvSpPr>
        <dsp:cNvPr id="0" name=""/>
        <dsp:cNvSpPr/>
      </dsp:nvSpPr>
      <dsp:spPr>
        <a:xfrm>
          <a:off x="84718" y="0"/>
          <a:ext cx="4517814" cy="4517814"/>
        </a:xfrm>
        <a:prstGeom prst="triangle">
          <a:avLst/>
        </a:prstGeom>
        <a:solidFill>
          <a:schemeClr val="accent2">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6915A5A-DC89-435F-BFCA-74A4A08DB3A3}">
      <dsp:nvSpPr>
        <dsp:cNvPr id="0" name=""/>
        <dsp:cNvSpPr/>
      </dsp:nvSpPr>
      <dsp:spPr>
        <a:xfrm>
          <a:off x="1704141" y="322394"/>
          <a:ext cx="4394267" cy="543690"/>
        </a:xfrm>
        <a:prstGeom prst="round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just" defTabSz="1244600">
            <a:lnSpc>
              <a:spcPct val="150000"/>
            </a:lnSpc>
            <a:spcBef>
              <a:spcPct val="0"/>
            </a:spcBef>
            <a:spcAft>
              <a:spcPct val="35000"/>
            </a:spcAft>
            <a:buNone/>
          </a:pPr>
          <a:r>
            <a:rPr lang="en-GB" sz="2800" b="1" u="sng" kern="1200" dirty="0">
              <a:latin typeface="Times New Roman" panose="02020603050405020304" pitchFamily="18" charset="0"/>
              <a:cs typeface="Times New Roman" panose="02020603050405020304" pitchFamily="18" charset="0"/>
            </a:rPr>
            <a:t>Political factors</a:t>
          </a:r>
          <a:r>
            <a:rPr lang="en-GB" sz="2800" u="sng" kern="1200" dirty="0">
              <a:latin typeface="Times New Roman" panose="02020603050405020304" pitchFamily="18" charset="0"/>
              <a:cs typeface="Times New Roman" panose="02020603050405020304" pitchFamily="18" charset="0"/>
            </a:rPr>
            <a:t> </a:t>
          </a:r>
          <a:r>
            <a:rPr lang="en-GB" sz="2000" u="sng" kern="1200" dirty="0">
              <a:latin typeface="Times New Roman" panose="02020603050405020304" pitchFamily="18" charset="0"/>
              <a:cs typeface="Times New Roman" panose="02020603050405020304" pitchFamily="18" charset="0"/>
            </a:rPr>
            <a:t>–</a:t>
          </a:r>
          <a:endParaRPr lang="en-IN" sz="2000" kern="1200" dirty="0">
            <a:latin typeface="Times New Roman" panose="02020603050405020304" pitchFamily="18" charset="0"/>
            <a:cs typeface="Times New Roman" panose="02020603050405020304" pitchFamily="18" charset="0"/>
          </a:endParaRPr>
        </a:p>
      </dsp:txBody>
      <dsp:txXfrm>
        <a:off x="1730682" y="348935"/>
        <a:ext cx="4341185" cy="490608"/>
      </dsp:txXfrm>
    </dsp:sp>
    <dsp:sp modelId="{66E24412-8D5E-47E8-9078-DAA2E7CD7AA5}">
      <dsp:nvSpPr>
        <dsp:cNvPr id="0" name=""/>
        <dsp:cNvSpPr/>
      </dsp:nvSpPr>
      <dsp:spPr>
        <a:xfrm>
          <a:off x="1370470" y="1341656"/>
          <a:ext cx="5069240" cy="1689382"/>
        </a:xfrm>
        <a:prstGeom prst="round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Different political factors in the UK like Government stability, Legislation, and Stability affects sustainable practices of the hospitality sectors. </a:t>
          </a:r>
          <a:endParaRPr lang="en-IN" sz="2000" kern="1200" dirty="0">
            <a:latin typeface="Times New Roman" panose="02020603050405020304" pitchFamily="18" charset="0"/>
            <a:cs typeface="Times New Roman" panose="02020603050405020304" pitchFamily="18" charset="0"/>
          </a:endParaRPr>
        </a:p>
      </dsp:txBody>
      <dsp:txXfrm>
        <a:off x="1452939" y="1424125"/>
        <a:ext cx="4904302" cy="1524444"/>
      </dsp:txXfrm>
    </dsp:sp>
    <dsp:sp modelId="{4246DF6D-F83A-4E3F-93C1-2F17187F168D}">
      <dsp:nvSpPr>
        <dsp:cNvPr id="0" name=""/>
        <dsp:cNvSpPr/>
      </dsp:nvSpPr>
      <dsp:spPr>
        <a:xfrm>
          <a:off x="1353555" y="3166071"/>
          <a:ext cx="5086155" cy="1322633"/>
        </a:xfrm>
        <a:prstGeom prst="roundRect">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The UK government provides incentives, tax reliefs, and other benefits to the social sectors to meet sustainable practices. </a:t>
          </a:r>
          <a:endParaRPr lang="en-IN" sz="2000" kern="1200" dirty="0">
            <a:latin typeface="Times New Roman" panose="02020603050405020304" pitchFamily="18" charset="0"/>
            <a:cs typeface="Times New Roman" panose="02020603050405020304" pitchFamily="18" charset="0"/>
          </a:endParaRPr>
        </a:p>
      </dsp:txBody>
      <dsp:txXfrm>
        <a:off x="1418121" y="3230637"/>
        <a:ext cx="4957023" cy="11935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C8462-DED6-4E58-BEC5-4DC58F627BE0}">
      <dsp:nvSpPr>
        <dsp:cNvPr id="0" name=""/>
        <dsp:cNvSpPr/>
      </dsp:nvSpPr>
      <dsp:spPr>
        <a:xfrm>
          <a:off x="5463" y="834575"/>
          <a:ext cx="4973996" cy="2354208"/>
        </a:xfrm>
        <a:prstGeom prst="roundRect">
          <a:avLst>
            <a:gd name="adj" fmla="val 10000"/>
          </a:avLst>
        </a:prstGeom>
        <a:solidFill>
          <a:schemeClr val="accent1">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150000"/>
            </a:lnSpc>
            <a:spcBef>
              <a:spcPct val="0"/>
            </a:spcBef>
            <a:spcAft>
              <a:spcPct val="35000"/>
            </a:spcAft>
            <a:buNone/>
          </a:pPr>
          <a:r>
            <a:rPr lang="en-GB" sz="2800" b="1" u="sng" kern="1200" dirty="0">
              <a:solidFill>
                <a:schemeClr val="tx1"/>
              </a:solidFill>
              <a:latin typeface="Times New Roman" panose="02020603050405020304" pitchFamily="18" charset="0"/>
              <a:cs typeface="Times New Roman" panose="02020603050405020304" pitchFamily="18" charset="0"/>
            </a:rPr>
            <a:t>Economic factors </a:t>
          </a:r>
          <a:endParaRPr lang="en-IN" sz="2800" kern="1200" dirty="0">
            <a:solidFill>
              <a:schemeClr val="tx1"/>
            </a:solidFill>
            <a:latin typeface="Times New Roman" panose="02020603050405020304" pitchFamily="18" charset="0"/>
            <a:cs typeface="Times New Roman" panose="02020603050405020304" pitchFamily="18" charset="0"/>
          </a:endParaRPr>
        </a:p>
      </dsp:txBody>
      <dsp:txXfrm>
        <a:off x="74415" y="903527"/>
        <a:ext cx="4836092" cy="2216304"/>
      </dsp:txXfrm>
    </dsp:sp>
    <dsp:sp modelId="{2B290E17-FFB9-427D-9912-F3796C86D43E}">
      <dsp:nvSpPr>
        <dsp:cNvPr id="0" name=""/>
        <dsp:cNvSpPr/>
      </dsp:nvSpPr>
      <dsp:spPr>
        <a:xfrm>
          <a:off x="5004330" y="1980841"/>
          <a:ext cx="52724" cy="616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5004330" y="1993176"/>
        <a:ext cx="36907" cy="37007"/>
      </dsp:txXfrm>
    </dsp:sp>
    <dsp:sp modelId="{44DF7A26-8573-4061-97EE-8DAE0E0D326E}">
      <dsp:nvSpPr>
        <dsp:cNvPr id="0" name=""/>
        <dsp:cNvSpPr/>
      </dsp:nvSpPr>
      <dsp:spPr>
        <a:xfrm>
          <a:off x="5078939" y="834575"/>
          <a:ext cx="4973996" cy="2354208"/>
        </a:xfrm>
        <a:prstGeom prst="roundRect">
          <a:avLst>
            <a:gd name="adj" fmla="val 10000"/>
          </a:avLst>
        </a:prstGeom>
        <a:solidFill>
          <a:schemeClr val="accent4">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GB" sz="2000" kern="1200" dirty="0">
              <a:solidFill>
                <a:schemeClr val="tx1"/>
              </a:solidFill>
              <a:latin typeface="Times New Roman" panose="02020603050405020304" pitchFamily="18" charset="0"/>
              <a:cs typeface="Times New Roman" panose="02020603050405020304" pitchFamily="18" charset="0"/>
            </a:rPr>
            <a:t>The UK government provides finance, breaks in taxation, and other monetary support to the hotel industries contributing to the sustainable development of the country (Capobianco, et. al., 2021). </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5147891" y="903527"/>
        <a:ext cx="4836092" cy="22163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52F70-CE27-4C3E-ABA7-82240E9849C6}">
      <dsp:nvSpPr>
        <dsp:cNvPr id="0" name=""/>
        <dsp:cNvSpPr/>
      </dsp:nvSpPr>
      <dsp:spPr>
        <a:xfrm>
          <a:off x="1118036" y="2408"/>
          <a:ext cx="3110157" cy="4410349"/>
        </a:xfrm>
        <a:prstGeom prst="roundRect">
          <a:avLst>
            <a:gd name="adj" fmla="val 10000"/>
          </a:avLst>
        </a:prstGeom>
        <a:solidFill>
          <a:schemeClr val="accent1">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35560" rIns="53340" bIns="35560" numCol="1" spcCol="1270" anchor="ctr" anchorCtr="0">
          <a:noAutofit/>
        </a:bodyPr>
        <a:lstStyle/>
        <a:p>
          <a:pPr marL="0" lvl="0" indent="0" algn="just" defTabSz="1244600">
            <a:lnSpc>
              <a:spcPct val="150000"/>
            </a:lnSpc>
            <a:spcBef>
              <a:spcPct val="0"/>
            </a:spcBef>
            <a:spcAft>
              <a:spcPct val="35000"/>
            </a:spcAft>
            <a:buNone/>
          </a:pPr>
          <a:r>
            <a:rPr lang="en-GB" sz="2800" b="1" u="sng" kern="1200" dirty="0">
              <a:latin typeface="Times New Roman" panose="02020603050405020304" pitchFamily="18" charset="0"/>
              <a:cs typeface="Times New Roman" panose="02020603050405020304" pitchFamily="18" charset="0"/>
            </a:rPr>
            <a:t>Social factors- </a:t>
          </a:r>
          <a:endParaRPr lang="en-IN" sz="2800" kern="1200" dirty="0">
            <a:latin typeface="Times New Roman" panose="02020603050405020304" pitchFamily="18" charset="0"/>
            <a:cs typeface="Times New Roman" panose="02020603050405020304" pitchFamily="18" charset="0"/>
          </a:endParaRPr>
        </a:p>
      </dsp:txBody>
      <dsp:txXfrm>
        <a:off x="1209129" y="93501"/>
        <a:ext cx="2927971" cy="4228163"/>
      </dsp:txXfrm>
    </dsp:sp>
    <dsp:sp modelId="{E5D80E16-7FD5-478E-98CC-C9C7CD58F758}">
      <dsp:nvSpPr>
        <dsp:cNvPr id="0" name=""/>
        <dsp:cNvSpPr/>
      </dsp:nvSpPr>
      <dsp:spPr>
        <a:xfrm>
          <a:off x="4762668" y="188773"/>
          <a:ext cx="6026654" cy="3815995"/>
        </a:xfrm>
        <a:prstGeom prst="roundRect">
          <a:avLst>
            <a:gd name="adj" fmla="val 10000"/>
          </a:avLst>
        </a:prstGeom>
        <a:solidFill>
          <a:schemeClr val="tx2">
            <a:lumMod val="20000"/>
            <a:lumOff val="8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25400" rIns="38100" bIns="25400" numCol="1" spcCol="1270" anchor="ctr" anchorCtr="0">
          <a:noAutofit/>
        </a:bodyPr>
        <a:lstStyle/>
        <a:p>
          <a:pPr marL="0" lvl="0" indent="0" algn="just" defTabSz="889000">
            <a:lnSpc>
              <a:spcPct val="15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Diversity and inclusion are identified as significant social factors spread in the UK-based hospitality sectors to increase the skilled employees' range. It helps to develop a large customer base by running recycling programs and reducing wastage </a:t>
          </a:r>
          <a:r>
            <a:rPr lang="en-US" sz="2000" kern="1200" dirty="0">
              <a:latin typeface="Times New Roman" panose="02020603050405020304" pitchFamily="18" charset="0"/>
              <a:cs typeface="Times New Roman" panose="02020603050405020304" pitchFamily="18" charset="0"/>
            </a:rPr>
            <a:t>(</a:t>
          </a:r>
          <a:r>
            <a:rPr lang="en-GB" sz="2000" kern="1200" dirty="0">
              <a:latin typeface="Times New Roman" panose="02020603050405020304" pitchFamily="18" charset="0"/>
              <a:cs typeface="Times New Roman" panose="02020603050405020304" pitchFamily="18" charset="0"/>
            </a:rPr>
            <a:t>Capobianco, et. al., 2021). </a:t>
          </a:r>
          <a:endParaRPr lang="en-IN" sz="2000" kern="1200" dirty="0">
            <a:latin typeface="Times New Roman" panose="02020603050405020304" pitchFamily="18" charset="0"/>
            <a:cs typeface="Times New Roman" panose="02020603050405020304" pitchFamily="18" charset="0"/>
          </a:endParaRPr>
        </a:p>
      </dsp:txBody>
      <dsp:txXfrm>
        <a:off x="4874435" y="300540"/>
        <a:ext cx="5803120" cy="359246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C071FC-3047-4FBC-BCA2-DF0631ECDFDD}">
      <dsp:nvSpPr>
        <dsp:cNvPr id="0" name=""/>
        <dsp:cNvSpPr/>
      </dsp:nvSpPr>
      <dsp:spPr>
        <a:xfrm>
          <a:off x="0" y="397080"/>
          <a:ext cx="8990760" cy="1521000"/>
        </a:xfrm>
        <a:prstGeom prst="roundRect">
          <a:avLst/>
        </a:prstGeom>
        <a:solidFill>
          <a:schemeClr val="accent2">
            <a:lumMod val="20000"/>
            <a:lumOff val="8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This study provided significant information about eco-friendly practices by identifying the recyclable procedures along with waste management. </a:t>
          </a:r>
          <a:endParaRPr lang="en-IN" sz="2000" kern="1200" dirty="0">
            <a:latin typeface="Times New Roman" panose="02020603050405020304" pitchFamily="18" charset="0"/>
            <a:cs typeface="Times New Roman" panose="02020603050405020304" pitchFamily="18" charset="0"/>
          </a:endParaRPr>
        </a:p>
      </dsp:txBody>
      <dsp:txXfrm>
        <a:off x="74249" y="471329"/>
        <a:ext cx="8842262" cy="1372502"/>
      </dsp:txXfrm>
    </dsp:sp>
    <dsp:sp modelId="{3C0ACC97-FDB5-4A6B-BDBD-FE3785CA1D9E}">
      <dsp:nvSpPr>
        <dsp:cNvPr id="0" name=""/>
        <dsp:cNvSpPr/>
      </dsp:nvSpPr>
      <dsp:spPr>
        <a:xfrm>
          <a:off x="0" y="2105280"/>
          <a:ext cx="8990760" cy="1521000"/>
        </a:xfrm>
        <a:prstGeom prst="roundRect">
          <a:avLst/>
        </a:prstGeom>
        <a:gradFill rotWithShape="0">
          <a:gsLst>
            <a:gs pos="0">
              <a:schemeClr val="accent1">
                <a:hueOff val="0"/>
                <a:satOff val="0"/>
                <a:lumOff val="0"/>
                <a:alphaOff val="0"/>
                <a:tint val="65000"/>
                <a:shade val="92000"/>
                <a:satMod val="130000"/>
              </a:schemeClr>
            </a:gs>
            <a:gs pos="45000">
              <a:schemeClr val="accent1">
                <a:hueOff val="0"/>
                <a:satOff val="0"/>
                <a:lumOff val="0"/>
                <a:alphaOff val="0"/>
                <a:tint val="60000"/>
                <a:shade val="99000"/>
                <a:satMod val="120000"/>
              </a:schemeClr>
            </a:gs>
            <a:gs pos="100000">
              <a:schemeClr val="accen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Different hospitality sectors like Whitbread, Travelodge, and Premier Inn in the UK were identified as making advanced efforts to reduce wastage to achieve the sustainable development goal of the nation. </a:t>
          </a:r>
          <a:endParaRPr lang="en-IN" sz="2000" kern="1200" dirty="0">
            <a:latin typeface="Times New Roman" panose="02020603050405020304" pitchFamily="18" charset="0"/>
            <a:cs typeface="Times New Roman" panose="02020603050405020304" pitchFamily="18" charset="0"/>
          </a:endParaRPr>
        </a:p>
      </dsp:txBody>
      <dsp:txXfrm>
        <a:off x="74249" y="2179529"/>
        <a:ext cx="8842262" cy="13725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5BC37-1E36-4C14-A432-1FD97F0D39C3}">
      <dsp:nvSpPr>
        <dsp:cNvPr id="0" name=""/>
        <dsp:cNvSpPr/>
      </dsp:nvSpPr>
      <dsp:spPr>
        <a:xfrm>
          <a:off x="0" y="397080"/>
          <a:ext cx="10058399" cy="1521000"/>
        </a:xfrm>
        <a:prstGeom prst="roundRect">
          <a:avLst/>
        </a:prstGeom>
        <a:solidFill>
          <a:schemeClr val="accent2">
            <a:lumMod val="20000"/>
            <a:lumOff val="80000"/>
          </a:schemeClr>
        </a:soli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The UK based hotel industries and hospitality sectors should follow the rules and regulations made by the UK government for maintain sustainable practices in the country. </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74249" y="471329"/>
        <a:ext cx="9909901" cy="1372502"/>
      </dsp:txXfrm>
    </dsp:sp>
    <dsp:sp modelId="{9381EE72-CA9A-40B3-B6DD-39BB350EA5C8}">
      <dsp:nvSpPr>
        <dsp:cNvPr id="0" name=""/>
        <dsp:cNvSpPr/>
      </dsp:nvSpPr>
      <dsp:spPr>
        <a:xfrm>
          <a:off x="0" y="2105280"/>
          <a:ext cx="10058399" cy="1521000"/>
        </a:xfrm>
        <a:prstGeom prst="roundRect">
          <a:avLst/>
        </a:prstGeom>
        <a:solidFill>
          <a:schemeClr val="accent1">
            <a:lumMod val="20000"/>
            <a:lumOff val="80000"/>
          </a:schemeClr>
        </a:soli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Hospitality sectors should significantly analyze the reasons behind disruptions in maintain eco friendly practices and make advanced efforts with the help of UK government and organizations which participate in these practices </a:t>
          </a:r>
          <a:r>
            <a:rPr lang="en-GB" sz="2000" kern="1200" dirty="0">
              <a:solidFill>
                <a:schemeClr val="tx1"/>
              </a:solidFill>
              <a:latin typeface="Times New Roman" panose="02020603050405020304" pitchFamily="18" charset="0"/>
              <a:cs typeface="Times New Roman" panose="02020603050405020304" pitchFamily="18" charset="0"/>
            </a:rPr>
            <a:t>(Gov. UK, 2023b)</a:t>
          </a:r>
          <a:r>
            <a:rPr lang="en-US" sz="2000" kern="1200" dirty="0">
              <a:solidFill>
                <a:schemeClr val="tx1"/>
              </a:solidFill>
              <a:latin typeface="Times New Roman" panose="02020603050405020304" pitchFamily="18" charset="0"/>
              <a:cs typeface="Times New Roman" panose="02020603050405020304" pitchFamily="18" charset="0"/>
            </a:rPr>
            <a:t>. </a:t>
          </a:r>
          <a:endParaRPr lang="en-IN" sz="2000" kern="1200" dirty="0">
            <a:solidFill>
              <a:schemeClr val="tx1"/>
            </a:solidFill>
            <a:latin typeface="Times New Roman" panose="02020603050405020304" pitchFamily="18" charset="0"/>
            <a:cs typeface="Times New Roman" panose="02020603050405020304" pitchFamily="18" charset="0"/>
          </a:endParaRPr>
        </a:p>
      </dsp:txBody>
      <dsp:txXfrm>
        <a:off x="74249" y="2179529"/>
        <a:ext cx="9909901" cy="1372502"/>
      </dsp:txXfrm>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B44243-D0F6-4D8E-A78E-926A6D5E0CE4}" type="datetimeFigureOut">
              <a:rPr lang="en-IN" smtClean="0"/>
              <a:t>24/02/25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F29CF6-87A3-4300-8428-DA239A7CBDAB}" type="slidenum">
              <a:rPr lang="en-IN" smtClean="0"/>
              <a:t>‹#›</a:t>
            </a:fld>
            <a:endParaRPr lang="en-IN"/>
          </a:p>
        </p:txBody>
      </p:sp>
    </p:spTree>
    <p:extLst>
      <p:ext uri="{BB962C8B-B14F-4D97-AF65-F5344CB8AC3E}">
        <p14:creationId xmlns:p14="http://schemas.microsoft.com/office/powerpoint/2010/main" val="3961379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dirty="0"/>
          </a:p>
        </p:txBody>
      </p:sp>
      <p:sp>
        <p:nvSpPr>
          <p:cNvPr id="4" name="Slide Number Placeholder 3"/>
          <p:cNvSpPr>
            <a:spLocks noGrp="1"/>
          </p:cNvSpPr>
          <p:nvPr>
            <p:ph type="sldNum" sz="quarter" idx="5"/>
          </p:nvPr>
        </p:nvSpPr>
        <p:spPr/>
        <p:txBody>
          <a:bodyPr/>
          <a:lstStyle/>
          <a:p>
            <a:fld id="{88F29CF6-87A3-4300-8428-DA239A7CBDAB}" type="slidenum">
              <a:rPr lang="en-IN" smtClean="0"/>
              <a:t>2</a:t>
            </a:fld>
            <a:endParaRPr lang="en-IN"/>
          </a:p>
        </p:txBody>
      </p:sp>
    </p:spTree>
    <p:extLst>
      <p:ext uri="{BB962C8B-B14F-4D97-AF65-F5344CB8AC3E}">
        <p14:creationId xmlns:p14="http://schemas.microsoft.com/office/powerpoint/2010/main" val="1590494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kern="1200" dirty="0">
                <a:effectLst/>
                <a:latin typeface="Times New Roman" panose="02020603050405020304" pitchFamily="18" charset="0"/>
                <a:ea typeface="Calibri" panose="020F0502020204030204" pitchFamily="34" charset="0"/>
                <a:cs typeface="Times New Roman" panose="02020603050405020304" pitchFamily="18" charset="0"/>
              </a:rPr>
              <a:t>The UK-based hospitality and hotel industries will be focused along with that reflecting upon their eco-friendly practices. The knowledge and skills will be developed by recognizing the significance of sustainable practices that help to develop a large customer base in these industries. Different challenges will be identified that may interrupt practices like waste management and recycling goods </a:t>
            </a:r>
            <a:r>
              <a:rPr lang="en-GB" sz="1200" kern="1200" dirty="0">
                <a:effectLst/>
                <a:latin typeface="Times New Roman" panose="02020603050405020304" pitchFamily="18" charset="0"/>
                <a:ea typeface="Times New Roman" panose="02020603050405020304" pitchFamily="18" charset="0"/>
                <a:cs typeface="Times New Roman" panose="02020603050405020304" pitchFamily="18" charset="0"/>
              </a:rPr>
              <a:t>(Ford and Sturman, 2020)</a:t>
            </a:r>
            <a:r>
              <a:rPr lang="en-GB" sz="1200" kern="1200" dirty="0">
                <a:effectLst/>
                <a:latin typeface="Times New Roman" panose="02020603050405020304" pitchFamily="18" charset="0"/>
                <a:ea typeface="Calibri" panose="020F0502020204030204" pitchFamily="34" charset="0"/>
                <a:cs typeface="Times New Roman" panose="02020603050405020304" pitchFamily="18" charset="0"/>
              </a:rPr>
              <a:t>. To address these issues some strategies will be focused on providing better recommendations for the hospitality sector. </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F29CF6-87A3-4300-8428-DA239A7CBDAB}" type="slidenum">
              <a:rPr lang="en-IN" smtClean="0"/>
              <a:t>3</a:t>
            </a:fld>
            <a:endParaRPr lang="en-IN"/>
          </a:p>
        </p:txBody>
      </p:sp>
    </p:spTree>
    <p:extLst>
      <p:ext uri="{BB962C8B-B14F-4D97-AF65-F5344CB8AC3E}">
        <p14:creationId xmlns:p14="http://schemas.microsoft.com/office/powerpoint/2010/main" val="3628755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kern="1200" dirty="0">
                <a:effectLst/>
                <a:latin typeface="Times New Roman" panose="02020603050405020304" pitchFamily="18" charset="0"/>
                <a:ea typeface="Calibri" panose="020F0502020204030204" pitchFamily="34" charset="0"/>
                <a:cs typeface="Times New Roman" panose="02020603050405020304" pitchFamily="18" charset="0"/>
              </a:rPr>
              <a:t>Several UK-based hospitality sectors focus on adopting sustainable practices to reduce wastage and develop effective development for recycling goods </a:t>
            </a:r>
            <a:r>
              <a:rPr lang="en-GB" sz="1200" kern="1200" dirty="0">
                <a:effectLst/>
                <a:latin typeface="Times New Roman" panose="02020603050405020304" pitchFamily="18" charset="0"/>
                <a:ea typeface="Times New Roman" panose="02020603050405020304" pitchFamily="18" charset="0"/>
                <a:cs typeface="Times New Roman" panose="02020603050405020304" pitchFamily="18" charset="0"/>
              </a:rPr>
              <a:t>(Ford and Sturman, 2020)</a:t>
            </a:r>
            <a:r>
              <a:rPr lang="en-GB" sz="1200" kern="1200" dirty="0">
                <a:effectLst/>
                <a:latin typeface="Times New Roman" panose="02020603050405020304" pitchFamily="18" charset="0"/>
                <a:ea typeface="Calibri" panose="020F0502020204030204" pitchFamily="34" charset="0"/>
                <a:cs typeface="Times New Roman" panose="02020603050405020304" pitchFamily="18" charset="0"/>
              </a:rPr>
              <a:t>. To develop these practices and make a large customer base, several hospitality sectors are running recycling programs considering the significance of these practices. However, in various industries waste management is poor due to the spread of major food wastages, broken electrical items, general wastages, and packaging materials. In recent periods several hotel and hospitality sectors majorly focused on reducing wastage and doing cost-effective operational practices to meet green practices. In the case of Sedge Brook Hotel, is making advanced efforts like making plans for waste management controlling food wastage, and also measuring the eco-friendly practices in the industry </a:t>
            </a:r>
            <a:r>
              <a:rPr lang="en-GB" sz="1200" kern="1200" dirty="0">
                <a:effectLst/>
                <a:latin typeface="Times New Roman" panose="02020603050405020304" pitchFamily="18" charset="0"/>
                <a:ea typeface="Times New Roman" panose="02020603050405020304" pitchFamily="18" charset="0"/>
                <a:cs typeface="Times New Roman" panose="02020603050405020304" pitchFamily="18" charset="0"/>
              </a:rPr>
              <a:t>(Sedge Brook Hall, 2023)</a:t>
            </a:r>
            <a:r>
              <a:rPr lang="en-GB" sz="12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F29CF6-87A3-4300-8428-DA239A7CBDAB}" type="slidenum">
              <a:rPr lang="en-IN" smtClean="0"/>
              <a:t>4</a:t>
            </a:fld>
            <a:endParaRPr lang="en-IN"/>
          </a:p>
        </p:txBody>
      </p:sp>
    </p:spTree>
    <p:extLst>
      <p:ext uri="{BB962C8B-B14F-4D97-AF65-F5344CB8AC3E}">
        <p14:creationId xmlns:p14="http://schemas.microsoft.com/office/powerpoint/2010/main" val="16758177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kern="100" dirty="0">
                <a:effectLst/>
                <a:latin typeface="Times New Roman" panose="02020603050405020304" pitchFamily="18" charset="0"/>
                <a:ea typeface="Times New Roman" panose="02020603050405020304" pitchFamily="18" charset="0"/>
                <a:cs typeface="Times New Roman" panose="02020603050405020304" pitchFamily="18" charset="0"/>
              </a:rPr>
              <a:t>Different challenges are identified that disrupt the sustainable practices of the UK-based hospitality sectors which are as: </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GB" sz="1200" kern="100" dirty="0">
                <a:effectLst/>
                <a:latin typeface="Times New Roman" panose="02020603050405020304" pitchFamily="18" charset="0"/>
                <a:ea typeface="Times New Roman" panose="02020603050405020304" pitchFamily="18" charset="0"/>
                <a:cs typeface="Times New Roman" panose="02020603050405020304" pitchFamily="18" charset="0"/>
              </a:rPr>
              <a:t>Poor behaviour of customers- Poor customer behaviour also disrupts the recycling programs of these industries and leads to environmental pollution (Cooper and Hall, 2019). In some industries, customers are identified as wasting food, throwing garbage, using plastic bottles, and unfollowing the sustainability rules of the hotel industry. </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GB" sz="1200" kern="100" dirty="0">
                <a:effectLst/>
                <a:latin typeface="Times New Roman" panose="02020603050405020304" pitchFamily="18" charset="0"/>
                <a:ea typeface="Times New Roman" panose="02020603050405020304" pitchFamily="18" charset="0"/>
                <a:cs typeface="Times New Roman" panose="02020603050405020304" pitchFamily="18" charset="0"/>
              </a:rPr>
              <a:t>Less knowledge and awareness of sustainability among employees- Several employees are found unaware or less interested in knowing eco-friendly practices </a:t>
            </a:r>
            <a:r>
              <a:rPr lang="en-GB" sz="1200" kern="1200" dirty="0">
                <a:effectLst/>
                <a:latin typeface="Times New Roman" panose="02020603050405020304" pitchFamily="18" charset="0"/>
                <a:ea typeface="Times New Roman" panose="02020603050405020304" pitchFamily="18" charset="0"/>
                <a:cs typeface="Times New Roman" panose="02020603050405020304" pitchFamily="18" charset="0"/>
              </a:rPr>
              <a:t>(Costa and Costa, 2022)</a:t>
            </a:r>
            <a:r>
              <a:rPr lang="en-GB" sz="1200" kern="100" dirty="0">
                <a:effectLst/>
                <a:latin typeface="Times New Roman" panose="02020603050405020304" pitchFamily="18" charset="0"/>
                <a:ea typeface="Times New Roman" panose="02020603050405020304" pitchFamily="18" charset="0"/>
                <a:cs typeface="Times New Roman" panose="02020603050405020304" pitchFamily="18" charset="0"/>
              </a:rPr>
              <a:t>. Therefore, they are not involved in maintaining the environment and delivering their customer’s sustainable based goods. </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GB" sz="1200" kern="100" dirty="0">
                <a:effectLst/>
                <a:latin typeface="Times New Roman" panose="02020603050405020304" pitchFamily="18" charset="0"/>
                <a:ea typeface="Times New Roman" panose="02020603050405020304" pitchFamily="18" charset="0"/>
                <a:cs typeface="Times New Roman" panose="02020603050405020304" pitchFamily="18" charset="0"/>
              </a:rPr>
              <a:t>Poor inventory and order management- In some hotel industries, it is also seen that inventory and stocks are not properly managed along with an inappropriate ordering system </a:t>
            </a:r>
            <a:r>
              <a:rPr lang="en-GB" sz="1200" kern="1200" dirty="0">
                <a:effectLst/>
                <a:latin typeface="Times New Roman" panose="02020603050405020304" pitchFamily="18" charset="0"/>
                <a:ea typeface="Times New Roman" panose="02020603050405020304" pitchFamily="18" charset="0"/>
                <a:cs typeface="Times New Roman" panose="02020603050405020304" pitchFamily="18" charset="0"/>
              </a:rPr>
              <a:t>(Costa and Costa, 2022)</a:t>
            </a:r>
            <a:r>
              <a:rPr lang="en-GB" sz="1200" kern="100" dirty="0">
                <a:effectLst/>
                <a:latin typeface="Times New Roman" panose="02020603050405020304" pitchFamily="18" charset="0"/>
                <a:ea typeface="Times New Roman" panose="02020603050405020304" pitchFamily="18" charset="0"/>
                <a:cs typeface="Times New Roman" panose="02020603050405020304" pitchFamily="18" charset="0"/>
              </a:rPr>
              <a:t>. It led to spread wide range of wastages and disrupt the recycling goods practices within the hospitality industries of the UK. </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GB" sz="1200" kern="100" dirty="0">
                <a:effectLst/>
                <a:latin typeface="Times New Roman" panose="02020603050405020304" pitchFamily="18" charset="0"/>
                <a:ea typeface="Times New Roman" panose="02020603050405020304" pitchFamily="18" charset="0"/>
                <a:cs typeface="Times New Roman" panose="02020603050405020304" pitchFamily="18" charset="0"/>
              </a:rPr>
              <a:t>Poor operational management– It is found in these industries that improper operational management, less resource arrangement, insufficient training for employees, and less measuring processes of wastegates also lead to the disruption of sustainable practices (Cooper and Hall, 2019). </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F29CF6-87A3-4300-8428-DA239A7CBDAB}" type="slidenum">
              <a:rPr lang="en-IN" smtClean="0"/>
              <a:t>5</a:t>
            </a:fld>
            <a:endParaRPr lang="en-IN"/>
          </a:p>
        </p:txBody>
      </p:sp>
    </p:spTree>
    <p:extLst>
      <p:ext uri="{BB962C8B-B14F-4D97-AF65-F5344CB8AC3E}">
        <p14:creationId xmlns:p14="http://schemas.microsoft.com/office/powerpoint/2010/main" val="4048538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Different strategies can be adopted by the UK-based hospitality sectors to address sustainability issues and reduce wastage. </a:t>
            </a:r>
          </a:p>
          <a:p>
            <a:pPr marL="342900" lvl="0" indent="-342900" algn="just">
              <a:lnSpc>
                <a:spcPct val="150000"/>
              </a:lnSpc>
              <a:spcAft>
                <a:spcPts val="800"/>
              </a:spcAft>
              <a:buFont typeface="+mj-lt"/>
              <a:buAutoNum type="arabicPeriod"/>
              <a:tabLst>
                <a:tab pos="457200" algn="l"/>
              </a:tabLst>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Providing training for employees- This is the best strategy that may help the Hospitality sector to increase awareness among employees about reducing wastage and running recycling programs </a:t>
            </a:r>
            <a:r>
              <a:rPr lang="en-GB" sz="1200" dirty="0">
                <a:effectLst/>
                <a:latin typeface="Times New Roman" panose="02020603050405020304" pitchFamily="18" charset="0"/>
                <a:ea typeface="Calibri" panose="020F0502020204030204" pitchFamily="34" charset="0"/>
              </a:rPr>
              <a:t>(Costa and Costa, 2022)</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Employees can be motivated to arrange the resources and invest less costs in them to reduce wastage. </a:t>
            </a:r>
          </a:p>
          <a:p>
            <a:pPr marL="342900" lvl="0" indent="-342900" algn="just">
              <a:lnSpc>
                <a:spcPct val="150000"/>
              </a:lnSpc>
              <a:spcAft>
                <a:spcPts val="800"/>
              </a:spcAft>
              <a:buFont typeface="+mj-lt"/>
              <a:buAutoNum type="arabicPeriod"/>
              <a:tabLst>
                <a:tab pos="457200" algn="l"/>
              </a:tabLst>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Auding and analysis for waste management- By using this strategy managers in the UK based hotel industries may continually check the sustainable progress along with identifying the areas that requires some improvements. This strategy significantly may help to maintain eco-friendly practices within the hotel industries. </a:t>
            </a:r>
          </a:p>
          <a:p>
            <a:pPr marL="342900" lvl="0" indent="-342900" algn="just">
              <a:lnSpc>
                <a:spcPct val="150000"/>
              </a:lnSpc>
              <a:spcAft>
                <a:spcPts val="800"/>
              </a:spcAft>
              <a:buFont typeface="+mj-lt"/>
              <a:buAutoNum type="arabicPeriod"/>
              <a:tabLst>
                <a:tab pos="457200" algn="l"/>
              </a:tabLst>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Better inventory management- Several UK industries also may handle and balance the stocks of food to meet sustainable practices (</a:t>
            </a:r>
            <a:r>
              <a:rPr lang="en-GB" sz="1200" dirty="0">
                <a:effectLst/>
                <a:latin typeface="Times New Roman" panose="02020603050405020304" pitchFamily="18" charset="0"/>
                <a:ea typeface="Calibri" panose="020F0502020204030204" pitchFamily="34" charset="0"/>
              </a:rPr>
              <a:t>Tribe, 2009)</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They can identify the expiration of foods stored in the warehouses and remove them to be prepared and served to the customers. Better inventory management may reduce the chance of spreading wastage and encourage the members to participate in recycling goods development. </a:t>
            </a:r>
          </a:p>
          <a:p>
            <a:pPr algn="just">
              <a:lnSpc>
                <a:spcPct val="150000"/>
              </a:lnSpc>
              <a:spcAft>
                <a:spcPts val="800"/>
              </a:spcAft>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88F29CF6-87A3-4300-8428-DA239A7CBDAB}" type="slidenum">
              <a:rPr lang="en-IN" smtClean="0"/>
              <a:t>6</a:t>
            </a:fld>
            <a:endParaRPr lang="en-IN"/>
          </a:p>
        </p:txBody>
      </p:sp>
    </p:spTree>
    <p:extLst>
      <p:ext uri="{BB962C8B-B14F-4D97-AF65-F5344CB8AC3E}">
        <p14:creationId xmlns:p14="http://schemas.microsoft.com/office/powerpoint/2010/main" val="468660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kern="1200" dirty="0">
                <a:effectLst/>
                <a:latin typeface="Times New Roman" panose="02020603050405020304" pitchFamily="18" charset="0"/>
                <a:ea typeface="Calibri" panose="020F0502020204030204" pitchFamily="34" charset="0"/>
                <a:cs typeface="Times New Roman" panose="02020603050405020304" pitchFamily="18" charset="0"/>
              </a:rPr>
              <a:t>All the data is collected by using keywords like sustainability in hospitality sectors, sustainability in tourism, recyclable goods in hospitality sectors, and waste management </a:t>
            </a:r>
            <a:r>
              <a:rPr lang="en-GB" sz="1200" kern="1200" dirty="0">
                <a:effectLst/>
                <a:latin typeface="Times New Roman" panose="02020603050405020304" pitchFamily="18" charset="0"/>
                <a:ea typeface="Times New Roman" panose="02020603050405020304" pitchFamily="18" charset="0"/>
                <a:cs typeface="Times New Roman" panose="02020603050405020304" pitchFamily="18" charset="0"/>
              </a:rPr>
              <a:t>(Peng, et. al, 2022)</a:t>
            </a:r>
            <a:r>
              <a:rPr lang="en-GB" sz="1200" kern="1200" dirty="0">
                <a:effectLst/>
                <a:latin typeface="Times New Roman" panose="02020603050405020304" pitchFamily="18" charset="0"/>
                <a:ea typeface="Calibri" panose="020F0502020204030204" pitchFamily="34" charset="0"/>
                <a:cs typeface="Times New Roman" panose="02020603050405020304" pitchFamily="18" charset="0"/>
              </a:rPr>
              <a:t>. The pest model is used for identifying the external environment’s impact on the UK based hospitality sectors green practices. Additionally, the inductive approach and interpretivism philosophy were used because of the second data collection method used for gathering qualitative information. </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F29CF6-87A3-4300-8428-DA239A7CBDAB}" type="slidenum">
              <a:rPr lang="en-IN" smtClean="0"/>
              <a:t>7</a:t>
            </a:fld>
            <a:endParaRPr lang="en-IN"/>
          </a:p>
        </p:txBody>
      </p:sp>
    </p:spTree>
    <p:extLst>
      <p:ext uri="{BB962C8B-B14F-4D97-AF65-F5344CB8AC3E}">
        <p14:creationId xmlns:p14="http://schemas.microsoft.com/office/powerpoint/2010/main" val="3268637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kern="1200" dirty="0">
                <a:effectLst/>
                <a:latin typeface="Times New Roman" panose="02020603050405020304" pitchFamily="18" charset="0"/>
                <a:ea typeface="Calibri" panose="020F0502020204030204" pitchFamily="34" charset="0"/>
                <a:cs typeface="Times New Roman" panose="02020603050405020304" pitchFamily="18" charset="0"/>
              </a:rPr>
              <a:t>Different rules and regulations along with acts are introduced to support the hospitality sectors in developing sustainable practices. In 2022, the Plastic Packaging and Tax Regulation Act was introduced by the UK government to regulate single plastic usages that help the hotel industries reduce waste and run recycling programs </a:t>
            </a:r>
            <a:r>
              <a:rPr lang="en-GB" sz="1200" kern="1200" dirty="0">
                <a:effectLst/>
                <a:latin typeface="Times New Roman" panose="02020603050405020304" pitchFamily="18" charset="0"/>
                <a:ea typeface="Times New Roman" panose="02020603050405020304" pitchFamily="18" charset="0"/>
                <a:cs typeface="Times New Roman" panose="02020603050405020304" pitchFamily="18" charset="0"/>
              </a:rPr>
              <a:t>(Gov. UK, 2023a)</a:t>
            </a:r>
            <a:r>
              <a:rPr lang="en-GB" sz="1200" kern="1200" dirty="0">
                <a:effectLst/>
                <a:latin typeface="Times New Roman" panose="02020603050405020304" pitchFamily="18" charset="0"/>
                <a:ea typeface="Calibri" panose="020F0502020204030204" pitchFamily="34" charset="0"/>
                <a:cs typeface="Times New Roman" panose="02020603050405020304" pitchFamily="18" charset="0"/>
              </a:rPr>
              <a:t>. For example, Premier in is the largest hospital sector in the UK and follows all the acts and regulations made by the UK government to achieve its aim of reducing plastic usage </a:t>
            </a:r>
            <a:r>
              <a:rPr lang="en-GB" sz="1200" kern="1200" dirty="0">
                <a:effectLst/>
                <a:latin typeface="Times New Roman" panose="02020603050405020304" pitchFamily="18" charset="0"/>
                <a:ea typeface="Times New Roman" panose="02020603050405020304" pitchFamily="18" charset="0"/>
                <a:cs typeface="Times New Roman" panose="02020603050405020304" pitchFamily="18" charset="0"/>
              </a:rPr>
              <a:t>(Premier Inn, 2020)</a:t>
            </a:r>
            <a:r>
              <a:rPr lang="en-GB" sz="12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F29CF6-87A3-4300-8428-DA239A7CBDAB}" type="slidenum">
              <a:rPr lang="en-IN" smtClean="0"/>
              <a:t>8</a:t>
            </a:fld>
            <a:endParaRPr lang="en-IN"/>
          </a:p>
        </p:txBody>
      </p:sp>
    </p:spTree>
    <p:extLst>
      <p:ext uri="{BB962C8B-B14F-4D97-AF65-F5344CB8AC3E}">
        <p14:creationId xmlns:p14="http://schemas.microsoft.com/office/powerpoint/2010/main" val="23950946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latin typeface="Times New Roman" panose="02020603050405020304" pitchFamily="18" charset="0"/>
                <a:cs typeface="Times New Roman" panose="02020603050405020304" pitchFamily="18" charset="0"/>
              </a:rPr>
              <a:t>By achieving sustainable practices and reducing waste usage, different hospitality sectors get a reduction in utility bills by saving unnecessary investments in stages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(Capobianco, et. al., 2021)</a:t>
            </a:r>
            <a:r>
              <a:rPr lang="en-US" sz="1200" dirty="0">
                <a:latin typeface="Times New Roman" panose="02020603050405020304" pitchFamily="18" charset="0"/>
                <a:cs typeface="Times New Roman" panose="02020603050405020304" pitchFamily="18" charset="0"/>
              </a:rPr>
              <a:t>. The economic environment supports these industries by arranging lighting procedures, providing efficient energy, water conservation, and required resource arrangements. For example, Travelodge the large hospitality sector of the UK gets economic support and relief from the UK government due to participating in sustainable practices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(Travelodge, 2025)</a:t>
            </a:r>
            <a:r>
              <a:rPr lang="en-US" sz="1200" dirty="0">
                <a:latin typeface="Times New Roman" panose="02020603050405020304" pitchFamily="18" charset="0"/>
                <a:cs typeface="Times New Roman" panose="02020603050405020304" pitchFamily="18" charset="0"/>
              </a:rPr>
              <a:t>. It majorly focuses on using recyclable goods and reducing wastage by using best sustainable practices. </a:t>
            </a:r>
            <a:endParaRPr lang="en-IN"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F29CF6-87A3-4300-8428-DA239A7CBDAB}" type="slidenum">
              <a:rPr lang="en-IN" smtClean="0"/>
              <a:t>9</a:t>
            </a:fld>
            <a:endParaRPr lang="en-IN"/>
          </a:p>
        </p:txBody>
      </p:sp>
    </p:spTree>
    <p:extLst>
      <p:ext uri="{BB962C8B-B14F-4D97-AF65-F5344CB8AC3E}">
        <p14:creationId xmlns:p14="http://schemas.microsoft.com/office/powerpoint/2010/main" val="30319751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kern="1200" dirty="0">
                <a:effectLst/>
                <a:latin typeface="Times New Roman" panose="02020603050405020304" pitchFamily="18" charset="0"/>
                <a:ea typeface="Calibri" panose="020F0502020204030204" pitchFamily="34" charset="0"/>
                <a:cs typeface="Times New Roman" panose="02020603050405020304" pitchFamily="18" charset="0"/>
              </a:rPr>
              <a:t>White Bread is the largest hospitality industry in the UK and supports people and communities to live and work well by reducing wastage and using recyclable goods </a:t>
            </a:r>
            <a:r>
              <a:rPr lang="en-GB" sz="1200" kern="1200" dirty="0">
                <a:effectLst/>
                <a:latin typeface="Times New Roman" panose="02020603050405020304" pitchFamily="18" charset="0"/>
                <a:ea typeface="Times New Roman" panose="02020603050405020304" pitchFamily="18" charset="0"/>
                <a:cs typeface="Times New Roman" panose="02020603050405020304" pitchFamily="18" charset="0"/>
              </a:rPr>
              <a:t>(Whitbread, 2025)</a:t>
            </a:r>
            <a:r>
              <a:rPr lang="en-GB" sz="1200" kern="1200" dirty="0">
                <a:effectLst/>
                <a:latin typeface="Times New Roman" panose="02020603050405020304" pitchFamily="18" charset="0"/>
                <a:ea typeface="Calibri" panose="020F0502020204030204" pitchFamily="34" charset="0"/>
                <a:cs typeface="Times New Roman" panose="02020603050405020304" pitchFamily="18" charset="0"/>
              </a:rPr>
              <a:t>. These practices are effective in getting a sustainable approach and reaching the United Nations’ sustainability development goal (</a:t>
            </a:r>
            <a:r>
              <a:rPr lang="en-GB" sz="1200" kern="1200" dirty="0">
                <a:effectLst/>
                <a:latin typeface="Times New Roman" panose="02020603050405020304" pitchFamily="18" charset="0"/>
                <a:ea typeface="Times New Roman" panose="02020603050405020304" pitchFamily="18" charset="0"/>
                <a:cs typeface="Times New Roman" panose="02020603050405020304" pitchFamily="18" charset="0"/>
              </a:rPr>
              <a:t>Capobianco, et. al., 2021)</a:t>
            </a:r>
            <a:r>
              <a:rPr lang="en-GB" sz="1200" kern="1200" dirty="0">
                <a:effectLst/>
                <a:latin typeface="Times New Roman" panose="02020603050405020304" pitchFamily="18" charset="0"/>
                <a:ea typeface="Calibri" panose="020F0502020204030204" pitchFamily="34" charset="0"/>
                <a:cs typeface="Times New Roman" panose="02020603050405020304" pitchFamily="18" charset="0"/>
              </a:rPr>
              <a:t>. Its sustainability program “Force for Good” has positive impacts on all the stakeholders and community members. </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F29CF6-87A3-4300-8428-DA239A7CBDAB}" type="slidenum">
              <a:rPr lang="en-IN" smtClean="0"/>
              <a:t>10</a:t>
            </a:fld>
            <a:endParaRPr lang="en-IN"/>
          </a:p>
        </p:txBody>
      </p:sp>
    </p:spTree>
    <p:extLst>
      <p:ext uri="{BB962C8B-B14F-4D97-AF65-F5344CB8AC3E}">
        <p14:creationId xmlns:p14="http://schemas.microsoft.com/office/powerpoint/2010/main" val="7911853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kern="1200" dirty="0">
                <a:effectLst/>
                <a:latin typeface="Times New Roman" panose="02020603050405020304" pitchFamily="18" charset="0"/>
                <a:ea typeface="Calibri" panose="020F0502020204030204" pitchFamily="34" charset="0"/>
                <a:cs typeface="Times New Roman" panose="02020603050405020304" pitchFamily="18" charset="0"/>
              </a:rPr>
              <a:t>Different hospitality sectors like Travelodge, UK uses a wide range of modern technologies like smart cooling and heating control devices, artificial intelligence, and LED technology for sustainable practices like inventory management, recycling goods, and reducing wastage </a:t>
            </a:r>
            <a:r>
              <a:rPr lang="en-GB" sz="1200" kern="1200" dirty="0">
                <a:effectLst/>
                <a:latin typeface="Times New Roman" panose="02020603050405020304" pitchFamily="18" charset="0"/>
                <a:ea typeface="Times New Roman" panose="02020603050405020304" pitchFamily="18" charset="0"/>
                <a:cs typeface="Times New Roman" panose="02020603050405020304" pitchFamily="18" charset="0"/>
              </a:rPr>
              <a:t>(Travelodge, 2025)</a:t>
            </a:r>
            <a:r>
              <a:rPr lang="en-GB" sz="1200" kern="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F29CF6-87A3-4300-8428-DA239A7CBDAB}" type="slidenum">
              <a:rPr lang="en-IN" smtClean="0"/>
              <a:t>11</a:t>
            </a:fld>
            <a:endParaRPr lang="en-IN"/>
          </a:p>
        </p:txBody>
      </p:sp>
    </p:spTree>
    <p:extLst>
      <p:ext uri="{BB962C8B-B14F-4D97-AF65-F5344CB8AC3E}">
        <p14:creationId xmlns:p14="http://schemas.microsoft.com/office/powerpoint/2010/main" val="30745036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The research was based on secondary data collection methods to collect qualitative data for identifying sustainable practices in the specific area for reducing wastage and using recyclable goods. Different challenges were identified and strategies were used to overcome them to support the hospitality sector. Besides PEST model is used for identifying the impacts of the UK’s external environment on the sustainable development of these industries.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F29CF6-87A3-4300-8428-DA239A7CBDAB}" type="slidenum">
              <a:rPr lang="en-IN" smtClean="0"/>
              <a:t>12</a:t>
            </a:fld>
            <a:endParaRPr lang="en-IN"/>
          </a:p>
        </p:txBody>
      </p:sp>
    </p:spTree>
    <p:extLst>
      <p:ext uri="{BB962C8B-B14F-4D97-AF65-F5344CB8AC3E}">
        <p14:creationId xmlns:p14="http://schemas.microsoft.com/office/powerpoint/2010/main" val="42489136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UK-based hotel industries like Premier Inn and others should arrange the required resources that may help to reduce the watches and run recycling programs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(Ivanov and Webster, 2019)</a:t>
            </a:r>
            <a:r>
              <a:rPr lang="en-US" sz="1200" dirty="0">
                <a:latin typeface="Times New Roman" panose="02020603050405020304" pitchFamily="18" charset="0"/>
                <a:cs typeface="Times New Roman" panose="02020603050405020304" pitchFamily="18" charset="0"/>
              </a:rPr>
              <a:t>. </a:t>
            </a:r>
          </a:p>
          <a:p>
            <a:pPr marL="171450" indent="-171450" algn="just">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They should provide training and improve the employee’s skills to encourage them to participate in sustainable practices and make rules for customers to reduce wastage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(Gov. UK, 2023b)</a:t>
            </a:r>
            <a:r>
              <a:rPr lang="en-US" sz="1200" dirty="0">
                <a:latin typeface="Times New Roman" panose="02020603050405020304" pitchFamily="18" charset="0"/>
                <a:cs typeface="Times New Roman" panose="02020603050405020304" pitchFamily="18" charset="0"/>
              </a:rPr>
              <a:t>. </a:t>
            </a:r>
          </a:p>
          <a:p>
            <a:pPr marL="171450" indent="-171450" algn="just">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They should get support from the waste prevention program of the UK government along with following the different acts introduced to reduce single plastic waste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(Clegg, et. al., 2021)</a:t>
            </a:r>
            <a:r>
              <a:rPr lang="en-US" sz="1200" dirty="0">
                <a:latin typeface="Times New Roman" panose="02020603050405020304" pitchFamily="18" charset="0"/>
                <a:cs typeface="Times New Roman" panose="02020603050405020304" pitchFamily="18" charset="0"/>
              </a:rPr>
              <a:t>. </a:t>
            </a:r>
          </a:p>
          <a:p>
            <a:pPr marL="171450" indent="-171450" algn="just">
              <a:lnSpc>
                <a:spcPct val="150000"/>
              </a:lnSpc>
              <a:buFont typeface="Arial" panose="020B0604020202020204" pitchFamily="34" charset="0"/>
              <a:buChar char="•"/>
            </a:pPr>
            <a:endParaRPr lang="en-IN"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F29CF6-87A3-4300-8428-DA239A7CBDAB}" type="slidenum">
              <a:rPr lang="en-IN" smtClean="0"/>
              <a:t>13</a:t>
            </a:fld>
            <a:endParaRPr lang="en-IN"/>
          </a:p>
        </p:txBody>
      </p:sp>
    </p:spTree>
    <p:extLst>
      <p:ext uri="{BB962C8B-B14F-4D97-AF65-F5344CB8AC3E}">
        <p14:creationId xmlns:p14="http://schemas.microsoft.com/office/powerpoint/2010/main" val="3069422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8F29CF6-87A3-4300-8428-DA239A7CBDAB}" type="slidenum">
              <a:rPr lang="en-IN" smtClean="0"/>
              <a:t>14</a:t>
            </a:fld>
            <a:endParaRPr lang="en-IN"/>
          </a:p>
        </p:txBody>
      </p:sp>
    </p:spTree>
    <p:extLst>
      <p:ext uri="{BB962C8B-B14F-4D97-AF65-F5344CB8AC3E}">
        <p14:creationId xmlns:p14="http://schemas.microsoft.com/office/powerpoint/2010/main" val="3004411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66EA5A-D883-447E-9888-DEEEF6A7FECB}" type="datetimeFigureOut">
              <a:rPr lang="en-IN" smtClean="0"/>
              <a:t>24/02/25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C88F2D-4E5D-471A-B0AB-5D5591B3D781}"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4834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66EA5A-D883-447E-9888-DEEEF6A7FECB}" type="datetimeFigureOut">
              <a:rPr lang="en-IN" smtClean="0"/>
              <a:t>24/02/25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C88F2D-4E5D-471A-B0AB-5D5591B3D781}" type="slidenum">
              <a:rPr lang="en-IN" smtClean="0"/>
              <a:t>‹#›</a:t>
            </a:fld>
            <a:endParaRPr lang="en-IN"/>
          </a:p>
        </p:txBody>
      </p:sp>
    </p:spTree>
    <p:extLst>
      <p:ext uri="{BB962C8B-B14F-4D97-AF65-F5344CB8AC3E}">
        <p14:creationId xmlns:p14="http://schemas.microsoft.com/office/powerpoint/2010/main" val="4024429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66EA5A-D883-447E-9888-DEEEF6A7FECB}" type="datetimeFigureOut">
              <a:rPr lang="en-IN" smtClean="0"/>
              <a:t>24/02/25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C88F2D-4E5D-471A-B0AB-5D5591B3D781}"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1478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66EA5A-D883-447E-9888-DEEEF6A7FECB}" type="datetimeFigureOut">
              <a:rPr lang="en-IN" smtClean="0"/>
              <a:t>24/02/25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4C88F2D-4E5D-471A-B0AB-5D5591B3D781}" type="slidenum">
              <a:rPr lang="en-IN" smtClean="0"/>
              <a:t>‹#›</a:t>
            </a:fld>
            <a:endParaRPr lang="en-IN"/>
          </a:p>
        </p:txBody>
      </p:sp>
    </p:spTree>
    <p:extLst>
      <p:ext uri="{BB962C8B-B14F-4D97-AF65-F5344CB8AC3E}">
        <p14:creationId xmlns:p14="http://schemas.microsoft.com/office/powerpoint/2010/main" val="230575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66EA5A-D883-447E-9888-DEEEF6A7FECB}" type="datetimeFigureOut">
              <a:rPr lang="en-IN" smtClean="0"/>
              <a:t>24/02/25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4C88F2D-4E5D-471A-B0AB-5D5591B3D781}" type="slidenum">
              <a:rPr lang="en-IN" smtClean="0"/>
              <a:t>‹#›</a:t>
            </a:fld>
            <a:endParaRPr lang="en-IN"/>
          </a:p>
        </p:txBody>
      </p:sp>
    </p:spTree>
    <p:extLst>
      <p:ext uri="{BB962C8B-B14F-4D97-AF65-F5344CB8AC3E}">
        <p14:creationId xmlns:p14="http://schemas.microsoft.com/office/powerpoint/2010/main" val="3788230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66EA5A-D883-447E-9888-DEEEF6A7FECB}" type="datetimeFigureOut">
              <a:rPr lang="en-IN" smtClean="0"/>
              <a:t>24/02/25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4C88F2D-4E5D-471A-B0AB-5D5591B3D781}" type="slidenum">
              <a:rPr lang="en-IN" smtClean="0"/>
              <a:t>‹#›</a:t>
            </a:fld>
            <a:endParaRPr lang="en-IN"/>
          </a:p>
        </p:txBody>
      </p:sp>
    </p:spTree>
    <p:extLst>
      <p:ext uri="{BB962C8B-B14F-4D97-AF65-F5344CB8AC3E}">
        <p14:creationId xmlns:p14="http://schemas.microsoft.com/office/powerpoint/2010/main" val="3447966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466EA5A-D883-447E-9888-DEEEF6A7FECB}" type="datetimeFigureOut">
              <a:rPr lang="en-IN" smtClean="0"/>
              <a:t>24/02/25</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F4C88F2D-4E5D-471A-B0AB-5D5591B3D781}" type="slidenum">
              <a:rPr lang="en-IN" smtClean="0"/>
              <a:t>‹#›</a:t>
            </a:fld>
            <a:endParaRPr lang="en-IN"/>
          </a:p>
        </p:txBody>
      </p:sp>
    </p:spTree>
    <p:extLst>
      <p:ext uri="{BB962C8B-B14F-4D97-AF65-F5344CB8AC3E}">
        <p14:creationId xmlns:p14="http://schemas.microsoft.com/office/powerpoint/2010/main" val="4231052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466EA5A-D883-447E-9888-DEEEF6A7FECB}" type="datetimeFigureOut">
              <a:rPr lang="en-IN" smtClean="0"/>
              <a:t>24/02/25</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4C88F2D-4E5D-471A-B0AB-5D5591B3D781}" type="slidenum">
              <a:rPr lang="en-IN" smtClean="0"/>
              <a:t>‹#›</a:t>
            </a:fld>
            <a:endParaRPr lang="en-IN"/>
          </a:p>
        </p:txBody>
      </p:sp>
    </p:spTree>
    <p:extLst>
      <p:ext uri="{BB962C8B-B14F-4D97-AF65-F5344CB8AC3E}">
        <p14:creationId xmlns:p14="http://schemas.microsoft.com/office/powerpoint/2010/main" val="571787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66EA5A-D883-447E-9888-DEEEF6A7FECB}" type="datetimeFigureOut">
              <a:rPr lang="en-IN" smtClean="0"/>
              <a:t>24/02/25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4C88F2D-4E5D-471A-B0AB-5D5591B3D781}" type="slidenum">
              <a:rPr lang="en-IN" smtClean="0"/>
              <a:t>‹#›</a:t>
            </a:fld>
            <a:endParaRPr lang="en-IN"/>
          </a:p>
        </p:txBody>
      </p:sp>
    </p:spTree>
    <p:extLst>
      <p:ext uri="{BB962C8B-B14F-4D97-AF65-F5344CB8AC3E}">
        <p14:creationId xmlns:p14="http://schemas.microsoft.com/office/powerpoint/2010/main" val="1371770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66EA5A-D883-447E-9888-DEEEF6A7FECB}" type="datetimeFigureOut">
              <a:rPr lang="en-IN" smtClean="0"/>
              <a:t>24/02/25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C88F2D-4E5D-471A-B0AB-5D5591B3D781}" type="slidenum">
              <a:rPr lang="en-IN" smtClean="0"/>
              <a:t>‹#›</a:t>
            </a:fld>
            <a:endParaRPr lang="en-IN"/>
          </a:p>
        </p:txBody>
      </p:sp>
    </p:spTree>
    <p:extLst>
      <p:ext uri="{BB962C8B-B14F-4D97-AF65-F5344CB8AC3E}">
        <p14:creationId xmlns:p14="http://schemas.microsoft.com/office/powerpoint/2010/main" val="2875448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66EA5A-D883-447E-9888-DEEEF6A7FECB}" type="datetimeFigureOut">
              <a:rPr lang="en-IN" smtClean="0"/>
              <a:t>24/02/25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C88F2D-4E5D-471A-B0AB-5D5591B3D781}" type="slidenum">
              <a:rPr lang="en-IN" smtClean="0"/>
              <a:t>‹#›</a:t>
            </a:fld>
            <a:endParaRPr lang="en-IN"/>
          </a:p>
        </p:txBody>
      </p:sp>
    </p:spTree>
    <p:extLst>
      <p:ext uri="{BB962C8B-B14F-4D97-AF65-F5344CB8AC3E}">
        <p14:creationId xmlns:p14="http://schemas.microsoft.com/office/powerpoint/2010/main" val="290835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466EA5A-D883-447E-9888-DEEEF6A7FECB}" type="datetimeFigureOut">
              <a:rPr lang="en-IN" smtClean="0"/>
              <a:t>24/02/25</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4C88F2D-4E5D-471A-B0AB-5D5591B3D781}"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4781732"/>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9.pn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Layout" Target="../diagrams/layout3.xml"/><Relationship Id="rId5" Type="http://schemas.openxmlformats.org/officeDocument/2006/relationships/diagramData" Target="../diagrams/data3.xml"/><Relationship Id="rId4" Type="http://schemas.microsoft.com/office/2007/relationships/hdphoto" Target="../media/hdphoto3.wdp"/><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microsoft.com/office/2007/relationships/hdphoto" Target="../media/hdphoto4.wdp"/></Relationships>
</file>

<file path=ppt/slides/_rels/slide8.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E7F35-5C33-2C67-4EB8-7503990A6E28}"/>
              </a:ext>
            </a:extLst>
          </p:cNvPr>
          <p:cNvSpPr>
            <a:spLocks noGrp="1"/>
          </p:cNvSpPr>
          <p:nvPr>
            <p:ph type="ctrTitle"/>
          </p:nvPr>
        </p:nvSpPr>
        <p:spPr>
          <a:xfrm>
            <a:off x="1047137" y="152131"/>
            <a:ext cx="9881420" cy="4513661"/>
          </a:xfrm>
          <a:solidFill>
            <a:schemeClr val="accent5"/>
          </a:solidFill>
        </p:spPr>
        <p:txBody>
          <a:bodyPr>
            <a:noAutofit/>
          </a:bodyPr>
          <a:lstStyle/>
          <a:p>
            <a:pPr algn="ctr">
              <a:lnSpc>
                <a:spcPct val="150000"/>
              </a:lnSpc>
              <a:spcAft>
                <a:spcPts val="800"/>
              </a:spcAft>
            </a:pPr>
            <a:br>
              <a:rPr lang="en-GB" sz="2000" b="1" u="dbl" kern="100" noProof="0" dirty="0">
                <a:latin typeface="Times New Roman" panose="02020603050405020304" pitchFamily="18" charset="0"/>
                <a:ea typeface="Calibri" panose="020F0502020204030204" pitchFamily="34" charset="0"/>
                <a:cs typeface="Times New Roman" panose="02020603050405020304" pitchFamily="18" charset="0"/>
              </a:rPr>
            </a:br>
            <a:br>
              <a:rPr lang="en-GB" sz="2000" b="1" u="dbl" kern="100" noProof="0" dirty="0">
                <a:latin typeface="Times New Roman" panose="02020603050405020304" pitchFamily="18" charset="0"/>
                <a:ea typeface="Calibri" panose="020F0502020204030204" pitchFamily="34" charset="0"/>
                <a:cs typeface="Times New Roman" panose="02020603050405020304" pitchFamily="18" charset="0"/>
              </a:rPr>
            </a:br>
            <a:br>
              <a:rPr lang="en-GB" sz="2000" b="1" u="dbl" kern="100" noProof="0" dirty="0">
                <a:latin typeface="Times New Roman" panose="02020603050405020304" pitchFamily="18" charset="0"/>
                <a:ea typeface="Calibri" panose="020F0502020204030204" pitchFamily="34" charset="0"/>
                <a:cs typeface="Times New Roman" panose="02020603050405020304" pitchFamily="18" charset="0"/>
              </a:rPr>
            </a:br>
            <a:br>
              <a:rPr lang="en-GB" sz="2000" b="1" u="dbl" kern="100" noProof="0" dirty="0">
                <a:latin typeface="Times New Roman" panose="02020603050405020304" pitchFamily="18" charset="0"/>
                <a:ea typeface="Calibri" panose="020F0502020204030204" pitchFamily="34" charset="0"/>
                <a:cs typeface="Times New Roman" panose="02020603050405020304" pitchFamily="18" charset="0"/>
              </a:rPr>
            </a:br>
            <a:br>
              <a:rPr lang="en-GB" sz="2000" b="1" u="dbl" kern="100" noProof="0" dirty="0">
                <a:latin typeface="Times New Roman" panose="02020603050405020304" pitchFamily="18" charset="0"/>
                <a:ea typeface="Calibri" panose="020F0502020204030204" pitchFamily="34" charset="0"/>
                <a:cs typeface="Times New Roman" panose="02020603050405020304" pitchFamily="18" charset="0"/>
              </a:rPr>
            </a:br>
            <a:br>
              <a:rPr lang="en-GB" sz="2000" b="1" u="dbl" kern="100" noProof="0" dirty="0">
                <a:latin typeface="Times New Roman" panose="02020603050405020304" pitchFamily="18" charset="0"/>
                <a:ea typeface="Calibri" panose="020F0502020204030204" pitchFamily="34" charset="0"/>
                <a:cs typeface="Times New Roman" panose="02020603050405020304" pitchFamily="18" charset="0"/>
              </a:rPr>
            </a:br>
            <a:br>
              <a:rPr lang="en-GB" sz="2000" b="1" u="dbl" kern="100" noProof="0" dirty="0">
                <a:latin typeface="Times New Roman" panose="02020603050405020304" pitchFamily="18" charset="0"/>
                <a:ea typeface="Calibri" panose="020F0502020204030204" pitchFamily="34" charset="0"/>
                <a:cs typeface="Times New Roman" panose="02020603050405020304" pitchFamily="18" charset="0"/>
              </a:rPr>
            </a:br>
            <a:br>
              <a:rPr lang="en-GB" sz="2000" b="1" u="dbl" kern="100" noProof="0" dirty="0">
                <a:latin typeface="Times New Roman" panose="02020603050405020304" pitchFamily="18" charset="0"/>
                <a:ea typeface="Calibri" panose="020F0502020204030204" pitchFamily="34" charset="0"/>
                <a:cs typeface="Times New Roman" panose="02020603050405020304" pitchFamily="18" charset="0"/>
              </a:rPr>
            </a:br>
            <a:br>
              <a:rPr lang="en-GB" sz="2000" b="1" u="dbl" kern="100" noProof="0" dirty="0">
                <a:latin typeface="Times New Roman" panose="02020603050405020304" pitchFamily="18" charset="0"/>
                <a:ea typeface="Calibri" panose="020F0502020204030204" pitchFamily="34" charset="0"/>
                <a:cs typeface="Times New Roman" panose="02020603050405020304" pitchFamily="18" charset="0"/>
              </a:rPr>
            </a:br>
            <a:br>
              <a:rPr lang="en-GB" sz="2000" b="1" u="dbl" kern="100" noProof="0" dirty="0">
                <a:latin typeface="Times New Roman" panose="02020603050405020304" pitchFamily="18" charset="0"/>
                <a:ea typeface="Calibri" panose="020F0502020204030204" pitchFamily="34" charset="0"/>
                <a:cs typeface="Times New Roman" panose="02020603050405020304" pitchFamily="18" charset="0"/>
              </a:rPr>
            </a:br>
            <a:br>
              <a:rPr lang="en-GB" sz="2000" kern="100" noProof="0" dirty="0">
                <a:latin typeface="Times New Roman" panose="02020603050405020304" pitchFamily="18" charset="0"/>
                <a:ea typeface="Calibri" panose="020F0502020204030204" pitchFamily="34" charset="0"/>
                <a:cs typeface="Times New Roman" panose="02020603050405020304" pitchFamily="18" charset="0"/>
              </a:rPr>
            </a:br>
            <a:r>
              <a:rPr lang="en-GB" sz="2000" b="1" u="sng" kern="100" noProof="0" dirty="0">
                <a:latin typeface="Times New Roman" panose="02020603050405020304" pitchFamily="18" charset="0"/>
                <a:ea typeface="Calibri" panose="020F0502020204030204" pitchFamily="34" charset="0"/>
                <a:cs typeface="Times New Roman" panose="02020603050405020304" pitchFamily="18" charset="0"/>
              </a:rPr>
              <a:t>Conference  Presentation</a:t>
            </a:r>
            <a:br>
              <a:rPr lang="en-GB" sz="2000" b="1" u="sng" kern="100" noProof="0">
                <a:latin typeface="Times New Roman" panose="02020603050405020304" pitchFamily="18" charset="0"/>
                <a:ea typeface="Calibri" panose="020F0502020204030204" pitchFamily="34" charset="0"/>
                <a:cs typeface="Times New Roman" panose="02020603050405020304" pitchFamily="18" charset="0"/>
              </a:rPr>
            </a:br>
            <a:r>
              <a:rPr lang="en-GB" sz="2000" b="1" u="sng" kern="100" noProof="0">
                <a:latin typeface="Times New Roman" panose="02020603050405020304" pitchFamily="18" charset="0"/>
                <a:ea typeface="Calibri" panose="020F0502020204030204" pitchFamily="34" charset="0"/>
                <a:cs typeface="Times New Roman" panose="02020603050405020304" pitchFamily="18" charset="0"/>
              </a:rPr>
              <a:t>Sustainability </a:t>
            </a:r>
            <a:r>
              <a:rPr lang="en-GB" sz="2000" b="1" u="sng" kern="100" noProof="0" dirty="0">
                <a:latin typeface="Times New Roman" panose="02020603050405020304" pitchFamily="18" charset="0"/>
                <a:ea typeface="Calibri" panose="020F0502020204030204" pitchFamily="34" charset="0"/>
                <a:cs typeface="Times New Roman" panose="02020603050405020304" pitchFamily="18" charset="0"/>
              </a:rPr>
              <a:t>in Hospitality </a:t>
            </a:r>
            <a:br>
              <a:rPr lang="en-GB" sz="2000" b="1" u="sng" kern="100" noProof="0" dirty="0">
                <a:latin typeface="Times New Roman" panose="02020603050405020304" pitchFamily="18" charset="0"/>
                <a:ea typeface="Calibri" panose="020F0502020204030204" pitchFamily="34" charset="0"/>
                <a:cs typeface="Times New Roman" panose="02020603050405020304" pitchFamily="18" charset="0"/>
              </a:rPr>
            </a:br>
            <a:r>
              <a:rPr lang="en-GB" sz="2000" b="1" u="sng" kern="100" noProof="0" dirty="0">
                <a:latin typeface="Times New Roman" panose="02020603050405020304" pitchFamily="18" charset="0"/>
                <a:ea typeface="Calibri" panose="020F0502020204030204" pitchFamily="34" charset="0"/>
                <a:cs typeface="Times New Roman" panose="02020603050405020304" pitchFamily="18" charset="0"/>
              </a:rPr>
              <a:t>Industry</a:t>
            </a:r>
            <a:br>
              <a:rPr lang="en-GB" sz="2000" b="1" u="dbl" kern="100" dirty="0">
                <a:latin typeface="Times New Roman" panose="02020603050405020304" pitchFamily="18" charset="0"/>
                <a:ea typeface="Calibri" panose="020F0502020204030204" pitchFamily="34" charset="0"/>
                <a:cs typeface="Times New Roman" panose="02020603050405020304" pitchFamily="18" charset="0"/>
              </a:rPr>
            </a:br>
            <a:br>
              <a:rPr lang="en-GB" sz="2000" b="1" u="dbl" kern="100" dirty="0">
                <a:latin typeface="Times New Roman" panose="02020603050405020304" pitchFamily="18" charset="0"/>
                <a:ea typeface="Calibri" panose="020F0502020204030204" pitchFamily="34" charset="0"/>
                <a:cs typeface="Times New Roman" panose="02020603050405020304" pitchFamily="18" charset="0"/>
              </a:rPr>
            </a:br>
            <a:br>
              <a:rPr lang="en-GB" sz="2000" b="1" u="dbl" kern="100" dirty="0">
                <a:latin typeface="Times New Roman" panose="02020603050405020304" pitchFamily="18" charset="0"/>
                <a:ea typeface="Calibri" panose="020F0502020204030204" pitchFamily="34" charset="0"/>
                <a:cs typeface="Times New Roman" panose="02020603050405020304" pitchFamily="18" charset="0"/>
              </a:rPr>
            </a:br>
            <a:br>
              <a:rPr lang="en-GB" sz="2000" b="1" u="dbl" noProof="0" dirty="0">
                <a:latin typeface="Times New Roman" panose="02020603050405020304" pitchFamily="18" charset="0"/>
                <a:ea typeface="Calibri" panose="020F0502020204030204" pitchFamily="34" charset="0"/>
                <a:cs typeface="Times New Roman" panose="02020603050405020304" pitchFamily="18" charset="0"/>
              </a:rPr>
            </a:br>
            <a:br>
              <a:rPr lang="en-GB" sz="2000" b="1" kern="100" noProof="0" dirty="0">
                <a:effectLst/>
                <a:latin typeface="Times New Roman" panose="02020603050405020304" pitchFamily="18" charset="0"/>
                <a:ea typeface="Calibri" panose="020F0502020204030204" pitchFamily="34" charset="0"/>
                <a:cs typeface="Times New Roman" panose="02020603050405020304" pitchFamily="18" charset="0"/>
              </a:rPr>
            </a:br>
            <a:endParaRPr lang="en-GB" sz="2000" u="sng" kern="100" noProof="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0ADB2BCE-0CED-37EB-FB6C-98B0EB195607}"/>
              </a:ext>
            </a:extLst>
          </p:cNvPr>
          <p:cNvSpPr>
            <a:spLocks noGrp="1"/>
          </p:cNvSpPr>
          <p:nvPr>
            <p:ph type="subTitle" idx="1"/>
          </p:nvPr>
        </p:nvSpPr>
        <p:spPr>
          <a:xfrm>
            <a:off x="4866468" y="4687532"/>
            <a:ext cx="7325532" cy="1455169"/>
          </a:xfrm>
          <a:solidFill>
            <a:schemeClr val="accent1">
              <a:lumMod val="20000"/>
              <a:lumOff val="80000"/>
            </a:schemeClr>
          </a:solidFill>
        </p:spPr>
        <p:txBody>
          <a:bodyPr/>
          <a:lstStyle/>
          <a:p>
            <a:pPr algn="just">
              <a:lnSpc>
                <a:spcPct val="150000"/>
              </a:lnSpc>
              <a:spcAft>
                <a:spcPts val="800"/>
              </a:spcAft>
            </a:pPr>
            <a:r>
              <a:rPr lang="en-GB" sz="1400" b="1"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endParaRPr lang="en-GB" sz="1400" kern="100" noProof="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400" kern="100" noProof="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noProof="0" dirty="0"/>
          </a:p>
        </p:txBody>
      </p:sp>
      <p:pic>
        <p:nvPicPr>
          <p:cNvPr id="4" name="Picture 3">
            <a:extLst>
              <a:ext uri="{FF2B5EF4-FFF2-40B4-BE49-F238E27FC236}">
                <a16:creationId xmlns:a16="http://schemas.microsoft.com/office/drawing/2014/main" id="{BDCCD668-A8B6-E88F-C501-77E04EE3AD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12709" y="105235"/>
            <a:ext cx="2514579" cy="947135"/>
          </a:xfrm>
          <a:prstGeom prst="rect">
            <a:avLst/>
          </a:prstGeom>
          <a:ln>
            <a:noFill/>
          </a:ln>
          <a:effectLst>
            <a:softEdge rad="112500"/>
          </a:effectLst>
        </p:spPr>
      </p:pic>
      <p:pic>
        <p:nvPicPr>
          <p:cNvPr id="8" name="Picture 7">
            <a:extLst>
              <a:ext uri="{FF2B5EF4-FFF2-40B4-BE49-F238E27FC236}">
                <a16:creationId xmlns:a16="http://schemas.microsoft.com/office/drawing/2014/main" id="{B4F43B1A-46D1-2864-2BC5-0AC81D8FDA9B}"/>
              </a:ext>
            </a:extLst>
          </p:cNvPr>
          <p:cNvPicPr>
            <a:picLocks noChangeAspect="1"/>
          </p:cNvPicPr>
          <p:nvPr/>
        </p:nvPicPr>
        <p:blipFill>
          <a:blip r:embed="rId3"/>
          <a:stretch>
            <a:fillRect/>
          </a:stretch>
        </p:blipFill>
        <p:spPr>
          <a:xfrm>
            <a:off x="7687325" y="4718127"/>
            <a:ext cx="3894506" cy="1200317"/>
          </a:xfrm>
          <a:prstGeom prst="rect">
            <a:avLst/>
          </a:prstGeom>
          <a:ln>
            <a:noFill/>
          </a:ln>
          <a:effectLst>
            <a:softEdge rad="112500"/>
          </a:effectLst>
        </p:spPr>
      </p:pic>
      <p:pic>
        <p:nvPicPr>
          <p:cNvPr id="10" name="Picture 9">
            <a:extLst>
              <a:ext uri="{FF2B5EF4-FFF2-40B4-BE49-F238E27FC236}">
                <a16:creationId xmlns:a16="http://schemas.microsoft.com/office/drawing/2014/main" id="{4A44DC15-8F95-C2AE-86ED-5E58ED067AB1}"/>
              </a:ext>
            </a:extLst>
          </p:cNvPr>
          <p:cNvPicPr>
            <a:picLocks noChangeAspect="1"/>
          </p:cNvPicPr>
          <p:nvPr/>
        </p:nvPicPr>
        <p:blipFill>
          <a:blip r:embed="rId4">
            <a:biLevel thresh="25000"/>
          </a:blip>
          <a:stretch>
            <a:fillRect/>
          </a:stretch>
        </p:blipFill>
        <p:spPr>
          <a:xfrm>
            <a:off x="4172110" y="4718127"/>
            <a:ext cx="3515215" cy="1200317"/>
          </a:xfrm>
          <a:prstGeom prst="rect">
            <a:avLst/>
          </a:prstGeom>
          <a:ln>
            <a:noFill/>
          </a:ln>
          <a:effectLst>
            <a:softEdge rad="112500"/>
          </a:effectLst>
        </p:spPr>
      </p:pic>
      <p:pic>
        <p:nvPicPr>
          <p:cNvPr id="12" name="Picture 11">
            <a:extLst>
              <a:ext uri="{FF2B5EF4-FFF2-40B4-BE49-F238E27FC236}">
                <a16:creationId xmlns:a16="http://schemas.microsoft.com/office/drawing/2014/main" id="{182E4A11-F7B2-BF88-7217-1CB2B09C3629}"/>
              </a:ext>
            </a:extLst>
          </p:cNvPr>
          <p:cNvPicPr>
            <a:picLocks noChangeAspect="1"/>
          </p:cNvPicPr>
          <p:nvPr/>
        </p:nvPicPr>
        <p:blipFill>
          <a:blip r:embed="rId5">
            <a:extLst>
              <a:ext uri="{BEBA8EAE-BF5A-486C-A8C5-ECC9F3942E4B}">
                <a14:imgProps xmlns:a14="http://schemas.microsoft.com/office/drawing/2010/main">
                  <a14:imgLayer r:embed="rId6">
                    <a14:imgEffect>
                      <a14:colorTemperature colorTemp="5900"/>
                    </a14:imgEffect>
                  </a14:imgLayer>
                </a14:imgProps>
              </a:ext>
            </a:extLst>
          </a:blip>
          <a:stretch>
            <a:fillRect/>
          </a:stretch>
        </p:blipFill>
        <p:spPr>
          <a:xfrm>
            <a:off x="1047137" y="578802"/>
            <a:ext cx="2300748" cy="1295379"/>
          </a:xfrm>
          <a:prstGeom prst="rect">
            <a:avLst/>
          </a:prstGeom>
          <a:ln>
            <a:noFill/>
          </a:ln>
          <a:effectLst>
            <a:softEdge rad="112500"/>
          </a:effectLst>
        </p:spPr>
      </p:pic>
      <p:sp>
        <p:nvSpPr>
          <p:cNvPr id="5" name="TextBox 4">
            <a:extLst>
              <a:ext uri="{FF2B5EF4-FFF2-40B4-BE49-F238E27FC236}">
                <a16:creationId xmlns:a16="http://schemas.microsoft.com/office/drawing/2014/main" id="{0170BAA2-F814-4B49-91EA-064BAFC5F2FD}"/>
              </a:ext>
            </a:extLst>
          </p:cNvPr>
          <p:cNvSpPr txBox="1"/>
          <p:nvPr/>
        </p:nvSpPr>
        <p:spPr>
          <a:xfrm>
            <a:off x="944031" y="4735192"/>
            <a:ext cx="3894506" cy="923330"/>
          </a:xfrm>
          <a:prstGeom prst="rect">
            <a:avLst/>
          </a:prstGeom>
          <a:noFill/>
        </p:spPr>
        <p:txBody>
          <a:bodyPr wrap="square" rtlCol="0">
            <a:spAutoFit/>
          </a:bodyPr>
          <a:lstStyle/>
          <a:p>
            <a:r>
              <a:rPr lang="en-RO" dirty="0"/>
              <a:t>Student Name: Vasile – Florin Apostol</a:t>
            </a:r>
          </a:p>
          <a:p>
            <a:r>
              <a:rPr lang="en-RO" dirty="0"/>
              <a:t>Student ID: 2131343</a:t>
            </a:r>
          </a:p>
          <a:p>
            <a:r>
              <a:rPr lang="en-RO" dirty="0"/>
              <a:t>Lecturer Name: Natalie Brailsford</a:t>
            </a:r>
          </a:p>
        </p:txBody>
      </p:sp>
    </p:spTree>
    <p:extLst>
      <p:ext uri="{BB962C8B-B14F-4D97-AF65-F5344CB8AC3E}">
        <p14:creationId xmlns:p14="http://schemas.microsoft.com/office/powerpoint/2010/main" val="2172980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68B73-1B59-64D5-0CB5-2CBE869FB7FD}"/>
              </a:ext>
            </a:extLst>
          </p:cNvPr>
          <p:cNvSpPr>
            <a:spLocks noGrp="1"/>
          </p:cNvSpPr>
          <p:nvPr>
            <p:ph type="title"/>
          </p:nvPr>
        </p:nvSpPr>
        <p:spPr>
          <a:xfrm>
            <a:off x="1097280" y="286603"/>
            <a:ext cx="10058400" cy="702303"/>
          </a:xfrm>
        </p:spPr>
        <p:txBody>
          <a:bodyPr>
            <a:normAutofit/>
          </a:bodyPr>
          <a:lstStyle/>
          <a:p>
            <a:pPr algn="ctr"/>
            <a:r>
              <a:rPr lang="en-IN" sz="3600" b="1" u="sng" dirty="0">
                <a:latin typeface="Times New Roman" panose="02020603050405020304" pitchFamily="18" charset="0"/>
                <a:cs typeface="Times New Roman" panose="02020603050405020304" pitchFamily="18" charset="0"/>
              </a:rPr>
              <a:t>Table of content</a:t>
            </a:r>
          </a:p>
        </p:txBody>
      </p:sp>
      <p:sp>
        <p:nvSpPr>
          <p:cNvPr id="3" name="Content Placeholder 2">
            <a:extLst>
              <a:ext uri="{FF2B5EF4-FFF2-40B4-BE49-F238E27FC236}">
                <a16:creationId xmlns:a16="http://schemas.microsoft.com/office/drawing/2014/main" id="{5E4FD4D9-94C3-18AF-ECE1-DDF0C2D60343}"/>
              </a:ext>
            </a:extLst>
          </p:cNvPr>
          <p:cNvSpPr>
            <a:spLocks noGrp="1"/>
          </p:cNvSpPr>
          <p:nvPr>
            <p:ph idx="1"/>
          </p:nvPr>
        </p:nvSpPr>
        <p:spPr>
          <a:xfrm>
            <a:off x="653239" y="1746408"/>
            <a:ext cx="5551250" cy="4406419"/>
          </a:xfrm>
        </p:spPr>
        <p:txBody>
          <a:bodyPr>
            <a:noAutofit/>
          </a:bodyPr>
          <a:lstStyle/>
          <a:p>
            <a:pPr algn="just">
              <a:lnSpc>
                <a:spcPct val="150000"/>
              </a:lnSpc>
            </a:pPr>
            <a:r>
              <a:rPr lang="en-IN" dirty="0">
                <a:latin typeface="Times New Roman" panose="02020603050405020304" pitchFamily="18" charset="0"/>
                <a:cs typeface="Times New Roman" panose="02020603050405020304" pitchFamily="18" charset="0"/>
              </a:rPr>
              <a:t>Introduction</a:t>
            </a:r>
          </a:p>
          <a:p>
            <a:pPr algn="just">
              <a:lnSpc>
                <a:spcPct val="150000"/>
              </a:lnSpc>
            </a:pPr>
            <a:r>
              <a:rPr lang="en-IN" dirty="0">
                <a:latin typeface="Times New Roman" panose="02020603050405020304" pitchFamily="18" charset="0"/>
                <a:cs typeface="Times New Roman" panose="02020603050405020304" pitchFamily="18" charset="0"/>
              </a:rPr>
              <a:t>Literature Review</a:t>
            </a:r>
          </a:p>
          <a:p>
            <a:pPr algn="just">
              <a:lnSpc>
                <a:spcPct val="150000"/>
              </a:lnSpc>
            </a:pPr>
            <a:r>
              <a:rPr lang="en-IN" dirty="0">
                <a:latin typeface="Times New Roman" panose="02020603050405020304" pitchFamily="18" charset="0"/>
                <a:cs typeface="Times New Roman" panose="02020603050405020304" pitchFamily="18" charset="0"/>
              </a:rPr>
              <a:t>Method</a:t>
            </a:r>
          </a:p>
          <a:p>
            <a:pPr algn="just">
              <a:lnSpc>
                <a:spcPct val="150000"/>
              </a:lnSpc>
            </a:pPr>
            <a:r>
              <a:rPr lang="en-IN" dirty="0">
                <a:latin typeface="Times New Roman" panose="02020603050405020304" pitchFamily="18" charset="0"/>
                <a:cs typeface="Times New Roman" panose="02020603050405020304" pitchFamily="18" charset="0"/>
              </a:rPr>
              <a:t>Theme Impact Analysis</a:t>
            </a:r>
          </a:p>
          <a:p>
            <a:pPr algn="just">
              <a:lnSpc>
                <a:spcPct val="150000"/>
              </a:lnSpc>
            </a:pPr>
            <a:r>
              <a:rPr lang="en-IN" dirty="0">
                <a:latin typeface="Times New Roman" panose="02020603050405020304" pitchFamily="18" charset="0"/>
                <a:cs typeface="Times New Roman" panose="02020603050405020304" pitchFamily="18" charset="0"/>
              </a:rPr>
              <a:t>Conclusion</a:t>
            </a:r>
          </a:p>
          <a:p>
            <a:pPr algn="just">
              <a:lnSpc>
                <a:spcPct val="150000"/>
              </a:lnSpc>
            </a:pPr>
            <a:r>
              <a:rPr lang="en-IN" dirty="0">
                <a:latin typeface="Times New Roman" panose="02020603050405020304" pitchFamily="18" charset="0"/>
                <a:cs typeface="Times New Roman" panose="02020603050405020304" pitchFamily="18" charset="0"/>
              </a:rPr>
              <a:t>Recommendations</a:t>
            </a:r>
          </a:p>
          <a:p>
            <a:pPr algn="just">
              <a:lnSpc>
                <a:spcPct val="150000"/>
              </a:lnSpc>
            </a:pPr>
            <a:r>
              <a:rPr lang="en-IN" dirty="0">
                <a:latin typeface="Times New Roman" panose="02020603050405020304" pitchFamily="18" charset="0"/>
                <a:cs typeface="Times New Roman" panose="02020603050405020304" pitchFamily="18" charset="0"/>
              </a:rPr>
              <a:t>References</a:t>
            </a: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B515F810-B86E-23D5-F16C-7A56E5E75750}"/>
              </a:ext>
            </a:extLst>
          </p:cNvPr>
          <p:cNvPicPr>
            <a:picLocks noChangeAspect="1"/>
          </p:cNvPicPr>
          <p:nvPr/>
        </p:nvPicPr>
        <p:blipFill>
          <a:blip r:embed="rId3">
            <a:extLst>
              <a:ext uri="{BEBA8EAE-BF5A-486C-A8C5-ECC9F3942E4B}">
                <a14:imgProps xmlns:a14="http://schemas.microsoft.com/office/drawing/2010/main">
                  <a14:imgLayer r:embed="rId4">
                    <a14:imgEffect>
                      <a14:saturation sat="33000"/>
                    </a14:imgEffect>
                  </a14:imgLayer>
                </a14:imgProps>
              </a:ext>
            </a:extLst>
          </a:blip>
          <a:stretch>
            <a:fillRect/>
          </a:stretch>
        </p:blipFill>
        <p:spPr>
          <a:xfrm>
            <a:off x="6710516" y="1885893"/>
            <a:ext cx="4183625" cy="4002800"/>
          </a:xfrm>
          <a:prstGeom prst="rect">
            <a:avLst/>
          </a:prstGeom>
          <a:ln>
            <a:noFill/>
          </a:ln>
          <a:effectLst>
            <a:softEdge rad="112500"/>
          </a:effectLst>
        </p:spPr>
      </p:pic>
    </p:spTree>
    <p:extLst>
      <p:ext uri="{BB962C8B-B14F-4D97-AF65-F5344CB8AC3E}">
        <p14:creationId xmlns:p14="http://schemas.microsoft.com/office/powerpoint/2010/main" val="1567742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E7F0C-E517-C41F-79E3-0FAB60E25282}"/>
              </a:ext>
            </a:extLst>
          </p:cNvPr>
          <p:cNvSpPr>
            <a:spLocks noGrp="1"/>
          </p:cNvSpPr>
          <p:nvPr>
            <p:ph type="title"/>
          </p:nvPr>
        </p:nvSpPr>
        <p:spPr>
          <a:xfrm>
            <a:off x="1097280" y="286604"/>
            <a:ext cx="10058400" cy="598300"/>
          </a:xfrm>
        </p:spPr>
        <p:txBody>
          <a:bodyPr>
            <a:normAutofit/>
          </a:bodyPr>
          <a:lstStyle/>
          <a:p>
            <a:pPr algn="ctr"/>
            <a:r>
              <a:rPr lang="en-IN" sz="3600" b="1" u="sng" dirty="0">
                <a:latin typeface="Times New Roman" panose="02020603050405020304" pitchFamily="18" charset="0"/>
                <a:cs typeface="Times New Roman" panose="02020603050405020304" pitchFamily="18" charset="0"/>
              </a:rPr>
              <a:t>Introduction</a:t>
            </a:r>
          </a:p>
        </p:txBody>
      </p:sp>
      <p:graphicFrame>
        <p:nvGraphicFramePr>
          <p:cNvPr id="6" name="Content Placeholder 5">
            <a:extLst>
              <a:ext uri="{FF2B5EF4-FFF2-40B4-BE49-F238E27FC236}">
                <a16:creationId xmlns:a16="http://schemas.microsoft.com/office/drawing/2014/main" id="{C5EA9B0E-ED56-BC56-3C8B-01885ECC0183}"/>
              </a:ext>
            </a:extLst>
          </p:cNvPr>
          <p:cNvGraphicFramePr>
            <a:graphicFrameLocks noGrp="1"/>
          </p:cNvGraphicFramePr>
          <p:nvPr>
            <p:ph idx="1"/>
            <p:extLst>
              <p:ext uri="{D42A27DB-BD31-4B8C-83A1-F6EECF244321}">
                <p14:modId xmlns:p14="http://schemas.microsoft.com/office/powerpoint/2010/main" val="2424581499"/>
              </p:ext>
            </p:extLst>
          </p:nvPr>
        </p:nvGraphicFramePr>
        <p:xfrm>
          <a:off x="1097280" y="1912641"/>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2767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9788D-8578-2E14-7492-0D79C5EC7A93}"/>
              </a:ext>
            </a:extLst>
          </p:cNvPr>
          <p:cNvSpPr>
            <a:spLocks noGrp="1"/>
          </p:cNvSpPr>
          <p:nvPr>
            <p:ph type="title"/>
          </p:nvPr>
        </p:nvSpPr>
        <p:spPr>
          <a:xfrm>
            <a:off x="3757054" y="220250"/>
            <a:ext cx="4276492" cy="981307"/>
          </a:xfrm>
        </p:spPr>
        <p:txBody>
          <a:bodyPr>
            <a:noAutofit/>
          </a:bodyPr>
          <a:lstStyle/>
          <a:p>
            <a:pPr algn="ctr"/>
            <a:br>
              <a:rPr lang="en-GB" sz="3600" b="1" u="sng" kern="100" dirty="0">
                <a:solidFill>
                  <a:srgbClr val="000000"/>
                </a:solidFill>
                <a:effectLst/>
                <a:latin typeface="Times New Roman" panose="02020603050405020304" pitchFamily="18" charset="0"/>
                <a:ea typeface="Times New Roman" panose="02020603050405020304" pitchFamily="18" charset="0"/>
              </a:rPr>
            </a:br>
            <a:br>
              <a:rPr lang="en-GB" sz="3600" b="1" u="sng" kern="100" dirty="0">
                <a:solidFill>
                  <a:srgbClr val="000000"/>
                </a:solidFill>
                <a:effectLst/>
                <a:latin typeface="Times New Roman" panose="02020603050405020304" pitchFamily="18" charset="0"/>
                <a:ea typeface="Times New Roman" panose="02020603050405020304" pitchFamily="18" charset="0"/>
              </a:rPr>
            </a:br>
            <a:r>
              <a:rPr lang="en-GB" sz="3600" b="1" u="sng" kern="100" dirty="0">
                <a:solidFill>
                  <a:srgbClr val="000000"/>
                </a:solidFill>
                <a:effectLst/>
                <a:latin typeface="Times New Roman" panose="02020603050405020304" pitchFamily="18" charset="0"/>
                <a:ea typeface="Times New Roman" panose="02020603050405020304" pitchFamily="18" charset="0"/>
              </a:rPr>
              <a:t>                            </a:t>
            </a:r>
            <a:br>
              <a:rPr lang="en-GB" sz="3600" b="1" u="sng" kern="100" dirty="0">
                <a:solidFill>
                  <a:srgbClr val="000000"/>
                </a:solidFill>
                <a:effectLst/>
                <a:latin typeface="Times New Roman" panose="02020603050405020304" pitchFamily="18" charset="0"/>
                <a:ea typeface="Times New Roman" panose="02020603050405020304" pitchFamily="18" charset="0"/>
              </a:rPr>
            </a:br>
            <a:br>
              <a:rPr lang="en-GB" sz="3600" b="1" u="sng" kern="100" dirty="0">
                <a:solidFill>
                  <a:srgbClr val="000000"/>
                </a:solidFill>
                <a:effectLst/>
                <a:latin typeface="Times New Roman" panose="02020603050405020304" pitchFamily="18" charset="0"/>
                <a:ea typeface="Times New Roman" panose="02020603050405020304" pitchFamily="18" charset="0"/>
              </a:rPr>
            </a:br>
            <a:br>
              <a:rPr lang="en-GB" sz="3600" b="1" u="sng" kern="100" dirty="0">
                <a:solidFill>
                  <a:srgbClr val="000000"/>
                </a:solidFill>
                <a:effectLst/>
                <a:latin typeface="Times New Roman" panose="02020603050405020304" pitchFamily="18" charset="0"/>
                <a:ea typeface="Times New Roman" panose="02020603050405020304" pitchFamily="18" charset="0"/>
              </a:rPr>
            </a:br>
            <a:br>
              <a:rPr lang="en-GB" sz="3600" b="1" u="sng" kern="100" dirty="0">
                <a:solidFill>
                  <a:srgbClr val="000000"/>
                </a:solidFill>
                <a:effectLst/>
                <a:latin typeface="Times New Roman" panose="02020603050405020304" pitchFamily="18" charset="0"/>
                <a:ea typeface="Times New Roman" panose="02020603050405020304" pitchFamily="18" charset="0"/>
              </a:rPr>
            </a:br>
            <a:r>
              <a:rPr lang="en-GB" sz="3600" b="1" u="sng" kern="100" dirty="0">
                <a:solidFill>
                  <a:srgbClr val="000000"/>
                </a:solidFill>
                <a:effectLst/>
                <a:latin typeface="Times New Roman" panose="02020603050405020304" pitchFamily="18" charset="0"/>
                <a:ea typeface="Times New Roman" panose="02020603050405020304" pitchFamily="18" charset="0"/>
              </a:rPr>
              <a:t> Literature Review</a:t>
            </a:r>
            <a:br>
              <a:rPr lang="en-IN" sz="3600" b="1" u="sng" kern="100" dirty="0">
                <a:solidFill>
                  <a:srgbClr val="000000"/>
                </a:solidFill>
                <a:effectLst/>
                <a:latin typeface="Times New Roman" panose="02020603050405020304" pitchFamily="18" charset="0"/>
                <a:ea typeface="Times New Roman" panose="02020603050405020304" pitchFamily="18" charset="0"/>
              </a:rPr>
            </a:br>
            <a:endParaRPr lang="en-IN" sz="3600" u="sng" dirty="0"/>
          </a:p>
        </p:txBody>
      </p:sp>
      <p:graphicFrame>
        <p:nvGraphicFramePr>
          <p:cNvPr id="4" name="Content Placeholder 3">
            <a:extLst>
              <a:ext uri="{FF2B5EF4-FFF2-40B4-BE49-F238E27FC236}">
                <a16:creationId xmlns:a16="http://schemas.microsoft.com/office/drawing/2014/main" id="{1F2EB0C1-5C86-46F5-80A0-5BFBC19A49F5}"/>
              </a:ext>
            </a:extLst>
          </p:cNvPr>
          <p:cNvGraphicFramePr>
            <a:graphicFrameLocks noGrp="1"/>
          </p:cNvGraphicFramePr>
          <p:nvPr>
            <p:ph idx="1"/>
            <p:extLst>
              <p:ext uri="{D42A27DB-BD31-4B8C-83A1-F6EECF244321}">
                <p14:modId xmlns:p14="http://schemas.microsoft.com/office/powerpoint/2010/main" val="1206867484"/>
              </p:ext>
            </p:extLst>
          </p:nvPr>
        </p:nvGraphicFramePr>
        <p:xfrm>
          <a:off x="1342607" y="988906"/>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1586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65B49F58-E987-D24B-4816-69544E54AFFE}"/>
              </a:ext>
            </a:extLst>
          </p:cNvPr>
          <p:cNvPicPr>
            <a:picLocks noGrp="1" noChangeAspect="1"/>
          </p:cNvPicPr>
          <p:nvPr>
            <p:ph sz="half" idx="2"/>
          </p:nvPr>
        </p:nvPicPr>
        <p:blipFill>
          <a:blip r:embed="rId3">
            <a:extLst>
              <a:ext uri="{BEBA8EAE-BF5A-486C-A8C5-ECC9F3942E4B}">
                <a14:imgProps xmlns:a14="http://schemas.microsoft.com/office/drawing/2010/main">
                  <a14:imgLayer r:embed="rId4">
                    <a14:imgEffect>
                      <a14:colorTemperature colorTemp="4700"/>
                    </a14:imgEffect>
                  </a14:imgLayer>
                </a14:imgProps>
              </a:ext>
              <a:ext uri="{28A0092B-C50C-407E-A947-70E740481C1C}">
                <a14:useLocalDpi xmlns:a14="http://schemas.microsoft.com/office/drawing/2010/main" val="0"/>
              </a:ext>
            </a:extLst>
          </a:blip>
          <a:stretch>
            <a:fillRect/>
          </a:stretch>
        </p:blipFill>
        <p:spPr>
          <a:xfrm>
            <a:off x="6613229" y="2107301"/>
            <a:ext cx="5302324" cy="3534883"/>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0099539C-5BEA-9DBC-BF11-8FBE7ADE2680}"/>
              </a:ext>
            </a:extLst>
          </p:cNvPr>
          <p:cNvSpPr>
            <a:spLocks noGrp="1"/>
          </p:cNvSpPr>
          <p:nvPr>
            <p:ph type="title"/>
          </p:nvPr>
        </p:nvSpPr>
        <p:spPr>
          <a:xfrm>
            <a:off x="1097280" y="286604"/>
            <a:ext cx="10058400" cy="702302"/>
          </a:xfrm>
        </p:spPr>
        <p:txBody>
          <a:bodyPr>
            <a:normAutofit/>
          </a:bodyPr>
          <a:lstStyle/>
          <a:p>
            <a:pPr algn="ctr"/>
            <a:r>
              <a:rPr lang="en-GB" sz="3600" b="1" u="sng" kern="100" dirty="0">
                <a:solidFill>
                  <a:srgbClr val="000000"/>
                </a:solidFill>
                <a:effectLst/>
                <a:latin typeface="Times New Roman" panose="02020603050405020304" pitchFamily="18" charset="0"/>
                <a:ea typeface="Times New Roman" panose="02020603050405020304" pitchFamily="18" charset="0"/>
              </a:rPr>
              <a:t>Literature Review</a:t>
            </a:r>
            <a:endParaRPr lang="en-IN" sz="3600" dirty="0"/>
          </a:p>
        </p:txBody>
      </p:sp>
      <p:graphicFrame>
        <p:nvGraphicFramePr>
          <p:cNvPr id="5" name="Content Placeholder 4">
            <a:extLst>
              <a:ext uri="{FF2B5EF4-FFF2-40B4-BE49-F238E27FC236}">
                <a16:creationId xmlns:a16="http://schemas.microsoft.com/office/drawing/2014/main" id="{BE119EB2-2495-7223-A68C-B938A2138002}"/>
              </a:ext>
            </a:extLst>
          </p:cNvPr>
          <p:cNvGraphicFramePr>
            <a:graphicFrameLocks noGrp="1"/>
          </p:cNvGraphicFramePr>
          <p:nvPr>
            <p:ph sz="half" idx="1"/>
            <p:extLst>
              <p:ext uri="{D42A27DB-BD31-4B8C-83A1-F6EECF244321}">
                <p14:modId xmlns:p14="http://schemas.microsoft.com/office/powerpoint/2010/main" val="2776778443"/>
              </p:ext>
            </p:extLst>
          </p:nvPr>
        </p:nvGraphicFramePr>
        <p:xfrm>
          <a:off x="276447" y="1845734"/>
          <a:ext cx="5758592" cy="40233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872540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E54E8-046F-FCE7-732E-118ED7706D87}"/>
              </a:ext>
            </a:extLst>
          </p:cNvPr>
          <p:cNvSpPr>
            <a:spLocks noGrp="1"/>
          </p:cNvSpPr>
          <p:nvPr>
            <p:ph type="title"/>
          </p:nvPr>
        </p:nvSpPr>
        <p:spPr>
          <a:xfrm>
            <a:off x="1097280" y="286604"/>
            <a:ext cx="10058400" cy="702302"/>
          </a:xfrm>
        </p:spPr>
        <p:txBody>
          <a:bodyPr>
            <a:normAutofit/>
          </a:bodyPr>
          <a:lstStyle/>
          <a:p>
            <a:pPr algn="ctr"/>
            <a:r>
              <a:rPr lang="en-GB" sz="3600" b="1" u="sng" kern="100" dirty="0">
                <a:solidFill>
                  <a:srgbClr val="000000"/>
                </a:solidFill>
                <a:effectLst/>
                <a:latin typeface="Times New Roman" panose="02020603050405020304" pitchFamily="18" charset="0"/>
                <a:ea typeface="Times New Roman" panose="02020603050405020304" pitchFamily="18" charset="0"/>
              </a:rPr>
              <a:t>Literature Review</a:t>
            </a:r>
            <a:endParaRPr lang="en-IN" sz="3600" dirty="0"/>
          </a:p>
        </p:txBody>
      </p:sp>
      <p:graphicFrame>
        <p:nvGraphicFramePr>
          <p:cNvPr id="5" name="Content Placeholder 4">
            <a:extLst>
              <a:ext uri="{FF2B5EF4-FFF2-40B4-BE49-F238E27FC236}">
                <a16:creationId xmlns:a16="http://schemas.microsoft.com/office/drawing/2014/main" id="{1FB55017-343B-934A-D54E-05DAEBCB8D31}"/>
              </a:ext>
            </a:extLst>
          </p:cNvPr>
          <p:cNvGraphicFramePr>
            <a:graphicFrameLocks noGrp="1"/>
          </p:cNvGraphicFramePr>
          <p:nvPr>
            <p:ph sz="half" idx="1"/>
            <p:extLst>
              <p:ext uri="{D42A27DB-BD31-4B8C-83A1-F6EECF244321}">
                <p14:modId xmlns:p14="http://schemas.microsoft.com/office/powerpoint/2010/main" val="3079265354"/>
              </p:ext>
            </p:extLst>
          </p:nvPr>
        </p:nvGraphicFramePr>
        <p:xfrm>
          <a:off x="164592" y="1845734"/>
          <a:ext cx="6949440" cy="4317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Content Placeholder 6">
            <a:extLst>
              <a:ext uri="{FF2B5EF4-FFF2-40B4-BE49-F238E27FC236}">
                <a16:creationId xmlns:a16="http://schemas.microsoft.com/office/drawing/2014/main" id="{007D8F76-0510-0241-C55C-64DC34603CA1}"/>
              </a:ext>
            </a:extLst>
          </p:cNvPr>
          <p:cNvPicPr>
            <a:picLocks noGrp="1" noChangeAspect="1"/>
          </p:cNvPicPr>
          <p:nvPr>
            <p:ph sz="half" idx="2"/>
          </p:nvPr>
        </p:nvPicPr>
        <p:blipFill>
          <a:blip r:embed="rId8">
            <a:extLst>
              <a:ext uri="{28A0092B-C50C-407E-A947-70E740481C1C}">
                <a14:useLocalDpi xmlns:a14="http://schemas.microsoft.com/office/drawing/2010/main" val="0"/>
              </a:ext>
            </a:extLst>
          </a:blip>
          <a:stretch>
            <a:fillRect/>
          </a:stretch>
        </p:blipFill>
        <p:spPr>
          <a:xfrm>
            <a:off x="7254875" y="1975104"/>
            <a:ext cx="4937125" cy="35112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2662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31A19-5DC7-DD7F-1E04-BE8559DCFBCB}"/>
              </a:ext>
            </a:extLst>
          </p:cNvPr>
          <p:cNvSpPr>
            <a:spLocks noGrp="1"/>
          </p:cNvSpPr>
          <p:nvPr>
            <p:ph type="title"/>
          </p:nvPr>
        </p:nvSpPr>
        <p:spPr/>
        <p:txBody>
          <a:bodyPr/>
          <a:lstStyle/>
          <a:p>
            <a:pPr algn="ctr"/>
            <a:r>
              <a:rPr lang="en-GB" sz="3600" b="1" u="sng" kern="100" dirty="0">
                <a:solidFill>
                  <a:srgbClr val="000000"/>
                </a:solidFill>
                <a:effectLst/>
                <a:latin typeface="Times New Roman" panose="02020603050405020304" pitchFamily="18" charset="0"/>
                <a:ea typeface="Times New Roman" panose="02020603050405020304" pitchFamily="18" charset="0"/>
              </a:rPr>
              <a:t>Method</a:t>
            </a:r>
            <a:br>
              <a:rPr lang="en-IN" sz="1800" b="1" kern="100" dirty="0">
                <a:solidFill>
                  <a:srgbClr val="000000"/>
                </a:solidFill>
                <a:effectLst/>
                <a:latin typeface="Times New Roman" panose="02020603050405020304" pitchFamily="18" charset="0"/>
                <a:ea typeface="Times New Roman" panose="02020603050405020304" pitchFamily="18" charset="0"/>
              </a:rPr>
            </a:br>
            <a:endParaRPr lang="en-IN" dirty="0"/>
          </a:p>
        </p:txBody>
      </p:sp>
      <p:graphicFrame>
        <p:nvGraphicFramePr>
          <p:cNvPr id="5" name="Content Placeholder 4">
            <a:extLst>
              <a:ext uri="{FF2B5EF4-FFF2-40B4-BE49-F238E27FC236}">
                <a16:creationId xmlns:a16="http://schemas.microsoft.com/office/drawing/2014/main" id="{B749FA07-8207-448F-68C9-EC796CD1FBE0}"/>
              </a:ext>
            </a:extLst>
          </p:cNvPr>
          <p:cNvGraphicFramePr>
            <a:graphicFrameLocks noGrp="1"/>
          </p:cNvGraphicFramePr>
          <p:nvPr>
            <p:ph sz="half" idx="1"/>
            <p:extLst>
              <p:ext uri="{D42A27DB-BD31-4B8C-83A1-F6EECF244321}">
                <p14:modId xmlns:p14="http://schemas.microsoft.com/office/powerpoint/2010/main" val="579080569"/>
              </p:ext>
            </p:extLst>
          </p:nvPr>
        </p:nvGraphicFramePr>
        <p:xfrm>
          <a:off x="233464" y="1493560"/>
          <a:ext cx="6225701" cy="5077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Content Placeholder 6">
            <a:extLst>
              <a:ext uri="{FF2B5EF4-FFF2-40B4-BE49-F238E27FC236}">
                <a16:creationId xmlns:a16="http://schemas.microsoft.com/office/drawing/2014/main" id="{2852C081-5F9F-463D-881F-794C4CCB29F9}"/>
              </a:ext>
            </a:extLst>
          </p:cNvPr>
          <p:cNvPicPr>
            <a:picLocks noGrp="1" noChangeAspect="1"/>
          </p:cNvPicPr>
          <p:nvPr>
            <p:ph sz="half" idx="2"/>
          </p:nvPr>
        </p:nvPicPr>
        <p:blipFill>
          <a:blip r:embed="rId8">
            <a:extLst>
              <a:ext uri="{BEBA8EAE-BF5A-486C-A8C5-ECC9F3942E4B}">
                <a14:imgProps xmlns:a14="http://schemas.microsoft.com/office/drawing/2010/main">
                  <a14:imgLayer r:embed="rId9">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6831298" y="1880090"/>
            <a:ext cx="5127238" cy="4034328"/>
          </a:xfrm>
          <a:prstGeom prst="rect">
            <a:avLst/>
          </a:prstGeom>
          <a:ln>
            <a:noFill/>
          </a:ln>
          <a:effectLst>
            <a:softEdge rad="112500"/>
          </a:effectLst>
        </p:spPr>
      </p:pic>
    </p:spTree>
    <p:extLst>
      <p:ext uri="{BB962C8B-B14F-4D97-AF65-F5344CB8AC3E}">
        <p14:creationId xmlns:p14="http://schemas.microsoft.com/office/powerpoint/2010/main" val="65283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39343-537C-6E0A-BEFD-DE4151A6759C}"/>
              </a:ext>
            </a:extLst>
          </p:cNvPr>
          <p:cNvSpPr>
            <a:spLocks noGrp="1"/>
          </p:cNvSpPr>
          <p:nvPr>
            <p:ph type="title"/>
          </p:nvPr>
        </p:nvSpPr>
        <p:spPr>
          <a:xfrm>
            <a:off x="1005839" y="494452"/>
            <a:ext cx="10058400" cy="988905"/>
          </a:xfrm>
        </p:spPr>
        <p:txBody>
          <a:bodyPr>
            <a:normAutofit fontScale="90000"/>
          </a:bodyPr>
          <a:lstStyle/>
          <a:p>
            <a:pPr algn="ctr"/>
            <a:br>
              <a:rPr lang="en-IN" sz="36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6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6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6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6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600" b="1" u="sng" dirty="0">
                <a:effectLst/>
                <a:latin typeface="Times New Roman" panose="02020603050405020304" pitchFamily="18" charset="0"/>
                <a:ea typeface="Calibri" panose="020F0502020204030204" pitchFamily="34" charset="0"/>
                <a:cs typeface="Times New Roman" panose="02020603050405020304" pitchFamily="18" charset="0"/>
              </a:rPr>
            </a:br>
            <a:r>
              <a:rPr lang="en-IN" sz="3600" b="1" u="sng" dirty="0">
                <a:effectLst/>
                <a:latin typeface="Times New Roman" panose="02020603050405020304" pitchFamily="18" charset="0"/>
                <a:ea typeface="Calibri" panose="020F0502020204030204" pitchFamily="34" charset="0"/>
                <a:cs typeface="Times New Roman" panose="02020603050405020304" pitchFamily="18" charset="0"/>
              </a:rPr>
              <a:t>Theme impact analysis:  </a:t>
            </a:r>
            <a:r>
              <a:rPr lang="en-IN" sz="3600" b="1" u="sng" dirty="0">
                <a:latin typeface="Times New Roman" panose="02020603050405020304" pitchFamily="18" charset="0"/>
                <a:cs typeface="Times New Roman" panose="02020603050405020304" pitchFamily="18" charset="0"/>
              </a:rPr>
              <a:t>PESTEL model</a:t>
            </a:r>
            <a:br>
              <a:rPr lang="en-IN" sz="3600" u="sng" dirty="0">
                <a:latin typeface="Times New Roman" panose="02020603050405020304" pitchFamily="18" charset="0"/>
                <a:cs typeface="Times New Roman" panose="02020603050405020304" pitchFamily="18" charset="0"/>
              </a:rPr>
            </a:br>
            <a:endParaRPr lang="en-IN" sz="3600" b="1" u="sng" dirty="0">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070F6861-A28D-34DB-E413-FF4D708063DA}"/>
              </a:ext>
            </a:extLst>
          </p:cNvPr>
          <p:cNvGraphicFramePr>
            <a:graphicFrameLocks noGrp="1"/>
          </p:cNvGraphicFramePr>
          <p:nvPr>
            <p:ph sz="half" idx="1"/>
            <p:extLst>
              <p:ext uri="{D42A27DB-BD31-4B8C-83A1-F6EECF244321}">
                <p14:modId xmlns:p14="http://schemas.microsoft.com/office/powerpoint/2010/main" val="4132484148"/>
              </p:ext>
            </p:extLst>
          </p:nvPr>
        </p:nvGraphicFramePr>
        <p:xfrm>
          <a:off x="194552" y="1845734"/>
          <a:ext cx="6439711" cy="45178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Content Placeholder 6">
            <a:extLst>
              <a:ext uri="{FF2B5EF4-FFF2-40B4-BE49-F238E27FC236}">
                <a16:creationId xmlns:a16="http://schemas.microsoft.com/office/drawing/2014/main" id="{08A97AD1-841A-86A2-75E9-A12428075260}"/>
              </a:ext>
            </a:extLst>
          </p:cNvPr>
          <p:cNvPicPr>
            <a:picLocks noGrp="1" noChangeAspect="1"/>
          </p:cNvPicPr>
          <p:nvPr>
            <p:ph sz="half" idx="2"/>
          </p:nvPr>
        </p:nvPicPr>
        <p:blipFill>
          <a:blip r:embed="rId8">
            <a:extLst>
              <a:ext uri="{28A0092B-C50C-407E-A947-70E740481C1C}">
                <a14:useLocalDpi xmlns:a14="http://schemas.microsoft.com/office/drawing/2010/main" val="0"/>
              </a:ext>
            </a:extLst>
          </a:blip>
          <a:stretch>
            <a:fillRect/>
          </a:stretch>
        </p:blipFill>
        <p:spPr>
          <a:xfrm>
            <a:off x="6756094" y="1845733"/>
            <a:ext cx="5509822" cy="4517814"/>
          </a:xfrm>
          <a:prstGeom prst="rect">
            <a:avLst/>
          </a:prstGeom>
          <a:ln>
            <a:noFill/>
          </a:ln>
          <a:effectLst>
            <a:softEdge rad="112500"/>
          </a:effectLst>
        </p:spPr>
      </p:pic>
    </p:spTree>
    <p:extLst>
      <p:ext uri="{BB962C8B-B14F-4D97-AF65-F5344CB8AC3E}">
        <p14:creationId xmlns:p14="http://schemas.microsoft.com/office/powerpoint/2010/main" val="908945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A394-A600-FD20-3C80-2C9CD39BE63E}"/>
              </a:ext>
            </a:extLst>
          </p:cNvPr>
          <p:cNvSpPr>
            <a:spLocks noGrp="1"/>
          </p:cNvSpPr>
          <p:nvPr>
            <p:ph type="title"/>
          </p:nvPr>
        </p:nvSpPr>
        <p:spPr/>
        <p:txBody>
          <a:bodyPr>
            <a:noAutofit/>
          </a:bodyPr>
          <a:lstStyle/>
          <a:p>
            <a:pPr algn="ct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t>Theme impact analysis:  </a:t>
            </a:r>
            <a:r>
              <a:rPr lang="en-IN" sz="3200" b="1" u="sng" dirty="0">
                <a:latin typeface="Times New Roman" panose="02020603050405020304" pitchFamily="18" charset="0"/>
                <a:cs typeface="Times New Roman" panose="02020603050405020304" pitchFamily="18" charset="0"/>
              </a:rPr>
              <a:t>PESTEL model</a:t>
            </a:r>
            <a:br>
              <a:rPr lang="en-IN" sz="3200" u="sng" dirty="0">
                <a:latin typeface="Times New Roman" panose="02020603050405020304" pitchFamily="18" charset="0"/>
                <a:cs typeface="Times New Roman" panose="02020603050405020304" pitchFamily="18" charset="0"/>
              </a:rPr>
            </a:br>
            <a:endParaRPr lang="en-IN" sz="3200" dirty="0"/>
          </a:p>
        </p:txBody>
      </p:sp>
      <p:graphicFrame>
        <p:nvGraphicFramePr>
          <p:cNvPr id="4" name="Content Placeholder 3">
            <a:extLst>
              <a:ext uri="{FF2B5EF4-FFF2-40B4-BE49-F238E27FC236}">
                <a16:creationId xmlns:a16="http://schemas.microsoft.com/office/drawing/2014/main" id="{D5B78C94-656F-221C-1875-8E44484187C5}"/>
              </a:ext>
            </a:extLst>
          </p:cNvPr>
          <p:cNvGraphicFramePr>
            <a:graphicFrameLocks noGrp="1"/>
          </p:cNvGraphicFramePr>
          <p:nvPr>
            <p:ph idx="1"/>
            <p:extLst>
              <p:ext uri="{D42A27DB-BD31-4B8C-83A1-F6EECF244321}">
                <p14:modId xmlns:p14="http://schemas.microsoft.com/office/powerpoint/2010/main" val="1696992521"/>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102A317D-8B5D-6B4B-0BDF-08105C191B50}"/>
              </a:ext>
            </a:extLst>
          </p:cNvPr>
          <p:cNvPicPr>
            <a:picLocks noChangeAspect="1"/>
          </p:cNvPicPr>
          <p:nvPr/>
        </p:nvPicPr>
        <p:blipFill>
          <a:blip r:embed="rId8"/>
          <a:stretch>
            <a:fillRect/>
          </a:stretch>
        </p:blipFill>
        <p:spPr>
          <a:xfrm>
            <a:off x="9729604" y="0"/>
            <a:ext cx="2462396" cy="1450757"/>
          </a:xfrm>
          <a:prstGeom prst="rect">
            <a:avLst/>
          </a:prstGeom>
          <a:ln>
            <a:noFill/>
          </a:ln>
          <a:effectLst>
            <a:softEdge rad="112500"/>
          </a:effectLst>
        </p:spPr>
      </p:pic>
    </p:spTree>
    <p:extLst>
      <p:ext uri="{BB962C8B-B14F-4D97-AF65-F5344CB8AC3E}">
        <p14:creationId xmlns:p14="http://schemas.microsoft.com/office/powerpoint/2010/main" val="1009711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623C0-9EF8-7F92-C95A-8EA785F0E1F7}"/>
              </a:ext>
            </a:extLst>
          </p:cNvPr>
          <p:cNvSpPr>
            <a:spLocks noGrp="1"/>
          </p:cNvSpPr>
          <p:nvPr>
            <p:ph type="title"/>
          </p:nvPr>
        </p:nvSpPr>
        <p:spPr/>
        <p:txBody>
          <a:bodyPr>
            <a:noAutofit/>
          </a:bodyPr>
          <a:lstStyle/>
          <a:p>
            <a:pPr algn="ct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t>Theme impact analysis:  </a:t>
            </a:r>
            <a:r>
              <a:rPr lang="en-IN" sz="3200" b="1" u="sng" dirty="0">
                <a:latin typeface="Times New Roman" panose="02020603050405020304" pitchFamily="18" charset="0"/>
                <a:cs typeface="Times New Roman" panose="02020603050405020304" pitchFamily="18" charset="0"/>
              </a:rPr>
              <a:t>PESTEL model</a:t>
            </a:r>
            <a:br>
              <a:rPr lang="en-IN" sz="3200" u="sng" dirty="0">
                <a:latin typeface="Times New Roman" panose="02020603050405020304" pitchFamily="18" charset="0"/>
                <a:cs typeface="Times New Roman" panose="02020603050405020304" pitchFamily="18" charset="0"/>
              </a:rPr>
            </a:br>
            <a:endParaRPr lang="en-IN" sz="3200" dirty="0"/>
          </a:p>
        </p:txBody>
      </p:sp>
      <p:graphicFrame>
        <p:nvGraphicFramePr>
          <p:cNvPr id="4" name="Content Placeholder 3">
            <a:extLst>
              <a:ext uri="{FF2B5EF4-FFF2-40B4-BE49-F238E27FC236}">
                <a16:creationId xmlns:a16="http://schemas.microsoft.com/office/drawing/2014/main" id="{A2C19530-0270-7B24-7C83-798035FD1F24}"/>
              </a:ext>
            </a:extLst>
          </p:cNvPr>
          <p:cNvGraphicFramePr>
            <a:graphicFrameLocks noGrp="1"/>
          </p:cNvGraphicFramePr>
          <p:nvPr>
            <p:ph idx="1"/>
            <p:extLst>
              <p:ext uri="{D42A27DB-BD31-4B8C-83A1-F6EECF244321}">
                <p14:modId xmlns:p14="http://schemas.microsoft.com/office/powerpoint/2010/main" val="1231271998"/>
              </p:ext>
            </p:extLst>
          </p:nvPr>
        </p:nvGraphicFramePr>
        <p:xfrm>
          <a:off x="1" y="1820091"/>
          <a:ext cx="11607282" cy="44127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431E5DBD-0B37-AAEC-A4A7-D4F76F0B7206}"/>
              </a:ext>
            </a:extLst>
          </p:cNvPr>
          <p:cNvPicPr>
            <a:picLocks noChangeAspect="1"/>
          </p:cNvPicPr>
          <p:nvPr/>
        </p:nvPicPr>
        <p:blipFill>
          <a:blip r:embed="rId8"/>
          <a:stretch>
            <a:fillRect/>
          </a:stretch>
        </p:blipFill>
        <p:spPr>
          <a:xfrm>
            <a:off x="0" y="0"/>
            <a:ext cx="2786743" cy="1780766"/>
          </a:xfrm>
          <a:prstGeom prst="rect">
            <a:avLst/>
          </a:prstGeom>
          <a:ln>
            <a:noFill/>
          </a:ln>
          <a:effectLst>
            <a:softEdge rad="112500"/>
          </a:effectLst>
        </p:spPr>
      </p:pic>
    </p:spTree>
    <p:extLst>
      <p:ext uri="{BB962C8B-B14F-4D97-AF65-F5344CB8AC3E}">
        <p14:creationId xmlns:p14="http://schemas.microsoft.com/office/powerpoint/2010/main" val="23548504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72EA0-2DCF-C3C6-1DEA-8C30314F98D9}"/>
              </a:ext>
            </a:extLst>
          </p:cNvPr>
          <p:cNvSpPr>
            <a:spLocks noGrp="1"/>
          </p:cNvSpPr>
          <p:nvPr>
            <p:ph type="title"/>
          </p:nvPr>
        </p:nvSpPr>
        <p:spPr/>
        <p:txBody>
          <a:bodyPr>
            <a:noAutofit/>
          </a:bodyPr>
          <a:lstStyle/>
          <a:p>
            <a:pPr algn="ct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b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br>
            <a:r>
              <a:rPr lang="en-IN" sz="3200" b="1" u="sng" dirty="0">
                <a:effectLst/>
                <a:latin typeface="Times New Roman" panose="02020603050405020304" pitchFamily="18" charset="0"/>
                <a:ea typeface="Calibri" panose="020F0502020204030204" pitchFamily="34" charset="0"/>
                <a:cs typeface="Times New Roman" panose="02020603050405020304" pitchFamily="18" charset="0"/>
              </a:rPr>
              <a:t>Theme impact analysis:  </a:t>
            </a:r>
            <a:r>
              <a:rPr lang="en-IN" sz="3200" b="1" u="sng" dirty="0">
                <a:latin typeface="Times New Roman" panose="02020603050405020304" pitchFamily="18" charset="0"/>
                <a:cs typeface="Times New Roman" panose="02020603050405020304" pitchFamily="18" charset="0"/>
              </a:rPr>
              <a:t>PESTEL model</a:t>
            </a:r>
            <a:br>
              <a:rPr lang="en-IN" sz="3200" u="sng" dirty="0">
                <a:latin typeface="Times New Roman" panose="02020603050405020304" pitchFamily="18" charset="0"/>
                <a:cs typeface="Times New Roman" panose="02020603050405020304" pitchFamily="18" charset="0"/>
              </a:rPr>
            </a:br>
            <a:endParaRPr lang="en-IN" sz="3200" u="sng" dirty="0"/>
          </a:p>
        </p:txBody>
      </p:sp>
      <p:pic>
        <p:nvPicPr>
          <p:cNvPr id="14" name="Content Placeholder 13">
            <a:extLst>
              <a:ext uri="{FF2B5EF4-FFF2-40B4-BE49-F238E27FC236}">
                <a16:creationId xmlns:a16="http://schemas.microsoft.com/office/drawing/2014/main" id="{1578C259-27CF-1FA4-5743-A41FB043BED2}"/>
              </a:ext>
            </a:extLst>
          </p:cNvPr>
          <p:cNvPicPr>
            <a:picLocks noGrp="1" noChangeAspect="1"/>
          </p:cNvPicPr>
          <p:nvPr>
            <p:ph sz="half" idx="2"/>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54875" y="2083385"/>
            <a:ext cx="4946709" cy="27437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Content Placeholder 11">
            <a:extLst>
              <a:ext uri="{FF2B5EF4-FFF2-40B4-BE49-F238E27FC236}">
                <a16:creationId xmlns:a16="http://schemas.microsoft.com/office/drawing/2014/main" id="{FC2F47FB-0E2A-0F3F-948B-4ECB0ECCD365}"/>
              </a:ext>
            </a:extLst>
          </p:cNvPr>
          <p:cNvSpPr>
            <a:spLocks noGrp="1"/>
          </p:cNvSpPr>
          <p:nvPr>
            <p:ph sz="half" idx="1"/>
          </p:nvPr>
        </p:nvSpPr>
        <p:spPr>
          <a:xfrm>
            <a:off x="255180" y="2083385"/>
            <a:ext cx="6677247" cy="3785708"/>
          </a:xfrm>
          <a:solidFill>
            <a:schemeClr val="accent5">
              <a:lumMod val="75000"/>
            </a:schemeClr>
          </a:solidFill>
        </p:spPr>
        <p:txBody>
          <a:bodyPr>
            <a:normAutofit/>
          </a:bodyPr>
          <a:lstStyle/>
          <a:p>
            <a:pPr lvl="0" algn="ctr">
              <a:lnSpc>
                <a:spcPct val="150000"/>
              </a:lnSpc>
            </a:pPr>
            <a:r>
              <a:rPr lang="en-US" sz="2800" b="1" u="sng" dirty="0">
                <a:solidFill>
                  <a:schemeClr val="tx1"/>
                </a:solidFill>
                <a:latin typeface="Times New Roman" panose="02020603050405020304" pitchFamily="18" charset="0"/>
                <a:cs typeface="Times New Roman" panose="02020603050405020304" pitchFamily="18" charset="0"/>
              </a:rPr>
              <a:t>Technological factors- </a:t>
            </a:r>
            <a:endParaRPr lang="en-IN" sz="2800" u="sng" dirty="0">
              <a:solidFill>
                <a:schemeClr val="tx1"/>
              </a:solidFill>
              <a:latin typeface="Times New Roman" panose="02020603050405020304" pitchFamily="18" charset="0"/>
              <a:cs typeface="Times New Roman" panose="02020603050405020304" pitchFamily="18" charset="0"/>
            </a:endParaRPr>
          </a:p>
          <a:p>
            <a:pPr lvl="0"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Technology is a significant factor in modern days that helps the Hotel industries to reduce major energy and water consumption, run recycling programs, analyze continuous sustainability practices, reduce waste, and manage the inventory and operation </a:t>
            </a:r>
            <a:r>
              <a:rPr lang="en-GB" sz="2000" dirty="0">
                <a:solidFill>
                  <a:schemeClr val="tx1"/>
                </a:solidFill>
                <a:latin typeface="Times New Roman" panose="02020603050405020304" pitchFamily="18" charset="0"/>
                <a:cs typeface="Times New Roman" panose="02020603050405020304" pitchFamily="18" charset="0"/>
              </a:rPr>
              <a:t>(Capobianco, et. al., 2021)</a:t>
            </a:r>
            <a:r>
              <a:rPr lang="en-US" sz="2000" dirty="0">
                <a:solidFill>
                  <a:schemeClr val="tx1"/>
                </a:solidFill>
                <a:latin typeface="Times New Roman" panose="02020603050405020304" pitchFamily="18" charset="0"/>
                <a:cs typeface="Times New Roman" panose="02020603050405020304" pitchFamily="18" charset="0"/>
              </a:rPr>
              <a:t>. </a:t>
            </a:r>
            <a:endParaRPr lang="en-IN" sz="2000" dirty="0">
              <a:solidFill>
                <a:schemeClr val="tx1"/>
              </a:solidFill>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951186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DEEF1-EB28-ED83-7446-9309FADA69AA}"/>
              </a:ext>
            </a:extLst>
          </p:cNvPr>
          <p:cNvSpPr>
            <a:spLocks noGrp="1"/>
          </p:cNvSpPr>
          <p:nvPr>
            <p:ph type="title"/>
          </p:nvPr>
        </p:nvSpPr>
        <p:spPr>
          <a:xfrm>
            <a:off x="2811779" y="876841"/>
            <a:ext cx="5687786" cy="644125"/>
          </a:xfrm>
        </p:spPr>
        <p:txBody>
          <a:bodyPr>
            <a:normAutofit/>
          </a:bodyPr>
          <a:lstStyle/>
          <a:p>
            <a:pPr algn="ctr"/>
            <a:r>
              <a:rPr lang="en-US" sz="3600" b="1" u="sng" dirty="0">
                <a:latin typeface="Times New Roman" panose="02020603050405020304" pitchFamily="18" charset="0"/>
                <a:cs typeface="Times New Roman" panose="02020603050405020304" pitchFamily="18" charset="0"/>
              </a:rPr>
              <a:t>Conclusion </a:t>
            </a:r>
            <a:endParaRPr lang="en-IN" sz="3600" b="1" u="sng"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E31315FC-17CC-5901-4AF9-CD620114F479}"/>
              </a:ext>
            </a:extLst>
          </p:cNvPr>
          <p:cNvGraphicFramePr>
            <a:graphicFrameLocks noGrp="1"/>
          </p:cNvGraphicFramePr>
          <p:nvPr>
            <p:ph idx="1"/>
            <p:extLst>
              <p:ext uri="{D42A27DB-BD31-4B8C-83A1-F6EECF244321}">
                <p14:modId xmlns:p14="http://schemas.microsoft.com/office/powerpoint/2010/main" val="36980142"/>
              </p:ext>
            </p:extLst>
          </p:nvPr>
        </p:nvGraphicFramePr>
        <p:xfrm>
          <a:off x="1097281" y="1753683"/>
          <a:ext cx="899076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CCBD0C53-ED42-7974-5A68-639690F18AE4}"/>
              </a:ext>
            </a:extLst>
          </p:cNvPr>
          <p:cNvPicPr>
            <a:picLocks noChangeAspect="1"/>
          </p:cNvPicPr>
          <p:nvPr/>
        </p:nvPicPr>
        <p:blipFill>
          <a:blip r:embed="rId8"/>
          <a:stretch>
            <a:fillRect/>
          </a:stretch>
        </p:blipFill>
        <p:spPr>
          <a:xfrm>
            <a:off x="7445828" y="-1069"/>
            <a:ext cx="2642212" cy="1754752"/>
          </a:xfrm>
          <a:prstGeom prst="rect">
            <a:avLst/>
          </a:prstGeom>
          <a:ln>
            <a:noFill/>
          </a:ln>
          <a:effectLst>
            <a:softEdge rad="112500"/>
          </a:effectLst>
        </p:spPr>
      </p:pic>
    </p:spTree>
    <p:extLst>
      <p:ext uri="{BB962C8B-B14F-4D97-AF65-F5344CB8AC3E}">
        <p14:creationId xmlns:p14="http://schemas.microsoft.com/office/powerpoint/2010/main" val="3516479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CCD7A-94D1-2135-BB7C-0ABA1FBDFD5F}"/>
              </a:ext>
            </a:extLst>
          </p:cNvPr>
          <p:cNvSpPr>
            <a:spLocks noGrp="1"/>
          </p:cNvSpPr>
          <p:nvPr>
            <p:ph type="title"/>
          </p:nvPr>
        </p:nvSpPr>
        <p:spPr>
          <a:xfrm>
            <a:off x="1097280" y="286603"/>
            <a:ext cx="10058400" cy="702303"/>
          </a:xfrm>
        </p:spPr>
        <p:txBody>
          <a:bodyPr>
            <a:normAutofit/>
          </a:bodyPr>
          <a:lstStyle/>
          <a:p>
            <a:pPr algn="ctr"/>
            <a:r>
              <a:rPr lang="en-US" sz="3600" b="1" u="sng" dirty="0">
                <a:latin typeface="Times New Roman" panose="02020603050405020304" pitchFamily="18" charset="0"/>
                <a:cs typeface="Times New Roman" panose="02020603050405020304" pitchFamily="18" charset="0"/>
              </a:rPr>
              <a:t>Recommendations </a:t>
            </a:r>
            <a:endParaRPr lang="en-IN" sz="3600" b="1" u="sng" dirty="0">
              <a:latin typeface="Times New Roman" panose="02020603050405020304" pitchFamily="18" charset="0"/>
              <a:cs typeface="Times New Roman" panose="02020603050405020304" pitchFamily="18" charset="0"/>
            </a:endParaRPr>
          </a:p>
        </p:txBody>
      </p:sp>
      <p:graphicFrame>
        <p:nvGraphicFramePr>
          <p:cNvPr id="10" name="Content Placeholder 9">
            <a:extLst>
              <a:ext uri="{FF2B5EF4-FFF2-40B4-BE49-F238E27FC236}">
                <a16:creationId xmlns:a16="http://schemas.microsoft.com/office/drawing/2014/main" id="{5771EEDD-38C4-8D59-EEEB-70131FAD0769}"/>
              </a:ext>
            </a:extLst>
          </p:cNvPr>
          <p:cNvGraphicFramePr>
            <a:graphicFrameLocks noGrp="1"/>
          </p:cNvGraphicFramePr>
          <p:nvPr>
            <p:ph idx="1"/>
            <p:extLst>
              <p:ext uri="{D42A27DB-BD31-4B8C-83A1-F6EECF244321}">
                <p14:modId xmlns:p14="http://schemas.microsoft.com/office/powerpoint/2010/main" val="3452302051"/>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38060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D5CAAC-196E-29DD-C998-27D4709B873B}"/>
              </a:ext>
            </a:extLst>
          </p:cNvPr>
          <p:cNvSpPr txBox="1"/>
          <p:nvPr/>
        </p:nvSpPr>
        <p:spPr>
          <a:xfrm>
            <a:off x="0" y="703506"/>
            <a:ext cx="11478639" cy="5655972"/>
          </a:xfrm>
          <a:prstGeom prst="rect">
            <a:avLst/>
          </a:prstGeom>
          <a:noFill/>
        </p:spPr>
        <p:txBody>
          <a:bodyPr wrap="square">
            <a:spAutoFit/>
          </a:bodyPr>
          <a:lstStyle/>
          <a:p>
            <a:pPr algn="just">
              <a:lnSpc>
                <a:spcPct val="150000"/>
              </a:lnSpc>
              <a:spcAft>
                <a:spcPts val="800"/>
              </a:spcAft>
            </a:pP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Capobianco, N., Basile, V., </a:t>
            </a:r>
            <a:r>
              <a:rPr lang="en-GB" sz="1000" kern="100" dirty="0" err="1">
                <a:effectLst/>
                <a:latin typeface="Times New Roman" panose="02020603050405020304" pitchFamily="18" charset="0"/>
                <a:ea typeface="Calibri" panose="020F0502020204030204" pitchFamily="34" charset="0"/>
                <a:cs typeface="Times New Roman" panose="02020603050405020304" pitchFamily="18" charset="0"/>
              </a:rPr>
              <a:t>Loia</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F. and Vona, R. (2021) ‘Toward a sustainable decommissioning of offshore platforms in the oil and gas industry: A PESTLE analysis’,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13(11), p.6266. Available at: https://doi.org/10.3390/su13116266</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Clegg. S. R, </a:t>
            </a:r>
            <a:r>
              <a:rPr lang="en-GB" sz="1000" kern="100" dirty="0" err="1">
                <a:effectLst/>
                <a:latin typeface="Times New Roman" panose="02020603050405020304" pitchFamily="18" charset="0"/>
                <a:ea typeface="Calibri" panose="020F0502020204030204" pitchFamily="34" charset="0"/>
                <a:cs typeface="Times New Roman" panose="02020603050405020304" pitchFamily="18" charset="0"/>
              </a:rPr>
              <a:t>Skyttermoen</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T. </a:t>
            </a:r>
            <a:r>
              <a:rPr lang="en-GB" sz="1000" kern="100" dirty="0" err="1">
                <a:effectLst/>
                <a:latin typeface="Times New Roman" panose="02020603050405020304" pitchFamily="18" charset="0"/>
                <a:ea typeface="Calibri" panose="020F0502020204030204" pitchFamily="34" charset="0"/>
                <a:cs typeface="Times New Roman" panose="02020603050405020304" pitchFamily="18" charset="0"/>
              </a:rPr>
              <a:t>Vaagaasar</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 L, (2021) ☐ ‘Project Management: A Value Creation Approach’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Sage, London.</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Cooper, C. and Hall, M. (2019) ‘Contemporary Tourism: An ☐ International Approach, 4th </a:t>
            </a:r>
            <a:r>
              <a:rPr lang="en-GB" sz="1000" kern="1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Goodfellows, Oxford.</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Costa, V. and Costa, C. (eds) (2022) ‘Sustainability and competitiveness in the hospitality industry’,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Hershey, Pennsylvania: Business Science Reference.</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Ford. R. C, and Sturman. M.C. (2020) ‘Managing Hospitality Organizations 2nd </a:t>
            </a:r>
            <a:r>
              <a:rPr lang="en-GB" sz="1000" kern="1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Sage, London.</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Gov. UK. (2023a)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Plastic Packaging Tax.</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https://www.gov.uk/government/collections/plastic-packaging-tax [Accessed: 30 January 2025].</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Gov. UK. (2023b)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The waste prevention programme for England: Maximising Resources, Minimising Waste.</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https://www.gov.uk/government/publications/waste-prevention-programme-for-england-maximising-resources-minimising-waste/the-waste-prevention-programme-for-england-maximising-resources-minimising-waste [Accessed: 1 February 2025].</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Ivanov, S., and Webster, C. (Eds.). (2019) ‘Robots, artificial intelligence, and service automation in travel, tourism and hospitality (1st ed.)’,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Emerald Publishing.</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Peng, X., Lee, S. and Lu, Z. (2020) ‘Employees' perceived job performance, organizational identification, and pro-environmental </a:t>
            </a:r>
            <a:r>
              <a:rPr lang="en-GB" sz="1000" kern="100" dirty="0" err="1">
                <a:effectLst/>
                <a:latin typeface="Times New Roman" panose="02020603050405020304" pitchFamily="18" charset="0"/>
                <a:ea typeface="Calibri" panose="020F0502020204030204" pitchFamily="34" charset="0"/>
                <a:cs typeface="Times New Roman" panose="02020603050405020304" pitchFamily="18" charset="0"/>
              </a:rPr>
              <a:t>behaviors</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in the hotel industry’,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90, p.102632. Available at:  https://fardapaper.ir/mohavaha/uploads/2021/05/Fardapaper-Employees-perceived-job-performance-organizational-identification-and-pro-environmental-behaviors-in-the-hotel-industry.pdf</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Aft>
                <a:spcPts val="800"/>
              </a:spcAft>
              <a:tabLst>
                <a:tab pos="457200" algn="l"/>
              </a:tabLst>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Premier Inn. (2020)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We’re removing unnecessary single-use plastics from our hotels by 2025.</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https://www.premierinn.com/gb/en/news/2020/single-use-plastics.html [Accessed: 29 January 2025].</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Aft>
                <a:spcPts val="800"/>
              </a:spcAft>
              <a:tabLst>
                <a:tab pos="457200" algn="l"/>
              </a:tabLst>
            </a:pPr>
            <a:r>
              <a:rPr lang="en-US" sz="1000" kern="100" dirty="0">
                <a:effectLst/>
                <a:latin typeface="Times New Roman" panose="02020603050405020304" pitchFamily="18" charset="0"/>
                <a:ea typeface="Calibri" panose="020F0502020204030204" pitchFamily="34" charset="0"/>
                <a:cs typeface="Times New Roman" panose="02020603050405020304" pitchFamily="18" charset="0"/>
              </a:rPr>
              <a:t>Sedge Brook Hall. (2023) The Importance of Sustainability in the Hospitality Industry. Available at: https://www.sedgebrookhall.co.uk/sustainability-in-the-hospitality-industry [Accessed: 31 January 2025].</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Aft>
                <a:spcPts val="800"/>
              </a:spcAft>
              <a:tabLst>
                <a:tab pos="457200" algn="l"/>
              </a:tabLst>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Travelodge. (2025)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At Travelodge, our purpose is to help people to go and do their thing by being The Brilliant Base.</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https://www.travelodge.co.uk/our-business/ [Accessed: 30 January 2025].</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Tribe J (2009) ‘Philosophical issues in Tourism (Aspects of ☐ Tourism)’,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Channel View.</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Aft>
                <a:spcPts val="800"/>
              </a:spcAft>
              <a:tabLst>
                <a:tab pos="457200" algn="l"/>
              </a:tabLst>
            </a:pPr>
            <a:r>
              <a:rPr lang="en-GB" sz="1000" kern="100" dirty="0" err="1">
                <a:effectLst/>
                <a:latin typeface="Times New Roman" panose="02020603050405020304" pitchFamily="18" charset="0"/>
                <a:ea typeface="Calibri" panose="020F0502020204030204" pitchFamily="34" charset="0"/>
                <a:cs typeface="Times New Roman" panose="02020603050405020304" pitchFamily="18" charset="0"/>
              </a:rPr>
              <a:t>Whitebread</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(2025) </a:t>
            </a:r>
            <a:r>
              <a:rPr lang="en-GB" sz="1000" i="1" kern="100" dirty="0">
                <a:effectLst/>
                <a:latin typeface="Times New Roman" panose="02020603050405020304" pitchFamily="18" charset="0"/>
                <a:ea typeface="Calibri" panose="020F0502020204030204" pitchFamily="34" charset="0"/>
                <a:cs typeface="Times New Roman" panose="02020603050405020304" pitchFamily="18" charset="0"/>
              </a:rPr>
              <a:t>Force for Good.</a:t>
            </a:r>
            <a:r>
              <a:rPr lang="en-GB" sz="10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https://www.whitbread.co.uk/sustainability/ [Accessed: 31 January 2025].</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IN" sz="10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F62CFC8F-CF99-873E-3F95-62187BFC3B74}"/>
              </a:ext>
            </a:extLst>
          </p:cNvPr>
          <p:cNvSpPr txBox="1"/>
          <p:nvPr/>
        </p:nvSpPr>
        <p:spPr>
          <a:xfrm>
            <a:off x="3871610" y="165096"/>
            <a:ext cx="2451370" cy="584775"/>
          </a:xfrm>
          <a:prstGeom prst="rect">
            <a:avLst/>
          </a:prstGeom>
          <a:noFill/>
        </p:spPr>
        <p:txBody>
          <a:bodyPr wrap="square">
            <a:spAutoFit/>
          </a:bodyPr>
          <a:lstStyle/>
          <a:p>
            <a:pPr algn="ctr"/>
            <a:r>
              <a:rPr lang="en-US" sz="3200" b="1" u="sng" dirty="0">
                <a:latin typeface="Times New Roman" panose="02020603050405020304" pitchFamily="18" charset="0"/>
                <a:cs typeface="Times New Roman" panose="02020603050405020304" pitchFamily="18" charset="0"/>
              </a:rPr>
              <a:t>References</a:t>
            </a:r>
            <a:endParaRPr lang="en-IN" sz="3200" dirty="0"/>
          </a:p>
        </p:txBody>
      </p:sp>
    </p:spTree>
    <p:extLst>
      <p:ext uri="{BB962C8B-B14F-4D97-AF65-F5344CB8AC3E}">
        <p14:creationId xmlns:p14="http://schemas.microsoft.com/office/powerpoint/2010/main" val="269596708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TM02900769[[fn=Retrospect]]</Template>
  <TotalTime>720</TotalTime>
  <Words>2445</Words>
  <Application>Microsoft Macintosh PowerPoint</Application>
  <PresentationFormat>Widescreen</PresentationFormat>
  <Paragraphs>103</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Retrospect</vt:lpstr>
      <vt:lpstr>           Conference  Presentation Sustainability in Hospitality  Industry     </vt:lpstr>
      <vt:lpstr>Table of content</vt:lpstr>
      <vt:lpstr>Introduction</vt:lpstr>
      <vt:lpstr>                                   Literature Review </vt:lpstr>
      <vt:lpstr>Literature Review</vt:lpstr>
      <vt:lpstr>Literature Review</vt:lpstr>
      <vt:lpstr>Method </vt:lpstr>
      <vt:lpstr>      Theme impact analysis:  PESTEL model </vt:lpstr>
      <vt:lpstr>      Theme impact analysis:  PESTEL model </vt:lpstr>
      <vt:lpstr>      Theme impact analysis:  PESTEL model </vt:lpstr>
      <vt:lpstr>      Theme impact analysis:  PESTEL model </vt:lpstr>
      <vt:lpstr>Conclusion </vt:lpstr>
      <vt:lpstr>Recommendations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Vasile-Florin Apostol (2131343)</cp:lastModifiedBy>
  <cp:revision>153</cp:revision>
  <dcterms:created xsi:type="dcterms:W3CDTF">2025-02-01T08:19:23Z</dcterms:created>
  <dcterms:modified xsi:type="dcterms:W3CDTF">2025-02-24T15:46:27Z</dcterms:modified>
</cp:coreProperties>
</file>