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7" r:id="rId2"/>
    <p:sldId id="288" r:id="rId3"/>
    <p:sldId id="258" r:id="rId4"/>
    <p:sldId id="259" r:id="rId5"/>
    <p:sldId id="260" r:id="rId6"/>
    <p:sldId id="261" r:id="rId7"/>
    <p:sldId id="262" r:id="rId8"/>
    <p:sldId id="263" r:id="rId9"/>
    <p:sldId id="264" r:id="rId10"/>
    <p:sldId id="265" r:id="rId11"/>
    <p:sldId id="267" r:id="rId12"/>
    <p:sldId id="268" r:id="rId13"/>
    <p:sldId id="289" r:id="rId14"/>
    <p:sldId id="290" r:id="rId15"/>
    <p:sldId id="291" r:id="rId16"/>
    <p:sldId id="292" r:id="rId17"/>
    <p:sldId id="293" r:id="rId18"/>
    <p:sldId id="294" r:id="rId19"/>
    <p:sldId id="295" r:id="rId20"/>
    <p:sldId id="296" r:id="rId21"/>
    <p:sldId id="297" r:id="rId22"/>
    <p:sldId id="272"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1B59-C4FE-4E89-8EC2-1B9115A35EE0}" type="datetimeFigureOut">
              <a:rPr lang="en-GB" smtClean="0"/>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7E740-766F-4934-8E7D-216EE4B5FCAF}" type="slidenum">
              <a:rPr lang="en-GB" smtClean="0"/>
              <a:t>‹#›</a:t>
            </a:fld>
            <a:endParaRPr lang="en-GB"/>
          </a:p>
        </p:txBody>
      </p:sp>
    </p:spTree>
    <p:extLst>
      <p:ext uri="{BB962C8B-B14F-4D97-AF65-F5344CB8AC3E}">
        <p14:creationId xmlns:p14="http://schemas.microsoft.com/office/powerpoint/2010/main" val="296446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During a residential weekend a young person asked Howard Williamson what kind of skills do you need to be a youth worker? </a:t>
            </a:r>
          </a:p>
          <a:p>
            <a:r>
              <a:rPr lang="en-US" dirty="0" smtClean="0"/>
              <a:t>The young person understood what he meant by eternal patience as Howard had had stood by him even when he displayed</a:t>
            </a:r>
            <a:r>
              <a:rPr lang="en-US" baseline="0" dirty="0" smtClean="0"/>
              <a:t> obnoxious and oppositional </a:t>
            </a:r>
            <a:r>
              <a:rPr lang="en-US" baseline="0" dirty="0" err="1" smtClean="0"/>
              <a:t>behaviour</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8</a:t>
            </a:fld>
            <a:endParaRPr lang="en-US"/>
          </a:p>
        </p:txBody>
      </p:sp>
    </p:spTree>
    <p:extLst>
      <p:ext uri="{BB962C8B-B14F-4D97-AF65-F5344CB8AC3E}">
        <p14:creationId xmlns:p14="http://schemas.microsoft.com/office/powerpoint/2010/main" val="38425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927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50356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790207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5273726-2138-4923-8C98-6EA4C016DD29}"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36930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5273726-2138-4923-8C98-6EA4C016DD29}"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593201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5273726-2138-4923-8C98-6EA4C016DD29}"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35042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73726-2138-4923-8C98-6EA4C016DD29}"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8283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095960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80839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34320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88624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73726-2138-4923-8C98-6EA4C016DD29}" type="datetimeFigureOut">
              <a:rPr lang="en-GB" smtClean="0"/>
              <a:t>19/10/2020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3D327-A59C-4537-B55D-A63F402FD435}" type="slidenum">
              <a:rPr lang="en-GB" smtClean="0"/>
              <a:t>‹#›</a:t>
            </a:fld>
            <a:endParaRPr lang="en-GB"/>
          </a:p>
        </p:txBody>
      </p:sp>
    </p:spTree>
    <p:extLst>
      <p:ext uri="{BB962C8B-B14F-4D97-AF65-F5344CB8AC3E}">
        <p14:creationId xmlns:p14="http://schemas.microsoft.com/office/powerpoint/2010/main" val="486957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cwvys.org.uk/wp-content/uploads/2019/04/YOUTH-WORK-IN-WALES-PRINCIPLES-AND-PURPOSES.pdf"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cldstandardscouncil.org.uk/wp-content/uploads/FunctionalMap20190326.pdf"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endParaRPr lang="en-US" sz="8000" dirty="0"/>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7988596" y="2825271"/>
            <a:ext cx="1807535" cy="1890270"/>
          </a:xfrm>
          <a:prstGeom prst="rect">
            <a:avLst/>
          </a:prstGeom>
        </p:spPr>
      </p:pic>
    </p:spTree>
    <p:extLst>
      <p:ext uri="{BB962C8B-B14F-4D97-AF65-F5344CB8AC3E}">
        <p14:creationId xmlns:p14="http://schemas.microsoft.com/office/powerpoint/2010/main" val="17276141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youth work developed?</a:t>
            </a:r>
            <a:endParaRPr lang="en-GB" dirty="0"/>
          </a:p>
        </p:txBody>
      </p:sp>
      <p:sp>
        <p:nvSpPr>
          <p:cNvPr id="3" name="Content Placeholder 2"/>
          <p:cNvSpPr>
            <a:spLocks noGrp="1"/>
          </p:cNvSpPr>
          <p:nvPr>
            <p:ph idx="1"/>
          </p:nvPr>
        </p:nvSpPr>
        <p:spPr/>
        <p:txBody>
          <a:bodyPr/>
          <a:lstStyle/>
          <a:p>
            <a:endParaRPr lang="en-US" dirty="0" smtClean="0"/>
          </a:p>
          <a:p>
            <a:endParaRPr lang="en-US" dirty="0"/>
          </a:p>
          <a:p>
            <a:r>
              <a:rPr lang="en-US" dirty="0" smtClean="0"/>
              <a:t>An </a:t>
            </a:r>
            <a:r>
              <a:rPr lang="en-US" dirty="0"/>
              <a:t>exploration of the key components required when developing a project with young people that reflects the purpose, principles and values of youth work.</a:t>
            </a:r>
            <a:endParaRPr lang="en-GB" dirty="0"/>
          </a:p>
          <a:p>
            <a:endParaRPr lang="en-GB" dirty="0"/>
          </a:p>
        </p:txBody>
      </p:sp>
    </p:spTree>
    <p:extLst>
      <p:ext uri="{BB962C8B-B14F-4D97-AF65-F5344CB8AC3E}">
        <p14:creationId xmlns:p14="http://schemas.microsoft.com/office/powerpoint/2010/main" val="239322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idx="1"/>
          </p:nvPr>
        </p:nvSpPr>
        <p:spPr/>
        <p:txBody>
          <a:bodyPr>
            <a:normAutofit lnSpcReduction="10000"/>
          </a:bodyPr>
          <a:lstStyle/>
          <a:p>
            <a:r>
              <a:rPr lang="en-GB" dirty="0" smtClean="0"/>
              <a:t>Youth </a:t>
            </a:r>
            <a:r>
              <a:rPr lang="en-GB" dirty="0" smtClean="0"/>
              <a:t>work is </a:t>
            </a:r>
            <a:r>
              <a:rPr lang="en-GB" dirty="0" smtClean="0"/>
              <a:t>a form of professional practice with young people that can be carried out by individuals and organisations </a:t>
            </a:r>
            <a:r>
              <a:rPr lang="en-GB" dirty="0" smtClean="0"/>
              <a:t>in </a:t>
            </a:r>
            <a:r>
              <a:rPr lang="en-GB" dirty="0" smtClean="0"/>
              <a:t>a wide range of settings.</a:t>
            </a:r>
          </a:p>
          <a:p>
            <a:r>
              <a:rPr lang="en-GB" dirty="0" smtClean="0"/>
              <a:t>The distinguishing characteristics are associated with practice, that is, in the ways in which youth workers interact with young people and their communities.</a:t>
            </a:r>
          </a:p>
          <a:p>
            <a:r>
              <a:rPr lang="en-GB" dirty="0" smtClean="0"/>
              <a:t>Youth workers exercise their power judiciously, approach young people positively and informally, and engage them in enjoyable activities.</a:t>
            </a:r>
          </a:p>
          <a:p>
            <a:r>
              <a:rPr lang="en-GB" dirty="0" smtClean="0"/>
              <a:t>Most importantly, youth work is based on respect for young people, listening to them and valuing mutual learning.</a:t>
            </a:r>
          </a:p>
          <a:p>
            <a:endParaRPr lang="en-GB" dirty="0" smtClean="0"/>
          </a:p>
          <a:p>
            <a:endParaRPr lang="en-GB" dirty="0"/>
          </a:p>
        </p:txBody>
      </p:sp>
    </p:spTree>
    <p:extLst>
      <p:ext uri="{BB962C8B-B14F-4D97-AF65-F5344CB8AC3E}">
        <p14:creationId xmlns:p14="http://schemas.microsoft.com/office/powerpoint/2010/main" val="340317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smtClean="0"/>
              <a:t>The aim is to involve young people in decisions about issues that affect them, rather then simply providing them with information, advice or services.</a:t>
            </a:r>
          </a:p>
          <a:p>
            <a:r>
              <a:rPr lang="en-GB" dirty="0" smtClean="0"/>
              <a:t>Young people have fun, learn from each other and participate in the design and implementation of activities, projects and services.</a:t>
            </a:r>
          </a:p>
          <a:p>
            <a:r>
              <a:rPr lang="en-GB" dirty="0" smtClean="0"/>
              <a:t>The intention is not to prescribe methods and outcomes.</a:t>
            </a:r>
          </a:p>
          <a:p>
            <a:r>
              <a:rPr lang="en-GB" dirty="0" smtClean="0"/>
              <a:t>Although often serving a positive, therapeutic and preventative function for young people and society, youth work attempts to focus on developing opportunities for young people to explore their options and develop their understanding of choices and consequences.</a:t>
            </a:r>
            <a:endParaRPr lang="en-GB" dirty="0"/>
          </a:p>
        </p:txBody>
      </p:sp>
    </p:spTree>
    <p:extLst>
      <p:ext uri="{BB962C8B-B14F-4D97-AF65-F5344CB8AC3E}">
        <p14:creationId xmlns:p14="http://schemas.microsoft.com/office/powerpoint/2010/main" val="1085953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26" y="230910"/>
            <a:ext cx="8660674" cy="1186727"/>
          </a:xfrm>
        </p:spPr>
        <p:txBody>
          <a:bodyPr>
            <a:normAutofit fontScale="90000"/>
          </a:bodyPr>
          <a:lstStyle/>
          <a:p>
            <a:r>
              <a:rPr lang="en-GB" dirty="0" smtClean="0"/>
              <a:t>Individual Task</a:t>
            </a:r>
            <a:br>
              <a:rPr lang="en-GB" dirty="0" smtClean="0"/>
            </a:br>
            <a:r>
              <a:rPr lang="en-GB" dirty="0" smtClean="0"/>
              <a:t>What is Youth Work?</a:t>
            </a:r>
            <a:endParaRPr lang="en-GB" dirty="0"/>
          </a:p>
        </p:txBody>
      </p:sp>
      <p:sp>
        <p:nvSpPr>
          <p:cNvPr id="3" name="Content Placeholder 2"/>
          <p:cNvSpPr>
            <a:spLocks noGrp="1"/>
          </p:cNvSpPr>
          <p:nvPr>
            <p:ph idx="1"/>
          </p:nvPr>
        </p:nvSpPr>
        <p:spPr/>
        <p:txBody>
          <a:bodyPr/>
          <a:lstStyle/>
          <a:p>
            <a:endParaRPr lang="en-GB" dirty="0" smtClean="0"/>
          </a:p>
          <a:p>
            <a:r>
              <a:rPr lang="en-GB" dirty="0" smtClean="0"/>
              <a:t>On </a:t>
            </a:r>
            <a:r>
              <a:rPr lang="en-GB" dirty="0" smtClean="0"/>
              <a:t>a piece of paper write your own definition of what the key purpose of youth work is</a:t>
            </a:r>
            <a:r>
              <a:rPr lang="en-GB" dirty="0" smtClean="0"/>
              <a:t>.</a:t>
            </a:r>
          </a:p>
          <a:p>
            <a:endParaRPr lang="en-GB" dirty="0" smtClean="0"/>
          </a:p>
          <a:p>
            <a:r>
              <a:rPr lang="en-GB" dirty="0" smtClean="0"/>
              <a:t>If you are comfortable with this, in the comments box in Teams write down your definition.</a:t>
            </a:r>
          </a:p>
          <a:p>
            <a:endParaRPr lang="en-GB" dirty="0" smtClean="0"/>
          </a:p>
          <a:p>
            <a:r>
              <a:rPr lang="en-GB" dirty="0" smtClean="0"/>
              <a:t>If you are comfortable, be prepared to read out someone else’s definition</a:t>
            </a:r>
            <a:r>
              <a:rPr lang="en-GB" dirty="0" smtClean="0"/>
              <a:t>.</a:t>
            </a:r>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4019624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a:bodyPr>
          <a:lstStyle/>
          <a:p>
            <a:r>
              <a:rPr lang="en-GB" dirty="0" smtClean="0"/>
              <a:t>Did everyone write the same definition?</a:t>
            </a:r>
          </a:p>
          <a:p>
            <a:endParaRPr lang="en-GB" dirty="0"/>
          </a:p>
          <a:p>
            <a:r>
              <a:rPr lang="en-GB" dirty="0" smtClean="0"/>
              <a:t>Youth work means different things to different people, this can be one of its strengths…but also one of its weaknesses.</a:t>
            </a:r>
          </a:p>
          <a:p>
            <a:pPr marL="114300" indent="0">
              <a:buNone/>
            </a:pPr>
            <a:endParaRPr lang="en-GB" dirty="0" smtClean="0"/>
          </a:p>
          <a:p>
            <a:r>
              <a:rPr lang="en-GB" dirty="0" smtClean="0"/>
              <a:t> There are some key documents/literature that unite and tie the profession.</a:t>
            </a:r>
          </a:p>
          <a:p>
            <a:endParaRPr lang="en-GB" dirty="0"/>
          </a:p>
          <a:p>
            <a:r>
              <a:rPr lang="en-GB" dirty="0" smtClean="0"/>
              <a:t>Any Ideas?</a:t>
            </a:r>
            <a:endParaRPr lang="en-GB" dirty="0"/>
          </a:p>
        </p:txBody>
      </p:sp>
    </p:spTree>
    <p:extLst>
      <p:ext uri="{BB962C8B-B14F-4D97-AF65-F5344CB8AC3E}">
        <p14:creationId xmlns:p14="http://schemas.microsoft.com/office/powerpoint/2010/main" val="2236009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dirty="0"/>
              <a:t>National </a:t>
            </a:r>
            <a:r>
              <a:rPr lang="en-US" sz="2400" dirty="0"/>
              <a:t>Occupational </a:t>
            </a:r>
            <a:r>
              <a:rPr lang="en-US" sz="2400" dirty="0"/>
              <a:t>Standards for Youth </a:t>
            </a:r>
            <a:r>
              <a:rPr lang="en-US" sz="2400" dirty="0"/>
              <a:t>Work </a:t>
            </a:r>
            <a:endParaRPr lang="en-US" sz="2400" dirty="0"/>
          </a:p>
          <a:p>
            <a:pPr marL="0" indent="0">
              <a:buNone/>
            </a:pPr>
            <a:endParaRPr lang="en-US" dirty="0" smtClean="0"/>
          </a:p>
          <a:p>
            <a:pPr marL="0" indent="0">
              <a:buNone/>
            </a:pPr>
            <a:r>
              <a:rPr lang="en-US" dirty="0" smtClean="0"/>
              <a:t>Enable </a:t>
            </a:r>
            <a:r>
              <a:rPr lang="en-US" dirty="0"/>
              <a:t>young people to develop holistically, working with them to facilitate their personal, social and educational development, to enable them to develop their voice, influence and place in society and to reach their full potential</a:t>
            </a:r>
            <a:r>
              <a:rPr lang="en-US" dirty="0" smtClean="0"/>
              <a:t>.</a:t>
            </a:r>
          </a:p>
          <a:p>
            <a:endParaRPr lang="en-US" dirty="0"/>
          </a:p>
          <a:p>
            <a:pPr marL="0" indent="0" algn="r">
              <a:buNone/>
            </a:pPr>
            <a:r>
              <a:rPr lang="en-US" dirty="0" smtClean="0"/>
              <a:t>(Community Learning and Development Scotland, 2019)</a:t>
            </a:r>
            <a:endParaRPr lang="en-US" dirty="0"/>
          </a:p>
          <a:p>
            <a:endParaRPr lang="en-US" dirty="0"/>
          </a:p>
        </p:txBody>
      </p:sp>
    </p:spTree>
    <p:extLst>
      <p:ext uri="{BB962C8B-B14F-4D97-AF65-F5344CB8AC3E}">
        <p14:creationId xmlns:p14="http://schemas.microsoft.com/office/powerpoint/2010/main" val="5511224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Youth Work Skills</a:t>
            </a:r>
            <a:br>
              <a:rPr lang="en-US" dirty="0" smtClean="0"/>
            </a:br>
            <a:endParaRPr lang="en-US" dirty="0"/>
          </a:p>
        </p:txBody>
      </p:sp>
      <p:sp>
        <p:nvSpPr>
          <p:cNvPr id="3" name="Content Placeholder 2"/>
          <p:cNvSpPr>
            <a:spLocks noGrp="1"/>
          </p:cNvSpPr>
          <p:nvPr>
            <p:ph idx="1"/>
          </p:nvPr>
        </p:nvSpPr>
        <p:spPr/>
        <p:txBody>
          <a:bodyPr/>
          <a:lstStyle/>
          <a:p>
            <a:pPr marL="0" indent="0">
              <a:buNone/>
            </a:pPr>
            <a:endParaRPr lang="en-US" sz="4800" dirty="0" smtClean="0"/>
          </a:p>
          <a:p>
            <a:pPr marL="0" indent="0">
              <a:buNone/>
            </a:pPr>
            <a:r>
              <a:rPr lang="en-US" sz="4800" dirty="0" smtClean="0"/>
              <a:t>Effective </a:t>
            </a:r>
            <a:r>
              <a:rPr lang="en-US" sz="4800" dirty="0"/>
              <a:t>youth workers needed three things: good listening skills, a good sense of humour and eternal patience</a:t>
            </a:r>
            <a:r>
              <a:rPr lang="en-US" sz="4800" dirty="0" smtClean="0"/>
              <a:t>.</a:t>
            </a:r>
          </a:p>
          <a:p>
            <a:endParaRPr lang="en-US" sz="4800" dirty="0"/>
          </a:p>
          <a:p>
            <a:pPr marL="0" indent="0" algn="r">
              <a:buNone/>
            </a:pPr>
            <a:r>
              <a:rPr lang="en-US" dirty="0" smtClean="0"/>
              <a:t>(Williamson 2001 cited in National Youth Agency 2007)   </a:t>
            </a:r>
            <a:endParaRPr lang="en-US" dirty="0"/>
          </a:p>
        </p:txBody>
      </p:sp>
    </p:spTree>
    <p:extLst>
      <p:ext uri="{BB962C8B-B14F-4D97-AF65-F5344CB8AC3E}">
        <p14:creationId xmlns:p14="http://schemas.microsoft.com/office/powerpoint/2010/main" val="26938980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Discussion </a:t>
            </a:r>
            <a:endParaRPr lang="en-US" dirty="0"/>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808218" y="2260089"/>
            <a:ext cx="1965964" cy="3480823"/>
          </a:xfrm>
        </p:spPr>
      </p:pic>
      <p:sp>
        <p:nvSpPr>
          <p:cNvPr id="5" name="TextBox 4"/>
          <p:cNvSpPr txBox="1"/>
          <p:nvPr/>
        </p:nvSpPr>
        <p:spPr>
          <a:xfrm>
            <a:off x="4785118" y="2711452"/>
            <a:ext cx="2128307" cy="923330"/>
          </a:xfrm>
          <a:prstGeom prst="rect">
            <a:avLst/>
          </a:prstGeom>
          <a:noFill/>
        </p:spPr>
        <p:txBody>
          <a:bodyPr wrap="square" rtlCol="0">
            <a:spAutoFit/>
          </a:bodyPr>
          <a:lstStyle/>
          <a:p>
            <a:endParaRPr lang="en-US" dirty="0"/>
          </a:p>
          <a:p>
            <a:r>
              <a:rPr lang="en-US" dirty="0"/>
              <a:t>Youth Work Observation  </a:t>
            </a:r>
            <a:endParaRPr lang="en-US" dirty="0"/>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endParaRPr lang="en-US" sz="2400" dirty="0"/>
          </a:p>
        </p:txBody>
      </p:sp>
      <p:sp>
        <p:nvSpPr>
          <p:cNvPr id="7" name="TextBox 6"/>
          <p:cNvSpPr txBox="1"/>
          <p:nvPr/>
        </p:nvSpPr>
        <p:spPr>
          <a:xfrm>
            <a:off x="7634303" y="4635178"/>
            <a:ext cx="2540239" cy="830997"/>
          </a:xfrm>
          <a:prstGeom prst="rect">
            <a:avLst/>
          </a:prstGeom>
          <a:noFill/>
        </p:spPr>
        <p:txBody>
          <a:bodyPr wrap="square" rtlCol="0">
            <a:spAutoFit/>
          </a:bodyPr>
          <a:lstStyle/>
          <a:p>
            <a:r>
              <a:rPr lang="en-US" sz="2400" dirty="0"/>
              <a:t>How should youth workers behave</a:t>
            </a:r>
            <a:r>
              <a:rPr lang="en-US" dirty="0"/>
              <a:t>? </a:t>
            </a:r>
            <a:endParaRPr lang="en-US" dirty="0"/>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endParaRPr lang="en-US" sz="2400" dirty="0"/>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endParaRPr lang="en-US" sz="2400" dirty="0"/>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endParaRPr lang="en-US" sz="2400" dirty="0"/>
          </a:p>
        </p:txBody>
      </p:sp>
    </p:spTree>
    <p:extLst>
      <p:ext uri="{BB962C8B-B14F-4D97-AF65-F5344CB8AC3E}">
        <p14:creationId xmlns:p14="http://schemas.microsoft.com/office/powerpoint/2010/main" val="37312837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6"/>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a:t>
            </a:r>
            <a:r>
              <a:rPr lang="en-US" dirty="0" smtClean="0"/>
              <a:t>verbally and in the Teams text box.</a:t>
            </a:r>
            <a:endParaRPr lang="en-US" dirty="0"/>
          </a:p>
        </p:txBody>
      </p:sp>
    </p:spTree>
    <p:extLst>
      <p:ext uri="{BB962C8B-B14F-4D97-AF65-F5344CB8AC3E}">
        <p14:creationId xmlns:p14="http://schemas.microsoft.com/office/powerpoint/2010/main" val="16326931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953589" y="152400"/>
            <a:ext cx="9274628" cy="1371600"/>
          </a:xfrm>
          <a:noFill/>
        </p:spPr>
        <p:txBody>
          <a:bodyPr wrap="square" numCol="1" anchorCtr="0" compatLnSpc="1">
            <a:prstTxWarp prst="textNoShape">
              <a:avLst/>
            </a:prstTxWarp>
          </a:bodyPr>
          <a:lstStyle/>
          <a:p>
            <a:r>
              <a:rPr lang="en-US" cap="none" dirty="0" smtClean="0"/>
              <a:t>Principles, Purposes </a:t>
            </a:r>
            <a:r>
              <a:rPr lang="en-US" cap="none" dirty="0"/>
              <a:t>&amp; Values </a:t>
            </a:r>
          </a:p>
        </p:txBody>
      </p:sp>
      <p:sp>
        <p:nvSpPr>
          <p:cNvPr id="22531" name="Content Placeholder 2"/>
          <p:cNvSpPr>
            <a:spLocks noGrp="1"/>
          </p:cNvSpPr>
          <p:nvPr>
            <p:ph idx="4294967295"/>
          </p:nvPr>
        </p:nvSpPr>
        <p:spPr>
          <a:xfrm>
            <a:off x="953589" y="1752601"/>
            <a:ext cx="9875520" cy="4373563"/>
          </a:xfrm>
        </p:spPr>
        <p:txBody>
          <a:bodyPr/>
          <a:lstStyle/>
          <a:p>
            <a:endParaRPr lang="en-US" dirty="0" smtClean="0"/>
          </a:p>
          <a:p>
            <a:r>
              <a:rPr lang="en-US" dirty="0" smtClean="0"/>
              <a:t>What </a:t>
            </a:r>
            <a:r>
              <a:rPr lang="en-US" dirty="0"/>
              <a:t>informs the </a:t>
            </a:r>
            <a:r>
              <a:rPr lang="en-US" dirty="0"/>
              <a:t>youth work role?</a:t>
            </a:r>
          </a:p>
          <a:p>
            <a:r>
              <a:rPr lang="en-US" dirty="0"/>
              <a:t>How do youth workers know about the principles and values of their profession</a:t>
            </a:r>
            <a:r>
              <a:rPr lang="en-US" dirty="0"/>
              <a:t>?</a:t>
            </a:r>
          </a:p>
          <a:p>
            <a:r>
              <a:rPr lang="en-US" dirty="0"/>
              <a:t>What are the key values and principles that underpin youth work?</a:t>
            </a:r>
            <a:endParaRPr lang="en-US" dirty="0"/>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7266" y="3812541"/>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52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Conduct in Youth Work</a:t>
            </a:r>
            <a:endParaRPr lang="en-GB" dirty="0"/>
          </a:p>
        </p:txBody>
      </p:sp>
      <p:sp>
        <p:nvSpPr>
          <p:cNvPr id="3" name="Content Placeholder 2"/>
          <p:cNvSpPr>
            <a:spLocks noGrp="1"/>
          </p:cNvSpPr>
          <p:nvPr>
            <p:ph idx="1"/>
          </p:nvPr>
        </p:nvSpPr>
        <p:spPr/>
        <p:txBody>
          <a:bodyPr/>
          <a:lstStyle/>
          <a:p>
            <a:pPr marL="457200" indent="-457200"/>
            <a:r>
              <a:rPr lang="en-GB" dirty="0" smtClean="0"/>
              <a:t>Discuss in detail </a:t>
            </a:r>
            <a:r>
              <a:rPr lang="en-GB" dirty="0"/>
              <a:t>your thoughts on the type of people youth workers should be. </a:t>
            </a:r>
          </a:p>
          <a:p>
            <a:pPr marL="114300" indent="0">
              <a:buNone/>
            </a:pPr>
            <a:endParaRPr lang="en-GB" dirty="0"/>
          </a:p>
          <a:p>
            <a:pPr marL="114300" indent="0">
              <a:buNone/>
            </a:pPr>
            <a:r>
              <a:rPr lang="en-GB" dirty="0" smtClean="0"/>
              <a:t> </a:t>
            </a:r>
            <a:endParaRPr lang="en-GB" dirty="0"/>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9043" y="3004457"/>
            <a:ext cx="5778510" cy="385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475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in Wales </a:t>
            </a:r>
            <a:endParaRPr lang="en-GB" dirty="0"/>
          </a:p>
        </p:txBody>
      </p:sp>
      <p:sp>
        <p:nvSpPr>
          <p:cNvPr id="3" name="Content Placeholder 2"/>
          <p:cNvSpPr>
            <a:spLocks noGrp="1"/>
          </p:cNvSpPr>
          <p:nvPr>
            <p:ph sz="half" idx="1"/>
          </p:nvPr>
        </p:nvSpPr>
        <p:spPr/>
        <p:txBody>
          <a:bodyPr/>
          <a:lstStyle/>
          <a:p>
            <a:r>
              <a:rPr lang="en-GB" dirty="0" smtClean="0">
                <a:hlinkClick r:id="rId2"/>
              </a:rPr>
              <a:t>https://www.cwvys.org.uk/wp-content/uploads/2019/04/YOUTH-WORK-IN-WALES-PRINCIPLES-AND-PURPOSES.pdf</a:t>
            </a:r>
            <a:r>
              <a:rPr lang="en-GB" dirty="0" smtClean="0"/>
              <a:t> </a:t>
            </a:r>
            <a:endParaRPr lang="en-GB" dirty="0"/>
          </a:p>
        </p:txBody>
      </p:sp>
      <p:pic>
        <p:nvPicPr>
          <p:cNvPr id="1026" name="Picture 2" descr="YOUTH WORK IN WALES: PRINCIPLES AND PURPOSES - CWVY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8702" y="1384663"/>
            <a:ext cx="4062396" cy="47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5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Values in Youth Work</a:t>
            </a:r>
            <a:endParaRPr lang="en-GB" dirty="0"/>
          </a:p>
        </p:txBody>
      </p:sp>
      <p:sp>
        <p:nvSpPr>
          <p:cNvPr id="6" name="Content Placeholder 5"/>
          <p:cNvSpPr>
            <a:spLocks noGrp="1"/>
          </p:cNvSpPr>
          <p:nvPr>
            <p:ph idx="1"/>
          </p:nvPr>
        </p:nvSpPr>
        <p:spPr>
          <a:xfrm>
            <a:off x="838200" y="1982379"/>
            <a:ext cx="10515600" cy="4351338"/>
          </a:xfrm>
        </p:spPr>
        <p:txBody>
          <a:bodyPr>
            <a:normAutofit fontScale="92500" lnSpcReduction="20000"/>
          </a:bodyPr>
          <a:lstStyle/>
          <a:p>
            <a:r>
              <a:rPr lang="en-GB" dirty="0"/>
              <a:t>According to the National Youth Agency (1997, pp. 6-7 </a:t>
            </a:r>
            <a:r>
              <a:rPr lang="en-GB" i="1" dirty="0"/>
              <a:t>cited in</a:t>
            </a:r>
            <a:r>
              <a:rPr lang="en-GB" dirty="0"/>
              <a:t> Banks 1999, p.10) distinguishable values, which underlie youth and community work are:</a:t>
            </a:r>
          </a:p>
          <a:p>
            <a:r>
              <a:rPr lang="en-GB" dirty="0"/>
              <a:t>respect for basic human rights </a:t>
            </a:r>
          </a:p>
          <a:p>
            <a:r>
              <a:rPr lang="en-GB" dirty="0"/>
              <a:t>respect for the individual and rights to self-determination;</a:t>
            </a:r>
          </a:p>
          <a:p>
            <a:r>
              <a:rPr lang="en-GB" dirty="0"/>
              <a:t>respect for the different cultures and religions in society;</a:t>
            </a:r>
          </a:p>
          <a:p>
            <a:r>
              <a:rPr lang="en-GB" dirty="0"/>
              <a:t>a commitment to empowerment and participatory democracy;</a:t>
            </a:r>
          </a:p>
          <a:p>
            <a:r>
              <a:rPr lang="en-GB" dirty="0"/>
              <a:t>collaborative working relationships and collective action; and</a:t>
            </a:r>
          </a:p>
          <a:p>
            <a:r>
              <a:rPr lang="en-GB" dirty="0"/>
              <a:t>an acknowledgement that all relationships and activities with young people and adults are based on their consent.</a:t>
            </a:r>
          </a:p>
          <a:p>
            <a:r>
              <a:rPr lang="en-GB" dirty="0"/>
              <a:t>National Youth Agency (1997, pp.6-7 </a:t>
            </a:r>
            <a:r>
              <a:rPr lang="en-GB" i="1" dirty="0"/>
              <a:t>cited in</a:t>
            </a:r>
            <a:r>
              <a:rPr lang="en-GB" dirty="0"/>
              <a:t> Banks 1999, p.10)</a:t>
            </a:r>
            <a:endParaRPr lang="en-US" dirty="0"/>
          </a:p>
          <a:p>
            <a:endParaRPr lang="en-GB" dirty="0"/>
          </a:p>
        </p:txBody>
      </p:sp>
    </p:spTree>
    <p:extLst>
      <p:ext uri="{BB962C8B-B14F-4D97-AF65-F5344CB8AC3E}">
        <p14:creationId xmlns:p14="http://schemas.microsoft.com/office/powerpoint/2010/main" val="176028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Youth Work – National Occupational Standards</a:t>
            </a:r>
            <a:endParaRPr lang="en-GB" sz="4000" dirty="0"/>
          </a:p>
        </p:txBody>
      </p:sp>
      <p:sp>
        <p:nvSpPr>
          <p:cNvPr id="3" name="Content Placeholder 2"/>
          <p:cNvSpPr>
            <a:spLocks noGrp="1"/>
          </p:cNvSpPr>
          <p:nvPr>
            <p:ph sz="half" idx="1"/>
          </p:nvPr>
        </p:nvSpPr>
        <p:spPr/>
        <p:txBody>
          <a:bodyPr/>
          <a:lstStyle/>
          <a:p>
            <a:r>
              <a:rPr lang="en-GB" dirty="0" smtClean="0">
                <a:hlinkClick r:id="rId2"/>
              </a:rPr>
              <a:t>https://cldstandardscouncil.org.uk/wp-content/uploads/FunctionalMap20190326.pdf</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This link illustrates how the national occupational standards link with effective youth work behaviours. </a:t>
            </a:r>
            <a:endParaRPr lang="en-GB" dirty="0"/>
          </a:p>
        </p:txBody>
      </p:sp>
    </p:spTree>
    <p:extLst>
      <p:ext uri="{BB962C8B-B14F-4D97-AF65-F5344CB8AC3E}">
        <p14:creationId xmlns:p14="http://schemas.microsoft.com/office/powerpoint/2010/main" val="1100593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Occupational Standards for Youth Work</a:t>
            </a:r>
            <a:endParaRPr lang="en-GB" dirty="0"/>
          </a:p>
        </p:txBody>
      </p:sp>
      <p:sp>
        <p:nvSpPr>
          <p:cNvPr id="3" name="Content Placeholder 2"/>
          <p:cNvSpPr>
            <a:spLocks noGrp="1"/>
          </p:cNvSpPr>
          <p:nvPr>
            <p:ph sz="half" idx="1"/>
          </p:nvPr>
        </p:nvSpPr>
        <p:spPr/>
        <p:txBody>
          <a:bodyPr/>
          <a:lstStyle/>
          <a:p>
            <a:r>
              <a:rPr lang="en-GB" dirty="0" smtClean="0"/>
              <a:t>Summary </a:t>
            </a:r>
          </a:p>
          <a:p>
            <a:r>
              <a:rPr lang="en-GB" dirty="0" smtClean="0"/>
              <a:t>Functional Map</a:t>
            </a:r>
            <a:endParaRPr lang="en-GB" dirty="0"/>
          </a:p>
        </p:txBody>
      </p:sp>
      <p:pic>
        <p:nvPicPr>
          <p:cNvPr id="2050" name="Picture 2" descr="National occupational standards - NY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3853543" y="930843"/>
            <a:ext cx="7082246" cy="572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842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Centrality of Values to Youth Work</a:t>
            </a:r>
            <a:endParaRPr lang="en-GB" dirty="0"/>
          </a:p>
        </p:txBody>
      </p:sp>
      <p:sp>
        <p:nvSpPr>
          <p:cNvPr id="6" name="Content Placeholder 5"/>
          <p:cNvSpPr>
            <a:spLocks noGrp="1"/>
          </p:cNvSpPr>
          <p:nvPr>
            <p:ph idx="1"/>
          </p:nvPr>
        </p:nvSpPr>
        <p:spPr/>
        <p:txBody>
          <a:bodyPr>
            <a:normAutofit lnSpcReduction="10000"/>
          </a:bodyPr>
          <a:lstStyle/>
          <a:p>
            <a:pPr marL="0" indent="0">
              <a:buNone/>
            </a:pPr>
            <a:r>
              <a:rPr lang="en-GB" dirty="0" smtClean="0"/>
              <a:t>Values are at the core of Youth Work, a suite of values has been agreed which distinguishes youth work from other, sometimes related activities involving young people. </a:t>
            </a:r>
          </a:p>
          <a:p>
            <a:pPr marL="0" indent="0">
              <a:buNone/>
            </a:pPr>
            <a:r>
              <a:rPr lang="en-GB" dirty="0" smtClean="0"/>
              <a:t>These values are at the core of the work undertaken within youth work and underpin the standards; recognising that at the heart of all youth work is a young person led approach. </a:t>
            </a:r>
          </a:p>
          <a:p>
            <a:pPr marL="0" indent="0">
              <a:buNone/>
            </a:pPr>
            <a:r>
              <a:rPr lang="en-GB" dirty="0" smtClean="0"/>
              <a:t>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 </a:t>
            </a:r>
            <a:endParaRPr lang="en-GB" dirty="0"/>
          </a:p>
        </p:txBody>
      </p:sp>
    </p:spTree>
    <p:extLst>
      <p:ext uri="{BB962C8B-B14F-4D97-AF65-F5344CB8AC3E}">
        <p14:creationId xmlns:p14="http://schemas.microsoft.com/office/powerpoint/2010/main" val="19207718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The Value of Participation and Active Involvement</a:t>
            </a:r>
            <a:endParaRPr lang="en-GB" sz="4000" dirty="0"/>
          </a:p>
        </p:txBody>
      </p:sp>
      <p:sp>
        <p:nvSpPr>
          <p:cNvPr id="3" name="Content Placeholder 2"/>
          <p:cNvSpPr>
            <a:spLocks noGrp="1"/>
          </p:cNvSpPr>
          <p:nvPr>
            <p:ph idx="1"/>
          </p:nvPr>
        </p:nvSpPr>
        <p:spPr/>
        <p:txBody>
          <a:bodyPr/>
          <a:lstStyle/>
          <a:p>
            <a:pPr lvl="1"/>
            <a:r>
              <a:rPr lang="en-GB" dirty="0" smtClean="0"/>
              <a:t>Young people choose to be involved, not least because they want to relax, meet friends, make new relationships, to have fun, and to find support, </a:t>
            </a:r>
          </a:p>
          <a:p>
            <a:pPr lvl="1"/>
            <a:endParaRPr lang="en-GB" dirty="0" smtClean="0"/>
          </a:p>
          <a:p>
            <a:pPr lvl="1"/>
            <a:r>
              <a:rPr lang="en-GB" dirty="0" smtClean="0"/>
              <a:t>The work starts from where young people are in relation to their own values, views and principles, as well as their own personal and social space, </a:t>
            </a:r>
          </a:p>
          <a:p>
            <a:pPr lvl="1"/>
            <a:endParaRPr lang="en-GB" dirty="0" smtClean="0"/>
          </a:p>
          <a:p>
            <a:pPr lvl="1"/>
            <a:r>
              <a:rPr lang="en-GB" dirty="0" smtClean="0"/>
              <a:t>It seeks to go beyond where young people start, to widen their horizons, promote participation and invite social commitment, in particular by encouraging them to be critical and creative in their responses to their experience and the world around them, </a:t>
            </a:r>
            <a:endParaRPr lang="en-GB" dirty="0"/>
          </a:p>
        </p:txBody>
      </p:sp>
    </p:spTree>
    <p:extLst>
      <p:ext uri="{BB962C8B-B14F-4D97-AF65-F5344CB8AC3E}">
        <p14:creationId xmlns:p14="http://schemas.microsoft.com/office/powerpoint/2010/main" val="3110133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Value of Equity, Diversity and Inclusion</a:t>
            </a:r>
            <a:endParaRPr lang="en-GB" dirty="0"/>
          </a:p>
        </p:txBody>
      </p:sp>
      <p:sp>
        <p:nvSpPr>
          <p:cNvPr id="3" name="Content Placeholder 2"/>
          <p:cNvSpPr>
            <a:spLocks noGrp="1"/>
          </p:cNvSpPr>
          <p:nvPr>
            <p:ph idx="1"/>
          </p:nvPr>
        </p:nvSpPr>
        <p:spPr/>
        <p:txBody>
          <a:bodyPr>
            <a:normAutofit lnSpcReduction="10000"/>
          </a:bodyPr>
          <a:lstStyle/>
          <a:p>
            <a:r>
              <a:rPr lang="en-GB" dirty="0" smtClean="0"/>
              <a:t>It treats young people with respect, valuing each individual and their differences, and promoting the acceptance and understanding of others, whilst challenging oppressive behaviour and ideas.</a:t>
            </a:r>
          </a:p>
          <a:p>
            <a:pPr marL="0" indent="0">
              <a:buNone/>
            </a:pPr>
            <a:endParaRPr lang="en-GB" dirty="0" smtClean="0"/>
          </a:p>
          <a:p>
            <a:r>
              <a:rPr lang="en-GB" dirty="0" smtClean="0"/>
              <a:t>It respects and values individual differences by supporting and strengthening young people’s belief in themselves, and their capacity to grow and to change through a supportive group environment. </a:t>
            </a:r>
          </a:p>
          <a:p>
            <a:pPr marL="0" indent="0">
              <a:buNone/>
            </a:pPr>
            <a:endParaRPr lang="en-GB" dirty="0" smtClean="0"/>
          </a:p>
          <a:p>
            <a:r>
              <a:rPr lang="en-GB" dirty="0" smtClean="0"/>
              <a:t>It is underpinned by the principles of equity, diversity and interdependence.</a:t>
            </a:r>
            <a:endParaRPr lang="en-GB" dirty="0"/>
          </a:p>
        </p:txBody>
      </p:sp>
    </p:spTree>
    <p:extLst>
      <p:ext uri="{BB962C8B-B14F-4D97-AF65-F5344CB8AC3E}">
        <p14:creationId xmlns:p14="http://schemas.microsoft.com/office/powerpoint/2010/main" val="4257719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Value of Partnership with Young People and others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buNone/>
            </a:pPr>
            <a:endParaRPr lang="en-GB" dirty="0" smtClean="0"/>
          </a:p>
          <a:p>
            <a:r>
              <a:rPr lang="en-GB" dirty="0" smtClean="0"/>
              <a:t>It works in partnership with young people and other agencies which contribute to young people’s social, educational and personal development, </a:t>
            </a:r>
          </a:p>
          <a:p>
            <a:pPr marL="0" indent="0">
              <a:buNone/>
            </a:pPr>
            <a:endParaRPr lang="en-GB" dirty="0" smtClean="0"/>
          </a:p>
          <a:p>
            <a:r>
              <a:rPr lang="en-GB" dirty="0" smtClean="0"/>
              <a:t>It recognises the young person as a partner in a learning process, complementing formal education, promoting their access to learning opportunities which enable them to fulfil their potential, </a:t>
            </a:r>
            <a:endParaRPr lang="en-GB" dirty="0"/>
          </a:p>
        </p:txBody>
      </p:sp>
    </p:spTree>
    <p:extLst>
      <p:ext uri="{BB962C8B-B14F-4D97-AF65-F5344CB8AC3E}">
        <p14:creationId xmlns:p14="http://schemas.microsoft.com/office/powerpoint/2010/main" val="1162191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Value of Personal, Social and Political Development</a:t>
            </a:r>
            <a:endParaRPr lang="en-GB" sz="3600" dirty="0"/>
          </a:p>
        </p:txBody>
      </p:sp>
      <p:sp>
        <p:nvSpPr>
          <p:cNvPr id="3" name="Content Placeholder 2"/>
          <p:cNvSpPr>
            <a:spLocks noGrp="1"/>
          </p:cNvSpPr>
          <p:nvPr>
            <p:ph idx="1"/>
          </p:nvPr>
        </p:nvSpPr>
        <p:spPr/>
        <p:txBody>
          <a:bodyPr>
            <a:normAutofit lnSpcReduction="10000"/>
          </a:bodyPr>
          <a:lstStyle/>
          <a:p>
            <a:r>
              <a:rPr lang="en-GB" dirty="0" smtClean="0"/>
              <a:t>It is concerned with how young people feel, and not just with what they know and can do.</a:t>
            </a:r>
          </a:p>
          <a:p>
            <a:endParaRPr lang="en-GB" dirty="0" smtClean="0"/>
          </a:p>
          <a:p>
            <a:r>
              <a:rPr lang="en-GB" dirty="0" smtClean="0"/>
              <a:t>It is concerned with facilitating and empowering the voice of young people, encouraging and enabling them to influence the environment in which they live. </a:t>
            </a:r>
          </a:p>
          <a:p>
            <a:endParaRPr lang="en-GB" dirty="0" smtClean="0"/>
          </a:p>
          <a:p>
            <a:r>
              <a:rPr lang="en-GB" dirty="0" smtClean="0"/>
              <a:t>It safeguards the welfare of young people, and provides them with a safe environment in which to explore their values, beliefs, ideas and issues. </a:t>
            </a:r>
            <a:endParaRPr lang="en-GB" dirty="0"/>
          </a:p>
        </p:txBody>
      </p:sp>
    </p:spTree>
    <p:extLst>
      <p:ext uri="{BB962C8B-B14F-4D97-AF65-F5344CB8AC3E}">
        <p14:creationId xmlns:p14="http://schemas.microsoft.com/office/powerpoint/2010/main" val="7064779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Code of Ethics</a:t>
            </a:r>
            <a:endParaRPr lang="en-US" dirty="0"/>
          </a:p>
        </p:txBody>
      </p:sp>
      <p:sp>
        <p:nvSpPr>
          <p:cNvPr id="3" name="Content Placeholder 2"/>
          <p:cNvSpPr>
            <a:spLocks noGrp="1"/>
          </p:cNvSpPr>
          <p:nvPr>
            <p:ph idx="1"/>
          </p:nvPr>
        </p:nvSpPr>
        <p:spPr/>
        <p:txBody>
          <a:bodyPr/>
          <a:lstStyle/>
          <a:p>
            <a:r>
              <a:rPr lang="en-US" dirty="0"/>
              <a:t>The Code of Ethics is concerned with 5 specific areas. These are: </a:t>
            </a:r>
            <a:endParaRPr lang="en-US" dirty="0" smtClean="0"/>
          </a:p>
          <a:p>
            <a:endParaRPr lang="en-US" dirty="0"/>
          </a:p>
          <a:p>
            <a:pPr marL="0" indent="0">
              <a:buNone/>
            </a:pPr>
            <a:r>
              <a:rPr lang="en-US" dirty="0" smtClean="0"/>
              <a:t>1. Occupational </a:t>
            </a:r>
            <a:r>
              <a:rPr lang="en-US" dirty="0"/>
              <a:t>intervention</a:t>
            </a:r>
            <a:r>
              <a:rPr lang="en-US" dirty="0" smtClean="0"/>
              <a:t>;</a:t>
            </a:r>
          </a:p>
          <a:p>
            <a:pPr marL="0" indent="0">
              <a:buNone/>
            </a:pPr>
            <a:r>
              <a:rPr lang="en-US" dirty="0" smtClean="0"/>
              <a:t>2</a:t>
            </a:r>
            <a:r>
              <a:rPr lang="en-US" dirty="0"/>
              <a:t>. Responsibility for young people</a:t>
            </a:r>
            <a:r>
              <a:rPr lang="en-US" dirty="0" smtClean="0"/>
              <a:t>;</a:t>
            </a:r>
          </a:p>
          <a:p>
            <a:pPr marL="0" indent="0">
              <a:buNone/>
            </a:pPr>
            <a:r>
              <a:rPr lang="en-US" dirty="0" smtClean="0"/>
              <a:t>3</a:t>
            </a:r>
            <a:r>
              <a:rPr lang="en-US" dirty="0"/>
              <a:t>. Responsibility to colleagues; </a:t>
            </a:r>
            <a:endParaRPr lang="en-US" dirty="0" smtClean="0"/>
          </a:p>
          <a:p>
            <a:pPr marL="0" indent="0">
              <a:buNone/>
            </a:pPr>
            <a:r>
              <a:rPr lang="en-US" dirty="0" smtClean="0"/>
              <a:t>4</a:t>
            </a:r>
            <a:r>
              <a:rPr lang="en-US" dirty="0"/>
              <a:t>. Responsibility to employers</a:t>
            </a:r>
            <a:r>
              <a:rPr lang="en-US" dirty="0" smtClean="0"/>
              <a:t>;</a:t>
            </a:r>
          </a:p>
          <a:p>
            <a:pPr marL="0" indent="0">
              <a:buNone/>
            </a:pPr>
            <a:r>
              <a:rPr lang="en-US" dirty="0" smtClean="0"/>
              <a:t>5</a:t>
            </a:r>
            <a:r>
              <a:rPr lang="en-US" dirty="0"/>
              <a:t>. Responsibility to the occupation. </a:t>
            </a:r>
          </a:p>
          <a:p>
            <a:endParaRPr lang="en-US" dirty="0"/>
          </a:p>
        </p:txBody>
      </p:sp>
    </p:spTree>
    <p:extLst>
      <p:ext uri="{BB962C8B-B14F-4D97-AF65-F5344CB8AC3E}">
        <p14:creationId xmlns:p14="http://schemas.microsoft.com/office/powerpoint/2010/main" val="22307145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smtClean="0"/>
              <a:t>Comfort Break</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429543" y="1825625"/>
            <a:ext cx="6924257" cy="4315470"/>
          </a:xfrm>
          <a:prstGeom prst="rect">
            <a:avLst/>
          </a:prstGeom>
        </p:spPr>
      </p:pic>
    </p:spTree>
    <p:extLst>
      <p:ext uri="{BB962C8B-B14F-4D97-AF65-F5344CB8AC3E}">
        <p14:creationId xmlns:p14="http://schemas.microsoft.com/office/powerpoint/2010/main" val="375169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young people’s needs.</a:t>
            </a:r>
            <a:endParaRPr lang="en-GB" dirty="0"/>
          </a:p>
        </p:txBody>
      </p:sp>
      <p:sp>
        <p:nvSpPr>
          <p:cNvPr id="3" name="Content Placeholder 2"/>
          <p:cNvSpPr>
            <a:spLocks noGrp="1"/>
          </p:cNvSpPr>
          <p:nvPr>
            <p:ph idx="1"/>
          </p:nvPr>
        </p:nvSpPr>
        <p:spPr>
          <a:xfrm>
            <a:off x="940525" y="1939636"/>
            <a:ext cx="9353005" cy="4461164"/>
          </a:xfrm>
        </p:spPr>
        <p:txBody>
          <a:bodyPr/>
          <a:lstStyle/>
          <a:p>
            <a:r>
              <a:rPr lang="en-GB" dirty="0" smtClean="0"/>
              <a:t>There is a systematic process for identifying and meeting the needs of young people and their communities. They are based and underpinned on several theories</a:t>
            </a:r>
            <a:r>
              <a:rPr lang="en-GB" dirty="0" smtClean="0"/>
              <a:t>.</a:t>
            </a:r>
          </a:p>
          <a:p>
            <a:pPr marL="0" indent="0">
              <a:buNone/>
            </a:pPr>
            <a:endParaRPr lang="en-GB" dirty="0" smtClean="0"/>
          </a:p>
          <a:p>
            <a:r>
              <a:rPr lang="en-GB" dirty="0" smtClean="0"/>
              <a:t>The following part of the session is based upon the NAOMIE framework which </a:t>
            </a:r>
            <a:r>
              <a:rPr lang="en-GB" dirty="0" smtClean="0"/>
              <a:t>are</a:t>
            </a:r>
          </a:p>
          <a:p>
            <a:pPr marL="0" indent="0">
              <a:buNone/>
            </a:pPr>
            <a:endParaRPr lang="en-GB" dirty="0" smtClean="0"/>
          </a:p>
          <a:p>
            <a:pPr lvl="1"/>
            <a:r>
              <a:rPr lang="en-GB" dirty="0" smtClean="0"/>
              <a:t>Needs led</a:t>
            </a:r>
          </a:p>
          <a:p>
            <a:pPr lvl="1"/>
            <a:r>
              <a:rPr lang="en-GB" dirty="0" smtClean="0"/>
              <a:t>Systematically planned</a:t>
            </a:r>
          </a:p>
          <a:p>
            <a:pPr lvl="1"/>
            <a:r>
              <a:rPr lang="en-GB" dirty="0" smtClean="0"/>
              <a:t>Evaluated</a:t>
            </a:r>
            <a:endParaRPr lang="en-GB" dirty="0"/>
          </a:p>
        </p:txBody>
      </p:sp>
    </p:spTree>
    <p:extLst>
      <p:ext uri="{BB962C8B-B14F-4D97-AF65-F5344CB8AC3E}">
        <p14:creationId xmlns:p14="http://schemas.microsoft.com/office/powerpoint/2010/main" val="6508910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the needs</a:t>
            </a:r>
            <a:endParaRPr lang="en-GB" dirty="0"/>
          </a:p>
        </p:txBody>
      </p:sp>
      <p:sp>
        <p:nvSpPr>
          <p:cNvPr id="3" name="Content Placeholder 2"/>
          <p:cNvSpPr>
            <a:spLocks noGrp="1"/>
          </p:cNvSpPr>
          <p:nvPr>
            <p:ph idx="1"/>
          </p:nvPr>
        </p:nvSpPr>
        <p:spPr/>
        <p:txBody>
          <a:bodyPr>
            <a:normAutofit lnSpcReduction="10000"/>
          </a:bodyPr>
          <a:lstStyle/>
          <a:p>
            <a:r>
              <a:rPr lang="en-GB" dirty="0" smtClean="0"/>
              <a:t>Once the needs are known, the worker has to decide how to work systematically to meet the needs.</a:t>
            </a:r>
          </a:p>
          <a:p>
            <a:r>
              <a:rPr lang="en-GB" dirty="0" smtClean="0"/>
              <a:t>One approach is to use the NAOMIE model:</a:t>
            </a:r>
          </a:p>
          <a:p>
            <a:pPr lvl="1"/>
            <a:r>
              <a:rPr lang="en-GB" dirty="0" smtClean="0"/>
              <a:t>(N) Identifies the </a:t>
            </a:r>
            <a:r>
              <a:rPr lang="en-GB" b="1" dirty="0" smtClean="0"/>
              <a:t>Needs</a:t>
            </a:r>
          </a:p>
          <a:p>
            <a:pPr lvl="1"/>
            <a:r>
              <a:rPr lang="en-GB" dirty="0" smtClean="0"/>
              <a:t>(A) Set the </a:t>
            </a:r>
            <a:r>
              <a:rPr lang="en-GB" b="1" dirty="0" smtClean="0"/>
              <a:t>Aim</a:t>
            </a:r>
            <a:r>
              <a:rPr lang="en-GB" dirty="0" smtClean="0"/>
              <a:t>: whatever it is that you are working towards.</a:t>
            </a:r>
          </a:p>
          <a:p>
            <a:pPr lvl="1"/>
            <a:r>
              <a:rPr lang="en-GB" dirty="0" smtClean="0"/>
              <a:t>(O) Set the </a:t>
            </a:r>
            <a:r>
              <a:rPr lang="en-GB" b="1" dirty="0" smtClean="0"/>
              <a:t>Objectives</a:t>
            </a:r>
            <a:r>
              <a:rPr lang="en-GB" dirty="0" smtClean="0"/>
              <a:t>: those smaller steps that will get you to your aim.</a:t>
            </a:r>
          </a:p>
          <a:p>
            <a:pPr lvl="1"/>
            <a:r>
              <a:rPr lang="en-GB" dirty="0" smtClean="0"/>
              <a:t>(M) Decide what </a:t>
            </a:r>
            <a:r>
              <a:rPr lang="en-GB" b="1" dirty="0" smtClean="0"/>
              <a:t>method</a:t>
            </a:r>
            <a:r>
              <a:rPr lang="en-GB" dirty="0" smtClean="0"/>
              <a:t> you are going to use.</a:t>
            </a:r>
          </a:p>
          <a:p>
            <a:pPr lvl="1"/>
            <a:r>
              <a:rPr lang="en-GB" dirty="0" smtClean="0"/>
              <a:t>( I )  Decide what </a:t>
            </a:r>
            <a:r>
              <a:rPr lang="en-GB" b="1" dirty="0" smtClean="0"/>
              <a:t>Indicators</a:t>
            </a:r>
            <a:r>
              <a:rPr lang="en-GB" dirty="0" smtClean="0"/>
              <a:t> you will use to show you are on course, then go ahead and </a:t>
            </a:r>
            <a:r>
              <a:rPr lang="en-GB" b="1" dirty="0" smtClean="0"/>
              <a:t>Implement</a:t>
            </a:r>
            <a:r>
              <a:rPr lang="en-GB" dirty="0" smtClean="0"/>
              <a:t> it.</a:t>
            </a:r>
          </a:p>
          <a:p>
            <a:pPr lvl="1"/>
            <a:r>
              <a:rPr lang="en-GB" dirty="0" smtClean="0"/>
              <a:t>( E ) Decide how you are going to Evaluate the outcomes and review the process.    </a:t>
            </a:r>
            <a:endParaRPr lang="en-GB" dirty="0"/>
          </a:p>
        </p:txBody>
      </p:sp>
    </p:spTree>
    <p:extLst>
      <p:ext uri="{BB962C8B-B14F-4D97-AF65-F5344CB8AC3E}">
        <p14:creationId xmlns:p14="http://schemas.microsoft.com/office/powerpoint/2010/main" val="4257078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El</a:t>
            </a:r>
            <a:endParaRPr lang="en-GB" dirty="0"/>
          </a:p>
        </p:txBody>
      </p:sp>
      <p:sp>
        <p:nvSpPr>
          <p:cNvPr id="3" name="Content Placeholder 2"/>
          <p:cNvSpPr>
            <a:spLocks noGrp="1"/>
          </p:cNvSpPr>
          <p:nvPr>
            <p:ph idx="1"/>
          </p:nvPr>
        </p:nvSpPr>
        <p:spPr>
          <a:xfrm>
            <a:off x="953589" y="1320801"/>
            <a:ext cx="8647611" cy="5264726"/>
          </a:xfrm>
        </p:spPr>
        <p:txBody>
          <a:bodyPr>
            <a:normAutofit fontScale="85000" lnSpcReduction="20000"/>
          </a:bodyPr>
          <a:lstStyle/>
          <a:p>
            <a:r>
              <a:rPr lang="en-GB" b="1" dirty="0" smtClean="0"/>
              <a:t>Needs</a:t>
            </a:r>
          </a:p>
          <a:p>
            <a:pPr marL="114300" indent="0">
              <a:buNone/>
            </a:pPr>
            <a:endParaRPr lang="en-GB" dirty="0" smtClean="0"/>
          </a:p>
          <a:p>
            <a:r>
              <a:rPr lang="en-GB" dirty="0" smtClean="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smtClean="0"/>
              <a:t>Chevella</a:t>
            </a:r>
            <a:r>
              <a:rPr lang="en-GB" dirty="0" smtClean="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a:t>
            </a:r>
            <a:r>
              <a:rPr lang="en-GB" dirty="0" smtClean="0"/>
              <a:t>came </a:t>
            </a:r>
            <a:r>
              <a:rPr lang="en-GB" dirty="0" smtClean="0"/>
              <a:t>to see the worker, she is very concerned about what is happening. El spends a lot of time looking after her </a:t>
            </a:r>
            <a:r>
              <a:rPr lang="en-GB" dirty="0" smtClean="0"/>
              <a:t>two </a:t>
            </a:r>
            <a:r>
              <a:rPr lang="en-GB" dirty="0" smtClean="0"/>
              <a:t>younger brothers (aged 8 and 6) during the school holidays as her mum works until 5.30pm. The mum seems tired, stressed and in need of support.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9814" y="2485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4832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smtClean="0"/>
              <a:t>Identification of </a:t>
            </a:r>
            <a:r>
              <a:rPr lang="en-GB" b="1" dirty="0" smtClean="0"/>
              <a:t>needs</a:t>
            </a:r>
          </a:p>
          <a:p>
            <a:pPr marL="114300" indent="0">
              <a:buNone/>
            </a:pPr>
            <a:endParaRPr lang="en-GB" dirty="0" smtClean="0"/>
          </a:p>
          <a:p>
            <a:r>
              <a:rPr lang="en-GB" dirty="0" smtClean="0"/>
              <a:t>The Neighbourhood worker felt that:</a:t>
            </a:r>
          </a:p>
          <a:p>
            <a:pPr marL="868680" lvl="1" indent="-457200">
              <a:buFont typeface="+mj-lt"/>
              <a:buAutoNum type="arabicPeriod"/>
            </a:pPr>
            <a:r>
              <a:rPr lang="en-GB" dirty="0" smtClean="0"/>
              <a:t>El is lacking stimulation and challenge. She wants and needs </a:t>
            </a:r>
            <a:r>
              <a:rPr lang="en-GB" dirty="0" smtClean="0"/>
              <a:t>achievement</a:t>
            </a:r>
          </a:p>
          <a:p>
            <a:pPr marL="868680" lvl="1" indent="-457200">
              <a:buFont typeface="+mj-lt"/>
              <a:buAutoNum type="arabicPeriod"/>
            </a:pPr>
            <a:endParaRPr lang="en-GB" dirty="0" smtClean="0"/>
          </a:p>
          <a:p>
            <a:pPr marL="868680" lvl="1" indent="-457200">
              <a:buFont typeface="+mj-lt"/>
              <a:buAutoNum type="arabicPeriod"/>
            </a:pPr>
            <a:r>
              <a:rPr lang="en-GB" dirty="0" smtClean="0"/>
              <a:t>In some ways she is a young adult too soon because of her parenting role in the relationship to her brothers. Her growth is stunted socially, emotionally, </a:t>
            </a:r>
            <a:r>
              <a:rPr lang="en-GB" dirty="0"/>
              <a:t>s</a:t>
            </a:r>
            <a:r>
              <a:rPr lang="en-GB" dirty="0" smtClean="0"/>
              <a:t>piritually and politically because of the lack of opportunities locally.</a:t>
            </a:r>
          </a:p>
          <a:p>
            <a:pPr marL="868680" lvl="1" indent="-457200">
              <a:buFont typeface="+mj-lt"/>
              <a:buAutoNum type="arabicPeriod"/>
            </a:pPr>
            <a:endParaRPr lang="en-GB" dirty="0"/>
          </a:p>
          <a:p>
            <a:r>
              <a:rPr lang="en-GB" dirty="0" smtClean="0"/>
              <a:t>This is resulting in her finding challenge, stimulation and fun in ways that are not positive and are illegal. This is discussed with El and she spontaneously agrees that this is the case.</a:t>
            </a:r>
            <a:endParaRPr lang="en-GB" dirty="0"/>
          </a:p>
        </p:txBody>
      </p:sp>
    </p:spTree>
    <p:extLst>
      <p:ext uri="{BB962C8B-B14F-4D97-AF65-F5344CB8AC3E}">
        <p14:creationId xmlns:p14="http://schemas.microsoft.com/office/powerpoint/2010/main" val="3041452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Aim</a:t>
            </a:r>
          </a:p>
          <a:p>
            <a:pPr lvl="1"/>
            <a:r>
              <a:rPr lang="en-GB" dirty="0" smtClean="0"/>
              <a:t>To provide El with learning opportunities to help her reach her potential.</a:t>
            </a:r>
          </a:p>
          <a:p>
            <a:endParaRPr lang="en-GB" dirty="0"/>
          </a:p>
          <a:p>
            <a:r>
              <a:rPr lang="en-GB" b="1" dirty="0" smtClean="0"/>
              <a:t>Objectives</a:t>
            </a:r>
          </a:p>
          <a:p>
            <a:pPr lvl="1"/>
            <a:r>
              <a:rPr lang="en-GB" dirty="0" smtClean="0"/>
              <a:t>To offer El new experiences with which she can continue away from the estate.</a:t>
            </a:r>
          </a:p>
          <a:p>
            <a:pPr lvl="1"/>
            <a:r>
              <a:rPr lang="en-GB" dirty="0" smtClean="0"/>
              <a:t>To keep her and her friendship group together in the process.</a:t>
            </a:r>
          </a:p>
          <a:p>
            <a:pPr lvl="1"/>
            <a:r>
              <a:rPr lang="en-GB" dirty="0" smtClean="0"/>
              <a:t>To support El in the leadership role that she has begun to develop.</a:t>
            </a:r>
          </a:p>
          <a:p>
            <a:pPr lvl="1"/>
            <a:r>
              <a:rPr lang="en-GB" dirty="0" smtClean="0"/>
              <a:t>To support her mother in her parenting of El and her two brothers.</a:t>
            </a:r>
            <a:endParaRPr lang="en-GB" dirty="0"/>
          </a:p>
        </p:txBody>
      </p:sp>
    </p:spTree>
    <p:extLst>
      <p:ext uri="{BB962C8B-B14F-4D97-AF65-F5344CB8AC3E}">
        <p14:creationId xmlns:p14="http://schemas.microsoft.com/office/powerpoint/2010/main" val="4616395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102" y="277091"/>
            <a:ext cx="7620000" cy="729673"/>
          </a:xfrm>
        </p:spPr>
        <p:txBody>
          <a:bodyPr/>
          <a:lstStyle/>
          <a:p>
            <a:r>
              <a:rPr lang="en-GB" dirty="0"/>
              <a:t>Case Study: El</a:t>
            </a:r>
          </a:p>
        </p:txBody>
      </p:sp>
      <p:sp>
        <p:nvSpPr>
          <p:cNvPr id="3" name="Content Placeholder 2"/>
          <p:cNvSpPr>
            <a:spLocks noGrp="1"/>
          </p:cNvSpPr>
          <p:nvPr>
            <p:ph idx="1"/>
          </p:nvPr>
        </p:nvSpPr>
        <p:spPr>
          <a:xfrm>
            <a:off x="822959" y="1006764"/>
            <a:ext cx="9914709" cy="5394036"/>
          </a:xfrm>
        </p:spPr>
        <p:txBody>
          <a:bodyPr>
            <a:normAutofit fontScale="92500" lnSpcReduction="10000"/>
          </a:bodyPr>
          <a:lstStyle/>
          <a:p>
            <a:r>
              <a:rPr lang="en-GB" b="1" dirty="0" smtClean="0"/>
              <a:t>Method</a:t>
            </a:r>
          </a:p>
          <a:p>
            <a:r>
              <a:rPr lang="en-GB" dirty="0" smtClean="0"/>
              <a:t>The </a:t>
            </a:r>
            <a:r>
              <a:rPr lang="en-GB" dirty="0" smtClean="0"/>
              <a:t>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smtClean="0"/>
              <a:t>Stage 1. Ask the four young women if they would like to help run a holiday for ten young people who would otherwise not have had a holiday. This would involve some fund raising off the estate.</a:t>
            </a:r>
          </a:p>
          <a:p>
            <a:pPr lvl="1"/>
            <a:r>
              <a:rPr lang="en-GB" dirty="0" smtClean="0"/>
              <a:t>Stage 2. Fund raise: letters, phone calls and visits.</a:t>
            </a:r>
          </a:p>
          <a:p>
            <a:pPr lvl="1"/>
            <a:r>
              <a:rPr lang="en-GB" dirty="0" smtClean="0"/>
              <a:t>Stage 3. Plan the holiday. This will include visiting the holiday venue and trying out the activities. The idea is that the young women will enjoy themselves and learn about the organisation and safety.</a:t>
            </a:r>
          </a:p>
          <a:p>
            <a:pPr lvl="1"/>
            <a:r>
              <a:rPr lang="en-GB" dirty="0" smtClean="0"/>
              <a:t>Stage 4. Run a planning weekend.</a:t>
            </a:r>
          </a:p>
          <a:p>
            <a:pPr lvl="1"/>
            <a:r>
              <a:rPr lang="en-GB" dirty="0" smtClean="0"/>
              <a:t>Stage 5. Run the holiday with the young people: these will include </a:t>
            </a:r>
            <a:r>
              <a:rPr lang="en-GB" dirty="0" err="1" smtClean="0"/>
              <a:t>El’s</a:t>
            </a:r>
            <a:r>
              <a:rPr lang="en-GB" dirty="0" smtClean="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2941567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periods between each stage are used to look at the young women’s:</a:t>
            </a:r>
          </a:p>
          <a:p>
            <a:pPr lvl="1"/>
            <a:r>
              <a:rPr lang="en-GB" dirty="0" smtClean="0"/>
              <a:t>Achievements</a:t>
            </a:r>
          </a:p>
          <a:p>
            <a:pPr lvl="1"/>
            <a:r>
              <a:rPr lang="en-GB" dirty="0" smtClean="0"/>
              <a:t>Roles, including leadership</a:t>
            </a:r>
          </a:p>
          <a:p>
            <a:pPr lvl="1"/>
            <a:r>
              <a:rPr lang="en-GB" dirty="0" smtClean="0"/>
              <a:t>Support mechanisms</a:t>
            </a:r>
          </a:p>
          <a:p>
            <a:pPr lvl="1"/>
            <a:r>
              <a:rPr lang="en-GB" dirty="0" smtClean="0"/>
              <a:t>And to offer positive feedback and constructive criticism. </a:t>
            </a:r>
          </a:p>
          <a:p>
            <a:endParaRPr lang="en-GB" dirty="0" smtClean="0"/>
          </a:p>
          <a:p>
            <a:r>
              <a:rPr lang="en-GB" dirty="0" smtClean="0"/>
              <a:t>Stage </a:t>
            </a:r>
            <a:r>
              <a:rPr lang="en-GB" dirty="0" smtClean="0"/>
              <a:t>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19361764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20000"/>
          </a:bodyPr>
          <a:lstStyle/>
          <a:p>
            <a:r>
              <a:rPr lang="en-GB" b="1" dirty="0" smtClean="0"/>
              <a:t>Indicators</a:t>
            </a:r>
          </a:p>
          <a:p>
            <a:pPr marL="0" indent="0">
              <a:buNone/>
            </a:pPr>
            <a:endParaRPr lang="en-GB" b="1" dirty="0" smtClean="0"/>
          </a:p>
          <a:p>
            <a:pPr lvl="1"/>
            <a:r>
              <a:rPr lang="en-GB" dirty="0" smtClean="0"/>
              <a:t>Do the women want to join in?</a:t>
            </a:r>
          </a:p>
          <a:p>
            <a:pPr lvl="1"/>
            <a:r>
              <a:rPr lang="en-GB" dirty="0" smtClean="0"/>
              <a:t>Do they turn up for the slog of fund-raising?</a:t>
            </a:r>
          </a:p>
          <a:p>
            <a:pPr lvl="1"/>
            <a:r>
              <a:rPr lang="en-GB" dirty="0" smtClean="0"/>
              <a:t>Do they remain involved?</a:t>
            </a:r>
          </a:p>
          <a:p>
            <a:pPr lvl="1"/>
            <a:r>
              <a:rPr lang="en-GB" dirty="0" smtClean="0"/>
              <a:t>How do they respond to leaving the estate and meeting new people?</a:t>
            </a:r>
          </a:p>
          <a:p>
            <a:pPr lvl="1"/>
            <a:r>
              <a:rPr lang="en-GB" dirty="0" smtClean="0"/>
              <a:t>What roles do they take up?</a:t>
            </a:r>
          </a:p>
          <a:p>
            <a:pPr lvl="1"/>
            <a:r>
              <a:rPr lang="en-GB" dirty="0" smtClean="0"/>
              <a:t>How is El working as a leader in all of this?</a:t>
            </a:r>
          </a:p>
          <a:p>
            <a:pPr lvl="1"/>
            <a:r>
              <a:rPr lang="en-GB" dirty="0" smtClean="0"/>
              <a:t>Is the young people's participation real or are they just hanging in there for the sake of the holiday?</a:t>
            </a:r>
          </a:p>
          <a:p>
            <a:pPr lvl="1"/>
            <a:r>
              <a:rPr lang="en-GB" dirty="0" smtClean="0"/>
              <a:t>Can they identify their learning?</a:t>
            </a:r>
          </a:p>
          <a:p>
            <a:pPr lvl="1"/>
            <a:r>
              <a:rPr lang="en-GB" dirty="0" smtClean="0"/>
              <a:t>Do they turn up for the planning weekend: are they active participants?</a:t>
            </a:r>
          </a:p>
          <a:p>
            <a:pPr lvl="1"/>
            <a:r>
              <a:rPr lang="en-GB" dirty="0" smtClean="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2315322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Evaluation</a:t>
            </a:r>
          </a:p>
          <a:p>
            <a:r>
              <a:rPr lang="en-GB" i="1" dirty="0" smtClean="0"/>
              <a:t>Formative evaluation </a:t>
            </a:r>
            <a:r>
              <a:rPr lang="en-GB" dirty="0" smtClean="0"/>
              <a:t>After each session, and the planning weekend, the following questions need exploring to discover how each young person is developing:</a:t>
            </a:r>
          </a:p>
          <a:p>
            <a:pPr lvl="1"/>
            <a:r>
              <a:rPr lang="en-GB" dirty="0" smtClean="0"/>
              <a:t>What has happened that is of significance to the young people’s learning?</a:t>
            </a:r>
          </a:p>
          <a:p>
            <a:pPr lvl="1"/>
            <a:r>
              <a:rPr lang="en-GB" dirty="0" smtClean="0"/>
              <a:t>What needs to be done to progress their learning?</a:t>
            </a:r>
          </a:p>
          <a:p>
            <a:pPr lvl="1"/>
            <a:r>
              <a:rPr lang="en-GB" dirty="0" smtClean="0"/>
              <a:t>The programme’s successes?</a:t>
            </a:r>
          </a:p>
          <a:p>
            <a:pPr lvl="1"/>
            <a:r>
              <a:rPr lang="en-GB" dirty="0" smtClean="0"/>
              <a:t>Its not so successful parts?</a:t>
            </a:r>
          </a:p>
          <a:p>
            <a:pPr lvl="1"/>
            <a:r>
              <a:rPr lang="en-GB" dirty="0" smtClean="0"/>
              <a:t>What role did you take?</a:t>
            </a:r>
          </a:p>
          <a:p>
            <a:pPr lvl="1"/>
            <a:r>
              <a:rPr lang="en-GB" dirty="0" smtClean="0"/>
              <a:t>What have we learned?</a:t>
            </a:r>
          </a:p>
          <a:p>
            <a:pPr lvl="1"/>
            <a:endParaRPr lang="en-GB" dirty="0" smtClean="0"/>
          </a:p>
          <a:p>
            <a:pPr lvl="1"/>
            <a:endParaRPr lang="en-GB" i="1" dirty="0"/>
          </a:p>
        </p:txBody>
      </p:sp>
    </p:spTree>
    <p:extLst>
      <p:ext uri="{BB962C8B-B14F-4D97-AF65-F5344CB8AC3E}">
        <p14:creationId xmlns:p14="http://schemas.microsoft.com/office/powerpoint/2010/main" val="3014474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Summary Evaluation (at the end</a:t>
            </a:r>
            <a:r>
              <a:rPr lang="en-GB" dirty="0" smtClean="0"/>
              <a:t>)</a:t>
            </a:r>
          </a:p>
          <a:p>
            <a:endParaRPr lang="en-GB" dirty="0" smtClean="0"/>
          </a:p>
          <a:p>
            <a:pPr lvl="1"/>
            <a:r>
              <a:rPr lang="en-GB" dirty="0" smtClean="0"/>
              <a:t>What did the children/ young people get from the holiday</a:t>
            </a:r>
            <a:r>
              <a:rPr lang="en-GB" dirty="0" smtClean="0"/>
              <a:t>?</a:t>
            </a:r>
          </a:p>
          <a:p>
            <a:pPr lvl="1"/>
            <a:endParaRPr lang="en-GB" dirty="0" smtClean="0"/>
          </a:p>
          <a:p>
            <a:pPr lvl="1"/>
            <a:r>
              <a:rPr lang="en-GB" dirty="0" smtClean="0"/>
              <a:t>Did it go to plan</a:t>
            </a:r>
            <a:r>
              <a:rPr lang="en-GB" dirty="0" smtClean="0"/>
              <a:t>?</a:t>
            </a:r>
          </a:p>
          <a:p>
            <a:pPr lvl="1"/>
            <a:endParaRPr lang="en-GB" dirty="0" smtClean="0"/>
          </a:p>
          <a:p>
            <a:pPr lvl="1"/>
            <a:r>
              <a:rPr lang="en-GB" dirty="0" smtClean="0"/>
              <a:t>Good bits, bad bits, points to look out for if done again</a:t>
            </a:r>
            <a:r>
              <a:rPr lang="en-GB" dirty="0" smtClean="0"/>
              <a:t>?</a:t>
            </a:r>
          </a:p>
          <a:p>
            <a:pPr lvl="1"/>
            <a:endParaRPr lang="en-GB" dirty="0" smtClean="0"/>
          </a:p>
          <a:p>
            <a:pPr lvl="1"/>
            <a:r>
              <a:rPr lang="en-GB" dirty="0" smtClean="0"/>
              <a:t>What has each of us achieved and learned?</a:t>
            </a:r>
            <a:endParaRPr lang="en-GB" dirty="0"/>
          </a:p>
        </p:txBody>
      </p:sp>
    </p:spTree>
    <p:extLst>
      <p:ext uri="{BB962C8B-B14F-4D97-AF65-F5344CB8AC3E}">
        <p14:creationId xmlns:p14="http://schemas.microsoft.com/office/powerpoint/2010/main" val="5387600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smtClean="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r>
              <a:rPr lang="en-GB" dirty="0" smtClean="0"/>
              <a:t>’.</a:t>
            </a:r>
          </a:p>
          <a:p>
            <a:endParaRPr lang="en-GB" dirty="0" smtClean="0"/>
          </a:p>
          <a:p>
            <a:r>
              <a:rPr lang="en-GB" dirty="0" smtClean="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endParaRPr lang="en-GB" dirty="0"/>
          </a:p>
        </p:txBody>
      </p:sp>
    </p:spTree>
    <p:extLst>
      <p:ext uri="{BB962C8B-B14F-4D97-AF65-F5344CB8AC3E}">
        <p14:creationId xmlns:p14="http://schemas.microsoft.com/office/powerpoint/2010/main" val="7647492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r>
              <a:rPr lang="en-GB" dirty="0" smtClean="0"/>
              <a:t>Activity</a:t>
            </a:r>
            <a:endParaRPr lang="en-GB" dirty="0"/>
          </a:p>
        </p:txBody>
      </p:sp>
      <p:sp>
        <p:nvSpPr>
          <p:cNvPr id="3" name="Content Placeholder 2"/>
          <p:cNvSpPr>
            <a:spLocks noGrp="1"/>
          </p:cNvSpPr>
          <p:nvPr>
            <p:ph idx="1"/>
          </p:nvPr>
        </p:nvSpPr>
        <p:spPr/>
        <p:txBody>
          <a:bodyPr>
            <a:normAutofit fontScale="92500" lnSpcReduction="10000"/>
          </a:bodyPr>
          <a:lstStyle/>
          <a:p>
            <a:r>
              <a:rPr lang="en-GB" dirty="0"/>
              <a:t>P</a:t>
            </a:r>
            <a:r>
              <a:rPr lang="en-GB" dirty="0" smtClean="0"/>
              <a:t>repare </a:t>
            </a:r>
            <a:r>
              <a:rPr lang="en-GB" dirty="0" smtClean="0"/>
              <a:t>your own systematic process for planning which is based on the NAOMIE framework - that has already been explained to you during today’s lecture</a:t>
            </a:r>
            <a:r>
              <a:rPr lang="en-GB" dirty="0" smtClean="0"/>
              <a:t>.</a:t>
            </a:r>
          </a:p>
          <a:p>
            <a:endParaRPr lang="en-GB" dirty="0" smtClean="0"/>
          </a:p>
          <a:p>
            <a:r>
              <a:rPr lang="en-GB" dirty="0" smtClean="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smtClean="0"/>
              <a:t>El’s</a:t>
            </a:r>
            <a:r>
              <a:rPr lang="en-GB" dirty="0" smtClean="0"/>
              <a:t> idea of getting more resources on her estate for children and young people.</a:t>
            </a:r>
          </a:p>
          <a:p>
            <a:pPr lvl="1"/>
            <a:r>
              <a:rPr lang="en-GB" dirty="0" smtClean="0"/>
              <a:t>A bullying problem in the youth club</a:t>
            </a:r>
          </a:p>
          <a:p>
            <a:pPr lvl="1"/>
            <a:r>
              <a:rPr lang="en-GB" dirty="0" smtClean="0"/>
              <a:t>The decline in the number of young people accessing the project/centre.</a:t>
            </a:r>
          </a:p>
          <a:p>
            <a:pPr lvl="1"/>
            <a:r>
              <a:rPr lang="en-GB" dirty="0" smtClean="0"/>
              <a:t>Or helping a young person to make an informed decision about their future.</a:t>
            </a:r>
          </a:p>
          <a:p>
            <a:pPr lvl="1"/>
            <a:endParaRPr lang="en-GB" dirty="0" smtClean="0"/>
          </a:p>
        </p:txBody>
      </p:sp>
    </p:spTree>
    <p:extLst>
      <p:ext uri="{BB962C8B-B14F-4D97-AF65-F5344CB8AC3E}">
        <p14:creationId xmlns:p14="http://schemas.microsoft.com/office/powerpoint/2010/main" val="2549997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Arrangements for Directed Study</a:t>
            </a:r>
            <a:endParaRPr lang="en-GB" dirty="0"/>
          </a:p>
        </p:txBody>
      </p:sp>
      <p:sp>
        <p:nvSpPr>
          <p:cNvPr id="3" name="Content Placeholder 2"/>
          <p:cNvSpPr>
            <a:spLocks noGrp="1"/>
          </p:cNvSpPr>
          <p:nvPr>
            <p:ph idx="1"/>
          </p:nvPr>
        </p:nvSpPr>
        <p:spPr/>
        <p:txBody>
          <a:bodyPr/>
          <a:lstStyle/>
          <a:p>
            <a:r>
              <a:rPr lang="en-GB" b="1" dirty="0" smtClean="0"/>
              <a:t>Individual Task </a:t>
            </a:r>
            <a:r>
              <a:rPr lang="en-GB" dirty="0" smtClean="0"/>
              <a:t>- Use the reminder of today familiarising yourself with the process of NAOMIE.</a:t>
            </a:r>
          </a:p>
          <a:p>
            <a:r>
              <a:rPr lang="en-GB" dirty="0" smtClean="0"/>
              <a:t>Decide who you would like to work with and discuss initial ideas for the NAOMIE </a:t>
            </a:r>
            <a:r>
              <a:rPr lang="en-GB" smtClean="0"/>
              <a:t>example</a:t>
            </a:r>
            <a:r>
              <a:rPr lang="en-GB" smtClean="0"/>
              <a:t>.</a:t>
            </a:r>
            <a:endParaRPr lang="en-GB" dirty="0" smtClean="0"/>
          </a:p>
        </p:txBody>
      </p:sp>
    </p:spTree>
    <p:extLst>
      <p:ext uri="{BB962C8B-B14F-4D97-AF65-F5344CB8AC3E}">
        <p14:creationId xmlns:p14="http://schemas.microsoft.com/office/powerpoint/2010/main" val="2921629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2755</Words>
  <Application>Microsoft Office PowerPoint</Application>
  <PresentationFormat>Widescreen</PresentationFormat>
  <Paragraphs>223</Paragraphs>
  <Slides>36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Youth and community worker</vt:lpstr>
      <vt:lpstr>How is youth work developed?</vt:lpstr>
      <vt:lpstr>Youth Work</vt:lpstr>
      <vt:lpstr>Youth Work</vt:lpstr>
      <vt:lpstr>Individual Task What is Youth Work?</vt:lpstr>
      <vt:lpstr>Individual Task What is Youth Work?</vt:lpstr>
      <vt:lpstr>Key Purpose of Youth Work</vt:lpstr>
      <vt:lpstr>Youth Work Skills </vt:lpstr>
      <vt:lpstr>Class Discussion </vt:lpstr>
      <vt:lpstr>Group Discussion  </vt:lpstr>
      <vt:lpstr>Principles, Purposes &amp; Values </vt:lpstr>
      <vt:lpstr>Ethical Conduct in Youth Work</vt:lpstr>
      <vt:lpstr>Youth Work in Wales </vt:lpstr>
      <vt:lpstr>Values in Youth Work</vt:lpstr>
      <vt:lpstr>Youth Work – National Occupational Standards</vt:lpstr>
      <vt:lpstr>National Occupational Standards for Youth Work</vt:lpstr>
      <vt:lpstr>The Centrality of Values to Youth Work</vt:lpstr>
      <vt:lpstr>The Value of Participation and Active Involvement</vt:lpstr>
      <vt:lpstr>The Value of Equity, Diversity and Inclusion</vt:lpstr>
      <vt:lpstr>The Value of Partnership with Young People and others</vt:lpstr>
      <vt:lpstr>The Value of Personal, Social and Political Development</vt:lpstr>
      <vt:lpstr>Code of Ethics</vt:lpstr>
      <vt:lpstr>PowerPoint Presentation</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vt:lpstr>
      <vt:lpstr>Arrangements for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Darrel Williams</dc:creator>
  <cp:lastModifiedBy>Darrel Williams</cp:lastModifiedBy>
  <cp:revision>5</cp:revision>
  <dcterms:created xsi:type="dcterms:W3CDTF">2020-10-19T09:08:57Z</dcterms:created>
  <dcterms:modified xsi:type="dcterms:W3CDTF">2020-10-19T09:48:52Z</dcterms:modified>
</cp:coreProperties>
</file>