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11"/>
  </p:notesMasterIdLst>
  <p:sldIdLst>
    <p:sldId id="621" r:id="rId3"/>
    <p:sldId id="624" r:id="rId4"/>
    <p:sldId id="404" r:id="rId5"/>
    <p:sldId id="406" r:id="rId6"/>
    <p:sldId id="408" r:id="rId7"/>
    <p:sldId id="410" r:id="rId8"/>
    <p:sldId id="412" r:id="rId9"/>
    <p:sldId id="41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84"/>
  </p:normalViewPr>
  <p:slideViewPr>
    <p:cSldViewPr snapToGrid="0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24972E-92D4-ED48-9DB0-04D2779DB65E}" type="datetimeFigureOut">
              <a:rPr lang="en-US" smtClean="0"/>
              <a:t>10/23/24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37414A-DA63-7547-B659-D7B69B2B1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324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2DF9E38F-D219-4926-83FF-2CBA21A73A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661FDDC3-E46C-47E6-95AE-BBA1C6F0B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5208372D-6815-4289-9309-965EE31930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539A2AB-95AD-4750-9764-B4134618D1E0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15091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D48FF0DF-EA78-451F-82AF-A24ED660CB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A1D27E9B-DBEB-42F9-914E-B55B7D7B0E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18E6EAC8-1936-4C0D-96A8-B2DFADD697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E9E7EF0-4C8A-484A-B2CC-781EC165E34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5A3F465E-7C0A-43C6-AC94-BD9A73A832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42FAE647-E8A5-44CA-B20F-4709514428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54B70BA-88ED-42BB-B1EE-DD3E00D259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BE4A3EB-13BD-471B-88B5-9BE588F0FC7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1884F599-7DAD-44A4-A17F-E305AC73177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1DA8C53-585B-4539-9AE2-D2A2A98186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EF7E759E-19E6-4C02-B59D-9646C4F381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8F867DA-D2D8-48D7-8F80-E1E8DA0F4055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217D9307-01CE-495C-AC69-2A596027259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3871034E-3159-40C6-84CB-D0F55F0E1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ABCBF57F-5F25-4EED-962C-CE9CEE895B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B8BD30-345C-4944-A438-233FBEAC68A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DAD4B74C-FB1A-4A54-8580-D9D1A44598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EE4BE8D2-76F3-47B2-98AF-6A66B7212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1A49A15-8CEA-46F7-BF0E-4DA013DD30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806AD2B-5689-4D9F-B3C1-969C35B40A08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C4AACA31-4B2E-40D4-BAAC-620EC01CCC0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2FAA8A7E-8593-4B4C-B3EE-F84A1288B7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715E8BC4-785B-41A3-B058-40DC663671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8134F41-C633-4D80-A677-0A4995D89FC0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5824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2573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2105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18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4741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4731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7115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3054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5860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3208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8869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9361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4756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8687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20619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30679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53290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84146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22120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81482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79454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2238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6074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23/10/2024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8596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rt.ac.uk/eco/globa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2639616" y="1484784"/>
            <a:ext cx="7128792" cy="3672408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LCBB4012</a:t>
            </a:r>
          </a:p>
          <a:p>
            <a:pPr eaLnBrk="1" hangingPunct="1"/>
            <a:endParaRPr lang="en-GB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</a:t>
            </a:r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Referencing Quiz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6A9C64A-C95D-40FB-94EC-91D162CC4BE6}" type="datetime1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23/10/2024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56D4C23-DC3E-4EAD-A6D4-1D07733378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Referencing Quiz 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0BC0012-90CA-41F7-845C-B47F5DAE5A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19536" y="112474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Question: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When you quote an author or give a summary or paraphrase in your essays, how many times do you need to acknowledge it?</a:t>
            </a:r>
          </a:p>
          <a:p>
            <a:pPr eaLnBrk="1" hangingPunct="1"/>
            <a:endParaRPr lang="en-GB" alt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Answer:  </a:t>
            </a:r>
            <a:r>
              <a:rPr lang="en-GB" altLang="en-US" sz="28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Twice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Once in the text </a:t>
            </a:r>
            <a:r>
              <a:rPr lang="en-GB" altLang="en-US" sz="2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(short reference)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Once in the list of references </a:t>
            </a:r>
            <a:r>
              <a:rPr lang="en-GB" altLang="en-US" sz="2800" b="1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(full reference)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81056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126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3559B814-C583-45B7-ACCE-C20D269630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Referencing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F278C9E6-2A75-4B96-89D6-3A2DA64127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340768"/>
            <a:ext cx="8229600" cy="432048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Question: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Suppose you have written a quotation from page 27 of the following book: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Smith, J. (2008) </a:t>
            </a:r>
            <a:r>
              <a:rPr lang="en-GB" altLang="en-US" sz="2800" b="1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Academic Writing Can Be Fun. </a:t>
            </a:r>
            <a:r>
              <a:rPr lang="en-GB" altLang="en-US" sz="28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Cambridge: Cambridge University Press.</a:t>
            </a:r>
            <a:endParaRPr lang="en-GB" alt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How do you provide the in-text reference?</a:t>
            </a:r>
          </a:p>
          <a:p>
            <a:pPr eaLnBrk="1" hangingPunct="1">
              <a:buFontTx/>
              <a:buNone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Answer: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(Smith, 2008, p.27) </a:t>
            </a:r>
            <a:r>
              <a:rPr lang="en-GB" altLang="en-US" sz="28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According to Smith (2008, p.27)…</a:t>
            </a:r>
            <a:endParaRPr lang="en-GB" altLang="en-US" sz="2800" i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276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1B61153-C17A-41A0-B701-5F857C49AF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Referencing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DE78D7A7-028D-494B-B282-3A927740C8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92313" y="1268413"/>
            <a:ext cx="8424862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Question: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Suppose you have written a paraphrase from the following book: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Baker, E., Barrett, M. &amp; Roberts, L. (2002) </a:t>
            </a:r>
            <a:r>
              <a:rPr lang="en-GB" altLang="en-US" sz="2400" b="1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Working Communication.</a:t>
            </a:r>
            <a:r>
              <a:rPr lang="en-GB" altLang="en-US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Milton: John Wiley and Sons.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How do you provide the in-text reference?</a:t>
            </a:r>
          </a:p>
          <a:p>
            <a:pPr eaLnBrk="1" hangingPunct="1">
              <a:lnSpc>
                <a:spcPct val="90000"/>
              </a:lnSpc>
            </a:pPr>
            <a:endParaRPr lang="en-GB" alt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Answer: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(Baker, Barrett and Roberts, 2002) </a:t>
            </a:r>
            <a:r>
              <a:rPr lang="en-GB" altLang="en-US" sz="20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indirect 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Baker, Barrett and Roberts (2002) discuss…. </a:t>
            </a:r>
            <a:r>
              <a:rPr lang="en-GB" altLang="en-US" sz="2000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direct</a:t>
            </a:r>
          </a:p>
          <a:p>
            <a:pPr eaLnBrk="1" hangingPunct="1"/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96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E48C10DF-58F4-45A4-8759-2B24A5C043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Referencing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27EFA0D2-430D-43AB-962D-DC79C94C48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340769"/>
            <a:ext cx="843528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Question: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Suppose you have written a paraphrase from the following journal article: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Jones, M. (2006) ‘The Effects of Globalisation on the Chinese Economy’, </a:t>
            </a:r>
            <a:r>
              <a:rPr lang="en-GB" altLang="en-US" sz="2400" b="1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Economist</a:t>
            </a:r>
            <a:r>
              <a:rPr lang="en-GB" altLang="en-US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vol. 23, no.2, pp. 108-125.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How do you provide the in-text reference?</a:t>
            </a:r>
          </a:p>
          <a:p>
            <a:pPr eaLnBrk="1" hangingPunct="1">
              <a:buFontTx/>
              <a:buNone/>
            </a:pPr>
            <a:r>
              <a:rPr lang="en-GB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Answer:</a:t>
            </a:r>
          </a:p>
          <a:p>
            <a:pPr eaLnBrk="1" hangingPunct="1"/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(Jones, 2006)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According to Jones (2006) …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1945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ACF71E21-8C75-44B0-A23C-751088DB34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Referencing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F7BF67FB-5648-47DE-9C4E-30D5DC2BA0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196752"/>
            <a:ext cx="8229600" cy="43924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Question: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Suppose you have written a paraphrase from the following newspaper article: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Simpson, C. (2009) ‘The Crunch’, </a:t>
            </a:r>
            <a:r>
              <a:rPr lang="en-GB" altLang="en-US" sz="2800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Financial Times</a:t>
            </a:r>
            <a:r>
              <a:rPr lang="en-GB" altLang="en-US" sz="28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18 February.</a:t>
            </a:r>
          </a:p>
          <a:p>
            <a:pPr eaLnBrk="1" hangingPunct="1">
              <a:buFontTx/>
              <a:buNone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How do you provide the in-text reference?</a:t>
            </a:r>
          </a:p>
          <a:p>
            <a:pPr eaLnBrk="1" hangingPunct="1">
              <a:buFontTx/>
              <a:buNone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Answer: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(Simpson, 2009)</a:t>
            </a:r>
          </a:p>
          <a:p>
            <a:pPr eaLnBrk="1" hangingPunct="1"/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In his recent article, Simpson (2009) says that</a:t>
            </a:r>
            <a:r>
              <a:rPr lang="en-GB" altLang="en-US" sz="2800" dirty="0"/>
              <a:t>….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358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107C757B-E1A3-4077-B01C-C919D57067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Referencing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45D3379D-1D1A-4EB9-9F5C-6F9A7810D9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73296" y="1196752"/>
            <a:ext cx="8229600" cy="4464496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Question: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Suppose you have written a paraphrase from the following website: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Robins, J. (2008) </a:t>
            </a:r>
            <a:r>
              <a:rPr lang="en-GB" altLang="en-US" sz="2000" b="1" i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Positive effects of globalisation</a:t>
            </a:r>
            <a:r>
              <a:rPr lang="en-GB" altLang="en-US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altLang="en-US" sz="2000" b="1" dirty="0">
                <a:solidFill>
                  <a:schemeClr val="bg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2000" b="1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http://www.port.ac.uk/eco/global</a:t>
            </a:r>
            <a:r>
              <a:rPr lang="en-GB" alt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[accessed January 12, 2009]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How do you provide the in-text reference?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Answer: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(Robins, 2008)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According to Robins (2008)….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/>
          </a:p>
          <a:p>
            <a:pPr eaLnBrk="1" hangingPunct="1">
              <a:buFontTx/>
              <a:buNone/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3789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5F74CF4-83D6-4A9F-8EEF-F9C1CC0E0A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latin typeface="Calibri" panose="020F0502020204030204" pitchFamily="34" charset="0"/>
                <a:cs typeface="Calibri" panose="020F0502020204030204" pitchFamily="34" charset="0"/>
              </a:rPr>
              <a:t>Referencing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B41F41D1-92AB-4A64-93EB-218A183B37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55543" y="1417638"/>
            <a:ext cx="8229600" cy="431561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Question:</a:t>
            </a:r>
          </a:p>
          <a:p>
            <a:pPr eaLnBrk="1" hangingPunct="1"/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What do you do if the website has no date on it?</a:t>
            </a:r>
          </a:p>
          <a:p>
            <a:pPr eaLnBrk="1" hangingPunct="1">
              <a:buFontTx/>
              <a:buNone/>
            </a:pPr>
            <a:endParaRPr lang="en-GB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Answer:</a:t>
            </a:r>
          </a:p>
          <a:p>
            <a:pPr eaLnBrk="1" hangingPunct="1"/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Consider if you still want to use it </a:t>
            </a:r>
          </a:p>
          <a:p>
            <a:pPr eaLnBrk="1" hangingPunct="1"/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Use ‘no date’ or ‘date unknown’</a:t>
            </a:r>
          </a:p>
          <a:p>
            <a:pPr eaLnBrk="1" hangingPunct="1"/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Use n.d. (to stand for ‘no date’)</a:t>
            </a:r>
          </a:p>
          <a:p>
            <a:pPr lvl="2" eaLnBrk="1" hangingPunct="1"/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E.g. (Smith, n.d.)</a:t>
            </a:r>
          </a:p>
          <a:p>
            <a:pPr lvl="2" eaLnBrk="1" hangingPunct="1"/>
            <a:endParaRPr lang="en-GB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39939" grpId="0" build="p"/>
    </p:bldLst>
  </p:timing>
</p:sld>
</file>

<file path=ppt/theme/theme1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456</Words>
  <Application>Microsoft Macintosh PowerPoint</Application>
  <PresentationFormat>Widescreen</PresentationFormat>
  <Paragraphs>98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Arial</vt:lpstr>
      <vt:lpstr>Calibri</vt:lpstr>
      <vt:lpstr>Myriad Pro</vt:lpstr>
      <vt:lpstr>Tahoma</vt:lpstr>
      <vt:lpstr>2_20140311PresentationUWTSDTemplate</vt:lpstr>
      <vt:lpstr>1_20140311PresentationUWTSDTemplate</vt:lpstr>
      <vt:lpstr>PowerPoint Presentation</vt:lpstr>
      <vt:lpstr>Referencing Quiz </vt:lpstr>
      <vt:lpstr>Referencing</vt:lpstr>
      <vt:lpstr>Referencing</vt:lpstr>
      <vt:lpstr>Referencing</vt:lpstr>
      <vt:lpstr>Referencing</vt:lpstr>
      <vt:lpstr>Referencing</vt:lpstr>
      <vt:lpstr>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Naomi Doerge</dc:creator>
  <cp:lastModifiedBy>Naomi Doerge</cp:lastModifiedBy>
  <cp:revision>1</cp:revision>
  <dcterms:created xsi:type="dcterms:W3CDTF">2024-10-23T14:57:23Z</dcterms:created>
  <dcterms:modified xsi:type="dcterms:W3CDTF">2024-10-23T15:55:18Z</dcterms:modified>
</cp:coreProperties>
</file>