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4" r:id="rId1"/>
  </p:sldMasterIdLst>
  <p:sldIdLst>
    <p:sldId id="257" r:id="rId2"/>
    <p:sldId id="258" r:id="rId3"/>
    <p:sldId id="256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755"/>
  </p:normalViewPr>
  <p:slideViewPr>
    <p:cSldViewPr snapToGrid="0" snapToObjects="1">
      <p:cViewPr varScale="1">
        <p:scale>
          <a:sx n="110" d="100"/>
          <a:sy n="110" d="100"/>
        </p:scale>
        <p:origin x="63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D48DD8-AAD2-4D5D-8EC6-F9D90D69D633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FD7A513B-E07D-4579-A293-2324E0E524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Lessons learnt?</a:t>
          </a:r>
        </a:p>
      </dgm:t>
    </dgm:pt>
    <dgm:pt modelId="{38C10A7F-F61E-456C-9AFD-A7C3643896FD}" type="parTrans" cxnId="{D133BB88-7A2D-407F-A7B8-ECC17C854D06}">
      <dgm:prSet/>
      <dgm:spPr/>
      <dgm:t>
        <a:bodyPr/>
        <a:lstStyle/>
        <a:p>
          <a:endParaRPr lang="en-US"/>
        </a:p>
      </dgm:t>
    </dgm:pt>
    <dgm:pt modelId="{CF5B7B3E-0166-45C9-90D7-601E2B04DC17}" type="sibTrans" cxnId="{D133BB88-7A2D-407F-A7B8-ECC17C854D06}">
      <dgm:prSet/>
      <dgm:spPr/>
      <dgm:t>
        <a:bodyPr/>
        <a:lstStyle/>
        <a:p>
          <a:endParaRPr lang="en-US"/>
        </a:p>
      </dgm:t>
    </dgm:pt>
    <dgm:pt modelId="{00B11F9E-D1C2-4C2F-AEB2-6F3064409A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Little impact on the total concentrations of pollutants that have accumulated in the atmosphere for decades (Zambrano-Monserrate </a:t>
          </a:r>
          <a:r>
            <a:rPr lang="en-GB" i="1"/>
            <a:t>et al</a:t>
          </a:r>
          <a:r>
            <a:rPr lang="en-GB"/>
            <a:t>., 2020).</a:t>
          </a:r>
          <a:endParaRPr lang="en-US"/>
        </a:p>
      </dgm:t>
    </dgm:pt>
    <dgm:pt modelId="{7C2BD27E-C170-4FBB-A6DD-C9EC31E4BC68}" type="parTrans" cxnId="{6D9B920A-5E7A-4523-B9CB-A39A82E0C5A7}">
      <dgm:prSet/>
      <dgm:spPr/>
      <dgm:t>
        <a:bodyPr/>
        <a:lstStyle/>
        <a:p>
          <a:endParaRPr lang="en-US"/>
        </a:p>
      </dgm:t>
    </dgm:pt>
    <dgm:pt modelId="{906F02B3-8CA6-44A4-AB39-F7E5ADB5C4DD}" type="sibTrans" cxnId="{6D9B920A-5E7A-4523-B9CB-A39A82E0C5A7}">
      <dgm:prSet/>
      <dgm:spPr/>
      <dgm:t>
        <a:bodyPr/>
        <a:lstStyle/>
        <a:p>
          <a:endParaRPr lang="en-US"/>
        </a:p>
      </dgm:t>
    </dgm:pt>
    <dgm:pt modelId="{E989282F-AAE7-4C2A-B74B-B1E3E95AC5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Long term exposure to pollutants can reduce lung function and cause respiratory illness (Cole </a:t>
          </a:r>
          <a:r>
            <a:rPr lang="en-GB" i="1"/>
            <a:t>et al.,</a:t>
          </a:r>
          <a:r>
            <a:rPr lang="en-GB"/>
            <a:t> 2020). </a:t>
          </a:r>
          <a:endParaRPr lang="en-US"/>
        </a:p>
      </dgm:t>
    </dgm:pt>
    <dgm:pt modelId="{DC600E7A-75E9-4E8E-96E7-5A6ECA9CF2F2}" type="parTrans" cxnId="{C472F895-CDBB-4017-8F1D-3966016897BC}">
      <dgm:prSet/>
      <dgm:spPr/>
      <dgm:t>
        <a:bodyPr/>
        <a:lstStyle/>
        <a:p>
          <a:endParaRPr lang="en-US"/>
        </a:p>
      </dgm:t>
    </dgm:pt>
    <dgm:pt modelId="{F7D4D96C-7536-4B28-99F3-4668D399C22D}" type="sibTrans" cxnId="{C472F895-CDBB-4017-8F1D-3966016897BC}">
      <dgm:prSet/>
      <dgm:spPr/>
      <dgm:t>
        <a:bodyPr/>
        <a:lstStyle/>
        <a:p>
          <a:endParaRPr lang="en-US"/>
        </a:p>
      </dgm:t>
    </dgm:pt>
    <dgm:pt modelId="{58012EE4-45C7-4392-9AF3-CA4E5C6A64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Future governmental policies.</a:t>
          </a:r>
          <a:endParaRPr lang="en-US"/>
        </a:p>
      </dgm:t>
    </dgm:pt>
    <dgm:pt modelId="{5A99D001-A8FB-4770-AE92-3E1506051701}" type="parTrans" cxnId="{007ACB76-0B8C-486C-9D06-786C0217B3A9}">
      <dgm:prSet/>
      <dgm:spPr/>
      <dgm:t>
        <a:bodyPr/>
        <a:lstStyle/>
        <a:p>
          <a:endParaRPr lang="en-US"/>
        </a:p>
      </dgm:t>
    </dgm:pt>
    <dgm:pt modelId="{3158D9A9-2EDA-4384-B2FD-035669BF544A}" type="sibTrans" cxnId="{007ACB76-0B8C-486C-9D06-786C0217B3A9}">
      <dgm:prSet/>
      <dgm:spPr/>
      <dgm:t>
        <a:bodyPr/>
        <a:lstStyle/>
        <a:p>
          <a:endParaRPr lang="en-US"/>
        </a:p>
      </dgm:t>
    </dgm:pt>
    <dgm:pt modelId="{C342A107-E822-4529-BDB9-BBB1E8BDE65B}" type="pres">
      <dgm:prSet presAssocID="{3ED48DD8-AAD2-4D5D-8EC6-F9D90D69D633}" presName="root" presStyleCnt="0">
        <dgm:presLayoutVars>
          <dgm:dir/>
          <dgm:resizeHandles val="exact"/>
        </dgm:presLayoutVars>
      </dgm:prSet>
      <dgm:spPr/>
    </dgm:pt>
    <dgm:pt modelId="{729141A6-BD15-4848-B683-8C9B3FB9F107}" type="pres">
      <dgm:prSet presAssocID="{FD7A513B-E07D-4579-A293-2324E0E524FF}" presName="compNode" presStyleCnt="0"/>
      <dgm:spPr/>
    </dgm:pt>
    <dgm:pt modelId="{21DF99CF-E03B-4C81-90DF-38F85CC45C67}" type="pres">
      <dgm:prSet presAssocID="{FD7A513B-E07D-4579-A293-2324E0E524FF}" presName="bgRect" presStyleLbl="bgShp" presStyleIdx="0" presStyleCnt="4"/>
      <dgm:spPr/>
    </dgm:pt>
    <dgm:pt modelId="{0D05A1EF-3775-4691-8DCA-D840ED91961C}" type="pres">
      <dgm:prSet presAssocID="{FD7A513B-E07D-4579-A293-2324E0E524F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6EA58A6-898C-488A-8605-B879F213C20B}" type="pres">
      <dgm:prSet presAssocID="{FD7A513B-E07D-4579-A293-2324E0E524FF}" presName="spaceRect" presStyleCnt="0"/>
      <dgm:spPr/>
    </dgm:pt>
    <dgm:pt modelId="{51EA1A43-93A0-42A2-A44C-1D8E71762C77}" type="pres">
      <dgm:prSet presAssocID="{FD7A513B-E07D-4579-A293-2324E0E524FF}" presName="parTx" presStyleLbl="revTx" presStyleIdx="0" presStyleCnt="4">
        <dgm:presLayoutVars>
          <dgm:chMax val="0"/>
          <dgm:chPref val="0"/>
        </dgm:presLayoutVars>
      </dgm:prSet>
      <dgm:spPr/>
    </dgm:pt>
    <dgm:pt modelId="{302637DF-C978-4E2C-98BB-43BD8DB8D3B6}" type="pres">
      <dgm:prSet presAssocID="{CF5B7B3E-0166-45C9-90D7-601E2B04DC17}" presName="sibTrans" presStyleCnt="0"/>
      <dgm:spPr/>
    </dgm:pt>
    <dgm:pt modelId="{FDF7AC63-B061-4C07-95CA-739EDD0F1A7E}" type="pres">
      <dgm:prSet presAssocID="{00B11F9E-D1C2-4C2F-AEB2-6F3064409AD1}" presName="compNode" presStyleCnt="0"/>
      <dgm:spPr/>
    </dgm:pt>
    <dgm:pt modelId="{91D2379F-19AA-432E-8E9D-3B89B7ACE5DC}" type="pres">
      <dgm:prSet presAssocID="{00B11F9E-D1C2-4C2F-AEB2-6F3064409AD1}" presName="bgRect" presStyleLbl="bgShp" presStyleIdx="1" presStyleCnt="4"/>
      <dgm:spPr/>
    </dgm:pt>
    <dgm:pt modelId="{B0D5DB5D-7F32-481E-AFA3-43A5DD5180C0}" type="pres">
      <dgm:prSet presAssocID="{00B11F9E-D1C2-4C2F-AEB2-6F3064409AD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3B134FC0-9BDA-416B-9391-560CD3547FF9}" type="pres">
      <dgm:prSet presAssocID="{00B11F9E-D1C2-4C2F-AEB2-6F3064409AD1}" presName="spaceRect" presStyleCnt="0"/>
      <dgm:spPr/>
    </dgm:pt>
    <dgm:pt modelId="{EE75FD5B-B329-405D-8F69-D0B89AF88B6C}" type="pres">
      <dgm:prSet presAssocID="{00B11F9E-D1C2-4C2F-AEB2-6F3064409AD1}" presName="parTx" presStyleLbl="revTx" presStyleIdx="1" presStyleCnt="4">
        <dgm:presLayoutVars>
          <dgm:chMax val="0"/>
          <dgm:chPref val="0"/>
        </dgm:presLayoutVars>
      </dgm:prSet>
      <dgm:spPr/>
    </dgm:pt>
    <dgm:pt modelId="{B8B6BF99-D0AD-4D56-B82C-7B3F03B72B23}" type="pres">
      <dgm:prSet presAssocID="{906F02B3-8CA6-44A4-AB39-F7E5ADB5C4DD}" presName="sibTrans" presStyleCnt="0"/>
      <dgm:spPr/>
    </dgm:pt>
    <dgm:pt modelId="{3B6CF240-A446-4353-9A39-97171312B955}" type="pres">
      <dgm:prSet presAssocID="{E989282F-AAE7-4C2A-B74B-B1E3E95AC5FC}" presName="compNode" presStyleCnt="0"/>
      <dgm:spPr/>
    </dgm:pt>
    <dgm:pt modelId="{E673F1A6-777E-41DE-872E-157F4F029828}" type="pres">
      <dgm:prSet presAssocID="{E989282F-AAE7-4C2A-B74B-B1E3E95AC5FC}" presName="bgRect" presStyleLbl="bgShp" presStyleIdx="2" presStyleCnt="4"/>
      <dgm:spPr/>
    </dgm:pt>
    <dgm:pt modelId="{65DE14B5-C77E-4168-9ED9-AAF9D9562084}" type="pres">
      <dgm:prSet presAssocID="{E989282F-AAE7-4C2A-B74B-B1E3E95AC5F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moking"/>
        </a:ext>
      </dgm:extLst>
    </dgm:pt>
    <dgm:pt modelId="{EE5E815B-547D-444B-9396-F638BD4604A8}" type="pres">
      <dgm:prSet presAssocID="{E989282F-AAE7-4C2A-B74B-B1E3E95AC5FC}" presName="spaceRect" presStyleCnt="0"/>
      <dgm:spPr/>
    </dgm:pt>
    <dgm:pt modelId="{B1C7ED11-35F5-4B40-9E7D-C2C5B11BD525}" type="pres">
      <dgm:prSet presAssocID="{E989282F-AAE7-4C2A-B74B-B1E3E95AC5FC}" presName="parTx" presStyleLbl="revTx" presStyleIdx="2" presStyleCnt="4">
        <dgm:presLayoutVars>
          <dgm:chMax val="0"/>
          <dgm:chPref val="0"/>
        </dgm:presLayoutVars>
      </dgm:prSet>
      <dgm:spPr/>
    </dgm:pt>
    <dgm:pt modelId="{6C7CDE8A-463F-46AF-8408-5EA7AD667DE8}" type="pres">
      <dgm:prSet presAssocID="{F7D4D96C-7536-4B28-99F3-4668D399C22D}" presName="sibTrans" presStyleCnt="0"/>
      <dgm:spPr/>
    </dgm:pt>
    <dgm:pt modelId="{261BE59F-544D-47EA-98EE-7731D1B6C4F8}" type="pres">
      <dgm:prSet presAssocID="{58012EE4-45C7-4392-9AF3-CA4E5C6A647F}" presName="compNode" presStyleCnt="0"/>
      <dgm:spPr/>
    </dgm:pt>
    <dgm:pt modelId="{8B7E58D0-0199-465F-BC78-B8FF6C7AFEBE}" type="pres">
      <dgm:prSet presAssocID="{58012EE4-45C7-4392-9AF3-CA4E5C6A647F}" presName="bgRect" presStyleLbl="bgShp" presStyleIdx="3" presStyleCnt="4"/>
      <dgm:spPr/>
    </dgm:pt>
    <dgm:pt modelId="{B2B40A1C-5C77-4E0B-84D6-E5B85F61FF3B}" type="pres">
      <dgm:prSet presAssocID="{58012EE4-45C7-4392-9AF3-CA4E5C6A647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CA3FB3A-734E-4BD7-9889-A9DC35EB02E3}" type="pres">
      <dgm:prSet presAssocID="{58012EE4-45C7-4392-9AF3-CA4E5C6A647F}" presName="spaceRect" presStyleCnt="0"/>
      <dgm:spPr/>
    </dgm:pt>
    <dgm:pt modelId="{2E53E79F-EFD0-4E16-AC70-2167298E063E}" type="pres">
      <dgm:prSet presAssocID="{58012EE4-45C7-4392-9AF3-CA4E5C6A647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D9B920A-5E7A-4523-B9CB-A39A82E0C5A7}" srcId="{3ED48DD8-AAD2-4D5D-8EC6-F9D90D69D633}" destId="{00B11F9E-D1C2-4C2F-AEB2-6F3064409AD1}" srcOrd="1" destOrd="0" parTransId="{7C2BD27E-C170-4FBB-A6DD-C9EC31E4BC68}" sibTransId="{906F02B3-8CA6-44A4-AB39-F7E5ADB5C4DD}"/>
    <dgm:cxn modelId="{AB48D417-EF12-4740-A743-BC8A4E15F5D2}" type="presOf" srcId="{58012EE4-45C7-4392-9AF3-CA4E5C6A647F}" destId="{2E53E79F-EFD0-4E16-AC70-2167298E063E}" srcOrd="0" destOrd="0" presId="urn:microsoft.com/office/officeart/2018/2/layout/IconVerticalSolidList"/>
    <dgm:cxn modelId="{37DF2C2F-6011-44BB-8CC3-38A2B5679898}" type="presOf" srcId="{3ED48DD8-AAD2-4D5D-8EC6-F9D90D69D633}" destId="{C342A107-E822-4529-BDB9-BBB1E8BDE65B}" srcOrd="0" destOrd="0" presId="urn:microsoft.com/office/officeart/2018/2/layout/IconVerticalSolidList"/>
    <dgm:cxn modelId="{6F67AC40-2D12-449C-8FBC-DFF1A601C952}" type="presOf" srcId="{E989282F-AAE7-4C2A-B74B-B1E3E95AC5FC}" destId="{B1C7ED11-35F5-4B40-9E7D-C2C5B11BD525}" srcOrd="0" destOrd="0" presId="urn:microsoft.com/office/officeart/2018/2/layout/IconVerticalSolidList"/>
    <dgm:cxn modelId="{138C8C6F-32A8-45DD-9CF3-EA2EC8D94896}" type="presOf" srcId="{00B11F9E-D1C2-4C2F-AEB2-6F3064409AD1}" destId="{EE75FD5B-B329-405D-8F69-D0B89AF88B6C}" srcOrd="0" destOrd="0" presId="urn:microsoft.com/office/officeart/2018/2/layout/IconVerticalSolidList"/>
    <dgm:cxn modelId="{007ACB76-0B8C-486C-9D06-786C0217B3A9}" srcId="{3ED48DD8-AAD2-4D5D-8EC6-F9D90D69D633}" destId="{58012EE4-45C7-4392-9AF3-CA4E5C6A647F}" srcOrd="3" destOrd="0" parTransId="{5A99D001-A8FB-4770-AE92-3E1506051701}" sibTransId="{3158D9A9-2EDA-4384-B2FD-035669BF544A}"/>
    <dgm:cxn modelId="{D133BB88-7A2D-407F-A7B8-ECC17C854D06}" srcId="{3ED48DD8-AAD2-4D5D-8EC6-F9D90D69D633}" destId="{FD7A513B-E07D-4579-A293-2324E0E524FF}" srcOrd="0" destOrd="0" parTransId="{38C10A7F-F61E-456C-9AFD-A7C3643896FD}" sibTransId="{CF5B7B3E-0166-45C9-90D7-601E2B04DC17}"/>
    <dgm:cxn modelId="{C472F895-CDBB-4017-8F1D-3966016897BC}" srcId="{3ED48DD8-AAD2-4D5D-8EC6-F9D90D69D633}" destId="{E989282F-AAE7-4C2A-B74B-B1E3E95AC5FC}" srcOrd="2" destOrd="0" parTransId="{DC600E7A-75E9-4E8E-96E7-5A6ECA9CF2F2}" sibTransId="{F7D4D96C-7536-4B28-99F3-4668D399C22D}"/>
    <dgm:cxn modelId="{76C7EEDF-88A3-499D-BA83-A44E06210AF0}" type="presOf" srcId="{FD7A513B-E07D-4579-A293-2324E0E524FF}" destId="{51EA1A43-93A0-42A2-A44C-1D8E71762C77}" srcOrd="0" destOrd="0" presId="urn:microsoft.com/office/officeart/2018/2/layout/IconVerticalSolidList"/>
    <dgm:cxn modelId="{92E8E810-3A75-4A14-9F6E-E8D7B91D0000}" type="presParOf" srcId="{C342A107-E822-4529-BDB9-BBB1E8BDE65B}" destId="{729141A6-BD15-4848-B683-8C9B3FB9F107}" srcOrd="0" destOrd="0" presId="urn:microsoft.com/office/officeart/2018/2/layout/IconVerticalSolidList"/>
    <dgm:cxn modelId="{F5DF6E68-B872-4FCE-A57A-C8F010C0C224}" type="presParOf" srcId="{729141A6-BD15-4848-B683-8C9B3FB9F107}" destId="{21DF99CF-E03B-4C81-90DF-38F85CC45C67}" srcOrd="0" destOrd="0" presId="urn:microsoft.com/office/officeart/2018/2/layout/IconVerticalSolidList"/>
    <dgm:cxn modelId="{61D66FAE-89A3-414E-A49D-F3A753E28451}" type="presParOf" srcId="{729141A6-BD15-4848-B683-8C9B3FB9F107}" destId="{0D05A1EF-3775-4691-8DCA-D840ED91961C}" srcOrd="1" destOrd="0" presId="urn:microsoft.com/office/officeart/2018/2/layout/IconVerticalSolidList"/>
    <dgm:cxn modelId="{B95EA7ED-54CF-427E-9C66-3D628D902AA7}" type="presParOf" srcId="{729141A6-BD15-4848-B683-8C9B3FB9F107}" destId="{36EA58A6-898C-488A-8605-B879F213C20B}" srcOrd="2" destOrd="0" presId="urn:microsoft.com/office/officeart/2018/2/layout/IconVerticalSolidList"/>
    <dgm:cxn modelId="{4F7F52D0-7E32-488A-87AA-5B10F6A49CD5}" type="presParOf" srcId="{729141A6-BD15-4848-B683-8C9B3FB9F107}" destId="{51EA1A43-93A0-42A2-A44C-1D8E71762C77}" srcOrd="3" destOrd="0" presId="urn:microsoft.com/office/officeart/2018/2/layout/IconVerticalSolidList"/>
    <dgm:cxn modelId="{556D22C2-A69B-48C7-BFC4-17062D4E5EF4}" type="presParOf" srcId="{C342A107-E822-4529-BDB9-BBB1E8BDE65B}" destId="{302637DF-C978-4E2C-98BB-43BD8DB8D3B6}" srcOrd="1" destOrd="0" presId="urn:microsoft.com/office/officeart/2018/2/layout/IconVerticalSolidList"/>
    <dgm:cxn modelId="{75602448-1D78-47EC-9B93-F751F6BA54BE}" type="presParOf" srcId="{C342A107-E822-4529-BDB9-BBB1E8BDE65B}" destId="{FDF7AC63-B061-4C07-95CA-739EDD0F1A7E}" srcOrd="2" destOrd="0" presId="urn:microsoft.com/office/officeart/2018/2/layout/IconVerticalSolidList"/>
    <dgm:cxn modelId="{341AD1B7-626A-4D80-B432-7883794D07C7}" type="presParOf" srcId="{FDF7AC63-B061-4C07-95CA-739EDD0F1A7E}" destId="{91D2379F-19AA-432E-8E9D-3B89B7ACE5DC}" srcOrd="0" destOrd="0" presId="urn:microsoft.com/office/officeart/2018/2/layout/IconVerticalSolidList"/>
    <dgm:cxn modelId="{5E138916-52A2-47A9-BE36-6A6CEE76D747}" type="presParOf" srcId="{FDF7AC63-B061-4C07-95CA-739EDD0F1A7E}" destId="{B0D5DB5D-7F32-481E-AFA3-43A5DD5180C0}" srcOrd="1" destOrd="0" presId="urn:microsoft.com/office/officeart/2018/2/layout/IconVerticalSolidList"/>
    <dgm:cxn modelId="{B50E8C7C-E7AA-4753-B7BF-9A051756323A}" type="presParOf" srcId="{FDF7AC63-B061-4C07-95CA-739EDD0F1A7E}" destId="{3B134FC0-9BDA-416B-9391-560CD3547FF9}" srcOrd="2" destOrd="0" presId="urn:microsoft.com/office/officeart/2018/2/layout/IconVerticalSolidList"/>
    <dgm:cxn modelId="{E7DE4FBE-9F4F-4481-B97F-093A8F844BFE}" type="presParOf" srcId="{FDF7AC63-B061-4C07-95CA-739EDD0F1A7E}" destId="{EE75FD5B-B329-405D-8F69-D0B89AF88B6C}" srcOrd="3" destOrd="0" presId="urn:microsoft.com/office/officeart/2018/2/layout/IconVerticalSolidList"/>
    <dgm:cxn modelId="{CCB74BC3-DFBF-4DB0-809F-9B8F5F0CFCEB}" type="presParOf" srcId="{C342A107-E822-4529-BDB9-BBB1E8BDE65B}" destId="{B8B6BF99-D0AD-4D56-B82C-7B3F03B72B23}" srcOrd="3" destOrd="0" presId="urn:microsoft.com/office/officeart/2018/2/layout/IconVerticalSolidList"/>
    <dgm:cxn modelId="{2C192F3A-0F50-46D8-8E9E-4886597A95D7}" type="presParOf" srcId="{C342A107-E822-4529-BDB9-BBB1E8BDE65B}" destId="{3B6CF240-A446-4353-9A39-97171312B955}" srcOrd="4" destOrd="0" presId="urn:microsoft.com/office/officeart/2018/2/layout/IconVerticalSolidList"/>
    <dgm:cxn modelId="{877B5052-ED76-4E4F-A7C6-71A0548CBD51}" type="presParOf" srcId="{3B6CF240-A446-4353-9A39-97171312B955}" destId="{E673F1A6-777E-41DE-872E-157F4F029828}" srcOrd="0" destOrd="0" presId="urn:microsoft.com/office/officeart/2018/2/layout/IconVerticalSolidList"/>
    <dgm:cxn modelId="{79CB1E5B-E821-4B88-A0D9-5EF38BC3C506}" type="presParOf" srcId="{3B6CF240-A446-4353-9A39-97171312B955}" destId="{65DE14B5-C77E-4168-9ED9-AAF9D9562084}" srcOrd="1" destOrd="0" presId="urn:microsoft.com/office/officeart/2018/2/layout/IconVerticalSolidList"/>
    <dgm:cxn modelId="{93C8CF24-6758-406B-9C46-0F1D04D4A75F}" type="presParOf" srcId="{3B6CF240-A446-4353-9A39-97171312B955}" destId="{EE5E815B-547D-444B-9396-F638BD4604A8}" srcOrd="2" destOrd="0" presId="urn:microsoft.com/office/officeart/2018/2/layout/IconVerticalSolidList"/>
    <dgm:cxn modelId="{63224291-C250-496A-A47E-1F12B88C4896}" type="presParOf" srcId="{3B6CF240-A446-4353-9A39-97171312B955}" destId="{B1C7ED11-35F5-4B40-9E7D-C2C5B11BD525}" srcOrd="3" destOrd="0" presId="urn:microsoft.com/office/officeart/2018/2/layout/IconVerticalSolidList"/>
    <dgm:cxn modelId="{7E5839AF-BFFB-48F7-9934-2E5EA9AB77B2}" type="presParOf" srcId="{C342A107-E822-4529-BDB9-BBB1E8BDE65B}" destId="{6C7CDE8A-463F-46AF-8408-5EA7AD667DE8}" srcOrd="5" destOrd="0" presId="urn:microsoft.com/office/officeart/2018/2/layout/IconVerticalSolidList"/>
    <dgm:cxn modelId="{D6001AF6-05A5-4F87-BC29-7C19E6E94E79}" type="presParOf" srcId="{C342A107-E822-4529-BDB9-BBB1E8BDE65B}" destId="{261BE59F-544D-47EA-98EE-7731D1B6C4F8}" srcOrd="6" destOrd="0" presId="urn:microsoft.com/office/officeart/2018/2/layout/IconVerticalSolidList"/>
    <dgm:cxn modelId="{1CF9B445-9F2F-4E60-8556-CAB62E96C360}" type="presParOf" srcId="{261BE59F-544D-47EA-98EE-7731D1B6C4F8}" destId="{8B7E58D0-0199-465F-BC78-B8FF6C7AFEBE}" srcOrd="0" destOrd="0" presId="urn:microsoft.com/office/officeart/2018/2/layout/IconVerticalSolidList"/>
    <dgm:cxn modelId="{7B244381-9F69-4E42-A35E-CE824ECB173D}" type="presParOf" srcId="{261BE59F-544D-47EA-98EE-7731D1B6C4F8}" destId="{B2B40A1C-5C77-4E0B-84D6-E5B85F61FF3B}" srcOrd="1" destOrd="0" presId="urn:microsoft.com/office/officeart/2018/2/layout/IconVerticalSolidList"/>
    <dgm:cxn modelId="{EF2B9088-DD87-46F0-BC96-0D90C144213C}" type="presParOf" srcId="{261BE59F-544D-47EA-98EE-7731D1B6C4F8}" destId="{ACA3FB3A-734E-4BD7-9889-A9DC35EB02E3}" srcOrd="2" destOrd="0" presId="urn:microsoft.com/office/officeart/2018/2/layout/IconVerticalSolidList"/>
    <dgm:cxn modelId="{A6993D86-0016-4A38-9974-2F0578195B48}" type="presParOf" srcId="{261BE59F-544D-47EA-98EE-7731D1B6C4F8}" destId="{2E53E79F-EFD0-4E16-AC70-2167298E063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DF99CF-E03B-4C81-90DF-38F85CC45C67}">
      <dsp:nvSpPr>
        <dsp:cNvPr id="0" name=""/>
        <dsp:cNvSpPr/>
      </dsp:nvSpPr>
      <dsp:spPr>
        <a:xfrm>
          <a:off x="0" y="2185"/>
          <a:ext cx="6541475" cy="1107571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05A1EF-3775-4691-8DCA-D840ED91961C}">
      <dsp:nvSpPr>
        <dsp:cNvPr id="0" name=""/>
        <dsp:cNvSpPr/>
      </dsp:nvSpPr>
      <dsp:spPr>
        <a:xfrm>
          <a:off x="335040" y="251388"/>
          <a:ext cx="609164" cy="6091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EA1A43-93A0-42A2-A44C-1D8E71762C77}">
      <dsp:nvSpPr>
        <dsp:cNvPr id="0" name=""/>
        <dsp:cNvSpPr/>
      </dsp:nvSpPr>
      <dsp:spPr>
        <a:xfrm>
          <a:off x="1279245" y="2185"/>
          <a:ext cx="5262229" cy="1107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18" tIns="117218" rIns="117218" bIns="11721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Lessons learnt?</a:t>
          </a:r>
        </a:p>
      </dsp:txBody>
      <dsp:txXfrm>
        <a:off x="1279245" y="2185"/>
        <a:ext cx="5262229" cy="1107571"/>
      </dsp:txXfrm>
    </dsp:sp>
    <dsp:sp modelId="{91D2379F-19AA-432E-8E9D-3B89B7ACE5DC}">
      <dsp:nvSpPr>
        <dsp:cNvPr id="0" name=""/>
        <dsp:cNvSpPr/>
      </dsp:nvSpPr>
      <dsp:spPr>
        <a:xfrm>
          <a:off x="0" y="1386649"/>
          <a:ext cx="6541475" cy="1107571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D5DB5D-7F32-481E-AFA3-43A5DD5180C0}">
      <dsp:nvSpPr>
        <dsp:cNvPr id="0" name=""/>
        <dsp:cNvSpPr/>
      </dsp:nvSpPr>
      <dsp:spPr>
        <a:xfrm>
          <a:off x="335040" y="1635853"/>
          <a:ext cx="609164" cy="6091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75FD5B-B329-405D-8F69-D0B89AF88B6C}">
      <dsp:nvSpPr>
        <dsp:cNvPr id="0" name=""/>
        <dsp:cNvSpPr/>
      </dsp:nvSpPr>
      <dsp:spPr>
        <a:xfrm>
          <a:off x="1279245" y="1386649"/>
          <a:ext cx="5262229" cy="1107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18" tIns="117218" rIns="117218" bIns="11721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Little impact on the total concentrations of pollutants that have accumulated in the atmosphere for decades (Zambrano-Monserrate </a:t>
          </a:r>
          <a:r>
            <a:rPr lang="en-GB" sz="1800" i="1" kern="1200"/>
            <a:t>et al</a:t>
          </a:r>
          <a:r>
            <a:rPr lang="en-GB" sz="1800" kern="1200"/>
            <a:t>., 2020).</a:t>
          </a:r>
          <a:endParaRPr lang="en-US" sz="1800" kern="1200"/>
        </a:p>
      </dsp:txBody>
      <dsp:txXfrm>
        <a:off x="1279245" y="1386649"/>
        <a:ext cx="5262229" cy="1107571"/>
      </dsp:txXfrm>
    </dsp:sp>
    <dsp:sp modelId="{E673F1A6-777E-41DE-872E-157F4F029828}">
      <dsp:nvSpPr>
        <dsp:cNvPr id="0" name=""/>
        <dsp:cNvSpPr/>
      </dsp:nvSpPr>
      <dsp:spPr>
        <a:xfrm>
          <a:off x="0" y="2771114"/>
          <a:ext cx="6541475" cy="1107571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DE14B5-C77E-4168-9ED9-AAF9D9562084}">
      <dsp:nvSpPr>
        <dsp:cNvPr id="0" name=""/>
        <dsp:cNvSpPr/>
      </dsp:nvSpPr>
      <dsp:spPr>
        <a:xfrm>
          <a:off x="335040" y="3020318"/>
          <a:ext cx="609164" cy="6091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7ED11-35F5-4B40-9E7D-C2C5B11BD525}">
      <dsp:nvSpPr>
        <dsp:cNvPr id="0" name=""/>
        <dsp:cNvSpPr/>
      </dsp:nvSpPr>
      <dsp:spPr>
        <a:xfrm>
          <a:off x="1279245" y="2771114"/>
          <a:ext cx="5262229" cy="1107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18" tIns="117218" rIns="117218" bIns="11721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Long term exposure to pollutants can reduce lung function and cause respiratory illness (Cole </a:t>
          </a:r>
          <a:r>
            <a:rPr lang="en-GB" sz="1800" i="1" kern="1200"/>
            <a:t>et al.,</a:t>
          </a:r>
          <a:r>
            <a:rPr lang="en-GB" sz="1800" kern="1200"/>
            <a:t> 2020). </a:t>
          </a:r>
          <a:endParaRPr lang="en-US" sz="1800" kern="1200"/>
        </a:p>
      </dsp:txBody>
      <dsp:txXfrm>
        <a:off x="1279245" y="2771114"/>
        <a:ext cx="5262229" cy="1107571"/>
      </dsp:txXfrm>
    </dsp:sp>
    <dsp:sp modelId="{8B7E58D0-0199-465F-BC78-B8FF6C7AFEBE}">
      <dsp:nvSpPr>
        <dsp:cNvPr id="0" name=""/>
        <dsp:cNvSpPr/>
      </dsp:nvSpPr>
      <dsp:spPr>
        <a:xfrm>
          <a:off x="0" y="4155579"/>
          <a:ext cx="6541475" cy="1107571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B40A1C-5C77-4E0B-84D6-E5B85F61FF3B}">
      <dsp:nvSpPr>
        <dsp:cNvPr id="0" name=""/>
        <dsp:cNvSpPr/>
      </dsp:nvSpPr>
      <dsp:spPr>
        <a:xfrm>
          <a:off x="335040" y="4404782"/>
          <a:ext cx="609164" cy="6091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53E79F-EFD0-4E16-AC70-2167298E063E}">
      <dsp:nvSpPr>
        <dsp:cNvPr id="0" name=""/>
        <dsp:cNvSpPr/>
      </dsp:nvSpPr>
      <dsp:spPr>
        <a:xfrm>
          <a:off x="1279245" y="4155579"/>
          <a:ext cx="5262229" cy="1107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18" tIns="117218" rIns="117218" bIns="11721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Future governmental policies.</a:t>
          </a:r>
          <a:endParaRPr lang="en-US" sz="1800" kern="1200"/>
        </a:p>
      </dsp:txBody>
      <dsp:txXfrm>
        <a:off x="1279245" y="4155579"/>
        <a:ext cx="5262229" cy="11075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580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2/15/21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074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59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276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2/15/21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854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2/15/21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326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2/15/21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425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685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318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650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024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2/15/21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724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ursuit.unimelb.edu.au/articles/covid-19-drop-in-pollution-to-be-short-lived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airqualitynews.com/2020/07/21/air-pollution-exposure-linked-to-higher-covid-19-cases-and-deaths/" TargetMode="External"/><Relationship Id="rId2" Type="http://schemas.openxmlformats.org/officeDocument/2006/relationships/hyperlink" Target="https://doi.org/10.1016/j.envres.2020.10965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16/j.scitotenv.2020.1388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FA49195-69EB-4E39-A68A-C232E2D03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3">
            <a:extLst>
              <a:ext uri="{FF2B5EF4-FFF2-40B4-BE49-F238E27FC236}">
                <a16:creationId xmlns:a16="http://schemas.microsoft.com/office/drawing/2014/main" id="{9A92F9DC-743D-47E7-A019-EE09540F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73789" y="6628"/>
            <a:ext cx="4518211" cy="685799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25882" h="6857998">
                <a:moveTo>
                  <a:pt x="2702091" y="0"/>
                </a:moveTo>
                <a:lnTo>
                  <a:pt x="6125882" y="0"/>
                </a:lnTo>
                <a:lnTo>
                  <a:pt x="6125882" y="6857998"/>
                </a:lnTo>
                <a:lnTo>
                  <a:pt x="0" y="6846045"/>
                </a:lnTo>
                <a:lnTo>
                  <a:pt x="2702091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EB701CB-4B7A-BA44-A6B6-1AE9A8E52B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2048" y="1645542"/>
            <a:ext cx="7009948" cy="3516189"/>
          </a:xfrm>
        </p:spPr>
        <p:txBody>
          <a:bodyPr anchor="t">
            <a:normAutofit/>
          </a:bodyPr>
          <a:lstStyle/>
          <a:p>
            <a:pPr algn="l"/>
            <a:r>
              <a:rPr lang="en-US" dirty="0"/>
              <a:t>COVID and air pollution - California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E9E9080-0337-E44B-91A9-3DFB85AB2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02200" y="3747021"/>
            <a:ext cx="2663687" cy="2026478"/>
          </a:xfrm>
        </p:spPr>
        <p:txBody>
          <a:bodyPr anchor="ctr">
            <a:normAutofit/>
          </a:bodyPr>
          <a:lstStyle/>
          <a:p>
            <a:pPr algn="r"/>
            <a:r>
              <a:rPr lang="en-US" dirty="0"/>
              <a:t>Charlotte Morgan</a:t>
            </a:r>
          </a:p>
          <a:p>
            <a:pPr algn="r"/>
            <a:r>
              <a:rPr lang="en-US" dirty="0"/>
              <a:t>Strategic management </a:t>
            </a:r>
          </a:p>
          <a:p>
            <a:pPr algn="r"/>
            <a:r>
              <a:rPr lang="en-GB" dirty="0"/>
              <a:t>ACBA 7007</a:t>
            </a:r>
          </a:p>
          <a:p>
            <a:pPr algn="r"/>
            <a:endParaRPr lang="en-US" dirty="0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3280B82-CD55-43FD-92C4-F05E2A8D1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5898776" cy="135068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B0A4F542-D561-4AFB-8321-EB900BAF0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1613647" cy="642738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A4D9248B-0006-4BFE-8110-40C16E45C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3173896"/>
            <a:ext cx="3094383" cy="36841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EE593BB5-7AFA-4C8F-AECA-CE733B1FD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038522" y="0"/>
            <a:ext cx="2153476" cy="44461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521483B-CE28-412B-9C71-9BE081E9D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277412" y="-1"/>
            <a:ext cx="3914588" cy="20977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EC9F4738-DD27-44BE-98C6-AB0B2296B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46383" y="5811078"/>
            <a:ext cx="4678017" cy="104692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14C10EA2-1BD8-4267-AA7D-AB8CCA53C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898777" y="5307496"/>
            <a:ext cx="6293223" cy="15505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8851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B2BAECB-35E2-4DD9-8B8C-22D215DD0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VID-19 drop in pollution to be short-lived | Pursuit by ...">
            <a:extLst>
              <a:ext uri="{FF2B5EF4-FFF2-40B4-BE49-F238E27FC236}">
                <a16:creationId xmlns:a16="http://schemas.microsoft.com/office/drawing/2014/main" id="{8F6E01FF-4F80-CD4A-9C26-B49DC331CB2A}"/>
              </a:ext>
            </a:extLst>
          </p:cNvPr>
          <p:cNvPicPr/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5601" r="16714"/>
          <a:stretch/>
        </p:blipFill>
        <p:spPr bwMode="auto"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F8B301-3620-1F46-9920-20C1477BE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1" y="467834"/>
            <a:ext cx="6132605" cy="1738422"/>
          </a:xfrm>
        </p:spPr>
        <p:txBody>
          <a:bodyPr>
            <a:normAutofit/>
          </a:bodyPr>
          <a:lstStyle/>
          <a:p>
            <a:r>
              <a:rPr lang="en-US" dirty="0"/>
              <a:t>Environmental implications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528235" y="0"/>
            <a:ext cx="6663765" cy="9920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4F8F7-546C-6148-A9E6-F04153C5B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2" y="2206255"/>
            <a:ext cx="5487146" cy="4118345"/>
          </a:xfrm>
        </p:spPr>
        <p:txBody>
          <a:bodyPr>
            <a:normAutofit/>
          </a:bodyPr>
          <a:lstStyle/>
          <a:p>
            <a:r>
              <a:rPr lang="en-GB" dirty="0"/>
              <a:t>As the state observes social distancing and quarantine orders, the natural environment has been given ‘healing time’ (Bashir </a:t>
            </a:r>
            <a:r>
              <a:rPr lang="en-GB" i="1" dirty="0"/>
              <a:t>et al</a:t>
            </a:r>
            <a:r>
              <a:rPr lang="en-GB" dirty="0"/>
              <a:t>., 2020). </a:t>
            </a:r>
          </a:p>
          <a:p>
            <a:endParaRPr lang="en-GB" dirty="0"/>
          </a:p>
          <a:p>
            <a:r>
              <a:rPr lang="en-US" dirty="0"/>
              <a:t>One of the primary reasons for such a high infection rate is low air quality, greenhouse gas emissions and environmental pollutants (Bashir </a:t>
            </a:r>
            <a:r>
              <a:rPr lang="en-US" i="1" dirty="0"/>
              <a:t>et al</a:t>
            </a:r>
            <a:r>
              <a:rPr lang="en-US" dirty="0"/>
              <a:t>., 2020).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935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3036744-9C0C-A14D-BAAE-71B2F18BD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California </a:t>
            </a:r>
            <a:r>
              <a:rPr lang="en-US" sz="1050" dirty="0"/>
              <a:t>(Bashir et al. 2020)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453B288-4AD9-EC46-972F-D8F1E434E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540" y="1747777"/>
            <a:ext cx="6269942" cy="4678685"/>
          </a:xfrm>
        </p:spPr>
        <p:txBody>
          <a:bodyPr>
            <a:normAutofit/>
          </a:bodyPr>
          <a:lstStyle/>
          <a:p>
            <a:r>
              <a:rPr lang="en-US" dirty="0"/>
              <a:t>One of the most affected states in the US – why?</a:t>
            </a:r>
          </a:p>
          <a:p>
            <a:r>
              <a:rPr lang="en-US" dirty="0"/>
              <a:t>Fifth most infected patients in the US – why?</a:t>
            </a:r>
          </a:p>
          <a:p>
            <a:r>
              <a:rPr lang="en-US" dirty="0"/>
              <a:t>Air pollution – but why does California have such poor air quality?</a:t>
            </a:r>
          </a:p>
          <a:p>
            <a:pPr marL="0" indent="0">
              <a:buNone/>
            </a:pPr>
            <a:r>
              <a:rPr lang="en-US" dirty="0"/>
              <a:t>Emissions have been discussed a lot during the pandemic – both positively and negatively.</a:t>
            </a:r>
          </a:p>
          <a:p>
            <a:r>
              <a:rPr lang="en-US" dirty="0"/>
              <a:t>What lessons can be learnt from the pandemic in relation to air pollution?</a:t>
            </a:r>
          </a:p>
          <a:p>
            <a:r>
              <a:rPr lang="en-US" dirty="0"/>
              <a:t>How has California illustrated that point?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DC582F7-3B96-C14D-A253-BCFFF76C1C10}"/>
              </a:ext>
            </a:extLst>
          </p:cNvPr>
          <p:cNvSpPr/>
          <p:nvPr/>
        </p:nvSpPr>
        <p:spPr>
          <a:xfrm>
            <a:off x="8233825" y="6426463"/>
            <a:ext cx="396625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500" dirty="0"/>
              <a:t>https://</a:t>
            </a:r>
            <a:r>
              <a:rPr lang="en-US" sz="500" dirty="0" err="1"/>
              <a:t>www.google.com</a:t>
            </a:r>
            <a:r>
              <a:rPr lang="en-US" sz="500" dirty="0"/>
              <a:t>/</a:t>
            </a:r>
            <a:r>
              <a:rPr lang="en-US" sz="500" dirty="0" err="1"/>
              <a:t>search?q</a:t>
            </a:r>
            <a:r>
              <a:rPr lang="en-US" sz="500" dirty="0"/>
              <a:t>=</a:t>
            </a:r>
            <a:r>
              <a:rPr lang="en-US" sz="500" dirty="0" err="1"/>
              <a:t>california+map+air+pollution&amp;tbm</a:t>
            </a:r>
            <a:r>
              <a:rPr lang="en-US" sz="500" dirty="0"/>
              <a:t>=</a:t>
            </a:r>
            <a:r>
              <a:rPr lang="en-US" sz="500" dirty="0" err="1"/>
              <a:t>isch&amp;ved</a:t>
            </a:r>
            <a:r>
              <a:rPr lang="en-US" sz="500" dirty="0"/>
              <a:t>=2ahUKEwir46zn5uzuAhX_gM4BHfdDBdQQ2-cCegQIABAA&amp;oq=</a:t>
            </a:r>
            <a:r>
              <a:rPr lang="en-US" sz="500" dirty="0" err="1"/>
              <a:t>california+map+air+pollution&amp;gs_lcp</a:t>
            </a:r>
            <a:r>
              <a:rPr lang="en-US" sz="500" dirty="0"/>
              <a:t>=CgNpbWcQAzIGCAAQCBAeMgYIABAIEB46BAgAEEM6AggAUJu9AVjczAFgls4BaABwAHgAgAFLiAHqBpIBAjE0mAEAoAEBqgELZ3dzLXdpei1pbWfAAQE&amp;sclient=</a:t>
            </a:r>
            <a:r>
              <a:rPr lang="en-US" sz="500" dirty="0" err="1"/>
              <a:t>img&amp;ei</a:t>
            </a:r>
            <a:r>
              <a:rPr lang="en-US" sz="500" dirty="0"/>
              <a:t>=b-MqYOvvOv-Bur4P94eVoA0&amp;bih=679&amp;biw=1440&amp;rlz=1C5CHFA_enGB890GB890#imgrc=5LfY3sXdw7w7CM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A8C4E05-6041-D547-BB69-8442B1D26875}"/>
              </a:ext>
            </a:extLst>
          </p:cNvPr>
          <p:cNvGrpSpPr/>
          <p:nvPr/>
        </p:nvGrpSpPr>
        <p:grpSpPr>
          <a:xfrm>
            <a:off x="6246583" y="1915557"/>
            <a:ext cx="5708054" cy="3466852"/>
            <a:chOff x="6304456" y="2353693"/>
            <a:chExt cx="5708054" cy="3466852"/>
          </a:xfrm>
        </p:grpSpPr>
        <p:pic>
          <p:nvPicPr>
            <p:cNvPr id="1026" name="Picture 2" descr="Image result for california map air pollution">
              <a:extLst>
                <a:ext uri="{FF2B5EF4-FFF2-40B4-BE49-F238E27FC236}">
                  <a16:creationId xmlns:a16="http://schemas.microsoft.com/office/drawing/2014/main" id="{40F5A475-EA05-6D48-BE1C-C487C0F7C42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92029" y="2353693"/>
              <a:ext cx="5520481" cy="34668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2FFCF522-1B87-014A-806E-1AF923AC64CB}"/>
                </a:ext>
              </a:extLst>
            </p:cNvPr>
            <p:cNvSpPr/>
            <p:nvPr/>
          </p:nvSpPr>
          <p:spPr>
            <a:xfrm>
              <a:off x="6304456" y="3606368"/>
              <a:ext cx="1614488" cy="1533168"/>
            </a:xfrm>
            <a:prstGeom prst="ellipse">
              <a:avLst/>
            </a:prstGeom>
            <a:noFill/>
            <a:ln w="5715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77240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5A5BB70-1673-4097-A7F8-BCF5F4F19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23">
            <a:extLst>
              <a:ext uri="{FF2B5EF4-FFF2-40B4-BE49-F238E27FC236}">
                <a16:creationId xmlns:a16="http://schemas.microsoft.com/office/drawing/2014/main" id="{7AA72C55-67D2-47FE-9C0B-01A954C8B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307196" cy="685799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320626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320626 w 6125882"/>
              <a:gd name="connsiteY4" fmla="*/ 0 h 6857998"/>
              <a:gd name="connsiteX0" fmla="*/ 2034528 w 5839784"/>
              <a:gd name="connsiteY0" fmla="*/ 0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034528 w 5839784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9784" h="6857998">
                <a:moveTo>
                  <a:pt x="2034528" y="0"/>
                </a:moveTo>
                <a:lnTo>
                  <a:pt x="5839784" y="0"/>
                </a:lnTo>
                <a:lnTo>
                  <a:pt x="5839784" y="6857998"/>
                </a:lnTo>
                <a:lnTo>
                  <a:pt x="0" y="6856093"/>
                </a:lnTo>
                <a:lnTo>
                  <a:pt x="2034528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5E5476C-A670-834D-80D0-2DA9EC8AD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631" y="835291"/>
            <a:ext cx="3488755" cy="2097550"/>
          </a:xfrm>
        </p:spPr>
        <p:txBody>
          <a:bodyPr anchor="t">
            <a:normAutofit/>
          </a:bodyPr>
          <a:lstStyle/>
          <a:p>
            <a:pPr algn="ctr"/>
            <a:r>
              <a:rPr lang="en-US" dirty="0"/>
              <a:t>Looking to the future…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ED23ACC-C318-4DEB-B776-570408C7F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20896" y="4496637"/>
            <a:ext cx="3764149" cy="236136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5D9BE15-6B66-4F4C-B41A-B2A4C3049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884066"/>
            <a:ext cx="3140110" cy="497393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3083605A-9A75-446B-B2BC-FC1265FDA8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8079861"/>
              </p:ext>
            </p:extLst>
          </p:nvPr>
        </p:nvGraphicFramePr>
        <p:xfrm>
          <a:off x="4788040" y="728505"/>
          <a:ext cx="6541475" cy="5265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6854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FA49195-69EB-4E39-A68A-C232E2D03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A92F9DC-743D-47E7-A019-EE09540F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4144EFC-C96F-B847-B05F-370759C28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4560" y="1239078"/>
            <a:ext cx="7802880" cy="323154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/>
              <a:t>Any comments or questions?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3280B82-CD55-43FD-92C4-F05E2A8D1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-17932" y="19556"/>
            <a:ext cx="8547253" cy="232232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B0A4F542-D561-4AFB-8321-EB900BAF0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-17931" y="0"/>
            <a:ext cx="1461005" cy="461772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4D9248B-0006-4BFE-8110-40C16E45C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935720" y="3957320"/>
            <a:ext cx="3272713" cy="290067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E593BB5-7AFA-4C8F-AECA-CE733B1FD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93326" y="0"/>
            <a:ext cx="1332509" cy="685799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521483B-CE28-412B-9C71-9BE081E9D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37960" y="0"/>
            <a:ext cx="5654039" cy="220625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C9F4738-DD27-44BE-98C6-AB0B2296B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5196840"/>
            <a:ext cx="5181599" cy="16416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9446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95199-C919-A043-BC3A-7899C2BC9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333A9-25A5-5F48-B8E2-37728430DB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Bashir, M. F. </a:t>
            </a:r>
            <a:r>
              <a:rPr lang="en-GB" i="1" dirty="0"/>
              <a:t>et al.</a:t>
            </a:r>
            <a:r>
              <a:rPr lang="en-GB" dirty="0"/>
              <a:t> (2020) ‘Correlation between environmental pollution indicators and COVID-19 pandemic: A brief study in Californian context’, </a:t>
            </a:r>
            <a:r>
              <a:rPr lang="en-GB" i="1" dirty="0"/>
              <a:t>Environmental Research</a:t>
            </a:r>
            <a:r>
              <a:rPr lang="en-GB" dirty="0"/>
              <a:t>, 187, p. 109652.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u="sng" dirty="0">
                <a:hlinkClick r:id="rId2"/>
              </a:rPr>
              <a:t>10.1016/j.envres.2020.109652</a:t>
            </a:r>
            <a:r>
              <a:rPr lang="en-GB" dirty="0"/>
              <a:t>.</a:t>
            </a:r>
          </a:p>
          <a:p>
            <a:r>
              <a:rPr lang="en-GB" dirty="0"/>
              <a:t>Cole, M., </a:t>
            </a:r>
            <a:r>
              <a:rPr lang="en-GB" dirty="0" err="1"/>
              <a:t>Ozgen</a:t>
            </a:r>
            <a:r>
              <a:rPr lang="en-GB" dirty="0"/>
              <a:t>, C. and Strobl, E. (2020) </a:t>
            </a:r>
            <a:r>
              <a:rPr lang="en-GB" i="1" dirty="0"/>
              <a:t>Air Pollution Exposure Linked To Higher COVID-19 Cases And Deaths - Air Quality News</a:t>
            </a:r>
            <a:r>
              <a:rPr lang="en-GB" dirty="0"/>
              <a:t>, </a:t>
            </a:r>
            <a:r>
              <a:rPr lang="en-GB" i="1" dirty="0"/>
              <a:t>Air Quality News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https://airqualitynews.com/2020/07/21/air-pollution-exposure-linked-to-higher-covid-19-cases-and-deaths/</a:t>
            </a:r>
            <a:r>
              <a:rPr lang="en-GB" dirty="0"/>
              <a:t> (Accessed: 16 February 2021).</a:t>
            </a:r>
          </a:p>
          <a:p>
            <a:r>
              <a:rPr lang="en-GB" dirty="0"/>
              <a:t>Zambrano-Monserrate, M. A., </a:t>
            </a:r>
            <a:r>
              <a:rPr lang="en-GB" dirty="0" err="1"/>
              <a:t>Ruano</a:t>
            </a:r>
            <a:r>
              <a:rPr lang="en-GB" dirty="0"/>
              <a:t>, M. A., &amp; Sanchez-Alcalde, L. (2020). Indirect effects of COVID-19 on the environment. Science of The Total Environment, 728, 138813. </a:t>
            </a:r>
            <a:r>
              <a:rPr lang="en-GB" u="sng" dirty="0">
                <a:hlinkClick r:id="rId4"/>
              </a:rPr>
              <a:t>https://doi.org/10.1016/j.scitotenv.2020.138813</a:t>
            </a:r>
            <a:endParaRPr lang="en-GB" u="sng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458889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14321</TotalTime>
  <Words>435</Words>
  <Application>Microsoft Macintosh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Univers Condensed Light</vt:lpstr>
      <vt:lpstr>Walbaum Display Light</vt:lpstr>
      <vt:lpstr>AngleLinesVTI</vt:lpstr>
      <vt:lpstr>COVID and air pollution - California</vt:lpstr>
      <vt:lpstr>Environmental implications</vt:lpstr>
      <vt:lpstr>California (Bashir et al. 2020)</vt:lpstr>
      <vt:lpstr>Looking to the future…</vt:lpstr>
      <vt:lpstr>Any comments or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California (Bashir et al. 2020)</dc:title>
  <dc:creator>Charlotte Angharad Morgan (1550929)</dc:creator>
  <cp:lastModifiedBy>Charlotte Angharad Morgan (1550929)</cp:lastModifiedBy>
  <cp:revision>11</cp:revision>
  <dcterms:created xsi:type="dcterms:W3CDTF">2021-02-15T21:01:22Z</dcterms:created>
  <dcterms:modified xsi:type="dcterms:W3CDTF">2021-02-25T19:42:39Z</dcterms:modified>
</cp:coreProperties>
</file>