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6" r:id="rId2"/>
    <p:sldId id="257" r:id="rId3"/>
    <p:sldId id="258" r:id="rId4"/>
    <p:sldId id="260" r:id="rId5"/>
    <p:sldId id="262" r:id="rId6"/>
    <p:sldId id="261" r:id="rId7"/>
    <p:sldId id="263" r:id="rId8"/>
    <p:sldId id="264" r:id="rId9"/>
    <p:sldId id="267" r:id="rId10"/>
    <p:sldId id="266" r:id="rId11"/>
    <p:sldId id="265" r:id="rId12"/>
    <p:sldId id="259"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22"/>
    <p:restoredTop sz="94844"/>
  </p:normalViewPr>
  <p:slideViewPr>
    <p:cSldViewPr snapToGrid="0">
      <p:cViewPr varScale="1">
        <p:scale>
          <a:sx n="105" d="100"/>
          <a:sy n="105" d="100"/>
        </p:scale>
        <p:origin x="712" y="-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slava Chougleva (2028217)" userId="18743dfd-ce79-4d52-bbf7-0f860f339bae" providerId="ADAL" clId="{B441201D-BC03-0849-8F80-2D18E450903C}"/>
    <pc:docChg chg="undo custSel modSld">
      <pc:chgData name="Oslava Chougleva (2028217)" userId="18743dfd-ce79-4d52-bbf7-0f860f339bae" providerId="ADAL" clId="{B441201D-BC03-0849-8F80-2D18E450903C}" dt="2023-06-22T23:06:40.306" v="36" actId="20577"/>
      <pc:docMkLst>
        <pc:docMk/>
      </pc:docMkLst>
      <pc:sldChg chg="modSp mod">
        <pc:chgData name="Oslava Chougleva (2028217)" userId="18743dfd-ce79-4d52-bbf7-0f860f339bae" providerId="ADAL" clId="{B441201D-BC03-0849-8F80-2D18E450903C}" dt="2023-06-22T23:06:40.306" v="36" actId="20577"/>
        <pc:sldMkLst>
          <pc:docMk/>
          <pc:sldMk cId="8340599" sldId="264"/>
        </pc:sldMkLst>
        <pc:spChg chg="mod">
          <ac:chgData name="Oslava Chougleva (2028217)" userId="18743dfd-ce79-4d52-bbf7-0f860f339bae" providerId="ADAL" clId="{B441201D-BC03-0849-8F80-2D18E450903C}" dt="2023-06-22T23:06:40.306" v="36" actId="20577"/>
          <ac:spMkLst>
            <pc:docMk/>
            <pc:sldMk cId="8340599" sldId="264"/>
            <ac:spMk id="52" creationId="{6FB267D2-8500-7B60-9F87-F537607D4A9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12789F-4ADE-7749-B83D-286EEA4DA923}" type="datetimeFigureOut">
              <a:rPr lang="en-US" smtClean="0"/>
              <a:t>6/22/23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648F7A-8F82-D245-8306-81408601D795}" type="slidenum">
              <a:rPr lang="en-US" smtClean="0"/>
              <a:t>‹#›</a:t>
            </a:fld>
            <a:endParaRPr lang="en-US"/>
          </a:p>
        </p:txBody>
      </p:sp>
    </p:spTree>
    <p:extLst>
      <p:ext uri="{BB962C8B-B14F-4D97-AF65-F5344CB8AC3E}">
        <p14:creationId xmlns:p14="http://schemas.microsoft.com/office/powerpoint/2010/main" val="10149164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648F7A-8F82-D245-8306-81408601D795}" type="slidenum">
              <a:rPr lang="en-US" smtClean="0"/>
              <a:t>4</a:t>
            </a:fld>
            <a:endParaRPr lang="en-US"/>
          </a:p>
        </p:txBody>
      </p:sp>
    </p:spTree>
    <p:extLst>
      <p:ext uri="{BB962C8B-B14F-4D97-AF65-F5344CB8AC3E}">
        <p14:creationId xmlns:p14="http://schemas.microsoft.com/office/powerpoint/2010/main" val="1006908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648F7A-8F82-D245-8306-81408601D795}" type="slidenum">
              <a:rPr lang="en-US" smtClean="0"/>
              <a:t>8</a:t>
            </a:fld>
            <a:endParaRPr lang="en-US"/>
          </a:p>
        </p:txBody>
      </p:sp>
    </p:spTree>
    <p:extLst>
      <p:ext uri="{BB962C8B-B14F-4D97-AF65-F5344CB8AC3E}">
        <p14:creationId xmlns:p14="http://schemas.microsoft.com/office/powerpoint/2010/main" val="39058732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648F7A-8F82-D245-8306-81408601D795}" type="slidenum">
              <a:rPr lang="en-US" smtClean="0"/>
              <a:t>9</a:t>
            </a:fld>
            <a:endParaRPr lang="en-US"/>
          </a:p>
        </p:txBody>
      </p:sp>
    </p:spTree>
    <p:extLst>
      <p:ext uri="{BB962C8B-B14F-4D97-AF65-F5344CB8AC3E}">
        <p14:creationId xmlns:p14="http://schemas.microsoft.com/office/powerpoint/2010/main" val="1208116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648F7A-8F82-D245-8306-81408601D795}" type="slidenum">
              <a:rPr lang="en-US" smtClean="0"/>
              <a:t>10</a:t>
            </a:fld>
            <a:endParaRPr lang="en-US"/>
          </a:p>
        </p:txBody>
      </p:sp>
    </p:spTree>
    <p:extLst>
      <p:ext uri="{BB962C8B-B14F-4D97-AF65-F5344CB8AC3E}">
        <p14:creationId xmlns:p14="http://schemas.microsoft.com/office/powerpoint/2010/main" val="35014480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648F7A-8F82-D245-8306-81408601D795}" type="slidenum">
              <a:rPr lang="en-US" smtClean="0"/>
              <a:t>12</a:t>
            </a:fld>
            <a:endParaRPr lang="en-US"/>
          </a:p>
        </p:txBody>
      </p:sp>
    </p:spTree>
    <p:extLst>
      <p:ext uri="{BB962C8B-B14F-4D97-AF65-F5344CB8AC3E}">
        <p14:creationId xmlns:p14="http://schemas.microsoft.com/office/powerpoint/2010/main" val="2409408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E648F7A-8F82-D245-8306-81408601D795}" type="slidenum">
              <a:rPr lang="en-US" smtClean="0"/>
              <a:t>13</a:t>
            </a:fld>
            <a:endParaRPr lang="en-US"/>
          </a:p>
        </p:txBody>
      </p:sp>
    </p:spTree>
    <p:extLst>
      <p:ext uri="{BB962C8B-B14F-4D97-AF65-F5344CB8AC3E}">
        <p14:creationId xmlns:p14="http://schemas.microsoft.com/office/powerpoint/2010/main" val="899779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B61BEF0D-F0BB-DE4B-95CE-6DB70DBA9567}" type="datetimeFigureOut">
              <a:rPr lang="en-US" dirty="0"/>
              <a:pPr/>
              <a:t>6/22/23</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61BEF0D-F0BB-DE4B-95CE-6DB70DBA9567}" type="datetimeFigureOut">
              <a:rPr lang="en-US" dirty="0"/>
              <a:pPr/>
              <a:t>6/22/23</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6/22/23</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B61BEF0D-F0BB-DE4B-95CE-6DB70DBA9567}" type="datetimeFigureOut">
              <a:rPr lang="en-US" dirty="0"/>
              <a:pPr/>
              <a:t>6/22/23</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61BEF0D-F0BB-DE4B-95CE-6DB70DBA9567}" type="datetimeFigureOut">
              <a:rPr lang="en-US" dirty="0"/>
              <a:pPr/>
              <a:t>6/22/23</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B61BEF0D-F0BB-DE4B-95CE-6DB70DBA9567}" type="datetimeFigureOut">
              <a:rPr lang="en-US" dirty="0"/>
              <a:pPr/>
              <a:t>6/22/23</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6/22/23</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6/22/23</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6/22/23</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6/22/23</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6/22/23</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6/22/23</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6/22/23</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6/22/23</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61BEF0D-F0BB-DE4B-95CE-6DB70DBA9567}" type="datetimeFigureOut">
              <a:rPr lang="en-US" dirty="0"/>
              <a:pPr/>
              <a:t>6/22/23</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B61BEF0D-F0BB-DE4B-95CE-6DB70DBA9567}" type="datetimeFigureOut">
              <a:rPr lang="en-US" dirty="0"/>
              <a:pPr/>
              <a:t>6/22/23</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6/22/23</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templechai.com/lifecycleevents.html"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ageuk.org.uk/information-advice/money-legal/legal-issues/advance-decision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slideshare.net/rsmehta/3-theories-of-aging"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7ABABA7-0420-4200-9B65-1C1967CE93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7A03E380-9CD1-4ABA-A763-9F9D252B890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6573513" y="0"/>
            <a:ext cx="5613431" cy="6853245"/>
            <a:chOff x="2487613" y="285750"/>
            <a:chExt cx="2428876" cy="5654676"/>
          </a:xfrm>
          <a:solidFill>
            <a:schemeClr val="accent1"/>
          </a:solidFill>
        </p:grpSpPr>
        <p:sp>
          <p:nvSpPr>
            <p:cNvPr id="10" name="Freeform 11">
              <a:extLst>
                <a:ext uri="{FF2B5EF4-FFF2-40B4-BE49-F238E27FC236}">
                  <a16:creationId xmlns:a16="http://schemas.microsoft.com/office/drawing/2014/main" id="{66E01B84-4C2B-4DE5-90C8-9C4001A75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11" name="Freeform 12">
              <a:extLst>
                <a:ext uri="{FF2B5EF4-FFF2-40B4-BE49-F238E27FC236}">
                  <a16:creationId xmlns:a16="http://schemas.microsoft.com/office/drawing/2014/main" id="{64CE5A7A-D5C5-4FE5-860C-0B5748FDEE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12" name="Freeform 13">
              <a:extLst>
                <a:ext uri="{FF2B5EF4-FFF2-40B4-BE49-F238E27FC236}">
                  <a16:creationId xmlns:a16="http://schemas.microsoft.com/office/drawing/2014/main" id="{016A7D2A-6EEA-47B8-A763-7D82E41B3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13" name="Freeform 14">
              <a:extLst>
                <a:ext uri="{FF2B5EF4-FFF2-40B4-BE49-F238E27FC236}">
                  <a16:creationId xmlns:a16="http://schemas.microsoft.com/office/drawing/2014/main" id="{E758F6E7-6DEC-48D0-ACB1-E5E26B13E6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14" name="Freeform 15">
              <a:extLst>
                <a:ext uri="{FF2B5EF4-FFF2-40B4-BE49-F238E27FC236}">
                  <a16:creationId xmlns:a16="http://schemas.microsoft.com/office/drawing/2014/main" id="{B56657FF-C027-42E7-859B-902929B6FA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15" name="Freeform 16">
              <a:extLst>
                <a:ext uri="{FF2B5EF4-FFF2-40B4-BE49-F238E27FC236}">
                  <a16:creationId xmlns:a16="http://schemas.microsoft.com/office/drawing/2014/main" id="{79047F2A-5978-46C6-B3A2-54AAC2136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16" name="Freeform 17">
              <a:extLst>
                <a:ext uri="{FF2B5EF4-FFF2-40B4-BE49-F238E27FC236}">
                  <a16:creationId xmlns:a16="http://schemas.microsoft.com/office/drawing/2014/main" id="{F3BE8FD1-0A72-4640-AC7A-2E057273F8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17" name="Freeform 18">
              <a:extLst>
                <a:ext uri="{FF2B5EF4-FFF2-40B4-BE49-F238E27FC236}">
                  <a16:creationId xmlns:a16="http://schemas.microsoft.com/office/drawing/2014/main" id="{752FC782-A372-4D11-B20D-958955E564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18" name="Freeform 19">
              <a:extLst>
                <a:ext uri="{FF2B5EF4-FFF2-40B4-BE49-F238E27FC236}">
                  <a16:creationId xmlns:a16="http://schemas.microsoft.com/office/drawing/2014/main" id="{AA00B2F1-BEE2-444A-8249-C8E3212CA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4" y="468286"/>
              <a:ext cx="1768475" cy="4262464"/>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19" name="Freeform 20">
              <a:extLst>
                <a:ext uri="{FF2B5EF4-FFF2-40B4-BE49-F238E27FC236}">
                  <a16:creationId xmlns:a16="http://schemas.microsoft.com/office/drawing/2014/main" id="{E7F5747E-514B-4CF7-B6B0-DAD7149097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20" name="Freeform 21">
              <a:extLst>
                <a:ext uri="{FF2B5EF4-FFF2-40B4-BE49-F238E27FC236}">
                  <a16:creationId xmlns:a16="http://schemas.microsoft.com/office/drawing/2014/main" id="{931614BB-1593-40ED-8113-2BD1187055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21" name="Freeform 22">
              <a:extLst>
                <a:ext uri="{FF2B5EF4-FFF2-40B4-BE49-F238E27FC236}">
                  <a16:creationId xmlns:a16="http://schemas.microsoft.com/office/drawing/2014/main" id="{2691871F-F15C-4E19-BC9C-78E5748D74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sp>
        <p:nvSpPr>
          <p:cNvPr id="23" name="Freeform 6">
            <a:extLst>
              <a:ext uri="{FF2B5EF4-FFF2-40B4-BE49-F238E27FC236}">
                <a16:creationId xmlns:a16="http://schemas.microsoft.com/office/drawing/2014/main" id="{8576F020-8157-45CE-B1D9-6FA47AFEB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1159566"/>
            <a:ext cx="7560245" cy="453886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2" name="Title 1">
            <a:extLst>
              <a:ext uri="{FF2B5EF4-FFF2-40B4-BE49-F238E27FC236}">
                <a16:creationId xmlns:a16="http://schemas.microsoft.com/office/drawing/2014/main" id="{44994DB2-C3F6-9583-928B-5766EDFFE8F6}"/>
              </a:ext>
            </a:extLst>
          </p:cNvPr>
          <p:cNvSpPr>
            <a:spLocks noGrp="1"/>
          </p:cNvSpPr>
          <p:nvPr>
            <p:ph type="ctrTitle"/>
          </p:nvPr>
        </p:nvSpPr>
        <p:spPr>
          <a:xfrm>
            <a:off x="336246" y="1182700"/>
            <a:ext cx="6304836" cy="4220820"/>
          </a:xfrm>
        </p:spPr>
        <p:txBody>
          <a:bodyPr anchor="ctr">
            <a:normAutofit/>
          </a:bodyPr>
          <a:lstStyle/>
          <a:p>
            <a:pPr>
              <a:lnSpc>
                <a:spcPct val="90000"/>
              </a:lnSpc>
            </a:pPr>
            <a:r>
              <a:rPr lang="en-GB" sz="2200">
                <a:solidFill>
                  <a:srgbClr val="FFFFFF"/>
                </a:solidFill>
                <a:latin typeface="Arial" panose="020B0604020202020204" pitchFamily="34" charset="0"/>
                <a:cs typeface="Arial" panose="020B0604020202020204" pitchFamily="34" charset="0"/>
              </a:rPr>
              <a:t>        </a:t>
            </a:r>
            <a:br>
              <a:rPr lang="en-GB" sz="2200">
                <a:solidFill>
                  <a:srgbClr val="FFFFFF"/>
                </a:solidFill>
                <a:latin typeface="Arial" panose="020B0604020202020204" pitchFamily="34" charset="0"/>
                <a:cs typeface="Arial" panose="020B0604020202020204" pitchFamily="34" charset="0"/>
              </a:rPr>
            </a:br>
            <a:br>
              <a:rPr lang="en-GB" sz="2200">
                <a:solidFill>
                  <a:srgbClr val="FFFFFF"/>
                </a:solidFill>
                <a:latin typeface="Arial" panose="020B0604020202020204" pitchFamily="34" charset="0"/>
                <a:cs typeface="Arial" panose="020B0604020202020204" pitchFamily="34" charset="0"/>
              </a:rPr>
            </a:br>
            <a:r>
              <a:rPr lang="en-GB" sz="2200">
                <a:solidFill>
                  <a:srgbClr val="FFFFFF"/>
                </a:solidFill>
                <a:latin typeface="Arial" panose="020B0604020202020204" pitchFamily="34" charset="0"/>
                <a:cs typeface="Arial" panose="020B0604020202020204" pitchFamily="34" charset="0"/>
              </a:rPr>
              <a:t>Programme: </a:t>
            </a:r>
            <a:r>
              <a:rPr lang="en-GB" sz="2200" b="1">
                <a:solidFill>
                  <a:srgbClr val="FFFFFF"/>
                </a:solidFill>
                <a:latin typeface="Arial" panose="020B0604020202020204" pitchFamily="34" charset="0"/>
                <a:cs typeface="Arial" panose="020B0604020202020204" pitchFamily="34" charset="0"/>
              </a:rPr>
              <a:t>BSc Health and Social Care </a:t>
            </a:r>
            <a:br>
              <a:rPr lang="en-GB" sz="2200">
                <a:solidFill>
                  <a:srgbClr val="FFFFFF"/>
                </a:solidFill>
                <a:latin typeface="Arial" panose="020B0604020202020204" pitchFamily="34" charset="0"/>
                <a:cs typeface="Arial" panose="020B0604020202020204" pitchFamily="34" charset="0"/>
              </a:rPr>
            </a:br>
            <a:r>
              <a:rPr lang="en-GB" sz="2200">
                <a:solidFill>
                  <a:srgbClr val="FFFFFF"/>
                </a:solidFill>
                <a:latin typeface="Arial" panose="020B0604020202020204" pitchFamily="34" charset="0"/>
                <a:cs typeface="Arial" panose="020B0604020202020204" pitchFamily="34" charset="0"/>
              </a:rPr>
              <a:t>Module: Living with care : The Older Person </a:t>
            </a:r>
            <a:br>
              <a:rPr lang="en-GB" sz="2200">
                <a:solidFill>
                  <a:srgbClr val="FFFFFF"/>
                </a:solidFill>
                <a:latin typeface="Arial" panose="020B0604020202020204" pitchFamily="34" charset="0"/>
                <a:cs typeface="Arial" panose="020B0604020202020204" pitchFamily="34" charset="0"/>
              </a:rPr>
            </a:br>
            <a:r>
              <a:rPr lang="en-GB" sz="2200">
                <a:solidFill>
                  <a:srgbClr val="FFFFFF"/>
                </a:solidFill>
                <a:latin typeface="Arial" panose="020B0604020202020204" pitchFamily="34" charset="0"/>
                <a:cs typeface="Arial" panose="020B0604020202020204" pitchFamily="34" charset="0"/>
              </a:rPr>
              <a:t>Module code: BMHP6009_BIRM</a:t>
            </a:r>
            <a:br>
              <a:rPr lang="en-GB" sz="2200">
                <a:solidFill>
                  <a:srgbClr val="FFFFFF"/>
                </a:solidFill>
                <a:latin typeface="Arial" panose="020B0604020202020204" pitchFamily="34" charset="0"/>
                <a:cs typeface="Arial" panose="020B0604020202020204" pitchFamily="34" charset="0"/>
              </a:rPr>
            </a:br>
            <a:r>
              <a:rPr lang="en-GB" sz="2200">
                <a:solidFill>
                  <a:srgbClr val="FFFFFF"/>
                </a:solidFill>
                <a:latin typeface="Arial" panose="020B0604020202020204" pitchFamily="34" charset="0"/>
                <a:cs typeface="Arial" panose="020B0604020202020204" pitchFamily="34" charset="0"/>
              </a:rPr>
              <a:t>Student name: </a:t>
            </a:r>
            <a:r>
              <a:rPr lang="en-GB" sz="2200" b="1">
                <a:solidFill>
                  <a:srgbClr val="FFFFFF"/>
                </a:solidFill>
                <a:latin typeface="Arial" panose="020B0604020202020204" pitchFamily="34" charset="0"/>
                <a:cs typeface="Arial" panose="020B0604020202020204" pitchFamily="34" charset="0"/>
              </a:rPr>
              <a:t>Oslava Chougleva</a:t>
            </a:r>
            <a:br>
              <a:rPr lang="en-GB" sz="2200">
                <a:solidFill>
                  <a:srgbClr val="FFFFFF"/>
                </a:solidFill>
                <a:latin typeface="Arial" panose="020B0604020202020204" pitchFamily="34" charset="0"/>
                <a:cs typeface="Arial" panose="020B0604020202020204" pitchFamily="34" charset="0"/>
              </a:rPr>
            </a:br>
            <a:r>
              <a:rPr lang="en-GB" sz="2200">
                <a:solidFill>
                  <a:srgbClr val="FFFFFF"/>
                </a:solidFill>
                <a:latin typeface="Arial" panose="020B0604020202020204" pitchFamily="34" charset="0"/>
                <a:cs typeface="Arial" panose="020B0604020202020204" pitchFamily="34" charset="0"/>
              </a:rPr>
              <a:t>Student number: 2028217</a:t>
            </a:r>
            <a:br>
              <a:rPr lang="en-GB" sz="2200">
                <a:solidFill>
                  <a:srgbClr val="FFFFFF"/>
                </a:solidFill>
                <a:latin typeface="Arial" panose="020B0604020202020204" pitchFamily="34" charset="0"/>
                <a:cs typeface="Arial" panose="020B0604020202020204" pitchFamily="34" charset="0"/>
              </a:rPr>
            </a:br>
            <a:r>
              <a:rPr lang="en-GB" sz="2200">
                <a:solidFill>
                  <a:srgbClr val="FFFFFF"/>
                </a:solidFill>
                <a:latin typeface="Arial" panose="020B0604020202020204" pitchFamily="34" charset="0"/>
                <a:cs typeface="Arial" panose="020B0604020202020204" pitchFamily="34" charset="0"/>
              </a:rPr>
              <a:t>Student name: Amina Bibi</a:t>
            </a:r>
            <a:br>
              <a:rPr lang="en-GB" sz="2200">
                <a:solidFill>
                  <a:srgbClr val="FFFFFF"/>
                </a:solidFill>
                <a:latin typeface="Arial" panose="020B0604020202020204" pitchFamily="34" charset="0"/>
                <a:cs typeface="Arial" panose="020B0604020202020204" pitchFamily="34" charset="0"/>
              </a:rPr>
            </a:br>
            <a:r>
              <a:rPr lang="en-GB" sz="2200">
                <a:solidFill>
                  <a:srgbClr val="FFFFFF"/>
                </a:solidFill>
                <a:latin typeface="Arial" panose="020B0604020202020204" pitchFamily="34" charset="0"/>
                <a:cs typeface="Arial" panose="020B0604020202020204" pitchFamily="34" charset="0"/>
              </a:rPr>
              <a:t>Student Number:1807446</a:t>
            </a:r>
            <a:br>
              <a:rPr lang="en-GB" sz="2200">
                <a:solidFill>
                  <a:srgbClr val="FFFFFF"/>
                </a:solidFill>
                <a:latin typeface="Arial" panose="020B0604020202020204" pitchFamily="34" charset="0"/>
                <a:cs typeface="Arial" panose="020B0604020202020204" pitchFamily="34" charset="0"/>
              </a:rPr>
            </a:br>
            <a:br>
              <a:rPr lang="en-GB" sz="2200">
                <a:solidFill>
                  <a:srgbClr val="FFFFFF"/>
                </a:solidFill>
                <a:latin typeface="Arial" panose="020B0604020202020204" pitchFamily="34" charset="0"/>
                <a:cs typeface="Arial" panose="020B0604020202020204" pitchFamily="34" charset="0"/>
              </a:rPr>
            </a:br>
            <a:r>
              <a:rPr lang="en-GB" sz="2200">
                <a:solidFill>
                  <a:srgbClr val="FFFFFF"/>
                </a:solidFill>
                <a:latin typeface="Arial" panose="020B0604020202020204" pitchFamily="34" charset="0"/>
                <a:cs typeface="Arial" panose="020B0604020202020204" pitchFamily="34" charset="0"/>
              </a:rPr>
              <a:t>Lecturer: Joanne Davies </a:t>
            </a:r>
            <a:endParaRPr lang="en-US" sz="2200">
              <a:solidFill>
                <a:srgbClr val="FFFFFF"/>
              </a:solidFill>
            </a:endParaRPr>
          </a:p>
        </p:txBody>
      </p:sp>
      <p:sp>
        <p:nvSpPr>
          <p:cNvPr id="3" name="TextBox 2">
            <a:extLst>
              <a:ext uri="{FF2B5EF4-FFF2-40B4-BE49-F238E27FC236}">
                <a16:creationId xmlns:a16="http://schemas.microsoft.com/office/drawing/2014/main" id="{C8912F69-12E5-E0AD-02F5-31416A4D333A}"/>
              </a:ext>
            </a:extLst>
          </p:cNvPr>
          <p:cNvSpPr txBox="1"/>
          <p:nvPr/>
        </p:nvSpPr>
        <p:spPr>
          <a:xfrm>
            <a:off x="2704550" y="240967"/>
            <a:ext cx="9711390" cy="523220"/>
          </a:xfrm>
          <a:prstGeom prst="rect">
            <a:avLst/>
          </a:prstGeom>
          <a:noFill/>
        </p:spPr>
        <p:txBody>
          <a:bodyPr wrap="square" rtlCol="0">
            <a:spAutoFit/>
          </a:bodyPr>
          <a:lstStyle/>
          <a:p>
            <a:r>
              <a:rPr lang="en-GB" sz="2800" dirty="0">
                <a:solidFill>
                  <a:srgbClr val="FFFFFF"/>
                </a:solidFill>
                <a:latin typeface="Arial" panose="020B0604020202020204" pitchFamily="34" charset="0"/>
                <a:cs typeface="Arial" panose="020B0604020202020204" pitchFamily="34" charset="0"/>
              </a:rPr>
              <a:t>Assessment 1 – Debate Presentation</a:t>
            </a:r>
            <a:endParaRPr lang="en-US" sz="2800" dirty="0"/>
          </a:p>
        </p:txBody>
      </p:sp>
    </p:spTree>
    <p:extLst>
      <p:ext uri="{BB962C8B-B14F-4D97-AF65-F5344CB8AC3E}">
        <p14:creationId xmlns:p14="http://schemas.microsoft.com/office/powerpoint/2010/main" val="371042827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satMod val="92000"/>
                <a:lumMod val="120000"/>
              </a:schemeClr>
            </a:gs>
            <a:gs pos="100000">
              <a:schemeClr val="bg1">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210" name="Group 209">
            <a:extLst>
              <a:ext uri="{FF2B5EF4-FFF2-40B4-BE49-F238E27FC236}">
                <a16:creationId xmlns:a16="http://schemas.microsoft.com/office/drawing/2014/main" id="{166BF9EE-F7AC-4FA5-AC7E-001B3A642F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211" name="Freeform 11">
              <a:extLst>
                <a:ext uri="{FF2B5EF4-FFF2-40B4-BE49-F238E27FC236}">
                  <a16:creationId xmlns:a16="http://schemas.microsoft.com/office/drawing/2014/main" id="{3B48D182-44E3-4D8B-ACEF-F1A900BE4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12" name="Freeform 12">
              <a:extLst>
                <a:ext uri="{FF2B5EF4-FFF2-40B4-BE49-F238E27FC236}">
                  <a16:creationId xmlns:a16="http://schemas.microsoft.com/office/drawing/2014/main" id="{355A535A-A489-477F-A314-593AA8CAFB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13" name="Freeform 13">
              <a:extLst>
                <a:ext uri="{FF2B5EF4-FFF2-40B4-BE49-F238E27FC236}">
                  <a16:creationId xmlns:a16="http://schemas.microsoft.com/office/drawing/2014/main" id="{954C2D4C-FD83-4EF4-9312-04442ABD6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14" name="Freeform 14">
              <a:extLst>
                <a:ext uri="{FF2B5EF4-FFF2-40B4-BE49-F238E27FC236}">
                  <a16:creationId xmlns:a16="http://schemas.microsoft.com/office/drawing/2014/main" id="{C20701C2-CD9A-4698-BC97-E1085820C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15" name="Freeform 15">
              <a:extLst>
                <a:ext uri="{FF2B5EF4-FFF2-40B4-BE49-F238E27FC236}">
                  <a16:creationId xmlns:a16="http://schemas.microsoft.com/office/drawing/2014/main" id="{62575C35-466F-42AE-87A1-D691849AB8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16" name="Freeform 16">
              <a:extLst>
                <a:ext uri="{FF2B5EF4-FFF2-40B4-BE49-F238E27FC236}">
                  <a16:creationId xmlns:a16="http://schemas.microsoft.com/office/drawing/2014/main" id="{58236F37-6119-45AC-80A0-CD2C311B50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217" name="Freeform 17">
              <a:extLst>
                <a:ext uri="{FF2B5EF4-FFF2-40B4-BE49-F238E27FC236}">
                  <a16:creationId xmlns:a16="http://schemas.microsoft.com/office/drawing/2014/main" id="{F3FDD799-39FE-4D6F-9A64-2F472B2150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218" name="Freeform 18">
              <a:extLst>
                <a:ext uri="{FF2B5EF4-FFF2-40B4-BE49-F238E27FC236}">
                  <a16:creationId xmlns:a16="http://schemas.microsoft.com/office/drawing/2014/main" id="{9820D241-1D49-442C-A95A-00BC1BF9E2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219" name="Freeform 19">
              <a:extLst>
                <a:ext uri="{FF2B5EF4-FFF2-40B4-BE49-F238E27FC236}">
                  <a16:creationId xmlns:a16="http://schemas.microsoft.com/office/drawing/2014/main" id="{EBC2197C-B383-4866-8ABD-74222400BE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220" name="Freeform 20">
              <a:extLst>
                <a:ext uri="{FF2B5EF4-FFF2-40B4-BE49-F238E27FC236}">
                  <a16:creationId xmlns:a16="http://schemas.microsoft.com/office/drawing/2014/main" id="{404B06AA-FC93-4471-9DE4-56A401E70A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221" name="Freeform 21">
              <a:extLst>
                <a:ext uri="{FF2B5EF4-FFF2-40B4-BE49-F238E27FC236}">
                  <a16:creationId xmlns:a16="http://schemas.microsoft.com/office/drawing/2014/main" id="{E580600C-013F-4FAF-8FB7-4CC0FA80A9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22" name="Freeform 22">
              <a:extLst>
                <a:ext uri="{FF2B5EF4-FFF2-40B4-BE49-F238E27FC236}">
                  <a16:creationId xmlns:a16="http://schemas.microsoft.com/office/drawing/2014/main" id="{9BFCF199-64B2-4AEE-88C4-E954ABF362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24" name="Group 223">
            <a:extLst>
              <a:ext uri="{FF2B5EF4-FFF2-40B4-BE49-F238E27FC236}">
                <a16:creationId xmlns:a16="http://schemas.microsoft.com/office/drawing/2014/main" id="{E312DBA5-56D8-42B2-BA94-28168C2A670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25" name="Freeform 27">
              <a:extLst>
                <a:ext uri="{FF2B5EF4-FFF2-40B4-BE49-F238E27FC236}">
                  <a16:creationId xmlns:a16="http://schemas.microsoft.com/office/drawing/2014/main" id="{7AD46C74-3117-46B0-B267-0F61B57CA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26" name="Freeform 28">
              <a:extLst>
                <a:ext uri="{FF2B5EF4-FFF2-40B4-BE49-F238E27FC236}">
                  <a16:creationId xmlns:a16="http://schemas.microsoft.com/office/drawing/2014/main" id="{8C13B810-9664-45D8-8510-D6ED0ADD72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27" name="Freeform 29">
              <a:extLst>
                <a:ext uri="{FF2B5EF4-FFF2-40B4-BE49-F238E27FC236}">
                  <a16:creationId xmlns:a16="http://schemas.microsoft.com/office/drawing/2014/main" id="{10306E52-A922-4458-BCCE-C3C840CC7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28" name="Freeform 30">
              <a:extLst>
                <a:ext uri="{FF2B5EF4-FFF2-40B4-BE49-F238E27FC236}">
                  <a16:creationId xmlns:a16="http://schemas.microsoft.com/office/drawing/2014/main" id="{CB578819-B7E7-4250-932F-52AE2A2A9A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229" name="Freeform 31">
              <a:extLst>
                <a:ext uri="{FF2B5EF4-FFF2-40B4-BE49-F238E27FC236}">
                  <a16:creationId xmlns:a16="http://schemas.microsoft.com/office/drawing/2014/main" id="{454B9C91-B623-424A-B16E-F764F189D3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230" name="Freeform 32">
              <a:extLst>
                <a:ext uri="{FF2B5EF4-FFF2-40B4-BE49-F238E27FC236}">
                  <a16:creationId xmlns:a16="http://schemas.microsoft.com/office/drawing/2014/main" id="{EFD03C4A-8484-41E6-B458-032F1DCA7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231" name="Freeform 33">
              <a:extLst>
                <a:ext uri="{FF2B5EF4-FFF2-40B4-BE49-F238E27FC236}">
                  <a16:creationId xmlns:a16="http://schemas.microsoft.com/office/drawing/2014/main" id="{DDC2F3C3-1D4E-4913-9C5C-F9A65B47E5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232" name="Freeform 34">
              <a:extLst>
                <a:ext uri="{FF2B5EF4-FFF2-40B4-BE49-F238E27FC236}">
                  <a16:creationId xmlns:a16="http://schemas.microsoft.com/office/drawing/2014/main" id="{1E15BCA2-2420-4C53-ADE9-40FBAC2384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233" name="Freeform 35">
              <a:extLst>
                <a:ext uri="{FF2B5EF4-FFF2-40B4-BE49-F238E27FC236}">
                  <a16:creationId xmlns:a16="http://schemas.microsoft.com/office/drawing/2014/main" id="{73D5FBF4-7129-4C51-B603-E3BC334195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34" name="Freeform 36">
              <a:extLst>
                <a:ext uri="{FF2B5EF4-FFF2-40B4-BE49-F238E27FC236}">
                  <a16:creationId xmlns:a16="http://schemas.microsoft.com/office/drawing/2014/main" id="{0165B164-CE2A-494C-88FC-507232B37C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35" name="Freeform 37">
              <a:extLst>
                <a:ext uri="{FF2B5EF4-FFF2-40B4-BE49-F238E27FC236}">
                  <a16:creationId xmlns:a16="http://schemas.microsoft.com/office/drawing/2014/main" id="{87F127E5-B10B-4D18-BCF0-E7C3C7F40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36" name="Freeform 38">
              <a:extLst>
                <a:ext uri="{FF2B5EF4-FFF2-40B4-BE49-F238E27FC236}">
                  <a16:creationId xmlns:a16="http://schemas.microsoft.com/office/drawing/2014/main" id="{FC692D59-F28D-4E42-B435-225F2C6CFA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238" name="Rectangle 237">
            <a:extLst>
              <a:ext uri="{FF2B5EF4-FFF2-40B4-BE49-F238E27FC236}">
                <a16:creationId xmlns:a16="http://schemas.microsoft.com/office/drawing/2014/main" id="{1996130F-9AB5-4DE9-8574-3AF891C5C1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40" name="Freeform 6">
            <a:extLst>
              <a:ext uri="{FF2B5EF4-FFF2-40B4-BE49-F238E27FC236}">
                <a16:creationId xmlns:a16="http://schemas.microsoft.com/office/drawing/2014/main" id="{3623DEAC-F39C-45D6-86DC-1033F6429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useBgFill="1">
        <p:nvSpPr>
          <p:cNvPr id="242" name="Rectangle 241">
            <a:extLst>
              <a:ext uri="{FF2B5EF4-FFF2-40B4-BE49-F238E27FC236}">
                <a16:creationId xmlns:a16="http://schemas.microsoft.com/office/drawing/2014/main" id="{F6167D22-B2B2-4469-BE4E-6B0DC972E4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AE44F1-4265-975C-F689-5EBD5D9E3704}"/>
              </a:ext>
            </a:extLst>
          </p:cNvPr>
          <p:cNvSpPr>
            <a:spLocks noGrp="1"/>
          </p:cNvSpPr>
          <p:nvPr>
            <p:ph type="title"/>
          </p:nvPr>
        </p:nvSpPr>
        <p:spPr>
          <a:xfrm>
            <a:off x="1845303" y="4775200"/>
            <a:ext cx="9659309" cy="823448"/>
          </a:xfrm>
        </p:spPr>
        <p:txBody>
          <a:bodyPr vert="horz" lIns="91440" tIns="45720" rIns="91440" bIns="45720" rtlCol="0" anchor="b">
            <a:normAutofit/>
          </a:bodyPr>
          <a:lstStyle/>
          <a:p>
            <a:pPr>
              <a:lnSpc>
                <a:spcPct val="90000"/>
              </a:lnSpc>
            </a:pPr>
            <a:r>
              <a:rPr lang="en-US" sz="2800" dirty="0">
                <a:solidFill>
                  <a:srgbClr val="3F415B"/>
                </a:solidFill>
              </a:rPr>
              <a:t>  </a:t>
            </a:r>
            <a:r>
              <a:rPr lang="en-US" dirty="0">
                <a:solidFill>
                  <a:srgbClr val="3F415B"/>
                </a:solidFill>
                <a:latin typeface="Arial" panose="020B0604020202020204" pitchFamily="34" charset="0"/>
                <a:cs typeface="Arial" panose="020B0604020202020204" pitchFamily="34" charset="0"/>
              </a:rPr>
              <a:t>Euthanasia in the UK and Assisted Suicide </a:t>
            </a:r>
            <a:endParaRPr lang="en-US" sz="1600" dirty="0">
              <a:solidFill>
                <a:srgbClr val="3F415B"/>
              </a:solidFill>
              <a:latin typeface="Arial" panose="020B0604020202020204" pitchFamily="34" charset="0"/>
              <a:cs typeface="Arial" panose="020B0604020202020204" pitchFamily="34" charset="0"/>
            </a:endParaRPr>
          </a:p>
        </p:txBody>
      </p:sp>
      <p:sp>
        <p:nvSpPr>
          <p:cNvPr id="244" name="Rectangle 243">
            <a:extLst>
              <a:ext uri="{FF2B5EF4-FFF2-40B4-BE49-F238E27FC236}">
                <a16:creationId xmlns:a16="http://schemas.microsoft.com/office/drawing/2014/main" id="{E27E2F65-D0DD-4710-977A-873706F901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rgbClr val="3F415B"/>
          </a:solidFill>
          <a:ln>
            <a:noFill/>
          </a:ln>
          <a:effectLst/>
        </p:spPr>
        <p:style>
          <a:lnRef idx="1">
            <a:schemeClr val="accent1"/>
          </a:lnRef>
          <a:fillRef idx="3">
            <a:schemeClr val="accent1"/>
          </a:fillRef>
          <a:effectRef idx="2">
            <a:schemeClr val="accent1"/>
          </a:effectRef>
          <a:fontRef idx="minor">
            <a:schemeClr val="lt1"/>
          </a:fontRef>
        </p:style>
      </p:sp>
      <p:pic>
        <p:nvPicPr>
          <p:cNvPr id="5" name="Content Placeholder 4" descr="A picture containing text, screenshot, font, finger&#10;&#10;Description automatically generated">
            <a:extLst>
              <a:ext uri="{FF2B5EF4-FFF2-40B4-BE49-F238E27FC236}">
                <a16:creationId xmlns:a16="http://schemas.microsoft.com/office/drawing/2014/main" id="{42B062AF-097F-54E4-D0E1-3E85FC709DF2}"/>
              </a:ext>
            </a:extLst>
          </p:cNvPr>
          <p:cNvPicPr>
            <a:picLocks noChangeAspect="1"/>
          </p:cNvPicPr>
          <p:nvPr/>
        </p:nvPicPr>
        <p:blipFill rotWithShape="1">
          <a:blip r:embed="rId2"/>
          <a:srcRect l="12892" r="5774" b="-1"/>
          <a:stretch/>
        </p:blipFill>
        <p:spPr>
          <a:xfrm>
            <a:off x="1611085" y="750014"/>
            <a:ext cx="9805589" cy="3871029"/>
          </a:xfrm>
          <a:prstGeom prst="rect">
            <a:avLst/>
          </a:prstGeom>
        </p:spPr>
      </p:pic>
      <p:sp>
        <p:nvSpPr>
          <p:cNvPr id="246" name="Freeform 33">
            <a:extLst>
              <a:ext uri="{FF2B5EF4-FFF2-40B4-BE49-F238E27FC236}">
                <a16:creationId xmlns:a16="http://schemas.microsoft.com/office/drawing/2014/main" id="{783A863A-BB4D-4ECD-8D75-B5B6F03D7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814898"/>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3" name="TextBox 2">
            <a:extLst>
              <a:ext uri="{FF2B5EF4-FFF2-40B4-BE49-F238E27FC236}">
                <a16:creationId xmlns:a16="http://schemas.microsoft.com/office/drawing/2014/main" id="{14FCEDB1-F9A0-991B-70E5-85B0878F8E9E}"/>
              </a:ext>
            </a:extLst>
          </p:cNvPr>
          <p:cNvSpPr txBox="1"/>
          <p:nvPr/>
        </p:nvSpPr>
        <p:spPr>
          <a:xfrm>
            <a:off x="7912819" y="4400259"/>
            <a:ext cx="1968809" cy="261610"/>
          </a:xfrm>
          <a:prstGeom prst="rect">
            <a:avLst/>
          </a:prstGeom>
          <a:noFill/>
        </p:spPr>
        <p:txBody>
          <a:bodyPr wrap="none" rtlCol="0">
            <a:spAutoFit/>
          </a:bodyPr>
          <a:lstStyle/>
          <a:p>
            <a:r>
              <a:rPr lang="en-US" sz="1100">
                <a:latin typeface="Arial" panose="020B0604020202020204" pitchFamily="34" charset="0"/>
                <a:cs typeface="Arial" panose="020B0604020202020204" pitchFamily="34" charset="0"/>
              </a:rPr>
              <a:t>Source: Stock. adobe.2023 </a:t>
            </a:r>
          </a:p>
        </p:txBody>
      </p:sp>
    </p:spTree>
    <p:extLst>
      <p:ext uri="{BB962C8B-B14F-4D97-AF65-F5344CB8AC3E}">
        <p14:creationId xmlns:p14="http://schemas.microsoft.com/office/powerpoint/2010/main" val="29933294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14" name="Picture 13" descr="Desk with stethoscope and computer keyboard">
            <a:extLst>
              <a:ext uri="{FF2B5EF4-FFF2-40B4-BE49-F238E27FC236}">
                <a16:creationId xmlns:a16="http://schemas.microsoft.com/office/drawing/2014/main" id="{40A055B9-9AFD-B941-95F8-918FF92D4907}"/>
              </a:ext>
            </a:extLst>
          </p:cNvPr>
          <p:cNvPicPr>
            <a:picLocks noChangeAspect="1"/>
          </p:cNvPicPr>
          <p:nvPr/>
        </p:nvPicPr>
        <p:blipFill rotWithShape="1">
          <a:blip r:embed="rId2"/>
          <a:srcRect l="24992" r="-1" b="-1"/>
          <a:stretch/>
        </p:blipFill>
        <p:spPr>
          <a:xfrm>
            <a:off x="6797042" y="10"/>
            <a:ext cx="5340094" cy="6857990"/>
          </a:xfrm>
          <a:prstGeom prst="rect">
            <a:avLst/>
          </a:prstGeom>
        </p:spPr>
      </p:pic>
      <p:sp useBgFill="1">
        <p:nvSpPr>
          <p:cNvPr id="18" name="Freeform: Shape 17">
            <a:extLst>
              <a:ext uri="{FF2B5EF4-FFF2-40B4-BE49-F238E27FC236}">
                <a16:creationId xmlns:a16="http://schemas.microsoft.com/office/drawing/2014/main" id="{23C7736A-5A08-4021-9AB6-390DFF50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8170246" cy="6858000"/>
          </a:xfrm>
          <a:custGeom>
            <a:avLst/>
            <a:gdLst>
              <a:gd name="connsiteX0" fmla="*/ 4738960 w 8170246"/>
              <a:gd name="connsiteY0" fmla="*/ 0 h 6858000"/>
              <a:gd name="connsiteX1" fmla="*/ 4862151 w 8170246"/>
              <a:gd name="connsiteY1" fmla="*/ 0 h 6858000"/>
              <a:gd name="connsiteX2" fmla="*/ 8088169 w 8170246"/>
              <a:gd name="connsiteY2" fmla="*/ 3226735 h 6858000"/>
              <a:gd name="connsiteX3" fmla="*/ 8088169 w 8170246"/>
              <a:gd name="connsiteY3" fmla="*/ 3626507 h 6858000"/>
              <a:gd name="connsiteX4" fmla="*/ 4857393 w 8170246"/>
              <a:gd name="connsiteY4" fmla="*/ 6858000 h 6858000"/>
              <a:gd name="connsiteX5" fmla="*/ 4783581 w 8170246"/>
              <a:gd name="connsiteY5" fmla="*/ 6858000 h 6858000"/>
              <a:gd name="connsiteX6" fmla="*/ 4734202 w 8170246"/>
              <a:gd name="connsiteY6" fmla="*/ 6858000 h 6858000"/>
              <a:gd name="connsiteX7" fmla="*/ 7964978 w 8170246"/>
              <a:gd name="connsiteY7" fmla="*/ 3626507 h 6858000"/>
              <a:gd name="connsiteX8" fmla="*/ 7964978 w 8170246"/>
              <a:gd name="connsiteY8" fmla="*/ 3226735 h 6858000"/>
              <a:gd name="connsiteX9" fmla="*/ 4738960 w 8170246"/>
              <a:gd name="connsiteY9" fmla="*/ 0 h 6858000"/>
              <a:gd name="connsiteX10" fmla="*/ 0 w 8170246"/>
              <a:gd name="connsiteY10" fmla="*/ 0 h 6858000"/>
              <a:gd name="connsiteX11" fmla="*/ 98791 w 8170246"/>
              <a:gd name="connsiteY11" fmla="*/ 0 h 6858000"/>
              <a:gd name="connsiteX12" fmla="*/ 4456718 w 8170246"/>
              <a:gd name="connsiteY12" fmla="*/ 0 h 6858000"/>
              <a:gd name="connsiteX13" fmla="*/ 4603489 w 8170246"/>
              <a:gd name="connsiteY13" fmla="*/ 0 h 6858000"/>
              <a:gd name="connsiteX14" fmla="*/ 7829507 w 8170246"/>
              <a:gd name="connsiteY14" fmla="*/ 3226735 h 6858000"/>
              <a:gd name="connsiteX15" fmla="*/ 7829507 w 8170246"/>
              <a:gd name="connsiteY15" fmla="*/ 3626507 h 6858000"/>
              <a:gd name="connsiteX16" fmla="*/ 4598731 w 8170246"/>
              <a:gd name="connsiteY16" fmla="*/ 6858000 h 6858000"/>
              <a:gd name="connsiteX17" fmla="*/ 4540663 w 8170246"/>
              <a:gd name="connsiteY17" fmla="*/ 6858000 h 6858000"/>
              <a:gd name="connsiteX18" fmla="*/ 133398 w 8170246"/>
              <a:gd name="connsiteY18" fmla="*/ 6858000 h 6858000"/>
              <a:gd name="connsiteX19" fmla="*/ 0 w 8170246"/>
              <a:gd name="connsiteY1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170246" h="6858000">
                <a:moveTo>
                  <a:pt x="4738960" y="0"/>
                </a:moveTo>
                <a:lnTo>
                  <a:pt x="4862151" y="0"/>
                </a:lnTo>
                <a:cubicBezTo>
                  <a:pt x="4862151" y="0"/>
                  <a:pt x="4862151" y="0"/>
                  <a:pt x="8088169" y="3226735"/>
                </a:cubicBezTo>
                <a:cubicBezTo>
                  <a:pt x="8197606" y="3336196"/>
                  <a:pt x="8197606" y="3517045"/>
                  <a:pt x="8088169" y="3626507"/>
                </a:cubicBezTo>
                <a:cubicBezTo>
                  <a:pt x="8088169" y="3626507"/>
                  <a:pt x="8088169" y="3626507"/>
                  <a:pt x="4857393" y="6858000"/>
                </a:cubicBezTo>
                <a:cubicBezTo>
                  <a:pt x="4857393" y="6858000"/>
                  <a:pt x="4857393" y="6858000"/>
                  <a:pt x="4783581" y="6858000"/>
                </a:cubicBezTo>
                <a:lnTo>
                  <a:pt x="4734202" y="6858000"/>
                </a:lnTo>
                <a:cubicBezTo>
                  <a:pt x="7964978" y="3626507"/>
                  <a:pt x="7964978" y="3626507"/>
                  <a:pt x="7964978" y="3626507"/>
                </a:cubicBezTo>
                <a:cubicBezTo>
                  <a:pt x="8074415" y="3517045"/>
                  <a:pt x="8074415" y="3336196"/>
                  <a:pt x="7964978" y="3226735"/>
                </a:cubicBezTo>
                <a:cubicBezTo>
                  <a:pt x="4738960" y="0"/>
                  <a:pt x="4738960" y="0"/>
                  <a:pt x="4738960" y="0"/>
                </a:cubicBezTo>
                <a:close/>
                <a:moveTo>
                  <a:pt x="0" y="0"/>
                </a:moveTo>
                <a:lnTo>
                  <a:pt x="98791" y="0"/>
                </a:lnTo>
                <a:cubicBezTo>
                  <a:pt x="1075904" y="0"/>
                  <a:pt x="2469401" y="0"/>
                  <a:pt x="4456718" y="0"/>
                </a:cubicBezTo>
                <a:lnTo>
                  <a:pt x="4603489" y="0"/>
                </a:lnTo>
                <a:cubicBezTo>
                  <a:pt x="4603489" y="0"/>
                  <a:pt x="4603489" y="0"/>
                  <a:pt x="7829507" y="3226735"/>
                </a:cubicBezTo>
                <a:cubicBezTo>
                  <a:pt x="7938944" y="3336196"/>
                  <a:pt x="7938944" y="3517045"/>
                  <a:pt x="7829507" y="3626507"/>
                </a:cubicBezTo>
                <a:cubicBezTo>
                  <a:pt x="7829507" y="3626507"/>
                  <a:pt x="7829507" y="3626507"/>
                  <a:pt x="4598731" y="6858000"/>
                </a:cubicBezTo>
                <a:lnTo>
                  <a:pt x="4540663" y="6858000"/>
                </a:lnTo>
                <a:cubicBezTo>
                  <a:pt x="4077749" y="6858000"/>
                  <a:pt x="2938270" y="6858000"/>
                  <a:pt x="133398" y="6858000"/>
                </a:cubicBezTo>
                <a:lnTo>
                  <a:pt x="0" y="6858000"/>
                </a:lnTo>
                <a:close/>
              </a:path>
            </a:pathLst>
          </a:custGeom>
          <a:ln>
            <a:noFill/>
          </a:ln>
          <a:effec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t" anchorCtr="0" compatLnSpc="1">
            <a:prstTxWarp prst="textNoShape">
              <a:avLst/>
            </a:prstTxWarp>
            <a:noAutofit/>
          </a:bodyPr>
          <a:lstStyle/>
          <a:p>
            <a:endParaRPr lang="en-US"/>
          </a:p>
        </p:txBody>
      </p:sp>
      <p:sp>
        <p:nvSpPr>
          <p:cNvPr id="2" name="Title 1">
            <a:extLst>
              <a:ext uri="{FF2B5EF4-FFF2-40B4-BE49-F238E27FC236}">
                <a16:creationId xmlns:a16="http://schemas.microsoft.com/office/drawing/2014/main" id="{47E99F2A-30D0-B21E-61AA-12DC3C7EE965}"/>
              </a:ext>
            </a:extLst>
          </p:cNvPr>
          <p:cNvSpPr>
            <a:spLocks noGrp="1"/>
          </p:cNvSpPr>
          <p:nvPr>
            <p:ph type="title"/>
          </p:nvPr>
        </p:nvSpPr>
        <p:spPr>
          <a:xfrm>
            <a:off x="535525" y="256032"/>
            <a:ext cx="6084731" cy="1648968"/>
          </a:xfrm>
        </p:spPr>
        <p:txBody>
          <a:bodyPr>
            <a:normAutofit/>
          </a:bodyPr>
          <a:lstStyle/>
          <a:p>
            <a:r>
              <a:rPr lang="en-US" sz="3300" dirty="0">
                <a:latin typeface="Arial" panose="020B0604020202020204" pitchFamily="34" charset="0"/>
                <a:cs typeface="Arial" panose="020B0604020202020204" pitchFamily="34" charset="0"/>
              </a:rPr>
              <a:t>Definition of Euthanasia and Assisted Suicide </a:t>
            </a:r>
          </a:p>
        </p:txBody>
      </p:sp>
      <p:sp>
        <p:nvSpPr>
          <p:cNvPr id="20" name="Rectangle 19">
            <a:extLst>
              <a:ext uri="{FF2B5EF4-FFF2-40B4-BE49-F238E27FC236}">
                <a16:creationId xmlns:a16="http://schemas.microsoft.com/office/drawing/2014/main" id="{433DF4D3-8A35-461A-ABE0-F56B78A13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7DE9B92A-E0BC-9127-E213-FE20664A8E1D}"/>
              </a:ext>
            </a:extLst>
          </p:cNvPr>
          <p:cNvSpPr>
            <a:spLocks noGrp="1"/>
          </p:cNvSpPr>
          <p:nvPr>
            <p:ph idx="1"/>
          </p:nvPr>
        </p:nvSpPr>
        <p:spPr>
          <a:xfrm>
            <a:off x="358739" y="1536192"/>
            <a:ext cx="5956715" cy="5065776"/>
          </a:xfrm>
        </p:spPr>
        <p:txBody>
          <a:bodyPr>
            <a:normAutofit/>
          </a:bodyPr>
          <a:lstStyle/>
          <a:p>
            <a:pPr>
              <a:lnSpc>
                <a:spcPct val="90000"/>
              </a:lnSpc>
            </a:pPr>
            <a:r>
              <a:rPr lang="en-US" sz="2000" dirty="0">
                <a:latin typeface="Arial" panose="020B0604020202020204" pitchFamily="34" charset="0"/>
                <a:cs typeface="Arial" panose="020B0604020202020204" pitchFamily="34" charset="0"/>
              </a:rPr>
              <a:t>The deliberate taking of a person's life to stop their suffering is a practice that both euthanasia and assisted suicide share. Although the terms are frequently used together, they differ (NHS, 2020).</a:t>
            </a:r>
          </a:p>
          <a:p>
            <a:pPr>
              <a:lnSpc>
                <a:spcPct val="90000"/>
              </a:lnSpc>
            </a:pPr>
            <a:r>
              <a:rPr lang="en-US" sz="2000" dirty="0">
                <a:latin typeface="Arial" panose="020B0604020202020204" pitchFamily="34" charset="0"/>
                <a:cs typeface="Arial" panose="020B0604020202020204" pitchFamily="34" charset="0"/>
              </a:rPr>
              <a:t>Euthanasia: intentionally takes another person's life to end their suffering ( </a:t>
            </a:r>
            <a:r>
              <a:rPr lang="en-US" sz="2000" dirty="0" err="1">
                <a:latin typeface="Arial" panose="020B0604020202020204" pitchFamily="34" charset="0"/>
                <a:cs typeface="Arial" panose="020B0604020202020204" pitchFamily="34" charset="0"/>
              </a:rPr>
              <a:t>RightToLifeUK</a:t>
            </a:r>
            <a:r>
              <a:rPr lang="en-US" sz="2000" dirty="0">
                <a:latin typeface="Arial" panose="020B0604020202020204" pitchFamily="34" charset="0"/>
                <a:cs typeface="Arial" panose="020B0604020202020204" pitchFamily="34" charset="0"/>
              </a:rPr>
              <a:t>, 2022).</a:t>
            </a:r>
          </a:p>
          <a:p>
            <a:pPr>
              <a:lnSpc>
                <a:spcPct val="90000"/>
              </a:lnSpc>
            </a:pPr>
            <a:r>
              <a:rPr lang="en-US" sz="2000" dirty="0">
                <a:latin typeface="Arial" panose="020B0604020202020204" pitchFamily="34" charset="0"/>
                <a:cs typeface="Arial" panose="020B0604020202020204" pitchFamily="34" charset="0"/>
              </a:rPr>
              <a:t> It can either be done voluntarily or not. </a:t>
            </a:r>
          </a:p>
          <a:p>
            <a:pPr>
              <a:lnSpc>
                <a:spcPct val="90000"/>
              </a:lnSpc>
            </a:pPr>
            <a:r>
              <a:rPr lang="en-US" sz="2000" dirty="0">
                <a:latin typeface="Arial" panose="020B0604020202020204" pitchFamily="34" charset="0"/>
                <a:cs typeface="Arial" panose="020B0604020202020204" pitchFamily="34" charset="0"/>
              </a:rPr>
              <a:t>Euthanasia is the act of one person—usually a doctor—putting their patient's life to death </a:t>
            </a:r>
            <a:r>
              <a:rPr lang="en-GB" sz="2000" b="0" i="0" dirty="0">
                <a:effectLst/>
                <a:latin typeface="Arial" panose="020B0604020202020204" pitchFamily="34" charset="0"/>
                <a:cs typeface="Arial" panose="020B0604020202020204" pitchFamily="34" charset="0"/>
              </a:rPr>
              <a:t>(</a:t>
            </a:r>
            <a:r>
              <a:rPr lang="en-GB" sz="2000" b="0" i="0" dirty="0" err="1">
                <a:effectLst/>
                <a:latin typeface="Arial" panose="020B0604020202020204" pitchFamily="34" charset="0"/>
                <a:cs typeface="Arial" panose="020B0604020202020204" pitchFamily="34" charset="0"/>
              </a:rPr>
              <a:t>Riisfeldt</a:t>
            </a:r>
            <a:r>
              <a:rPr lang="en-GB" sz="2000" b="0" i="0" dirty="0">
                <a:effectLst/>
                <a:latin typeface="Arial" panose="020B0604020202020204" pitchFamily="34" charset="0"/>
                <a:cs typeface="Arial" panose="020B0604020202020204" pitchFamily="34" charset="0"/>
              </a:rPr>
              <a:t>, 2023).</a:t>
            </a:r>
          </a:p>
          <a:p>
            <a:pPr>
              <a:lnSpc>
                <a:spcPct val="90000"/>
              </a:lnSpc>
            </a:pPr>
            <a:r>
              <a:rPr lang="en-US" sz="2000" dirty="0">
                <a:latin typeface="Arial" panose="020B0604020202020204" pitchFamily="34" charset="0"/>
                <a:cs typeface="Arial" panose="020B0604020202020204" pitchFamily="34" charset="0"/>
              </a:rPr>
              <a:t>Assisted suicide: is intentionally assisting another person's suicide (BBC News, 2019).</a:t>
            </a:r>
          </a:p>
        </p:txBody>
      </p:sp>
      <p:sp>
        <p:nvSpPr>
          <p:cNvPr id="4" name="TextBox 3">
            <a:extLst>
              <a:ext uri="{FF2B5EF4-FFF2-40B4-BE49-F238E27FC236}">
                <a16:creationId xmlns:a16="http://schemas.microsoft.com/office/drawing/2014/main" id="{734DD959-6115-409F-6987-E5614FC47B99}"/>
              </a:ext>
            </a:extLst>
          </p:cNvPr>
          <p:cNvSpPr txBox="1"/>
          <p:nvPr/>
        </p:nvSpPr>
        <p:spPr>
          <a:xfrm>
            <a:off x="9704832" y="6488668"/>
            <a:ext cx="2432304" cy="369332"/>
          </a:xfrm>
          <a:prstGeom prst="rect">
            <a:avLst/>
          </a:prstGeom>
          <a:noFill/>
        </p:spPr>
        <p:txBody>
          <a:bodyPr wrap="square" rtlCol="0">
            <a:spAutoFit/>
          </a:bodyPr>
          <a:lstStyle/>
          <a:p>
            <a:r>
              <a:rPr lang="en-GB" b="0" i="0" dirty="0">
                <a:solidFill>
                  <a:srgbClr val="2C3E50"/>
                </a:solidFill>
                <a:effectLst/>
                <a:latin typeface="Roboto" panose="02000000000000000000" pitchFamily="2" charset="0"/>
              </a:rPr>
              <a:t> </a:t>
            </a:r>
            <a:r>
              <a:rPr lang="en-GB" sz="1100" b="0" i="0" dirty="0">
                <a:solidFill>
                  <a:srgbClr val="2C3E50"/>
                </a:solidFill>
                <a:effectLst/>
                <a:latin typeface="Arial" panose="020B0604020202020204" pitchFamily="34" charset="0"/>
                <a:cs typeface="Arial" panose="020B0604020202020204" pitchFamily="34" charset="0"/>
              </a:rPr>
              <a:t>Source: </a:t>
            </a:r>
            <a:r>
              <a:rPr lang="en-GB" sz="1100" b="0" i="0" dirty="0" err="1">
                <a:solidFill>
                  <a:srgbClr val="2C3E50"/>
                </a:solidFill>
                <a:effectLst/>
                <a:latin typeface="Arial" panose="020B0604020202020204" pitchFamily="34" charset="0"/>
                <a:cs typeface="Arial" panose="020B0604020202020204" pitchFamily="34" charset="0"/>
              </a:rPr>
              <a:t>Duperrin.com</a:t>
            </a:r>
            <a:r>
              <a:rPr lang="en-GB" sz="1100" b="0" i="0" dirty="0">
                <a:solidFill>
                  <a:srgbClr val="2C3E50"/>
                </a:solidFill>
                <a:effectLst/>
                <a:latin typeface="Arial" panose="020B0604020202020204" pitchFamily="34" charset="0"/>
                <a:cs typeface="Arial" panose="020B0604020202020204" pitchFamily="34" charset="0"/>
              </a:rPr>
              <a:t>, 2023</a:t>
            </a: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9170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6" name="Picture 5" descr="A brown book with gold text&#10;&#10;Description automatically generated with medium confidence">
            <a:extLst>
              <a:ext uri="{FF2B5EF4-FFF2-40B4-BE49-F238E27FC236}">
                <a16:creationId xmlns:a16="http://schemas.microsoft.com/office/drawing/2014/main" id="{FADFFD2C-34E8-8894-F06D-A414C42AAE06}"/>
              </a:ext>
            </a:extLst>
          </p:cNvPr>
          <p:cNvPicPr>
            <a:picLocks noChangeAspect="1"/>
          </p:cNvPicPr>
          <p:nvPr/>
        </p:nvPicPr>
        <p:blipFill>
          <a:blip r:embed="rId3"/>
          <a:stretch>
            <a:fillRect/>
          </a:stretch>
        </p:blipFill>
        <p:spPr>
          <a:xfrm>
            <a:off x="1513385" y="-308035"/>
            <a:ext cx="3126362" cy="2155887"/>
          </a:xfrm>
          <a:prstGeom prst="rect">
            <a:avLst/>
          </a:prstGeom>
        </p:spPr>
      </p:pic>
      <p:grpSp>
        <p:nvGrpSpPr>
          <p:cNvPr id="8" name="Group 7">
            <a:extLst>
              <a:ext uri="{FF2B5EF4-FFF2-40B4-BE49-F238E27FC236}">
                <a16:creationId xmlns:a16="http://schemas.microsoft.com/office/drawing/2014/main" id="{7398C59F-5A18-487B-91D6-B955AACF2E5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9" name="Freeform 11">
              <a:extLst>
                <a:ext uri="{FF2B5EF4-FFF2-40B4-BE49-F238E27FC236}">
                  <a16:creationId xmlns:a16="http://schemas.microsoft.com/office/drawing/2014/main" id="{0557FAFE-C7C3-47EC-A4F5-9B21663192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0" name="Freeform 12">
              <a:extLst>
                <a:ext uri="{FF2B5EF4-FFF2-40B4-BE49-F238E27FC236}">
                  <a16:creationId xmlns:a16="http://schemas.microsoft.com/office/drawing/2014/main" id="{95BC28FB-3882-4674-9D79-EA58BEB7C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1" name="Freeform 13">
              <a:extLst>
                <a:ext uri="{FF2B5EF4-FFF2-40B4-BE49-F238E27FC236}">
                  <a16:creationId xmlns:a16="http://schemas.microsoft.com/office/drawing/2014/main" id="{9C6EC892-83F9-402F-8552-0AD7C0556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2" name="Freeform 14">
              <a:extLst>
                <a:ext uri="{FF2B5EF4-FFF2-40B4-BE49-F238E27FC236}">
                  <a16:creationId xmlns:a16="http://schemas.microsoft.com/office/drawing/2014/main" id="{18387766-037C-4EF0-8471-D19CBF2A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3" name="Freeform 15">
              <a:extLst>
                <a:ext uri="{FF2B5EF4-FFF2-40B4-BE49-F238E27FC236}">
                  <a16:creationId xmlns:a16="http://schemas.microsoft.com/office/drawing/2014/main" id="{1E364F38-6F3A-476A-93E6-962EA817C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4" name="Freeform 16">
              <a:extLst>
                <a:ext uri="{FF2B5EF4-FFF2-40B4-BE49-F238E27FC236}">
                  <a16:creationId xmlns:a16="http://schemas.microsoft.com/office/drawing/2014/main" id="{35C335A4-1E67-4293-8BE2-DFB085D4F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5" name="Freeform 17">
              <a:extLst>
                <a:ext uri="{FF2B5EF4-FFF2-40B4-BE49-F238E27FC236}">
                  <a16:creationId xmlns:a16="http://schemas.microsoft.com/office/drawing/2014/main" id="{9A8A0F10-2C98-4297-9F92-5D9553392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6" name="Freeform 18">
              <a:extLst>
                <a:ext uri="{FF2B5EF4-FFF2-40B4-BE49-F238E27FC236}">
                  <a16:creationId xmlns:a16="http://schemas.microsoft.com/office/drawing/2014/main" id="{C3B112A3-006E-4008-A778-DB5F6A09D5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17" name="Freeform 19">
              <a:extLst>
                <a:ext uri="{FF2B5EF4-FFF2-40B4-BE49-F238E27FC236}">
                  <a16:creationId xmlns:a16="http://schemas.microsoft.com/office/drawing/2014/main" id="{E5E62767-5C25-4C49-9568-432433A3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18" name="Freeform 20">
              <a:extLst>
                <a:ext uri="{FF2B5EF4-FFF2-40B4-BE49-F238E27FC236}">
                  <a16:creationId xmlns:a16="http://schemas.microsoft.com/office/drawing/2014/main" id="{598EC006-77B1-42BA-B815-66CCB9B170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19" name="Freeform 21">
              <a:extLst>
                <a:ext uri="{FF2B5EF4-FFF2-40B4-BE49-F238E27FC236}">
                  <a16:creationId xmlns:a16="http://schemas.microsoft.com/office/drawing/2014/main" id="{A144ED09-DA06-491D-95A8-AB3DED432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0" name="Freeform 22">
              <a:extLst>
                <a:ext uri="{FF2B5EF4-FFF2-40B4-BE49-F238E27FC236}">
                  <a16:creationId xmlns:a16="http://schemas.microsoft.com/office/drawing/2014/main" id="{1CB00BD2-11CD-4A38-8F38-02B0D1105E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2" name="Group 21">
            <a:extLst>
              <a:ext uri="{FF2B5EF4-FFF2-40B4-BE49-F238E27FC236}">
                <a16:creationId xmlns:a16="http://schemas.microsoft.com/office/drawing/2014/main" id="{520234FB-542E-4550-9C2F-1B56FD41A1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3" name="Freeform 27">
              <a:extLst>
                <a:ext uri="{FF2B5EF4-FFF2-40B4-BE49-F238E27FC236}">
                  <a16:creationId xmlns:a16="http://schemas.microsoft.com/office/drawing/2014/main" id="{41FCE1F3-DEB3-47CD-90FF-7DABB4AF4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4" name="Freeform 28">
              <a:extLst>
                <a:ext uri="{FF2B5EF4-FFF2-40B4-BE49-F238E27FC236}">
                  <a16:creationId xmlns:a16="http://schemas.microsoft.com/office/drawing/2014/main" id="{5708E488-C19B-452C-B197-6F1C34F6E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5" name="Freeform 29">
              <a:extLst>
                <a:ext uri="{FF2B5EF4-FFF2-40B4-BE49-F238E27FC236}">
                  <a16:creationId xmlns:a16="http://schemas.microsoft.com/office/drawing/2014/main" id="{89D3FD25-890E-4981-A71D-EE796873D7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6" name="Freeform 30">
              <a:extLst>
                <a:ext uri="{FF2B5EF4-FFF2-40B4-BE49-F238E27FC236}">
                  <a16:creationId xmlns:a16="http://schemas.microsoft.com/office/drawing/2014/main" id="{51B5414C-556A-47CB-8EE2-974A85A7A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27" name="Freeform 31">
              <a:extLst>
                <a:ext uri="{FF2B5EF4-FFF2-40B4-BE49-F238E27FC236}">
                  <a16:creationId xmlns:a16="http://schemas.microsoft.com/office/drawing/2014/main" id="{1C02B20C-2B27-4B75-8AEE-A5D2E2674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28" name="Freeform 32">
              <a:extLst>
                <a:ext uri="{FF2B5EF4-FFF2-40B4-BE49-F238E27FC236}">
                  <a16:creationId xmlns:a16="http://schemas.microsoft.com/office/drawing/2014/main" id="{54427714-F9AA-4F93-BD1D-400F1EA93F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29" name="Freeform 33">
              <a:extLst>
                <a:ext uri="{FF2B5EF4-FFF2-40B4-BE49-F238E27FC236}">
                  <a16:creationId xmlns:a16="http://schemas.microsoft.com/office/drawing/2014/main" id="{28A77D6A-9E81-497F-ABCC-2695BB5AD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0" name="Freeform 34">
              <a:extLst>
                <a:ext uri="{FF2B5EF4-FFF2-40B4-BE49-F238E27FC236}">
                  <a16:creationId xmlns:a16="http://schemas.microsoft.com/office/drawing/2014/main" id="{2A1533BA-1478-4F7C-8E24-3F3E905050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1" name="Freeform 35">
              <a:extLst>
                <a:ext uri="{FF2B5EF4-FFF2-40B4-BE49-F238E27FC236}">
                  <a16:creationId xmlns:a16="http://schemas.microsoft.com/office/drawing/2014/main" id="{39686201-E633-40FD-A80A-1E28AD52E3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2" name="Freeform 36">
              <a:extLst>
                <a:ext uri="{FF2B5EF4-FFF2-40B4-BE49-F238E27FC236}">
                  <a16:creationId xmlns:a16="http://schemas.microsoft.com/office/drawing/2014/main" id="{76A215C2-F590-4938-810B-F8A79366C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3" name="Freeform 37">
              <a:extLst>
                <a:ext uri="{FF2B5EF4-FFF2-40B4-BE49-F238E27FC236}">
                  <a16:creationId xmlns:a16="http://schemas.microsoft.com/office/drawing/2014/main" id="{85F418E7-330D-4002-8EC8-33C1A897FF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4" name="Freeform 38">
              <a:extLst>
                <a:ext uri="{FF2B5EF4-FFF2-40B4-BE49-F238E27FC236}">
                  <a16:creationId xmlns:a16="http://schemas.microsoft.com/office/drawing/2014/main" id="{8FFE669A-54C9-4436-9566-C5A90F16D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6" name="Rectangle 35">
            <a:extLst>
              <a:ext uri="{FF2B5EF4-FFF2-40B4-BE49-F238E27FC236}">
                <a16:creationId xmlns:a16="http://schemas.microsoft.com/office/drawing/2014/main" id="{DE91395A-2D18-4AF6-A0AC-AAA7189FE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8" name="Freeform 6">
            <a:extLst>
              <a:ext uri="{FF2B5EF4-FFF2-40B4-BE49-F238E27FC236}">
                <a16:creationId xmlns:a16="http://schemas.microsoft.com/office/drawing/2014/main" id="{7BD08880-457D-4C62-A3B5-6A9B0878C7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2" name="Title 1">
            <a:extLst>
              <a:ext uri="{FF2B5EF4-FFF2-40B4-BE49-F238E27FC236}">
                <a16:creationId xmlns:a16="http://schemas.microsoft.com/office/drawing/2014/main" id="{EC84B8A3-023D-103D-F60C-950282797571}"/>
              </a:ext>
            </a:extLst>
          </p:cNvPr>
          <p:cNvSpPr>
            <a:spLocks noGrp="1"/>
          </p:cNvSpPr>
          <p:nvPr>
            <p:ph type="title"/>
          </p:nvPr>
        </p:nvSpPr>
        <p:spPr>
          <a:xfrm>
            <a:off x="1646453" y="-961343"/>
            <a:ext cx="10113149" cy="7698985"/>
          </a:xfrm>
        </p:spPr>
        <p:txBody>
          <a:bodyPr vert="horz" lIns="91440" tIns="45720" rIns="91440" bIns="45720" rtlCol="0" anchor="b">
            <a:normAutofit/>
          </a:bodyPr>
          <a:lstStyle/>
          <a:p>
            <a:pPr>
              <a:lnSpc>
                <a:spcPct val="90000"/>
              </a:lnSpc>
            </a:pPr>
            <a:r>
              <a:rPr lang="en-US" sz="1800" dirty="0">
                <a:latin typeface="Arial" panose="020B0604020202020204" pitchFamily="34" charset="0"/>
                <a:cs typeface="Arial" panose="020B0604020202020204" pitchFamily="34" charset="0"/>
              </a:rPr>
              <a:t>  The law in the United Kingdom regarding Euthanasia and Assisted suicide</a:t>
            </a:r>
            <a:br>
              <a:rPr lang="en-US" sz="1800" dirty="0">
                <a:latin typeface="Arial" panose="020B0604020202020204" pitchFamily="34" charset="0"/>
                <a:cs typeface="Arial" panose="020B0604020202020204" pitchFamily="34" charset="0"/>
              </a:rPr>
            </a:br>
            <a:br>
              <a:rPr lang="en-US" sz="1800" dirty="0">
                <a:latin typeface="Arial" panose="020B0604020202020204" pitchFamily="34" charset="0"/>
                <a:cs typeface="Arial" panose="020B0604020202020204" pitchFamily="34" charset="0"/>
              </a:rPr>
            </a:b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According to the Suicide Act of 1961, assisted suicide is against the law and is subject to a 14-year prison sentence. However, it is not illegal to attempt suicide.</a:t>
            </a:r>
            <a:br>
              <a:rPr lang="en-US" sz="1800" dirty="0">
                <a:latin typeface="Arial" panose="020B0604020202020204" pitchFamily="34" charset="0"/>
                <a:cs typeface="Arial" panose="020B0604020202020204" pitchFamily="34" charset="0"/>
              </a:rPr>
            </a:b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The Coroners and Justice Act 2009  exempted bringing charges under section 2 of the 1961 act.  if “the victim had reached a voluntary, clear, settled and informed decision to commit suicide, “ any person assisting was “wholly motivated by compassion” (Lewis, 2021)</a:t>
            </a:r>
            <a:br>
              <a:rPr lang="en-US" sz="1800" dirty="0">
                <a:latin typeface="Arial" panose="020B0604020202020204" pitchFamily="34" charset="0"/>
                <a:cs typeface="Arial" panose="020B0604020202020204" pitchFamily="34" charset="0"/>
              </a:rPr>
            </a:b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‘Euthanasia is illegal and could be prosecuted as murder or manslaughter’ (British Medical Association, 2021).</a:t>
            </a:r>
            <a:br>
              <a:rPr lang="en-US" sz="1800" dirty="0">
                <a:latin typeface="Arial" panose="020B0604020202020204" pitchFamily="34" charset="0"/>
                <a:cs typeface="Arial" panose="020B0604020202020204" pitchFamily="34" charset="0"/>
              </a:rPr>
            </a:br>
            <a:br>
              <a:rPr lang="en-US" sz="1800" i="0" dirty="0">
                <a:effectLst/>
                <a:latin typeface="Arial" panose="020B0604020202020204" pitchFamily="34" charset="0"/>
                <a:cs typeface="Arial" panose="020B0604020202020204" pitchFamily="34" charset="0"/>
              </a:rPr>
            </a:br>
            <a:br>
              <a:rPr lang="en-US" sz="1800" dirty="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                                                  International Law</a:t>
            </a:r>
            <a:br>
              <a:rPr lang="en-US" sz="1800" dirty="0">
                <a:latin typeface="Arial" panose="020B0604020202020204" pitchFamily="34" charset="0"/>
                <a:cs typeface="Arial" panose="020B0604020202020204" pitchFamily="34" charset="0"/>
              </a:rPr>
            </a:br>
            <a:br>
              <a:rPr lang="en-US" sz="1800" dirty="0">
                <a:latin typeface="Arial" panose="020B0604020202020204" pitchFamily="34" charset="0"/>
                <a:cs typeface="Arial" panose="020B0604020202020204" pitchFamily="34" charset="0"/>
              </a:rPr>
            </a:br>
            <a:r>
              <a:rPr lang="en-US" sz="1800" i="0" dirty="0">
                <a:effectLst/>
                <a:latin typeface="Arial" panose="020B0604020202020204" pitchFamily="34" charset="0"/>
                <a:cs typeface="Arial" panose="020B0604020202020204" pitchFamily="34" charset="0"/>
              </a:rPr>
              <a:t>Only fourteen countries globally (7% of all) allow assisted suicide and/or euthanasia ( </a:t>
            </a:r>
            <a:r>
              <a:rPr lang="en-US" sz="1800" i="0" dirty="0" err="1">
                <a:effectLst/>
                <a:latin typeface="Arial" panose="020B0604020202020204" pitchFamily="34" charset="0"/>
                <a:cs typeface="Arial" panose="020B0604020202020204" pitchFamily="34" charset="0"/>
              </a:rPr>
              <a:t>RightToLifeUK</a:t>
            </a:r>
            <a:r>
              <a:rPr lang="en-US" sz="1800" i="0" dirty="0">
                <a:effectLst/>
                <a:latin typeface="Arial" panose="020B0604020202020204" pitchFamily="34" charset="0"/>
                <a:cs typeface="Arial" panose="020B0604020202020204" pitchFamily="34" charset="0"/>
              </a:rPr>
              <a:t>, 2022).</a:t>
            </a:r>
            <a:br>
              <a:rPr lang="en-US" sz="1400" b="0" i="0" dirty="0">
                <a:effectLst/>
                <a:latin typeface="Arial" panose="020B0604020202020204" pitchFamily="34" charset="0"/>
                <a:cs typeface="Arial" panose="020B0604020202020204" pitchFamily="34" charset="0"/>
              </a:rPr>
            </a:br>
            <a:br>
              <a:rPr lang="en-US" sz="1100" dirty="0"/>
            </a:br>
            <a:br>
              <a:rPr lang="en-US" sz="1100" dirty="0"/>
            </a:br>
            <a:endParaRPr lang="en-US" sz="1100" dirty="0"/>
          </a:p>
        </p:txBody>
      </p:sp>
      <p:sp>
        <p:nvSpPr>
          <p:cNvPr id="7" name="TextBox 6">
            <a:extLst>
              <a:ext uri="{FF2B5EF4-FFF2-40B4-BE49-F238E27FC236}">
                <a16:creationId xmlns:a16="http://schemas.microsoft.com/office/drawing/2014/main" id="{709FCEC7-FB91-0DC9-F812-3B2B3FE39882}"/>
              </a:ext>
            </a:extLst>
          </p:cNvPr>
          <p:cNvSpPr txBox="1"/>
          <p:nvPr/>
        </p:nvSpPr>
        <p:spPr>
          <a:xfrm>
            <a:off x="2002899" y="1035282"/>
            <a:ext cx="2050935" cy="253916"/>
          </a:xfrm>
          <a:prstGeom prst="rect">
            <a:avLst/>
          </a:prstGeom>
          <a:noFill/>
        </p:spPr>
        <p:txBody>
          <a:bodyPr wrap="square" rtlCol="0">
            <a:spAutoFit/>
          </a:bodyPr>
          <a:lstStyle/>
          <a:p>
            <a:r>
              <a:rPr lang="en-US" sz="1050" dirty="0">
                <a:latin typeface="Arial" panose="020B0604020202020204" pitchFamily="34" charset="0"/>
                <a:cs typeface="Arial" panose="020B0604020202020204" pitchFamily="34" charset="0"/>
              </a:rPr>
              <a:t>Source:</a:t>
            </a:r>
            <a:r>
              <a:rPr lang="en-GB" sz="1050" b="0" i="0" dirty="0" err="1">
                <a:solidFill>
                  <a:srgbClr val="2C3E50"/>
                </a:solidFill>
                <a:effectLst/>
                <a:latin typeface="Arial" panose="020B0604020202020204" pitchFamily="34" charset="0"/>
                <a:cs typeface="Arial" panose="020B0604020202020204" pitchFamily="34" charset="0"/>
              </a:rPr>
              <a:t>Pixabay.com</a:t>
            </a:r>
            <a:r>
              <a:rPr lang="en-GB" sz="1050" b="0" i="0" dirty="0">
                <a:solidFill>
                  <a:srgbClr val="2C3E50"/>
                </a:solidFill>
                <a:effectLst/>
                <a:latin typeface="Arial" panose="020B0604020202020204" pitchFamily="34" charset="0"/>
                <a:cs typeface="Arial" panose="020B0604020202020204" pitchFamily="34" charset="0"/>
              </a:rPr>
              <a:t>, 2023</a:t>
            </a:r>
            <a:endParaRPr lang="en-US" sz="10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7697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6" name="Picture 5" descr="Two people holding each other's hands">
            <a:extLst>
              <a:ext uri="{FF2B5EF4-FFF2-40B4-BE49-F238E27FC236}">
                <a16:creationId xmlns:a16="http://schemas.microsoft.com/office/drawing/2014/main" id="{AFC77AA8-DB48-133C-A8CC-B50E9F25D448}"/>
              </a:ext>
            </a:extLst>
          </p:cNvPr>
          <p:cNvPicPr>
            <a:picLocks noChangeAspect="1"/>
          </p:cNvPicPr>
          <p:nvPr/>
        </p:nvPicPr>
        <p:blipFill rotWithShape="1">
          <a:blip r:embed="rId2"/>
          <a:srcRect l="9443" r="15548" b="-1"/>
          <a:stretch/>
        </p:blipFill>
        <p:spPr>
          <a:xfrm>
            <a:off x="7802088" y="344394"/>
            <a:ext cx="4117903" cy="5961403"/>
          </a:xfrm>
          <a:prstGeom prst="rect">
            <a:avLst/>
          </a:prstGeom>
        </p:spPr>
      </p:pic>
      <p:sp useBgFill="1">
        <p:nvSpPr>
          <p:cNvPr id="47" name="Freeform: Shape 46">
            <a:extLst>
              <a:ext uri="{FF2B5EF4-FFF2-40B4-BE49-F238E27FC236}">
                <a16:creationId xmlns:a16="http://schemas.microsoft.com/office/drawing/2014/main" id="{23C7736A-5A08-4021-9AB6-390DFF506A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0"/>
            <a:ext cx="8170246" cy="6858000"/>
          </a:xfrm>
          <a:custGeom>
            <a:avLst/>
            <a:gdLst>
              <a:gd name="connsiteX0" fmla="*/ 4738960 w 8170246"/>
              <a:gd name="connsiteY0" fmla="*/ 0 h 6858000"/>
              <a:gd name="connsiteX1" fmla="*/ 4862151 w 8170246"/>
              <a:gd name="connsiteY1" fmla="*/ 0 h 6858000"/>
              <a:gd name="connsiteX2" fmla="*/ 8088169 w 8170246"/>
              <a:gd name="connsiteY2" fmla="*/ 3226735 h 6858000"/>
              <a:gd name="connsiteX3" fmla="*/ 8088169 w 8170246"/>
              <a:gd name="connsiteY3" fmla="*/ 3626507 h 6858000"/>
              <a:gd name="connsiteX4" fmla="*/ 4857393 w 8170246"/>
              <a:gd name="connsiteY4" fmla="*/ 6858000 h 6858000"/>
              <a:gd name="connsiteX5" fmla="*/ 4783581 w 8170246"/>
              <a:gd name="connsiteY5" fmla="*/ 6858000 h 6858000"/>
              <a:gd name="connsiteX6" fmla="*/ 4734202 w 8170246"/>
              <a:gd name="connsiteY6" fmla="*/ 6858000 h 6858000"/>
              <a:gd name="connsiteX7" fmla="*/ 7964978 w 8170246"/>
              <a:gd name="connsiteY7" fmla="*/ 3626507 h 6858000"/>
              <a:gd name="connsiteX8" fmla="*/ 7964978 w 8170246"/>
              <a:gd name="connsiteY8" fmla="*/ 3226735 h 6858000"/>
              <a:gd name="connsiteX9" fmla="*/ 4738960 w 8170246"/>
              <a:gd name="connsiteY9" fmla="*/ 0 h 6858000"/>
              <a:gd name="connsiteX10" fmla="*/ 0 w 8170246"/>
              <a:gd name="connsiteY10" fmla="*/ 0 h 6858000"/>
              <a:gd name="connsiteX11" fmla="*/ 98791 w 8170246"/>
              <a:gd name="connsiteY11" fmla="*/ 0 h 6858000"/>
              <a:gd name="connsiteX12" fmla="*/ 4456718 w 8170246"/>
              <a:gd name="connsiteY12" fmla="*/ 0 h 6858000"/>
              <a:gd name="connsiteX13" fmla="*/ 4603489 w 8170246"/>
              <a:gd name="connsiteY13" fmla="*/ 0 h 6858000"/>
              <a:gd name="connsiteX14" fmla="*/ 7829507 w 8170246"/>
              <a:gd name="connsiteY14" fmla="*/ 3226735 h 6858000"/>
              <a:gd name="connsiteX15" fmla="*/ 7829507 w 8170246"/>
              <a:gd name="connsiteY15" fmla="*/ 3626507 h 6858000"/>
              <a:gd name="connsiteX16" fmla="*/ 4598731 w 8170246"/>
              <a:gd name="connsiteY16" fmla="*/ 6858000 h 6858000"/>
              <a:gd name="connsiteX17" fmla="*/ 4540663 w 8170246"/>
              <a:gd name="connsiteY17" fmla="*/ 6858000 h 6858000"/>
              <a:gd name="connsiteX18" fmla="*/ 133398 w 8170246"/>
              <a:gd name="connsiteY18" fmla="*/ 6858000 h 6858000"/>
              <a:gd name="connsiteX19" fmla="*/ 0 w 8170246"/>
              <a:gd name="connsiteY1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170246" h="6858000">
                <a:moveTo>
                  <a:pt x="4738960" y="0"/>
                </a:moveTo>
                <a:lnTo>
                  <a:pt x="4862151" y="0"/>
                </a:lnTo>
                <a:cubicBezTo>
                  <a:pt x="4862151" y="0"/>
                  <a:pt x="4862151" y="0"/>
                  <a:pt x="8088169" y="3226735"/>
                </a:cubicBezTo>
                <a:cubicBezTo>
                  <a:pt x="8197606" y="3336196"/>
                  <a:pt x="8197606" y="3517045"/>
                  <a:pt x="8088169" y="3626507"/>
                </a:cubicBezTo>
                <a:cubicBezTo>
                  <a:pt x="8088169" y="3626507"/>
                  <a:pt x="8088169" y="3626507"/>
                  <a:pt x="4857393" y="6858000"/>
                </a:cubicBezTo>
                <a:cubicBezTo>
                  <a:pt x="4857393" y="6858000"/>
                  <a:pt x="4857393" y="6858000"/>
                  <a:pt x="4783581" y="6858000"/>
                </a:cubicBezTo>
                <a:lnTo>
                  <a:pt x="4734202" y="6858000"/>
                </a:lnTo>
                <a:cubicBezTo>
                  <a:pt x="7964978" y="3626507"/>
                  <a:pt x="7964978" y="3626507"/>
                  <a:pt x="7964978" y="3626507"/>
                </a:cubicBezTo>
                <a:cubicBezTo>
                  <a:pt x="8074415" y="3517045"/>
                  <a:pt x="8074415" y="3336196"/>
                  <a:pt x="7964978" y="3226735"/>
                </a:cubicBezTo>
                <a:cubicBezTo>
                  <a:pt x="4738960" y="0"/>
                  <a:pt x="4738960" y="0"/>
                  <a:pt x="4738960" y="0"/>
                </a:cubicBezTo>
                <a:close/>
                <a:moveTo>
                  <a:pt x="0" y="0"/>
                </a:moveTo>
                <a:lnTo>
                  <a:pt x="98791" y="0"/>
                </a:lnTo>
                <a:cubicBezTo>
                  <a:pt x="1075904" y="0"/>
                  <a:pt x="2469401" y="0"/>
                  <a:pt x="4456718" y="0"/>
                </a:cubicBezTo>
                <a:lnTo>
                  <a:pt x="4603489" y="0"/>
                </a:lnTo>
                <a:cubicBezTo>
                  <a:pt x="4603489" y="0"/>
                  <a:pt x="4603489" y="0"/>
                  <a:pt x="7829507" y="3226735"/>
                </a:cubicBezTo>
                <a:cubicBezTo>
                  <a:pt x="7938944" y="3336196"/>
                  <a:pt x="7938944" y="3517045"/>
                  <a:pt x="7829507" y="3626507"/>
                </a:cubicBezTo>
                <a:cubicBezTo>
                  <a:pt x="7829507" y="3626507"/>
                  <a:pt x="7829507" y="3626507"/>
                  <a:pt x="4598731" y="6858000"/>
                </a:cubicBezTo>
                <a:lnTo>
                  <a:pt x="4540663" y="6858000"/>
                </a:lnTo>
                <a:cubicBezTo>
                  <a:pt x="4077749" y="6858000"/>
                  <a:pt x="2938270" y="6858000"/>
                  <a:pt x="133398" y="6858000"/>
                </a:cubicBezTo>
                <a:lnTo>
                  <a:pt x="0" y="6858000"/>
                </a:lnTo>
                <a:close/>
              </a:path>
            </a:pathLst>
          </a:custGeom>
          <a:ln>
            <a:noFill/>
          </a:ln>
          <a:effectLst/>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t" anchorCtr="0" compatLnSpc="1">
            <a:prstTxWarp prst="textNoShape">
              <a:avLst/>
            </a:prstTxWarp>
            <a:noAutofit/>
          </a:bodyPr>
          <a:lstStyle/>
          <a:p>
            <a:endParaRPr lang="en-US"/>
          </a:p>
        </p:txBody>
      </p:sp>
      <p:sp>
        <p:nvSpPr>
          <p:cNvPr id="2" name="Title 1">
            <a:extLst>
              <a:ext uri="{FF2B5EF4-FFF2-40B4-BE49-F238E27FC236}">
                <a16:creationId xmlns:a16="http://schemas.microsoft.com/office/drawing/2014/main" id="{5615C484-072B-2A1B-74F1-E2EDD723C22A}"/>
              </a:ext>
            </a:extLst>
          </p:cNvPr>
          <p:cNvSpPr>
            <a:spLocks noGrp="1"/>
          </p:cNvSpPr>
          <p:nvPr>
            <p:ph type="title"/>
          </p:nvPr>
        </p:nvSpPr>
        <p:spPr>
          <a:xfrm>
            <a:off x="535525" y="195943"/>
            <a:ext cx="4623955" cy="1709057"/>
          </a:xfrm>
        </p:spPr>
        <p:txBody>
          <a:bodyPr vert="horz" lIns="91440" tIns="45720" rIns="91440" bIns="45720" rtlCol="0" anchor="t">
            <a:normAutofit/>
          </a:bodyPr>
          <a:lstStyle/>
          <a:p>
            <a:pPr>
              <a:lnSpc>
                <a:spcPct val="90000"/>
              </a:lnSpc>
            </a:pPr>
            <a:r>
              <a:rPr lang="en-US" sz="1600" b="1" i="0" dirty="0">
                <a:effectLst/>
                <a:latin typeface="Arial" panose="020B0604020202020204" pitchFamily="34" charset="0"/>
                <a:cs typeface="Arial" panose="020B0604020202020204" pitchFamily="34" charset="0"/>
              </a:rPr>
              <a:t>                               Anti-Euthanasia </a:t>
            </a:r>
            <a:r>
              <a:rPr lang="en-US" sz="1600" b="1" dirty="0">
                <a:latin typeface="Arial" panose="020B0604020202020204" pitchFamily="34" charset="0"/>
                <a:cs typeface="Arial" panose="020B0604020202020204" pitchFamily="34" charset="0"/>
              </a:rPr>
              <a:t>A</a:t>
            </a:r>
            <a:r>
              <a:rPr lang="en-US" sz="1600" b="1" i="0" dirty="0">
                <a:effectLst/>
                <a:latin typeface="Arial" panose="020B0604020202020204" pitchFamily="34" charset="0"/>
                <a:cs typeface="Arial" panose="020B0604020202020204" pitchFamily="34" charset="0"/>
              </a:rPr>
              <a:t>rguments</a:t>
            </a:r>
            <a:br>
              <a:rPr lang="en-US" sz="2500" b="1" i="0" dirty="0">
                <a:effectLst/>
              </a:rPr>
            </a:br>
            <a:endParaRPr lang="en-US" sz="2500" dirty="0"/>
          </a:p>
        </p:txBody>
      </p:sp>
      <p:sp>
        <p:nvSpPr>
          <p:cNvPr id="49" name="Rectangle 48">
            <a:extLst>
              <a:ext uri="{FF2B5EF4-FFF2-40B4-BE49-F238E27FC236}">
                <a16:creationId xmlns:a16="http://schemas.microsoft.com/office/drawing/2014/main" id="{433DF4D3-8A35-461A-ABE0-F56B78A13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22EDC4AD-D7B6-4D6E-B671-59DEEF45932E}"/>
              </a:ext>
            </a:extLst>
          </p:cNvPr>
          <p:cNvSpPr txBox="1"/>
          <p:nvPr/>
        </p:nvSpPr>
        <p:spPr>
          <a:xfrm>
            <a:off x="182880" y="581890"/>
            <a:ext cx="7452954" cy="6080167"/>
          </a:xfrm>
          <a:prstGeom prst="rect">
            <a:avLst/>
          </a:prstGeom>
        </p:spPr>
        <p:txBody>
          <a:bodyPr vert="horz" lIns="91440" tIns="45720" rIns="91440" bIns="45720" rtlCol="0">
            <a:noAutofit/>
          </a:bodyPr>
          <a:lstStyle/>
          <a:p>
            <a:pPr>
              <a:lnSpc>
                <a:spcPct val="90000"/>
              </a:lnSpc>
              <a:spcBef>
                <a:spcPts val="1000"/>
              </a:spcBef>
              <a:buClr>
                <a:schemeClr val="accent1"/>
              </a:buClr>
            </a:pPr>
            <a:r>
              <a:rPr lang="en-US" sz="1400" dirty="0">
                <a:solidFill>
                  <a:schemeClr val="tx1">
                    <a:lumMod val="75000"/>
                    <a:lumOff val="25000"/>
                  </a:schemeClr>
                </a:solidFill>
                <a:latin typeface="Arial" panose="020B0604020202020204" pitchFamily="34" charset="0"/>
                <a:cs typeface="Arial" panose="020B0604020202020204" pitchFamily="34" charset="0"/>
              </a:rPr>
              <a:t>         </a:t>
            </a:r>
            <a:r>
              <a:rPr lang="en-US" sz="1400" i="0" dirty="0">
                <a:solidFill>
                  <a:schemeClr val="tx1">
                    <a:lumMod val="75000"/>
                    <a:lumOff val="25000"/>
                  </a:schemeClr>
                </a:solidFill>
                <a:effectLst/>
                <a:latin typeface="Arial" panose="020B0604020202020204" pitchFamily="34" charset="0"/>
                <a:cs typeface="Arial" panose="020B0604020202020204" pitchFamily="34" charset="0"/>
              </a:rPr>
              <a:t>                         </a:t>
            </a:r>
          </a:p>
          <a:p>
            <a:pPr>
              <a:lnSpc>
                <a:spcPct val="90000"/>
              </a:lnSpc>
              <a:spcBef>
                <a:spcPts val="1000"/>
              </a:spcBef>
              <a:buClr>
                <a:schemeClr val="accent1"/>
              </a:buClr>
            </a:pPr>
            <a:r>
              <a:rPr lang="en-US" sz="1400" i="0" dirty="0">
                <a:solidFill>
                  <a:schemeClr val="tx1">
                    <a:lumMod val="75000"/>
                    <a:lumOff val="25000"/>
                  </a:schemeClr>
                </a:solidFill>
                <a:effectLst/>
                <a:latin typeface="Arial" panose="020B0604020202020204" pitchFamily="34" charset="0"/>
                <a:cs typeface="Arial" panose="020B0604020202020204" pitchFamily="34" charset="0"/>
              </a:rPr>
              <a:t> </a:t>
            </a:r>
            <a:r>
              <a:rPr lang="en-US" sz="1400" b="1" i="0" dirty="0">
                <a:solidFill>
                  <a:schemeClr val="tx1">
                    <a:lumMod val="75000"/>
                    <a:lumOff val="25000"/>
                  </a:schemeClr>
                </a:solidFill>
                <a:effectLst/>
                <a:latin typeface="Arial" panose="020B0604020202020204" pitchFamily="34" charset="0"/>
                <a:cs typeface="Arial" panose="020B0604020202020204" pitchFamily="34" charset="0"/>
              </a:rPr>
              <a:t>Ethical and Practical Arguments</a:t>
            </a:r>
          </a:p>
          <a:p>
            <a:pPr>
              <a:lnSpc>
                <a:spcPct val="90000"/>
              </a:lnSpc>
              <a:spcBef>
                <a:spcPts val="1000"/>
              </a:spcBef>
              <a:buClr>
                <a:schemeClr val="accent1"/>
              </a:buClr>
            </a:pPr>
            <a:endParaRPr lang="en-US" sz="1400" b="1" i="0" dirty="0">
              <a:solidFill>
                <a:schemeClr val="tx1">
                  <a:lumMod val="75000"/>
                  <a:lumOff val="25000"/>
                </a:schemeClr>
              </a:solidFill>
              <a:effectLst/>
              <a:latin typeface="Arial" panose="020B0604020202020204" pitchFamily="34" charset="0"/>
              <a:cs typeface="Arial" panose="020B0604020202020204" pitchFamily="34" charset="0"/>
            </a:endParaRPr>
          </a:p>
          <a:p>
            <a:pPr>
              <a:buFont typeface="Arial" panose="020B0604020202020204" pitchFamily="34" charset="0"/>
              <a:buChar char="•"/>
            </a:pPr>
            <a:r>
              <a:rPr lang="en-US" sz="1400" dirty="0">
                <a:solidFill>
                  <a:schemeClr val="tx1">
                    <a:lumMod val="75000"/>
                    <a:lumOff val="25000"/>
                  </a:schemeClr>
                </a:solidFill>
                <a:latin typeface="Arial" panose="020B0604020202020204" pitchFamily="34" charset="0"/>
                <a:cs typeface="Arial" panose="020B0604020202020204" pitchFamily="34" charset="0"/>
              </a:rPr>
              <a:t>    The  NHS values </a:t>
            </a:r>
            <a:r>
              <a:rPr lang="en-US" sz="1400" dirty="0">
                <a:latin typeface="Arial" panose="020B0604020202020204" pitchFamily="34" charset="0"/>
                <a:cs typeface="Arial" panose="020B0604020202020204" pitchFamily="34" charset="0"/>
              </a:rPr>
              <a:t>improving lives, and everyone counts (Health Education England, 2017).</a:t>
            </a:r>
            <a:endParaRPr lang="en-US" sz="1400" i="0" dirty="0">
              <a:solidFill>
                <a:schemeClr val="tx1">
                  <a:lumMod val="75000"/>
                  <a:lumOff val="25000"/>
                </a:schemeClr>
              </a:solidFill>
              <a:effectLst/>
              <a:latin typeface="Arial" panose="020B0604020202020204" pitchFamily="34" charset="0"/>
              <a:cs typeface="Arial" panose="020B0604020202020204" pitchFamily="34" charset="0"/>
            </a:endParaRPr>
          </a:p>
          <a:p>
            <a:pPr marL="285750" indent="-285750">
              <a:lnSpc>
                <a:spcPct val="90000"/>
              </a:lnSpc>
              <a:spcBef>
                <a:spcPts val="1000"/>
              </a:spcBef>
              <a:buClr>
                <a:schemeClr val="accent1"/>
              </a:buClr>
              <a:buFont typeface="Wingdings 3" charset="2"/>
              <a:buChar char=""/>
            </a:pPr>
            <a:r>
              <a:rPr lang="en-US" sz="1400" i="0" dirty="0">
                <a:effectLst/>
                <a:latin typeface="Arial" panose="020B0604020202020204" pitchFamily="34" charset="0"/>
                <a:cs typeface="Arial" panose="020B0604020202020204" pitchFamily="34" charset="0"/>
              </a:rPr>
              <a:t>The value of suffering</a:t>
            </a:r>
          </a:p>
          <a:p>
            <a:pPr marL="285750" indent="-285750">
              <a:lnSpc>
                <a:spcPct val="90000"/>
              </a:lnSpc>
              <a:spcBef>
                <a:spcPts val="1000"/>
              </a:spcBef>
              <a:buClr>
                <a:schemeClr val="accent1"/>
              </a:buClr>
              <a:buFont typeface="Wingdings 3" charset="2"/>
              <a:buChar char=""/>
            </a:pPr>
            <a:r>
              <a:rPr lang="en-US" sz="1400" i="0" dirty="0">
                <a:effectLst/>
                <a:latin typeface="Arial" panose="020B0604020202020204" pitchFamily="34" charset="0"/>
                <a:cs typeface="Arial" panose="020B0604020202020204" pitchFamily="34" charset="0"/>
              </a:rPr>
              <a:t>Society’s respect for life is destroyed through euthanasia.</a:t>
            </a:r>
            <a:endParaRPr lang="en-US" sz="1400" dirty="0">
              <a:latin typeface="Arial" panose="020B0604020202020204" pitchFamily="34" charset="0"/>
              <a:cs typeface="Arial" panose="020B0604020202020204" pitchFamily="34" charset="0"/>
            </a:endParaRPr>
          </a:p>
          <a:p>
            <a:pPr marL="285750" indent="-285750">
              <a:lnSpc>
                <a:spcPct val="90000"/>
              </a:lnSpc>
              <a:spcBef>
                <a:spcPts val="1000"/>
              </a:spcBef>
              <a:buClr>
                <a:schemeClr val="accent1"/>
              </a:buClr>
              <a:buFont typeface="Wingdings 3" charset="2"/>
              <a:buChar char=""/>
            </a:pPr>
            <a:r>
              <a:rPr lang="en-US" sz="1400" i="0" dirty="0">
                <a:effectLst/>
                <a:latin typeface="Arial" panose="020B0604020202020204" pitchFamily="34" charset="0"/>
                <a:cs typeface="Arial" panose="020B0604020202020204" pitchFamily="34" charset="0"/>
              </a:rPr>
              <a:t>Accepting euthanasia reflects the understanding that individual lives—those of the sick and disabled—are less valuable than others.</a:t>
            </a:r>
          </a:p>
          <a:p>
            <a:pPr marL="285750" indent="-285750">
              <a:lnSpc>
                <a:spcPct val="90000"/>
              </a:lnSpc>
              <a:spcBef>
                <a:spcPts val="1000"/>
              </a:spcBef>
              <a:buClr>
                <a:schemeClr val="accent1"/>
              </a:buClr>
              <a:buFont typeface="Wingdings 3" charset="2"/>
              <a:buChar char=""/>
            </a:pPr>
            <a:r>
              <a:rPr lang="en-US" sz="1400" i="0" dirty="0">
                <a:effectLst/>
                <a:latin typeface="Arial" panose="020B0604020202020204" pitchFamily="34" charset="0"/>
                <a:cs typeface="Arial" panose="020B0604020202020204" pitchFamily="34" charset="0"/>
              </a:rPr>
              <a:t>Other people's rights, not simply the patient's, are impacted by euthanasia.</a:t>
            </a:r>
            <a:endParaRPr lang="en-US" sz="1400" dirty="0">
              <a:latin typeface="Arial" panose="020B0604020202020204" pitchFamily="34" charset="0"/>
              <a:cs typeface="Arial" panose="020B0604020202020204" pitchFamily="34" charset="0"/>
            </a:endParaRPr>
          </a:p>
          <a:p>
            <a:pPr marL="285750" indent="-285750">
              <a:lnSpc>
                <a:spcPct val="90000"/>
              </a:lnSpc>
              <a:spcBef>
                <a:spcPts val="1000"/>
              </a:spcBef>
              <a:buClr>
                <a:schemeClr val="accent1"/>
              </a:buClr>
              <a:buFont typeface="Wingdings 3" charset="2"/>
              <a:buChar char=""/>
            </a:pPr>
            <a:r>
              <a:rPr lang="en-US" sz="1400" i="0" dirty="0">
                <a:effectLst/>
                <a:latin typeface="Arial" panose="020B0604020202020204" pitchFamily="34" charset="0"/>
                <a:cs typeface="Arial" panose="020B0604020202020204" pitchFamily="34" charset="0"/>
              </a:rPr>
              <a:t>Euthanasia contradicts the desire to offer effective pain management and quality care for the terminally ill.</a:t>
            </a:r>
          </a:p>
          <a:p>
            <a:pPr marL="285750" indent="-285750">
              <a:lnSpc>
                <a:spcPct val="90000"/>
              </a:lnSpc>
              <a:spcBef>
                <a:spcPts val="1000"/>
              </a:spcBef>
              <a:buClr>
                <a:schemeClr val="accent1"/>
              </a:buClr>
              <a:buFont typeface="Wingdings 3" charset="2"/>
              <a:buChar char=""/>
            </a:pPr>
            <a:r>
              <a:rPr lang="en-US" sz="1400" i="0" dirty="0">
                <a:effectLst/>
                <a:latin typeface="Arial" panose="020B0604020202020204" pitchFamily="34" charset="0"/>
                <a:cs typeface="Arial" panose="020B0604020202020204" pitchFamily="34" charset="0"/>
              </a:rPr>
              <a:t>Euthanasia legislation internationally </a:t>
            </a:r>
            <a:r>
              <a:rPr lang="en-US" sz="1400" dirty="0">
                <a:latin typeface="Arial" panose="020B0604020202020204" pitchFamily="34" charset="0"/>
                <a:cs typeface="Arial" panose="020B0604020202020204" pitchFamily="34" charset="0"/>
              </a:rPr>
              <a:t>might </a:t>
            </a:r>
            <a:r>
              <a:rPr lang="en-US" sz="1400" i="0" dirty="0">
                <a:effectLst/>
                <a:latin typeface="Arial" panose="020B0604020202020204" pitchFamily="34" charset="0"/>
                <a:cs typeface="Arial" panose="020B0604020202020204" pitchFamily="34" charset="0"/>
              </a:rPr>
              <a:t>weaken the dedication of medical professionals to preserving lives.</a:t>
            </a:r>
          </a:p>
          <a:p>
            <a:pPr marL="285750" indent="-285750">
              <a:lnSpc>
                <a:spcPct val="90000"/>
              </a:lnSpc>
              <a:spcBef>
                <a:spcPts val="1000"/>
              </a:spcBef>
              <a:buClr>
                <a:schemeClr val="accent1"/>
              </a:buClr>
              <a:buFont typeface="Wingdings 3" charset="2"/>
              <a:buChar char=""/>
            </a:pPr>
            <a:r>
              <a:rPr lang="en-US" sz="1400" i="0" dirty="0">
                <a:effectLst/>
                <a:latin typeface="Arial" panose="020B0604020202020204" pitchFamily="34" charset="0"/>
                <a:cs typeface="Arial" panose="020B0604020202020204" pitchFamily="34" charset="0"/>
              </a:rPr>
              <a:t>Euthanasia legislation will stop the development of novel therapies and cures for terminally sick people  (BBC, 2014).</a:t>
            </a:r>
          </a:p>
          <a:p>
            <a:pPr>
              <a:lnSpc>
                <a:spcPct val="90000"/>
              </a:lnSpc>
              <a:spcBef>
                <a:spcPts val="1000"/>
              </a:spcBef>
              <a:buClr>
                <a:schemeClr val="accent1"/>
              </a:buClr>
            </a:pPr>
            <a:r>
              <a:rPr lang="en-US" sz="1400" i="0" dirty="0">
                <a:effectLst/>
                <a:latin typeface="Arial" panose="020B0604020202020204" pitchFamily="34" charset="0"/>
                <a:cs typeface="Arial" panose="020B0604020202020204" pitchFamily="34" charset="0"/>
              </a:rPr>
              <a:t> Religious arguments</a:t>
            </a:r>
          </a:p>
          <a:p>
            <a:pPr marL="285750" indent="-285750">
              <a:lnSpc>
                <a:spcPct val="90000"/>
              </a:lnSpc>
              <a:spcBef>
                <a:spcPts val="1000"/>
              </a:spcBef>
              <a:buClr>
                <a:schemeClr val="accent1"/>
              </a:buClr>
              <a:buFont typeface="Wingdings 3" charset="2"/>
              <a:buChar char=""/>
            </a:pPr>
            <a:endParaRPr lang="en-US" sz="1400" dirty="0">
              <a:latin typeface="Arial" panose="020B0604020202020204" pitchFamily="34" charset="0"/>
              <a:cs typeface="Arial" panose="020B0604020202020204" pitchFamily="34" charset="0"/>
            </a:endParaRPr>
          </a:p>
          <a:p>
            <a:pPr marL="285750" indent="-285750">
              <a:lnSpc>
                <a:spcPct val="90000"/>
              </a:lnSpc>
              <a:spcBef>
                <a:spcPts val="1000"/>
              </a:spcBef>
              <a:buClr>
                <a:schemeClr val="accent1"/>
              </a:buClr>
              <a:buFont typeface="Wingdings 3" charset="2"/>
              <a:buChar char=""/>
            </a:pPr>
            <a:r>
              <a:rPr lang="en-US" sz="1400" i="0" dirty="0">
                <a:effectLst/>
                <a:latin typeface="Arial" panose="020B0604020202020204" pitchFamily="34" charset="0"/>
                <a:cs typeface="Arial" panose="020B0604020202020204" pitchFamily="34" charset="0"/>
              </a:rPr>
              <a:t>A path of decline that leads to premature deaths and the killing of persons who are deemed undesirable begins with voluntary euthanasia.</a:t>
            </a:r>
          </a:p>
          <a:p>
            <a:pPr>
              <a:lnSpc>
                <a:spcPct val="90000"/>
              </a:lnSpc>
              <a:spcBef>
                <a:spcPts val="1000"/>
              </a:spcBef>
              <a:buClr>
                <a:schemeClr val="accent1"/>
              </a:buClr>
              <a:buFont typeface="Wingdings 3" charset="2"/>
              <a:buChar char=""/>
            </a:pPr>
            <a:endParaRPr lang="en-US" sz="1400" i="0" dirty="0">
              <a:solidFill>
                <a:schemeClr val="tx1">
                  <a:lumMod val="75000"/>
                  <a:lumOff val="25000"/>
                </a:schemeClr>
              </a:solidFill>
              <a:effectLst/>
              <a:latin typeface="Arial" panose="020B0604020202020204" pitchFamily="34" charset="0"/>
              <a:cs typeface="Arial" panose="020B0604020202020204" pitchFamily="34" charset="0"/>
            </a:endParaRPr>
          </a:p>
          <a:p>
            <a:pPr>
              <a:lnSpc>
                <a:spcPct val="90000"/>
              </a:lnSpc>
              <a:spcBef>
                <a:spcPts val="1000"/>
              </a:spcBef>
              <a:buClr>
                <a:schemeClr val="accent1"/>
              </a:buClr>
              <a:buFont typeface="Wingdings 3" charset="2"/>
              <a:buChar char=""/>
            </a:pPr>
            <a:endParaRPr lang="en-US" sz="14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6120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circle, graphics, font, screenshot&#10;&#10;Description automatically generated">
            <a:extLst>
              <a:ext uri="{FF2B5EF4-FFF2-40B4-BE49-F238E27FC236}">
                <a16:creationId xmlns:a16="http://schemas.microsoft.com/office/drawing/2014/main" id="{375F40F0-F893-2825-F14E-24C985DFE41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0764456" y="5821066"/>
            <a:ext cx="759971" cy="759971"/>
          </a:xfrm>
          <a:prstGeom prst="rect">
            <a:avLst/>
          </a:prstGeom>
        </p:spPr>
      </p:pic>
      <p:sp>
        <p:nvSpPr>
          <p:cNvPr id="2" name="Title 1">
            <a:extLst>
              <a:ext uri="{FF2B5EF4-FFF2-40B4-BE49-F238E27FC236}">
                <a16:creationId xmlns:a16="http://schemas.microsoft.com/office/drawing/2014/main" id="{13A13A1F-2A67-AA35-49D5-BE93A6FA3231}"/>
              </a:ext>
            </a:extLst>
          </p:cNvPr>
          <p:cNvSpPr>
            <a:spLocks noGrp="1"/>
          </p:cNvSpPr>
          <p:nvPr>
            <p:ph type="title"/>
          </p:nvPr>
        </p:nvSpPr>
        <p:spPr>
          <a:xfrm>
            <a:off x="3210992" y="65310"/>
            <a:ext cx="8911687" cy="1280890"/>
          </a:xfrm>
        </p:spPr>
        <p:txBody>
          <a:bodyPr>
            <a:normAutofit/>
          </a:bodyPr>
          <a:lstStyle/>
          <a:p>
            <a:r>
              <a:rPr lang="en-US" sz="1800" dirty="0">
                <a:solidFill>
                  <a:srgbClr val="FF0000"/>
                </a:solidFill>
                <a:latin typeface="Arial" panose="020B0604020202020204" pitchFamily="34" charset="0"/>
                <a:cs typeface="Arial" panose="020B0604020202020204" pitchFamily="34" charset="0"/>
              </a:rPr>
              <a:t>             </a:t>
            </a:r>
            <a:r>
              <a:rPr lang="en-US" sz="2000" dirty="0">
                <a:solidFill>
                  <a:schemeClr val="tx1"/>
                </a:solidFill>
                <a:latin typeface="Arial" panose="020B0604020202020204" pitchFamily="34" charset="0"/>
                <a:cs typeface="Arial" panose="020B0604020202020204" pitchFamily="34" charset="0"/>
              </a:rPr>
              <a:t>End-of-life and palliative care facilities </a:t>
            </a:r>
            <a:endParaRPr lang="en-US" sz="1800" dirty="0">
              <a:solidFill>
                <a:schemeClr val="tx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0C011BF-84E2-3842-060C-0082DE551F05}"/>
              </a:ext>
            </a:extLst>
          </p:cNvPr>
          <p:cNvSpPr txBox="1"/>
          <p:nvPr/>
        </p:nvSpPr>
        <p:spPr>
          <a:xfrm>
            <a:off x="986854" y="1225725"/>
            <a:ext cx="10960926" cy="5632311"/>
          </a:xfrm>
          <a:prstGeom prst="rect">
            <a:avLst/>
          </a:prstGeom>
          <a:noFill/>
        </p:spPr>
        <p:txBody>
          <a:bodyPr wrap="square" rtlCol="0">
            <a:spAutoFit/>
          </a:bodyPr>
          <a:lstStyle/>
          <a:p>
            <a:pPr algn="just"/>
            <a:r>
              <a:rPr lang="en-GB" sz="1600" b="1" i="0" dirty="0">
                <a:solidFill>
                  <a:srgbClr val="212B32"/>
                </a:solidFill>
                <a:effectLst/>
                <a:latin typeface="Arial" panose="020B0604020202020204" pitchFamily="34" charset="0"/>
                <a:cs typeface="Arial" panose="020B0604020202020204" pitchFamily="34" charset="0"/>
              </a:rPr>
              <a:t>                                                         Hospice care</a:t>
            </a:r>
            <a:r>
              <a:rPr lang="en-GB" sz="1600" b="0" i="0" dirty="0">
                <a:solidFill>
                  <a:srgbClr val="4C6272"/>
                </a:solidFill>
                <a:effectLst/>
                <a:latin typeface="Arial" panose="020B0604020202020204" pitchFamily="34" charset="0"/>
                <a:cs typeface="Arial" panose="020B0604020202020204" pitchFamily="34" charset="0"/>
              </a:rPr>
              <a:t>- </a:t>
            </a:r>
            <a:r>
              <a:rPr lang="en-GB" sz="1600" b="1" i="0" dirty="0">
                <a:solidFill>
                  <a:srgbClr val="4C6272"/>
                </a:solidFill>
                <a:effectLst/>
                <a:latin typeface="Arial" panose="020B0604020202020204" pitchFamily="34" charset="0"/>
                <a:cs typeface="Arial" panose="020B0604020202020204" pitchFamily="34" charset="0"/>
              </a:rPr>
              <a:t>End-of-life care and palliative care </a:t>
            </a:r>
            <a:endParaRPr lang="en-GB" sz="1600" b="1" dirty="0">
              <a:solidFill>
                <a:srgbClr val="4C6272"/>
              </a:solidFill>
              <a:latin typeface="Arial" panose="020B0604020202020204" pitchFamily="34" charset="0"/>
              <a:cs typeface="Arial" panose="020B0604020202020204" pitchFamily="34" charset="0"/>
            </a:endParaRPr>
          </a:p>
          <a:p>
            <a:pPr algn="just"/>
            <a:endParaRPr lang="en-GB" sz="2000" b="1" i="0" dirty="0">
              <a:solidFill>
                <a:srgbClr val="4C6272"/>
              </a:solidFill>
              <a:effectLst/>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4C6272"/>
                </a:solidFill>
                <a:latin typeface="Arial" panose="020B0604020202020204" pitchFamily="34" charset="0"/>
                <a:cs typeface="Arial" panose="020B0604020202020204" pitchFamily="34" charset="0"/>
              </a:rPr>
              <a:t>Patients with terminal illnesses and a life expectancy of six months or fewer often receive hospice care</a:t>
            </a:r>
            <a:r>
              <a:rPr lang="en-GB" b="0" i="0" dirty="0">
                <a:solidFill>
                  <a:srgbClr val="2C3E50"/>
                </a:solidFill>
                <a:effectLst/>
                <a:latin typeface="Arial" panose="020B0604020202020204" pitchFamily="34" charset="0"/>
                <a:cs typeface="Arial" panose="020B0604020202020204" pitchFamily="34" charset="0"/>
              </a:rPr>
              <a:t> (NHS Choices, 2019).</a:t>
            </a:r>
          </a:p>
          <a:p>
            <a:endParaRPr lang="en-GB" dirty="0">
              <a:solidFill>
                <a:srgbClr val="4C6272"/>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4C6272"/>
                </a:solidFill>
                <a:latin typeface="Arial" panose="020B0604020202020204" pitchFamily="34" charset="0"/>
                <a:cs typeface="Arial" panose="020B0604020202020204" pitchFamily="34" charset="0"/>
              </a:rPr>
              <a:t>Although it can be provided in specialised hospice facilities, hospice care is frequently given to patients in their homes, nursing homes, or assisted living facilities</a:t>
            </a:r>
            <a:r>
              <a:rPr lang="en-GB" b="0" i="0" dirty="0">
                <a:solidFill>
                  <a:srgbClr val="2C3E50"/>
                </a:solidFill>
                <a:effectLst/>
                <a:latin typeface="Arial" panose="020B0604020202020204" pitchFamily="34" charset="0"/>
                <a:cs typeface="Arial" panose="020B0604020202020204" pitchFamily="34" charset="0"/>
              </a:rPr>
              <a:t>  (NHS Choices, 2019).</a:t>
            </a:r>
          </a:p>
          <a:p>
            <a:pPr marL="285750" indent="-285750">
              <a:buFont typeface="Arial" panose="020B0604020202020204" pitchFamily="34" charset="0"/>
              <a:buChar char="•"/>
            </a:pPr>
            <a:endParaRPr lang="en-GB" dirty="0">
              <a:solidFill>
                <a:srgbClr val="4C6272"/>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4C6272"/>
                </a:solidFill>
                <a:latin typeface="Arial" panose="020B0604020202020204" pitchFamily="34" charset="0"/>
                <a:cs typeface="Arial" panose="020B0604020202020204" pitchFamily="34" charset="0"/>
              </a:rPr>
              <a:t>Hospice care focuses on pain control relief and spiritual and emotional support for the patient's family</a:t>
            </a:r>
            <a:r>
              <a:rPr lang="en-GB" b="0" i="0" dirty="0">
                <a:solidFill>
                  <a:srgbClr val="2C3E50"/>
                </a:solidFill>
                <a:effectLst/>
                <a:latin typeface="Arial" panose="020B0604020202020204" pitchFamily="34" charset="0"/>
                <a:cs typeface="Arial" panose="020B0604020202020204" pitchFamily="34" charset="0"/>
              </a:rPr>
              <a:t> (NHS Choices, 2019).</a:t>
            </a:r>
            <a:endParaRPr lang="en-GB" dirty="0">
              <a:solidFill>
                <a:srgbClr val="4C6272"/>
              </a:solidFill>
              <a:latin typeface="Arial" panose="020B0604020202020204" pitchFamily="34" charset="0"/>
              <a:cs typeface="Arial" panose="020B0604020202020204" pitchFamily="34" charset="0"/>
            </a:endParaRPr>
          </a:p>
          <a:p>
            <a:endParaRPr lang="en-GB" dirty="0">
              <a:solidFill>
                <a:srgbClr val="4C6272"/>
              </a:solidFill>
              <a:latin typeface="Arial" panose="020B0604020202020204" pitchFamily="34" charset="0"/>
              <a:cs typeface="Arial" panose="020B0604020202020204" pitchFamily="34" charset="0"/>
            </a:endParaRPr>
          </a:p>
          <a:p>
            <a:endParaRPr lang="en-GB" dirty="0">
              <a:solidFill>
                <a:srgbClr val="4C6272"/>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4C6272"/>
                </a:solidFill>
                <a:latin typeface="Arial" panose="020B0604020202020204" pitchFamily="34" charset="0"/>
                <a:cs typeface="Arial" panose="020B0604020202020204" pitchFamily="34" charset="0"/>
              </a:rPr>
              <a:t>Palliative care can significantly improve your quality of life and the quality of life of those who care for you if you have been diagnosed with a serious, chronic illness or a life-threatening condition (Kam, 2011).</a:t>
            </a:r>
          </a:p>
          <a:p>
            <a:pPr marL="285750" indent="-285750">
              <a:buFont typeface="Arial" panose="020B0604020202020204" pitchFamily="34" charset="0"/>
              <a:buChar char="•"/>
            </a:pPr>
            <a:endParaRPr lang="en-GB" dirty="0">
              <a:solidFill>
                <a:srgbClr val="4C6272"/>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solidFill>
                  <a:srgbClr val="4C6272"/>
                </a:solidFill>
                <a:latin typeface="Arial" panose="020B0604020202020204" pitchFamily="34" charset="0"/>
                <a:cs typeface="Arial" panose="020B0604020202020204" pitchFamily="34" charset="0"/>
              </a:rPr>
              <a:t>The awareness of the human aspect of the illness is one of the benefits of palliative care (Kam, 2011).</a:t>
            </a:r>
          </a:p>
          <a:p>
            <a:endParaRPr lang="en-GB" b="1" i="0" dirty="0">
              <a:solidFill>
                <a:srgbClr val="4C6272"/>
              </a:solidFill>
              <a:effectLst/>
              <a:latin typeface="Frutiger W01"/>
            </a:endParaRPr>
          </a:p>
          <a:p>
            <a:endParaRPr lang="en-GB" b="1" i="0" dirty="0">
              <a:solidFill>
                <a:srgbClr val="212B32"/>
              </a:solidFill>
              <a:effectLst/>
              <a:latin typeface="Frutiger W01"/>
            </a:endParaRPr>
          </a:p>
          <a:p>
            <a:endParaRPr lang="en-US" dirty="0"/>
          </a:p>
        </p:txBody>
      </p:sp>
    </p:spTree>
    <p:extLst>
      <p:ext uri="{BB962C8B-B14F-4D97-AF65-F5344CB8AC3E}">
        <p14:creationId xmlns:p14="http://schemas.microsoft.com/office/powerpoint/2010/main" val="1720584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F5CFF-E861-63C4-CEBF-A9A9C0659971}"/>
              </a:ext>
            </a:extLst>
          </p:cNvPr>
          <p:cNvSpPr>
            <a:spLocks noGrp="1"/>
          </p:cNvSpPr>
          <p:nvPr>
            <p:ph type="title"/>
          </p:nvPr>
        </p:nvSpPr>
        <p:spPr>
          <a:xfrm>
            <a:off x="2589212" y="405724"/>
            <a:ext cx="9417258" cy="1280890"/>
          </a:xfrm>
        </p:spPr>
        <p:txBody>
          <a:bodyPr>
            <a:normAutofit/>
          </a:bodyPr>
          <a:lstStyle/>
          <a:p>
            <a:r>
              <a:rPr lang="en-US" sz="2400" dirty="0">
                <a:latin typeface="Arial" panose="020B0604020202020204" pitchFamily="34" charset="0"/>
                <a:cs typeface="Arial" panose="020B0604020202020204" pitchFamily="34" charset="0"/>
              </a:rPr>
              <a:t>The gap between the need and availability of end-of-life care </a:t>
            </a:r>
          </a:p>
        </p:txBody>
      </p:sp>
      <p:sp>
        <p:nvSpPr>
          <p:cNvPr id="4" name="TextBox 3">
            <a:extLst>
              <a:ext uri="{FF2B5EF4-FFF2-40B4-BE49-F238E27FC236}">
                <a16:creationId xmlns:a16="http://schemas.microsoft.com/office/drawing/2014/main" id="{73309AB8-893A-B233-4D11-6EBE75AE3DD7}"/>
              </a:ext>
            </a:extLst>
          </p:cNvPr>
          <p:cNvSpPr txBox="1"/>
          <p:nvPr/>
        </p:nvSpPr>
        <p:spPr>
          <a:xfrm>
            <a:off x="1031847" y="1015068"/>
            <a:ext cx="10799936" cy="5909310"/>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 Financial limitations, a lack of end-of-life care infrastructure, and a shortage of terminally ill specialists</a:t>
            </a:r>
          </a:p>
          <a:p>
            <a:endParaRPr lang="en-US"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 Lack of high-quality care</a:t>
            </a:r>
          </a:p>
          <a:p>
            <a:endParaRPr lang="en-US"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Doctors need more training and support to improve the quality of end-of-life care they can provide.</a:t>
            </a:r>
          </a:p>
          <a:p>
            <a:endParaRPr lang="en-US"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Hospice staff often have difficulty recognising the point at which a transition to a palliative care approach may be appropriate. </a:t>
            </a:r>
          </a:p>
          <a:p>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The well-being of families.</a:t>
            </a:r>
          </a:p>
          <a:p>
            <a:pPr marL="342900" indent="-3429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The availability and use of end-of-life care can be influenced by cultural attitudes, beliefs, and social norms surrounding death and dying.</a:t>
            </a:r>
          </a:p>
          <a:p>
            <a:pPr marL="342900" indent="-34290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(End of Life Care Fifth Report of Session 2014-15 Report, together with formal minutes relating to the report, 2015)</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16410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58" name="Rectangle 57">
            <a:extLst>
              <a:ext uri="{FF2B5EF4-FFF2-40B4-BE49-F238E27FC236}">
                <a16:creationId xmlns:a16="http://schemas.microsoft.com/office/drawing/2014/main" id="{008ED74B-06F2-4BD5-838F-1AAD0033EF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4" name="Picture 53" descr="Exclamation mark on a yellow background">
            <a:extLst>
              <a:ext uri="{FF2B5EF4-FFF2-40B4-BE49-F238E27FC236}">
                <a16:creationId xmlns:a16="http://schemas.microsoft.com/office/drawing/2014/main" id="{0EE67F08-B313-E0CF-F4DD-BB1C11119251}"/>
              </a:ext>
            </a:extLst>
          </p:cNvPr>
          <p:cNvPicPr>
            <a:picLocks noChangeAspect="1"/>
          </p:cNvPicPr>
          <p:nvPr/>
        </p:nvPicPr>
        <p:blipFill rotWithShape="1">
          <a:blip r:embed="rId3">
            <a:duotone>
              <a:schemeClr val="bg2">
                <a:shade val="45000"/>
                <a:satMod val="135000"/>
              </a:schemeClr>
              <a:prstClr val="white"/>
            </a:duotone>
            <a:alphaModFix amt="40000"/>
          </a:blip>
          <a:srcRect t="25000"/>
          <a:stretch/>
        </p:blipFill>
        <p:spPr>
          <a:xfrm>
            <a:off x="20" y="10"/>
            <a:ext cx="12191980" cy="6857990"/>
          </a:xfrm>
          <a:prstGeom prst="rect">
            <a:avLst/>
          </a:prstGeom>
        </p:spPr>
      </p:pic>
      <p:grpSp>
        <p:nvGrpSpPr>
          <p:cNvPr id="60" name="Group 59">
            <a:extLst>
              <a:ext uri="{FF2B5EF4-FFF2-40B4-BE49-F238E27FC236}">
                <a16:creationId xmlns:a16="http://schemas.microsoft.com/office/drawing/2014/main" id="{E9F586E1-75B5-49B8-9A21-DD14CA0F69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61" name="Freeform 11">
              <a:extLst>
                <a:ext uri="{FF2B5EF4-FFF2-40B4-BE49-F238E27FC236}">
                  <a16:creationId xmlns:a16="http://schemas.microsoft.com/office/drawing/2014/main" id="{8ECF1231-6B06-42A7-9653-F6A738AACE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62" name="Freeform 12">
              <a:extLst>
                <a:ext uri="{FF2B5EF4-FFF2-40B4-BE49-F238E27FC236}">
                  <a16:creationId xmlns:a16="http://schemas.microsoft.com/office/drawing/2014/main" id="{DD0D424C-4930-4745-B075-4AF5691E38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63" name="Freeform 13">
              <a:extLst>
                <a:ext uri="{FF2B5EF4-FFF2-40B4-BE49-F238E27FC236}">
                  <a16:creationId xmlns:a16="http://schemas.microsoft.com/office/drawing/2014/main" id="{8CD110D4-7970-4333-ACA2-F5A0DFCE94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64" name="Freeform 14">
              <a:extLst>
                <a:ext uri="{FF2B5EF4-FFF2-40B4-BE49-F238E27FC236}">
                  <a16:creationId xmlns:a16="http://schemas.microsoft.com/office/drawing/2014/main" id="{94C2DE85-6DF9-48B6-AC63-963A522421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65" name="Freeform 15">
              <a:extLst>
                <a:ext uri="{FF2B5EF4-FFF2-40B4-BE49-F238E27FC236}">
                  <a16:creationId xmlns:a16="http://schemas.microsoft.com/office/drawing/2014/main" id="{2B527314-243D-423D-9285-A30290D18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66" name="Freeform 16">
              <a:extLst>
                <a:ext uri="{FF2B5EF4-FFF2-40B4-BE49-F238E27FC236}">
                  <a16:creationId xmlns:a16="http://schemas.microsoft.com/office/drawing/2014/main" id="{857798C9-0A62-400E-B105-429ABFC4D7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67" name="Freeform 17">
              <a:extLst>
                <a:ext uri="{FF2B5EF4-FFF2-40B4-BE49-F238E27FC236}">
                  <a16:creationId xmlns:a16="http://schemas.microsoft.com/office/drawing/2014/main" id="{40E214F1-D642-41FF-8FBB-F1484108E9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68" name="Freeform 18">
              <a:extLst>
                <a:ext uri="{FF2B5EF4-FFF2-40B4-BE49-F238E27FC236}">
                  <a16:creationId xmlns:a16="http://schemas.microsoft.com/office/drawing/2014/main" id="{24EBEFE9-8F4F-41C2-9022-FF9730C4E0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69" name="Freeform 19">
              <a:extLst>
                <a:ext uri="{FF2B5EF4-FFF2-40B4-BE49-F238E27FC236}">
                  <a16:creationId xmlns:a16="http://schemas.microsoft.com/office/drawing/2014/main" id="{389BEA2F-6457-431A-941E-840A670CA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70" name="Freeform 20">
              <a:extLst>
                <a:ext uri="{FF2B5EF4-FFF2-40B4-BE49-F238E27FC236}">
                  <a16:creationId xmlns:a16="http://schemas.microsoft.com/office/drawing/2014/main" id="{D32D9258-EB54-414B-A2D5-458339569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71" name="Freeform 21">
              <a:extLst>
                <a:ext uri="{FF2B5EF4-FFF2-40B4-BE49-F238E27FC236}">
                  <a16:creationId xmlns:a16="http://schemas.microsoft.com/office/drawing/2014/main" id="{495967EF-C4BF-4A5F-90E5-A603A66542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72" name="Freeform 22">
              <a:extLst>
                <a:ext uri="{FF2B5EF4-FFF2-40B4-BE49-F238E27FC236}">
                  <a16:creationId xmlns:a16="http://schemas.microsoft.com/office/drawing/2014/main" id="{253675EB-03CE-4B59-BEBD-4D0D98710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sp>
        <p:nvSpPr>
          <p:cNvPr id="2" name="Title 1">
            <a:extLst>
              <a:ext uri="{FF2B5EF4-FFF2-40B4-BE49-F238E27FC236}">
                <a16:creationId xmlns:a16="http://schemas.microsoft.com/office/drawing/2014/main" id="{5624750C-B45A-9A98-7E6B-DF8C412F6A96}"/>
              </a:ext>
            </a:extLst>
          </p:cNvPr>
          <p:cNvSpPr>
            <a:spLocks noGrp="1"/>
          </p:cNvSpPr>
          <p:nvPr>
            <p:ph type="title"/>
          </p:nvPr>
        </p:nvSpPr>
        <p:spPr>
          <a:xfrm>
            <a:off x="2592925" y="624110"/>
            <a:ext cx="8911687" cy="1280890"/>
          </a:xfrm>
        </p:spPr>
        <p:txBody>
          <a:bodyPr vert="horz" lIns="91440" tIns="45720" rIns="91440" bIns="45720" rtlCol="0" anchor="t">
            <a:normAutofit/>
          </a:bodyPr>
          <a:lstStyle/>
          <a:p>
            <a:r>
              <a:rPr lang="en-US"/>
              <a:t>Legislation </a:t>
            </a:r>
          </a:p>
        </p:txBody>
      </p:sp>
      <p:grpSp>
        <p:nvGrpSpPr>
          <p:cNvPr id="74" name="Group 73">
            <a:extLst>
              <a:ext uri="{FF2B5EF4-FFF2-40B4-BE49-F238E27FC236}">
                <a16:creationId xmlns:a16="http://schemas.microsoft.com/office/drawing/2014/main" id="{F9CAF6A1-77C7-4ABC-9E4A-E74A8DB16D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75" name="Freeform 27">
              <a:extLst>
                <a:ext uri="{FF2B5EF4-FFF2-40B4-BE49-F238E27FC236}">
                  <a16:creationId xmlns:a16="http://schemas.microsoft.com/office/drawing/2014/main" id="{6B3F65AF-943F-4D0E-B890-AA058F48B3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76" name="Freeform 28">
              <a:extLst>
                <a:ext uri="{FF2B5EF4-FFF2-40B4-BE49-F238E27FC236}">
                  <a16:creationId xmlns:a16="http://schemas.microsoft.com/office/drawing/2014/main" id="{660B5807-5995-44AD-9E16-10337DC83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77" name="Freeform 29">
              <a:extLst>
                <a:ext uri="{FF2B5EF4-FFF2-40B4-BE49-F238E27FC236}">
                  <a16:creationId xmlns:a16="http://schemas.microsoft.com/office/drawing/2014/main" id="{E80AC2A9-A86D-45A4-B218-B52F22B3E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78" name="Freeform 30">
              <a:extLst>
                <a:ext uri="{FF2B5EF4-FFF2-40B4-BE49-F238E27FC236}">
                  <a16:creationId xmlns:a16="http://schemas.microsoft.com/office/drawing/2014/main" id="{2DB7D344-D8A0-46BE-8BD4-70DEC451E5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79" name="Freeform 31">
              <a:extLst>
                <a:ext uri="{FF2B5EF4-FFF2-40B4-BE49-F238E27FC236}">
                  <a16:creationId xmlns:a16="http://schemas.microsoft.com/office/drawing/2014/main" id="{90B7E18B-6B64-4711-94DE-715DE0CB7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80" name="Freeform 32">
              <a:extLst>
                <a:ext uri="{FF2B5EF4-FFF2-40B4-BE49-F238E27FC236}">
                  <a16:creationId xmlns:a16="http://schemas.microsoft.com/office/drawing/2014/main" id="{7CCF1B9C-A47F-4AC1-8164-F13CD42887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81" name="Freeform 33">
              <a:extLst>
                <a:ext uri="{FF2B5EF4-FFF2-40B4-BE49-F238E27FC236}">
                  <a16:creationId xmlns:a16="http://schemas.microsoft.com/office/drawing/2014/main" id="{A7694E0F-733F-4E78-A250-B7840DA06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82" name="Freeform 34">
              <a:extLst>
                <a:ext uri="{FF2B5EF4-FFF2-40B4-BE49-F238E27FC236}">
                  <a16:creationId xmlns:a16="http://schemas.microsoft.com/office/drawing/2014/main" id="{7DE4B38A-BCE4-48FC-9109-41F73413B1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83" name="Freeform 35">
              <a:extLst>
                <a:ext uri="{FF2B5EF4-FFF2-40B4-BE49-F238E27FC236}">
                  <a16:creationId xmlns:a16="http://schemas.microsoft.com/office/drawing/2014/main" id="{36605C57-20A9-46A2-A6DB-2EA83ADC9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84" name="Freeform 36">
              <a:extLst>
                <a:ext uri="{FF2B5EF4-FFF2-40B4-BE49-F238E27FC236}">
                  <a16:creationId xmlns:a16="http://schemas.microsoft.com/office/drawing/2014/main" id="{23EFA4B2-9313-4409-9BAE-FC04D2AF1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85" name="Freeform 37">
              <a:extLst>
                <a:ext uri="{FF2B5EF4-FFF2-40B4-BE49-F238E27FC236}">
                  <a16:creationId xmlns:a16="http://schemas.microsoft.com/office/drawing/2014/main" id="{C8A794CC-8846-4A65-8227-1001468DB8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86" name="Freeform 38">
              <a:extLst>
                <a:ext uri="{FF2B5EF4-FFF2-40B4-BE49-F238E27FC236}">
                  <a16:creationId xmlns:a16="http://schemas.microsoft.com/office/drawing/2014/main" id="{87046215-2C6C-4EFD-9689-6EBF98CA9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88" name="Rectangle 87">
            <a:extLst>
              <a:ext uri="{FF2B5EF4-FFF2-40B4-BE49-F238E27FC236}">
                <a16:creationId xmlns:a16="http://schemas.microsoft.com/office/drawing/2014/main" id="{CC9387DA-2D8E-4E5D-BD65-274370B659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90" name="Freeform 11">
            <a:extLst>
              <a:ext uri="{FF2B5EF4-FFF2-40B4-BE49-F238E27FC236}">
                <a16:creationId xmlns:a16="http://schemas.microsoft.com/office/drawing/2014/main" id="{18BFC65B-9706-4EE1-8B75-FEEC1C530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2" name="TextBox 2">
            <a:extLst>
              <a:ext uri="{FF2B5EF4-FFF2-40B4-BE49-F238E27FC236}">
                <a16:creationId xmlns:a16="http://schemas.microsoft.com/office/drawing/2014/main" id="{6FB267D2-8500-7B60-9F87-F537607D4A9B}"/>
              </a:ext>
            </a:extLst>
          </p:cNvPr>
          <p:cNvSpPr txBox="1"/>
          <p:nvPr/>
        </p:nvSpPr>
        <p:spPr>
          <a:xfrm>
            <a:off x="1766825" y="1221672"/>
            <a:ext cx="10447529" cy="5735182"/>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fontScale="92500" lnSpcReduction="20000"/>
          </a:bodyPr>
          <a:lstStyle/>
          <a:p>
            <a:pPr>
              <a:lnSpc>
                <a:spcPct val="90000"/>
              </a:lnSpc>
              <a:spcBef>
                <a:spcPts val="1000"/>
              </a:spcBef>
              <a:buClr>
                <a:schemeClr val="accent1"/>
              </a:buClr>
              <a:buFont typeface="Wingdings 3" charset="2"/>
              <a:buChar char=""/>
            </a:pPr>
            <a:r>
              <a:rPr lang="en-US" b="1" dirty="0">
                <a:solidFill>
                  <a:schemeClr val="tx1">
                    <a:lumMod val="75000"/>
                    <a:lumOff val="25000"/>
                  </a:schemeClr>
                </a:solidFill>
                <a:latin typeface="Arial" panose="020B0604020202020204" pitchFamily="34" charset="0"/>
                <a:cs typeface="Arial" panose="020B0604020202020204" pitchFamily="34" charset="0"/>
              </a:rPr>
              <a:t> The law</a:t>
            </a:r>
          </a:p>
          <a:p>
            <a:pPr>
              <a:lnSpc>
                <a:spcPct val="90000"/>
              </a:lnSpc>
              <a:spcBef>
                <a:spcPts val="1000"/>
              </a:spcBef>
              <a:buClr>
                <a:schemeClr val="accent1"/>
              </a:buClr>
              <a:buFont typeface="Wingdings 3" charset="2"/>
              <a:buChar char=""/>
            </a:pPr>
            <a:r>
              <a:rPr lang="en-US" b="1" dirty="0">
                <a:solidFill>
                  <a:schemeClr val="tx1">
                    <a:lumMod val="75000"/>
                    <a:lumOff val="25000"/>
                  </a:schemeClr>
                </a:solidFill>
                <a:latin typeface="Arial" panose="020B0604020202020204" pitchFamily="34" charset="0"/>
                <a:cs typeface="Arial" panose="020B0604020202020204" pitchFamily="34" charset="0"/>
              </a:rPr>
              <a:t>  Both euthanasia and assisted suicide are illegal under English law.</a:t>
            </a:r>
          </a:p>
          <a:p>
            <a:pPr>
              <a:lnSpc>
                <a:spcPct val="90000"/>
              </a:lnSpc>
              <a:spcBef>
                <a:spcPts val="1000"/>
              </a:spcBef>
              <a:buClr>
                <a:schemeClr val="accent1"/>
              </a:buClr>
              <a:buFont typeface="Wingdings 3" charset="2"/>
              <a:buChar char=""/>
            </a:pPr>
            <a:r>
              <a:rPr lang="en-US" dirty="0">
                <a:solidFill>
                  <a:schemeClr val="tx1">
                    <a:lumMod val="75000"/>
                    <a:lumOff val="25000"/>
                  </a:schemeClr>
                </a:solidFill>
                <a:latin typeface="Arial" panose="020B0604020202020204" pitchFamily="34" charset="0"/>
                <a:cs typeface="Arial" panose="020B0604020202020204" pitchFamily="34" charset="0"/>
              </a:rPr>
              <a:t> Assisted suicide</a:t>
            </a:r>
          </a:p>
          <a:p>
            <a:pPr>
              <a:lnSpc>
                <a:spcPct val="90000"/>
              </a:lnSpc>
              <a:spcBef>
                <a:spcPts val="1000"/>
              </a:spcBef>
              <a:buClr>
                <a:schemeClr val="accent1"/>
              </a:buClr>
              <a:buFont typeface="Wingdings 3" charset="2"/>
              <a:buChar char=""/>
            </a:pPr>
            <a:endParaRPr lang="en-US" dirty="0">
              <a:solidFill>
                <a:schemeClr val="tx1">
                  <a:lumMod val="75000"/>
                  <a:lumOff val="25000"/>
                </a:schemeClr>
              </a:solidFill>
              <a:latin typeface="Arial" panose="020B0604020202020204" pitchFamily="34" charset="0"/>
              <a:cs typeface="Arial" panose="020B0604020202020204" pitchFamily="34" charset="0"/>
            </a:endParaRPr>
          </a:p>
          <a:p>
            <a:pPr>
              <a:lnSpc>
                <a:spcPct val="90000"/>
              </a:lnSpc>
              <a:spcBef>
                <a:spcPts val="1000"/>
              </a:spcBef>
              <a:buClr>
                <a:schemeClr val="accent1"/>
              </a:buClr>
              <a:buFont typeface="Wingdings 3" charset="2"/>
              <a:buChar char=""/>
            </a:pPr>
            <a:r>
              <a:rPr lang="en-US" dirty="0">
                <a:solidFill>
                  <a:schemeClr val="tx1">
                    <a:lumMod val="75000"/>
                    <a:lumOff val="25000"/>
                  </a:schemeClr>
                </a:solidFill>
                <a:latin typeface="Arial" panose="020B0604020202020204" pitchFamily="34" charset="0"/>
                <a:cs typeface="Arial" panose="020B0604020202020204" pitchFamily="34" charset="0"/>
              </a:rPr>
              <a:t>  According to the Suicide Act of 1961, assisted suicide is against the law and is subject to a 14-year prison sentence. It is not illegal to commit an attempted suicide</a:t>
            </a:r>
          </a:p>
          <a:p>
            <a:pPr>
              <a:lnSpc>
                <a:spcPct val="90000"/>
              </a:lnSpc>
              <a:spcBef>
                <a:spcPts val="1000"/>
              </a:spcBef>
              <a:buClr>
                <a:schemeClr val="accent1"/>
              </a:buClr>
              <a:buFont typeface="Wingdings 3" charset="2"/>
              <a:buChar char=""/>
            </a:pPr>
            <a:r>
              <a:rPr lang="en-US" dirty="0">
                <a:solidFill>
                  <a:schemeClr val="tx1">
                    <a:lumMod val="75000"/>
                    <a:lumOff val="25000"/>
                  </a:schemeClr>
                </a:solidFill>
                <a:latin typeface="Arial" panose="020B0604020202020204" pitchFamily="34" charset="0"/>
                <a:cs typeface="Arial" panose="020B0604020202020204" pitchFamily="34" charset="0"/>
              </a:rPr>
              <a:t>.Euthanasia</a:t>
            </a:r>
          </a:p>
          <a:p>
            <a:pPr>
              <a:lnSpc>
                <a:spcPct val="90000"/>
              </a:lnSpc>
              <a:spcBef>
                <a:spcPts val="1000"/>
              </a:spcBef>
              <a:buClr>
                <a:schemeClr val="accent1"/>
              </a:buClr>
              <a:buFont typeface="Wingdings 3" charset="2"/>
              <a:buChar char=""/>
            </a:pPr>
            <a:endParaRPr lang="en-US" dirty="0">
              <a:solidFill>
                <a:schemeClr val="tx1">
                  <a:lumMod val="75000"/>
                  <a:lumOff val="25000"/>
                </a:schemeClr>
              </a:solidFill>
              <a:latin typeface="Arial" panose="020B0604020202020204" pitchFamily="34" charset="0"/>
              <a:cs typeface="Arial" panose="020B0604020202020204" pitchFamily="34" charset="0"/>
            </a:endParaRPr>
          </a:p>
          <a:p>
            <a:pPr>
              <a:lnSpc>
                <a:spcPct val="90000"/>
              </a:lnSpc>
              <a:spcBef>
                <a:spcPts val="1000"/>
              </a:spcBef>
              <a:buClr>
                <a:schemeClr val="accent1"/>
              </a:buClr>
              <a:buFont typeface="Wingdings 3" charset="2"/>
              <a:buChar char=""/>
            </a:pPr>
            <a:r>
              <a:rPr lang="en-US" dirty="0">
                <a:solidFill>
                  <a:schemeClr val="tx1">
                    <a:lumMod val="75000"/>
                    <a:lumOff val="25000"/>
                  </a:schemeClr>
                </a:solidFill>
                <a:latin typeface="Arial" panose="020B0604020202020204" pitchFamily="34" charset="0"/>
                <a:cs typeface="Arial" panose="020B0604020202020204" pitchFamily="34" charset="0"/>
              </a:rPr>
              <a:t>  Euthanasia is either considered manslaughter or murder, depending on the circumstances. Life in prison is the maximum sentence.</a:t>
            </a:r>
          </a:p>
          <a:p>
            <a:pPr>
              <a:lnSpc>
                <a:spcPct val="90000"/>
              </a:lnSpc>
              <a:spcBef>
                <a:spcPts val="1000"/>
              </a:spcBef>
              <a:buClr>
                <a:schemeClr val="accent1"/>
              </a:buClr>
              <a:buFont typeface="Wingdings 3" charset="2"/>
              <a:buChar char=""/>
            </a:pPr>
            <a:r>
              <a:rPr lang="en-US" dirty="0">
                <a:solidFill>
                  <a:schemeClr val="tx1">
                    <a:lumMod val="75000"/>
                    <a:lumOff val="25000"/>
                  </a:schemeClr>
                </a:solidFill>
                <a:latin typeface="Arial" panose="020B0604020202020204" pitchFamily="34" charset="0"/>
                <a:cs typeface="Arial" panose="020B0604020202020204" pitchFamily="34" charset="0"/>
              </a:rPr>
              <a:t> Types of euthanasia</a:t>
            </a:r>
          </a:p>
          <a:p>
            <a:pPr>
              <a:lnSpc>
                <a:spcPct val="90000"/>
              </a:lnSpc>
              <a:spcBef>
                <a:spcPts val="1000"/>
              </a:spcBef>
              <a:buClr>
                <a:schemeClr val="accent1"/>
              </a:buClr>
              <a:buFont typeface="Wingdings 3" charset="2"/>
              <a:buChar char=""/>
            </a:pPr>
            <a:r>
              <a:rPr lang="en-US" dirty="0">
                <a:solidFill>
                  <a:schemeClr val="tx1">
                    <a:lumMod val="75000"/>
                    <a:lumOff val="25000"/>
                  </a:schemeClr>
                </a:solidFill>
                <a:latin typeface="Arial" panose="020B0604020202020204" pitchFamily="34" charset="0"/>
                <a:cs typeface="Arial" panose="020B0604020202020204" pitchFamily="34" charset="0"/>
              </a:rPr>
              <a:t>Euthanasia can be classified as:</a:t>
            </a:r>
          </a:p>
          <a:p>
            <a:pPr>
              <a:lnSpc>
                <a:spcPct val="90000"/>
              </a:lnSpc>
              <a:spcBef>
                <a:spcPts val="1000"/>
              </a:spcBef>
              <a:buClr>
                <a:schemeClr val="accent1"/>
              </a:buClr>
              <a:buFont typeface="Wingdings 3" charset="2"/>
              <a:buChar char=""/>
            </a:pPr>
            <a:endParaRPr lang="en-US" dirty="0">
              <a:solidFill>
                <a:schemeClr val="tx1">
                  <a:lumMod val="75000"/>
                  <a:lumOff val="25000"/>
                </a:schemeClr>
              </a:solidFill>
              <a:latin typeface="Arial" panose="020B0604020202020204" pitchFamily="34" charset="0"/>
              <a:cs typeface="Arial" panose="020B0604020202020204" pitchFamily="34" charset="0"/>
            </a:endParaRPr>
          </a:p>
          <a:p>
            <a:pPr marL="285750" indent="-285750">
              <a:lnSpc>
                <a:spcPct val="90000"/>
              </a:lnSpc>
              <a:spcBef>
                <a:spcPts val="1000"/>
              </a:spcBef>
              <a:buClr>
                <a:schemeClr val="accent1"/>
              </a:buClr>
              <a:buFont typeface="Wingdings 3" charset="2"/>
              <a:buChar char=""/>
            </a:pPr>
            <a:r>
              <a:rPr lang="en-US" b="1" dirty="0">
                <a:solidFill>
                  <a:schemeClr val="tx1">
                    <a:lumMod val="75000"/>
                    <a:lumOff val="25000"/>
                  </a:schemeClr>
                </a:solidFill>
                <a:latin typeface="Arial" panose="020B0604020202020204" pitchFamily="34" charset="0"/>
                <a:cs typeface="Arial" panose="020B0604020202020204" pitchFamily="34" charset="0"/>
              </a:rPr>
              <a:t>voluntary euthanasia</a:t>
            </a:r>
            <a:r>
              <a:rPr lang="en-US" dirty="0">
                <a:solidFill>
                  <a:schemeClr val="tx1">
                    <a:lumMod val="75000"/>
                    <a:lumOff val="25000"/>
                  </a:schemeClr>
                </a:solidFill>
                <a:latin typeface="Arial" panose="020B0604020202020204" pitchFamily="34" charset="0"/>
                <a:cs typeface="Arial" panose="020B0604020202020204" pitchFamily="34" charset="0"/>
              </a:rPr>
              <a:t> is when a person consciously decides to die and asks for help.</a:t>
            </a:r>
          </a:p>
          <a:p>
            <a:pPr>
              <a:lnSpc>
                <a:spcPct val="90000"/>
              </a:lnSpc>
              <a:spcBef>
                <a:spcPts val="1000"/>
              </a:spcBef>
              <a:buClr>
                <a:schemeClr val="accent1"/>
              </a:buClr>
            </a:pPr>
            <a:endParaRPr lang="en-US" dirty="0">
              <a:solidFill>
                <a:schemeClr val="tx1">
                  <a:lumMod val="75000"/>
                  <a:lumOff val="25000"/>
                </a:schemeClr>
              </a:solidFill>
              <a:latin typeface="Arial" panose="020B0604020202020204" pitchFamily="34" charset="0"/>
              <a:cs typeface="Arial" panose="020B0604020202020204" pitchFamily="34" charset="0"/>
            </a:endParaRPr>
          </a:p>
          <a:p>
            <a:pPr marL="285750" indent="-285750">
              <a:lnSpc>
                <a:spcPct val="90000"/>
              </a:lnSpc>
              <a:spcBef>
                <a:spcPts val="1000"/>
              </a:spcBef>
              <a:buClr>
                <a:schemeClr val="accent1"/>
              </a:buClr>
              <a:buFont typeface="Wingdings 3" charset="2"/>
              <a:buChar char=""/>
            </a:pPr>
            <a:r>
              <a:rPr lang="en-US" b="1" dirty="0">
                <a:solidFill>
                  <a:schemeClr val="tx1">
                    <a:lumMod val="75000"/>
                    <a:lumOff val="25000"/>
                  </a:schemeClr>
                </a:solidFill>
                <a:latin typeface="Arial" panose="020B0604020202020204" pitchFamily="34" charset="0"/>
                <a:cs typeface="Arial" panose="020B0604020202020204" pitchFamily="34" charset="0"/>
              </a:rPr>
              <a:t>non-voluntary euthanasia</a:t>
            </a:r>
            <a:r>
              <a:rPr lang="en-US" dirty="0">
                <a:solidFill>
                  <a:schemeClr val="tx1">
                    <a:lumMod val="75000"/>
                    <a:lumOff val="25000"/>
                  </a:schemeClr>
                </a:solidFill>
                <a:latin typeface="Arial" panose="020B0604020202020204" pitchFamily="34" charset="0"/>
                <a:cs typeface="Arial" panose="020B0604020202020204" pitchFamily="34" charset="0"/>
              </a:rPr>
              <a:t> –When an individual decides on someone else's behalf when they are incapable of giving their consent (for example, when they are in a coma), maybe because the terminally ill person has previously stated a wish for their life to be taken in such a situation.’(</a:t>
            </a:r>
            <a:r>
              <a:rPr lang="en-US" i="1" dirty="0">
                <a:solidFill>
                  <a:schemeClr val="tx1">
                    <a:lumMod val="75000"/>
                    <a:lumOff val="25000"/>
                  </a:schemeClr>
                </a:solidFill>
                <a:latin typeface="Arial" panose="020B0604020202020204" pitchFamily="34" charset="0"/>
                <a:cs typeface="Arial" panose="020B0604020202020204" pitchFamily="34" charset="0"/>
              </a:rPr>
              <a:t>NHS, </a:t>
            </a:r>
            <a:r>
              <a:rPr lang="en-US" dirty="0">
                <a:solidFill>
                  <a:schemeClr val="tx1">
                    <a:lumMod val="75000"/>
                    <a:lumOff val="25000"/>
                  </a:schemeClr>
                </a:solidFill>
                <a:latin typeface="Arial" panose="020B0604020202020204" pitchFamily="34" charset="0"/>
                <a:cs typeface="Arial" panose="020B0604020202020204" pitchFamily="34" charset="0"/>
              </a:rPr>
              <a:t>2020).</a:t>
            </a:r>
          </a:p>
          <a:p>
            <a:pPr>
              <a:lnSpc>
                <a:spcPct val="90000"/>
              </a:lnSpc>
              <a:spcBef>
                <a:spcPts val="1000"/>
              </a:spcBef>
              <a:buClr>
                <a:schemeClr val="accent1"/>
              </a:buClr>
            </a:pPr>
            <a:br>
              <a:rPr lang="en-US" sz="1050" dirty="0">
                <a:solidFill>
                  <a:schemeClr val="tx1">
                    <a:lumMod val="75000"/>
                    <a:lumOff val="25000"/>
                  </a:schemeClr>
                </a:solidFill>
                <a:latin typeface="Arial" panose="020B0604020202020204" pitchFamily="34" charset="0"/>
                <a:cs typeface="Arial" panose="020B0604020202020204" pitchFamily="34" charset="0"/>
              </a:rPr>
            </a:br>
            <a:endParaRPr lang="en-US" sz="105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40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08ED74B-06F2-4BD5-838F-1AAD0033EF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9" name="Picture 8" descr="Lightbulb idea concept">
            <a:extLst>
              <a:ext uri="{FF2B5EF4-FFF2-40B4-BE49-F238E27FC236}">
                <a16:creationId xmlns:a16="http://schemas.microsoft.com/office/drawing/2014/main" id="{2CBFCE29-0945-3884-3DF8-99FDED87316A}"/>
              </a:ext>
            </a:extLst>
          </p:cNvPr>
          <p:cNvPicPr>
            <a:picLocks noChangeAspect="1"/>
          </p:cNvPicPr>
          <p:nvPr/>
        </p:nvPicPr>
        <p:blipFill rotWithShape="1">
          <a:blip r:embed="rId3">
            <a:duotone>
              <a:schemeClr val="bg2">
                <a:shade val="45000"/>
                <a:satMod val="135000"/>
              </a:schemeClr>
              <a:prstClr val="white"/>
            </a:duotone>
            <a:alphaModFix amt="40000"/>
          </a:blip>
          <a:srcRect b="15730"/>
          <a:stretch/>
        </p:blipFill>
        <p:spPr>
          <a:xfrm>
            <a:off x="-470895" y="99780"/>
            <a:ext cx="12662886" cy="6857990"/>
          </a:xfrm>
          <a:prstGeom prst="rect">
            <a:avLst/>
          </a:prstGeom>
        </p:spPr>
      </p:pic>
      <p:grpSp>
        <p:nvGrpSpPr>
          <p:cNvPr id="25" name="Group 24">
            <a:extLst>
              <a:ext uri="{FF2B5EF4-FFF2-40B4-BE49-F238E27FC236}">
                <a16:creationId xmlns:a16="http://schemas.microsoft.com/office/drawing/2014/main" id="{E9F586E1-75B5-49B8-9A21-DD14CA0F69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26" name="Freeform 11">
              <a:extLst>
                <a:ext uri="{FF2B5EF4-FFF2-40B4-BE49-F238E27FC236}">
                  <a16:creationId xmlns:a16="http://schemas.microsoft.com/office/drawing/2014/main" id="{8ECF1231-6B06-42A7-9653-F6A738AACE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7" name="Freeform 12">
              <a:extLst>
                <a:ext uri="{FF2B5EF4-FFF2-40B4-BE49-F238E27FC236}">
                  <a16:creationId xmlns:a16="http://schemas.microsoft.com/office/drawing/2014/main" id="{DD0D424C-4930-4745-B075-4AF5691E38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8" name="Freeform 13">
              <a:extLst>
                <a:ext uri="{FF2B5EF4-FFF2-40B4-BE49-F238E27FC236}">
                  <a16:creationId xmlns:a16="http://schemas.microsoft.com/office/drawing/2014/main" id="{8CD110D4-7970-4333-ACA2-F5A0DFCE94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9" name="Freeform 14">
              <a:extLst>
                <a:ext uri="{FF2B5EF4-FFF2-40B4-BE49-F238E27FC236}">
                  <a16:creationId xmlns:a16="http://schemas.microsoft.com/office/drawing/2014/main" id="{94C2DE85-6DF9-48B6-AC63-963A522421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30" name="Freeform 15">
              <a:extLst>
                <a:ext uri="{FF2B5EF4-FFF2-40B4-BE49-F238E27FC236}">
                  <a16:creationId xmlns:a16="http://schemas.microsoft.com/office/drawing/2014/main" id="{2B527314-243D-423D-9285-A30290D18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31" name="Freeform 16">
              <a:extLst>
                <a:ext uri="{FF2B5EF4-FFF2-40B4-BE49-F238E27FC236}">
                  <a16:creationId xmlns:a16="http://schemas.microsoft.com/office/drawing/2014/main" id="{857798C9-0A62-400E-B105-429ABFC4D7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2" name="Freeform 17">
              <a:extLst>
                <a:ext uri="{FF2B5EF4-FFF2-40B4-BE49-F238E27FC236}">
                  <a16:creationId xmlns:a16="http://schemas.microsoft.com/office/drawing/2014/main" id="{40E214F1-D642-41FF-8FBB-F1484108E9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3" name="Freeform 18">
              <a:extLst>
                <a:ext uri="{FF2B5EF4-FFF2-40B4-BE49-F238E27FC236}">
                  <a16:creationId xmlns:a16="http://schemas.microsoft.com/office/drawing/2014/main" id="{24EBEFE9-8F4F-41C2-9022-FF9730C4E0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4" name="Freeform 19">
              <a:extLst>
                <a:ext uri="{FF2B5EF4-FFF2-40B4-BE49-F238E27FC236}">
                  <a16:creationId xmlns:a16="http://schemas.microsoft.com/office/drawing/2014/main" id="{389BEA2F-6457-431A-941E-840A670CA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5" name="Freeform 20">
              <a:extLst>
                <a:ext uri="{FF2B5EF4-FFF2-40B4-BE49-F238E27FC236}">
                  <a16:creationId xmlns:a16="http://schemas.microsoft.com/office/drawing/2014/main" id="{D32D9258-EB54-414B-A2D5-458339569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6" name="Freeform 21">
              <a:extLst>
                <a:ext uri="{FF2B5EF4-FFF2-40B4-BE49-F238E27FC236}">
                  <a16:creationId xmlns:a16="http://schemas.microsoft.com/office/drawing/2014/main" id="{495967EF-C4BF-4A5F-90E5-A603A66542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7" name="Freeform 22">
              <a:extLst>
                <a:ext uri="{FF2B5EF4-FFF2-40B4-BE49-F238E27FC236}">
                  <a16:creationId xmlns:a16="http://schemas.microsoft.com/office/drawing/2014/main" id="{253675EB-03CE-4B59-BEBD-4D0D98710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sp>
        <p:nvSpPr>
          <p:cNvPr id="2" name="Title 1">
            <a:extLst>
              <a:ext uri="{FF2B5EF4-FFF2-40B4-BE49-F238E27FC236}">
                <a16:creationId xmlns:a16="http://schemas.microsoft.com/office/drawing/2014/main" id="{4ED34F9C-0156-9443-AD5D-9C44E7AB4384}"/>
              </a:ext>
            </a:extLst>
          </p:cNvPr>
          <p:cNvSpPr>
            <a:spLocks noGrp="1"/>
          </p:cNvSpPr>
          <p:nvPr>
            <p:ph type="title"/>
          </p:nvPr>
        </p:nvSpPr>
        <p:spPr>
          <a:xfrm>
            <a:off x="1619183" y="434840"/>
            <a:ext cx="9621108" cy="786832"/>
          </a:xfrm>
        </p:spPr>
        <p:txBody>
          <a:bodyPr>
            <a:normAutofit/>
          </a:bodyPr>
          <a:lstStyle/>
          <a:p>
            <a:r>
              <a:rPr lang="en-US" dirty="0"/>
              <a:t>           </a:t>
            </a:r>
            <a:r>
              <a:rPr lang="en-US" sz="3200" dirty="0">
                <a:latin typeface="Arial" panose="020B0604020202020204" pitchFamily="34" charset="0"/>
                <a:cs typeface="Arial" panose="020B0604020202020204" pitchFamily="34" charset="0"/>
              </a:rPr>
              <a:t>Planning for end of life </a:t>
            </a:r>
            <a:endParaRPr lang="en-US" sz="1400" dirty="0">
              <a:latin typeface="Arial" panose="020B0604020202020204" pitchFamily="34" charset="0"/>
              <a:cs typeface="Arial" panose="020B0604020202020204" pitchFamily="34" charset="0"/>
            </a:endParaRPr>
          </a:p>
        </p:txBody>
      </p:sp>
      <p:grpSp>
        <p:nvGrpSpPr>
          <p:cNvPr id="39" name="Group 38">
            <a:extLst>
              <a:ext uri="{FF2B5EF4-FFF2-40B4-BE49-F238E27FC236}">
                <a16:creationId xmlns:a16="http://schemas.microsoft.com/office/drawing/2014/main" id="{F9CAF6A1-77C7-4ABC-9E4A-E74A8DB16D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40" name="Freeform 27">
              <a:extLst>
                <a:ext uri="{FF2B5EF4-FFF2-40B4-BE49-F238E27FC236}">
                  <a16:creationId xmlns:a16="http://schemas.microsoft.com/office/drawing/2014/main" id="{6B3F65AF-943F-4D0E-B890-AA058F48B3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41" name="Freeform 28">
              <a:extLst>
                <a:ext uri="{FF2B5EF4-FFF2-40B4-BE49-F238E27FC236}">
                  <a16:creationId xmlns:a16="http://schemas.microsoft.com/office/drawing/2014/main" id="{660B5807-5995-44AD-9E16-10337DC83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42" name="Freeform 29">
              <a:extLst>
                <a:ext uri="{FF2B5EF4-FFF2-40B4-BE49-F238E27FC236}">
                  <a16:creationId xmlns:a16="http://schemas.microsoft.com/office/drawing/2014/main" id="{E80AC2A9-A86D-45A4-B218-B52F22B3E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43" name="Freeform 30">
              <a:extLst>
                <a:ext uri="{FF2B5EF4-FFF2-40B4-BE49-F238E27FC236}">
                  <a16:creationId xmlns:a16="http://schemas.microsoft.com/office/drawing/2014/main" id="{2DB7D344-D8A0-46BE-8BD4-70DEC451E5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44" name="Freeform 31">
              <a:extLst>
                <a:ext uri="{FF2B5EF4-FFF2-40B4-BE49-F238E27FC236}">
                  <a16:creationId xmlns:a16="http://schemas.microsoft.com/office/drawing/2014/main" id="{90B7E18B-6B64-4711-94DE-715DE0CB7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45" name="Freeform 32">
              <a:extLst>
                <a:ext uri="{FF2B5EF4-FFF2-40B4-BE49-F238E27FC236}">
                  <a16:creationId xmlns:a16="http://schemas.microsoft.com/office/drawing/2014/main" id="{7CCF1B9C-A47F-4AC1-8164-F13CD42887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46" name="Freeform 33">
              <a:extLst>
                <a:ext uri="{FF2B5EF4-FFF2-40B4-BE49-F238E27FC236}">
                  <a16:creationId xmlns:a16="http://schemas.microsoft.com/office/drawing/2014/main" id="{A7694E0F-733F-4E78-A250-B7840DA06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47" name="Freeform 34">
              <a:extLst>
                <a:ext uri="{FF2B5EF4-FFF2-40B4-BE49-F238E27FC236}">
                  <a16:creationId xmlns:a16="http://schemas.microsoft.com/office/drawing/2014/main" id="{7DE4B38A-BCE4-48FC-9109-41F73413B1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48" name="Freeform 35">
              <a:extLst>
                <a:ext uri="{FF2B5EF4-FFF2-40B4-BE49-F238E27FC236}">
                  <a16:creationId xmlns:a16="http://schemas.microsoft.com/office/drawing/2014/main" id="{36605C57-20A9-46A2-A6DB-2EA83ADC9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49" name="Freeform 36">
              <a:extLst>
                <a:ext uri="{FF2B5EF4-FFF2-40B4-BE49-F238E27FC236}">
                  <a16:creationId xmlns:a16="http://schemas.microsoft.com/office/drawing/2014/main" id="{23EFA4B2-9313-4409-9BAE-FC04D2AF1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50" name="Freeform 37">
              <a:extLst>
                <a:ext uri="{FF2B5EF4-FFF2-40B4-BE49-F238E27FC236}">
                  <a16:creationId xmlns:a16="http://schemas.microsoft.com/office/drawing/2014/main" id="{C8A794CC-8846-4A65-8227-1001468DB8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51" name="Freeform 38">
              <a:extLst>
                <a:ext uri="{FF2B5EF4-FFF2-40B4-BE49-F238E27FC236}">
                  <a16:creationId xmlns:a16="http://schemas.microsoft.com/office/drawing/2014/main" id="{87046215-2C6C-4EFD-9689-6EBF98CA9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53" name="Rectangle 52">
            <a:extLst>
              <a:ext uri="{FF2B5EF4-FFF2-40B4-BE49-F238E27FC236}">
                <a16:creationId xmlns:a16="http://schemas.microsoft.com/office/drawing/2014/main" id="{CC9387DA-2D8E-4E5D-BD65-274370B659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55" name="Freeform 11">
            <a:extLst>
              <a:ext uri="{FF2B5EF4-FFF2-40B4-BE49-F238E27FC236}">
                <a16:creationId xmlns:a16="http://schemas.microsoft.com/office/drawing/2014/main" id="{18BFC65B-9706-4EE1-8B75-FEEC1C530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9" name="TextBox 18">
            <a:extLst>
              <a:ext uri="{FF2B5EF4-FFF2-40B4-BE49-F238E27FC236}">
                <a16:creationId xmlns:a16="http://schemas.microsoft.com/office/drawing/2014/main" id="{0C3A8748-D8A9-477C-D925-BB21F24C5E22}"/>
              </a:ext>
            </a:extLst>
          </p:cNvPr>
          <p:cNvSpPr txBox="1"/>
          <p:nvPr/>
        </p:nvSpPr>
        <p:spPr>
          <a:xfrm>
            <a:off x="994456" y="2414749"/>
            <a:ext cx="10512385" cy="4955203"/>
          </a:xfrm>
          <a:prstGeom prst="rect">
            <a:avLst/>
          </a:prstGeom>
          <a:noFill/>
        </p:spPr>
        <p:txBody>
          <a:bodyPr wrap="square">
            <a:spAutoFit/>
          </a:bodyPr>
          <a:lstStyle/>
          <a:p>
            <a:pPr marL="285750" indent="-285750" algn="l" fontAlgn="base">
              <a:buFont typeface="Arial" panose="020B0604020202020204" pitchFamily="34" charset="0"/>
              <a:buChar char="•"/>
            </a:pPr>
            <a:r>
              <a:rPr lang="en-GB" dirty="0">
                <a:solidFill>
                  <a:srgbClr val="141760"/>
                </a:solidFill>
                <a:latin typeface="Arial" panose="020B0604020202020204" pitchFamily="34" charset="0"/>
                <a:cs typeface="Arial" panose="020B0604020202020204" pitchFamily="34" charset="0"/>
              </a:rPr>
              <a:t>Making a will:  A will is essential to carry out your desires.</a:t>
            </a:r>
          </a:p>
          <a:p>
            <a:pPr algn="l" fontAlgn="base"/>
            <a:endParaRPr lang="en-GB" dirty="0">
              <a:solidFill>
                <a:srgbClr val="141760"/>
              </a:solidFill>
              <a:latin typeface="Arial" panose="020B0604020202020204" pitchFamily="34" charset="0"/>
              <a:cs typeface="Arial" panose="020B0604020202020204" pitchFamily="34" charset="0"/>
            </a:endParaRPr>
          </a:p>
          <a:p>
            <a:pPr marL="285750" indent="-285750" algn="l" fontAlgn="base">
              <a:buFont typeface="Arial" panose="020B0604020202020204" pitchFamily="34" charset="0"/>
              <a:buChar char="•"/>
            </a:pPr>
            <a:r>
              <a:rPr lang="en-GB" dirty="0">
                <a:solidFill>
                  <a:srgbClr val="141760"/>
                </a:solidFill>
                <a:latin typeface="Arial" panose="020B0604020202020204" pitchFamily="34" charset="0"/>
                <a:cs typeface="Arial" panose="020B0604020202020204" pitchFamily="34" charset="0"/>
              </a:rPr>
              <a:t>Power of attorney: You might need someone to decide or act on your behalf.</a:t>
            </a:r>
          </a:p>
          <a:p>
            <a:pPr marL="285750" indent="-285750" algn="l" fontAlgn="base">
              <a:buFont typeface="Arial" panose="020B0604020202020204" pitchFamily="34" charset="0"/>
              <a:buChar char="•"/>
            </a:pPr>
            <a:endParaRPr lang="en-GB" dirty="0">
              <a:solidFill>
                <a:srgbClr val="141760"/>
              </a:solidFill>
              <a:latin typeface="Arial" panose="020B0604020202020204" pitchFamily="34" charset="0"/>
              <a:cs typeface="Arial" panose="020B0604020202020204" pitchFamily="34" charset="0"/>
            </a:endParaRPr>
          </a:p>
          <a:p>
            <a:pPr marL="285750" indent="-285750" fontAlgn="base">
              <a:buFont typeface="Arial" panose="020B0604020202020204" pitchFamily="34" charset="0"/>
              <a:buChar char="•"/>
            </a:pPr>
            <a:r>
              <a:rPr lang="en-GB" b="0" i="0" dirty="0">
                <a:solidFill>
                  <a:srgbClr val="141760"/>
                </a:solidFill>
                <a:effectLst/>
                <a:latin typeface="Arial" panose="020B0604020202020204" pitchFamily="34" charset="0"/>
                <a:cs typeface="Arial" panose="020B0604020202020204" pitchFamily="34" charset="0"/>
                <a:hlinkClick r:id="rId4"/>
              </a:rPr>
              <a:t> </a:t>
            </a:r>
            <a:r>
              <a:rPr lang="en-GB" b="0" i="0" dirty="0">
                <a:solidFill>
                  <a:srgbClr val="141760"/>
                </a:solidFill>
                <a:effectLst/>
                <a:latin typeface="Arial" panose="020B0604020202020204" pitchFamily="34" charset="0"/>
                <a:cs typeface="Arial" panose="020B0604020202020204" pitchFamily="34" charset="0"/>
              </a:rPr>
              <a:t>Living wills: It expresses </a:t>
            </a:r>
            <a:r>
              <a:rPr lang="en-GB" dirty="0">
                <a:solidFill>
                  <a:srgbClr val="141760"/>
                </a:solidFill>
                <a:latin typeface="Arial" panose="020B0604020202020204" pitchFamily="34" charset="0"/>
                <a:cs typeface="Arial" panose="020B0604020202020204" pitchFamily="34" charset="0"/>
              </a:rPr>
              <a:t>the </a:t>
            </a:r>
            <a:r>
              <a:rPr lang="en-GB" b="0" i="0" dirty="0">
                <a:solidFill>
                  <a:srgbClr val="141760"/>
                </a:solidFill>
                <a:effectLst/>
                <a:latin typeface="Arial" panose="020B0604020202020204" pitchFamily="34" charset="0"/>
                <a:cs typeface="Arial" panose="020B0604020202020204" pitchFamily="34" charset="0"/>
              </a:rPr>
              <a:t>preference for a particular type of medical care or, in some circumstances, your refusal of a particular type of care (Age UK, n.d.)</a:t>
            </a:r>
          </a:p>
          <a:p>
            <a:pPr marL="285750" indent="-285750" fontAlgn="base">
              <a:buFont typeface="Arial" panose="020B0604020202020204" pitchFamily="34" charset="0"/>
              <a:buChar char="•"/>
            </a:pPr>
            <a:endParaRPr lang="en-GB" b="0" i="0" dirty="0">
              <a:solidFill>
                <a:srgbClr val="141760"/>
              </a:solidFill>
              <a:effectLst/>
              <a:latin typeface="Arial" panose="020B0604020202020204" pitchFamily="34" charset="0"/>
              <a:cs typeface="Arial" panose="020B0604020202020204" pitchFamily="34" charset="0"/>
            </a:endParaRPr>
          </a:p>
          <a:p>
            <a:pPr marL="285750" indent="-285750" fontAlgn="base">
              <a:buFont typeface="Arial" panose="020B0604020202020204" pitchFamily="34" charset="0"/>
              <a:buChar char="•"/>
            </a:pPr>
            <a:r>
              <a:rPr lang="en-GB" i="0" dirty="0">
                <a:solidFill>
                  <a:srgbClr val="212B32"/>
                </a:solidFill>
                <a:effectLst/>
                <a:latin typeface="Arial" panose="020B0604020202020204" pitchFamily="34" charset="0"/>
                <a:cs typeface="Arial" panose="020B0604020202020204" pitchFamily="34" charset="0"/>
              </a:rPr>
              <a:t>Do not attempt cardiopulmonary resuscitation (DNACPR) form: Advance </a:t>
            </a:r>
            <a:r>
              <a:rPr lang="en-GB" dirty="0">
                <a:solidFill>
                  <a:srgbClr val="212B32"/>
                </a:solidFill>
                <a:latin typeface="Arial" panose="020B0604020202020204" pitchFamily="34" charset="0"/>
                <a:cs typeface="Arial" panose="020B0604020202020204" pitchFamily="34" charset="0"/>
              </a:rPr>
              <a:t>decision </a:t>
            </a:r>
            <a:r>
              <a:rPr lang="en-GB" i="0" dirty="0">
                <a:solidFill>
                  <a:srgbClr val="212B32"/>
                </a:solidFill>
                <a:effectLst/>
                <a:latin typeface="Arial" panose="020B0604020202020204" pitchFamily="34" charset="0"/>
                <a:cs typeface="Arial" panose="020B0604020202020204" pitchFamily="34" charset="0"/>
              </a:rPr>
              <a:t>to refuse CPR (NHS, 2021).</a:t>
            </a:r>
          </a:p>
          <a:p>
            <a:pPr marL="285750" indent="-285750" fontAlgn="base">
              <a:buFont typeface="Arial" panose="020B0604020202020204" pitchFamily="34" charset="0"/>
              <a:buChar char="•"/>
            </a:pPr>
            <a:endParaRPr lang="en-GB" dirty="0">
              <a:solidFill>
                <a:srgbClr val="212B32"/>
              </a:solidFill>
              <a:latin typeface="Arial" panose="020B0604020202020204" pitchFamily="34" charset="0"/>
              <a:cs typeface="Arial" panose="020B0604020202020204" pitchFamily="34" charset="0"/>
            </a:endParaRPr>
          </a:p>
          <a:p>
            <a:pPr marL="285750" indent="-285750" fontAlgn="base">
              <a:buFont typeface="Arial" panose="020B0604020202020204" pitchFamily="34" charset="0"/>
              <a:buChar char="•"/>
            </a:pPr>
            <a:r>
              <a:rPr lang="en-GB" i="0" dirty="0">
                <a:solidFill>
                  <a:srgbClr val="212B32"/>
                </a:solidFill>
                <a:effectLst/>
                <a:latin typeface="Arial" panose="020B0604020202020204" pitchFamily="34" charset="0"/>
                <a:cs typeface="Arial" panose="020B0604020202020204" pitchFamily="34" charset="0"/>
              </a:rPr>
              <a:t>Finance support: You might be entitled to submit a claim for bereavement benefits if your partner dies. (Age UK, n.d.)</a:t>
            </a:r>
          </a:p>
          <a:p>
            <a:pPr marL="285750" indent="-285750" fontAlgn="base">
              <a:buFont typeface="Arial" panose="020B0604020202020204" pitchFamily="34" charset="0"/>
              <a:buChar char="•"/>
            </a:pPr>
            <a:endParaRPr lang="en-GB" sz="1600" dirty="0">
              <a:solidFill>
                <a:srgbClr val="212B32"/>
              </a:solidFill>
              <a:latin typeface="Arial" panose="020B0604020202020204" pitchFamily="34" charset="0"/>
              <a:cs typeface="Arial" panose="020B0604020202020204" pitchFamily="34" charset="0"/>
            </a:endParaRPr>
          </a:p>
          <a:p>
            <a:pPr marL="285750" indent="-285750" fontAlgn="base">
              <a:buFont typeface="Arial" panose="020B0604020202020204" pitchFamily="34" charset="0"/>
              <a:buChar char="•"/>
            </a:pPr>
            <a:endParaRPr lang="en-GB" sz="1600" i="0" dirty="0">
              <a:solidFill>
                <a:srgbClr val="212B32"/>
              </a:solidFill>
              <a:effectLst/>
              <a:latin typeface="Arial" panose="020B0604020202020204" pitchFamily="34" charset="0"/>
              <a:cs typeface="Arial" panose="020B0604020202020204" pitchFamily="34" charset="0"/>
            </a:endParaRPr>
          </a:p>
          <a:p>
            <a:pPr marL="285750" indent="-285750" fontAlgn="base">
              <a:buFont typeface="Arial" panose="020B0604020202020204" pitchFamily="34" charset="0"/>
              <a:buChar char="•"/>
            </a:pPr>
            <a:endParaRPr lang="en-GB" sz="1600" i="0" dirty="0">
              <a:solidFill>
                <a:srgbClr val="212B32"/>
              </a:solidFill>
              <a:effectLst/>
              <a:latin typeface="Arial" panose="020B0604020202020204" pitchFamily="34" charset="0"/>
              <a:cs typeface="Arial" panose="020B0604020202020204" pitchFamily="34" charset="0"/>
            </a:endParaRPr>
          </a:p>
          <a:p>
            <a:pPr marL="285750" indent="-285750" fontAlgn="base">
              <a:buFont typeface="Arial" panose="020B0604020202020204" pitchFamily="34" charset="0"/>
              <a:buChar char="•"/>
            </a:pPr>
            <a:endParaRPr lang="en-GB" sz="1600" i="0" dirty="0">
              <a:solidFill>
                <a:srgbClr val="212B32"/>
              </a:solidFill>
              <a:effectLst/>
              <a:latin typeface="Arial" panose="020B0604020202020204" pitchFamily="34" charset="0"/>
              <a:cs typeface="Arial" panose="020B0604020202020204" pitchFamily="34" charset="0"/>
            </a:endParaRPr>
          </a:p>
          <a:p>
            <a:pPr marL="285750" indent="-285750" fontAlgn="base">
              <a:buFont typeface="Arial" panose="020B0604020202020204" pitchFamily="34" charset="0"/>
              <a:buChar char="•"/>
            </a:pPr>
            <a:endParaRPr lang="en-GB" b="0" i="0" dirty="0">
              <a:solidFill>
                <a:srgbClr val="545454"/>
              </a:solidFill>
              <a:effectLst/>
              <a:latin typeface="FSMe Bold"/>
            </a:endParaRPr>
          </a:p>
          <a:p>
            <a:pPr marL="285750" indent="-285750" algn="l" fontAlgn="base">
              <a:buFont typeface="Arial" panose="020B0604020202020204" pitchFamily="34" charset="0"/>
              <a:buChar char="•"/>
            </a:pPr>
            <a:r>
              <a:rPr lang="en-GB" dirty="0">
                <a:solidFill>
                  <a:srgbClr val="141760"/>
                </a:solidFill>
                <a:latin typeface="FSMe Bold"/>
              </a:rPr>
              <a:t> </a:t>
            </a:r>
            <a:endParaRPr lang="en-GB" b="0" i="0" dirty="0">
              <a:solidFill>
                <a:srgbClr val="545454"/>
              </a:solidFill>
              <a:effectLst/>
              <a:latin typeface="FSMe Bold"/>
            </a:endParaRPr>
          </a:p>
        </p:txBody>
      </p:sp>
    </p:spTree>
    <p:extLst>
      <p:ext uri="{BB962C8B-B14F-4D97-AF65-F5344CB8AC3E}">
        <p14:creationId xmlns:p14="http://schemas.microsoft.com/office/powerpoint/2010/main" val="30424000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08ED74B-06F2-4BD5-838F-1AAD0033EF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 y="-1"/>
            <a:ext cx="1220724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3" name="Content Placeholder 12" descr="A picture containing silhouette, footwear, illustration&#10;&#10;Description automatically generated">
            <a:extLst>
              <a:ext uri="{FF2B5EF4-FFF2-40B4-BE49-F238E27FC236}">
                <a16:creationId xmlns:a16="http://schemas.microsoft.com/office/drawing/2014/main" id="{964A0901-773E-2A72-2B77-290739E5F800}"/>
              </a:ext>
            </a:extLst>
          </p:cNvPr>
          <p:cNvPicPr>
            <a:picLocks noChangeAspect="1"/>
          </p:cNvPicPr>
          <p:nvPr/>
        </p:nvPicPr>
        <p:blipFill rotWithShape="1">
          <a:blip r:embed="rId3">
            <a:duotone>
              <a:schemeClr val="bg2">
                <a:shade val="45000"/>
                <a:satMod val="135000"/>
              </a:schemeClr>
              <a:prstClr val="white"/>
            </a:duotone>
            <a:alphaModFix amt="40000"/>
            <a:extLst>
              <a:ext uri="{837473B0-CC2E-450A-ABE3-18F120FF3D39}">
                <a1611:picAttrSrcUrl xmlns:a1611="http://schemas.microsoft.com/office/drawing/2016/11/main" r:id="rId4"/>
              </a:ext>
            </a:extLst>
          </a:blip>
          <a:srcRect t="16850" b="8150"/>
          <a:stretch/>
        </p:blipFill>
        <p:spPr>
          <a:xfrm>
            <a:off x="15260" y="87604"/>
            <a:ext cx="12191980" cy="7953309"/>
          </a:xfrm>
          <a:prstGeom prst="rect">
            <a:avLst/>
          </a:prstGeom>
        </p:spPr>
      </p:pic>
      <p:grpSp>
        <p:nvGrpSpPr>
          <p:cNvPr id="24" name="Group 23">
            <a:extLst>
              <a:ext uri="{FF2B5EF4-FFF2-40B4-BE49-F238E27FC236}">
                <a16:creationId xmlns:a16="http://schemas.microsoft.com/office/drawing/2014/main" id="{E9F586E1-75B5-49B8-9A21-DD14CA0F69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25" name="Freeform 11">
              <a:extLst>
                <a:ext uri="{FF2B5EF4-FFF2-40B4-BE49-F238E27FC236}">
                  <a16:creationId xmlns:a16="http://schemas.microsoft.com/office/drawing/2014/main" id="{8ECF1231-6B06-42A7-9653-F6A738AACE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6" name="Freeform 12">
              <a:extLst>
                <a:ext uri="{FF2B5EF4-FFF2-40B4-BE49-F238E27FC236}">
                  <a16:creationId xmlns:a16="http://schemas.microsoft.com/office/drawing/2014/main" id="{DD0D424C-4930-4745-B075-4AF5691E38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7" name="Freeform 13">
              <a:extLst>
                <a:ext uri="{FF2B5EF4-FFF2-40B4-BE49-F238E27FC236}">
                  <a16:creationId xmlns:a16="http://schemas.microsoft.com/office/drawing/2014/main" id="{8CD110D4-7970-4333-ACA2-F5A0DFCE94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8" name="Freeform 14">
              <a:extLst>
                <a:ext uri="{FF2B5EF4-FFF2-40B4-BE49-F238E27FC236}">
                  <a16:creationId xmlns:a16="http://schemas.microsoft.com/office/drawing/2014/main" id="{94C2DE85-6DF9-48B6-AC63-963A522421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9" name="Freeform 15">
              <a:extLst>
                <a:ext uri="{FF2B5EF4-FFF2-40B4-BE49-F238E27FC236}">
                  <a16:creationId xmlns:a16="http://schemas.microsoft.com/office/drawing/2014/main" id="{2B527314-243D-423D-9285-A30290D18F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30" name="Freeform 16">
              <a:extLst>
                <a:ext uri="{FF2B5EF4-FFF2-40B4-BE49-F238E27FC236}">
                  <a16:creationId xmlns:a16="http://schemas.microsoft.com/office/drawing/2014/main" id="{857798C9-0A62-400E-B105-429ABFC4D7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1" name="Freeform 17">
              <a:extLst>
                <a:ext uri="{FF2B5EF4-FFF2-40B4-BE49-F238E27FC236}">
                  <a16:creationId xmlns:a16="http://schemas.microsoft.com/office/drawing/2014/main" id="{40E214F1-D642-41FF-8FBB-F1484108E9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2" name="Freeform 18">
              <a:extLst>
                <a:ext uri="{FF2B5EF4-FFF2-40B4-BE49-F238E27FC236}">
                  <a16:creationId xmlns:a16="http://schemas.microsoft.com/office/drawing/2014/main" id="{24EBEFE9-8F4F-41C2-9022-FF9730C4E0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3" name="Freeform 19">
              <a:extLst>
                <a:ext uri="{FF2B5EF4-FFF2-40B4-BE49-F238E27FC236}">
                  <a16:creationId xmlns:a16="http://schemas.microsoft.com/office/drawing/2014/main" id="{389BEA2F-6457-431A-941E-840A670CA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4" name="Freeform 20">
              <a:extLst>
                <a:ext uri="{FF2B5EF4-FFF2-40B4-BE49-F238E27FC236}">
                  <a16:creationId xmlns:a16="http://schemas.microsoft.com/office/drawing/2014/main" id="{D32D9258-EB54-414B-A2D5-458339569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5" name="Freeform 21">
              <a:extLst>
                <a:ext uri="{FF2B5EF4-FFF2-40B4-BE49-F238E27FC236}">
                  <a16:creationId xmlns:a16="http://schemas.microsoft.com/office/drawing/2014/main" id="{495967EF-C4BF-4A5F-90E5-A603A66542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6" name="Freeform 22">
              <a:extLst>
                <a:ext uri="{FF2B5EF4-FFF2-40B4-BE49-F238E27FC236}">
                  <a16:creationId xmlns:a16="http://schemas.microsoft.com/office/drawing/2014/main" id="{253675EB-03CE-4B59-BEBD-4D0D98710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sp>
        <p:nvSpPr>
          <p:cNvPr id="15" name="Title 14">
            <a:extLst>
              <a:ext uri="{FF2B5EF4-FFF2-40B4-BE49-F238E27FC236}">
                <a16:creationId xmlns:a16="http://schemas.microsoft.com/office/drawing/2014/main" id="{BDD52B15-EBB4-3BA9-25AF-B7FC2C9D2759}"/>
              </a:ext>
            </a:extLst>
          </p:cNvPr>
          <p:cNvSpPr>
            <a:spLocks noGrp="1"/>
          </p:cNvSpPr>
          <p:nvPr>
            <p:ph type="title"/>
          </p:nvPr>
        </p:nvSpPr>
        <p:spPr>
          <a:xfrm>
            <a:off x="1591958" y="87605"/>
            <a:ext cx="9925133" cy="316104"/>
          </a:xfrm>
        </p:spPr>
        <p:txBody>
          <a:bodyPr>
            <a:normAutofit fontScale="90000"/>
          </a:bodyPr>
          <a:lstStyle/>
          <a:p>
            <a:r>
              <a:rPr lang="en-US" sz="1800" dirty="0"/>
              <a:t>                                                                   </a:t>
            </a:r>
            <a:r>
              <a:rPr lang="en-US" sz="1800" dirty="0">
                <a:latin typeface="Arial" panose="020B0604020202020204" pitchFamily="34" charset="0"/>
                <a:cs typeface="Arial" panose="020B0604020202020204" pitchFamily="34" charset="0"/>
              </a:rPr>
              <a:t>Disengagement Theory</a:t>
            </a:r>
            <a:br>
              <a:rPr lang="en-US" sz="1800" dirty="0">
                <a:latin typeface="Arial" panose="020B0604020202020204" pitchFamily="34" charset="0"/>
                <a:cs typeface="Arial" panose="020B0604020202020204" pitchFamily="34" charset="0"/>
              </a:rPr>
            </a:br>
            <a:br>
              <a:rPr lang="en-US" sz="4000" dirty="0"/>
            </a:br>
            <a:r>
              <a:rPr lang="en-US" sz="1600" dirty="0">
                <a:latin typeface="Arial" panose="020B0604020202020204" pitchFamily="34" charset="0"/>
                <a:cs typeface="Arial" panose="020B0604020202020204" pitchFamily="34" charset="0"/>
              </a:rPr>
              <a:t>According to the Disengagement Theory of Ageing, older people withdraw from relationships with others and society. </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It is normal and appropriate. The theory states that society's reaction to the older person's disengagement is a common acceptance that the older person will soon pass away. </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Society must prepare to carry on without them. As a result, the theory argues that older persons' withdrawal from society is normal and appropriate  (Social Sci </a:t>
            </a:r>
            <a:r>
              <a:rPr lang="en-US" sz="1600" dirty="0" err="1">
                <a:latin typeface="Arial" panose="020B0604020202020204" pitchFamily="34" charset="0"/>
                <a:cs typeface="Arial" panose="020B0604020202020204" pitchFamily="34" charset="0"/>
              </a:rPr>
              <a:t>LibreTexts</a:t>
            </a:r>
            <a:r>
              <a:rPr lang="en-US" sz="1600" dirty="0">
                <a:latin typeface="Arial" panose="020B0604020202020204" pitchFamily="34" charset="0"/>
                <a:cs typeface="Arial" panose="020B0604020202020204" pitchFamily="34" charset="0"/>
              </a:rPr>
              <a:t>, 2018)</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                  </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                                                                                              Activity Theory</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According to the Activity Theory, People can maintain their sense of purpose, social relationships, and general mental and physical health by being involved and active.</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Older persons can benefit from various activities, including volunteering, pursuing hobbies, picking up new skills, and exercising. These pursuits support positive ageing by fostering a sense of fulfilment, individual development, and social integration( </a:t>
            </a:r>
            <a:r>
              <a:rPr lang="en-US" sz="1600" dirty="0" err="1">
                <a:latin typeface="Arial" panose="020B0604020202020204" pitchFamily="34" charset="0"/>
                <a:cs typeface="Arial" panose="020B0604020202020204" pitchFamily="34" charset="0"/>
              </a:rPr>
              <a:t>Narushima</a:t>
            </a:r>
            <a:r>
              <a:rPr lang="en-US" sz="1600" dirty="0">
                <a:latin typeface="Arial" panose="020B0604020202020204" pitchFamily="34" charset="0"/>
                <a:cs typeface="Arial" panose="020B0604020202020204" pitchFamily="34" charset="0"/>
              </a:rPr>
              <a:t> , Liu and </a:t>
            </a:r>
            <a:r>
              <a:rPr lang="en-US" sz="1600" dirty="0" err="1">
                <a:latin typeface="Arial" panose="020B0604020202020204" pitchFamily="34" charset="0"/>
                <a:cs typeface="Arial" panose="020B0604020202020204" pitchFamily="34" charset="0"/>
              </a:rPr>
              <a:t>Diestelkamp</a:t>
            </a:r>
            <a:r>
              <a:rPr lang="en-US" sz="1600" dirty="0">
                <a:latin typeface="Arial" panose="020B0604020202020204" pitchFamily="34" charset="0"/>
                <a:cs typeface="Arial" panose="020B0604020202020204" pitchFamily="34" charset="0"/>
              </a:rPr>
              <a:t> , 2016)</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                                                                                             Continuity Theory</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According to Continuity Theory, people in their middle years and older adjust their lifestyles to continue engaging in the same hobbies, interacting with the same people, and holding the same ideas and values as they age.</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They frequently keep these structures as they age and carry on with connections and activities that fit their pre-established patterns. In other words, people choose roles, activities, and </a:t>
            </a:r>
            <a:r>
              <a:rPr lang="en-GB" sz="1600" dirty="0">
                <a:solidFill>
                  <a:srgbClr val="000000"/>
                </a:solidFill>
                <a:latin typeface="Arial" panose="020B0604020202020204" pitchFamily="34" charset="0"/>
                <a:cs typeface="Arial" panose="020B0604020202020204" pitchFamily="34" charset="0"/>
              </a:rPr>
              <a:t>behaviours</a:t>
            </a:r>
            <a:r>
              <a:rPr lang="en-US" sz="1600" dirty="0">
                <a:latin typeface="Arial" panose="020B0604020202020204" pitchFamily="34" charset="0"/>
                <a:cs typeface="Arial" panose="020B0604020202020204" pitchFamily="34" charset="0"/>
              </a:rPr>
              <a:t> suitable for their self-concept and personal identity to maintain continuity (Bell, 2013).</a:t>
            </a:r>
            <a:br>
              <a:rPr lang="en-US" sz="1600" dirty="0">
                <a:latin typeface="Arial" panose="020B0604020202020204" pitchFamily="34" charset="0"/>
                <a:cs typeface="Arial" panose="020B0604020202020204" pitchFamily="34" charset="0"/>
              </a:rPr>
            </a:br>
            <a:endParaRPr lang="en-US" sz="1300" dirty="0">
              <a:latin typeface="Arial" panose="020B0604020202020204" pitchFamily="34" charset="0"/>
              <a:cs typeface="Arial" panose="020B0604020202020204" pitchFamily="34" charset="0"/>
            </a:endParaRPr>
          </a:p>
        </p:txBody>
      </p:sp>
      <p:grpSp>
        <p:nvGrpSpPr>
          <p:cNvPr id="38" name="Group 37">
            <a:extLst>
              <a:ext uri="{FF2B5EF4-FFF2-40B4-BE49-F238E27FC236}">
                <a16:creationId xmlns:a16="http://schemas.microsoft.com/office/drawing/2014/main" id="{F9CAF6A1-77C7-4ABC-9E4A-E74A8DB16D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39" name="Freeform 27">
              <a:extLst>
                <a:ext uri="{FF2B5EF4-FFF2-40B4-BE49-F238E27FC236}">
                  <a16:creationId xmlns:a16="http://schemas.microsoft.com/office/drawing/2014/main" id="{6B3F65AF-943F-4D0E-B890-AA058F48B3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40" name="Freeform 28">
              <a:extLst>
                <a:ext uri="{FF2B5EF4-FFF2-40B4-BE49-F238E27FC236}">
                  <a16:creationId xmlns:a16="http://schemas.microsoft.com/office/drawing/2014/main" id="{660B5807-5995-44AD-9E16-10337DC83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41" name="Freeform 29">
              <a:extLst>
                <a:ext uri="{FF2B5EF4-FFF2-40B4-BE49-F238E27FC236}">
                  <a16:creationId xmlns:a16="http://schemas.microsoft.com/office/drawing/2014/main" id="{E80AC2A9-A86D-45A4-B218-B52F22B3E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42" name="Freeform 30">
              <a:extLst>
                <a:ext uri="{FF2B5EF4-FFF2-40B4-BE49-F238E27FC236}">
                  <a16:creationId xmlns:a16="http://schemas.microsoft.com/office/drawing/2014/main" id="{2DB7D344-D8A0-46BE-8BD4-70DEC451E5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43" name="Freeform 31">
              <a:extLst>
                <a:ext uri="{FF2B5EF4-FFF2-40B4-BE49-F238E27FC236}">
                  <a16:creationId xmlns:a16="http://schemas.microsoft.com/office/drawing/2014/main" id="{90B7E18B-6B64-4711-94DE-715DE0CB7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44" name="Freeform 32">
              <a:extLst>
                <a:ext uri="{FF2B5EF4-FFF2-40B4-BE49-F238E27FC236}">
                  <a16:creationId xmlns:a16="http://schemas.microsoft.com/office/drawing/2014/main" id="{7CCF1B9C-A47F-4AC1-8164-F13CD42887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45" name="Freeform 33">
              <a:extLst>
                <a:ext uri="{FF2B5EF4-FFF2-40B4-BE49-F238E27FC236}">
                  <a16:creationId xmlns:a16="http://schemas.microsoft.com/office/drawing/2014/main" id="{A7694E0F-733F-4E78-A250-B7840DA06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46" name="Freeform 34">
              <a:extLst>
                <a:ext uri="{FF2B5EF4-FFF2-40B4-BE49-F238E27FC236}">
                  <a16:creationId xmlns:a16="http://schemas.microsoft.com/office/drawing/2014/main" id="{7DE4B38A-BCE4-48FC-9109-41F73413B1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47" name="Freeform 35">
              <a:extLst>
                <a:ext uri="{FF2B5EF4-FFF2-40B4-BE49-F238E27FC236}">
                  <a16:creationId xmlns:a16="http://schemas.microsoft.com/office/drawing/2014/main" id="{36605C57-20A9-46A2-A6DB-2EA83ADC9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48" name="Freeform 36">
              <a:extLst>
                <a:ext uri="{FF2B5EF4-FFF2-40B4-BE49-F238E27FC236}">
                  <a16:creationId xmlns:a16="http://schemas.microsoft.com/office/drawing/2014/main" id="{23EFA4B2-9313-4409-9BAE-FC04D2AF1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49" name="Freeform 37">
              <a:extLst>
                <a:ext uri="{FF2B5EF4-FFF2-40B4-BE49-F238E27FC236}">
                  <a16:creationId xmlns:a16="http://schemas.microsoft.com/office/drawing/2014/main" id="{C8A794CC-8846-4A65-8227-1001468DB8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50" name="Freeform 38">
              <a:extLst>
                <a:ext uri="{FF2B5EF4-FFF2-40B4-BE49-F238E27FC236}">
                  <a16:creationId xmlns:a16="http://schemas.microsoft.com/office/drawing/2014/main" id="{87046215-2C6C-4EFD-9689-6EBF98CA9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52" name="Rectangle 51">
            <a:extLst>
              <a:ext uri="{FF2B5EF4-FFF2-40B4-BE49-F238E27FC236}">
                <a16:creationId xmlns:a16="http://schemas.microsoft.com/office/drawing/2014/main" id="{CC9387DA-2D8E-4E5D-BD65-274370B659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54" name="Freeform 11">
            <a:extLst>
              <a:ext uri="{FF2B5EF4-FFF2-40B4-BE49-F238E27FC236}">
                <a16:creationId xmlns:a16="http://schemas.microsoft.com/office/drawing/2014/main" id="{18BFC65B-9706-4EE1-8B75-FEEC1C530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Tree>
    <p:extLst>
      <p:ext uri="{BB962C8B-B14F-4D97-AF65-F5344CB8AC3E}">
        <p14:creationId xmlns:p14="http://schemas.microsoft.com/office/powerpoint/2010/main" val="940769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E1256-49DA-68C4-5E66-4E0ADFCA0D3D}"/>
              </a:ext>
            </a:extLst>
          </p:cNvPr>
          <p:cNvSpPr>
            <a:spLocks noGrp="1"/>
          </p:cNvSpPr>
          <p:nvPr>
            <p:ph type="title"/>
          </p:nvPr>
        </p:nvSpPr>
        <p:spPr/>
        <p:txBody>
          <a:bodyPr/>
          <a:lstStyle/>
          <a:p>
            <a:pPr algn="just"/>
            <a:r>
              <a:rPr lang="en-US" dirty="0"/>
              <a:t>          Conclusion </a:t>
            </a:r>
          </a:p>
        </p:txBody>
      </p:sp>
      <p:sp>
        <p:nvSpPr>
          <p:cNvPr id="3" name="Content Placeholder 2">
            <a:extLst>
              <a:ext uri="{FF2B5EF4-FFF2-40B4-BE49-F238E27FC236}">
                <a16:creationId xmlns:a16="http://schemas.microsoft.com/office/drawing/2014/main" id="{7E77F8F5-BB47-31DE-5904-D748E53849F1}"/>
              </a:ext>
            </a:extLst>
          </p:cNvPr>
          <p:cNvSpPr>
            <a:spLocks noGrp="1"/>
          </p:cNvSpPr>
          <p:nvPr>
            <p:ph idx="1"/>
          </p:nvPr>
        </p:nvSpPr>
        <p:spPr>
          <a:xfrm>
            <a:off x="421086" y="2183981"/>
            <a:ext cx="10169160" cy="4384770"/>
          </a:xfrm>
        </p:spPr>
        <p:txBody>
          <a:bodyPr>
            <a:normAutofit/>
          </a:bodyPr>
          <a:lstStyle/>
          <a:p>
            <a:r>
              <a:rPr lang="en-US" sz="1200" dirty="0">
                <a:latin typeface="Arial" panose="020B0604020202020204" pitchFamily="34" charset="0"/>
                <a:cs typeface="Arial" panose="020B0604020202020204" pitchFamily="34" charset="0"/>
              </a:rPr>
              <a:t>Conclusion: Euthanasia and assisted suicide involve intentionally ending a person's life to end their suffering; a third party carries out euthanasia, whereas assisted suicide is carried out by the person receiving the assistance—the Suicide Act of 1961 </a:t>
            </a:r>
            <a:r>
              <a:rPr lang="en-US" sz="1200" dirty="0" err="1">
                <a:latin typeface="Arial" panose="020B0604020202020204" pitchFamily="34" charset="0"/>
                <a:cs typeface="Arial" panose="020B0604020202020204" pitchFamily="34" charset="0"/>
              </a:rPr>
              <a:t>criminalises</a:t>
            </a:r>
            <a:r>
              <a:rPr lang="en-US" sz="1200" dirty="0">
                <a:latin typeface="Arial" panose="020B0604020202020204" pitchFamily="34" charset="0"/>
                <a:cs typeface="Arial" panose="020B0604020202020204" pitchFamily="34" charset="0"/>
              </a:rPr>
              <a:t> both methods in the UK.</a:t>
            </a:r>
          </a:p>
          <a:p>
            <a:r>
              <a:rPr lang="en-US" sz="1200" dirty="0">
                <a:latin typeface="Arial" panose="020B0604020202020204" pitchFamily="34" charset="0"/>
                <a:cs typeface="Arial" panose="020B0604020202020204" pitchFamily="34" charset="0"/>
              </a:rPr>
              <a:t>Arguments against euthanasia on the value of life and worry about potential risks from overuse. </a:t>
            </a:r>
          </a:p>
          <a:p>
            <a:r>
              <a:rPr lang="en-US" sz="1200" dirty="0">
                <a:latin typeface="Arial" panose="020B0604020202020204" pitchFamily="34" charset="0"/>
                <a:cs typeface="Arial" panose="020B0604020202020204" pitchFamily="34" charset="0"/>
              </a:rPr>
              <a:t>Palliative care facilities offer total support and symptom management to patients nearing the end of their lives. However, there is occasionally a gap between the need and availability of such care.</a:t>
            </a:r>
          </a:p>
          <a:p>
            <a:r>
              <a:rPr lang="en-US" sz="1200" dirty="0">
                <a:latin typeface="Arial" panose="020B0604020202020204" pitchFamily="34" charset="0"/>
                <a:cs typeface="Arial" panose="020B0604020202020204" pitchFamily="34" charset="0"/>
              </a:rPr>
              <a:t>Planning for the end of life includes making decisions and arrangements for medical procedures and personal preferences. Ageing theories examine the biological, psychological, and social changes resulting from ageing.</a:t>
            </a:r>
          </a:p>
          <a:p>
            <a:pPr marL="0" indent="0">
              <a:buNone/>
            </a:pPr>
            <a:r>
              <a:rPr lang="en-US" sz="12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8801635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0D228-A9C9-D41E-305E-317292AC81BD}"/>
              </a:ext>
            </a:extLst>
          </p:cNvPr>
          <p:cNvSpPr>
            <a:spLocks noGrp="1"/>
          </p:cNvSpPr>
          <p:nvPr>
            <p:ph type="title"/>
          </p:nvPr>
        </p:nvSpPr>
        <p:spPr>
          <a:xfrm>
            <a:off x="742951" y="1900466"/>
            <a:ext cx="10903826" cy="5102196"/>
          </a:xfrm>
        </p:spPr>
        <p:txBody>
          <a:bodyPr>
            <a:normAutofit/>
          </a:bodyPr>
          <a:lstStyle/>
          <a:p>
            <a:pPr>
              <a:lnSpc>
                <a:spcPct val="150000"/>
              </a:lnSpc>
            </a:pPr>
            <a:r>
              <a:rPr lang="en-US" sz="1200" dirty="0">
                <a:latin typeface="Arial" panose="020B0604020202020204" pitchFamily="34" charset="0"/>
                <a:cs typeface="Arial" panose="020B0604020202020204" pitchFamily="34" charset="0"/>
              </a:rPr>
              <a:t> </a:t>
            </a:r>
            <a:br>
              <a:rPr lang="en-US" sz="1200" dirty="0">
                <a:latin typeface="Arial" panose="020B0604020202020204" pitchFamily="34" charset="0"/>
                <a:cs typeface="Arial" panose="020B0604020202020204" pitchFamily="34" charset="0"/>
              </a:rPr>
            </a:br>
            <a:r>
              <a:rPr lang="en-US" sz="1200" dirty="0">
                <a:latin typeface="Arial" panose="020B0604020202020204" pitchFamily="34" charset="0"/>
                <a:cs typeface="Arial" panose="020B0604020202020204" pitchFamily="34" charset="0"/>
              </a:rPr>
              <a:t>Age UK. (n.d.) </a:t>
            </a:r>
            <a:r>
              <a:rPr lang="en-US" sz="1200" i="1" dirty="0">
                <a:latin typeface="Arial" panose="020B0604020202020204" pitchFamily="34" charset="0"/>
                <a:cs typeface="Arial" panose="020B0604020202020204" pitchFamily="34" charset="0"/>
              </a:rPr>
              <a:t>End-of-life planning.  </a:t>
            </a:r>
            <a:r>
              <a:rPr lang="en-US" sz="1200" dirty="0">
                <a:latin typeface="Arial" panose="020B0604020202020204" pitchFamily="34" charset="0"/>
                <a:cs typeface="Arial" panose="020B0604020202020204" pitchFamily="34" charset="0"/>
              </a:rPr>
              <a:t>Available at: https://</a:t>
            </a:r>
            <a:r>
              <a:rPr lang="en-US" sz="1200" dirty="0" err="1">
                <a:latin typeface="Arial" panose="020B0604020202020204" pitchFamily="34" charset="0"/>
                <a:cs typeface="Arial" panose="020B0604020202020204" pitchFamily="34" charset="0"/>
              </a:rPr>
              <a:t>www.ageuk.org.uk</a:t>
            </a:r>
            <a:r>
              <a:rPr lang="en-US" sz="1200" dirty="0">
                <a:latin typeface="Arial" panose="020B0604020202020204" pitchFamily="34" charset="0"/>
                <a:cs typeface="Arial" panose="020B0604020202020204" pitchFamily="34" charset="0"/>
              </a:rPr>
              <a:t>/information-advice/money-legal/end-of-life-planning/ Accessed: 19 June 2023).</a:t>
            </a:r>
            <a:br>
              <a:rPr lang="en-US" sz="1200" dirty="0">
                <a:latin typeface="Arial" panose="020B0604020202020204" pitchFamily="34" charset="0"/>
                <a:cs typeface="Arial" panose="020B0604020202020204" pitchFamily="34" charset="0"/>
              </a:rPr>
            </a:br>
            <a:r>
              <a:rPr lang="en-US" sz="1200" dirty="0">
                <a:latin typeface="Arial" panose="020B0604020202020204" pitchFamily="34" charset="0"/>
                <a:cs typeface="Arial" panose="020B0604020202020204" pitchFamily="34" charset="0"/>
              </a:rPr>
              <a:t>BBC (2014). BBC - </a:t>
            </a:r>
            <a:r>
              <a:rPr lang="en-US" sz="1200" i="1" dirty="0">
                <a:latin typeface="Arial" panose="020B0604020202020204" pitchFamily="34" charset="0"/>
                <a:cs typeface="Arial" panose="020B0604020202020204" pitchFamily="34" charset="0"/>
              </a:rPr>
              <a:t>Ethics - Euthanasia</a:t>
            </a:r>
            <a:r>
              <a:rPr lang="en-US" sz="1200" dirty="0">
                <a:latin typeface="Arial" panose="020B0604020202020204" pitchFamily="34" charset="0"/>
                <a:cs typeface="Arial" panose="020B0604020202020204" pitchFamily="34" charset="0"/>
              </a:rPr>
              <a:t>: Anti-euthanasia arguments. Available at: https://</a:t>
            </a:r>
            <a:r>
              <a:rPr lang="en-US" sz="1200" dirty="0" err="1">
                <a:latin typeface="Arial" panose="020B0604020202020204" pitchFamily="34" charset="0"/>
                <a:cs typeface="Arial" panose="020B0604020202020204" pitchFamily="34" charset="0"/>
              </a:rPr>
              <a:t>www.bbc.co.uk</a:t>
            </a:r>
            <a:r>
              <a:rPr lang="en-US" sz="1200" dirty="0">
                <a:latin typeface="Arial" panose="020B0604020202020204" pitchFamily="34" charset="0"/>
                <a:cs typeface="Arial" panose="020B0604020202020204" pitchFamily="34" charset="0"/>
              </a:rPr>
              <a:t>/ethics/euthanasia/against/against_1.shtml/ (Accessed: 6 June 2023).</a:t>
            </a:r>
            <a:br>
              <a:rPr lang="en-US" sz="1200" dirty="0">
                <a:latin typeface="Arial" panose="020B0604020202020204" pitchFamily="34" charset="0"/>
                <a:cs typeface="Arial" panose="020B0604020202020204" pitchFamily="34" charset="0"/>
              </a:rPr>
            </a:br>
            <a:r>
              <a:rPr lang="en-US" sz="1200" dirty="0">
                <a:latin typeface="Arial" panose="020B0604020202020204" pitchFamily="34" charset="0"/>
                <a:cs typeface="Arial" panose="020B0604020202020204" pitchFamily="34" charset="0"/>
              </a:rPr>
              <a:t>BBC News (2019) </a:t>
            </a:r>
            <a:r>
              <a:rPr lang="en-US" sz="1200" i="1" dirty="0">
                <a:latin typeface="Arial" panose="020B0604020202020204" pitchFamily="34" charset="0"/>
                <a:cs typeface="Arial" panose="020B0604020202020204" pitchFamily="34" charset="0"/>
              </a:rPr>
              <a:t>What’s the difference between assisted suicide and euthanasia</a:t>
            </a:r>
            <a:r>
              <a:rPr lang="en-US" sz="1200" dirty="0">
                <a:latin typeface="Arial" panose="020B0604020202020204" pitchFamily="34" charset="0"/>
                <a:cs typeface="Arial" panose="020B0604020202020204" pitchFamily="34" charset="0"/>
              </a:rPr>
              <a:t>? Available at: https://</a:t>
            </a:r>
            <a:r>
              <a:rPr lang="en-US" sz="1200" dirty="0" err="1">
                <a:latin typeface="Arial" panose="020B0604020202020204" pitchFamily="34" charset="0"/>
                <a:cs typeface="Arial" panose="020B0604020202020204" pitchFamily="34" charset="0"/>
              </a:rPr>
              <a:t>www.bbc.co.uk</a:t>
            </a:r>
            <a:r>
              <a:rPr lang="en-US" sz="1200" dirty="0">
                <a:latin typeface="Arial" panose="020B0604020202020204" pitchFamily="34" charset="0"/>
                <a:cs typeface="Arial" panose="020B0604020202020204" pitchFamily="34" charset="0"/>
              </a:rPr>
              <a:t>/news/uk-47158287/ (Accessed:6 June 2023).</a:t>
            </a:r>
            <a:br>
              <a:rPr lang="en-US" sz="1200" dirty="0">
                <a:latin typeface="Arial" panose="020B0604020202020204" pitchFamily="34" charset="0"/>
                <a:cs typeface="Arial" panose="020B0604020202020204" pitchFamily="34" charset="0"/>
              </a:rPr>
            </a:br>
            <a:r>
              <a:rPr lang="en-US" sz="1200" dirty="0">
                <a:latin typeface="Arial" panose="020B0604020202020204" pitchFamily="34" charset="0"/>
                <a:cs typeface="Arial" panose="020B0604020202020204" pitchFamily="34" charset="0"/>
              </a:rPr>
              <a:t>Bell, K .(2013) </a:t>
            </a:r>
            <a:r>
              <a:rPr lang="en-US" sz="1200" i="1" dirty="0">
                <a:latin typeface="Arial" panose="020B0604020202020204" pitchFamily="34" charset="0"/>
                <a:cs typeface="Arial" panose="020B0604020202020204" pitchFamily="34" charset="0"/>
              </a:rPr>
              <a:t>Continuity theory definition</a:t>
            </a:r>
            <a:r>
              <a:rPr lang="en-US" sz="1200" dirty="0">
                <a:latin typeface="Arial" panose="020B0604020202020204" pitchFamily="34" charset="0"/>
                <a:cs typeface="Arial" panose="020B0604020202020204" pitchFamily="34" charset="0"/>
              </a:rPr>
              <a:t>. Available at: https://</a:t>
            </a:r>
            <a:r>
              <a:rPr lang="en-US" sz="1200" dirty="0" err="1">
                <a:latin typeface="Arial" panose="020B0604020202020204" pitchFamily="34" charset="0"/>
                <a:cs typeface="Arial" panose="020B0604020202020204" pitchFamily="34" charset="0"/>
              </a:rPr>
              <a:t>sociologydictionary.org</a:t>
            </a:r>
            <a:r>
              <a:rPr lang="en-US" sz="1200" dirty="0">
                <a:latin typeface="Arial" panose="020B0604020202020204" pitchFamily="34" charset="0"/>
                <a:cs typeface="Arial" panose="020B0604020202020204" pitchFamily="34" charset="0"/>
              </a:rPr>
              <a:t>/continuity-theory/ (Accessed: 19 June 2023).</a:t>
            </a:r>
            <a:br>
              <a:rPr lang="en-US" sz="1200" dirty="0">
                <a:latin typeface="Arial" panose="020B0604020202020204" pitchFamily="34" charset="0"/>
                <a:cs typeface="Arial" panose="020B0604020202020204" pitchFamily="34" charset="0"/>
              </a:rPr>
            </a:br>
            <a:r>
              <a:rPr lang="en-US" sz="1200" dirty="0">
                <a:latin typeface="Arial" panose="020B0604020202020204" pitchFamily="34" charset="0"/>
                <a:cs typeface="Arial" panose="020B0604020202020204" pitchFamily="34" charset="0"/>
              </a:rPr>
              <a:t>British Medical Association (2021) What is the law on physician-assisted dying in the UK?  Available at: https://</a:t>
            </a:r>
            <a:r>
              <a:rPr lang="en-US" sz="1200" dirty="0" err="1">
                <a:latin typeface="Arial" panose="020B0604020202020204" pitchFamily="34" charset="0"/>
                <a:cs typeface="Arial" panose="020B0604020202020204" pitchFamily="34" charset="0"/>
              </a:rPr>
              <a:t>www.bma.org.uk</a:t>
            </a:r>
            <a:r>
              <a:rPr lang="en-US" sz="1200" dirty="0">
                <a:latin typeface="Arial" panose="020B0604020202020204" pitchFamily="34" charset="0"/>
                <a:cs typeface="Arial" panose="020B0604020202020204" pitchFamily="34" charset="0"/>
              </a:rPr>
              <a:t>/media/4400/bma-pad-map-and-uk-legislative-proposals-aug-2021.pdf/ / (Accessed: 6 June 2023).</a:t>
            </a:r>
            <a:br>
              <a:rPr lang="en-US" sz="1200" dirty="0">
                <a:latin typeface="Arial" panose="020B0604020202020204" pitchFamily="34" charset="0"/>
                <a:cs typeface="Arial" panose="020B0604020202020204" pitchFamily="34" charset="0"/>
              </a:rPr>
            </a:br>
            <a:r>
              <a:rPr lang="en-US" sz="1200" dirty="0">
                <a:latin typeface="Arial" panose="020B0604020202020204" pitchFamily="34" charset="0"/>
                <a:cs typeface="Arial" panose="020B0604020202020204" pitchFamily="34" charset="0"/>
              </a:rPr>
              <a:t>CDN (2023) </a:t>
            </a:r>
            <a:r>
              <a:rPr lang="en-US" sz="1200" i="1" dirty="0">
                <a:latin typeface="Arial" panose="020B0604020202020204" pitchFamily="34" charset="0"/>
                <a:cs typeface="Arial" panose="020B0604020202020204" pitchFamily="34" charset="0"/>
              </a:rPr>
              <a:t>Theories of Ageing</a:t>
            </a:r>
            <a:r>
              <a:rPr lang="en-US" sz="1200" dirty="0">
                <a:latin typeface="Arial" panose="020B0604020202020204" pitchFamily="34" charset="0"/>
                <a:cs typeface="Arial" panose="020B0604020202020204" pitchFamily="34" charset="0"/>
              </a:rPr>
              <a:t>. Available at: https://</a:t>
            </a:r>
            <a:r>
              <a:rPr lang="en-US" sz="1200" dirty="0" err="1">
                <a:latin typeface="Arial" panose="020B0604020202020204" pitchFamily="34" charset="0"/>
                <a:cs typeface="Arial" panose="020B0604020202020204" pitchFamily="34" charset="0"/>
              </a:rPr>
              <a:t>cdn.slidesharecdn.com</a:t>
            </a:r>
            <a:r>
              <a:rPr lang="en-US" sz="1200" dirty="0">
                <a:latin typeface="Arial" panose="020B0604020202020204" pitchFamily="34" charset="0"/>
                <a:cs typeface="Arial" panose="020B0604020202020204" pitchFamily="34" charset="0"/>
              </a:rPr>
              <a:t> /( Accessed: 19 June 2023)</a:t>
            </a:r>
            <a:br>
              <a:rPr lang="en-US" sz="1200" dirty="0">
                <a:latin typeface="Arial" panose="020B0604020202020204" pitchFamily="34" charset="0"/>
                <a:cs typeface="Arial" panose="020B0604020202020204" pitchFamily="34" charset="0"/>
              </a:rPr>
            </a:br>
            <a:r>
              <a:rPr lang="en-US" sz="1200" dirty="0" err="1">
                <a:latin typeface="Arial" panose="020B0604020202020204" pitchFamily="34" charset="0"/>
                <a:cs typeface="Arial" panose="020B0604020202020204" pitchFamily="34" charset="0"/>
              </a:rPr>
              <a:t>Duperrin</a:t>
            </a:r>
            <a:r>
              <a:rPr lang="en-US" sz="1200" dirty="0">
                <a:latin typeface="Arial" panose="020B0604020202020204" pitchFamily="34" charset="0"/>
                <a:cs typeface="Arial" panose="020B0604020202020204" pitchFamily="34" charset="0"/>
              </a:rPr>
              <a:t> (2023) </a:t>
            </a:r>
            <a:r>
              <a:rPr lang="en-US" sz="1200" i="1" dirty="0">
                <a:latin typeface="Arial" panose="020B0604020202020204" pitchFamily="34" charset="0"/>
                <a:cs typeface="Arial" panose="020B0604020202020204" pitchFamily="34" charset="0"/>
              </a:rPr>
              <a:t>Definition</a:t>
            </a:r>
            <a:r>
              <a:rPr lang="en-US" sz="1200" dirty="0">
                <a:latin typeface="Arial" panose="020B0604020202020204" pitchFamily="34" charset="0"/>
                <a:cs typeface="Arial" panose="020B0604020202020204" pitchFamily="34" charset="0"/>
              </a:rPr>
              <a:t>. Available at: https://</a:t>
            </a:r>
            <a:r>
              <a:rPr lang="en-US" sz="1200" dirty="0" err="1">
                <a:latin typeface="Arial" panose="020B0604020202020204" pitchFamily="34" charset="0"/>
                <a:cs typeface="Arial" panose="020B0604020202020204" pitchFamily="34" charset="0"/>
              </a:rPr>
              <a:t>www.duperrin.com</a:t>
            </a:r>
            <a:r>
              <a:rPr lang="en-US" sz="1200" dirty="0">
                <a:latin typeface="Arial" panose="020B0604020202020204" pitchFamily="34" charset="0"/>
                <a:cs typeface="Arial" panose="020B0604020202020204" pitchFamily="34" charset="0"/>
              </a:rPr>
              <a:t>/</a:t>
            </a:r>
            <a:r>
              <a:rPr lang="en-US" sz="1200" dirty="0" err="1">
                <a:latin typeface="Arial" panose="020B0604020202020204" pitchFamily="34" charset="0"/>
                <a:cs typeface="Arial" panose="020B0604020202020204" pitchFamily="34" charset="0"/>
              </a:rPr>
              <a:t>english</a:t>
            </a:r>
            <a:r>
              <a:rPr lang="en-US" sz="1200" dirty="0">
                <a:latin typeface="Arial" panose="020B0604020202020204" pitchFamily="34" charset="0"/>
                <a:cs typeface="Arial" panose="020B0604020202020204" pitchFamily="34" charset="0"/>
              </a:rPr>
              <a:t>/wp-content/uploads/2020/07/definition-</a:t>
            </a:r>
            <a:r>
              <a:rPr lang="en-US" sz="1200" dirty="0" err="1">
                <a:latin typeface="Arial" panose="020B0604020202020204" pitchFamily="34" charset="0"/>
                <a:cs typeface="Arial" panose="020B0604020202020204" pitchFamily="34" charset="0"/>
              </a:rPr>
              <a:t>scaled.jpg</a:t>
            </a:r>
            <a:r>
              <a:rPr lang="en-US" sz="1200" dirty="0">
                <a:latin typeface="Arial" panose="020B0604020202020204" pitchFamily="34" charset="0"/>
                <a:cs typeface="Arial" panose="020B0604020202020204" pitchFamily="34" charset="0"/>
              </a:rPr>
              <a:t> /(Accessed 6 June. 2023)</a:t>
            </a:r>
            <a:br>
              <a:rPr lang="en-US" sz="1200" dirty="0">
                <a:latin typeface="Arial" panose="020B0604020202020204" pitchFamily="34" charset="0"/>
                <a:cs typeface="Arial" panose="020B0604020202020204" pitchFamily="34" charset="0"/>
              </a:rPr>
            </a:br>
            <a:r>
              <a:rPr lang="en-GB" sz="1200" dirty="0">
                <a:effectLst/>
                <a:latin typeface="Arial" panose="020B0604020202020204" pitchFamily="34" charset="0"/>
                <a:cs typeface="Arial" panose="020B0604020202020204" pitchFamily="34" charset="0"/>
              </a:rPr>
              <a:t>) </a:t>
            </a:r>
            <a:r>
              <a:rPr lang="en-GB" sz="1200" i="1" dirty="0">
                <a:effectLst/>
                <a:latin typeface="Arial" panose="020B0604020202020204" pitchFamily="34" charset="0"/>
                <a:cs typeface="Arial" panose="020B0604020202020204" pitchFamily="34" charset="0"/>
              </a:rPr>
              <a:t>House of Commons Health Committee(</a:t>
            </a:r>
            <a:r>
              <a:rPr lang="en-GB" sz="1200" i="1" dirty="0" err="1">
                <a:effectLst/>
                <a:latin typeface="Arial" panose="020B0604020202020204" pitchFamily="34" charset="0"/>
                <a:cs typeface="Arial" panose="020B0604020202020204" pitchFamily="34" charset="0"/>
              </a:rPr>
              <a:t>n,d</a:t>
            </a:r>
            <a:r>
              <a:rPr lang="en-GB" sz="1200" i="1" dirty="0">
                <a:effectLst/>
                <a:latin typeface="Arial" panose="020B0604020202020204" pitchFamily="34" charset="0"/>
                <a:cs typeface="Arial" panose="020B0604020202020204" pitchFamily="34" charset="0"/>
              </a:rPr>
              <a:t>) - </a:t>
            </a:r>
            <a:r>
              <a:rPr lang="en-GB" sz="1200" i="1" dirty="0" err="1">
                <a:latin typeface="Arial" panose="020B0604020202020204" pitchFamily="34" charset="0"/>
                <a:cs typeface="Arial" panose="020B0604020202020204" pitchFamily="34" charset="0"/>
              </a:rPr>
              <a:t>P</a:t>
            </a:r>
            <a:r>
              <a:rPr lang="en-GB" sz="1200" i="1" dirty="0" err="1">
                <a:effectLst/>
                <a:latin typeface="Arial" panose="020B0604020202020204" pitchFamily="34" charset="0"/>
                <a:cs typeface="Arial" panose="020B0604020202020204" pitchFamily="34" charset="0"/>
              </a:rPr>
              <a:t>ublications.Parliament</a:t>
            </a:r>
            <a:r>
              <a:rPr lang="en-GB" sz="1200" i="1" dirty="0">
                <a:effectLst/>
                <a:latin typeface="Arial" panose="020B0604020202020204" pitchFamily="34" charset="0"/>
                <a:cs typeface="Arial" panose="020B0604020202020204" pitchFamily="34" charset="0"/>
              </a:rPr>
              <a:t>. UK</a:t>
            </a:r>
            <a:r>
              <a:rPr lang="en-GB" sz="1200" dirty="0">
                <a:effectLst/>
                <a:latin typeface="Arial" panose="020B0604020202020204" pitchFamily="34" charset="0"/>
                <a:cs typeface="Arial" panose="020B0604020202020204" pitchFamily="34" charset="0"/>
              </a:rPr>
              <a:t>. Available at: https://</a:t>
            </a:r>
            <a:r>
              <a:rPr lang="en-GB" sz="1200" dirty="0" err="1">
                <a:effectLst/>
                <a:latin typeface="Arial" panose="020B0604020202020204" pitchFamily="34" charset="0"/>
                <a:cs typeface="Arial" panose="020B0604020202020204" pitchFamily="34" charset="0"/>
              </a:rPr>
              <a:t>publications.parliament.uk</a:t>
            </a:r>
            <a:r>
              <a:rPr lang="en-GB" sz="1200" dirty="0">
                <a:effectLst/>
                <a:latin typeface="Arial" panose="020B0604020202020204" pitchFamily="34" charset="0"/>
                <a:cs typeface="Arial" panose="020B0604020202020204" pitchFamily="34" charset="0"/>
              </a:rPr>
              <a:t>/pa/cm201415/</a:t>
            </a:r>
            <a:r>
              <a:rPr lang="en-GB" sz="1200" dirty="0" err="1">
                <a:effectLst/>
                <a:latin typeface="Arial" panose="020B0604020202020204" pitchFamily="34" charset="0"/>
                <a:cs typeface="Arial" panose="020B0604020202020204" pitchFamily="34" charset="0"/>
              </a:rPr>
              <a:t>cmselect</a:t>
            </a:r>
            <a:r>
              <a:rPr lang="en-GB" sz="1200" dirty="0">
                <a:effectLst/>
                <a:latin typeface="Arial" panose="020B0604020202020204" pitchFamily="34" charset="0"/>
                <a:cs typeface="Arial" panose="020B0604020202020204" pitchFamily="34" charset="0"/>
              </a:rPr>
              <a:t>/</a:t>
            </a:r>
            <a:r>
              <a:rPr lang="en-GB" sz="1200" dirty="0" err="1">
                <a:effectLst/>
                <a:latin typeface="Arial" panose="020B0604020202020204" pitchFamily="34" charset="0"/>
                <a:cs typeface="Arial" panose="020B0604020202020204" pitchFamily="34" charset="0"/>
              </a:rPr>
              <a:t>cmhealth</a:t>
            </a:r>
            <a:r>
              <a:rPr lang="en-GB" sz="1200" dirty="0">
                <a:effectLst/>
                <a:latin typeface="Arial" panose="020B0604020202020204" pitchFamily="34" charset="0"/>
                <a:cs typeface="Arial" panose="020B0604020202020204" pitchFamily="34" charset="0"/>
              </a:rPr>
              <a:t>/805/805.pdf (Accessed: 22 June 2023). </a:t>
            </a:r>
            <a:br>
              <a:rPr lang="en-GB" sz="1200" dirty="0">
                <a:effectLst/>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endParaRPr lang="en-US" sz="1200" dirty="0">
              <a:latin typeface="Arial" panose="020B0604020202020204" pitchFamily="34" charset="0"/>
              <a:cs typeface="Arial" panose="020B0604020202020204" pitchFamily="34" charset="0"/>
            </a:endParaRPr>
          </a:p>
        </p:txBody>
      </p:sp>
      <p:pic>
        <p:nvPicPr>
          <p:cNvPr id="5" name="Picture 4" descr="A note pinned to a cork board&#10;&#10;Description automatically generated with medium confidence">
            <a:extLst>
              <a:ext uri="{FF2B5EF4-FFF2-40B4-BE49-F238E27FC236}">
                <a16:creationId xmlns:a16="http://schemas.microsoft.com/office/drawing/2014/main" id="{DAD3EEA3-A44F-3259-0C79-6159D5CC912F}"/>
              </a:ext>
            </a:extLst>
          </p:cNvPr>
          <p:cNvPicPr>
            <a:picLocks noChangeAspect="1"/>
          </p:cNvPicPr>
          <p:nvPr/>
        </p:nvPicPr>
        <p:blipFill>
          <a:blip r:embed="rId3"/>
          <a:stretch>
            <a:fillRect/>
          </a:stretch>
        </p:blipFill>
        <p:spPr>
          <a:xfrm>
            <a:off x="372533" y="122923"/>
            <a:ext cx="11446933" cy="1509323"/>
          </a:xfrm>
          <a:prstGeom prst="rect">
            <a:avLst/>
          </a:prstGeom>
        </p:spPr>
      </p:pic>
      <p:sp>
        <p:nvSpPr>
          <p:cNvPr id="3" name="TextBox 2">
            <a:extLst>
              <a:ext uri="{FF2B5EF4-FFF2-40B4-BE49-F238E27FC236}">
                <a16:creationId xmlns:a16="http://schemas.microsoft.com/office/drawing/2014/main" id="{7F658E45-B1C8-94C0-D50B-4A9D5076A4E4}"/>
              </a:ext>
            </a:extLst>
          </p:cNvPr>
          <p:cNvSpPr txBox="1"/>
          <p:nvPr/>
        </p:nvSpPr>
        <p:spPr>
          <a:xfrm>
            <a:off x="5814435" y="889100"/>
            <a:ext cx="1968809" cy="430887"/>
          </a:xfrm>
          <a:prstGeom prst="rect">
            <a:avLst/>
          </a:prstGeom>
          <a:noFill/>
        </p:spPr>
        <p:txBody>
          <a:bodyPr wrap="none" rtlCol="0">
            <a:spAutoFit/>
          </a:bodyPr>
          <a:lstStyle/>
          <a:p>
            <a:r>
              <a:rPr lang="en-US" sz="1100">
                <a:latin typeface="Arial" panose="020B0604020202020204" pitchFamily="34" charset="0"/>
                <a:cs typeface="Arial" panose="020B0604020202020204" pitchFamily="34" charset="0"/>
              </a:rPr>
              <a:t>Source: Stock. adobe.2023) </a:t>
            </a:r>
          </a:p>
          <a:p>
            <a:endParaRPr lang="en-US"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04474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CC65CC5-8E0C-92BE-A257-B63B29892940}"/>
              </a:ext>
            </a:extLst>
          </p:cNvPr>
          <p:cNvSpPr txBox="1"/>
          <p:nvPr/>
        </p:nvSpPr>
        <p:spPr>
          <a:xfrm>
            <a:off x="323850" y="1252299"/>
            <a:ext cx="11544300" cy="4490075"/>
          </a:xfrm>
          <a:prstGeom prst="rect">
            <a:avLst/>
          </a:prstGeom>
          <a:noFill/>
        </p:spPr>
        <p:txBody>
          <a:bodyPr wrap="square">
            <a:spAutoFit/>
          </a:bodyPr>
          <a:lstStyle/>
          <a:p>
            <a:pPr>
              <a:lnSpc>
                <a:spcPct val="150000"/>
              </a:lnSpc>
            </a:pPr>
            <a:r>
              <a:rPr lang="en-GB" sz="1200" kern="100" dirty="0">
                <a:effectLst/>
                <a:latin typeface="Arial" panose="020B0604020202020204" pitchFamily="34" charset="0"/>
                <a:ea typeface="Calibri" panose="020F0502020204030204" pitchFamily="34" charset="0"/>
                <a:cs typeface="Arial" panose="020B0604020202020204" pitchFamily="34" charset="0"/>
              </a:rPr>
              <a:t>Kam, K. (2011) </a:t>
            </a:r>
            <a:r>
              <a:rPr lang="en-GB" sz="1200" i="1" kern="100" dirty="0">
                <a:effectLst/>
                <a:latin typeface="Arial" panose="020B0604020202020204" pitchFamily="34" charset="0"/>
                <a:ea typeface="Calibri" panose="020F0502020204030204" pitchFamily="34" charset="0"/>
                <a:cs typeface="Arial" panose="020B0604020202020204" pitchFamily="34" charset="0"/>
              </a:rPr>
              <a:t>When Is Palliative Care Appropriate</a:t>
            </a:r>
            <a:r>
              <a:rPr lang="en-GB" sz="1200" kern="100" dirty="0">
                <a:effectLst/>
                <a:latin typeface="Arial" panose="020B0604020202020204" pitchFamily="34" charset="0"/>
                <a:ea typeface="Calibri" panose="020F0502020204030204" pitchFamily="34" charset="0"/>
                <a:cs typeface="Arial" panose="020B0604020202020204" pitchFamily="34" charset="0"/>
              </a:rPr>
              <a:t>?  Available at: https://</a:t>
            </a:r>
            <a:r>
              <a:rPr lang="en-GB" sz="1200" kern="100" dirty="0" err="1">
                <a:effectLst/>
                <a:latin typeface="Arial" panose="020B0604020202020204" pitchFamily="34" charset="0"/>
                <a:ea typeface="Calibri" panose="020F0502020204030204" pitchFamily="34" charset="0"/>
                <a:cs typeface="Arial" panose="020B0604020202020204" pitchFamily="34" charset="0"/>
              </a:rPr>
              <a:t>www.webmd.com</a:t>
            </a:r>
            <a:r>
              <a:rPr lang="en-GB" sz="1200" kern="100" dirty="0">
                <a:effectLst/>
                <a:latin typeface="Arial" panose="020B0604020202020204" pitchFamily="34" charset="0"/>
                <a:ea typeface="Calibri" panose="020F0502020204030204" pitchFamily="34" charset="0"/>
                <a:cs typeface="Arial" panose="020B0604020202020204" pitchFamily="34" charset="0"/>
              </a:rPr>
              <a:t>/palliative-care/when-is-palliative-care-appropriate/ (Accessed:6 June 2023).</a:t>
            </a:r>
          </a:p>
          <a:p>
            <a:pPr>
              <a:lnSpc>
                <a:spcPct val="150000"/>
              </a:lnSpc>
            </a:pPr>
            <a:r>
              <a:rPr lang="en-GB" sz="1200" kern="100" dirty="0">
                <a:effectLst/>
                <a:latin typeface="Arial" panose="020B0604020202020204" pitchFamily="34" charset="0"/>
                <a:ea typeface="Calibri" panose="020F0502020204030204" pitchFamily="34" charset="0"/>
                <a:cs typeface="Arial" panose="020B0604020202020204" pitchFamily="34" charset="0"/>
              </a:rPr>
              <a:t>Lewis, P. (2021). Assisted Dying Bill. Available at: https://</a:t>
            </a:r>
            <a:r>
              <a:rPr lang="en-GB" sz="1200" kern="100" dirty="0" err="1">
                <a:effectLst/>
                <a:latin typeface="Arial" panose="020B0604020202020204" pitchFamily="34" charset="0"/>
                <a:ea typeface="Calibri" panose="020F0502020204030204" pitchFamily="34" charset="0"/>
                <a:cs typeface="Arial" panose="020B0604020202020204" pitchFamily="34" charset="0"/>
              </a:rPr>
              <a:t>lordslibrary.parliament.uk</a:t>
            </a:r>
            <a:r>
              <a:rPr lang="en-GB" sz="1200" kern="100" dirty="0">
                <a:effectLst/>
                <a:latin typeface="Arial" panose="020B0604020202020204" pitchFamily="34" charset="0"/>
                <a:ea typeface="Calibri" panose="020F0502020204030204" pitchFamily="34" charset="0"/>
                <a:cs typeface="Arial" panose="020B0604020202020204" pitchFamily="34" charset="0"/>
              </a:rPr>
              <a:t>/assisted-dying-bill-hl/ (Accessed:6 June 2023).</a:t>
            </a:r>
          </a:p>
          <a:p>
            <a:pPr>
              <a:lnSpc>
                <a:spcPct val="150000"/>
              </a:lnSpc>
            </a:pPr>
            <a:r>
              <a:rPr lang="en-GB" sz="1200" kern="100" dirty="0" err="1">
                <a:effectLst/>
                <a:latin typeface="Arial" panose="020B0604020202020204" pitchFamily="34" charset="0"/>
                <a:ea typeface="Calibri" panose="020F0502020204030204" pitchFamily="34" charset="0"/>
                <a:cs typeface="Arial" panose="020B0604020202020204" pitchFamily="34" charset="0"/>
              </a:rPr>
              <a:t>Narushima</a:t>
            </a:r>
            <a:r>
              <a:rPr lang="en-GB" sz="1200" kern="100" dirty="0">
                <a:effectLst/>
                <a:latin typeface="Arial" panose="020B0604020202020204" pitchFamily="34" charset="0"/>
                <a:ea typeface="Calibri" panose="020F0502020204030204" pitchFamily="34" charset="0"/>
                <a:cs typeface="Arial" panose="020B0604020202020204" pitchFamily="34" charset="0"/>
              </a:rPr>
              <a:t>, M., Liu, J. and </a:t>
            </a:r>
            <a:r>
              <a:rPr lang="en-GB" sz="1200" kern="100" dirty="0" err="1">
                <a:effectLst/>
                <a:latin typeface="Arial" panose="020B0604020202020204" pitchFamily="34" charset="0"/>
                <a:ea typeface="Calibri" panose="020F0502020204030204" pitchFamily="34" charset="0"/>
                <a:cs typeface="Arial" panose="020B0604020202020204" pitchFamily="34" charset="0"/>
              </a:rPr>
              <a:t>Diestelkamp</a:t>
            </a:r>
            <a:r>
              <a:rPr lang="en-GB" sz="1200" kern="100" dirty="0">
                <a:effectLst/>
                <a:latin typeface="Arial" panose="020B0604020202020204" pitchFamily="34" charset="0"/>
                <a:ea typeface="Calibri" panose="020F0502020204030204" pitchFamily="34" charset="0"/>
                <a:cs typeface="Arial" panose="020B0604020202020204" pitchFamily="34" charset="0"/>
              </a:rPr>
              <a:t>, N. (2016). ‘ Lifelong learning in active ageing discourse: its conserving effect on wellbeing, health and vulnerability’, </a:t>
            </a:r>
            <a:r>
              <a:rPr lang="en-GB" sz="1200" i="1" kern="100" dirty="0">
                <a:effectLst/>
                <a:latin typeface="Arial" panose="020B0604020202020204" pitchFamily="34" charset="0"/>
                <a:ea typeface="Calibri" panose="020F0502020204030204" pitchFamily="34" charset="0"/>
                <a:cs typeface="Arial" panose="020B0604020202020204" pitchFamily="34" charset="0"/>
              </a:rPr>
              <a:t>Ageing and Society</a:t>
            </a:r>
            <a:r>
              <a:rPr lang="en-GB" sz="1200" kern="100" dirty="0">
                <a:effectLst/>
                <a:latin typeface="Arial" panose="020B0604020202020204" pitchFamily="34" charset="0"/>
                <a:ea typeface="Calibri" panose="020F0502020204030204" pitchFamily="34" charset="0"/>
                <a:cs typeface="Arial" panose="020B0604020202020204" pitchFamily="34" charset="0"/>
              </a:rPr>
              <a:t>, 38(4), pp.651–675. Available at: https://</a:t>
            </a:r>
            <a:r>
              <a:rPr lang="en-GB" sz="1200" kern="100" dirty="0" err="1">
                <a:effectLst/>
                <a:latin typeface="Arial" panose="020B0604020202020204" pitchFamily="34" charset="0"/>
                <a:ea typeface="Calibri" panose="020F0502020204030204" pitchFamily="34" charset="0"/>
                <a:cs typeface="Arial" panose="020B0604020202020204" pitchFamily="34" charset="0"/>
              </a:rPr>
              <a:t>doi.org</a:t>
            </a:r>
            <a:r>
              <a:rPr lang="en-GB" sz="1200" kern="100" dirty="0">
                <a:effectLst/>
                <a:latin typeface="Arial" panose="020B0604020202020204" pitchFamily="34" charset="0"/>
                <a:ea typeface="Calibri" panose="020F0502020204030204" pitchFamily="34" charset="0"/>
                <a:cs typeface="Arial" panose="020B0604020202020204" pitchFamily="34" charset="0"/>
              </a:rPr>
              <a:t>/10.1017/s0144686x16001136.</a:t>
            </a:r>
          </a:p>
          <a:p>
            <a:pPr>
              <a:lnSpc>
                <a:spcPct val="150000"/>
              </a:lnSpc>
            </a:pPr>
            <a:r>
              <a:rPr lang="en-GB" sz="1200" kern="100" dirty="0">
                <a:effectLst/>
                <a:latin typeface="Arial" panose="020B0604020202020204" pitchFamily="34" charset="0"/>
                <a:ea typeface="Calibri" panose="020F0502020204030204" pitchFamily="34" charset="0"/>
                <a:cs typeface="Arial" panose="020B0604020202020204" pitchFamily="34" charset="0"/>
              </a:rPr>
              <a:t>NHS (2020) </a:t>
            </a:r>
            <a:r>
              <a:rPr lang="en-GB" sz="1200" i="1" kern="100" dirty="0">
                <a:effectLst/>
                <a:latin typeface="Arial" panose="020B0604020202020204" pitchFamily="34" charset="0"/>
                <a:ea typeface="Calibri" panose="020F0502020204030204" pitchFamily="34" charset="0"/>
                <a:cs typeface="Arial" panose="020B0604020202020204" pitchFamily="34" charset="0"/>
              </a:rPr>
              <a:t>Euthanasia and Assisted </a:t>
            </a:r>
            <a:r>
              <a:rPr lang="en-GB" sz="1200" i="1" kern="100" dirty="0" err="1">
                <a:effectLst/>
                <a:latin typeface="Arial" panose="020B0604020202020204" pitchFamily="34" charset="0"/>
                <a:ea typeface="Calibri" panose="020F0502020204030204" pitchFamily="34" charset="0"/>
                <a:cs typeface="Arial" panose="020B0604020202020204" pitchFamily="34" charset="0"/>
              </a:rPr>
              <a:t>Suicide.NHS</a:t>
            </a:r>
            <a:r>
              <a:rPr lang="en-GB" sz="1200" kern="100" dirty="0">
                <a:effectLst/>
                <a:latin typeface="Arial" panose="020B0604020202020204" pitchFamily="34" charset="0"/>
                <a:ea typeface="Calibri" panose="020F0502020204030204" pitchFamily="34" charset="0"/>
                <a:cs typeface="Arial" panose="020B0604020202020204" pitchFamily="34" charset="0"/>
              </a:rPr>
              <a:t>. Available at: https://</a:t>
            </a:r>
            <a:r>
              <a:rPr lang="en-GB" sz="1200" kern="100" dirty="0" err="1">
                <a:effectLst/>
                <a:latin typeface="Arial" panose="020B0604020202020204" pitchFamily="34" charset="0"/>
                <a:ea typeface="Calibri" panose="020F0502020204030204" pitchFamily="34" charset="0"/>
                <a:cs typeface="Arial" panose="020B0604020202020204" pitchFamily="34" charset="0"/>
              </a:rPr>
              <a:t>www.nhs.uk</a:t>
            </a:r>
            <a:r>
              <a:rPr lang="en-GB" sz="1200" kern="100" dirty="0">
                <a:effectLst/>
                <a:latin typeface="Arial" panose="020B0604020202020204" pitchFamily="34" charset="0"/>
                <a:ea typeface="Calibri" panose="020F0502020204030204" pitchFamily="34" charset="0"/>
                <a:cs typeface="Arial" panose="020B0604020202020204" pitchFamily="34" charset="0"/>
              </a:rPr>
              <a:t>/conditions/euthanasia-and-assisted-suicide/ (Accessed:6 June 2023)</a:t>
            </a:r>
          </a:p>
          <a:p>
            <a:pPr>
              <a:lnSpc>
                <a:spcPct val="150000"/>
              </a:lnSpc>
            </a:pPr>
            <a:r>
              <a:rPr lang="en-GB" sz="1200" kern="100" dirty="0">
                <a:effectLst/>
                <a:latin typeface="Arial" panose="020B0604020202020204" pitchFamily="34" charset="0"/>
                <a:ea typeface="Calibri" panose="020F0502020204030204" pitchFamily="34" charset="0"/>
                <a:cs typeface="Arial" panose="020B0604020202020204" pitchFamily="34" charset="0"/>
              </a:rPr>
              <a:t>NHS (2020 a) </a:t>
            </a:r>
            <a:r>
              <a:rPr lang="en-GB" sz="1200" i="1" kern="100" dirty="0">
                <a:effectLst/>
                <a:latin typeface="Arial" panose="020B0604020202020204" pitchFamily="34" charset="0"/>
                <a:ea typeface="Calibri" panose="020F0502020204030204" pitchFamily="34" charset="0"/>
                <a:cs typeface="Arial" panose="020B0604020202020204" pitchFamily="34" charset="0"/>
              </a:rPr>
              <a:t>Euthanasia and Assisted Suicide</a:t>
            </a:r>
            <a:r>
              <a:rPr lang="en-GB" sz="1200" kern="100" dirty="0">
                <a:effectLst/>
                <a:latin typeface="Arial" panose="020B0604020202020204" pitchFamily="34" charset="0"/>
                <a:ea typeface="Calibri" panose="020F0502020204030204" pitchFamily="34" charset="0"/>
                <a:cs typeface="Arial" panose="020B0604020202020204" pitchFamily="34" charset="0"/>
              </a:rPr>
              <a:t>. Available at: https://</a:t>
            </a:r>
            <a:r>
              <a:rPr lang="en-GB" sz="1200" kern="100" dirty="0" err="1">
                <a:effectLst/>
                <a:latin typeface="Arial" panose="020B0604020202020204" pitchFamily="34" charset="0"/>
                <a:ea typeface="Calibri" panose="020F0502020204030204" pitchFamily="34" charset="0"/>
                <a:cs typeface="Arial" panose="020B0604020202020204" pitchFamily="34" charset="0"/>
              </a:rPr>
              <a:t>www.nhs.uk</a:t>
            </a:r>
            <a:r>
              <a:rPr lang="en-GB" sz="1200" kern="100" dirty="0">
                <a:effectLst/>
                <a:latin typeface="Arial" panose="020B0604020202020204" pitchFamily="34" charset="0"/>
                <a:ea typeface="Calibri" panose="020F0502020204030204" pitchFamily="34" charset="0"/>
                <a:cs typeface="Arial" panose="020B0604020202020204" pitchFamily="34" charset="0"/>
              </a:rPr>
              <a:t>/conditions/euthanasia-and-assisted-suicide/ (Accessed:6 June 2023)</a:t>
            </a:r>
          </a:p>
          <a:p>
            <a:pPr>
              <a:lnSpc>
                <a:spcPct val="150000"/>
              </a:lnSpc>
            </a:pPr>
            <a:r>
              <a:rPr lang="en-GB" sz="1200" kern="100" dirty="0">
                <a:effectLst/>
                <a:latin typeface="Arial" panose="020B0604020202020204" pitchFamily="34" charset="0"/>
                <a:ea typeface="Calibri" panose="020F0502020204030204" pitchFamily="34" charset="0"/>
                <a:cs typeface="Arial" panose="020B0604020202020204" pitchFamily="34" charset="0"/>
              </a:rPr>
              <a:t>NHS (2021</a:t>
            </a:r>
            <a:r>
              <a:rPr lang="en-GB" sz="1200" i="1" kern="100" dirty="0">
                <a:effectLst/>
                <a:latin typeface="Arial" panose="020B0604020202020204" pitchFamily="34" charset="0"/>
                <a:ea typeface="Calibri" panose="020F0502020204030204" pitchFamily="34" charset="0"/>
                <a:cs typeface="Arial" panose="020B0604020202020204" pitchFamily="34" charset="0"/>
              </a:rPr>
              <a:t>) Do not attempt cardiopulmonary resuscitation </a:t>
            </a:r>
            <a:r>
              <a:rPr lang="en-GB" sz="1200" kern="100" dirty="0">
                <a:effectLst/>
                <a:latin typeface="Arial" panose="020B0604020202020204" pitchFamily="34" charset="0"/>
                <a:ea typeface="Calibri" panose="020F0502020204030204" pitchFamily="34" charset="0"/>
                <a:cs typeface="Arial" panose="020B0604020202020204" pitchFamily="34" charset="0"/>
              </a:rPr>
              <a:t>(DNACPR) decisions. Available at: https://</a:t>
            </a:r>
            <a:r>
              <a:rPr lang="en-GB" sz="1200" kern="100" dirty="0" err="1">
                <a:effectLst/>
                <a:latin typeface="Arial" panose="020B0604020202020204" pitchFamily="34" charset="0"/>
                <a:ea typeface="Calibri" panose="020F0502020204030204" pitchFamily="34" charset="0"/>
                <a:cs typeface="Arial" panose="020B0604020202020204" pitchFamily="34" charset="0"/>
              </a:rPr>
              <a:t>www.nhs.uk</a:t>
            </a:r>
            <a:r>
              <a:rPr lang="en-GB" sz="1200" kern="100" dirty="0">
                <a:effectLst/>
                <a:latin typeface="Arial" panose="020B0604020202020204" pitchFamily="34" charset="0"/>
                <a:ea typeface="Calibri" panose="020F0502020204030204" pitchFamily="34" charset="0"/>
                <a:cs typeface="Arial" panose="020B0604020202020204" pitchFamily="34" charset="0"/>
              </a:rPr>
              <a:t>/conditions/do-not-attempt-cardiopulmonary-resuscitation-</a:t>
            </a:r>
            <a:r>
              <a:rPr lang="en-GB" sz="1200" kern="100" dirty="0" err="1">
                <a:effectLst/>
                <a:latin typeface="Arial" panose="020B0604020202020204" pitchFamily="34" charset="0"/>
                <a:ea typeface="Calibri" panose="020F0502020204030204" pitchFamily="34" charset="0"/>
                <a:cs typeface="Arial" panose="020B0604020202020204" pitchFamily="34" charset="0"/>
              </a:rPr>
              <a:t>dnacpr</a:t>
            </a:r>
            <a:r>
              <a:rPr lang="en-GB" sz="1200" kern="100" dirty="0">
                <a:effectLst/>
                <a:latin typeface="Arial" panose="020B0604020202020204" pitchFamily="34" charset="0"/>
                <a:ea typeface="Calibri" panose="020F0502020204030204" pitchFamily="34" charset="0"/>
                <a:cs typeface="Arial" panose="020B0604020202020204" pitchFamily="34" charset="0"/>
              </a:rPr>
              <a:t>-decisions/ (Accessed: 19 June 2023).</a:t>
            </a:r>
          </a:p>
          <a:p>
            <a:pPr>
              <a:lnSpc>
                <a:spcPct val="150000"/>
              </a:lnSpc>
            </a:pPr>
            <a:r>
              <a:rPr lang="en-GB" sz="1200" kern="100" dirty="0">
                <a:effectLst/>
                <a:latin typeface="Arial" panose="020B0604020202020204" pitchFamily="34" charset="0"/>
                <a:ea typeface="Calibri" panose="020F0502020204030204" pitchFamily="34" charset="0"/>
                <a:cs typeface="Arial" panose="020B0604020202020204" pitchFamily="34" charset="0"/>
              </a:rPr>
              <a:t>NHS (2020) </a:t>
            </a:r>
            <a:r>
              <a:rPr lang="en-GB" sz="1200" i="1" kern="100" dirty="0">
                <a:effectLst/>
                <a:latin typeface="Arial" panose="020B0604020202020204" pitchFamily="34" charset="0"/>
                <a:ea typeface="Calibri" panose="020F0502020204030204" pitchFamily="34" charset="0"/>
                <a:cs typeface="Arial" panose="020B0604020202020204" pitchFamily="34" charset="0"/>
              </a:rPr>
              <a:t>Choices</a:t>
            </a:r>
            <a:r>
              <a:rPr lang="en-GB" sz="1200" kern="100" dirty="0">
                <a:effectLst/>
                <a:latin typeface="Arial" panose="020B0604020202020204" pitchFamily="34" charset="0"/>
                <a:ea typeface="Calibri" panose="020F0502020204030204" pitchFamily="34" charset="0"/>
                <a:cs typeface="Arial" panose="020B0604020202020204" pitchFamily="34" charset="0"/>
              </a:rPr>
              <a:t>. Available at: https://</a:t>
            </a:r>
            <a:r>
              <a:rPr lang="en-GB" sz="1200" kern="100" dirty="0" err="1">
                <a:effectLst/>
                <a:latin typeface="Arial" panose="020B0604020202020204" pitchFamily="34" charset="0"/>
                <a:ea typeface="Calibri" panose="020F0502020204030204" pitchFamily="34" charset="0"/>
                <a:cs typeface="Arial" panose="020B0604020202020204" pitchFamily="34" charset="0"/>
              </a:rPr>
              <a:t>www.nhs.uk</a:t>
            </a:r>
            <a:r>
              <a:rPr lang="en-GB" sz="1200" kern="100" dirty="0">
                <a:effectLst/>
                <a:latin typeface="Arial" panose="020B0604020202020204" pitchFamily="34" charset="0"/>
                <a:ea typeface="Calibri" panose="020F0502020204030204" pitchFamily="34" charset="0"/>
                <a:cs typeface="Arial" panose="020B0604020202020204" pitchFamily="34" charset="0"/>
              </a:rPr>
              <a:t>/conditions/euthanasia-and-assisted-suicide/ (Accessed: 19 June 2023)</a:t>
            </a:r>
          </a:p>
          <a:p>
            <a:pPr>
              <a:lnSpc>
                <a:spcPct val="150000"/>
              </a:lnSpc>
            </a:pPr>
            <a:r>
              <a:rPr lang="en-GB" sz="1200" kern="100" dirty="0" err="1">
                <a:effectLst/>
                <a:latin typeface="Arial" panose="020B0604020202020204" pitchFamily="34" charset="0"/>
                <a:ea typeface="Calibri" panose="020F0502020204030204" pitchFamily="34" charset="0"/>
                <a:cs typeface="Arial" panose="020B0604020202020204" pitchFamily="34" charset="0"/>
              </a:rPr>
              <a:t>RighttolifeUK</a:t>
            </a:r>
            <a:r>
              <a:rPr lang="en-GB" sz="1200" kern="100" dirty="0">
                <a:effectLst/>
                <a:latin typeface="Arial" panose="020B0604020202020204" pitchFamily="34" charset="0"/>
                <a:ea typeface="Calibri" panose="020F0502020204030204" pitchFamily="34" charset="0"/>
                <a:cs typeface="Arial" panose="020B0604020202020204" pitchFamily="34" charset="0"/>
              </a:rPr>
              <a:t> (2022) </a:t>
            </a:r>
            <a:r>
              <a:rPr lang="en-GB" sz="1200" i="1" kern="100" dirty="0">
                <a:effectLst/>
                <a:latin typeface="Arial" panose="020B0604020202020204" pitchFamily="34" charset="0"/>
                <a:ea typeface="Calibri" panose="020F0502020204030204" pitchFamily="34" charset="0"/>
                <a:cs typeface="Arial" panose="020B0604020202020204" pitchFamily="34" charset="0"/>
              </a:rPr>
              <a:t>Assisted suicide and euthanasia</a:t>
            </a:r>
            <a:r>
              <a:rPr lang="en-GB" sz="1200" kern="100" dirty="0">
                <a:effectLst/>
                <a:latin typeface="Arial" panose="020B0604020202020204" pitchFamily="34" charset="0"/>
                <a:ea typeface="Calibri" panose="020F0502020204030204" pitchFamily="34" charset="0"/>
                <a:cs typeface="Arial" panose="020B0604020202020204" pitchFamily="34" charset="0"/>
              </a:rPr>
              <a:t>. Available at: https://</a:t>
            </a:r>
            <a:r>
              <a:rPr lang="en-GB" sz="1200" kern="100" dirty="0" err="1">
                <a:effectLst/>
                <a:latin typeface="Arial" panose="020B0604020202020204" pitchFamily="34" charset="0"/>
                <a:ea typeface="Calibri" panose="020F0502020204030204" pitchFamily="34" charset="0"/>
                <a:cs typeface="Arial" panose="020B0604020202020204" pitchFamily="34" charset="0"/>
              </a:rPr>
              <a:t>righttolife.org.uk</a:t>
            </a:r>
            <a:r>
              <a:rPr lang="en-GB" sz="1200" kern="100" dirty="0">
                <a:effectLst/>
                <a:latin typeface="Arial" panose="020B0604020202020204" pitchFamily="34" charset="0"/>
                <a:ea typeface="Calibri" panose="020F0502020204030204" pitchFamily="34" charset="0"/>
                <a:cs typeface="Arial" panose="020B0604020202020204" pitchFamily="34" charset="0"/>
              </a:rPr>
              <a:t>/</a:t>
            </a:r>
            <a:r>
              <a:rPr lang="en-GB" sz="1200" kern="100" dirty="0" err="1">
                <a:effectLst/>
                <a:latin typeface="Arial" panose="020B0604020202020204" pitchFamily="34" charset="0"/>
                <a:ea typeface="Calibri" panose="020F0502020204030204" pitchFamily="34" charset="0"/>
                <a:cs typeface="Arial" panose="020B0604020202020204" pitchFamily="34" charset="0"/>
              </a:rPr>
              <a:t>know.ledgebase</a:t>
            </a:r>
            <a:r>
              <a:rPr lang="en-GB" sz="1200" kern="100" dirty="0">
                <a:effectLst/>
                <a:latin typeface="Arial" panose="020B0604020202020204" pitchFamily="34" charset="0"/>
                <a:ea typeface="Calibri" panose="020F0502020204030204" pitchFamily="34" charset="0"/>
                <a:cs typeface="Arial" panose="020B0604020202020204" pitchFamily="34" charset="0"/>
              </a:rPr>
              <a:t>/assisted-suicide-and-euthanasia/ (Accessed 6 June 2023).</a:t>
            </a:r>
          </a:p>
          <a:p>
            <a:pPr>
              <a:lnSpc>
                <a:spcPct val="150000"/>
              </a:lnSpc>
            </a:pPr>
            <a:r>
              <a:rPr lang="en-GB" sz="1200" kern="100" dirty="0" err="1">
                <a:effectLst/>
                <a:latin typeface="Arial" panose="020B0604020202020204" pitchFamily="34" charset="0"/>
                <a:ea typeface="Calibri" panose="020F0502020204030204" pitchFamily="34" charset="0"/>
                <a:cs typeface="Arial" panose="020B0604020202020204" pitchFamily="34" charset="0"/>
              </a:rPr>
              <a:t>Riisfeldt</a:t>
            </a:r>
            <a:r>
              <a:rPr lang="en-GB" sz="1200" kern="100" dirty="0">
                <a:effectLst/>
                <a:latin typeface="Arial" panose="020B0604020202020204" pitchFamily="34" charset="0"/>
                <a:ea typeface="Calibri" panose="020F0502020204030204" pitchFamily="34" charset="0"/>
                <a:cs typeface="Arial" panose="020B0604020202020204" pitchFamily="34" charset="0"/>
              </a:rPr>
              <a:t>, T.D. (2023) ‘Overcoming Conflicting Definitions of ‘Euthanasia,</a:t>
            </a:r>
            <a:r>
              <a:rPr lang="en-GB" sz="1200" kern="100" dirty="0">
                <a:latin typeface="Arial" panose="020B0604020202020204" pitchFamily="34" charset="0"/>
                <a:ea typeface="Calibri" panose="020F0502020204030204" pitchFamily="34" charset="0"/>
                <a:cs typeface="Arial" panose="020B0604020202020204" pitchFamily="34" charset="0"/>
              </a:rPr>
              <a:t> </a:t>
            </a:r>
            <a:r>
              <a:rPr lang="en-GB" sz="1200" kern="100" dirty="0">
                <a:effectLst/>
                <a:latin typeface="Arial" panose="020B0604020202020204" pitchFamily="34" charset="0"/>
                <a:ea typeface="Calibri" panose="020F0502020204030204" pitchFamily="34" charset="0"/>
                <a:cs typeface="Arial" panose="020B0604020202020204" pitchFamily="34" charset="0"/>
              </a:rPr>
              <a:t>and of Assisted Suicide,’ Through a Value-Neutral Taxonomy of ‘End-Of-Life Practices’. </a:t>
            </a:r>
            <a:r>
              <a:rPr lang="en-GB" sz="1200" i="1" kern="100" dirty="0">
                <a:effectLst/>
                <a:latin typeface="Arial" panose="020B0604020202020204" pitchFamily="34" charset="0"/>
                <a:ea typeface="Calibri" panose="020F0502020204030204" pitchFamily="34" charset="0"/>
                <a:cs typeface="Arial" panose="020B0604020202020204" pitchFamily="34" charset="0"/>
              </a:rPr>
              <a:t>Journal of Bioethical Inquir</a:t>
            </a:r>
            <a:r>
              <a:rPr lang="en-GB" sz="1200" kern="100" dirty="0">
                <a:effectLst/>
                <a:latin typeface="Arial" panose="020B0604020202020204" pitchFamily="34" charset="0"/>
                <a:ea typeface="Calibri" panose="020F0502020204030204" pitchFamily="34" charset="0"/>
                <a:cs typeface="Arial" panose="020B0604020202020204" pitchFamily="34" charset="0"/>
              </a:rPr>
              <a:t>y. </a:t>
            </a:r>
            <a:r>
              <a:rPr lang="en-GB" sz="1200" kern="100" dirty="0" err="1">
                <a:effectLst/>
                <a:latin typeface="Arial" panose="020B0604020202020204" pitchFamily="34" charset="0"/>
                <a:ea typeface="Calibri" panose="020F0502020204030204" pitchFamily="34" charset="0"/>
                <a:cs typeface="Arial" panose="020B0604020202020204" pitchFamily="34" charset="0"/>
              </a:rPr>
              <a:t>doi:https</a:t>
            </a:r>
            <a:r>
              <a:rPr lang="en-GB" sz="1200" kern="100" dirty="0">
                <a:effectLst/>
                <a:latin typeface="Arial" panose="020B0604020202020204" pitchFamily="34" charset="0"/>
                <a:ea typeface="Calibri" panose="020F0502020204030204" pitchFamily="34" charset="0"/>
                <a:cs typeface="Arial" panose="020B0604020202020204" pitchFamily="34" charset="0"/>
              </a:rPr>
              <a:t>://</a:t>
            </a:r>
            <a:r>
              <a:rPr lang="en-GB" sz="1200" kern="100" dirty="0" err="1">
                <a:effectLst/>
                <a:latin typeface="Arial" panose="020B0604020202020204" pitchFamily="34" charset="0"/>
                <a:ea typeface="Calibri" panose="020F0502020204030204" pitchFamily="34" charset="0"/>
                <a:cs typeface="Arial" panose="020B0604020202020204" pitchFamily="34" charset="0"/>
              </a:rPr>
              <a:t>doi.org</a:t>
            </a:r>
            <a:r>
              <a:rPr lang="en-GB" sz="1200" kern="100" dirty="0">
                <a:effectLst/>
                <a:latin typeface="Arial" panose="020B0604020202020204" pitchFamily="34" charset="0"/>
                <a:ea typeface="Calibri" panose="020F0502020204030204" pitchFamily="34" charset="0"/>
                <a:cs typeface="Arial" panose="020B0604020202020204" pitchFamily="34" charset="0"/>
              </a:rPr>
              <a:t>/10.1007/s11673-023-10230-1.</a:t>
            </a:r>
          </a:p>
          <a:p>
            <a:pPr>
              <a:lnSpc>
                <a:spcPct val="150000"/>
              </a:lnSpc>
            </a:pPr>
            <a:r>
              <a:rPr lang="en-GB" sz="1200" kern="100" dirty="0">
                <a:effectLst/>
                <a:latin typeface="Arial" panose="020B0604020202020204" pitchFamily="34" charset="0"/>
                <a:ea typeface="Calibri" panose="020F0502020204030204" pitchFamily="34" charset="0"/>
                <a:cs typeface="Arial" panose="020B0604020202020204" pitchFamily="34" charset="0"/>
              </a:rPr>
              <a:t>Social Sci </a:t>
            </a:r>
            <a:r>
              <a:rPr lang="en-GB" sz="1200" kern="100" dirty="0" err="1">
                <a:effectLst/>
                <a:latin typeface="Arial" panose="020B0604020202020204" pitchFamily="34" charset="0"/>
                <a:ea typeface="Calibri" panose="020F0502020204030204" pitchFamily="34" charset="0"/>
                <a:cs typeface="Arial" panose="020B0604020202020204" pitchFamily="34" charset="0"/>
              </a:rPr>
              <a:t>LibreTexts</a:t>
            </a:r>
            <a:r>
              <a:rPr lang="en-GB" sz="1200" kern="100" dirty="0">
                <a:effectLst/>
                <a:latin typeface="Arial" panose="020B0604020202020204" pitchFamily="34" charset="0"/>
                <a:ea typeface="Calibri" panose="020F0502020204030204" pitchFamily="34" charset="0"/>
                <a:cs typeface="Arial" panose="020B0604020202020204" pitchFamily="34" charset="0"/>
              </a:rPr>
              <a:t> (2018) Disengagement Theory. Available at: https://</a:t>
            </a:r>
            <a:r>
              <a:rPr lang="en-GB" sz="1200" kern="100" dirty="0" err="1">
                <a:effectLst/>
                <a:latin typeface="Arial" panose="020B0604020202020204" pitchFamily="34" charset="0"/>
                <a:ea typeface="Calibri" panose="020F0502020204030204" pitchFamily="34" charset="0"/>
                <a:cs typeface="Arial" panose="020B0604020202020204" pitchFamily="34" charset="0"/>
              </a:rPr>
              <a:t>socialsci.libretexts.org</a:t>
            </a:r>
            <a:r>
              <a:rPr lang="en-GB" sz="1200" kern="100" dirty="0">
                <a:effectLst/>
                <a:latin typeface="Arial" panose="020B0604020202020204" pitchFamily="34" charset="0"/>
                <a:ea typeface="Calibri" panose="020F0502020204030204" pitchFamily="34" charset="0"/>
                <a:cs typeface="Arial" panose="020B0604020202020204" pitchFamily="34" charset="0"/>
              </a:rPr>
              <a:t>/Bookshelves/Sociology/ (Accessed: 19 June 2023)</a:t>
            </a:r>
          </a:p>
          <a:p>
            <a:pPr>
              <a:lnSpc>
                <a:spcPct val="150000"/>
              </a:lnSpc>
            </a:pPr>
            <a:r>
              <a:rPr lang="en-GB" sz="1200" kern="100" dirty="0">
                <a:effectLst/>
                <a:latin typeface="Arial" panose="020B0604020202020204" pitchFamily="34" charset="0"/>
                <a:ea typeface="Calibri" panose="020F0502020204030204" pitchFamily="34" charset="0"/>
                <a:cs typeface="Arial" panose="020B0604020202020204" pitchFamily="34" charset="0"/>
              </a:rPr>
              <a:t>Stock. adobe (2023) Euthanasia, Available at: https://</a:t>
            </a:r>
            <a:r>
              <a:rPr lang="en-GB" sz="1200" kern="100" dirty="0" err="1">
                <a:effectLst/>
                <a:latin typeface="Arial" panose="020B0604020202020204" pitchFamily="34" charset="0"/>
                <a:ea typeface="Calibri" panose="020F0502020204030204" pitchFamily="34" charset="0"/>
                <a:cs typeface="Arial" panose="020B0604020202020204" pitchFamily="34" charset="0"/>
              </a:rPr>
              <a:t>stock.adobe.com</a:t>
            </a:r>
            <a:r>
              <a:rPr lang="en-GB" sz="1200" kern="100" dirty="0">
                <a:effectLst/>
                <a:latin typeface="Arial" panose="020B0604020202020204" pitchFamily="34" charset="0"/>
                <a:ea typeface="Calibri" panose="020F0502020204030204" pitchFamily="34" charset="0"/>
                <a:cs typeface="Arial" panose="020B0604020202020204" pitchFamily="34" charset="0"/>
              </a:rPr>
              <a:t>/</a:t>
            </a:r>
            <a:r>
              <a:rPr lang="en-GB" sz="1200" kern="100" dirty="0" err="1">
                <a:effectLst/>
                <a:latin typeface="Arial" panose="020B0604020202020204" pitchFamily="34" charset="0"/>
                <a:ea typeface="Calibri" panose="020F0502020204030204" pitchFamily="34" charset="0"/>
                <a:cs typeface="Arial" panose="020B0604020202020204" pitchFamily="34" charset="0"/>
              </a:rPr>
              <a:t>uk</a:t>
            </a:r>
            <a:r>
              <a:rPr lang="en-GB" sz="1200" kern="100" dirty="0">
                <a:effectLst/>
                <a:latin typeface="Arial" panose="020B0604020202020204" pitchFamily="34" charset="0"/>
                <a:ea typeface="Calibri" panose="020F0502020204030204" pitchFamily="34" charset="0"/>
                <a:cs typeface="Arial" panose="020B0604020202020204" pitchFamily="34" charset="0"/>
              </a:rPr>
              <a:t>/</a:t>
            </a:r>
            <a:r>
              <a:rPr lang="en-GB" sz="1200" kern="100" dirty="0" err="1">
                <a:effectLst/>
                <a:latin typeface="Arial" panose="020B0604020202020204" pitchFamily="34" charset="0"/>
                <a:ea typeface="Calibri" panose="020F0502020204030204" pitchFamily="34" charset="0"/>
                <a:cs typeface="Arial" panose="020B0604020202020204" pitchFamily="34" charset="0"/>
              </a:rPr>
              <a:t>search?k</a:t>
            </a:r>
            <a:r>
              <a:rPr lang="en-GB" sz="1200" kern="100" dirty="0">
                <a:effectLst/>
                <a:latin typeface="Arial" panose="020B0604020202020204" pitchFamily="34" charset="0"/>
                <a:ea typeface="Calibri" panose="020F0502020204030204" pitchFamily="34" charset="0"/>
                <a:cs typeface="Arial" panose="020B0604020202020204" pitchFamily="34" charset="0"/>
              </a:rPr>
              <a:t>=</a:t>
            </a:r>
            <a:r>
              <a:rPr lang="en-GB" sz="1200" kern="100" dirty="0" err="1">
                <a:effectLst/>
                <a:latin typeface="Arial" panose="020B0604020202020204" pitchFamily="34" charset="0"/>
                <a:ea typeface="Calibri" panose="020F0502020204030204" pitchFamily="34" charset="0"/>
                <a:cs typeface="Arial" panose="020B0604020202020204" pitchFamily="34" charset="0"/>
              </a:rPr>
              <a:t>euthanasia&amp;asset_id</a:t>
            </a:r>
            <a:r>
              <a:rPr lang="en-GB" sz="1200" kern="100" dirty="0">
                <a:effectLst/>
                <a:latin typeface="Arial" panose="020B0604020202020204" pitchFamily="34" charset="0"/>
                <a:ea typeface="Calibri" panose="020F0502020204030204" pitchFamily="34" charset="0"/>
                <a:cs typeface="Arial" panose="020B0604020202020204" pitchFamily="34" charset="0"/>
              </a:rPr>
              <a:t>=400233858 (Accessed: 05 June 2023). </a:t>
            </a:r>
          </a:p>
          <a:p>
            <a:pPr>
              <a:lnSpc>
                <a:spcPct val="150000"/>
              </a:lnSpc>
            </a:pPr>
            <a:r>
              <a:rPr lang="en-GB" sz="1200" kern="100" dirty="0">
                <a:effectLst/>
                <a:latin typeface="Arial" panose="020B0604020202020204" pitchFamily="34" charset="0"/>
                <a:ea typeface="Calibri" panose="020F0502020204030204" pitchFamily="34" charset="0"/>
                <a:cs typeface="Arial" panose="020B0604020202020204" pitchFamily="34" charset="0"/>
              </a:rPr>
              <a:t>Stock. adobe (2023) References, Available at: https://</a:t>
            </a:r>
            <a:r>
              <a:rPr lang="en-GB" sz="1200" kern="100" dirty="0" err="1">
                <a:effectLst/>
                <a:latin typeface="Arial" panose="020B0604020202020204" pitchFamily="34" charset="0"/>
                <a:ea typeface="Calibri" panose="020F0502020204030204" pitchFamily="34" charset="0"/>
                <a:cs typeface="Arial" panose="020B0604020202020204" pitchFamily="34" charset="0"/>
              </a:rPr>
              <a:t>stock.adobe.com</a:t>
            </a:r>
            <a:r>
              <a:rPr lang="en-GB" sz="1200" kern="100" dirty="0">
                <a:effectLst/>
                <a:latin typeface="Arial" panose="020B0604020202020204" pitchFamily="34" charset="0"/>
                <a:ea typeface="Calibri" panose="020F0502020204030204" pitchFamily="34" charset="0"/>
                <a:cs typeface="Arial" panose="020B0604020202020204" pitchFamily="34" charset="0"/>
              </a:rPr>
              <a:t>/</a:t>
            </a:r>
            <a:r>
              <a:rPr lang="en-GB" sz="1200" kern="100" dirty="0" err="1">
                <a:effectLst/>
                <a:latin typeface="Arial" panose="020B0604020202020204" pitchFamily="34" charset="0"/>
                <a:ea typeface="Calibri" panose="020F0502020204030204" pitchFamily="34" charset="0"/>
                <a:cs typeface="Arial" panose="020B0604020202020204" pitchFamily="34" charset="0"/>
              </a:rPr>
              <a:t>uk</a:t>
            </a:r>
            <a:r>
              <a:rPr lang="en-GB" sz="1200" kern="100" dirty="0">
                <a:effectLst/>
                <a:latin typeface="Arial" panose="020B0604020202020204" pitchFamily="34" charset="0"/>
                <a:ea typeface="Calibri" panose="020F0502020204030204" pitchFamily="34" charset="0"/>
                <a:cs typeface="Arial" panose="020B0604020202020204" pitchFamily="34" charset="0"/>
              </a:rPr>
              <a:t>/</a:t>
            </a:r>
            <a:r>
              <a:rPr lang="en-GB" sz="1200" kern="100" dirty="0" err="1">
                <a:effectLst/>
                <a:latin typeface="Arial" panose="020B0604020202020204" pitchFamily="34" charset="0"/>
                <a:ea typeface="Calibri" panose="020F0502020204030204" pitchFamily="34" charset="0"/>
                <a:cs typeface="Arial" panose="020B0604020202020204" pitchFamily="34" charset="0"/>
              </a:rPr>
              <a:t>search?k</a:t>
            </a:r>
            <a:r>
              <a:rPr lang="en-GB" sz="1200" kern="100" dirty="0">
                <a:effectLst/>
                <a:latin typeface="Arial" panose="020B0604020202020204" pitchFamily="34" charset="0"/>
                <a:ea typeface="Calibri" panose="020F0502020204030204" pitchFamily="34" charset="0"/>
                <a:cs typeface="Arial" panose="020B0604020202020204" pitchFamily="34" charset="0"/>
              </a:rPr>
              <a:t>=</a:t>
            </a:r>
            <a:r>
              <a:rPr lang="en-GB" sz="1200" kern="100" dirty="0" err="1">
                <a:effectLst/>
                <a:latin typeface="Arial" panose="020B0604020202020204" pitchFamily="34" charset="0"/>
                <a:ea typeface="Calibri" panose="020F0502020204030204" pitchFamily="34" charset="0"/>
                <a:cs typeface="Arial" panose="020B0604020202020204" pitchFamily="34" charset="0"/>
              </a:rPr>
              <a:t>euthanasia&amp;asset_id</a:t>
            </a:r>
            <a:r>
              <a:rPr lang="en-GB" sz="1200" kern="100" dirty="0">
                <a:effectLst/>
                <a:latin typeface="Arial" panose="020B0604020202020204" pitchFamily="34" charset="0"/>
                <a:ea typeface="Calibri" panose="020F0502020204030204" pitchFamily="34" charset="0"/>
                <a:cs typeface="Arial" panose="020B0604020202020204" pitchFamily="34" charset="0"/>
              </a:rPr>
              <a:t>=400233858 (Accessed: 05 June 2023). </a:t>
            </a:r>
          </a:p>
          <a:p>
            <a:pPr>
              <a:lnSpc>
                <a:spcPct val="150000"/>
              </a:lnSpc>
            </a:pPr>
            <a:endParaRPr lang="en-GB" sz="12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09290882"/>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1362</TotalTime>
  <Words>2242</Words>
  <Application>Microsoft Macintosh PowerPoint</Application>
  <PresentationFormat>Widescreen</PresentationFormat>
  <Paragraphs>115</Paragraphs>
  <Slides>13</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Century Gothic</vt:lpstr>
      <vt:lpstr>Frutiger W01</vt:lpstr>
      <vt:lpstr>FSMe Bold</vt:lpstr>
      <vt:lpstr>Roboto</vt:lpstr>
      <vt:lpstr>Wingdings 3</vt:lpstr>
      <vt:lpstr>Wisp</vt:lpstr>
      <vt:lpstr>          Programme: BSc Health and Social Care  Module: Living with care : The Older Person  Module code: BMHP6009_BIRM Student name: Oslava Chougleva Student number: 2028217 Student name: Amina Bibi Student Number:1807446  Lecturer: Joanne Davies </vt:lpstr>
      <vt:lpstr>  Euthanasia in the UK and Assisted Suicide </vt:lpstr>
      <vt:lpstr>Definition of Euthanasia and Assisted Suicide </vt:lpstr>
      <vt:lpstr>  The law in the United Kingdom regarding Euthanasia and Assisted suicide   According to the Suicide Act of 1961, assisted suicide is against the law and is subject to a 14-year prison sentence. However, it is not illegal to attempt suicide.  The Coroners and Justice Act 2009  exempted bringing charges under section 2 of the 1961 act.  if “the victim had reached a voluntary, clear, settled and informed decision to commit suicide, “ any person assisting was “wholly motivated by compassion” (Lewis, 2021)  ‘Euthanasia is illegal and could be prosecuted as murder or manslaughter’ (British Medical Association, 2021).                                                     International Law  Only fourteen countries globally (7% of all) allow assisted suicide and/or euthanasia ( RightToLifeUK, 2022).   </vt:lpstr>
      <vt:lpstr>                               Anti-Euthanasia Arguments </vt:lpstr>
      <vt:lpstr>             End-of-life and palliative care facilities </vt:lpstr>
      <vt:lpstr>The gap between the need and availability of end-of-life care </vt:lpstr>
      <vt:lpstr>Legislation </vt:lpstr>
      <vt:lpstr>           Planning for end of life </vt:lpstr>
      <vt:lpstr>                                                                   Disengagement Theory  According to the Disengagement Theory of Ageing, older people withdraw from relationships with others and society.   It is normal and appropriate. The theory states that society's reaction to the older person's disengagement is a common acceptance that the older person will soon pass away.   Society must prepare to carry on without them. As a result, the theory argues that older persons' withdrawal from society is normal and appropriate  (Social Sci LibreTexts, 2018)                                                                                                                  Activity Theory  According to the Activity Theory, People can maintain their sense of purpose, social relationships, and general mental and physical health by being involved and active.  Older persons can benefit from various activities, including volunteering, pursuing hobbies, picking up new skills, and exercising. These pursuits support positive ageing by fostering a sense of fulfilment, individual development, and social integration( Narushima , Liu and Diestelkamp , 2016)                                                                                               Continuity Theory  According to Continuity Theory, people in their middle years and older adjust their lifestyles to continue engaging in the same hobbies, interacting with the same people, and holding the same ideas and values as they age.  They frequently keep these structures as they age and carry on with connections and activities that fit their pre-established patterns. In other words, people choose roles, activities, and behaviours suitable for their self-concept and personal identity to maintain continuity (Bell, 2013). </vt:lpstr>
      <vt:lpstr>          Conclusion </vt:lpstr>
      <vt:lpstr>  Age UK. (n.d.) End-of-life planning.  Available at: https://www.ageuk.org.uk/information-advice/money-legal/end-of-life-planning/ Accessed: 19 June 2023). BBC (2014). BBC - Ethics - Euthanasia: Anti-euthanasia arguments. Available at: https://www.bbc.co.uk/ethics/euthanasia/against/against_1.shtml/ (Accessed: 6 June 2023). BBC News (2019) What’s the difference between assisted suicide and euthanasia? Available at: https://www.bbc.co.uk/news/uk-47158287/ (Accessed:6 June 2023). Bell, K .(2013) Continuity theory definition. Available at: https://sociologydictionary.org/continuity-theory/ (Accessed: 19 June 2023). British Medical Association (2021) What is the law on physician-assisted dying in the UK?  Available at: https://www.bma.org.uk/media/4400/bma-pad-map-and-uk-legislative-proposals-aug-2021.pdf/ / (Accessed: 6 June 2023). CDN (2023) Theories of Ageing. Available at: https://cdn.slidesharecdn.com /( Accessed: 19 June 2023) Duperrin (2023) Definition. Available at: https://www.duperrin.com/english/wp-content/uploads/2020/07/definition-scaled.jpg /(Accessed 6 June. 2023) ) House of Commons Health Committee(n,d) - Publications.Parliament. UK. Available at: https://publications.parliament.uk/pa/cm201415/cmselect/cmhealth/805/805.pdf (Accessed: 22 June 2023).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name: Oslava Chougleva Student number: 2028217 Student name: Amina Bibi Student Number:1807448 Programme: BSc Health and Social Care  Module: Living with care :The Older Person  Module code: BMHP6009_BIRM   Lecturer: Joanne Davies </dc:title>
  <dc:creator>Oslava Chougleva (2028217)</dc:creator>
  <cp:lastModifiedBy>Oslava Chougleva (2028217)</cp:lastModifiedBy>
  <cp:revision>2</cp:revision>
  <dcterms:created xsi:type="dcterms:W3CDTF">2023-06-05T22:59:28Z</dcterms:created>
  <dcterms:modified xsi:type="dcterms:W3CDTF">2023-06-22T23:06:48Z</dcterms:modified>
</cp:coreProperties>
</file>