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  <p:sldId id="259" r:id="rId9"/>
    <p:sldId id="260" r:id="rId10"/>
  </p:sldIdLst>
  <p:sldSz cx="12192000" cy="6858000"/>
  <p:notesSz cx="6858000" cy="9144000"/>
  <p:defaultTextStyle>
    <a:defPPr>
      <a:defRPr lang="en-US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4995"/>
    <p:restoredTop sz="94660"/>
  </p:normalViewPr>
  <p:slideViewPr>
    <p:cSldViewPr snapToGrid="0">
      <p:cViewPr varScale="1">
        <p:scale>
          <a:sx d="100" n="68"/>
          <a:sy d="100" n="68"/>
        </p:scale>
        <p:origin x="616" y="76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2008" cy="72008"/>
</p:viewPr>
</file>

<file path=ppt/_rels/presentation.xml.rels><?xml version="1.0" encoding="UTF-8" standalone="yes"?><Relationships xmlns="http://schemas.openxmlformats.org/package/2006/relationships"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36CA7-8E66-FE2B-3546-B5FF7EBAAF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 numCol="1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888AC8-02C4-260B-53D5-7E80624320D1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1524000" y="3602038"/>
            <a:ext cx="9144000" cy="1655762"/>
          </a:xfrm>
        </p:spPr>
        <p:txBody>
          <a:bodyPr numCol="1"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6FF5E-1E80-8F0F-1438-40836CA19FC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E434E-9F0F-8D8A-B7C2-EC5F1611352F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C4C954-493C-07C7-D6D4-007E340E82CA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941048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12471-D2A7-5D11-B4BF-E8B739C61D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3B2685-0937-5C86-4922-02B412D8B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4DD472-5C85-7F95-F09A-2DAFC701662F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4242F4-E2EC-C866-5895-A9478F84D646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317B6-0CEA-1046-A893-BEBA661CCEF4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867688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BEB2D-46D8-0344-8A0E-EF54646CE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 numCol="1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E4A220-9C29-9D37-90F8-710437154E78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1850" y="4589463"/>
            <a:ext cx="10515600" cy="1500187"/>
          </a:xfrm>
        </p:spPr>
        <p:txBody>
          <a:bodyPr numCol="1"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5DB5B-098B-91DC-23E1-C59DAFD11B1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E3D3AC-7304-3F7B-65D0-AE07D2A55A94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9FD96-5E24-98E5-7A0E-A453F454EFF1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729430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09C97-F72F-F6E1-0D98-07BDA3C19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56EFC-288D-58D8-5444-B77D07F27EB0}"/>
              </a:ext>
            </a:extLst>
          </p:cNvPr>
          <p:cNvSpPr>
            <a:spLocks noGrp="1"/>
          </p:cNvSpPr>
          <p:nvPr>
            <p:ph idx="1" sz="half"/>
          </p:nvPr>
        </p:nvSpPr>
        <p:spPr>
          <a:xfrm>
            <a:off x="838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4DBE2-83DB-818F-7320-5B26E6B75F38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6172200" y="1825625"/>
            <a:ext cx="5181600" cy="435133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48571-2A25-E339-5AFF-DBF96700709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F3F5E-E463-F23A-3454-78D5FDC767DD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2685B-518C-5A23-C9BC-1DEC5ACBD3C2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995253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993A2-F882-EB79-8F7F-A1B308C51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5503DC-5634-19A7-4AC3-8ACC78189F9C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9788" y="1681163"/>
            <a:ext cx="5157787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829AE6-B0D6-1705-EA54-CA61C54D70D8}"/>
              </a:ext>
            </a:extLst>
          </p:cNvPr>
          <p:cNvSpPr>
            <a:spLocks noGrp="1"/>
          </p:cNvSpPr>
          <p:nvPr>
            <p:ph idx="2" sz="half"/>
          </p:nvPr>
        </p:nvSpPr>
        <p:spPr>
          <a:xfrm>
            <a:off x="839788" y="2505075"/>
            <a:ext cx="5157787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0A7544A-F512-FB5E-36E9-9F4846412C56}"/>
              </a:ext>
            </a:extLst>
          </p:cNvPr>
          <p:cNvSpPr>
            <a:spLocks noGrp="1"/>
          </p:cNvSpPr>
          <p:nvPr>
            <p:ph idx="3" sz="quarter" type="body"/>
          </p:nvPr>
        </p:nvSpPr>
        <p:spPr>
          <a:xfrm>
            <a:off x="6172200" y="1681163"/>
            <a:ext cx="5183188" cy="823912"/>
          </a:xfrm>
        </p:spPr>
        <p:txBody>
          <a:bodyPr anchor="b" numCol="1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00E3E3-D086-92E6-0940-FA3010C4DD93}"/>
              </a:ext>
            </a:extLst>
          </p:cNvPr>
          <p:cNvSpPr>
            <a:spLocks noGrp="1"/>
          </p:cNvSpPr>
          <p:nvPr>
            <p:ph idx="4" sz="quarter"/>
          </p:nvPr>
        </p:nvSpPr>
        <p:spPr>
          <a:xfrm>
            <a:off x="6172200" y="2505075"/>
            <a:ext cx="5183188" cy="3684588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BC7ED0F-E28E-9425-EEBB-14A4D67BF2A6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4DF1C1-EE63-C334-CB9C-17C6B2E3C629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9CF8BF8-A72B-80D9-1530-5C46ED69B575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656290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48A98-0301-1D37-8B89-B44EC5BC9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FC9BA3-AEA2-137E-B65A-BA2344291CC0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8DA194-2259-DB8E-824F-54D00E378975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24D99C-9C1A-CC9D-CAA3-8061192F9D8F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57179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FB16E6-9372-E4F3-5021-425B6C2AC25E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6577E2-A9EB-B6D5-7E7F-40757BCA6A72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82E76-6F25-FC51-BA8A-080FBCEBB3A9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9330090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1F050-9877-6FB3-9392-367F88506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4E25B-6855-E5FD-FEFC-2A3C8D3F3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DF5D35-2C69-A3B9-5801-C9999C78D3A4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3E9CB0-D2D4-ACA4-1A6B-F524B1C8B124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62EB08-0723-661C-58C5-49F890F8BBE5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3C5D06-66BB-3456-3377-075CCB42CC3C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734922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991B5-9F9F-D606-A53C-46A80770C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 numCol="1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3EBA8B3-FEFC-F468-205E-146C8ADC2B35}"/>
              </a:ext>
            </a:extLst>
          </p:cNvPr>
          <p:cNvSpPr>
            <a:spLocks noGrp="1"/>
          </p:cNvSpPr>
          <p:nvPr>
            <p:ph idx="1" type="pic"/>
          </p:nvPr>
        </p:nvSpPr>
        <p:spPr>
          <a:xfrm>
            <a:off x="5183188" y="987425"/>
            <a:ext cx="6172200" cy="4873625"/>
          </a:xfrm>
        </p:spPr>
        <p:txBody>
          <a:bodyPr numCol="1"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altLang="en-GB"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F90C22-6444-A2E2-E908-5040EF0B8605}"/>
              </a:ext>
            </a:extLst>
          </p:cNvPr>
          <p:cNvSpPr>
            <a:spLocks noGrp="1"/>
          </p:cNvSpPr>
          <p:nvPr>
            <p:ph idx="2" sz="half" type="body"/>
          </p:nvPr>
        </p:nvSpPr>
        <p:spPr>
          <a:xfrm>
            <a:off x="839788" y="2057400"/>
            <a:ext cx="3932237" cy="3811588"/>
          </a:xfrm>
        </p:spPr>
        <p:txBody>
          <a:bodyPr numCol="1"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718F48-594E-EC70-2BD1-08C877552045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B949CD-D740-8FAB-0C69-CAE04F6EB034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386F6D-AFFD-A4FF-F3D3-F7B9C4330578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34673586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466A7B-DC09-24E7-948B-6B5160ECA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515F13-A9C8-5C15-1A15-3E1F7A87D5D9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656A5-BB39-F016-B1EC-F1306D9CE01E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DF29D9-A48E-2B27-8B3B-A3B0C24E5496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FF18D4-5CC4-AE30-9210-3931A5E2ED66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4258223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599DE9E-D07C-8495-C49F-391FBE27FE73}"/>
              </a:ext>
            </a:extLst>
          </p:cNvPr>
          <p:cNvSpPr>
            <a:spLocks noGrp="1"/>
          </p:cNvSpPr>
          <p:nvPr>
            <p:ph orient="vert" type="title"/>
          </p:nvPr>
        </p:nvSpPr>
        <p:spPr>
          <a:xfrm>
            <a:off x="8724900" y="365125"/>
            <a:ext cx="2628900" cy="5811838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3C05F7-6E06-0A8E-B839-AC9050608B16}"/>
              </a:ext>
            </a:extLst>
          </p:cNvPr>
          <p:cNvSpPr>
            <a:spLocks noGrp="1"/>
          </p:cNvSpPr>
          <p:nvPr>
            <p:ph idx="1" orient="vert" type="body"/>
          </p:nvPr>
        </p:nvSpPr>
        <p:spPr>
          <a:xfrm>
            <a:off x="838200" y="365125"/>
            <a:ext cx="7734300" cy="5811838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5801D-C92F-6953-2BE7-531FF0E0A413}"/>
              </a:ext>
            </a:extLst>
          </p:cNvPr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7969B-501B-2319-7A0F-505F7E252F8B}"/>
              </a:ext>
            </a:extLst>
          </p:cNvPr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EEA1F-3EE4-AA78-91D1-3EB58064D7BD}"/>
              </a:ext>
            </a:extLst>
          </p:cNvPr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527593438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5CEF82-3E1F-B5AD-CA4C-E1521C955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altLang="en-GB"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476D7-AC46-C946-79FF-FA68BC7762A8}"/>
              </a:ext>
            </a:extLst>
          </p:cNvPr>
          <p:cNvSpPr>
            <a:spLocks noGrp="1"/>
          </p:cNvSpPr>
          <p:nvPr>
            <p:ph idx="1"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altLang="en-GB"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FBD79-8DA0-AFF9-2EAF-CD60FA50CFA6}"/>
              </a:ext>
            </a:extLst>
          </p:cNvPr>
          <p:cNvSpPr>
            <a:spLocks noGrp="1"/>
          </p:cNvSpPr>
          <p:nvPr>
            <p:ph idx="2" sz="half" type="dt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6289FB-1DD3-4324-887A-8EA39402B85B}" type="datetimeFigureOut">
              <a:rPr altLang="en-GB" lang="en-GB" smtClean="0"/>
              <a:t>07/10/2024</a:t>
            </a:fld>
            <a:endParaRPr altLang="en-GB"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0D6BE-EC4B-42FD-76AA-869576CBAF62}"/>
              </a:ext>
            </a:extLst>
          </p:cNvPr>
          <p:cNvSpPr>
            <a:spLocks noGrp="1"/>
          </p:cNvSpPr>
          <p:nvPr>
            <p:ph idx="3" sz="quarter" type="ftr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altLang="en-GB"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D7A31E-07DE-3566-35D6-65187CD8CC33}"/>
              </a:ext>
            </a:extLst>
          </p:cNvPr>
          <p:cNvSpPr>
            <a:spLocks noGrp="1"/>
          </p:cNvSpPr>
          <p:nvPr>
            <p:ph idx="4" sz="quarter" type="sldNum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114F55-8F35-485C-85B3-F73028AEC850}" type="slidenum">
              <a:rPr altLang="en-GB" lang="en-GB" smtClean="0"/>
              <a:t>‹#›</a:t>
            </a:fld>
            <a:endParaRPr altLang="en-GB" lang="en-GB"/>
          </a:p>
        </p:txBody>
      </p:sp>
    </p:spTree>
    <p:extLst>
      <p:ext uri="{BB962C8B-B14F-4D97-AF65-F5344CB8AC3E}">
        <p14:creationId xmlns:p14="http://schemas.microsoft.com/office/powerpoint/2010/main" val="1047155587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kern="1200" sz="44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charset="0" panose="020B0604020202020204" pitchFamily="34" typeface="Arial"/>
        <a:buChar char="•"/>
        <a:defRPr kern="1200" sz="2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4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20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charset="0" panose="020B0604020202020204" pitchFamily="34" typeface="Arial"/>
        <a:buChar char="•"/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8" Target="../media/image5.png" Type="http://schemas.openxmlformats.org/officeDocument/2006/relationships/image"/><Relationship Id="rId7" Target="../media/image4.jpeg" Type="http://schemas.openxmlformats.org/officeDocument/2006/relationships/image"/><Relationship Id="rId6" Target="../media/image3.jpeg" Type="http://schemas.openxmlformats.org/officeDocument/2006/relationships/image"/><Relationship Id="rId5" Target="https://pixabay.com/en/brain-anatomy-human-science-health-512758/" TargetMode="External" Type="http://schemas.openxmlformats.org/officeDocument/2006/relationships/hyperlink"/><Relationship Id="rId4" Target="../media/image2.png" Type="http://schemas.openxmlformats.org/officeDocument/2006/relationships/image"/><Relationship Id="rId3" Target="https://freepngimg.com/png/48322-music-notes-download-free-download-image" TargetMode="External" Type="http://schemas.openxmlformats.org/officeDocument/2006/relationships/hyperlink"/><Relationship Id="rId2" Target="../media/image1.pn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3" Target="https://doi.org/10.15845/voices.v16i2" TargetMode="External" Type="http://schemas.openxmlformats.org/officeDocument/2006/relationships/hyperlink"/><Relationship Id="rId2" Target="https://my.clevelandclinic.org/health/treatments/8817-music-therapy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1" Target="../slideLayouts/slideLayout2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4" Target="../media/image8.png" Type="http://schemas.openxmlformats.org/officeDocument/2006/relationships/image"/><Relationship Id="rId3" Target="../media/image7.png" Type="http://schemas.openxmlformats.org/officeDocument/2006/relationships/image"/><Relationship Id="rId2" Target="../media/image6.pn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7" Target="https://www.ohio.edu/news/2024/07/what-makes-music-therapy-effective#:~:text=Research%20in%20neuroscience%20has%20shown,reducing%20cortisol%2C%20the%20stress%20hormone." TargetMode="External" Type="http://schemas.openxmlformats.org/officeDocument/2006/relationships/hyperlink"/><Relationship Id="rId6" Target="https://pubmed.ncbi.nlm.nih.gov/30033623/" TargetMode="External" Type="http://schemas.openxmlformats.org/officeDocument/2006/relationships/hyperlink"/><Relationship Id="rId5" Target="https://pubmed.ncbi.nlm.nih.gov/34121062/" TargetMode="External" Type="http://schemas.openxmlformats.org/officeDocument/2006/relationships/hyperlink"/><Relationship Id="rId4" Target="https://pubmed.ncbi.nlm.nih.gov/34320057/" TargetMode="External" Type="http://schemas.openxmlformats.org/officeDocument/2006/relationships/hyperlink"/><Relationship Id="rId3" Target="https://pubmed.ncbi.nlm.nih.gov/28787504/" TargetMode="External" Type="http://schemas.openxmlformats.org/officeDocument/2006/relationships/hyperlink"/><Relationship Id="rId2" Target="https://my.clevelandclinic.org/health/treatments/8817-music-therapy" TargetMode="External" Type="http://schemas.openxmlformats.org/officeDocument/2006/relationships/hyperlink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black background with a black square  Description automatically generated with medium confidence" id="6" name="Picture 5">
            <a:extLst>
              <a:ext uri="{FF2B5EF4-FFF2-40B4-BE49-F238E27FC236}">
                <a16:creationId xmlns:a16="http://schemas.microsoft.com/office/drawing/2014/main" id="{BC9018D2-8014-3BD6-DFAF-D911A2C29F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-217487"/>
            <a:ext cx="4666268" cy="1817687"/>
          </a:xfrm>
          <a:prstGeom prst="rect">
            <a:avLst/>
          </a:prstGeom>
        </p:spPr>
      </p:pic>
      <p:pic>
        <p:nvPicPr>
          <p:cNvPr descr="A pink brain with black background  Description automatically generated" id="12" name="Picture 11">
            <a:extLst>
              <a:ext uri="{FF2B5EF4-FFF2-40B4-BE49-F238E27FC236}">
                <a16:creationId xmlns:a16="http://schemas.microsoft.com/office/drawing/2014/main" id="{F31AE42A-A23C-6718-167C-C8A5CC06BB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101578" y="124061"/>
            <a:ext cx="2381838" cy="179675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7DCA26-788E-1C80-E154-C30282C05A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44478" y="2295010"/>
            <a:ext cx="4496586" cy="922640"/>
          </a:xfrm>
          <a:solidFill>
            <a:schemeClr val="accent2">
              <a:lumMod val="20000"/>
              <a:lumOff val="80000"/>
            </a:schemeClr>
          </a:solidFill>
        </p:spPr>
        <p:txBody>
          <a:bodyPr numCol="1">
            <a:normAutofit/>
          </a:bodyPr>
          <a:lstStyle/>
          <a:p>
            <a:r>
              <a:rPr altLang="en-GB" dirty="0" lang="en-GB" sz="4000">
                <a:latin charset="0" panose="02010000000000000000" pitchFamily="2" typeface="ADLaM Display"/>
                <a:ea charset="0" panose="02010000000000000000" pitchFamily="2" typeface="ADLaM Display"/>
                <a:cs charset="0" panose="02010000000000000000" pitchFamily="2" typeface="ADLaM Display"/>
              </a:rPr>
              <a:t>Music Therapy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ED465E-5466-84EE-4E4A-4A43101A1A64}"/>
              </a:ext>
            </a:extLst>
          </p:cNvPr>
          <p:cNvSpPr>
            <a:spLocks noGrp="1"/>
          </p:cNvSpPr>
          <p:nvPr>
            <p:ph idx="1" type="subTitle"/>
          </p:nvPr>
        </p:nvSpPr>
        <p:spPr>
          <a:xfrm>
            <a:off x="4506012" y="3602039"/>
            <a:ext cx="2828042" cy="64988"/>
          </a:xfrm>
        </p:spPr>
        <p:txBody>
          <a:bodyPr numCol="1">
            <a:normAutofit fontScale="25000" lnSpcReduction="20000"/>
          </a:bodyPr>
          <a:lstStyle/>
          <a:p>
            <a:endParaRPr altLang="en-GB" dirty="0"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5975493-4AD6-8CB1-40F7-1EAB6A9C4479}"/>
              </a:ext>
            </a:extLst>
          </p:cNvPr>
          <p:cNvSpPr txBox="1"/>
          <p:nvPr/>
        </p:nvSpPr>
        <p:spPr>
          <a:xfrm>
            <a:off x="4583319" y="35123"/>
            <a:ext cx="4393213" cy="194249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i="1" lang="en-GB" sz="2400">
                <a:solidFill>
                  <a:srgbClr val="FF0000"/>
                </a:solidFill>
                <a:latin charset="0" panose="020B0503020202020204" pitchFamily="34" typeface="Agency FB"/>
              </a:rPr>
              <a:t>Biology and neuroscience : </a:t>
            </a:r>
          </a:p>
          <a:p>
            <a:r>
              <a:rPr altLang="en-GB" b="1" dirty="0" i="1" lang="en-GB">
                <a:solidFill>
                  <a:srgbClr val="FF0000"/>
                </a:solidFill>
                <a:latin charset="0" panose="020B0503020202020204" pitchFamily="34" typeface="Agency FB"/>
              </a:rPr>
              <a:t>For calming properties. – Reducing cortisol the stress hormone and reducing effects of anxiety and releasing dopamine the feel good hormone to improve wellbeing (O’Kelley, 2016)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8E55751-70B3-307D-ECE7-1486FF873D8A}"/>
              </a:ext>
            </a:extLst>
          </p:cNvPr>
          <p:cNvSpPr txBox="1"/>
          <p:nvPr/>
        </p:nvSpPr>
        <p:spPr>
          <a:xfrm>
            <a:off x="113122" y="1275626"/>
            <a:ext cx="3431356" cy="184665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lang="en-GB" sz="2400">
                <a:solidFill>
                  <a:schemeClr val="accent1"/>
                </a:solidFill>
              </a:rPr>
              <a:t> Neuroscience:</a:t>
            </a:r>
            <a:endParaRPr altLang="en-GB" b="1" dirty="0" lang="en-GB">
              <a:solidFill>
                <a:schemeClr val="accent1"/>
              </a:solidFill>
            </a:endParaRPr>
          </a:p>
          <a:p>
            <a:r>
              <a:rPr altLang="en-GB" b="1" dirty="0" lang="en-GB">
                <a:solidFill>
                  <a:schemeClr val="accent1"/>
                </a:solidFill>
              </a:rPr>
              <a:t>Can be used for healing properties.  Endorphins – Can reduce perceived emotional pain and intensity of both chronic and acute pain (Cleveland Clinic, 2023)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13036B6-0695-0987-6508-26466E9AF048}"/>
              </a:ext>
            </a:extLst>
          </p:cNvPr>
          <p:cNvSpPr txBox="1"/>
          <p:nvPr/>
        </p:nvSpPr>
        <p:spPr>
          <a:xfrm>
            <a:off x="276385" y="4797544"/>
            <a:ext cx="3104829" cy="156966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lang="en-GB" sz="2400">
                <a:solidFill>
                  <a:schemeClr val="accent6">
                    <a:lumMod val="75000"/>
                  </a:schemeClr>
                </a:solidFill>
              </a:rPr>
              <a:t>Social science :</a:t>
            </a:r>
          </a:p>
          <a:p>
            <a:r>
              <a:rPr altLang="en-GB" b="1" dirty="0" lang="en-GB"/>
              <a:t>Music therapy can support to strengthen communication and social skills for those with ASD  (Bieleninik et al, 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54155B1-EF3F-BE9C-333D-680A2432E8C5}"/>
              </a:ext>
            </a:extLst>
          </p:cNvPr>
          <p:cNvSpPr txBox="1"/>
          <p:nvPr/>
        </p:nvSpPr>
        <p:spPr>
          <a:xfrm>
            <a:off x="8459745" y="1920816"/>
            <a:ext cx="3542146" cy="1631216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lang="en-GB" sz="2800"/>
              <a:t>Behavioural science:</a:t>
            </a:r>
          </a:p>
          <a:p>
            <a:r>
              <a:rPr altLang="en-GB" b="1" dirty="0" lang="en-GB"/>
              <a:t>Improve behavioural issues and depression type symptoms for people with dementia (Van Der Steen et al, 2018)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771828-671F-D332-C3DD-4479A71AB6F5}"/>
              </a:ext>
            </a:extLst>
          </p:cNvPr>
          <p:cNvSpPr txBox="1"/>
          <p:nvPr/>
        </p:nvSpPr>
        <p:spPr>
          <a:xfrm>
            <a:off x="3544478" y="5198368"/>
            <a:ext cx="5307290" cy="1569660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altLang="en-GB" b="1" dirty="0" lang="en-GB" sz="2400">
                <a:solidFill>
                  <a:schemeClr val="accent1"/>
                </a:solidFill>
              </a:rPr>
              <a:t>Physiology :</a:t>
            </a:r>
          </a:p>
          <a:p>
            <a:r>
              <a:rPr altLang="en-GB" b="1" dirty="0" lang="en-GB"/>
              <a:t>Can </a:t>
            </a:r>
            <a:r>
              <a:rPr altLang="en-GB" b="1" lang="en-GB"/>
              <a:t>support in </a:t>
            </a:r>
            <a:r>
              <a:rPr altLang="en-GB" b="1" dirty="0" lang="en-GB"/>
              <a:t>i</a:t>
            </a:r>
            <a:r>
              <a:rPr altLang="en-GB" b="1" lang="en-GB"/>
              <a:t>mproved </a:t>
            </a:r>
            <a:r>
              <a:rPr altLang="en-GB" b="1" dirty="0" lang="en-GB"/>
              <a:t>co-ordination and balance and suggests good physiological outcomes for people with Multiple sclerosis and </a:t>
            </a:r>
            <a:r>
              <a:rPr altLang="en-GB" b="1" dirty="0" err="1" lang="en-GB"/>
              <a:t>Parkinsons</a:t>
            </a:r>
            <a:r>
              <a:rPr altLang="en-GB" b="1" dirty="0" lang="en-GB"/>
              <a:t> (Burrai, </a:t>
            </a:r>
            <a:r>
              <a:rPr altLang="en-GB" b="1" dirty="0" err="1" lang="en-GB"/>
              <a:t>Apuzzo</a:t>
            </a:r>
            <a:r>
              <a:rPr altLang="en-GB" b="1" dirty="0" lang="en-GB"/>
              <a:t> and </a:t>
            </a:r>
            <a:r>
              <a:rPr altLang="en-GB" b="1" dirty="0" err="1" lang="en-GB"/>
              <a:t>Zanotti</a:t>
            </a:r>
            <a:r>
              <a:rPr altLang="en-GB" b="1" dirty="0" lang="en-GB"/>
              <a:t>, 2021).</a:t>
            </a:r>
          </a:p>
        </p:txBody>
      </p:sp>
      <p:pic>
        <p:nvPicPr>
          <p:cNvPr descr="Music Therapy and Dementia" id="1026" name="Picture 2">
            <a:extLst>
              <a:ext uri="{FF2B5EF4-FFF2-40B4-BE49-F238E27FC236}">
                <a16:creationId xmlns:a16="http://schemas.microsoft.com/office/drawing/2014/main" id="{85732D5C-C1C9-B355-CF2E-93A5280F8CDA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787084" y="4204355"/>
            <a:ext cx="3282093" cy="242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descr="Orchestra Instruments Images – Browse 228,324 Stock Photos ..." id="1030" name="Picture 6">
            <a:extLst>
              <a:ext uri="{FF2B5EF4-FFF2-40B4-BE49-F238E27FC236}">
                <a16:creationId xmlns:a16="http://schemas.microsoft.com/office/drawing/2014/main" id="{46F8F993-206A-7B65-6F6D-0FE7AFF524CC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823598" y="3429000"/>
            <a:ext cx="4308049" cy="159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B18DCCF-78AA-24AD-8499-9FCFE567EB8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8533" y="3399494"/>
            <a:ext cx="1309845" cy="11052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010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A6F51-EAE2-C8AB-FA53-FA2F47BA6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b="1" dirty="0" lang="en-GB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618ED-321C-189F-3A4C-18C11D4F8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4284"/>
            <a:ext cx="10515600" cy="4754284"/>
          </a:xfrm>
        </p:spPr>
        <p:txBody>
          <a:bodyPr numCol="1">
            <a:normAutofit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Bieleninik, L.,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Geretsegger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M.,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Mössler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K., Assmus, J., Thompson, G.,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Gattino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G., Elefant, C.,  Gottfried, T.,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Igliozzi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R.,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Muratori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F., 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Suvini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F.,  Kim, J.,  Crawford, M J., Odell-Miller, H.,  Oldfield, E.,  Casey, O.,  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Finnemann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J.,  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Carpente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J.,  Park, A-L. 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Grossi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E., Gold, C. TIME-A Study Team.  (2023).  ‘Effects of Improvisational Music Therapy vs Enhanced Standard Care on Symptom Severity Among Children With Autism Spectrum Disorder: The TIME-A Randomized Clinical Trial’,  National Library of Medicine. 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Pubmed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  318(6),  pp. 525-535.  Available at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doi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: 10.1001/jama.2021.4108. PMID: 28787504; PMCID: PMC5817481.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Burrai, F.,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Appuzo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L.,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Zanotti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, R.  (2021)  Effectiveness of Rhythmic Auditory Stimulation on Gait in Parkinson Disease: A Systematic Review and Meta-Analysis.  National Library of Medicine.  </a:t>
            </a:r>
            <a:r>
              <a:rPr altLang="en-GB" dirty="0" err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Pubmed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.  38(2), pp. 109-119.  Available at DOI: 10.1097/HNP.0000000000000462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Cleveland Clinic.  (2023)  </a:t>
            </a:r>
            <a:r>
              <a:rPr altLang="en-GB" dirty="0" i="1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Music Therapy: Types and benefits.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  Available at : </a:t>
            </a:r>
            <a:r>
              <a:rPr altLang="en-GB" dirty="0" kern="100" lang="en-GB" sz="1400" u="sng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Music Therapy: Types &amp; Benefits (clevelandclinic.org)</a:t>
            </a:r>
            <a:r>
              <a:rPr altLang="en-GB" dirty="0" kern="100" lang="en-GB" sz="1400">
                <a:effectLst/>
                <a:latin charset="0" panose="020B0604020202020204" pitchFamily="34" typeface="Arial"/>
                <a:ea charset="0" panose="020F0502020204030204" pitchFamily="34" typeface="Calibri"/>
                <a:cs charset="0" panose="020B0604020202020204" pitchFamily="34" typeface="Arial"/>
              </a:rPr>
              <a:t>  (Accessed: 02/10/2024).</a:t>
            </a:r>
          </a:p>
          <a:p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Lopez, J., </a:t>
            </a:r>
            <a:r>
              <a:rPr altLang="en-GB" dirty="0" err="1" lang="en-GB" sz="1400">
                <a:latin charset="0" panose="020B0604020202020204" pitchFamily="34" typeface="Arial"/>
                <a:cs charset="0" panose="020B0604020202020204" pitchFamily="34" typeface="Arial"/>
              </a:rPr>
              <a:t>Keppers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, I.  (2021)  Music based Therapy in rehabilitation of people with Multiple Sclerosis : a systematic review of clinical trials.  </a:t>
            </a:r>
            <a:r>
              <a:rPr altLang="en-GB" dirty="0" i="1" lang="en-GB" sz="1400">
                <a:latin charset="0" panose="020B0604020202020204" pitchFamily="34" typeface="Arial"/>
                <a:cs charset="0" panose="020B0604020202020204" pitchFamily="34" typeface="Arial"/>
              </a:rPr>
              <a:t>National Library of Medicine.  </a:t>
            </a:r>
            <a:r>
              <a:rPr altLang="en-GB" dirty="0" err="1" i="1" lang="en-GB" sz="1400">
                <a:latin charset="0" panose="020B0604020202020204" pitchFamily="34" typeface="Arial"/>
                <a:cs charset="0" panose="020B0604020202020204" pitchFamily="34" typeface="Arial"/>
              </a:rPr>
              <a:t>Pubmed</a:t>
            </a:r>
            <a:r>
              <a:rPr altLang="en-GB" dirty="0" i="1" lang="en-GB" sz="1400">
                <a:latin charset="0" panose="020B0604020202020204" pitchFamily="34" typeface="Arial"/>
                <a:cs charset="0" panose="020B0604020202020204" pitchFamily="34" typeface="Arial"/>
              </a:rPr>
              <a:t>.  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79(6),  pp. 527-535.  Available at DOI: 10.1590/0004-282X-ANP-2020-0374</a:t>
            </a:r>
          </a:p>
          <a:p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O’Kelley. (2016)  ‘Music Therapy and Neuroscience : opportunities and challenges’,  Voices : A world forum for music therapy. 16(2),  Available at :</a:t>
            </a:r>
            <a:r>
              <a:rPr altLang="pt-BR" dirty="0" lang="pt-BR" sz="1400">
                <a:latin charset="0" panose="020B0604020202020204" pitchFamily="34" typeface="Arial"/>
                <a:cs charset="0" panose="020B0604020202020204" pitchFamily="34" typeface="Arial"/>
              </a:rPr>
              <a:t>DOI: </a:t>
            </a:r>
            <a:r>
              <a:rPr altLang="pt-BR" dirty="0" lang="pt-BR" sz="1400">
                <a:latin charset="0" panose="020B0604020202020204" pitchFamily="34" typeface="Arial"/>
                <a:cs charset="0" panose="020B0604020202020204" pitchFamily="34"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https://doi.org/10.15845/voices.v16i2</a:t>
            </a:r>
            <a:r>
              <a:rPr altLang="pt-BR" dirty="0" lang="pt-BR" sz="1400">
                <a:latin charset="0" panose="020B0604020202020204" pitchFamily="34" typeface="Arial"/>
                <a:cs charset="0" panose="020B0604020202020204" pitchFamily="34" typeface="Arial"/>
              </a:rPr>
              <a:t> </a:t>
            </a:r>
            <a:endParaRPr altLang="en-GB" dirty="0" lang="en-GB" sz="14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Van der Steen, J T.,  </a:t>
            </a:r>
            <a:r>
              <a:rPr altLang="en-GB" dirty="0" err="1" lang="en-GB" sz="1400">
                <a:latin charset="0" panose="020B0604020202020204" pitchFamily="34" typeface="Arial"/>
                <a:cs charset="0" panose="020B0604020202020204" pitchFamily="34" typeface="Arial"/>
              </a:rPr>
              <a:t>Smaling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, H J.,  Van der </a:t>
            </a:r>
            <a:r>
              <a:rPr altLang="en-GB" dirty="0" err="1" lang="en-GB" sz="1400">
                <a:latin charset="0" panose="020B0604020202020204" pitchFamily="34" typeface="Arial"/>
                <a:cs charset="0" panose="020B0604020202020204" pitchFamily="34" typeface="Arial"/>
              </a:rPr>
              <a:t>Wouden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, J C.,  </a:t>
            </a:r>
            <a:r>
              <a:rPr altLang="en-GB" dirty="0" err="1" lang="en-GB" sz="1400">
                <a:latin charset="0" panose="020B0604020202020204" pitchFamily="34" typeface="Arial"/>
                <a:cs charset="0" panose="020B0604020202020204" pitchFamily="34" typeface="Arial"/>
              </a:rPr>
              <a:t>Bruinsma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, M S., Scholten, R J.,  </a:t>
            </a:r>
            <a:r>
              <a:rPr altLang="en-GB" dirty="0" err="1" lang="en-GB" sz="1400">
                <a:latin charset="0" panose="020B0604020202020204" pitchFamily="34" typeface="Arial"/>
                <a:cs charset="0" panose="020B0604020202020204" pitchFamily="34" typeface="Arial"/>
              </a:rPr>
              <a:t>Vink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, A C.  (2018)  ‘Music-based therapeutic interventions for people with dementia’,  National Library of Medicine, </a:t>
            </a:r>
            <a:r>
              <a:rPr altLang="en-GB" dirty="0" err="1" lang="en-GB" sz="1400">
                <a:latin charset="0" panose="020B0604020202020204" pitchFamily="34" typeface="Arial"/>
                <a:cs charset="0" panose="020B0604020202020204" pitchFamily="34" typeface="Arial"/>
              </a:rPr>
              <a:t>Pubmed</a:t>
            </a:r>
            <a:r>
              <a:rPr altLang="en-GB" dirty="0" lang="en-GB" sz="1400">
                <a:latin charset="0" panose="020B0604020202020204" pitchFamily="34" typeface="Arial"/>
                <a:cs charset="0" panose="020B0604020202020204" pitchFamily="34" typeface="Arial"/>
              </a:rPr>
              <a:t>, 23;7(7),  Available at DOI: 10.1002/14651858.CD003477.pub4</a:t>
            </a:r>
          </a:p>
          <a:p>
            <a:endParaRPr altLang="en-GB" dirty="0" lang="en-GB" sz="1400">
              <a:latin charset="0" panose="020B0604020202020204" pitchFamily="34" typeface="Arial"/>
              <a:cs charset="0" panose="020B0604020202020204" pitchFamily="34" typeface="Arial"/>
            </a:endParaRPr>
          </a:p>
          <a:p>
            <a:endParaRPr altLang="en-GB" dirty="0" i="1" lang="en-GB" sz="1200">
              <a:latin charset="0" panose="020B0604020202020204" pitchFamily="34" typeface="Arial"/>
              <a:cs charset="0" panose="020B0604020202020204" pitchFamily="34"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277830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C909F83-E145-5323-E681-A1BD4EF02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solidFill>
            <a:schemeClr val="accent3">
              <a:lumMod val="20000"/>
              <a:lumOff val="80000"/>
            </a:schemeClr>
          </a:solidFill>
        </p:spPr>
        <p:txBody>
          <a:bodyPr numCol="1">
            <a:normAutofit fontScale="90000"/>
          </a:bodyPr>
          <a:lstStyle/>
          <a:p>
            <a:r>
              <a:rPr altLang="en-GB" b="1" dirty="0" lang="en-GB" sz="2200" u="sng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Task one:</a:t>
            </a:r>
            <a:r>
              <a:rPr altLang="en-GB" dirty="0" lang="en-GB" sz="22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 </a:t>
            </a:r>
            <a:r>
              <a:rPr altLang="en-GB" b="0" dirty="0" lang="en-GB" sz="22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Create a poster demonstrating your analysis of how an allied health profession uses science to underpin its therapeutic practice. Choose one allied health profession, from the list below, and answer the 2 questions below. You will need to present your answers in a poster format, by choosing PowerPoint or a Word document. The poster can be as creative as you like</a:t>
            </a:r>
            <a:r>
              <a:rPr altLang="en-GB" b="0" dirty="0" lang="en-GB" sz="2200">
                <a:latin charset="0" panose="020B0604020202020204" pitchFamily="34" typeface="Arial"/>
                <a:ea charset="0" panose="02020603050405020304" pitchFamily="18" typeface="Times New Roman"/>
              </a:rPr>
              <a:t>.</a:t>
            </a:r>
            <a:br>
              <a:rPr altLang="en-GB" dirty="0" lang="en-GB" sz="2400">
                <a:effectLst/>
                <a:latin charset="0" panose="02020603050405020304" pitchFamily="18" typeface="Times New Roman"/>
                <a:ea charset="0" panose="02020603050405020304" pitchFamily="18" typeface="Times New Roman"/>
              </a:rPr>
            </a:br>
            <a:endParaRPr altLang="en-GB" dirty="0" lang="en-GB" sz="340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4E88B79-D302-5CB1-A0BF-075F24987F1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numCol="1" wrap="square">
            <a:spAutoFit/>
          </a:bodyPr>
          <a:lstStyle/>
          <a:p>
            <a:pPr marL="457200"/>
            <a:r>
              <a:rPr altLang="en-GB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 </a:t>
            </a:r>
            <a:r>
              <a:rPr altLang="en-GB" b="1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Answer two questions: </a:t>
            </a:r>
          </a:p>
          <a:p>
            <a:pPr marL="457200"/>
            <a:r>
              <a:rPr altLang="en-GB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Question one: </a:t>
            </a:r>
            <a:r>
              <a:rPr b="1" dirty="0" lang="en-US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What science underpins this profession? </a:t>
            </a:r>
            <a:r>
              <a:rPr altLang="en-GB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Your poster must include a clear description of what allied health profession you have chosen, and what science or variety or sciences underpin this profession.</a:t>
            </a:r>
            <a:endParaRPr altLang="en-GB" dirty="0" lang="en-GB" sz="1200">
              <a:effectLst/>
              <a:latin charset="0" panose="02020603050405020304" pitchFamily="18" typeface="Times New Roman"/>
              <a:ea charset="0" panose="02020603050405020304" pitchFamily="18" typeface="Times New Roman"/>
            </a:endParaRPr>
          </a:p>
          <a:p>
            <a:r>
              <a:rPr b="1" dirty="0" lang="en-US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 </a:t>
            </a:r>
          </a:p>
          <a:p>
            <a:r>
              <a:rPr b="1" dirty="0" lang="en-US">
                <a:latin charset="0" panose="020B0604020202020204" pitchFamily="34" typeface="Arial"/>
                <a:ea charset="0" panose="02020603050405020304" pitchFamily="18" typeface="Times New Roman"/>
              </a:rPr>
              <a:t>       </a:t>
            </a:r>
            <a:r>
              <a:rPr dirty="0" lang="en-US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Question two</a:t>
            </a:r>
            <a:r>
              <a:rPr b="1" dirty="0" lang="en-US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: How is science used within this profession? </a:t>
            </a:r>
            <a:endParaRPr altLang="en-GB" dirty="0" lang="en-GB" sz="1200">
              <a:effectLst/>
              <a:latin charset="0" panose="02020603050405020304" pitchFamily="18" typeface="Times New Roman"/>
              <a:ea charset="0" panose="02020603050405020304" pitchFamily="18" typeface="Times New Roman"/>
            </a:endParaRPr>
          </a:p>
          <a:p>
            <a:pPr marL="457200"/>
            <a:r>
              <a:rPr altLang="en-GB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Include an analysis of how science is used specifically for this profession using at least </a:t>
            </a:r>
            <a:r>
              <a:rPr altLang="en-GB" b="1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two examples</a:t>
            </a:r>
            <a:r>
              <a:rPr altLang="en-GB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. </a:t>
            </a:r>
            <a:endParaRPr altLang="en-GB" dirty="0" lang="en-GB" sz="1200">
              <a:effectLst/>
              <a:latin charset="0" panose="02020603050405020304" pitchFamily="18" typeface="Times New Roman"/>
              <a:ea charset="0" panose="02020603050405020304" pitchFamily="18" typeface="Times New Roman"/>
            </a:endParaRPr>
          </a:p>
          <a:p>
            <a:pPr marL="457200"/>
            <a:r>
              <a:rPr altLang="en-GB" dirty="0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 </a:t>
            </a:r>
            <a:endParaRPr altLang="en-GB" dirty="0" lang="en-GB" sz="1200">
              <a:effectLst/>
              <a:latin charset="0" panose="02020603050405020304" pitchFamily="18" typeface="Times New Roman"/>
              <a:ea charset="0" panose="02020603050405020304" pitchFamily="18" typeface="Times New Roman"/>
            </a:endParaRPr>
          </a:p>
          <a:p>
            <a:pPr marL="457200"/>
            <a:endParaRPr altLang="en-GB" dirty="0" lang="en-GB" sz="1200">
              <a:effectLst/>
              <a:latin charset="0" panose="02020603050405020304" pitchFamily="18" typeface="Times New Roman"/>
              <a:ea charset="0" panose="02020603050405020304" pitchFamily="18" typeface="Times New Roman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7BEAC-8DE5-00F5-78CE-759499382C8D}"/>
              </a:ext>
            </a:extLst>
          </p:cNvPr>
          <p:cNvSpPr txBox="1"/>
          <p:nvPr/>
        </p:nvSpPr>
        <p:spPr>
          <a:xfrm>
            <a:off x="5821012" y="5222399"/>
            <a:ext cx="6096000" cy="92333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numCol="1" wrap="square">
            <a:spAutoFit/>
          </a:bodyPr>
          <a:lstStyle/>
          <a:p>
            <a:pPr marL="457200"/>
            <a:r>
              <a:rPr altLang="en-GB" dirty="0" i="1" lang="en-GB" sz="1800">
                <a:effectLst/>
                <a:latin charset="0" panose="020B0604020202020204" pitchFamily="34" typeface="Arial"/>
                <a:ea charset="0" panose="02020603050405020304" pitchFamily="18" typeface="Times New Roman"/>
              </a:rPr>
              <a:t>(Include a minimum of 5 citations within the poster and a correctly formatted corresponding reference list at the end)</a:t>
            </a:r>
            <a:endParaRPr altLang="en-GB" dirty="0" lang="en-GB"/>
          </a:p>
        </p:txBody>
      </p:sp>
    </p:spTree>
    <p:extLst>
      <p:ext uri="{BB962C8B-B14F-4D97-AF65-F5344CB8AC3E}">
        <p14:creationId xmlns:p14="http://schemas.microsoft.com/office/powerpoint/2010/main" val="31108070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D3300-87A1-D007-10B3-C95BDD25B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>
            <a:normAutofit/>
          </a:bodyPr>
          <a:lstStyle/>
          <a:p>
            <a:r>
              <a:rPr altLang="en-GB" dirty="0" lang="en-GB" sz="1200"/>
              <a:t>Does the reference list need to be on the poster or can it be after?</a:t>
            </a:r>
            <a:br>
              <a:rPr altLang="en-GB" dirty="0" lang="en-GB" sz="1200"/>
            </a:br>
            <a:endParaRPr altLang="en-GB" dirty="0" lang="en-GB" sz="1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89273-CD91-1621-4936-BB5AEB3F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027906"/>
            <a:ext cx="10515600" cy="4351338"/>
          </a:xfrm>
        </p:spPr>
        <p:txBody>
          <a:bodyPr numCol="1">
            <a:normAutofit/>
          </a:bodyPr>
          <a:lstStyle/>
          <a:p>
            <a:endParaRPr altLang="en-GB" dirty="0"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6ED28-3988-9186-F09A-0AF6916960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32031" r="-2"/>
          <a:stretch/>
        </p:blipFill>
        <p:spPr>
          <a:xfrm>
            <a:off x="8112712" y="163383"/>
            <a:ext cx="3886100" cy="6109883"/>
          </a:xfrm>
          <a:prstGeom prst="rect">
            <a:avLst/>
          </a:prstGeom>
          <a:noFill/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4390710-8988-A9E7-FA39-F8E010174E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268" y="314484"/>
            <a:ext cx="3985022" cy="64622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7863F4-3B4F-8116-FB66-6447301191E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30357" r="4"/>
          <a:stretch/>
        </p:blipFill>
        <p:spPr>
          <a:xfrm>
            <a:off x="3922880" y="433633"/>
            <a:ext cx="4037431" cy="610988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968719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240D-4F83-DB2C-20F2-D22A87BF2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altLang="en-GB" dirty="0" lang="en-GB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98A7A-ABF0-61D4-9AA8-E77C8DEB8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numCol="1">
            <a:normAutofit fontScale="92500" lnSpcReduction="10000"/>
          </a:bodyPr>
          <a:lstStyle/>
          <a:p>
            <a:r>
              <a:rPr altLang="en-GB" dirty="0" lang="en-GB">
                <a:hlinkClick r:id="rId2"/>
              </a:rPr>
              <a:t>Music Therapy: Types &amp; Benefits (clevelandclinic.org)</a:t>
            </a:r>
            <a:endParaRPr altLang="en-GB" dirty="0" lang="en-GB"/>
          </a:p>
          <a:p>
            <a:r>
              <a:rPr altLang="en-GB" dirty="0" lang="en-GB">
                <a:hlinkClick r:id="rId3"/>
              </a:rPr>
              <a:t>Effects of Improvisational Music Therapy vs Enhanced Standard Care on Symptom Severity Among Children With Autism Spectrum Disorder: The TIME-A Randomized Clinical Trial - PubMed (nih.gov)</a:t>
            </a:r>
            <a:endParaRPr altLang="en-GB" dirty="0" lang="en-GB"/>
          </a:p>
          <a:p>
            <a:r>
              <a:rPr altLang="en-GB" dirty="0" lang="en-GB">
                <a:hlinkClick r:id="rId4"/>
              </a:rPr>
              <a:t>Music-based therapy in rehabilitation of people with multiple sclerosis: a systematic review of clinical trials - PubMed (nih.gov)</a:t>
            </a:r>
            <a:endParaRPr altLang="en-GB" dirty="0" lang="en-GB"/>
          </a:p>
          <a:p>
            <a:r>
              <a:rPr altLang="en-GB" dirty="0" lang="en-GB">
                <a:hlinkClick r:id="rId5"/>
              </a:rPr>
              <a:t>Effectiveness of Rhythmic Auditory Stimulation on Gait in Parkinson Disease: A Systematic Review and Meta-analysis - PubMed (nih.gov)</a:t>
            </a:r>
            <a:endParaRPr altLang="en-GB" dirty="0" lang="en-GB"/>
          </a:p>
          <a:p>
            <a:r>
              <a:rPr altLang="en-GB" dirty="0" lang="en-GB">
                <a:hlinkClick r:id="rId6"/>
              </a:rPr>
              <a:t>Music-based therapeutic interventions for people with dementia - PubMed (nih.gov)</a:t>
            </a:r>
            <a:endParaRPr altLang="en-GB" dirty="0" lang="en-GB"/>
          </a:p>
          <a:p>
            <a:r>
              <a:rPr altLang="en-GB" b="1" dirty="0" i="1" lang="en-GB">
                <a:solidFill>
                  <a:srgbClr val="FF0000"/>
                </a:solidFill>
                <a:latin charset="0" panose="020B0503020202020204" pitchFamily="34" typeface="Agency FB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makes music therapy effective? (ohio.edu)</a:t>
            </a:r>
            <a:endParaRPr altLang="en-GB" dirty="0" lang="en-GB"/>
          </a:p>
          <a:p>
            <a:endParaRPr altLang="en-GB" dirty="0" lang="en-GB"/>
          </a:p>
        </p:txBody>
      </p:sp>
    </p:spTree>
    <p:extLst>
      <p:ext uri="{BB962C8B-B14F-4D97-AF65-F5344CB8AC3E}">
        <p14:creationId xmlns:p14="http://schemas.microsoft.com/office/powerpoint/2010/main" val="25247230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Company>Hywel Dda University Health Board</Company>
  <Words>832</Words>
  <Paragraphs>34</Paragraphs>
  <Slides>5</Slides>
  <Notes>0</Notes>
  <TotalTime>309</TotalTime>
  <HiddenSlides>0</HiddenSlides>
  <MMClips>0</MMClips>
  <ScaleCrop>false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ADLaM Display</vt:lpstr>
      <vt:lpstr>Agency FB</vt:lpstr>
      <vt:lpstr>Arial</vt:lpstr>
      <vt:lpstr>Calibri</vt:lpstr>
      <vt:lpstr>Calibri Light</vt:lpstr>
      <vt:lpstr>Times New Roman</vt:lpstr>
      <vt:lpstr>Office Theme</vt:lpstr>
      <vt:lpstr>Music Therapy</vt:lpstr>
      <vt:lpstr>Reference list.</vt:lpstr>
      <vt:lpstr>Task one: Create a poster demonstrating your analysis of how an allied health profession uses science to underpin its therapeutic practice. Choose one allied health profession, from the list below, and answer the 2 questions below. You will need to present your answers in a poster format, by choosing PowerPoint or a Word document. The poster can be as creative as you like.</vt:lpstr>
      <vt:lpstr>Does the reference list need to be on the poster or can it be after?</vt:lpstr>
      <vt:lpstr>References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2024-09-26T16:56:31Z</dcterms:created>
  <dc:creator>Helen Jones (Hywel Dda UHB - Occupational Therapy Support Worker)</dc:creator>
  <cp:lastModifiedBy>Helen Jones (Hywel Dda UHB - Occupational Therapy Support Worker)</cp:lastModifiedBy>
  <dcterms:modified xsi:type="dcterms:W3CDTF">2024-10-07T14:47:38Z</dcterms:modified>
  <cp:revision>1</cp:revision>
  <dc:title>PowerPoint Presentation</dc:title>
</cp:coreProperties>
</file>