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Default Extension="emf" ContentType="image/x-emf"/>
  <Override PartName="/ppt/diagrams/quickStyle1.xml" ContentType="application/vnd.openxmlformats-officedocument.drawingml.diagramStyl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notesSlides/notesSlide51.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diagrams/layout2.xml" ContentType="application/vnd.openxmlformats-officedocument.drawingml.diagramLayout+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notesSlides/notesSlide1.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diagrams/drawing1.xml" ContentType="application/vnd.ms-office.drawingml.diagramDrawing+xml"/>
  <Override PartName="/ppt/notesSlides/notesSlide48.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256" r:id="rId2"/>
    <p:sldId id="359" r:id="rId3"/>
    <p:sldId id="361" r:id="rId4"/>
    <p:sldId id="362" r:id="rId5"/>
    <p:sldId id="528" r:id="rId6"/>
    <p:sldId id="367" r:id="rId7"/>
    <p:sldId id="536" r:id="rId8"/>
    <p:sldId id="537" r:id="rId9"/>
    <p:sldId id="538" r:id="rId10"/>
    <p:sldId id="539" r:id="rId11"/>
    <p:sldId id="540" r:id="rId12"/>
    <p:sldId id="541" r:id="rId13"/>
    <p:sldId id="542" r:id="rId14"/>
    <p:sldId id="543" r:id="rId15"/>
    <p:sldId id="544" r:id="rId16"/>
    <p:sldId id="545" r:id="rId17"/>
    <p:sldId id="546" r:id="rId18"/>
    <p:sldId id="392" r:id="rId19"/>
    <p:sldId id="550" r:id="rId20"/>
    <p:sldId id="551" r:id="rId21"/>
    <p:sldId id="552" r:id="rId22"/>
    <p:sldId id="553" r:id="rId23"/>
    <p:sldId id="554" r:id="rId24"/>
    <p:sldId id="313" r:id="rId25"/>
    <p:sldId id="355" r:id="rId26"/>
    <p:sldId id="327" r:id="rId27"/>
    <p:sldId id="547" r:id="rId28"/>
    <p:sldId id="548" r:id="rId29"/>
    <p:sldId id="549" r:id="rId30"/>
    <p:sldId id="323" r:id="rId31"/>
    <p:sldId id="400" r:id="rId32"/>
    <p:sldId id="278" r:id="rId33"/>
    <p:sldId id="555" r:id="rId34"/>
    <p:sldId id="556" r:id="rId35"/>
    <p:sldId id="366" r:id="rId36"/>
    <p:sldId id="306" r:id="rId37"/>
    <p:sldId id="451" r:id="rId38"/>
    <p:sldId id="328" r:id="rId39"/>
    <p:sldId id="342" r:id="rId40"/>
    <p:sldId id="336" r:id="rId41"/>
    <p:sldId id="453" r:id="rId42"/>
    <p:sldId id="448" r:id="rId43"/>
    <p:sldId id="462" r:id="rId44"/>
    <p:sldId id="461" r:id="rId45"/>
    <p:sldId id="418" r:id="rId46"/>
    <p:sldId id="401" r:id="rId47"/>
    <p:sldId id="527" r:id="rId48"/>
    <p:sldId id="399" r:id="rId49"/>
    <p:sldId id="483" r:id="rId50"/>
    <p:sldId id="523" r:id="rId51"/>
    <p:sldId id="526" r:id="rId52"/>
    <p:sldId id="484" r:id="rId53"/>
    <p:sldId id="529" r:id="rId54"/>
    <p:sldId id="530" r:id="rId55"/>
    <p:sldId id="531" r:id="rId56"/>
    <p:sldId id="532" r:id="rId57"/>
    <p:sldId id="533" r:id="rId58"/>
    <p:sldId id="534" r:id="rId59"/>
    <p:sldId id="535" r:id="rId60"/>
    <p:sldId id="517" r:id="rId6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showPr>
  <p:clrMru>
    <a:srgbClr val="FF0000"/>
    <a:srgbClr val="B40000"/>
    <a:srgbClr val="CC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68817" autoAdjust="0"/>
  </p:normalViewPr>
  <p:slideViewPr>
    <p:cSldViewPr>
      <p:cViewPr>
        <p:scale>
          <a:sx n="50" d="100"/>
          <a:sy n="50" d="100"/>
        </p:scale>
        <p:origin x="-1860" y="-72"/>
      </p:cViewPr>
      <p:guideLst>
        <p:guide orient="horz" pos="2160"/>
        <p:guide pos="2880"/>
      </p:guideLst>
    </p:cSldViewPr>
  </p:slideViewPr>
  <p:notesTextViewPr>
    <p:cViewPr>
      <p:scale>
        <a:sx n="100" d="100"/>
        <a:sy n="100" d="100"/>
      </p:scale>
      <p:origin x="0" y="0"/>
    </p:cViewPr>
  </p:notesTextViewPr>
  <p:sorterViewPr>
    <p:cViewPr>
      <p:scale>
        <a:sx n="75" d="100"/>
        <a:sy n="75" d="100"/>
      </p:scale>
      <p:origin x="0" y="103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F5D03A-AF09-41E8-83CD-76D5FC7C12C2}" type="doc">
      <dgm:prSet loTypeId="urn:microsoft.com/office/officeart/2005/8/layout/gear1" loCatId="cycle" qsTypeId="urn:microsoft.com/office/officeart/2005/8/quickstyle/simple1" qsCatId="simple" csTypeId="urn:microsoft.com/office/officeart/2005/8/colors/accent0_3" csCatId="mainScheme" phldr="1"/>
      <dgm:spPr/>
    </dgm:pt>
    <dgm:pt modelId="{2192FB20-AC21-436A-89E7-694AC1BEB5DD}">
      <dgm:prSet phldrT="[Text]"/>
      <dgm:spPr/>
      <dgm:t>
        <a:bodyPr/>
        <a:lstStyle/>
        <a:p>
          <a:r>
            <a:rPr lang="en-GB" dirty="0" smtClean="0"/>
            <a:t>Attitude</a:t>
          </a:r>
          <a:endParaRPr lang="en-GB" dirty="0"/>
        </a:p>
      </dgm:t>
    </dgm:pt>
    <dgm:pt modelId="{02C98AAB-B7EB-4ED1-B422-9614E87E255E}" type="parTrans" cxnId="{0AC443A3-9C9B-4382-8700-EFC6F02FF1D9}">
      <dgm:prSet/>
      <dgm:spPr/>
      <dgm:t>
        <a:bodyPr/>
        <a:lstStyle/>
        <a:p>
          <a:endParaRPr lang="en-GB"/>
        </a:p>
      </dgm:t>
    </dgm:pt>
    <dgm:pt modelId="{C567869C-BBA9-4BA3-9078-330EEF69B56F}" type="sibTrans" cxnId="{0AC443A3-9C9B-4382-8700-EFC6F02FF1D9}">
      <dgm:prSet/>
      <dgm:spPr/>
      <dgm:t>
        <a:bodyPr/>
        <a:lstStyle/>
        <a:p>
          <a:endParaRPr lang="en-GB"/>
        </a:p>
      </dgm:t>
    </dgm:pt>
    <dgm:pt modelId="{B62B0EEE-280B-43D3-AB27-E267F876CE9D}">
      <dgm:prSet phldrT="[Text]"/>
      <dgm:spPr/>
      <dgm:t>
        <a:bodyPr/>
        <a:lstStyle/>
        <a:p>
          <a:r>
            <a:rPr lang="en-GB" dirty="0" smtClean="0"/>
            <a:t>Skills</a:t>
          </a:r>
          <a:endParaRPr lang="en-GB" dirty="0"/>
        </a:p>
      </dgm:t>
    </dgm:pt>
    <dgm:pt modelId="{57388D98-81EA-4097-B7CD-91A59528DBB4}" type="parTrans" cxnId="{6F41447F-D4BD-4805-9F4E-9D7D0DF7C36D}">
      <dgm:prSet/>
      <dgm:spPr/>
      <dgm:t>
        <a:bodyPr/>
        <a:lstStyle/>
        <a:p>
          <a:endParaRPr lang="en-GB"/>
        </a:p>
      </dgm:t>
    </dgm:pt>
    <dgm:pt modelId="{ED59400A-B88B-40AD-B6CB-0F309672397E}" type="sibTrans" cxnId="{6F41447F-D4BD-4805-9F4E-9D7D0DF7C36D}">
      <dgm:prSet/>
      <dgm:spPr/>
      <dgm:t>
        <a:bodyPr/>
        <a:lstStyle/>
        <a:p>
          <a:endParaRPr lang="en-GB"/>
        </a:p>
      </dgm:t>
    </dgm:pt>
    <dgm:pt modelId="{0893BFE4-7DA5-4E84-8614-BFE2E694B528}">
      <dgm:prSet phldrT="[Text]"/>
      <dgm:spPr/>
      <dgm:t>
        <a:bodyPr/>
        <a:lstStyle/>
        <a:p>
          <a:r>
            <a:rPr lang="en-GB" dirty="0" smtClean="0"/>
            <a:t>Knowledge</a:t>
          </a:r>
          <a:endParaRPr lang="en-GB" dirty="0"/>
        </a:p>
      </dgm:t>
    </dgm:pt>
    <dgm:pt modelId="{8A5A0367-FC82-403F-B63D-E0DDAB5CAE26}" type="parTrans" cxnId="{114651FF-E18D-4618-B114-D2293E5FE901}">
      <dgm:prSet/>
      <dgm:spPr/>
      <dgm:t>
        <a:bodyPr/>
        <a:lstStyle/>
        <a:p>
          <a:endParaRPr lang="en-GB"/>
        </a:p>
      </dgm:t>
    </dgm:pt>
    <dgm:pt modelId="{B4D85D0F-7320-4D6C-8943-10F113B28B82}" type="sibTrans" cxnId="{114651FF-E18D-4618-B114-D2293E5FE901}">
      <dgm:prSet/>
      <dgm:spPr/>
      <dgm:t>
        <a:bodyPr/>
        <a:lstStyle/>
        <a:p>
          <a:endParaRPr lang="en-GB"/>
        </a:p>
      </dgm:t>
    </dgm:pt>
    <dgm:pt modelId="{4AE0F6C3-0A6C-41BF-8917-FFEA1007E961}" type="pres">
      <dgm:prSet presAssocID="{D3F5D03A-AF09-41E8-83CD-76D5FC7C12C2}" presName="composite" presStyleCnt="0">
        <dgm:presLayoutVars>
          <dgm:chMax val="3"/>
          <dgm:animLvl val="lvl"/>
          <dgm:resizeHandles val="exact"/>
        </dgm:presLayoutVars>
      </dgm:prSet>
      <dgm:spPr/>
    </dgm:pt>
    <dgm:pt modelId="{162F7623-6648-41D3-85DC-8945AB30E635}" type="pres">
      <dgm:prSet presAssocID="{2192FB20-AC21-436A-89E7-694AC1BEB5DD}" presName="gear1" presStyleLbl="node1" presStyleIdx="0" presStyleCnt="3">
        <dgm:presLayoutVars>
          <dgm:chMax val="1"/>
          <dgm:bulletEnabled val="1"/>
        </dgm:presLayoutVars>
      </dgm:prSet>
      <dgm:spPr/>
      <dgm:t>
        <a:bodyPr/>
        <a:lstStyle/>
        <a:p>
          <a:endParaRPr lang="en-GB"/>
        </a:p>
      </dgm:t>
    </dgm:pt>
    <dgm:pt modelId="{7C9ECBA5-3F47-436F-B063-B771E435273C}" type="pres">
      <dgm:prSet presAssocID="{2192FB20-AC21-436A-89E7-694AC1BEB5DD}" presName="gear1srcNode" presStyleLbl="node1" presStyleIdx="0" presStyleCnt="3"/>
      <dgm:spPr/>
      <dgm:t>
        <a:bodyPr/>
        <a:lstStyle/>
        <a:p>
          <a:endParaRPr lang="en-GB"/>
        </a:p>
      </dgm:t>
    </dgm:pt>
    <dgm:pt modelId="{6CC60D02-DCD0-442D-97DD-4E5E3C6D77DC}" type="pres">
      <dgm:prSet presAssocID="{2192FB20-AC21-436A-89E7-694AC1BEB5DD}" presName="gear1dstNode" presStyleLbl="node1" presStyleIdx="0" presStyleCnt="3"/>
      <dgm:spPr/>
      <dgm:t>
        <a:bodyPr/>
        <a:lstStyle/>
        <a:p>
          <a:endParaRPr lang="en-GB"/>
        </a:p>
      </dgm:t>
    </dgm:pt>
    <dgm:pt modelId="{0660ACED-983A-4141-B332-56FB854E72A5}" type="pres">
      <dgm:prSet presAssocID="{B62B0EEE-280B-43D3-AB27-E267F876CE9D}" presName="gear2" presStyleLbl="node1" presStyleIdx="1" presStyleCnt="3">
        <dgm:presLayoutVars>
          <dgm:chMax val="1"/>
          <dgm:bulletEnabled val="1"/>
        </dgm:presLayoutVars>
      </dgm:prSet>
      <dgm:spPr/>
      <dgm:t>
        <a:bodyPr/>
        <a:lstStyle/>
        <a:p>
          <a:endParaRPr lang="en-GB"/>
        </a:p>
      </dgm:t>
    </dgm:pt>
    <dgm:pt modelId="{646192CC-0F8A-4C3B-A256-D881E10B8165}" type="pres">
      <dgm:prSet presAssocID="{B62B0EEE-280B-43D3-AB27-E267F876CE9D}" presName="gear2srcNode" presStyleLbl="node1" presStyleIdx="1" presStyleCnt="3"/>
      <dgm:spPr/>
      <dgm:t>
        <a:bodyPr/>
        <a:lstStyle/>
        <a:p>
          <a:endParaRPr lang="en-GB"/>
        </a:p>
      </dgm:t>
    </dgm:pt>
    <dgm:pt modelId="{3B527408-8012-4645-B6F9-C81A3252D9E8}" type="pres">
      <dgm:prSet presAssocID="{B62B0EEE-280B-43D3-AB27-E267F876CE9D}" presName="gear2dstNode" presStyleLbl="node1" presStyleIdx="1" presStyleCnt="3"/>
      <dgm:spPr/>
      <dgm:t>
        <a:bodyPr/>
        <a:lstStyle/>
        <a:p>
          <a:endParaRPr lang="en-GB"/>
        </a:p>
      </dgm:t>
    </dgm:pt>
    <dgm:pt modelId="{CE38FD05-6EE4-47F0-88F0-94953A2383B6}" type="pres">
      <dgm:prSet presAssocID="{0893BFE4-7DA5-4E84-8614-BFE2E694B528}" presName="gear3" presStyleLbl="node1" presStyleIdx="2" presStyleCnt="3"/>
      <dgm:spPr/>
      <dgm:t>
        <a:bodyPr/>
        <a:lstStyle/>
        <a:p>
          <a:endParaRPr lang="en-GB"/>
        </a:p>
      </dgm:t>
    </dgm:pt>
    <dgm:pt modelId="{7046181E-B846-42D3-AE51-CBF004D9CBC2}" type="pres">
      <dgm:prSet presAssocID="{0893BFE4-7DA5-4E84-8614-BFE2E694B528}" presName="gear3tx" presStyleLbl="node1" presStyleIdx="2" presStyleCnt="3">
        <dgm:presLayoutVars>
          <dgm:chMax val="1"/>
          <dgm:bulletEnabled val="1"/>
        </dgm:presLayoutVars>
      </dgm:prSet>
      <dgm:spPr/>
      <dgm:t>
        <a:bodyPr/>
        <a:lstStyle/>
        <a:p>
          <a:endParaRPr lang="en-GB"/>
        </a:p>
      </dgm:t>
    </dgm:pt>
    <dgm:pt modelId="{42CDDF11-668E-4778-8A13-0DF31C05C15F}" type="pres">
      <dgm:prSet presAssocID="{0893BFE4-7DA5-4E84-8614-BFE2E694B528}" presName="gear3srcNode" presStyleLbl="node1" presStyleIdx="2" presStyleCnt="3"/>
      <dgm:spPr/>
      <dgm:t>
        <a:bodyPr/>
        <a:lstStyle/>
        <a:p>
          <a:endParaRPr lang="en-GB"/>
        </a:p>
      </dgm:t>
    </dgm:pt>
    <dgm:pt modelId="{19D247C4-36D9-4471-972C-7218D7216B1C}" type="pres">
      <dgm:prSet presAssocID="{0893BFE4-7DA5-4E84-8614-BFE2E694B528}" presName="gear3dstNode" presStyleLbl="node1" presStyleIdx="2" presStyleCnt="3"/>
      <dgm:spPr/>
      <dgm:t>
        <a:bodyPr/>
        <a:lstStyle/>
        <a:p>
          <a:endParaRPr lang="en-GB"/>
        </a:p>
      </dgm:t>
    </dgm:pt>
    <dgm:pt modelId="{F8150D95-A36E-427E-B0AC-904F710E68F6}" type="pres">
      <dgm:prSet presAssocID="{C567869C-BBA9-4BA3-9078-330EEF69B56F}" presName="connector1" presStyleLbl="sibTrans2D1" presStyleIdx="0" presStyleCnt="3"/>
      <dgm:spPr/>
      <dgm:t>
        <a:bodyPr/>
        <a:lstStyle/>
        <a:p>
          <a:endParaRPr lang="en-GB"/>
        </a:p>
      </dgm:t>
    </dgm:pt>
    <dgm:pt modelId="{965D10BD-5599-4BCF-8331-E90C32C8C633}" type="pres">
      <dgm:prSet presAssocID="{ED59400A-B88B-40AD-B6CB-0F309672397E}" presName="connector2" presStyleLbl="sibTrans2D1" presStyleIdx="1" presStyleCnt="3"/>
      <dgm:spPr/>
      <dgm:t>
        <a:bodyPr/>
        <a:lstStyle/>
        <a:p>
          <a:endParaRPr lang="en-GB"/>
        </a:p>
      </dgm:t>
    </dgm:pt>
    <dgm:pt modelId="{67B1B0F8-C62A-4D57-80E0-433D6DBD3E12}" type="pres">
      <dgm:prSet presAssocID="{B4D85D0F-7320-4D6C-8943-10F113B28B82}" presName="connector3" presStyleLbl="sibTrans2D1" presStyleIdx="2" presStyleCnt="3"/>
      <dgm:spPr/>
      <dgm:t>
        <a:bodyPr/>
        <a:lstStyle/>
        <a:p>
          <a:endParaRPr lang="en-GB"/>
        </a:p>
      </dgm:t>
    </dgm:pt>
  </dgm:ptLst>
  <dgm:cxnLst>
    <dgm:cxn modelId="{7EAB1A40-937B-4B55-88C5-97221DDC14E5}" type="presOf" srcId="{2192FB20-AC21-436A-89E7-694AC1BEB5DD}" destId="{7C9ECBA5-3F47-436F-B063-B771E435273C}" srcOrd="1" destOrd="0" presId="urn:microsoft.com/office/officeart/2005/8/layout/gear1"/>
    <dgm:cxn modelId="{FBB7F796-06D5-419A-A7F7-471FDBCCB761}" type="presOf" srcId="{0893BFE4-7DA5-4E84-8614-BFE2E694B528}" destId="{42CDDF11-668E-4778-8A13-0DF31C05C15F}" srcOrd="2" destOrd="0" presId="urn:microsoft.com/office/officeart/2005/8/layout/gear1"/>
    <dgm:cxn modelId="{6DED4217-8163-4AB8-900C-BE9B3EE31038}" type="presOf" srcId="{B4D85D0F-7320-4D6C-8943-10F113B28B82}" destId="{67B1B0F8-C62A-4D57-80E0-433D6DBD3E12}" srcOrd="0" destOrd="0" presId="urn:microsoft.com/office/officeart/2005/8/layout/gear1"/>
    <dgm:cxn modelId="{0035D621-A7C9-4EC1-AE71-88DC21CDB42C}" type="presOf" srcId="{C567869C-BBA9-4BA3-9078-330EEF69B56F}" destId="{F8150D95-A36E-427E-B0AC-904F710E68F6}" srcOrd="0" destOrd="0" presId="urn:microsoft.com/office/officeart/2005/8/layout/gear1"/>
    <dgm:cxn modelId="{2C6E196F-1BB5-4194-823C-4C8136DFF4DE}" type="presOf" srcId="{2192FB20-AC21-436A-89E7-694AC1BEB5DD}" destId="{6CC60D02-DCD0-442D-97DD-4E5E3C6D77DC}" srcOrd="2" destOrd="0" presId="urn:microsoft.com/office/officeart/2005/8/layout/gear1"/>
    <dgm:cxn modelId="{0AC443A3-9C9B-4382-8700-EFC6F02FF1D9}" srcId="{D3F5D03A-AF09-41E8-83CD-76D5FC7C12C2}" destId="{2192FB20-AC21-436A-89E7-694AC1BEB5DD}" srcOrd="0" destOrd="0" parTransId="{02C98AAB-B7EB-4ED1-B422-9614E87E255E}" sibTransId="{C567869C-BBA9-4BA3-9078-330EEF69B56F}"/>
    <dgm:cxn modelId="{114651FF-E18D-4618-B114-D2293E5FE901}" srcId="{D3F5D03A-AF09-41E8-83CD-76D5FC7C12C2}" destId="{0893BFE4-7DA5-4E84-8614-BFE2E694B528}" srcOrd="2" destOrd="0" parTransId="{8A5A0367-FC82-403F-B63D-E0DDAB5CAE26}" sibTransId="{B4D85D0F-7320-4D6C-8943-10F113B28B82}"/>
    <dgm:cxn modelId="{D388C988-F34F-4A98-BCE0-1D184D56B865}" type="presOf" srcId="{0893BFE4-7DA5-4E84-8614-BFE2E694B528}" destId="{7046181E-B846-42D3-AE51-CBF004D9CBC2}" srcOrd="1" destOrd="0" presId="urn:microsoft.com/office/officeart/2005/8/layout/gear1"/>
    <dgm:cxn modelId="{707CCB1E-5CF5-4C8F-BDD9-75CC5B6952F9}" type="presOf" srcId="{0893BFE4-7DA5-4E84-8614-BFE2E694B528}" destId="{19D247C4-36D9-4471-972C-7218D7216B1C}" srcOrd="3" destOrd="0" presId="urn:microsoft.com/office/officeart/2005/8/layout/gear1"/>
    <dgm:cxn modelId="{86C5113C-86CD-43A2-A570-1F6A0583E086}" type="presOf" srcId="{D3F5D03A-AF09-41E8-83CD-76D5FC7C12C2}" destId="{4AE0F6C3-0A6C-41BF-8917-FFEA1007E961}" srcOrd="0" destOrd="0" presId="urn:microsoft.com/office/officeart/2005/8/layout/gear1"/>
    <dgm:cxn modelId="{F0C4F3E2-7BB8-4CB9-938B-BFCDAC5C716C}" type="presOf" srcId="{B62B0EEE-280B-43D3-AB27-E267F876CE9D}" destId="{0660ACED-983A-4141-B332-56FB854E72A5}" srcOrd="0" destOrd="0" presId="urn:microsoft.com/office/officeart/2005/8/layout/gear1"/>
    <dgm:cxn modelId="{1DACEF38-C7EC-40AD-9A26-EEF50E919EA9}" type="presOf" srcId="{0893BFE4-7DA5-4E84-8614-BFE2E694B528}" destId="{CE38FD05-6EE4-47F0-88F0-94953A2383B6}" srcOrd="0" destOrd="0" presId="urn:microsoft.com/office/officeart/2005/8/layout/gear1"/>
    <dgm:cxn modelId="{6F41447F-D4BD-4805-9F4E-9D7D0DF7C36D}" srcId="{D3F5D03A-AF09-41E8-83CD-76D5FC7C12C2}" destId="{B62B0EEE-280B-43D3-AB27-E267F876CE9D}" srcOrd="1" destOrd="0" parTransId="{57388D98-81EA-4097-B7CD-91A59528DBB4}" sibTransId="{ED59400A-B88B-40AD-B6CB-0F309672397E}"/>
    <dgm:cxn modelId="{B1CBE3CF-B73B-4C07-BC24-8580F784BBCD}" type="presOf" srcId="{B62B0EEE-280B-43D3-AB27-E267F876CE9D}" destId="{3B527408-8012-4645-B6F9-C81A3252D9E8}" srcOrd="2" destOrd="0" presId="urn:microsoft.com/office/officeart/2005/8/layout/gear1"/>
    <dgm:cxn modelId="{B8C53E0E-AE54-4396-887E-CE77DE8E3C74}" type="presOf" srcId="{ED59400A-B88B-40AD-B6CB-0F309672397E}" destId="{965D10BD-5599-4BCF-8331-E90C32C8C633}" srcOrd="0" destOrd="0" presId="urn:microsoft.com/office/officeart/2005/8/layout/gear1"/>
    <dgm:cxn modelId="{65FB3E04-6980-46E8-88E7-0E8CD0788A1C}" type="presOf" srcId="{2192FB20-AC21-436A-89E7-694AC1BEB5DD}" destId="{162F7623-6648-41D3-85DC-8945AB30E635}" srcOrd="0" destOrd="0" presId="urn:microsoft.com/office/officeart/2005/8/layout/gear1"/>
    <dgm:cxn modelId="{9A293F39-8CE7-40CF-BDDE-B68DB47F8BD2}" type="presOf" srcId="{B62B0EEE-280B-43D3-AB27-E267F876CE9D}" destId="{646192CC-0F8A-4C3B-A256-D881E10B8165}" srcOrd="1" destOrd="0" presId="urn:microsoft.com/office/officeart/2005/8/layout/gear1"/>
    <dgm:cxn modelId="{B74A4E1A-6281-405C-95A5-750DDCADD16B}" type="presParOf" srcId="{4AE0F6C3-0A6C-41BF-8917-FFEA1007E961}" destId="{162F7623-6648-41D3-85DC-8945AB30E635}" srcOrd="0" destOrd="0" presId="urn:microsoft.com/office/officeart/2005/8/layout/gear1"/>
    <dgm:cxn modelId="{8F2BF7A7-94FE-4A30-B22C-B97818255BA4}" type="presParOf" srcId="{4AE0F6C3-0A6C-41BF-8917-FFEA1007E961}" destId="{7C9ECBA5-3F47-436F-B063-B771E435273C}" srcOrd="1" destOrd="0" presId="urn:microsoft.com/office/officeart/2005/8/layout/gear1"/>
    <dgm:cxn modelId="{6BA01175-37FF-4D69-B4C6-3289BD42C867}" type="presParOf" srcId="{4AE0F6C3-0A6C-41BF-8917-FFEA1007E961}" destId="{6CC60D02-DCD0-442D-97DD-4E5E3C6D77DC}" srcOrd="2" destOrd="0" presId="urn:microsoft.com/office/officeart/2005/8/layout/gear1"/>
    <dgm:cxn modelId="{BF94F64A-A142-486C-8932-C42F81FE9273}" type="presParOf" srcId="{4AE0F6C3-0A6C-41BF-8917-FFEA1007E961}" destId="{0660ACED-983A-4141-B332-56FB854E72A5}" srcOrd="3" destOrd="0" presId="urn:microsoft.com/office/officeart/2005/8/layout/gear1"/>
    <dgm:cxn modelId="{6743FD99-180E-4FE8-AD16-D94C38C73447}" type="presParOf" srcId="{4AE0F6C3-0A6C-41BF-8917-FFEA1007E961}" destId="{646192CC-0F8A-4C3B-A256-D881E10B8165}" srcOrd="4" destOrd="0" presId="urn:microsoft.com/office/officeart/2005/8/layout/gear1"/>
    <dgm:cxn modelId="{8272EFA3-A6DC-41D8-B385-349BDF3A3E04}" type="presParOf" srcId="{4AE0F6C3-0A6C-41BF-8917-FFEA1007E961}" destId="{3B527408-8012-4645-B6F9-C81A3252D9E8}" srcOrd="5" destOrd="0" presId="urn:microsoft.com/office/officeart/2005/8/layout/gear1"/>
    <dgm:cxn modelId="{3EE28FA3-9D5A-46D6-A8F3-14509DA63A9E}" type="presParOf" srcId="{4AE0F6C3-0A6C-41BF-8917-FFEA1007E961}" destId="{CE38FD05-6EE4-47F0-88F0-94953A2383B6}" srcOrd="6" destOrd="0" presId="urn:microsoft.com/office/officeart/2005/8/layout/gear1"/>
    <dgm:cxn modelId="{2661A535-8ABA-484C-92F8-6DFCC80F49C4}" type="presParOf" srcId="{4AE0F6C3-0A6C-41BF-8917-FFEA1007E961}" destId="{7046181E-B846-42D3-AE51-CBF004D9CBC2}" srcOrd="7" destOrd="0" presId="urn:microsoft.com/office/officeart/2005/8/layout/gear1"/>
    <dgm:cxn modelId="{CCF33505-9C00-48BD-B716-5BDE5FEC8BA3}" type="presParOf" srcId="{4AE0F6C3-0A6C-41BF-8917-FFEA1007E961}" destId="{42CDDF11-668E-4778-8A13-0DF31C05C15F}" srcOrd="8" destOrd="0" presId="urn:microsoft.com/office/officeart/2005/8/layout/gear1"/>
    <dgm:cxn modelId="{6057083B-8089-43CF-9D52-CCFD1F5435AD}" type="presParOf" srcId="{4AE0F6C3-0A6C-41BF-8917-FFEA1007E961}" destId="{19D247C4-36D9-4471-972C-7218D7216B1C}" srcOrd="9" destOrd="0" presId="urn:microsoft.com/office/officeart/2005/8/layout/gear1"/>
    <dgm:cxn modelId="{1FD12D97-B883-48E9-B346-C50D695735F6}" type="presParOf" srcId="{4AE0F6C3-0A6C-41BF-8917-FFEA1007E961}" destId="{F8150D95-A36E-427E-B0AC-904F710E68F6}" srcOrd="10" destOrd="0" presId="urn:microsoft.com/office/officeart/2005/8/layout/gear1"/>
    <dgm:cxn modelId="{F7DD5ED2-F2FE-4CC6-8E6B-7220CE9C2238}" type="presParOf" srcId="{4AE0F6C3-0A6C-41BF-8917-FFEA1007E961}" destId="{965D10BD-5599-4BCF-8331-E90C32C8C633}" srcOrd="11" destOrd="0" presId="urn:microsoft.com/office/officeart/2005/8/layout/gear1"/>
    <dgm:cxn modelId="{611D7B20-9BC9-4753-BA81-A8ECCD735678}" type="presParOf" srcId="{4AE0F6C3-0A6C-41BF-8917-FFEA1007E961}" destId="{67B1B0F8-C62A-4D57-80E0-433D6DBD3E12}" srcOrd="12" destOrd="0" presId="urn:microsoft.com/office/officeart/2005/8/layout/gear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EBF829-57CD-4308-BEFC-7B467D3D5A3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AACC7093-636E-47D5-8F94-ADEE1B88FB90}">
      <dgm:prSet phldrT="[Text]"/>
      <dgm:spPr/>
      <dgm:t>
        <a:bodyPr/>
        <a:lstStyle/>
        <a:p>
          <a:r>
            <a:rPr lang="en-GB" dirty="0" smtClean="0"/>
            <a:t>Performing a training needs assessment</a:t>
          </a:r>
          <a:endParaRPr lang="en-GB" dirty="0"/>
        </a:p>
      </dgm:t>
    </dgm:pt>
    <dgm:pt modelId="{FCBF5D74-93F2-4B0D-B3CF-75EDDDD0771E}" type="parTrans" cxnId="{A7FA3C21-7652-4C38-92B6-3C6ACC6881BC}">
      <dgm:prSet/>
      <dgm:spPr/>
      <dgm:t>
        <a:bodyPr/>
        <a:lstStyle/>
        <a:p>
          <a:endParaRPr lang="en-GB"/>
        </a:p>
      </dgm:t>
    </dgm:pt>
    <dgm:pt modelId="{4D65E402-1B81-442F-B579-2AA853B82E6C}" type="sibTrans" cxnId="{A7FA3C21-7652-4C38-92B6-3C6ACC6881BC}">
      <dgm:prSet/>
      <dgm:spPr/>
      <dgm:t>
        <a:bodyPr/>
        <a:lstStyle/>
        <a:p>
          <a:endParaRPr lang="en-GB"/>
        </a:p>
      </dgm:t>
    </dgm:pt>
    <dgm:pt modelId="{9A3B589B-70E4-4EB8-8F3B-89F6F81D6C4C}">
      <dgm:prSet phldrT="[Text]"/>
      <dgm:spPr/>
      <dgm:t>
        <a:bodyPr/>
        <a:lstStyle/>
        <a:p>
          <a:r>
            <a:rPr lang="en-GB" dirty="0" smtClean="0"/>
            <a:t>Preparing a training program</a:t>
          </a:r>
          <a:endParaRPr lang="en-GB" dirty="0"/>
        </a:p>
      </dgm:t>
    </dgm:pt>
    <dgm:pt modelId="{D9C1144E-943B-42F6-8F1E-8D14855D905A}" type="parTrans" cxnId="{C8CF2665-4345-4279-B607-BA7179AC986A}">
      <dgm:prSet/>
      <dgm:spPr/>
      <dgm:t>
        <a:bodyPr/>
        <a:lstStyle/>
        <a:p>
          <a:endParaRPr lang="en-GB"/>
        </a:p>
      </dgm:t>
    </dgm:pt>
    <dgm:pt modelId="{B6E7EF30-5509-433D-846C-FFE78A2A0913}" type="sibTrans" cxnId="{C8CF2665-4345-4279-B607-BA7179AC986A}">
      <dgm:prSet/>
      <dgm:spPr/>
      <dgm:t>
        <a:bodyPr/>
        <a:lstStyle/>
        <a:p>
          <a:endParaRPr lang="en-GB"/>
        </a:p>
      </dgm:t>
    </dgm:pt>
    <dgm:pt modelId="{3B055BAF-D747-4749-8800-391CC8A34E68}">
      <dgm:prSet phldrT="[Text]"/>
      <dgm:spPr/>
      <dgm:t>
        <a:bodyPr/>
        <a:lstStyle/>
        <a:p>
          <a:r>
            <a:rPr lang="en-GB" dirty="0" smtClean="0"/>
            <a:t>Managing logistics for training</a:t>
          </a:r>
          <a:endParaRPr lang="en-GB" dirty="0"/>
        </a:p>
      </dgm:t>
    </dgm:pt>
    <dgm:pt modelId="{1BCF446D-1610-4295-A193-FCE96A16F3AE}" type="parTrans" cxnId="{F2F5C1CD-2B38-4446-957B-4372BCDC23E3}">
      <dgm:prSet/>
      <dgm:spPr/>
      <dgm:t>
        <a:bodyPr/>
        <a:lstStyle/>
        <a:p>
          <a:endParaRPr lang="en-GB"/>
        </a:p>
      </dgm:t>
    </dgm:pt>
    <dgm:pt modelId="{BE29F55C-A2BB-43B0-A5B6-15FF4A1DC557}" type="sibTrans" cxnId="{F2F5C1CD-2B38-4446-957B-4372BCDC23E3}">
      <dgm:prSet/>
      <dgm:spPr/>
      <dgm:t>
        <a:bodyPr/>
        <a:lstStyle/>
        <a:p>
          <a:endParaRPr lang="en-GB"/>
        </a:p>
      </dgm:t>
    </dgm:pt>
    <dgm:pt modelId="{ED2E4549-BE7B-4CED-8068-857AC91A9A4D}">
      <dgm:prSet phldrT="[Text]"/>
      <dgm:spPr/>
      <dgm:t>
        <a:bodyPr/>
        <a:lstStyle/>
        <a:p>
          <a:r>
            <a:rPr lang="en-GB" dirty="0" smtClean="0"/>
            <a:t>Evaluating and following up the training program</a:t>
          </a:r>
          <a:endParaRPr lang="en-GB" dirty="0"/>
        </a:p>
      </dgm:t>
    </dgm:pt>
    <dgm:pt modelId="{ECBE2811-0A1F-4DAC-8B2A-457680163AEE}" type="parTrans" cxnId="{F921490B-FB47-41F1-A91E-706CAB5C6906}">
      <dgm:prSet/>
      <dgm:spPr/>
      <dgm:t>
        <a:bodyPr/>
        <a:lstStyle/>
        <a:p>
          <a:endParaRPr lang="en-GB"/>
        </a:p>
      </dgm:t>
    </dgm:pt>
    <dgm:pt modelId="{E0C58E59-3C4D-4581-A4B1-8BD662125A7E}" type="sibTrans" cxnId="{F921490B-FB47-41F1-A91E-706CAB5C6906}">
      <dgm:prSet/>
      <dgm:spPr/>
      <dgm:t>
        <a:bodyPr/>
        <a:lstStyle/>
        <a:p>
          <a:endParaRPr lang="en-GB"/>
        </a:p>
      </dgm:t>
    </dgm:pt>
    <dgm:pt modelId="{E3EEC982-0F9B-4671-8F4A-9982CFB26D33}" type="pres">
      <dgm:prSet presAssocID="{99EBF829-57CD-4308-BEFC-7B467D3D5A35}" presName="cycle" presStyleCnt="0">
        <dgm:presLayoutVars>
          <dgm:dir/>
          <dgm:resizeHandles val="exact"/>
        </dgm:presLayoutVars>
      </dgm:prSet>
      <dgm:spPr/>
      <dgm:t>
        <a:bodyPr/>
        <a:lstStyle/>
        <a:p>
          <a:endParaRPr lang="en-GB"/>
        </a:p>
      </dgm:t>
    </dgm:pt>
    <dgm:pt modelId="{5528F18D-72A1-4439-B64B-8BDD32FF6740}" type="pres">
      <dgm:prSet presAssocID="{AACC7093-636E-47D5-8F94-ADEE1B88FB90}" presName="node" presStyleLbl="node1" presStyleIdx="0" presStyleCnt="4">
        <dgm:presLayoutVars>
          <dgm:bulletEnabled val="1"/>
        </dgm:presLayoutVars>
      </dgm:prSet>
      <dgm:spPr/>
      <dgm:t>
        <a:bodyPr/>
        <a:lstStyle/>
        <a:p>
          <a:endParaRPr lang="en-GB"/>
        </a:p>
      </dgm:t>
    </dgm:pt>
    <dgm:pt modelId="{22837E0E-7B18-460C-9483-531D16FE5DE1}" type="pres">
      <dgm:prSet presAssocID="{AACC7093-636E-47D5-8F94-ADEE1B88FB90}" presName="spNode" presStyleCnt="0"/>
      <dgm:spPr/>
    </dgm:pt>
    <dgm:pt modelId="{4F710C06-1CBE-4EA4-A4B0-A8656B0BA614}" type="pres">
      <dgm:prSet presAssocID="{4D65E402-1B81-442F-B579-2AA853B82E6C}" presName="sibTrans" presStyleLbl="sibTrans1D1" presStyleIdx="0" presStyleCnt="4"/>
      <dgm:spPr/>
      <dgm:t>
        <a:bodyPr/>
        <a:lstStyle/>
        <a:p>
          <a:endParaRPr lang="en-GB"/>
        </a:p>
      </dgm:t>
    </dgm:pt>
    <dgm:pt modelId="{8C8527CF-D6C9-4297-A434-F133960A3C3D}" type="pres">
      <dgm:prSet presAssocID="{9A3B589B-70E4-4EB8-8F3B-89F6F81D6C4C}" presName="node" presStyleLbl="node1" presStyleIdx="1" presStyleCnt="4">
        <dgm:presLayoutVars>
          <dgm:bulletEnabled val="1"/>
        </dgm:presLayoutVars>
      </dgm:prSet>
      <dgm:spPr/>
      <dgm:t>
        <a:bodyPr/>
        <a:lstStyle/>
        <a:p>
          <a:endParaRPr lang="en-GB"/>
        </a:p>
      </dgm:t>
    </dgm:pt>
    <dgm:pt modelId="{531142B4-9C1A-42E3-AF1B-686EEF09BB52}" type="pres">
      <dgm:prSet presAssocID="{9A3B589B-70E4-4EB8-8F3B-89F6F81D6C4C}" presName="spNode" presStyleCnt="0"/>
      <dgm:spPr/>
    </dgm:pt>
    <dgm:pt modelId="{8B523012-4021-49C5-8116-1D879237BC96}" type="pres">
      <dgm:prSet presAssocID="{B6E7EF30-5509-433D-846C-FFE78A2A0913}" presName="sibTrans" presStyleLbl="sibTrans1D1" presStyleIdx="1" presStyleCnt="4"/>
      <dgm:spPr/>
      <dgm:t>
        <a:bodyPr/>
        <a:lstStyle/>
        <a:p>
          <a:endParaRPr lang="en-GB"/>
        </a:p>
      </dgm:t>
    </dgm:pt>
    <dgm:pt modelId="{39C1ED88-EA47-429C-B23D-6E7F15229ACC}" type="pres">
      <dgm:prSet presAssocID="{3B055BAF-D747-4749-8800-391CC8A34E68}" presName="node" presStyleLbl="node1" presStyleIdx="2" presStyleCnt="4">
        <dgm:presLayoutVars>
          <dgm:bulletEnabled val="1"/>
        </dgm:presLayoutVars>
      </dgm:prSet>
      <dgm:spPr/>
      <dgm:t>
        <a:bodyPr/>
        <a:lstStyle/>
        <a:p>
          <a:endParaRPr lang="en-GB"/>
        </a:p>
      </dgm:t>
    </dgm:pt>
    <dgm:pt modelId="{4CC812F3-2C4B-4392-9D67-39ABE3F986C1}" type="pres">
      <dgm:prSet presAssocID="{3B055BAF-D747-4749-8800-391CC8A34E68}" presName="spNode" presStyleCnt="0"/>
      <dgm:spPr/>
    </dgm:pt>
    <dgm:pt modelId="{AD0B5D4E-8519-4E7A-A293-DBC7B2BAA8AD}" type="pres">
      <dgm:prSet presAssocID="{BE29F55C-A2BB-43B0-A5B6-15FF4A1DC557}" presName="sibTrans" presStyleLbl="sibTrans1D1" presStyleIdx="2" presStyleCnt="4"/>
      <dgm:spPr/>
      <dgm:t>
        <a:bodyPr/>
        <a:lstStyle/>
        <a:p>
          <a:endParaRPr lang="en-GB"/>
        </a:p>
      </dgm:t>
    </dgm:pt>
    <dgm:pt modelId="{4428ED70-A4E6-4CD7-BD7C-5C858815E972}" type="pres">
      <dgm:prSet presAssocID="{ED2E4549-BE7B-4CED-8068-857AC91A9A4D}" presName="node" presStyleLbl="node1" presStyleIdx="3" presStyleCnt="4">
        <dgm:presLayoutVars>
          <dgm:bulletEnabled val="1"/>
        </dgm:presLayoutVars>
      </dgm:prSet>
      <dgm:spPr/>
      <dgm:t>
        <a:bodyPr/>
        <a:lstStyle/>
        <a:p>
          <a:endParaRPr lang="en-GB"/>
        </a:p>
      </dgm:t>
    </dgm:pt>
    <dgm:pt modelId="{BAB2942E-4883-40D7-B925-3F13A4C0E169}" type="pres">
      <dgm:prSet presAssocID="{ED2E4549-BE7B-4CED-8068-857AC91A9A4D}" presName="spNode" presStyleCnt="0"/>
      <dgm:spPr/>
    </dgm:pt>
    <dgm:pt modelId="{CDF04F8D-D450-4FC7-9C5C-D3BAF075001E}" type="pres">
      <dgm:prSet presAssocID="{E0C58E59-3C4D-4581-A4B1-8BD662125A7E}" presName="sibTrans" presStyleLbl="sibTrans1D1" presStyleIdx="3" presStyleCnt="4"/>
      <dgm:spPr/>
      <dgm:t>
        <a:bodyPr/>
        <a:lstStyle/>
        <a:p>
          <a:endParaRPr lang="en-GB"/>
        </a:p>
      </dgm:t>
    </dgm:pt>
  </dgm:ptLst>
  <dgm:cxnLst>
    <dgm:cxn modelId="{A93E445C-417F-4C82-9139-BB01E5D8FB41}" type="presOf" srcId="{AACC7093-636E-47D5-8F94-ADEE1B88FB90}" destId="{5528F18D-72A1-4439-B64B-8BDD32FF6740}" srcOrd="0" destOrd="0" presId="urn:microsoft.com/office/officeart/2005/8/layout/cycle6"/>
    <dgm:cxn modelId="{F2F5C1CD-2B38-4446-957B-4372BCDC23E3}" srcId="{99EBF829-57CD-4308-BEFC-7B467D3D5A35}" destId="{3B055BAF-D747-4749-8800-391CC8A34E68}" srcOrd="2" destOrd="0" parTransId="{1BCF446D-1610-4295-A193-FCE96A16F3AE}" sibTransId="{BE29F55C-A2BB-43B0-A5B6-15FF4A1DC557}"/>
    <dgm:cxn modelId="{998B9B6B-8425-4D7B-96BB-685942E06CDC}" type="presOf" srcId="{9A3B589B-70E4-4EB8-8F3B-89F6F81D6C4C}" destId="{8C8527CF-D6C9-4297-A434-F133960A3C3D}" srcOrd="0" destOrd="0" presId="urn:microsoft.com/office/officeart/2005/8/layout/cycle6"/>
    <dgm:cxn modelId="{33819DB1-5F52-4333-8DF1-B5BF87A8D8B0}" type="presOf" srcId="{99EBF829-57CD-4308-BEFC-7B467D3D5A35}" destId="{E3EEC982-0F9B-4671-8F4A-9982CFB26D33}" srcOrd="0" destOrd="0" presId="urn:microsoft.com/office/officeart/2005/8/layout/cycle6"/>
    <dgm:cxn modelId="{916E13E8-93AE-4F35-9369-B8080ADDBD1B}" type="presOf" srcId="{ED2E4549-BE7B-4CED-8068-857AC91A9A4D}" destId="{4428ED70-A4E6-4CD7-BD7C-5C858815E972}" srcOrd="0" destOrd="0" presId="urn:microsoft.com/office/officeart/2005/8/layout/cycle6"/>
    <dgm:cxn modelId="{7768896F-0F16-4BEE-B243-821F9EC7F551}" type="presOf" srcId="{B6E7EF30-5509-433D-846C-FFE78A2A0913}" destId="{8B523012-4021-49C5-8116-1D879237BC96}" srcOrd="0" destOrd="0" presId="urn:microsoft.com/office/officeart/2005/8/layout/cycle6"/>
    <dgm:cxn modelId="{C23E1277-0CB0-40F2-AA6A-07B2FDF3C153}" type="presOf" srcId="{3B055BAF-D747-4749-8800-391CC8A34E68}" destId="{39C1ED88-EA47-429C-B23D-6E7F15229ACC}" srcOrd="0" destOrd="0" presId="urn:microsoft.com/office/officeart/2005/8/layout/cycle6"/>
    <dgm:cxn modelId="{4357F225-5DBF-4D7C-B457-9E0274FE5943}" type="presOf" srcId="{E0C58E59-3C4D-4581-A4B1-8BD662125A7E}" destId="{CDF04F8D-D450-4FC7-9C5C-D3BAF075001E}" srcOrd="0" destOrd="0" presId="urn:microsoft.com/office/officeart/2005/8/layout/cycle6"/>
    <dgm:cxn modelId="{A7FA3C21-7652-4C38-92B6-3C6ACC6881BC}" srcId="{99EBF829-57CD-4308-BEFC-7B467D3D5A35}" destId="{AACC7093-636E-47D5-8F94-ADEE1B88FB90}" srcOrd="0" destOrd="0" parTransId="{FCBF5D74-93F2-4B0D-B3CF-75EDDDD0771E}" sibTransId="{4D65E402-1B81-442F-B579-2AA853B82E6C}"/>
    <dgm:cxn modelId="{C8CF2665-4345-4279-B607-BA7179AC986A}" srcId="{99EBF829-57CD-4308-BEFC-7B467D3D5A35}" destId="{9A3B589B-70E4-4EB8-8F3B-89F6F81D6C4C}" srcOrd="1" destOrd="0" parTransId="{D9C1144E-943B-42F6-8F1E-8D14855D905A}" sibTransId="{B6E7EF30-5509-433D-846C-FFE78A2A0913}"/>
    <dgm:cxn modelId="{925625F2-EA9A-44D3-AE71-A53AE9F29F1F}" type="presOf" srcId="{BE29F55C-A2BB-43B0-A5B6-15FF4A1DC557}" destId="{AD0B5D4E-8519-4E7A-A293-DBC7B2BAA8AD}" srcOrd="0" destOrd="0" presId="urn:microsoft.com/office/officeart/2005/8/layout/cycle6"/>
    <dgm:cxn modelId="{F921490B-FB47-41F1-A91E-706CAB5C6906}" srcId="{99EBF829-57CD-4308-BEFC-7B467D3D5A35}" destId="{ED2E4549-BE7B-4CED-8068-857AC91A9A4D}" srcOrd="3" destOrd="0" parTransId="{ECBE2811-0A1F-4DAC-8B2A-457680163AEE}" sibTransId="{E0C58E59-3C4D-4581-A4B1-8BD662125A7E}"/>
    <dgm:cxn modelId="{CED62917-5B5C-439F-BFED-ED06621A80DB}" type="presOf" srcId="{4D65E402-1B81-442F-B579-2AA853B82E6C}" destId="{4F710C06-1CBE-4EA4-A4B0-A8656B0BA614}" srcOrd="0" destOrd="0" presId="urn:microsoft.com/office/officeart/2005/8/layout/cycle6"/>
    <dgm:cxn modelId="{E8E694CF-5CC7-479E-B82B-E7F140E4D323}" type="presParOf" srcId="{E3EEC982-0F9B-4671-8F4A-9982CFB26D33}" destId="{5528F18D-72A1-4439-B64B-8BDD32FF6740}" srcOrd="0" destOrd="0" presId="urn:microsoft.com/office/officeart/2005/8/layout/cycle6"/>
    <dgm:cxn modelId="{41F9A3FB-B371-41B7-9762-BABEB0D80EED}" type="presParOf" srcId="{E3EEC982-0F9B-4671-8F4A-9982CFB26D33}" destId="{22837E0E-7B18-460C-9483-531D16FE5DE1}" srcOrd="1" destOrd="0" presId="urn:microsoft.com/office/officeart/2005/8/layout/cycle6"/>
    <dgm:cxn modelId="{B729EE3C-9CC8-4804-A00E-796A4FDDFF73}" type="presParOf" srcId="{E3EEC982-0F9B-4671-8F4A-9982CFB26D33}" destId="{4F710C06-1CBE-4EA4-A4B0-A8656B0BA614}" srcOrd="2" destOrd="0" presId="urn:microsoft.com/office/officeart/2005/8/layout/cycle6"/>
    <dgm:cxn modelId="{880EE5FB-9717-49B5-BB17-F25848E1B518}" type="presParOf" srcId="{E3EEC982-0F9B-4671-8F4A-9982CFB26D33}" destId="{8C8527CF-D6C9-4297-A434-F133960A3C3D}" srcOrd="3" destOrd="0" presId="urn:microsoft.com/office/officeart/2005/8/layout/cycle6"/>
    <dgm:cxn modelId="{1C234C18-DF2B-4506-9287-6CBCF8E10BAD}" type="presParOf" srcId="{E3EEC982-0F9B-4671-8F4A-9982CFB26D33}" destId="{531142B4-9C1A-42E3-AF1B-686EEF09BB52}" srcOrd="4" destOrd="0" presId="urn:microsoft.com/office/officeart/2005/8/layout/cycle6"/>
    <dgm:cxn modelId="{850C5A3D-9394-4F28-A9D0-36E7EC7B034E}" type="presParOf" srcId="{E3EEC982-0F9B-4671-8F4A-9982CFB26D33}" destId="{8B523012-4021-49C5-8116-1D879237BC96}" srcOrd="5" destOrd="0" presId="urn:microsoft.com/office/officeart/2005/8/layout/cycle6"/>
    <dgm:cxn modelId="{8FD36144-34DE-4ED0-8191-7CAC1248D868}" type="presParOf" srcId="{E3EEC982-0F9B-4671-8F4A-9982CFB26D33}" destId="{39C1ED88-EA47-429C-B23D-6E7F15229ACC}" srcOrd="6" destOrd="0" presId="urn:microsoft.com/office/officeart/2005/8/layout/cycle6"/>
    <dgm:cxn modelId="{29E5FF47-2E7E-4F8C-8000-507978F6277F}" type="presParOf" srcId="{E3EEC982-0F9B-4671-8F4A-9982CFB26D33}" destId="{4CC812F3-2C4B-4392-9D67-39ABE3F986C1}" srcOrd="7" destOrd="0" presId="urn:microsoft.com/office/officeart/2005/8/layout/cycle6"/>
    <dgm:cxn modelId="{A4C0524F-A47B-4888-B5A3-5225054D0E4E}" type="presParOf" srcId="{E3EEC982-0F9B-4671-8F4A-9982CFB26D33}" destId="{AD0B5D4E-8519-4E7A-A293-DBC7B2BAA8AD}" srcOrd="8" destOrd="0" presId="urn:microsoft.com/office/officeart/2005/8/layout/cycle6"/>
    <dgm:cxn modelId="{E3AACA77-2214-45A6-84DC-9F0F4E94FA39}" type="presParOf" srcId="{E3EEC982-0F9B-4671-8F4A-9982CFB26D33}" destId="{4428ED70-A4E6-4CD7-BD7C-5C858815E972}" srcOrd="9" destOrd="0" presId="urn:microsoft.com/office/officeart/2005/8/layout/cycle6"/>
    <dgm:cxn modelId="{3CD37C82-8D39-442C-AC33-60F0878249E0}" type="presParOf" srcId="{E3EEC982-0F9B-4671-8F4A-9982CFB26D33}" destId="{BAB2942E-4883-40D7-B925-3F13A4C0E169}" srcOrd="10" destOrd="0" presId="urn:microsoft.com/office/officeart/2005/8/layout/cycle6"/>
    <dgm:cxn modelId="{51E70EFB-82DF-4315-8213-DCB693423674}" type="presParOf" srcId="{E3EEC982-0F9B-4671-8F4A-9982CFB26D33}" destId="{CDF04F8D-D450-4FC7-9C5C-D3BAF075001E}" srcOrd="11" destOrd="0" presId="urn:microsoft.com/office/officeart/2005/8/layout/cycle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62F7623-6648-41D3-85DC-8945AB30E635}">
      <dsp:nvSpPr>
        <dsp:cNvPr id="0" name=""/>
        <dsp:cNvSpPr/>
      </dsp:nvSpPr>
      <dsp:spPr>
        <a:xfrm>
          <a:off x="3549994" y="2073830"/>
          <a:ext cx="2534681" cy="2534681"/>
        </a:xfrm>
        <a:prstGeom prst="gear9">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Attitude</a:t>
          </a:r>
          <a:endParaRPr lang="en-GB" sz="1700" kern="1200" dirty="0"/>
        </a:p>
      </dsp:txBody>
      <dsp:txXfrm>
        <a:off x="3549994" y="2073830"/>
        <a:ext cx="2534681" cy="2534681"/>
      </dsp:txXfrm>
    </dsp:sp>
    <dsp:sp modelId="{0660ACED-983A-4141-B332-56FB854E72A5}">
      <dsp:nvSpPr>
        <dsp:cNvPr id="0" name=""/>
        <dsp:cNvSpPr/>
      </dsp:nvSpPr>
      <dsp:spPr>
        <a:xfrm>
          <a:off x="2075270" y="1474723"/>
          <a:ext cx="1843404" cy="1843404"/>
        </a:xfrm>
        <a:prstGeom prst="gear6">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Skills</a:t>
          </a:r>
          <a:endParaRPr lang="en-GB" sz="1700" kern="1200" dirty="0"/>
        </a:p>
      </dsp:txBody>
      <dsp:txXfrm>
        <a:off x="2075270" y="1474723"/>
        <a:ext cx="1843404" cy="1843404"/>
      </dsp:txXfrm>
    </dsp:sp>
    <dsp:sp modelId="{CE38FD05-6EE4-47F0-88F0-94953A2383B6}">
      <dsp:nvSpPr>
        <dsp:cNvPr id="0" name=""/>
        <dsp:cNvSpPr/>
      </dsp:nvSpPr>
      <dsp:spPr>
        <a:xfrm rot="20700000">
          <a:off x="3107765" y="202962"/>
          <a:ext cx="1806160" cy="1806160"/>
        </a:xfrm>
        <a:prstGeom prst="gear6">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Knowledge</a:t>
          </a:r>
          <a:endParaRPr lang="en-GB" sz="1700" kern="1200" dirty="0"/>
        </a:p>
      </dsp:txBody>
      <dsp:txXfrm>
        <a:off x="3503909" y="599106"/>
        <a:ext cx="1013872" cy="1013872"/>
      </dsp:txXfrm>
    </dsp:sp>
    <dsp:sp modelId="{F8150D95-A36E-427E-B0AC-904F710E68F6}">
      <dsp:nvSpPr>
        <dsp:cNvPr id="0" name=""/>
        <dsp:cNvSpPr/>
      </dsp:nvSpPr>
      <dsp:spPr>
        <a:xfrm>
          <a:off x="3359664" y="1688747"/>
          <a:ext cx="3244392" cy="3244392"/>
        </a:xfrm>
        <a:prstGeom prst="circularArrow">
          <a:avLst>
            <a:gd name="adj1" fmla="val 4688"/>
            <a:gd name="adj2" fmla="val 299029"/>
            <a:gd name="adj3" fmla="val 2525252"/>
            <a:gd name="adj4" fmla="val 15841841"/>
            <a:gd name="adj5" fmla="val 546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5D10BD-5599-4BCF-8331-E90C32C8C633}">
      <dsp:nvSpPr>
        <dsp:cNvPr id="0" name=""/>
        <dsp:cNvSpPr/>
      </dsp:nvSpPr>
      <dsp:spPr>
        <a:xfrm>
          <a:off x="1748807" y="1065070"/>
          <a:ext cx="2357253" cy="2357253"/>
        </a:xfrm>
        <a:prstGeom prst="leftCircularArrow">
          <a:avLst>
            <a:gd name="adj1" fmla="val 6452"/>
            <a:gd name="adj2" fmla="val 429999"/>
            <a:gd name="adj3" fmla="val 10489124"/>
            <a:gd name="adj4" fmla="val 14837806"/>
            <a:gd name="adj5" fmla="val 7527"/>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B1B0F8-C62A-4D57-80E0-433D6DBD3E12}">
      <dsp:nvSpPr>
        <dsp:cNvPr id="0" name=""/>
        <dsp:cNvSpPr/>
      </dsp:nvSpPr>
      <dsp:spPr>
        <a:xfrm>
          <a:off x="2689981" y="-194432"/>
          <a:ext cx="2541594" cy="2541594"/>
        </a:xfrm>
        <a:prstGeom prst="circularArrow">
          <a:avLst>
            <a:gd name="adj1" fmla="val 5984"/>
            <a:gd name="adj2" fmla="val 394124"/>
            <a:gd name="adj3" fmla="val 13313824"/>
            <a:gd name="adj4" fmla="val 10508221"/>
            <a:gd name="adj5" fmla="val 6981"/>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528F18D-72A1-4439-B64B-8BDD32FF6740}">
      <dsp:nvSpPr>
        <dsp:cNvPr id="0" name=""/>
        <dsp:cNvSpPr/>
      </dsp:nvSpPr>
      <dsp:spPr>
        <a:xfrm>
          <a:off x="2908325" y="512"/>
          <a:ext cx="1350918" cy="8780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Performing a training needs assessment</a:t>
          </a:r>
          <a:endParaRPr lang="en-GB" sz="1300" kern="1200" dirty="0"/>
        </a:p>
      </dsp:txBody>
      <dsp:txXfrm>
        <a:off x="2908325" y="512"/>
        <a:ext cx="1350918" cy="878097"/>
      </dsp:txXfrm>
    </dsp:sp>
    <dsp:sp modelId="{4F710C06-1CBE-4EA4-A4B0-A8656B0BA614}">
      <dsp:nvSpPr>
        <dsp:cNvPr id="0" name=""/>
        <dsp:cNvSpPr/>
      </dsp:nvSpPr>
      <dsp:spPr>
        <a:xfrm>
          <a:off x="2134222" y="439561"/>
          <a:ext cx="2899125" cy="2899125"/>
        </a:xfrm>
        <a:custGeom>
          <a:avLst/>
          <a:gdLst/>
          <a:ahLst/>
          <a:cxnLst/>
          <a:rect l="0" t="0" r="0" b="0"/>
          <a:pathLst>
            <a:path>
              <a:moveTo>
                <a:pt x="2134735" y="172154"/>
              </a:moveTo>
              <a:arcTo wR="1449562" hR="1449562" stAng="17892486" swAng="26235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C8527CF-D6C9-4297-A434-F133960A3C3D}">
      <dsp:nvSpPr>
        <dsp:cNvPr id="0" name=""/>
        <dsp:cNvSpPr/>
      </dsp:nvSpPr>
      <dsp:spPr>
        <a:xfrm>
          <a:off x="4357888" y="1450075"/>
          <a:ext cx="1350918" cy="8780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Preparing a training program</a:t>
          </a:r>
          <a:endParaRPr lang="en-GB" sz="1300" kern="1200" dirty="0"/>
        </a:p>
      </dsp:txBody>
      <dsp:txXfrm>
        <a:off x="4357888" y="1450075"/>
        <a:ext cx="1350918" cy="878097"/>
      </dsp:txXfrm>
    </dsp:sp>
    <dsp:sp modelId="{8B523012-4021-49C5-8116-1D879237BC96}">
      <dsp:nvSpPr>
        <dsp:cNvPr id="0" name=""/>
        <dsp:cNvSpPr/>
      </dsp:nvSpPr>
      <dsp:spPr>
        <a:xfrm>
          <a:off x="2134222" y="439561"/>
          <a:ext cx="2899125" cy="2899125"/>
        </a:xfrm>
        <a:custGeom>
          <a:avLst/>
          <a:gdLst/>
          <a:ahLst/>
          <a:cxnLst/>
          <a:rect l="0" t="0" r="0" b="0"/>
          <a:pathLst>
            <a:path>
              <a:moveTo>
                <a:pt x="2827664" y="1899082"/>
              </a:moveTo>
              <a:arcTo wR="1449562" hR="1449562" stAng="1083940" swAng="26235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9C1ED88-EA47-429C-B23D-6E7F15229ACC}">
      <dsp:nvSpPr>
        <dsp:cNvPr id="0" name=""/>
        <dsp:cNvSpPr/>
      </dsp:nvSpPr>
      <dsp:spPr>
        <a:xfrm>
          <a:off x="2908325" y="2899638"/>
          <a:ext cx="1350918" cy="8780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Managing logistics for training</a:t>
          </a:r>
          <a:endParaRPr lang="en-GB" sz="1300" kern="1200" dirty="0"/>
        </a:p>
      </dsp:txBody>
      <dsp:txXfrm>
        <a:off x="2908325" y="2899638"/>
        <a:ext cx="1350918" cy="878097"/>
      </dsp:txXfrm>
    </dsp:sp>
    <dsp:sp modelId="{AD0B5D4E-8519-4E7A-A293-DBC7B2BAA8AD}">
      <dsp:nvSpPr>
        <dsp:cNvPr id="0" name=""/>
        <dsp:cNvSpPr/>
      </dsp:nvSpPr>
      <dsp:spPr>
        <a:xfrm>
          <a:off x="2134222" y="439561"/>
          <a:ext cx="2899125" cy="2899125"/>
        </a:xfrm>
        <a:custGeom>
          <a:avLst/>
          <a:gdLst/>
          <a:ahLst/>
          <a:cxnLst/>
          <a:rect l="0" t="0" r="0" b="0"/>
          <a:pathLst>
            <a:path>
              <a:moveTo>
                <a:pt x="764390" y="2726970"/>
              </a:moveTo>
              <a:arcTo wR="1449562" hR="1449562" stAng="7092486" swAng="26235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428ED70-A4E6-4CD7-BD7C-5C858815E972}">
      <dsp:nvSpPr>
        <dsp:cNvPr id="0" name=""/>
        <dsp:cNvSpPr/>
      </dsp:nvSpPr>
      <dsp:spPr>
        <a:xfrm>
          <a:off x="1458762" y="1450075"/>
          <a:ext cx="1350918" cy="8780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Evaluating and following up the training program</a:t>
          </a:r>
          <a:endParaRPr lang="en-GB" sz="1300" kern="1200" dirty="0"/>
        </a:p>
      </dsp:txBody>
      <dsp:txXfrm>
        <a:off x="1458762" y="1450075"/>
        <a:ext cx="1350918" cy="878097"/>
      </dsp:txXfrm>
    </dsp:sp>
    <dsp:sp modelId="{CDF04F8D-D450-4FC7-9C5C-D3BAF075001E}">
      <dsp:nvSpPr>
        <dsp:cNvPr id="0" name=""/>
        <dsp:cNvSpPr/>
      </dsp:nvSpPr>
      <dsp:spPr>
        <a:xfrm>
          <a:off x="2134222" y="439561"/>
          <a:ext cx="2899125" cy="2899125"/>
        </a:xfrm>
        <a:custGeom>
          <a:avLst/>
          <a:gdLst/>
          <a:ahLst/>
          <a:cxnLst/>
          <a:rect l="0" t="0" r="0" b="0"/>
          <a:pathLst>
            <a:path>
              <a:moveTo>
                <a:pt x="71460" y="1000043"/>
              </a:moveTo>
              <a:arcTo wR="1449562" hR="1449562" stAng="11883940" swAng="26235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image" Target="../media/image6.wmf"/><Relationship Id="rId4"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50DF51E-7B03-42DF-8FC5-35A080715113}" type="datetimeFigureOut">
              <a:rPr lang="en-US"/>
              <a:pPr>
                <a:defRPr/>
              </a:pPr>
              <a:t>29-Aug-16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3076CFBF-B8C3-41C6-801D-EFCD5DC06E0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youtube.com/watch?v=ZON65K2zOBo"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1"/>
          <p:cNvSpPr>
            <a:spLocks noGrp="1" noRot="1" noChangeAspect="1" noChangeArrowheads="1" noTextEdit="1"/>
          </p:cNvSpPr>
          <p:nvPr>
            <p:ph type="sldImg"/>
          </p:nvPr>
        </p:nvSpPr>
        <p:spPr bwMode="auto">
          <a:xfrm>
            <a:off x="1143000" y="685800"/>
            <a:ext cx="4572000" cy="3429000"/>
          </a:xfrm>
          <a:prstGeom prst="rect">
            <a:avLst/>
          </a:prstGeom>
          <a:noFill/>
          <a:ln>
            <a:miter lim="800000"/>
            <a:headEnd/>
            <a:tailEnd/>
          </a:ln>
        </p:spPr>
      </p:sp>
      <p:sp>
        <p:nvSpPr>
          <p:cNvPr id="52227" name="Rectangle 2"/>
          <p:cNvSpPr>
            <a:spLocks noGrp="1" noChangeArrowheads="1"/>
          </p:cNvSpPr>
          <p:nvPr>
            <p:ph type="body" idx="1"/>
          </p:nvPr>
        </p:nvSpPr>
        <p:spPr bwMode="auto">
          <a:xfrm>
            <a:off x="685800" y="4344111"/>
            <a:ext cx="5486400" cy="4113977"/>
          </a:xfrm>
          <a:prstGeom prst="rect">
            <a:avLst/>
          </a:prstGeom>
          <a:noFill/>
          <a:ln>
            <a:miter lim="800000"/>
            <a:headEnd/>
            <a:tailEnd/>
          </a:ln>
        </p:spPr>
        <p:txBody>
          <a:bodyPr/>
          <a:lstStyle/>
          <a:p>
            <a:pPr eaLnBrk="1"/>
            <a:r>
              <a:rPr lang="en-US" altLang="en-US" smtClean="0"/>
              <a:t>Do we agree?  Anything else to add?</a:t>
            </a:r>
          </a:p>
          <a:p>
            <a:pPr eaLnBrk="1"/>
            <a:endParaRPr lang="en-US" altLang="en-US" smtClean="0"/>
          </a:p>
          <a:p>
            <a:pPr eaLnBrk="1"/>
            <a:r>
              <a:rPr lang="en-US" altLang="en-US" smtClean="0"/>
              <a:t>You would expect there to be HPTs within here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Grp="1" noRot="1" noChangeAspect="1" noChangeArrowheads="1" noTextEdit="1"/>
          </p:cNvSpPr>
          <p:nvPr>
            <p:ph type="sldImg"/>
          </p:nvPr>
        </p:nvSpPr>
        <p:spPr bwMode="auto">
          <a:xfrm>
            <a:off x="1143000" y="685800"/>
            <a:ext cx="4572000" cy="3429000"/>
          </a:xfrm>
          <a:prstGeom prst="rect">
            <a:avLst/>
          </a:prstGeom>
          <a:noFill/>
          <a:ln>
            <a:miter lim="800000"/>
            <a:headEnd/>
            <a:tailEnd/>
          </a:ln>
        </p:spPr>
      </p:sp>
      <p:sp>
        <p:nvSpPr>
          <p:cNvPr id="55299" name="Rectangle 2"/>
          <p:cNvSpPr>
            <a:spLocks noGrp="1" noChangeArrowheads="1"/>
          </p:cNvSpPr>
          <p:nvPr>
            <p:ph type="body" idx="1"/>
          </p:nvPr>
        </p:nvSpPr>
        <p:spPr bwMode="auto">
          <a:xfrm>
            <a:off x="685800" y="4344111"/>
            <a:ext cx="5486400" cy="4113977"/>
          </a:xfrm>
          <a:prstGeom prst="rect">
            <a:avLst/>
          </a:prstGeom>
          <a:noFill/>
          <a:ln>
            <a:miter lim="800000"/>
            <a:headEnd/>
            <a:tailEnd/>
          </a:ln>
        </p:spPr>
        <p:txBody>
          <a:bodyPr/>
          <a:lstStyle/>
          <a:p>
            <a:pPr eaLnBrk="1"/>
            <a:r>
              <a:rPr lang="en-US" altLang="en-US" dirty="0" smtClean="0"/>
              <a:t>Who leads the culture</a:t>
            </a:r>
          </a:p>
          <a:p>
            <a:pPr eaLnBrk="1"/>
            <a:r>
              <a:rPr lang="en-US" altLang="en-US" dirty="0" smtClean="0"/>
              <a:t>How can you influence it if it needs changing?</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Leadership is all about change – management is about doing things right.  Leadership</a:t>
            </a:r>
            <a:r>
              <a:rPr lang="en-GB" baseline="0" dirty="0" smtClean="0"/>
              <a:t> is about doing the right things to bring about something different!</a:t>
            </a:r>
          </a:p>
          <a:p>
            <a:endParaRPr lang="en-GB" baseline="0" dirty="0" smtClean="0"/>
          </a:p>
          <a:p>
            <a:r>
              <a:rPr lang="en-GB" baseline="0" dirty="0" smtClean="0"/>
              <a:t>3 things have to be in place in order for leadership to develop – a vision or idea or need for change + followers</a:t>
            </a:r>
          </a:p>
          <a:p>
            <a:endParaRPr lang="en-GB" baseline="0" dirty="0" smtClean="0"/>
          </a:p>
          <a:p>
            <a:r>
              <a:rPr lang="en-GB" baseline="0" dirty="0" smtClean="0"/>
              <a:t>3</a:t>
            </a:r>
            <a:r>
              <a:rPr lang="en-GB" baseline="30000" dirty="0" smtClean="0"/>
              <a:t>rd</a:t>
            </a:r>
            <a:r>
              <a:rPr lang="en-GB" baseline="0" dirty="0" smtClean="0"/>
              <a:t> thing is congruent values</a:t>
            </a:r>
          </a:p>
          <a:p>
            <a:r>
              <a:rPr lang="en-GB" sz="1200" u="sng" kern="1200" dirty="0" smtClean="0">
                <a:solidFill>
                  <a:schemeClr val="tx1"/>
                </a:solidFill>
                <a:latin typeface="+mn-lt"/>
                <a:ea typeface="+mn-ea"/>
                <a:cs typeface="+mn-cs"/>
                <a:hlinkClick r:id="rId3"/>
              </a:rPr>
              <a:t>http://www.youtube.com/watch?v=ZON65K2zOBo</a:t>
            </a:r>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926BA28B-1DA7-4A7F-980A-52EFA22AB78C}"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18565527-3BCF-4576-BC8F-478886259CE3}" type="slidenum">
              <a:rPr lang="en-GB" smtClean="0"/>
              <a:pPr/>
              <a:t>7</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dirty="0" smtClean="0"/>
          </a:p>
          <a:p>
            <a:pPr eaLnBrk="1" hangingPunct="1"/>
            <a:r>
              <a:rPr lang="en-US" dirty="0" smtClean="0"/>
              <a:t>This then links to motivation – if we have leaders, we have to have followers</a:t>
            </a:r>
          </a:p>
          <a:p>
            <a:pPr eaLnBrk="1" hangingPunct="1"/>
            <a:r>
              <a:rPr lang="en-US" dirty="0" smtClean="0"/>
              <a:t>If we have followers they need to be motivated to follow and behave in a way that will achieve the vision or strategy</a:t>
            </a:r>
          </a:p>
          <a:p>
            <a:pPr eaLnBrk="1" hangingPunct="1"/>
            <a:endParaRPr lang="en-US" dirty="0" smtClean="0"/>
          </a:p>
          <a:p>
            <a:pPr eaLnBrk="1" hangingPunct="1"/>
            <a:r>
              <a:rPr lang="en-US" dirty="0" smtClean="0"/>
              <a:t>Remember discussions on team </a:t>
            </a:r>
            <a:r>
              <a:rPr lang="en-US" dirty="0" err="1" smtClean="0"/>
              <a:t>vs</a:t>
            </a:r>
            <a:r>
              <a:rPr lang="en-US" dirty="0" smtClean="0"/>
              <a:t> groups – this is very much about the team – see handout</a:t>
            </a:r>
          </a:p>
          <a:p>
            <a:pPr eaLnBrk="1" hangingPunct="1"/>
            <a:endParaRPr lang="en-US" dirty="0" smtClean="0"/>
          </a:p>
          <a:p>
            <a:pPr eaLnBrk="1" hangingPunct="1"/>
            <a:r>
              <a:rPr lang="en-US" dirty="0" smtClean="0"/>
              <a:t>One theory to touch on briefly is X and 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4875D24-9DD5-4E60-95B7-0597DD078CD8}" type="slidenum">
              <a:rPr lang="en-GB" smtClean="0"/>
              <a:pPr/>
              <a:t>8</a:t>
            </a:fld>
            <a:endParaRPr lang="en-GB" smtClean="0"/>
          </a:p>
        </p:txBody>
      </p:sp>
      <p:sp>
        <p:nvSpPr>
          <p:cNvPr id="52227" name="Rectangle 2"/>
          <p:cNvSpPr>
            <a:spLocks noGrp="1" noRot="1" noChangeAspect="1" noChangeArrowheads="1" noTextEdit="1"/>
          </p:cNvSpPr>
          <p:nvPr>
            <p:ph type="sldImg"/>
          </p:nvPr>
        </p:nvSpPr>
        <p:spPr>
          <a:xfrm>
            <a:off x="1144588" y="685800"/>
            <a:ext cx="4573587" cy="3429000"/>
          </a:xfrm>
          <a:ln/>
        </p:spPr>
      </p:sp>
      <p:sp>
        <p:nvSpPr>
          <p:cNvPr id="5222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73731"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1DF76195-D73E-41C4-B158-4BCDED830D6E}" type="slidenum">
              <a:rPr lang="en-GB" smtClean="0"/>
              <a:pPr/>
              <a:t>10</a:t>
            </a:fld>
            <a:endParaRPr lang="en-GB"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US" dirty="0" smtClean="0"/>
              <a:t>So having looked at teams – now look at some different theories for leading those teams</a:t>
            </a:r>
          </a:p>
          <a:p>
            <a:pPr eaLnBrk="1" hangingPunct="1"/>
            <a:endParaRPr lang="en-US" dirty="0" smtClean="0"/>
          </a:p>
          <a:p>
            <a:pPr eaLnBrk="1" hangingPunct="1"/>
            <a:r>
              <a:rPr lang="en-US" dirty="0" smtClean="0"/>
              <a:t>BLANCHARD – One Minute Manager – </a:t>
            </a:r>
          </a:p>
          <a:p>
            <a:pPr eaLnBrk="1" hangingPunct="1"/>
            <a:endParaRPr lang="en-US" dirty="0" smtClean="0"/>
          </a:p>
          <a:p>
            <a:pPr eaLnBrk="1" hangingPunct="1"/>
            <a:r>
              <a:rPr lang="en-US" dirty="0" smtClean="0"/>
              <a:t>Telling </a:t>
            </a:r>
          </a:p>
          <a:p>
            <a:pPr eaLnBrk="1" hangingPunct="1"/>
            <a:r>
              <a:rPr lang="en-US" dirty="0" smtClean="0"/>
              <a:t>Selling</a:t>
            </a:r>
          </a:p>
          <a:p>
            <a:pPr eaLnBrk="1" hangingPunct="1"/>
            <a:r>
              <a:rPr lang="en-US" dirty="0" smtClean="0"/>
              <a:t>Participating</a:t>
            </a:r>
          </a:p>
          <a:p>
            <a:pPr eaLnBrk="1" hangingPunct="1"/>
            <a:r>
              <a:rPr lang="en-US" dirty="0" smtClean="0"/>
              <a:t>Delegating</a:t>
            </a:r>
          </a:p>
          <a:p>
            <a:pPr eaLnBrk="1" hangingPunct="1"/>
            <a:endParaRPr lang="en-US" dirty="0" smtClean="0"/>
          </a:p>
          <a:p>
            <a:pPr eaLnBrk="1" hangingPunct="1"/>
            <a:r>
              <a:rPr lang="en-US" dirty="0" smtClean="0"/>
              <a:t>Basis of this is that you will need to </a:t>
            </a:r>
            <a:r>
              <a:rPr lang="en-US" b="1" dirty="0" smtClean="0"/>
              <a:t>behave</a:t>
            </a:r>
            <a:r>
              <a:rPr lang="en-US" dirty="0" smtClean="0"/>
              <a:t> differently in each box and </a:t>
            </a:r>
            <a:r>
              <a:rPr lang="en-US" dirty="0" err="1" smtClean="0"/>
              <a:t>characterises</a:t>
            </a:r>
            <a:r>
              <a:rPr lang="en-US" dirty="0" smtClean="0"/>
              <a:t> the style in terms of the amount of direction and of support that the leader gives the followers – see handout</a:t>
            </a:r>
          </a:p>
          <a:p>
            <a:pPr eaLnBrk="1" hangingPunct="1"/>
            <a:endParaRPr lang="en-US" dirty="0" smtClean="0"/>
          </a:p>
          <a:p>
            <a:pPr eaLnBrk="1" hangingPunct="1"/>
            <a:r>
              <a:rPr lang="en-US" dirty="0" smtClean="0"/>
              <a:t>No one style is always right – but we all have a preferred style and we will explore that in a while.</a:t>
            </a:r>
          </a:p>
          <a:p>
            <a:pPr eaLnBrk="1" hangingPunct="1"/>
            <a:endParaRPr 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9147C1D1-D236-4EFE-9D0E-338A873EE1A1}" type="slidenum">
              <a:rPr lang="en-GB" smtClean="0"/>
              <a:pPr/>
              <a:t>11</a:t>
            </a:fld>
            <a:endParaRPr lang="en-GB" smtClean="0"/>
          </a:p>
        </p:txBody>
      </p:sp>
      <p:sp>
        <p:nvSpPr>
          <p:cNvPr id="44035" name="Rectangle 7"/>
          <p:cNvSpPr txBox="1">
            <a:spLocks noGrp="1" noChangeArrowheads="1"/>
          </p:cNvSpPr>
          <p:nvPr/>
        </p:nvSpPr>
        <p:spPr bwMode="auto">
          <a:xfrm>
            <a:off x="3884076" y="8684882"/>
            <a:ext cx="2972289" cy="457643"/>
          </a:xfrm>
          <a:prstGeom prst="rect">
            <a:avLst/>
          </a:prstGeom>
          <a:noFill/>
          <a:ln w="9525">
            <a:noFill/>
            <a:miter lim="800000"/>
            <a:headEnd/>
            <a:tailEnd/>
          </a:ln>
        </p:spPr>
        <p:txBody>
          <a:bodyPr anchor="b"/>
          <a:lstStyle/>
          <a:p>
            <a:pPr algn="r">
              <a:spcBef>
                <a:spcPct val="0"/>
              </a:spcBef>
            </a:pPr>
            <a:fld id="{CC644DC6-E72D-4663-9D03-367506CDE857}" type="slidenum">
              <a:rPr lang="en-GB" sz="1200" b="0">
                <a:solidFill>
                  <a:schemeClr val="tx1"/>
                </a:solidFill>
              </a:rPr>
              <a:pPr algn="r">
                <a:spcBef>
                  <a:spcPct val="0"/>
                </a:spcBef>
              </a:pPr>
              <a:t>11</a:t>
            </a:fld>
            <a:endParaRPr lang="en-GB" sz="1200" b="0">
              <a:solidFill>
                <a:schemeClr val="tx1"/>
              </a:solidFill>
            </a:endParaRPr>
          </a:p>
        </p:txBody>
      </p:sp>
      <p:sp>
        <p:nvSpPr>
          <p:cNvPr id="44036" name="Rectangle 2"/>
          <p:cNvSpPr>
            <a:spLocks noGrp="1" noRot="1" noChangeAspect="1" noChangeArrowheads="1" noTextEdit="1"/>
          </p:cNvSpPr>
          <p:nvPr>
            <p:ph type="sldImg"/>
          </p:nvPr>
        </p:nvSpPr>
        <p:spPr>
          <a:ln/>
        </p:spPr>
      </p:sp>
      <p:sp>
        <p:nvSpPr>
          <p:cNvPr id="44037"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63366D54-BFE5-4B28-9CB2-046850DA82BF}" type="slidenum">
              <a:rPr lang="en-US" smtClean="0"/>
              <a:pPr/>
              <a:t>12</a:t>
            </a:fld>
            <a:endParaRPr lang="en-US" smtClean="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r>
              <a:rPr lang="en-GB" smtClean="0"/>
              <a:t>So this is what they will do – working on transformation – in other words some sort of change</a:t>
            </a:r>
          </a:p>
          <a:p>
            <a:pPr eaLnBrk="1" hangingPunct="1"/>
            <a:endParaRPr lang="en-GB" smtClean="0"/>
          </a:p>
          <a:p>
            <a:pPr eaLnBrk="1" hangingPunct="1"/>
            <a:r>
              <a:rPr lang="en-GB" smtClean="0"/>
              <a:t>Develop vision – can come from anywhere, but leader must make total commitment to it to engender change and make it exciting</a:t>
            </a:r>
          </a:p>
          <a:p>
            <a:pPr eaLnBrk="1" hangingPunct="1"/>
            <a:endParaRPr lang="en-GB" smtClean="0"/>
          </a:p>
          <a:p>
            <a:pPr eaLnBrk="1" hangingPunct="1"/>
            <a:r>
              <a:rPr lang="en-GB" smtClean="0"/>
              <a:t>Sell – consistently, to all – some will buy into it quickly and others more slowly so this effort must be continuous.  This is the bit where followers are created through trust, personal integrity – trans leaders sell the vision and themselves</a:t>
            </a:r>
          </a:p>
          <a:p>
            <a:pPr eaLnBrk="1" hangingPunct="1"/>
            <a:endParaRPr lang="en-GB" smtClean="0"/>
          </a:p>
          <a:p>
            <a:pPr eaLnBrk="1" hangingPunct="1"/>
            <a:r>
              <a:rPr lang="en-GB" smtClean="0"/>
              <a:t>Find the way forward – the way forward may not be clear, but if the vision is clear, the direction will be.  Finding the exact route may include failure and blind alleys, but the trans leader will maintain progress and encourage you to try and try again – as opposed to blame!</a:t>
            </a:r>
          </a:p>
          <a:p>
            <a:pPr eaLnBrk="1" hangingPunct="1"/>
            <a:endParaRPr lang="en-GB" smtClean="0"/>
          </a:p>
          <a:p>
            <a:pPr eaLnBrk="1" hangingPunct="1"/>
            <a:r>
              <a:rPr lang="en-GB" smtClean="0"/>
              <a:t>Lead the charge – be visible, up-front and centre – demonstrate and set example – talk, enthuse, consistent commitment, demonstrate a belief that the troops will succeed.</a:t>
            </a:r>
          </a:p>
          <a:p>
            <a:pPr eaLnBrk="1" hangingPunct="1"/>
            <a:endParaRPr lang="en-GB" smtClean="0"/>
          </a:p>
          <a:p>
            <a:pPr eaLnBrk="1" hangingPunct="1"/>
            <a:r>
              <a:rPr lang="en-GB" smtClean="0"/>
              <a:t>There are interesting words used here – energize, excite, innovative, compelling – transformational leadership seems to be all about getting people to do things not by telling them to, but by inspiring them to.</a:t>
            </a:r>
          </a:p>
          <a:p>
            <a:pPr eaLnBrk="1" hangingPunct="1"/>
            <a:endParaRPr lang="en-GB" smtClean="0"/>
          </a:p>
          <a:p>
            <a:pPr eaLnBrk="1" hangingPunct="1"/>
            <a:r>
              <a:rPr lang="en-GB" smtClean="0"/>
              <a:t>A number of assumption can be made therefore :</a:t>
            </a:r>
          </a:p>
          <a:p>
            <a:pPr eaLnBrk="1" hangingPunct="1"/>
            <a:endParaRPr lang="en-GB" smtClean="0"/>
          </a:p>
          <a:p>
            <a:pPr eaLnBrk="1" hangingPunct="1"/>
            <a:r>
              <a:rPr lang="en-GB" smtClean="0"/>
              <a:t>People will follow a person who inspires them</a:t>
            </a:r>
          </a:p>
          <a:p>
            <a:pPr eaLnBrk="1" hangingPunct="1"/>
            <a:r>
              <a:rPr lang="en-GB" smtClean="0"/>
              <a:t>A person with vision and passion can achieve great things</a:t>
            </a:r>
          </a:p>
          <a:p>
            <a:pPr eaLnBrk="1" hangingPunct="1"/>
            <a:r>
              <a:rPr lang="en-GB" smtClean="0"/>
              <a:t>The way to get things done is by injecting enthusiasm and energy</a:t>
            </a:r>
          </a:p>
          <a:p>
            <a:pPr eaLnBrk="1" hangingPunct="1"/>
            <a:endParaRPr lang="en-GB" smtClean="0"/>
          </a:p>
          <a:p>
            <a:pPr eaLnBrk="1" hangingPunct="1"/>
            <a:r>
              <a:rPr lang="en-GB" smtClean="0"/>
              <a:t>\BTW these definitions are from Devon and Cornwall Police and from an academic institution.  There are other further breakdowns available – </a:t>
            </a:r>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3251"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r>
              <a:rPr lang="en-GB" dirty="0" smtClean="0"/>
              <a:t>Includes policy identification and implementation – monitoring and</a:t>
            </a:r>
            <a:r>
              <a:rPr lang="en-GB" baseline="0" dirty="0" smtClean="0"/>
              <a:t> evaluation</a:t>
            </a:r>
          </a:p>
          <a:p>
            <a:r>
              <a:rPr lang="en-GB" baseline="0" dirty="0" smtClean="0"/>
              <a:t>Make it real</a:t>
            </a:r>
            <a:endParaRPr lang="en-GB"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1203"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2227"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xfrm>
            <a:off x="1143000" y="685800"/>
            <a:ext cx="4572000" cy="3429000"/>
          </a:xfrm>
          <a:prstGeom prst="rect">
            <a:avLst/>
          </a:prstGeom>
          <a:noFill/>
          <a:ln>
            <a:miter lim="800000"/>
            <a:headEnd/>
            <a:tailEnd/>
          </a:ln>
        </p:spPr>
      </p:sp>
      <p:sp>
        <p:nvSpPr>
          <p:cNvPr id="3" name="Notes Placeholder 2"/>
          <p:cNvSpPr>
            <a:spLocks noGrp="1"/>
          </p:cNvSpPr>
          <p:nvPr>
            <p:ph type="body" idx="1"/>
          </p:nvPr>
        </p:nvSpPr>
        <p:spPr>
          <a:xfrm>
            <a:off x="685800" y="4344111"/>
            <a:ext cx="5486400" cy="4113977"/>
          </a:xfrm>
          <a:prstGeom prst="rect">
            <a:avLst/>
          </a:prstGeom>
        </p:spPr>
        <p:txBody>
          <a:bodyPr/>
          <a:lstStyle/>
          <a:p>
            <a:pPr marL="322263" indent="-322263" eaLnBrk="1">
              <a:lnSpc>
                <a:spcPct val="81000"/>
              </a:lnSpc>
              <a:spcBef>
                <a:spcPts val="700"/>
              </a:spcBef>
              <a:buFont typeface="ArialMT" charset="0"/>
              <a:buChar char="•"/>
              <a:defRPr/>
            </a:pPr>
            <a:r>
              <a:rPr lang="en-US" altLang="en-US" dirty="0" smtClean="0">
                <a:solidFill>
                  <a:srgbClr val="000000"/>
                </a:solidFill>
              </a:rPr>
              <a:t>Think about diversity as well:</a:t>
            </a:r>
          </a:p>
          <a:p>
            <a:pPr marL="322263" indent="-322263" eaLnBrk="1">
              <a:lnSpc>
                <a:spcPct val="81000"/>
              </a:lnSpc>
              <a:spcBef>
                <a:spcPts val="700"/>
              </a:spcBef>
              <a:buFont typeface="ArialMT" charset="0"/>
              <a:buChar char="•"/>
              <a:defRPr/>
            </a:pPr>
            <a:endParaRPr lang="en-US" altLang="en-US" dirty="0" smtClean="0">
              <a:solidFill>
                <a:srgbClr val="000000"/>
              </a:solidFill>
            </a:endParaRPr>
          </a:p>
          <a:p>
            <a:pPr marL="322263" indent="-322263" eaLnBrk="1">
              <a:lnSpc>
                <a:spcPct val="81000"/>
              </a:lnSpc>
              <a:spcBef>
                <a:spcPts val="700"/>
              </a:spcBef>
              <a:buFont typeface="ArialMT" charset="0"/>
              <a:buChar char="•"/>
              <a:defRPr/>
            </a:pPr>
            <a:endParaRPr lang="en-US" altLang="en-US" dirty="0" smtClean="0">
              <a:solidFill>
                <a:srgbClr val="000000"/>
              </a:solidFill>
            </a:endParaRPr>
          </a:p>
          <a:p>
            <a:pPr marL="322263" indent="-322263" eaLnBrk="1">
              <a:lnSpc>
                <a:spcPct val="81000"/>
              </a:lnSpc>
              <a:spcBef>
                <a:spcPts val="700"/>
              </a:spcBef>
              <a:buFont typeface="ArialMT" charset="0"/>
              <a:buChar char="•"/>
              <a:defRPr/>
            </a:pPr>
            <a:r>
              <a:rPr lang="en-US" altLang="en-US" dirty="0" smtClean="0">
                <a:solidFill>
                  <a:srgbClr val="000000"/>
                </a:solidFill>
              </a:rPr>
              <a:t>What level of trust do you put in other people?</a:t>
            </a:r>
          </a:p>
          <a:p>
            <a:pPr marL="322263" indent="-322263" eaLnBrk="1">
              <a:lnSpc>
                <a:spcPct val="81000"/>
              </a:lnSpc>
              <a:spcBef>
                <a:spcPts val="700"/>
              </a:spcBef>
              <a:buFont typeface="ArialMT" charset="0"/>
              <a:buChar char="•"/>
              <a:defRPr/>
            </a:pPr>
            <a:r>
              <a:rPr lang="en-US" altLang="en-US" dirty="0" smtClean="0">
                <a:solidFill>
                  <a:srgbClr val="000000"/>
                </a:solidFill>
              </a:rPr>
              <a:t>What influences the level of trust you put in people?</a:t>
            </a:r>
            <a:endParaRPr lang="en-US" altLang="en-US" dirty="0" smtClean="0"/>
          </a:p>
          <a:p>
            <a:pPr eaLnBrk="1">
              <a:defRPr/>
            </a:pPr>
            <a:endParaRPr lang="en-GB"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38A9C082-3A39-438B-AF8A-72D704C4150A}" type="slidenum">
              <a:rPr lang="en-GB" smtClean="0"/>
              <a:pPr/>
              <a:t>19</a:t>
            </a:fld>
            <a:endParaRPr lang="en-GB" smtClean="0"/>
          </a:p>
        </p:txBody>
      </p:sp>
      <p:sp>
        <p:nvSpPr>
          <p:cNvPr id="63491" name="Rectangle 2"/>
          <p:cNvSpPr>
            <a:spLocks noGrp="1" noRot="1" noChangeAspect="1" noChangeArrowheads="1" noTextEdit="1"/>
          </p:cNvSpPr>
          <p:nvPr>
            <p:ph type="sldImg"/>
          </p:nvPr>
        </p:nvSpPr>
        <p:spPr>
          <a:xfrm>
            <a:off x="1144588" y="685800"/>
            <a:ext cx="4573587" cy="3429000"/>
          </a:xfrm>
          <a:ln/>
        </p:spPr>
      </p:sp>
      <p:sp>
        <p:nvSpPr>
          <p:cNvPr id="63492"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26A84595-F9D6-4FB0-8E1F-D154B6DEC4A1}" type="slidenum">
              <a:rPr lang="en-GB" smtClean="0"/>
              <a:pPr/>
              <a:t>20</a:t>
            </a:fld>
            <a:endParaRPr lang="en-GB"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r>
              <a:rPr lang="en-US" dirty="0" smtClean="0"/>
              <a:t>Read 4.7</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C8DFA3B3-9CE4-4283-87A4-975D45698D20}" type="slidenum">
              <a:rPr lang="en-GB" smtClean="0"/>
              <a:pPr/>
              <a:t>21</a:t>
            </a:fld>
            <a:endParaRPr lang="en-GB" smtClean="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r>
              <a:rPr lang="en-US" smtClean="0"/>
              <a:t>Read 4.8</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Ex 5 – why feedback?</a:t>
            </a:r>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22</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23</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Deconstruct this</a:t>
            </a:r>
            <a:endParaRPr lang="en-GB" baseline="0" dirty="0" smtClean="0"/>
          </a:p>
          <a:p>
            <a:pPr eaLnBrk="1" hangingPunct="1">
              <a:spcBef>
                <a:spcPct val="0"/>
              </a:spcBef>
            </a:pPr>
            <a:endParaRPr lang="en-GB" baseline="0" dirty="0" smtClean="0"/>
          </a:p>
          <a:p>
            <a:pPr eaLnBrk="1" hangingPunct="1">
              <a:spcBef>
                <a:spcPct val="0"/>
              </a:spcBef>
            </a:pPr>
            <a:r>
              <a:rPr lang="en-GB" baseline="0" dirty="0" smtClean="0"/>
              <a:t>Get them to deconstruct this in a discussion – compare different contexts – focus must be strategic</a:t>
            </a:r>
          </a:p>
          <a:p>
            <a:pPr eaLnBrk="1" hangingPunct="1">
              <a:spcBef>
                <a:spcPct val="0"/>
              </a:spcBef>
            </a:pPr>
            <a:endParaRPr lang="en-GB" baseline="0" dirty="0" smtClean="0"/>
          </a:p>
          <a:p>
            <a:pPr eaLnBrk="1" hangingPunct="1">
              <a:spcBef>
                <a:spcPct val="0"/>
              </a:spcBef>
            </a:pPr>
            <a:r>
              <a:rPr lang="en-GB" baseline="0" dirty="0" smtClean="0"/>
              <a:t>Getting the right people in the right jobs</a:t>
            </a:r>
          </a:p>
          <a:p>
            <a:pPr eaLnBrk="1" hangingPunct="1">
              <a:spcBef>
                <a:spcPct val="0"/>
              </a:spcBef>
            </a:pPr>
            <a:endParaRPr lang="en-GB" baseline="0" dirty="0" smtClean="0"/>
          </a:p>
          <a:p>
            <a:pPr eaLnBrk="1" hangingPunct="1">
              <a:spcBef>
                <a:spcPct val="0"/>
              </a:spcBef>
            </a:pPr>
            <a:r>
              <a:rPr lang="en-GB" baseline="0" dirty="0" smtClean="0"/>
              <a:t>Getting them to perform well in that job</a:t>
            </a:r>
          </a:p>
          <a:p>
            <a:pPr eaLnBrk="1" hangingPunct="1">
              <a:spcBef>
                <a:spcPct val="0"/>
              </a:spcBef>
            </a:pPr>
            <a:endParaRPr lang="en-GB" baseline="0" dirty="0" smtClean="0"/>
          </a:p>
          <a:p>
            <a:pPr eaLnBrk="1" hangingPunct="1">
              <a:spcBef>
                <a:spcPct val="0"/>
              </a:spcBef>
            </a:pPr>
            <a:r>
              <a:rPr lang="en-GB" baseline="0" dirty="0" smtClean="0"/>
              <a:t>Getting them to improve and development</a:t>
            </a:r>
          </a:p>
          <a:p>
            <a:pPr eaLnBrk="1" hangingPunct="1">
              <a:spcBef>
                <a:spcPct val="0"/>
              </a:spcBef>
            </a:pPr>
            <a:endParaRPr lang="en-GB" baseline="0" dirty="0" smtClean="0"/>
          </a:p>
          <a:p>
            <a:pPr eaLnBrk="1" hangingPunct="1">
              <a:spcBef>
                <a:spcPct val="0"/>
              </a:spcBef>
            </a:pPr>
            <a:r>
              <a:rPr lang="en-GB" baseline="0" dirty="0" smtClean="0"/>
              <a:t>Getting them to want to perform well and grow</a:t>
            </a:r>
          </a:p>
          <a:p>
            <a:pPr eaLnBrk="1" hangingPunct="1">
              <a:spcBef>
                <a:spcPct val="0"/>
              </a:spcBef>
            </a:pPr>
            <a:endParaRPr lang="en-GB" baseline="0" dirty="0" smtClean="0"/>
          </a:p>
          <a:p>
            <a:pPr eaLnBrk="1" hangingPunct="1">
              <a:spcBef>
                <a:spcPct val="0"/>
              </a:spcBef>
            </a:pPr>
            <a:r>
              <a:rPr lang="en-GB" baseline="0" dirty="0" smtClean="0"/>
              <a:t>And when they decide to move on, learning from the fact that they have been there.</a:t>
            </a:r>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24</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98EF65C-D1FA-40F1-9DCA-C6A4CE1053F0}" type="slidenum">
              <a:rPr lang="en-GB" smtClean="0"/>
              <a:pPr fontAlgn="base">
                <a:spcBef>
                  <a:spcPct val="0"/>
                </a:spcBef>
                <a:spcAft>
                  <a:spcPct val="0"/>
                </a:spcAft>
                <a:defRPr/>
              </a:pPr>
              <a:t>27</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BBF9157-E806-4BBF-BFE2-21DF2612FC6E}" type="slidenum">
              <a:rPr lang="en-GB" smtClean="0"/>
              <a:pPr fontAlgn="base">
                <a:spcBef>
                  <a:spcPct val="0"/>
                </a:spcBef>
                <a:spcAft>
                  <a:spcPct val="0"/>
                </a:spcAft>
                <a:defRPr/>
              </a:pPr>
              <a:t>28</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29</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Job Identification fits into organisation chart</a:t>
            </a:r>
          </a:p>
          <a:p>
            <a:pPr eaLnBrk="1" hangingPunct="1">
              <a:spcBef>
                <a:spcPct val="0"/>
              </a:spcBef>
            </a:pPr>
            <a:r>
              <a:rPr lang="en-GB" dirty="0" smtClean="0"/>
              <a:t>Fits into the aims and objectives wherever</a:t>
            </a:r>
          </a:p>
          <a:p>
            <a:pPr eaLnBrk="1" hangingPunct="1">
              <a:spcBef>
                <a:spcPct val="0"/>
              </a:spcBef>
            </a:pPr>
            <a:endParaRPr lang="en-GB" dirty="0" smtClean="0"/>
          </a:p>
          <a:p>
            <a:pPr eaLnBrk="1" hangingPunct="1">
              <a:spcBef>
                <a:spcPct val="0"/>
              </a:spcBef>
            </a:pPr>
            <a:r>
              <a:rPr lang="en-GB" dirty="0" smtClean="0"/>
              <a:t>At all levels</a:t>
            </a:r>
            <a:endParaRPr lang="en-GB" baseline="0" dirty="0" smtClean="0"/>
          </a:p>
          <a:p>
            <a:pPr eaLnBrk="1" hangingPunct="1">
              <a:spcBef>
                <a:spcPct val="0"/>
              </a:spcBef>
            </a:pPr>
            <a:endParaRPr lang="en-GB" baseline="0" dirty="0" smtClean="0"/>
          </a:p>
          <a:p>
            <a:pPr eaLnBrk="1" hangingPunct="1">
              <a:spcBef>
                <a:spcPct val="0"/>
              </a:spcBef>
            </a:pPr>
            <a:r>
              <a:rPr lang="en-GB" baseline="0" dirty="0" smtClean="0"/>
              <a:t>And this needs reviewing each time you recruit – whether it is one person or a group of people – replacement or something new, skills required?</a:t>
            </a:r>
          </a:p>
          <a:p>
            <a:pPr eaLnBrk="1" hangingPunct="1">
              <a:spcBef>
                <a:spcPct val="0"/>
              </a:spcBef>
            </a:pPr>
            <a:endParaRPr lang="en-GB" baseline="0" dirty="0" smtClean="0"/>
          </a:p>
          <a:p>
            <a:pPr eaLnBrk="1" hangingPunct="1">
              <a:spcBef>
                <a:spcPct val="0"/>
              </a:spcBef>
            </a:pPr>
            <a:r>
              <a:rPr lang="en-GB" baseline="0" dirty="0" smtClean="0"/>
              <a:t>Tasks	Purpose	Outputs – and from this we build the Job Description</a:t>
            </a:r>
          </a:p>
          <a:p>
            <a:pPr eaLnBrk="1" hangingPunct="1">
              <a:spcBef>
                <a:spcPct val="0"/>
              </a:spcBef>
            </a:pPr>
            <a:endParaRPr lang="en-GB" baseline="0" dirty="0" smtClean="0"/>
          </a:p>
          <a:p>
            <a:pPr eaLnBrk="1" hangingPunct="1">
              <a:spcBef>
                <a:spcPct val="0"/>
              </a:spcBef>
            </a:pPr>
            <a:r>
              <a:rPr lang="en-GB" baseline="0" dirty="0" smtClean="0"/>
              <a:t>Why do we need a Job Description – what is its’ purpose – Exercise 1</a:t>
            </a:r>
          </a:p>
          <a:p>
            <a:pPr eaLnBrk="1" hangingPunct="1">
              <a:spcBef>
                <a:spcPct val="0"/>
              </a:spcBef>
            </a:pPr>
            <a:endParaRPr lang="en-GB" baseline="0" dirty="0" smtClean="0"/>
          </a:p>
          <a:p>
            <a:pPr eaLnBrk="1" hangingPunct="1">
              <a:spcBef>
                <a:spcPct val="0"/>
              </a:spcBef>
            </a:pPr>
            <a:r>
              <a:rPr lang="en-GB" baseline="0" dirty="0" smtClean="0"/>
              <a:t>Feedback</a:t>
            </a: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30</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31</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CIPD – tailor made induction leads directly to increased</a:t>
            </a:r>
            <a:r>
              <a:rPr lang="en-GB" baseline="0" dirty="0" smtClean="0"/>
              <a:t> staff retention – some parts will be for all, others designed especially for that person/role.  Remember to consider the diversity of needs.</a:t>
            </a:r>
          </a:p>
          <a:p>
            <a:pPr eaLnBrk="1" hangingPunct="1">
              <a:spcBef>
                <a:spcPct val="0"/>
              </a:spcBef>
            </a:pPr>
            <a:endParaRPr lang="en-GB" baseline="0" dirty="0" smtClean="0"/>
          </a:p>
          <a:p>
            <a:pPr eaLnBrk="1" hangingPunct="1">
              <a:spcBef>
                <a:spcPct val="0"/>
              </a:spcBef>
            </a:pPr>
            <a:r>
              <a:rPr lang="en-GB" baseline="0" dirty="0" smtClean="0"/>
              <a:t>Exercise 4</a:t>
            </a:r>
          </a:p>
          <a:p>
            <a:pPr eaLnBrk="1" hangingPunct="1">
              <a:spcBef>
                <a:spcPct val="0"/>
              </a:spcBef>
            </a:pPr>
            <a:endParaRPr lang="en-GB" baseline="0" dirty="0" smtClean="0"/>
          </a:p>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32</a:t>
            </a:fld>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33</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34</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the whole ethos of HR – we want our organisation</a:t>
            </a:r>
            <a:r>
              <a:rPr lang="en-GB" baseline="0" dirty="0" smtClean="0"/>
              <a:t> to be successful in achieving its aims, whatever those aims are.</a:t>
            </a:r>
          </a:p>
          <a:p>
            <a:endParaRPr lang="en-GB" baseline="0" dirty="0" smtClean="0"/>
          </a:p>
          <a:p>
            <a:r>
              <a:rPr lang="en-GB" baseline="0" dirty="0" smtClean="0"/>
              <a:t>Groups – give me some examples of poor </a:t>
            </a:r>
            <a:r>
              <a:rPr lang="en-GB" baseline="0" dirty="0" err="1" smtClean="0"/>
              <a:t>performacen</a:t>
            </a:r>
            <a:r>
              <a:rPr lang="en-GB" baseline="0" dirty="0" smtClean="0"/>
              <a:t> – this will lead into the talking about issues</a:t>
            </a:r>
          </a:p>
          <a:p>
            <a:endParaRPr lang="en-GB" baseline="0" dirty="0" smtClean="0"/>
          </a:p>
          <a:p>
            <a:r>
              <a:rPr lang="en-GB" baseline="0" dirty="0" smtClean="0"/>
              <a:t>What is the impact on the person?  On their line manager?  On the HR function?  On the organisation as a whole? </a:t>
            </a:r>
          </a:p>
          <a:p>
            <a:endParaRPr lang="en-GB" baseline="0" dirty="0" smtClean="0"/>
          </a:p>
          <a:p>
            <a:r>
              <a:rPr lang="en-GB" baseline="0" dirty="0" smtClean="0"/>
              <a:t>Leads to change and performance management </a:t>
            </a:r>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35</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Appraisal</a:t>
            </a:r>
            <a:r>
              <a:rPr lang="en-GB" baseline="0" dirty="0" smtClean="0"/>
              <a:t> is part of performance management.  Performance management is strategic, organisational, links various aspects and longer term goals across the org, teams, individuals.</a:t>
            </a: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36</a:t>
            </a:fld>
            <a:endParaRPr lang="en-GB"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We want to build this team – appraisal and feedback</a:t>
            </a:r>
            <a:r>
              <a:rPr lang="en-GB" baseline="0" dirty="0" smtClean="0"/>
              <a:t> are key way </a:t>
            </a:r>
            <a:r>
              <a:rPr lang="en-GB" baseline="0" dirty="0" err="1" smtClean="0"/>
              <a:t>sof</a:t>
            </a:r>
            <a:r>
              <a:rPr lang="en-GB" baseline="0" dirty="0" smtClean="0"/>
              <a:t> doing this.</a:t>
            </a:r>
          </a:p>
          <a:p>
            <a:pPr eaLnBrk="1" hangingPunct="1">
              <a:spcBef>
                <a:spcPct val="0"/>
              </a:spcBef>
            </a:pPr>
            <a:endParaRPr lang="en-GB" baseline="0" dirty="0" smtClean="0"/>
          </a:p>
          <a:p>
            <a:pPr eaLnBrk="1" hangingPunct="1">
              <a:spcBef>
                <a:spcPct val="0"/>
              </a:spcBef>
            </a:pPr>
            <a:r>
              <a:rPr lang="en-GB" baseline="0" dirty="0" smtClean="0"/>
              <a:t>Our focus is on managing performance – we are going to look at appraisal now but we also need to look at engagement (which we will </a:t>
            </a:r>
            <a:r>
              <a:rPr lang="en-GB" baseline="0" dirty="0" err="1" smtClean="0"/>
              <a:t>furtehr</a:t>
            </a:r>
            <a:r>
              <a:rPr lang="en-GB" baseline="0" dirty="0" smtClean="0"/>
              <a:t> through the </a:t>
            </a:r>
            <a:r>
              <a:rPr lang="en-GB" baseline="0" dirty="0" err="1" smtClean="0"/>
              <a:t>dyas</a:t>
            </a:r>
            <a:r>
              <a:rPr lang="en-GB" baseline="0" dirty="0" smtClean="0"/>
              <a:t>), information, supporting and culture:</a:t>
            </a:r>
          </a:p>
          <a:p>
            <a:pPr eaLnBrk="1" hangingPunct="1">
              <a:spcBef>
                <a:spcPct val="0"/>
              </a:spcBef>
            </a:pPr>
            <a:endParaRPr lang="en-GB" baseline="0" dirty="0" smtClean="0"/>
          </a:p>
          <a:p>
            <a:pPr eaLnBrk="1" hangingPunct="1">
              <a:spcBef>
                <a:spcPct val="0"/>
              </a:spcBef>
            </a:pPr>
            <a:r>
              <a:rPr lang="en-GB" baseline="0" dirty="0" smtClean="0"/>
              <a:t>	constructive, supportive, advice</a:t>
            </a:r>
          </a:p>
          <a:p>
            <a:pPr eaLnBrk="1" hangingPunct="1">
              <a:spcBef>
                <a:spcPct val="0"/>
              </a:spcBef>
            </a:pPr>
            <a:r>
              <a:rPr lang="en-GB" baseline="0" dirty="0" smtClean="0"/>
              <a:t>	no surprises part of the </a:t>
            </a:r>
            <a:r>
              <a:rPr lang="en-GB" baseline="0" dirty="0" err="1" smtClean="0"/>
              <a:t>whoel</a:t>
            </a:r>
            <a:r>
              <a:rPr lang="en-GB" baseline="0" dirty="0" smtClean="0"/>
              <a:t> ongoing process</a:t>
            </a:r>
          </a:p>
          <a:p>
            <a:pPr eaLnBrk="1" hangingPunct="1">
              <a:spcBef>
                <a:spcPct val="0"/>
              </a:spcBef>
            </a:pPr>
            <a:r>
              <a:rPr lang="en-GB" baseline="0" dirty="0" smtClean="0"/>
              <a:t>	equal – same for everyone</a:t>
            </a:r>
          </a:p>
          <a:p>
            <a:pPr eaLnBrk="1" hangingPunct="1">
              <a:spcBef>
                <a:spcPct val="0"/>
              </a:spcBef>
            </a:pPr>
            <a:r>
              <a:rPr lang="en-GB" baseline="0" dirty="0" smtClean="0"/>
              <a:t>	encourage self review and assessment</a:t>
            </a:r>
          </a:p>
          <a:p>
            <a:pPr eaLnBrk="1" hangingPunct="1">
              <a:spcBef>
                <a:spcPct val="0"/>
              </a:spcBef>
            </a:pPr>
            <a:r>
              <a:rPr lang="en-GB" baseline="0" dirty="0" smtClean="0"/>
              <a:t>	objective, focus on targets and achievement</a:t>
            </a:r>
            <a:endParaRPr lang="en-GB" dirty="0" smtClean="0"/>
          </a:p>
          <a:p>
            <a:pPr eaLnBrk="1" hangingPunct="1">
              <a:spcBef>
                <a:spcPct val="0"/>
              </a:spcBef>
            </a:pP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37</a:t>
            </a:fld>
            <a:endParaRPr lang="en-GB"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DCFC279-65CD-4EB6-8F56-F3AC5A87393C}" type="slidenum">
              <a:rPr lang="en-GB" smtClean="0"/>
              <a:pPr fontAlgn="base">
                <a:spcBef>
                  <a:spcPct val="0"/>
                </a:spcBef>
                <a:spcAft>
                  <a:spcPct val="0"/>
                </a:spcAft>
                <a:defRPr/>
              </a:pPr>
              <a:t>38</a:t>
            </a:fld>
            <a:endParaRPr lang="en-GB"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Strategy is</a:t>
            </a:r>
            <a:r>
              <a:rPr lang="en-GB" baseline="0" dirty="0" smtClean="0"/>
              <a:t> to change – HR strategy is to deliver change through people</a:t>
            </a:r>
          </a:p>
          <a:p>
            <a:endParaRPr lang="en-GB" baseline="0" dirty="0" smtClean="0"/>
          </a:p>
          <a:p>
            <a:r>
              <a:rPr lang="en-GB" baseline="0" dirty="0" smtClean="0"/>
              <a:t>Involvement</a:t>
            </a:r>
          </a:p>
          <a:p>
            <a:r>
              <a:rPr lang="en-GB" baseline="0" dirty="0" smtClean="0"/>
              <a:t>Engagement</a:t>
            </a:r>
          </a:p>
          <a:p>
            <a:r>
              <a:rPr lang="en-GB" baseline="0" dirty="0" smtClean="0"/>
              <a:t>Commitment</a:t>
            </a:r>
          </a:p>
          <a:p>
            <a:r>
              <a:rPr lang="en-GB" baseline="0" dirty="0" smtClean="0"/>
              <a:t>Creativity</a:t>
            </a:r>
          </a:p>
          <a:p>
            <a:r>
              <a:rPr lang="en-GB" baseline="0" dirty="0" smtClean="0"/>
              <a:t>Problem solving</a:t>
            </a:r>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39</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CD8248C-6DAB-4F73-B3EC-3085316A894D}" type="slidenum">
              <a:rPr lang="en-GB" smtClean="0"/>
              <a:pPr fontAlgn="base">
                <a:spcBef>
                  <a:spcPct val="0"/>
                </a:spcBef>
                <a:spcAft>
                  <a:spcPct val="0"/>
                </a:spcAft>
                <a:defRPr/>
              </a:pPr>
              <a:t>40</a:t>
            </a:fld>
            <a:endParaRPr lang="en-GB"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17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9481303-C09A-405F-86AD-A0FF32215635}" type="slidenum">
              <a:rPr lang="en-GB" smtClean="0"/>
              <a:pPr fontAlgn="base">
                <a:spcBef>
                  <a:spcPct val="0"/>
                </a:spcBef>
                <a:spcAft>
                  <a:spcPct val="0"/>
                </a:spcAft>
                <a:defRPr/>
              </a:pPr>
              <a:t>41</a:t>
            </a:fld>
            <a:endParaRPr lang="en-GB"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This may be gathered by you and</a:t>
            </a:r>
            <a:r>
              <a:rPr lang="en-GB" baseline="0" dirty="0" smtClean="0"/>
              <a:t> the </a:t>
            </a:r>
            <a:r>
              <a:rPr lang="en-GB" baseline="0" dirty="0" err="1" smtClean="0"/>
              <a:t>appraisee</a:t>
            </a: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42</a:t>
            </a:fld>
            <a:endParaRPr lang="en-GB"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As we have worked through the HR cycle, we have looked at process, we have looked at line manager effectiveness – </a:t>
            </a:r>
            <a:r>
              <a:rPr lang="en-GB" dirty="0" err="1" smtClean="0"/>
              <a:t>ie</a:t>
            </a:r>
            <a:r>
              <a:rPr lang="en-GB" dirty="0" smtClean="0"/>
              <a:t> what you and other managers can do to support the HR cycle</a:t>
            </a:r>
          </a:p>
          <a:p>
            <a:pPr eaLnBrk="1" hangingPunct="1">
              <a:spcBef>
                <a:spcPct val="0"/>
              </a:spcBef>
            </a:pPr>
            <a:endParaRPr lang="en-GB" dirty="0" smtClean="0"/>
          </a:p>
          <a:p>
            <a:pPr eaLnBrk="1" hangingPunct="1">
              <a:spcBef>
                <a:spcPct val="0"/>
              </a:spcBef>
            </a:pPr>
            <a:r>
              <a:rPr lang="en-GB" dirty="0" smtClean="0"/>
              <a:t>How look at employee</a:t>
            </a:r>
            <a:r>
              <a:rPr lang="en-GB" baseline="0" dirty="0" smtClean="0"/>
              <a:t> engagement (transition will only show </a:t>
            </a:r>
            <a:r>
              <a:rPr lang="en-GB" baseline="0" dirty="0" err="1" smtClean="0"/>
              <a:t>titlte</a:t>
            </a:r>
            <a:r>
              <a:rPr lang="en-GB" baseline="0" dirty="0" smtClean="0"/>
              <a:t> first)</a:t>
            </a:r>
            <a:endParaRPr lang="en-GB" dirty="0" smtClean="0"/>
          </a:p>
          <a:p>
            <a:pPr eaLnBrk="1" hangingPunct="1">
              <a:spcBef>
                <a:spcPct val="0"/>
              </a:spcBef>
            </a:pPr>
            <a:endParaRPr lang="en-GB" dirty="0" smtClean="0"/>
          </a:p>
          <a:p>
            <a:pPr eaLnBrk="1" hangingPunct="1">
              <a:spcBef>
                <a:spcPct val="0"/>
              </a:spcBef>
            </a:pPr>
            <a:r>
              <a:rPr lang="en-GB" dirty="0" smtClean="0"/>
              <a:t>Key</a:t>
            </a:r>
            <a:r>
              <a:rPr lang="en-GB" baseline="0" dirty="0" smtClean="0"/>
              <a:t> management roles are what?</a:t>
            </a:r>
          </a:p>
          <a:p>
            <a:pPr eaLnBrk="1" hangingPunct="1">
              <a:spcBef>
                <a:spcPct val="0"/>
              </a:spcBef>
            </a:pPr>
            <a:endParaRPr lang="en-GB" baseline="0" dirty="0" smtClean="0"/>
          </a:p>
          <a:p>
            <a:pPr eaLnBrk="1" hangingPunct="1">
              <a:spcBef>
                <a:spcPct val="0"/>
              </a:spcBef>
            </a:pPr>
            <a:r>
              <a:rPr lang="en-GB" dirty="0" smtClean="0"/>
              <a:t>Monitor and evaluate</a:t>
            </a:r>
          </a:p>
          <a:p>
            <a:pPr eaLnBrk="1" hangingPunct="1">
              <a:spcBef>
                <a:spcPct val="0"/>
              </a:spcBef>
            </a:pPr>
            <a:r>
              <a:rPr lang="en-GB" dirty="0" smtClean="0"/>
              <a:t>Manage</a:t>
            </a:r>
            <a:r>
              <a:rPr lang="en-GB" baseline="0" dirty="0" smtClean="0"/>
              <a:t> performance</a:t>
            </a:r>
          </a:p>
          <a:p>
            <a:pPr eaLnBrk="1" hangingPunct="1">
              <a:spcBef>
                <a:spcPct val="0"/>
              </a:spcBef>
            </a:pPr>
            <a:r>
              <a:rPr lang="en-GB" baseline="0" dirty="0" smtClean="0"/>
              <a:t>Build relationships</a:t>
            </a:r>
          </a:p>
          <a:p>
            <a:pPr eaLnBrk="1" hangingPunct="1">
              <a:spcBef>
                <a:spcPct val="0"/>
              </a:spcBef>
            </a:pPr>
            <a:r>
              <a:rPr lang="en-GB" baseline="0" dirty="0" smtClean="0"/>
              <a:t>Build highly performing teams</a:t>
            </a:r>
          </a:p>
          <a:p>
            <a:pPr eaLnBrk="1" hangingPunct="1">
              <a:spcBef>
                <a:spcPct val="0"/>
              </a:spcBef>
            </a:pPr>
            <a:r>
              <a:rPr lang="en-GB" baseline="0" dirty="0" smtClean="0"/>
              <a:t>Quality</a:t>
            </a:r>
          </a:p>
          <a:p>
            <a:pPr eaLnBrk="1" hangingPunct="1">
              <a:spcBef>
                <a:spcPct val="0"/>
              </a:spcBef>
            </a:pPr>
            <a:r>
              <a:rPr lang="en-GB" baseline="0" dirty="0" smtClean="0"/>
              <a:t>Targets, goals</a:t>
            </a:r>
          </a:p>
          <a:p>
            <a:pPr eaLnBrk="1" hangingPunct="1">
              <a:spcBef>
                <a:spcPct val="0"/>
              </a:spcBef>
            </a:pPr>
            <a:endParaRPr lang="en-GB" baseline="0" dirty="0" smtClean="0"/>
          </a:p>
          <a:p>
            <a:pPr eaLnBrk="1" hangingPunct="1">
              <a:spcBef>
                <a:spcPct val="0"/>
              </a:spcBef>
            </a:pPr>
            <a:r>
              <a:rPr lang="en-GB" baseline="0" dirty="0" smtClean="0"/>
              <a:t>All much </a:t>
            </a:r>
            <a:r>
              <a:rPr lang="en-GB" baseline="0" dirty="0" err="1" smtClean="0"/>
              <a:t>much</a:t>
            </a:r>
            <a:r>
              <a:rPr lang="en-GB" baseline="0" dirty="0" smtClean="0"/>
              <a:t> easier if employees are engaged – what does this mean?</a:t>
            </a:r>
          </a:p>
          <a:p>
            <a:pPr eaLnBrk="1" hangingPunct="1">
              <a:spcBef>
                <a:spcPct val="0"/>
              </a:spcBef>
            </a:pPr>
            <a:endParaRPr lang="en-GB" baseline="0" dirty="0" smtClean="0"/>
          </a:p>
          <a:p>
            <a:pPr eaLnBrk="1" hangingPunct="1">
              <a:spcBef>
                <a:spcPct val="0"/>
              </a:spcBef>
            </a:pPr>
            <a:r>
              <a:rPr lang="en-GB" baseline="0" dirty="0" smtClean="0"/>
              <a:t>What effect will it have – attendance management, staff retention/turnover, performance, attitude, stress, conflict, grievance, disciplinary</a:t>
            </a:r>
          </a:p>
          <a:p>
            <a:pPr eaLnBrk="1" hangingPunct="1">
              <a:spcBef>
                <a:spcPct val="0"/>
              </a:spcBef>
            </a:pPr>
            <a:endParaRPr lang="en-GB" baseline="0" dirty="0" smtClean="0"/>
          </a:p>
          <a:p>
            <a:pPr eaLnBrk="1" hangingPunct="1">
              <a:spcBef>
                <a:spcPct val="0"/>
              </a:spcBef>
            </a:pPr>
            <a:r>
              <a:rPr lang="en-GB" baseline="0" dirty="0" smtClean="0"/>
              <a:t>EXERCISE Work as individuals – put together a personal development and action plan regarding your employees – across the </a:t>
            </a:r>
            <a:r>
              <a:rPr lang="en-GB" baseline="0" dirty="0" err="1" smtClean="0"/>
              <a:t>wholee</a:t>
            </a:r>
            <a:r>
              <a:rPr lang="en-GB" baseline="0" dirty="0" smtClean="0"/>
              <a:t> station – </a:t>
            </a:r>
          </a:p>
          <a:p>
            <a:pPr eaLnBrk="1" hangingPunct="1">
              <a:spcBef>
                <a:spcPct val="0"/>
              </a:spcBef>
            </a:pPr>
            <a:endParaRPr lang="en-GB" baseline="0" dirty="0" smtClean="0"/>
          </a:p>
          <a:p>
            <a:pPr eaLnBrk="1" hangingPunct="1">
              <a:spcBef>
                <a:spcPct val="0"/>
              </a:spcBef>
            </a:pPr>
            <a:r>
              <a:rPr lang="en-GB" baseline="0" dirty="0" smtClean="0"/>
              <a:t>How engaged are they now against these criteria?</a:t>
            </a:r>
          </a:p>
          <a:p>
            <a:pPr eaLnBrk="1" hangingPunct="1">
              <a:spcBef>
                <a:spcPct val="0"/>
              </a:spcBef>
            </a:pPr>
            <a:r>
              <a:rPr lang="en-GB" baseline="0" dirty="0" smtClean="0"/>
              <a:t>What would be your goal against these criteria?</a:t>
            </a:r>
          </a:p>
          <a:p>
            <a:pPr eaLnBrk="1" hangingPunct="1">
              <a:spcBef>
                <a:spcPct val="0"/>
              </a:spcBef>
            </a:pPr>
            <a:r>
              <a:rPr lang="en-GB" baseline="0" dirty="0" smtClean="0"/>
              <a:t>How are you going to get there?</a:t>
            </a:r>
          </a:p>
          <a:p>
            <a:pPr eaLnBrk="1" hangingPunct="1">
              <a:spcBef>
                <a:spcPct val="0"/>
              </a:spcBef>
            </a:pPr>
            <a:r>
              <a:rPr lang="en-GB" baseline="0" dirty="0" smtClean="0"/>
              <a:t>Who is going to do what?</a:t>
            </a:r>
          </a:p>
          <a:p>
            <a:pPr eaLnBrk="1" hangingPunct="1">
              <a:spcBef>
                <a:spcPct val="0"/>
              </a:spcBef>
            </a:pPr>
            <a:endParaRPr lang="en-GB" baseline="0" dirty="0" smtClean="0"/>
          </a:p>
          <a:p>
            <a:pPr eaLnBrk="1" hangingPunct="1">
              <a:spcBef>
                <a:spcPct val="0"/>
              </a:spcBef>
            </a:pPr>
            <a:r>
              <a:rPr lang="en-GB" baseline="0" dirty="0" smtClean="0"/>
              <a:t>HC – THIS COULD BE AN OVERNIGHT EXERCISE IF IT FITS IN WELL.</a:t>
            </a: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44</a:t>
            </a:fld>
            <a:endParaRPr lang="en-GB"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45</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kumimoji="0" lang="en-GB" sz="1200" b="0" i="0" u="none" strike="noStrike" kern="1200" cap="none" spc="0" normalizeH="0" baseline="0" noProof="0" dirty="0" smtClean="0">
                <a:ln>
                  <a:noFill/>
                </a:ln>
                <a:solidFill>
                  <a:schemeClr val="tx1"/>
                </a:solidFill>
                <a:effectLst/>
                <a:uLnTx/>
                <a:uFillTx/>
                <a:latin typeface="Arial" pitchFamily="34" charset="0"/>
                <a:cs typeface="Arial" pitchFamily="34" charset="0"/>
              </a:rPr>
              <a:t>Everyone is a unique person. Even though people have things in common with each other they are also different in all sorts of ways. Differences include visible and non-visible factors, for example, personal characteristics such as background, culture, personality, and work-style, size, accent, language and so on. A number of personal characteristics are covered by discrimination law to give people protection against being treated unfairly. The ‘protected characteristics’ are race, disability, gender reassignment, sex, marriage and civil partnership, pregnancy and maternity, religion and belief, sexual orientation and age.</a:t>
            </a:r>
          </a:p>
          <a:p>
            <a:pPr eaLnBrk="1" hangingPunct="1">
              <a:spcBef>
                <a:spcPct val="0"/>
              </a:spcBef>
            </a:pPr>
            <a:endParaRPr kumimoji="0" lang="en-GB" sz="1200" b="0" i="0" u="none" strike="noStrike" kern="1200" cap="none" spc="0" normalizeH="0" baseline="0" noProof="0" dirty="0" smtClean="0">
              <a:ln>
                <a:noFill/>
              </a:ln>
              <a:solidFill>
                <a:schemeClr val="tx1"/>
              </a:solidFill>
              <a:effectLst/>
              <a:uLnTx/>
              <a:uFillTx/>
              <a:latin typeface="Arial" pitchFamily="34" charset="0"/>
              <a:cs typeface="Arial" pitchFamily="34" charset="0"/>
            </a:endParaRPr>
          </a:p>
          <a:p>
            <a:pPr eaLnBrk="1" hangingPunct="1">
              <a:spcBef>
                <a:spcPct val="0"/>
              </a:spcBef>
            </a:pPr>
            <a:r>
              <a:rPr kumimoji="0" lang="en-GB" sz="1200" b="0" i="0" u="none" strike="noStrike" kern="1200" cap="none" spc="0" normalizeH="0" baseline="0" noProof="0" dirty="0" smtClean="0">
                <a:ln>
                  <a:noFill/>
                </a:ln>
                <a:solidFill>
                  <a:schemeClr val="tx1"/>
                </a:solidFill>
                <a:effectLst/>
                <a:uLnTx/>
                <a:uFillTx/>
                <a:latin typeface="Arial" pitchFamily="34" charset="0"/>
                <a:cs typeface="Arial" pitchFamily="34" charset="0"/>
              </a:rPr>
              <a:t>Role model – HR is the role model</a:t>
            </a:r>
            <a:endParaRPr lang="en-GB" dirty="0"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46</a:t>
            </a:fld>
            <a:endParaRPr lang="en-GB"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47</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48</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51</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53</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Roosevelt</a:t>
            </a:r>
          </a:p>
          <a:p>
            <a:r>
              <a:rPr lang="en-GB" dirty="0" smtClean="0"/>
              <a:t>Churchill</a:t>
            </a:r>
          </a:p>
          <a:p>
            <a:r>
              <a:rPr lang="en-GB" dirty="0" smtClean="0"/>
              <a:t>Hitler</a:t>
            </a:r>
          </a:p>
          <a:p>
            <a:endParaRPr lang="en-GB" dirty="0" smtClean="0"/>
          </a:p>
          <a:p>
            <a:r>
              <a:rPr lang="en-GB" dirty="0" smtClean="0"/>
              <a:t>Beethoven</a:t>
            </a: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54</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These are the areas we are going to consider</a:t>
            </a:r>
          </a:p>
          <a:p>
            <a:endParaRPr lang="en-GB" dirty="0" smtClean="0"/>
          </a:p>
          <a:p>
            <a:r>
              <a:rPr lang="en-GB" dirty="0" smtClean="0"/>
              <a:t>discuss</a:t>
            </a: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55</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Discuss the law here – a</a:t>
            </a:r>
            <a:r>
              <a:rPr lang="en-GB" baseline="0" dirty="0" smtClean="0"/>
              <a:t> decision can be lawful but still be judged as unethical</a:t>
            </a:r>
          </a:p>
          <a:p>
            <a:endParaRPr lang="en-GB" baseline="0" dirty="0" smtClean="0"/>
          </a:p>
          <a:p>
            <a:r>
              <a:rPr lang="en-GB" baseline="0" dirty="0" smtClean="0"/>
              <a:t>Greed, deception, avoidance of blame, waste, nepotism</a:t>
            </a:r>
          </a:p>
          <a:p>
            <a:endParaRPr lang="en-GB" baseline="0" dirty="0" smtClean="0"/>
          </a:p>
          <a:p>
            <a:r>
              <a:rPr lang="en-GB" baseline="0" dirty="0" smtClean="0"/>
              <a:t>Can they give any others?</a:t>
            </a:r>
          </a:p>
          <a:p>
            <a:endParaRPr lang="en-GB" baseline="0" dirty="0" smtClean="0"/>
          </a:p>
          <a:p>
            <a:r>
              <a:rPr lang="en-GB" baseline="0" dirty="0" smtClean="0"/>
              <a:t>Why do we do something when we know it is wrong?  Do we do it because we think we will be caught?  (speed cameras)</a:t>
            </a: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56</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Eg cults, death penalty,</a:t>
            </a:r>
            <a:r>
              <a:rPr lang="en-GB" baseline="0" dirty="0" smtClean="0"/>
              <a:t> political party, religions</a:t>
            </a:r>
          </a:p>
          <a:p>
            <a:endParaRPr lang="en-GB" baseline="0" dirty="0" smtClean="0"/>
          </a:p>
          <a:p>
            <a:r>
              <a:rPr lang="en-GB" baseline="0" dirty="0" smtClean="0"/>
              <a:t>An example here could be publically reprimanding someone to show off or think you are giving an impression of being in charge.</a:t>
            </a:r>
          </a:p>
          <a:p>
            <a:endParaRPr lang="en-GB" baseline="0" dirty="0" smtClean="0"/>
          </a:p>
          <a:p>
            <a:r>
              <a:rPr lang="en-GB" baseline="0" dirty="0" smtClean="0"/>
              <a:t>See the book – and at the end look at the ethical question about the car.</a:t>
            </a: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57</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r>
              <a:rPr lang="en-GB" dirty="0" smtClean="0"/>
              <a:t>Gains</a:t>
            </a:r>
            <a:r>
              <a:rPr lang="en-GB" baseline="0" dirty="0" smtClean="0"/>
              <a:t> and losses – people – money – perception – harm – property – morality – culture</a:t>
            </a:r>
          </a:p>
          <a:p>
            <a:pPr marL="228600" indent="-228600">
              <a:buAutoNum type="arabicPeriod"/>
            </a:pPr>
            <a:r>
              <a:rPr lang="en-GB" baseline="0" dirty="0" smtClean="0"/>
              <a:t>Do they cross the line re honesty, fairness, equality, others dignity, people’s rights</a:t>
            </a:r>
          </a:p>
          <a:p>
            <a:pPr marL="228600" indent="-228600">
              <a:buAutoNum type="arabicPeriod"/>
            </a:pPr>
            <a:endParaRPr lang="en-GB" baseline="0" dirty="0" smtClean="0"/>
          </a:p>
          <a:p>
            <a:pPr marL="228600" indent="-228600">
              <a:buAutoNum type="arabicPeriod"/>
            </a:pPr>
            <a:r>
              <a:rPr lang="en-GB" baseline="0" dirty="0" smtClean="0"/>
              <a:t>Ask what effect experience as?</a:t>
            </a:r>
          </a:p>
          <a:p>
            <a:pPr marL="228600" indent="-228600">
              <a:buAutoNum type="arabicPeriod"/>
            </a:pPr>
            <a:r>
              <a:rPr lang="en-GB" baseline="0" dirty="0" smtClean="0"/>
              <a:t>Ask what effect failures and mistakes have?</a:t>
            </a:r>
          </a:p>
          <a:p>
            <a:pPr marL="228600" indent="-228600">
              <a:buAutoNum type="arabicPeriod"/>
            </a:pPr>
            <a:endParaRPr lang="en-GB" baseline="0" dirty="0" smtClean="0"/>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t>6 pillars of character – trustworthiness, respect, responsibility, fairness, caring and citizenship</a:t>
            </a:r>
          </a:p>
          <a:p>
            <a:pPr marL="228600" indent="-228600">
              <a:buAutoNum type="arabicPeriod"/>
            </a:pPr>
            <a:endParaRPr lang="en-GB" dirty="0" smtClean="0"/>
          </a:p>
        </p:txBody>
      </p:sp>
      <p:sp>
        <p:nvSpPr>
          <p:cNvPr id="4" name="Slide Number Placeholder 3"/>
          <p:cNvSpPr>
            <a:spLocks noGrp="1"/>
          </p:cNvSpPr>
          <p:nvPr>
            <p:ph type="sldNum" sz="quarter" idx="10"/>
          </p:nvPr>
        </p:nvSpPr>
        <p:spPr/>
        <p:txBody>
          <a:bodyPr/>
          <a:lstStyle/>
          <a:p>
            <a:fld id="{D3FEDC09-D6A3-40DD-88C5-FB919600A1D7}" type="slidenum">
              <a:rPr lang="en-GB" smtClean="0"/>
              <a:pPr/>
              <a:t>58</a:t>
            </a:fld>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60</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97DA728-F83E-4DA3-A5E1-326267FB939D}" type="datetimeFigureOut">
              <a:rPr lang="en-US"/>
              <a:pPr>
                <a:defRPr/>
              </a:pPr>
              <a:t>29-Aug-16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FFC5E5-6448-4967-B6E6-96FF8A69B96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BA20179-4CD5-4DA2-9BA0-6A519277D8AA}" type="datetimeFigureOut">
              <a:rPr lang="en-US"/>
              <a:pPr>
                <a:defRPr/>
              </a:pPr>
              <a:t>29-Aug-16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39028E-B37E-4289-A1BB-AA2D19915D7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0787F5F-4BE2-4BFA-B10D-8771638C1529}" type="datetimeFigureOut">
              <a:rPr lang="en-US"/>
              <a:pPr>
                <a:defRPr/>
              </a:pPr>
              <a:t>29-Aug-16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C441720-3605-40B6-B766-133BE96F8337}"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2E1D98E3-2A1A-4D71-9BCC-570DAE480331}" type="datetimeFigureOut">
              <a:rPr lang="en-US"/>
              <a:pPr>
                <a:defRPr/>
              </a:pPr>
              <a:t>29-Aug-16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12C38D9-96E7-476F-B5B3-92667AFECB7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3C18E9C9-0DE0-4405-A271-49D0B8DBB709}" type="datetimeFigureOut">
              <a:rPr lang="en-US"/>
              <a:pPr>
                <a:defRPr/>
              </a:pPr>
              <a:t>29-Aug-16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15D1F71-AEB5-4921-AEB6-B2F1FADD243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Date Placeholder 3"/>
          <p:cNvSpPr>
            <a:spLocks noGrp="1"/>
          </p:cNvSpPr>
          <p:nvPr>
            <p:ph type="dt" sz="half" idx="10"/>
          </p:nvPr>
        </p:nvSpPr>
        <p:spPr/>
        <p:txBody>
          <a:bodyPr/>
          <a:lstStyle>
            <a:lvl1pPr>
              <a:defRPr/>
            </a:lvl1pPr>
          </a:lstStyle>
          <a:p>
            <a:pPr>
              <a:defRPr/>
            </a:pPr>
            <a:fld id="{4F1344C5-9F03-419E-A973-3EFEED0D92F1}" type="datetimeFigureOut">
              <a:rPr lang="en-US"/>
              <a:pPr>
                <a:defRPr/>
              </a:pPr>
              <a:t>29-Aug-16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B41C822-F90A-4903-9A1C-C3DD08B7794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E9578A1-01FF-42A7-B7AE-FD6944C740AE}" type="datetimeFigureOut">
              <a:rPr lang="en-US"/>
              <a:pPr>
                <a:defRPr/>
              </a:pPr>
              <a:t>29-Aug-16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FE9C8F40-F6FD-43BB-9E9E-59DE83C6214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EE927CF-642F-41C2-8C31-42738E76CA01}" type="datetimeFigureOut">
              <a:rPr lang="en-US"/>
              <a:pPr>
                <a:defRPr/>
              </a:pPr>
              <a:t>29-Aug-16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85837DAC-53D0-4C22-B661-AB126190FD25}" type="slidenum">
              <a:rPr lang="en-GB"/>
              <a:pPr>
                <a:defRPr/>
              </a:pPr>
              <a:t>‹#›</a:t>
            </a:fld>
            <a:endParaRPr lang="en-GB"/>
          </a:p>
        </p:txBody>
      </p:sp>
      <p:sp>
        <p:nvSpPr>
          <p:cNvPr id="8" name="TextBox 3"/>
          <p:cNvSpPr txBox="1">
            <a:spLocks noChangeArrowheads="1"/>
          </p:cNvSpPr>
          <p:nvPr userDrawn="1"/>
        </p:nvSpPr>
        <p:spPr bwMode="auto">
          <a:xfrm>
            <a:off x="4000500" y="500063"/>
            <a:ext cx="4572000" cy="369887"/>
          </a:xfrm>
          <a:prstGeom prst="rect">
            <a:avLst/>
          </a:prstGeom>
          <a:noFill/>
          <a:ln w="9525">
            <a:noFill/>
            <a:miter lim="800000"/>
            <a:headEnd/>
            <a:tailEnd/>
          </a:ln>
        </p:spPr>
        <p:txBody>
          <a:bodyPr>
            <a:spAutoFit/>
          </a:bodyPr>
          <a:lstStyle/>
          <a:p>
            <a:r>
              <a:rPr lang="en-GB" b="1" dirty="0">
                <a:solidFill>
                  <a:srgbClr val="B40000"/>
                </a:solidFill>
              </a:rPr>
              <a:t>CHALLENGE       MOTIVATE       INSPIRE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136DCE14-CF3D-4D36-B79A-A2693DB321B2}" type="datetimeFigureOut">
              <a:rPr lang="en-US"/>
              <a:pPr>
                <a:defRPr/>
              </a:pPr>
              <a:t>29-Aug-16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232BC51-C2AA-4E81-A1A1-CEFFFF31AF5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2255168-466F-4A1D-A270-9C3EE5C339AC}" type="datetimeFigureOut">
              <a:rPr lang="en-US"/>
              <a:pPr>
                <a:defRPr/>
              </a:pPr>
              <a:t>29-Aug-16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A2FDA9F-EF2B-4461-AD28-1217BB3FC420}"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63394E9-7308-4574-9F05-49742FDB86BF}" type="datetimeFigureOut">
              <a:rPr lang="en-US"/>
              <a:pPr>
                <a:defRPr/>
              </a:pPr>
              <a:t>29-Aug-16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6B5DD5C-B810-4912-BBF8-E1F81B060BE1}"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881063" y="1830388"/>
            <a:ext cx="7805737" cy="4295775"/>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xfrm>
            <a:off x="457200" y="6356350"/>
            <a:ext cx="2133600" cy="365125"/>
          </a:xfrm>
          <a:prstGeom prst="rect">
            <a:avLst/>
          </a:prstGeom>
          <a:ln/>
        </p:spPr>
        <p:txBody>
          <a:bodyPr/>
          <a:lstStyle>
            <a:lvl1pPr>
              <a:defRPr/>
            </a:lvl1pPr>
          </a:lstStyle>
          <a:p>
            <a:pPr>
              <a:defRPr/>
            </a:pPr>
            <a:fld id="{1F025CA4-7497-4CD2-A4E8-910203BD3702}" type="datetime1">
              <a:rPr lang="en-GB"/>
              <a:pPr>
                <a:defRPr/>
              </a:pPr>
              <a:t>29/08/2016</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©Trent Management</a:t>
            </a:r>
          </a:p>
        </p:txBody>
      </p:sp>
      <p:sp>
        <p:nvSpPr>
          <p:cNvPr id="6" name="Rectangle 6"/>
          <p:cNvSpPr>
            <a:spLocks noGrp="1" noChangeArrowheads="1"/>
          </p:cNvSpPr>
          <p:nvPr>
            <p:ph type="sldNum" sz="quarter" idx="12"/>
          </p:nvPr>
        </p:nvSpPr>
        <p:spPr>
          <a:ln/>
        </p:spPr>
        <p:txBody>
          <a:bodyPr/>
          <a:lstStyle>
            <a:lvl1pPr>
              <a:defRPr/>
            </a:lvl1pPr>
          </a:lstStyle>
          <a:p>
            <a:pPr>
              <a:defRPr/>
            </a:pPr>
            <a:fld id="{B35ABBCF-1651-4541-A7B7-83DB92AA6ED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F82E8D5F-EE9F-49FE-A58B-14DA9FBFD391}" type="datetimeFigureOut">
              <a:rPr lang="en-US"/>
              <a:pPr>
                <a:defRPr/>
              </a:pPr>
              <a:t>29-Aug-16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2C88D199-3321-4E58-B06B-9B3DC3567A0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hyperlink" Target="http://www.hjcassociates.co.uk/" TargetMode="External"/><Relationship Id="rId4" Type="http://schemas.openxmlformats.org/officeDocument/2006/relationships/oleObject" Target="../embeddings/oleObject5.bin"/></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hyperlink" Target="http://www.hjcassociates.co.uk/" TargetMode="External"/><Relationship Id="rId4" Type="http://schemas.openxmlformats.org/officeDocument/2006/relationships/oleObject" Target="../embeddings/oleObject6.bin"/></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www.businessdictionary.com/definition/cumulative-audience-Cume.html" TargetMode="External"/><Relationship Id="rId13" Type="http://schemas.openxmlformats.org/officeDocument/2006/relationships/hyperlink" Target="http://www.businessdictionary.com/definition/form.html" TargetMode="External"/><Relationship Id="rId18" Type="http://schemas.openxmlformats.org/officeDocument/2006/relationships/hyperlink" Target="http://www.businessdictionary.com/definition/action.html" TargetMode="External"/><Relationship Id="rId3" Type="http://schemas.openxmlformats.org/officeDocument/2006/relationships/hyperlink" Target="http://www.businessdictionary.com/definition/policy.html" TargetMode="External"/><Relationship Id="rId21" Type="http://schemas.openxmlformats.org/officeDocument/2006/relationships/hyperlink" Target="http://www.businessdictionary.com/definition/employment.html" TargetMode="External"/><Relationship Id="rId7" Type="http://schemas.openxmlformats.org/officeDocument/2006/relationships/hyperlink" Target="http://www.businessdictionary.com/definition/organization.html" TargetMode="External"/><Relationship Id="rId12" Type="http://schemas.openxmlformats.org/officeDocument/2006/relationships/hyperlink" Target="http://www.businessdictionary.com/definition/booklet.html" TargetMode="External"/><Relationship Id="rId17" Type="http://schemas.openxmlformats.org/officeDocument/2006/relationships/hyperlink" Target="http://www.businessdictionary.com/definition/decision.html" TargetMode="External"/><Relationship Id="rId2" Type="http://schemas.openxmlformats.org/officeDocument/2006/relationships/notesSlide" Target="../notesSlides/notesSlide42.xml"/><Relationship Id="rId16" Type="http://schemas.openxmlformats.org/officeDocument/2006/relationships/hyperlink" Target="http://www.businessdictionary.com/definition/influence.html" TargetMode="External"/><Relationship Id="rId20" Type="http://schemas.openxmlformats.org/officeDocument/2006/relationships/hyperlink" Target="http://www.businessdictionary.com/definition/method.html" TargetMode="External"/><Relationship Id="rId1" Type="http://schemas.openxmlformats.org/officeDocument/2006/relationships/slideLayout" Target="../slideLayouts/slideLayout2.xml"/><Relationship Id="rId6" Type="http://schemas.openxmlformats.org/officeDocument/2006/relationships/hyperlink" Target="http://www.businessdictionary.com/definition/guideline.html" TargetMode="External"/><Relationship Id="rId11" Type="http://schemas.openxmlformats.org/officeDocument/2006/relationships/hyperlink" Target="http://www.businessdictionary.com/definition/publish.html" TargetMode="External"/><Relationship Id="rId24" Type="http://schemas.openxmlformats.org/officeDocument/2006/relationships/hyperlink" Target="http://www.businessdictionary.com/definition/result.html" TargetMode="External"/><Relationship Id="rId5" Type="http://schemas.openxmlformats.org/officeDocument/2006/relationships/hyperlink" Target="http://www.businessdictionary.com/definition/rule.html" TargetMode="External"/><Relationship Id="rId15" Type="http://schemas.openxmlformats.org/officeDocument/2006/relationships/hyperlink" Target="http://www.businessdictionary.com/definition/design.html" TargetMode="External"/><Relationship Id="rId23" Type="http://schemas.openxmlformats.org/officeDocument/2006/relationships/hyperlink" Target="http://www.businessdictionary.com/definition/held.html" TargetMode="External"/><Relationship Id="rId10" Type="http://schemas.openxmlformats.org/officeDocument/2006/relationships/hyperlink" Target="http://www.businessdictionary.com/definition/goal.html" TargetMode="External"/><Relationship Id="rId19" Type="http://schemas.openxmlformats.org/officeDocument/2006/relationships/hyperlink" Target="http://www.businessdictionary.com/definition/activity.html" TargetMode="External"/><Relationship Id="rId4" Type="http://schemas.openxmlformats.org/officeDocument/2006/relationships/hyperlink" Target="http://www.businessdictionary.com/definition/principles.html" TargetMode="External"/><Relationship Id="rId9" Type="http://schemas.openxmlformats.org/officeDocument/2006/relationships/hyperlink" Target="http://www.businessdictionary.com/definition/long-term.html" TargetMode="External"/><Relationship Id="rId14" Type="http://schemas.openxmlformats.org/officeDocument/2006/relationships/hyperlink" Target="http://www.businessdictionary.com/definition/procedure.html" TargetMode="External"/><Relationship Id="rId22" Type="http://schemas.openxmlformats.org/officeDocument/2006/relationships/hyperlink" Target="http://www.businessdictionary.com/definition/operations.html"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cs typeface="Arial" pitchFamily="34" charset="0"/>
              </a:rPr>
              <a:t>HUMAN RESOURCE MANAGEMENT</a:t>
            </a:r>
            <a:r>
              <a:rPr lang="en-GB" dirty="0" smtClean="0">
                <a:latin typeface="Arial" pitchFamily="34" charset="0"/>
                <a:cs typeface="Arial" pitchFamily="34" charset="0"/>
              </a:rPr>
              <a:t/>
            </a:r>
            <a:br>
              <a:rPr lang="en-GB"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r>
              <a:rPr lang="en-GB" dirty="0" smtClean="0">
                <a:cs typeface="Arial" pitchFamily="34" charset="0"/>
              </a:rPr>
              <a:t/>
            </a:r>
            <a:br>
              <a:rPr lang="en-GB" dirty="0" smtClean="0">
                <a:cs typeface="Arial" pitchFamily="34" charset="0"/>
              </a:rPr>
            </a:br>
            <a:r>
              <a:rPr lang="en-GB" sz="3200" dirty="0" smtClean="0">
                <a:cs typeface="Arial" pitchFamily="34" charset="0"/>
              </a:rPr>
              <a:t>Helen Chambers FInstLM MILT</a:t>
            </a:r>
            <a:endParaRPr lang="en-GB" sz="3200" dirty="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Grp="1" noChangeArrowheads="1"/>
          </p:cNvSpPr>
          <p:nvPr>
            <p:ph type="title"/>
          </p:nvPr>
        </p:nvSpPr>
        <p:spPr>
          <a:xfrm>
            <a:off x="251520" y="836712"/>
            <a:ext cx="7839075" cy="1339850"/>
          </a:xfrm>
        </p:spPr>
        <p:txBody>
          <a:bodyPr/>
          <a:lstStyle/>
          <a:p>
            <a:pPr defTabSz="914400" eaLnBrk="1"/>
            <a:r>
              <a:rPr lang="en-US" altLang="en-US" sz="4400" dirty="0" smtClean="0"/>
              <a:t>Purpose behind organisations</a:t>
            </a:r>
            <a:endParaRPr lang="en-US" altLang="en-US" dirty="0" smtClean="0"/>
          </a:p>
        </p:txBody>
      </p:sp>
      <p:sp>
        <p:nvSpPr>
          <p:cNvPr id="17411" name="Rectangle 2"/>
          <p:cNvSpPr>
            <a:spLocks noGrp="1"/>
          </p:cNvSpPr>
          <p:nvPr>
            <p:ph type="body" idx="1"/>
          </p:nvPr>
        </p:nvSpPr>
        <p:spPr>
          <a:xfrm>
            <a:off x="457200" y="2060848"/>
            <a:ext cx="8229600" cy="4065314"/>
          </a:xfrm>
        </p:spPr>
        <p:txBody>
          <a:bodyPr lIns="50800" tIns="50800" rIns="50800" bIns="50800"/>
          <a:lstStyle/>
          <a:p>
            <a:pPr eaLnBrk="1">
              <a:spcBef>
                <a:spcPts val="700"/>
              </a:spcBef>
              <a:buClr>
                <a:srgbClr val="FF0000"/>
              </a:buClr>
              <a:buFont typeface="ArialMT"/>
              <a:buChar char="•"/>
            </a:pPr>
            <a:r>
              <a:rPr lang="en-US" altLang="en-US" dirty="0" smtClean="0">
                <a:solidFill>
                  <a:srgbClr val="000000"/>
                </a:solidFill>
              </a:rPr>
              <a:t>Define activities</a:t>
            </a:r>
          </a:p>
          <a:p>
            <a:pPr eaLnBrk="1">
              <a:spcBef>
                <a:spcPts val="700"/>
              </a:spcBef>
              <a:buClr>
                <a:srgbClr val="FF0000"/>
              </a:buClr>
              <a:buFont typeface="ArialMT"/>
              <a:buChar char="•"/>
            </a:pPr>
            <a:r>
              <a:rPr lang="en-US" altLang="en-US" dirty="0" smtClean="0">
                <a:solidFill>
                  <a:srgbClr val="000000"/>
                </a:solidFill>
              </a:rPr>
              <a:t>Divide activities</a:t>
            </a:r>
          </a:p>
          <a:p>
            <a:pPr eaLnBrk="1">
              <a:spcBef>
                <a:spcPts val="700"/>
              </a:spcBef>
              <a:buClr>
                <a:srgbClr val="FF0000"/>
              </a:buClr>
              <a:buFont typeface="ArialMT"/>
              <a:buChar char="•"/>
            </a:pPr>
            <a:r>
              <a:rPr lang="en-US" altLang="en-US" dirty="0" smtClean="0">
                <a:solidFill>
                  <a:srgbClr val="000000"/>
                </a:solidFill>
              </a:rPr>
              <a:t>Define functions and content of jobs</a:t>
            </a:r>
          </a:p>
          <a:p>
            <a:pPr eaLnBrk="1">
              <a:spcBef>
                <a:spcPts val="700"/>
              </a:spcBef>
              <a:buClr>
                <a:srgbClr val="FF0000"/>
              </a:buClr>
              <a:buFont typeface="ArialMT"/>
              <a:buChar char="•"/>
            </a:pPr>
            <a:r>
              <a:rPr lang="en-US" altLang="en-US" dirty="0" smtClean="0">
                <a:solidFill>
                  <a:srgbClr val="000000"/>
                </a:solidFill>
              </a:rPr>
              <a:t>Allocate responsibility and authority</a:t>
            </a:r>
          </a:p>
          <a:p>
            <a:pPr eaLnBrk="1">
              <a:spcBef>
                <a:spcPts val="700"/>
              </a:spcBef>
              <a:buClr>
                <a:srgbClr val="FF0000"/>
              </a:buClr>
              <a:buFont typeface="ArialMT"/>
              <a:buChar char="•"/>
            </a:pPr>
            <a:r>
              <a:rPr lang="en-US" altLang="en-US" dirty="0" smtClean="0">
                <a:solidFill>
                  <a:srgbClr val="000000"/>
                </a:solidFill>
              </a:rPr>
              <a:t>Define relationships</a:t>
            </a:r>
            <a:endParaRPr lang="en-US" altLang="en-US" dirty="0" smtClean="0"/>
          </a:p>
        </p:txBody>
      </p:sp>
      <p:pic>
        <p:nvPicPr>
          <p:cNvPr id="17412" name="Picture 3" descr="image7.pdf"/>
          <p:cNvPicPr>
            <a:picLocks noChangeAspect="1"/>
          </p:cNvPicPr>
          <p:nvPr/>
        </p:nvPicPr>
        <p:blipFill>
          <a:blip r:embed="rId3" cstate="print"/>
          <a:srcRect/>
          <a:stretch>
            <a:fillRect/>
          </a:stretch>
        </p:blipFill>
        <p:spPr bwMode="auto">
          <a:xfrm>
            <a:off x="5940152" y="4725144"/>
            <a:ext cx="2879725" cy="1550988"/>
          </a:xfrm>
          <a:prstGeom prst="rect">
            <a:avLst/>
          </a:prstGeom>
          <a:noFill/>
          <a:ln w="12700">
            <a:noFill/>
            <a:miter lim="0"/>
            <a:headEnd/>
            <a:tailEnd/>
          </a:ln>
        </p:spPr>
      </p:pic>
    </p:spTree>
  </p:cSld>
  <p:clrMapOvr>
    <a:masterClrMapping/>
  </p:clrMapOvr>
  <p:transition spd="med"/>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a:xfrm>
            <a:off x="611560" y="1196752"/>
            <a:ext cx="7812088" cy="1339850"/>
          </a:xfrm>
        </p:spPr>
        <p:txBody>
          <a:bodyPr/>
          <a:lstStyle/>
          <a:p>
            <a:pPr defTabSz="914400" eaLnBrk="1"/>
            <a:r>
              <a:rPr lang="en-US" altLang="en-US" sz="3900" dirty="0" smtClean="0">
                <a:solidFill>
                  <a:srgbClr val="002060"/>
                </a:solidFill>
              </a:rPr>
              <a:t>Main factors for an excellent organisation</a:t>
            </a:r>
            <a:endParaRPr lang="en-US" altLang="en-US" dirty="0" smtClean="0"/>
          </a:p>
        </p:txBody>
      </p:sp>
      <p:sp>
        <p:nvSpPr>
          <p:cNvPr id="19459" name="Rectangle 2"/>
          <p:cNvSpPr>
            <a:spLocks noGrp="1"/>
          </p:cNvSpPr>
          <p:nvPr>
            <p:ph type="body" idx="1"/>
          </p:nvPr>
        </p:nvSpPr>
        <p:spPr>
          <a:xfrm>
            <a:off x="467544" y="2492896"/>
            <a:ext cx="8229600" cy="3671887"/>
          </a:xfrm>
        </p:spPr>
        <p:txBody>
          <a:bodyPr lIns="50800" tIns="50800" rIns="50800" bIns="50800"/>
          <a:lstStyle/>
          <a:p>
            <a:pPr eaLnBrk="1">
              <a:spcBef>
                <a:spcPts val="700"/>
              </a:spcBef>
              <a:buClr>
                <a:srgbClr val="FF0000"/>
              </a:buClr>
              <a:buFont typeface="ArialMT"/>
              <a:buChar char="•"/>
            </a:pPr>
            <a:r>
              <a:rPr lang="en-US" altLang="en-US" dirty="0" smtClean="0">
                <a:solidFill>
                  <a:srgbClr val="000000"/>
                </a:solidFill>
              </a:rPr>
              <a:t>Superior service</a:t>
            </a:r>
          </a:p>
          <a:p>
            <a:pPr eaLnBrk="1">
              <a:spcBef>
                <a:spcPts val="700"/>
              </a:spcBef>
              <a:buClr>
                <a:srgbClr val="FF0000"/>
              </a:buClr>
              <a:buFont typeface="ArialMT"/>
              <a:buChar char="•"/>
            </a:pPr>
            <a:r>
              <a:rPr lang="en-US" altLang="en-US" dirty="0" smtClean="0">
                <a:solidFill>
                  <a:srgbClr val="000000"/>
                </a:solidFill>
              </a:rPr>
              <a:t>Constant innovation</a:t>
            </a:r>
          </a:p>
          <a:p>
            <a:pPr eaLnBrk="1">
              <a:spcBef>
                <a:spcPts val="700"/>
              </a:spcBef>
              <a:buClr>
                <a:srgbClr val="FF0000"/>
              </a:buClr>
              <a:buFont typeface="ArialMT"/>
              <a:buChar char="•"/>
            </a:pPr>
            <a:r>
              <a:rPr lang="en-US" altLang="en-US" dirty="0" smtClean="0">
                <a:solidFill>
                  <a:srgbClr val="000000"/>
                </a:solidFill>
              </a:rPr>
              <a:t>Maximum use of the skills and potential of people</a:t>
            </a:r>
          </a:p>
          <a:p>
            <a:pPr eaLnBrk="1">
              <a:spcBef>
                <a:spcPts val="700"/>
              </a:spcBef>
              <a:buClr>
                <a:srgbClr val="FF0000"/>
              </a:buClr>
              <a:buFont typeface="ArialMT"/>
              <a:buChar char="•"/>
            </a:pPr>
            <a:r>
              <a:rPr lang="en-US" altLang="en-US" dirty="0" smtClean="0">
                <a:solidFill>
                  <a:srgbClr val="000000"/>
                </a:solidFill>
              </a:rPr>
              <a:t>Strong and effective leadership</a:t>
            </a:r>
            <a:endParaRPr lang="en-US" altLang="en-US" dirty="0" smtClean="0"/>
          </a:p>
        </p:txBody>
      </p:sp>
      <p:pic>
        <p:nvPicPr>
          <p:cNvPr id="19460" name="Picture 3" descr="image11.pdf"/>
          <p:cNvPicPr>
            <a:picLocks noChangeAspect="1"/>
          </p:cNvPicPr>
          <p:nvPr/>
        </p:nvPicPr>
        <p:blipFill>
          <a:blip r:embed="rId3" cstate="print"/>
          <a:srcRect/>
          <a:stretch>
            <a:fillRect/>
          </a:stretch>
        </p:blipFill>
        <p:spPr bwMode="auto">
          <a:xfrm>
            <a:off x="6946900" y="4076700"/>
            <a:ext cx="1695450" cy="2566988"/>
          </a:xfrm>
          <a:prstGeom prst="rect">
            <a:avLst/>
          </a:prstGeom>
          <a:noFill/>
          <a:ln w="12700">
            <a:noFill/>
            <a:miter lim="0"/>
            <a:headEnd/>
            <a:tailEnd/>
          </a:ln>
        </p:spPr>
      </p:pic>
    </p:spTree>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1"/>
          <p:cNvSpPr>
            <a:spLocks/>
          </p:cNvSpPr>
          <p:nvPr/>
        </p:nvSpPr>
        <p:spPr bwMode="auto">
          <a:xfrm>
            <a:off x="467544" y="2060848"/>
            <a:ext cx="8353425" cy="40322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w="12700">
            <a:noFill/>
            <a:miter lim="0"/>
            <a:headEnd/>
            <a:tailEnd/>
          </a:ln>
        </p:spPr>
        <p:txBody>
          <a:bodyPr lIns="50800" tIns="50800" rIns="50800" bIns="50800"/>
          <a:lstStyle/>
          <a:p>
            <a:pPr marL="315913" indent="-315913">
              <a:buClr>
                <a:srgbClr val="4F81BD"/>
              </a:buClr>
              <a:buSzPct val="100000"/>
              <a:buFont typeface="ArialMT"/>
              <a:buChar char="•"/>
            </a:pPr>
            <a:r>
              <a:rPr lang="en-US" altLang="en-US" sz="3200" dirty="0">
                <a:solidFill>
                  <a:srgbClr val="FF0000"/>
                </a:solidFill>
                <a:latin typeface="+mn-lt"/>
                <a:sym typeface="Arial" pitchFamily="34" charset="0"/>
              </a:rPr>
              <a:t>Culture</a:t>
            </a:r>
            <a:r>
              <a:rPr lang="en-US" altLang="en-US" sz="3200" dirty="0">
                <a:latin typeface="+mn-lt"/>
                <a:sym typeface="Arial" pitchFamily="34" charset="0"/>
              </a:rPr>
              <a:t> is a set of shared </a:t>
            </a:r>
            <a:r>
              <a:rPr lang="en-US" altLang="en-US" sz="3200" dirty="0">
                <a:solidFill>
                  <a:srgbClr val="FF0000"/>
                </a:solidFill>
                <a:latin typeface="+mn-lt"/>
                <a:sym typeface="Arial" pitchFamily="34" charset="0"/>
              </a:rPr>
              <a:t>attitudes</a:t>
            </a:r>
            <a:r>
              <a:rPr lang="en-US" altLang="en-US" sz="3200" dirty="0">
                <a:latin typeface="+mn-lt"/>
                <a:sym typeface="Arial" pitchFamily="34" charset="0"/>
              </a:rPr>
              <a:t>, </a:t>
            </a:r>
            <a:r>
              <a:rPr lang="en-US" altLang="en-US" sz="3200" dirty="0">
                <a:solidFill>
                  <a:srgbClr val="FF0000"/>
                </a:solidFill>
                <a:latin typeface="+mn-lt"/>
                <a:sym typeface="Arial" pitchFamily="34" charset="0"/>
              </a:rPr>
              <a:t>values</a:t>
            </a:r>
            <a:r>
              <a:rPr lang="en-US" altLang="en-US" sz="3200" dirty="0">
                <a:latin typeface="+mn-lt"/>
                <a:sym typeface="Arial" pitchFamily="34" charset="0"/>
              </a:rPr>
              <a:t>, goals and practices that </a:t>
            </a:r>
            <a:r>
              <a:rPr lang="en-US" altLang="en-US" sz="3200" dirty="0" err="1">
                <a:latin typeface="+mn-lt"/>
                <a:sym typeface="Arial" pitchFamily="34" charset="0"/>
              </a:rPr>
              <a:t>characterises</a:t>
            </a:r>
            <a:r>
              <a:rPr lang="en-US" altLang="en-US" sz="3200" dirty="0">
                <a:latin typeface="+mn-lt"/>
                <a:sym typeface="Arial" pitchFamily="34" charset="0"/>
              </a:rPr>
              <a:t> a company or corporation.</a:t>
            </a:r>
            <a:endParaRPr lang="en-US" altLang="en-US" dirty="0">
              <a:latin typeface="+mn-lt"/>
              <a:sym typeface="Arial" pitchFamily="34" charset="0"/>
            </a:endParaRPr>
          </a:p>
          <a:p>
            <a:pPr marL="315913" indent="-315913">
              <a:buClr>
                <a:srgbClr val="4F81BD"/>
              </a:buClr>
              <a:buSzPct val="100000"/>
              <a:buFont typeface="ArialMT"/>
              <a:buChar char="•"/>
            </a:pPr>
            <a:r>
              <a:rPr lang="en-US" altLang="en-US" sz="3200" dirty="0">
                <a:solidFill>
                  <a:srgbClr val="FFC000"/>
                </a:solidFill>
                <a:latin typeface="+mn-lt"/>
                <a:sym typeface="Arial" pitchFamily="34" charset="0"/>
              </a:rPr>
              <a:t> </a:t>
            </a:r>
            <a:r>
              <a:rPr lang="en-US" altLang="en-US" sz="3200" dirty="0">
                <a:latin typeface="+mn-lt"/>
                <a:sym typeface="Arial" pitchFamily="34" charset="0"/>
              </a:rPr>
              <a:t>A different attitude attracts a different approach and a different solution to a problem.</a:t>
            </a:r>
            <a:endParaRPr lang="en-US" altLang="en-US" dirty="0">
              <a:latin typeface="+mn-lt"/>
              <a:sym typeface="Arial" pitchFamily="34" charset="0"/>
            </a:endParaRPr>
          </a:p>
          <a:p>
            <a:pPr marL="315913" indent="-315913">
              <a:buClr>
                <a:srgbClr val="4F81BD"/>
              </a:buClr>
              <a:buSzPct val="100000"/>
              <a:buFont typeface="ArialMT"/>
              <a:buChar char="•"/>
            </a:pPr>
            <a:r>
              <a:rPr lang="en-US" altLang="en-US" sz="3200" dirty="0">
                <a:solidFill>
                  <a:srgbClr val="FF0000"/>
                </a:solidFill>
                <a:latin typeface="+mn-lt"/>
                <a:sym typeface="Arial" pitchFamily="34" charset="0"/>
              </a:rPr>
              <a:t>Beliefs</a:t>
            </a:r>
            <a:r>
              <a:rPr lang="en-US" altLang="en-US" sz="3200" dirty="0">
                <a:latin typeface="+mn-lt"/>
                <a:sym typeface="Arial" pitchFamily="34" charset="0"/>
              </a:rPr>
              <a:t> dictate what responses we make to the world</a:t>
            </a:r>
            <a:endParaRPr lang="en-US" altLang="en-US" dirty="0">
              <a:latin typeface="+mn-lt"/>
            </a:endParaRPr>
          </a:p>
        </p:txBody>
      </p:sp>
      <p:sp>
        <p:nvSpPr>
          <p:cNvPr id="22531" name="Rectangle 2"/>
          <p:cNvSpPr>
            <a:spLocks noGrp="1" noChangeArrowheads="1"/>
          </p:cNvSpPr>
          <p:nvPr>
            <p:ph type="title"/>
          </p:nvPr>
        </p:nvSpPr>
        <p:spPr>
          <a:xfrm>
            <a:off x="683568" y="692696"/>
            <a:ext cx="7812088" cy="1339850"/>
          </a:xfrm>
        </p:spPr>
        <p:txBody>
          <a:bodyPr/>
          <a:lstStyle/>
          <a:p>
            <a:pPr defTabSz="914400" eaLnBrk="1"/>
            <a:r>
              <a:rPr lang="en-US" altLang="en-US" sz="4400" dirty="0" smtClean="0">
                <a:solidFill>
                  <a:srgbClr val="002060"/>
                </a:solidFill>
              </a:rPr>
              <a:t>Culture</a:t>
            </a:r>
            <a:endParaRPr lang="en-US" altLang="en-US" dirty="0" smtClean="0"/>
          </a:p>
        </p:txBody>
      </p:sp>
    </p:spTree>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2" descr="http://www.iscn.at/select_newspaper/people/unl_fig2.gif"/>
          <p:cNvPicPr>
            <a:picLocks noChangeAspect="1" noChangeArrowheads="1"/>
          </p:cNvPicPr>
          <p:nvPr/>
        </p:nvPicPr>
        <p:blipFill>
          <a:blip r:embed="rId3" cstate="print"/>
          <a:srcRect/>
          <a:stretch>
            <a:fillRect/>
          </a:stretch>
        </p:blipFill>
        <p:spPr bwMode="auto">
          <a:xfrm>
            <a:off x="467544" y="1124744"/>
            <a:ext cx="8280919" cy="525713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143000"/>
          </a:xfrm>
        </p:spPr>
        <p:txBody>
          <a:bodyPr/>
          <a:lstStyle/>
          <a:p>
            <a:r>
              <a:rPr lang="en-GB" dirty="0" smtClean="0"/>
              <a:t>Leadership	</a:t>
            </a:r>
            <a:endParaRPr lang="en-GB" dirty="0"/>
          </a:p>
        </p:txBody>
      </p:sp>
      <p:sp>
        <p:nvSpPr>
          <p:cNvPr id="4" name="Content Placeholder 4"/>
          <p:cNvSpPr txBox="1">
            <a:spLocks/>
          </p:cNvSpPr>
          <p:nvPr/>
        </p:nvSpPr>
        <p:spPr>
          <a:xfrm>
            <a:off x="467544" y="1988840"/>
            <a:ext cx="8229600" cy="4133056"/>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dirty="0" smtClean="0"/>
              <a:t>CHANGE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dirty="0" smtClean="0"/>
              <a:t>FOLLOWERS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VALUES</a:t>
            </a:r>
            <a:r>
              <a:rPr kumimoji="0" lang="en-GB" sz="3200" b="0" i="0" u="none" strike="noStrike" kern="1200" cap="none" spc="0" normalizeH="0" noProof="0" dirty="0" smtClean="0">
                <a:ln>
                  <a:noFill/>
                </a:ln>
                <a:solidFill>
                  <a:schemeClr val="tx1"/>
                </a:solidFill>
                <a:effectLst/>
                <a:uLnTx/>
                <a:uFillTx/>
                <a:latin typeface="+mn-lt"/>
                <a:ea typeface="+mn-ea"/>
                <a:cs typeface="+mn-cs"/>
              </a:rPr>
              <a:t> – accepted principles or standards of an individual or group</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baseline="0" dirty="0" smtClean="0"/>
              <a:t>VALUES – emerge over time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noProof="0" dirty="0" smtClean="0">
                <a:ln>
                  <a:noFill/>
                </a:ln>
                <a:solidFill>
                  <a:schemeClr val="tx1"/>
                </a:solidFill>
                <a:effectLst/>
                <a:uLnTx/>
                <a:uFillTx/>
                <a:latin typeface="+mn-lt"/>
                <a:ea typeface="+mn-ea"/>
                <a:cs typeface="+mn-cs"/>
              </a:rPr>
              <a:t>Ideas/Visions motivate people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baseline="0" dirty="0" smtClean="0"/>
              <a:t>Values</a:t>
            </a:r>
            <a:r>
              <a:rPr lang="en-GB" sz="3200" dirty="0" smtClean="0"/>
              <a:t> bind them together – congruent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251520" y="836712"/>
            <a:ext cx="8568952" cy="1143000"/>
          </a:xfrm>
        </p:spPr>
        <p:txBody>
          <a:bodyPr/>
          <a:lstStyle/>
          <a:p>
            <a:pPr eaLnBrk="1" hangingPunct="1"/>
            <a:r>
              <a:rPr lang="en-GB" dirty="0" smtClean="0"/>
              <a:t>Action-Centred Leadership</a:t>
            </a:r>
          </a:p>
        </p:txBody>
      </p:sp>
      <p:sp>
        <p:nvSpPr>
          <p:cNvPr id="16388" name="Rectangle 3"/>
          <p:cNvSpPr>
            <a:spLocks noGrp="1" noChangeArrowheads="1"/>
          </p:cNvSpPr>
          <p:nvPr>
            <p:ph idx="1"/>
          </p:nvPr>
        </p:nvSpPr>
        <p:spPr>
          <a:xfrm>
            <a:off x="899592" y="2276872"/>
            <a:ext cx="7805737" cy="3830860"/>
          </a:xfrm>
        </p:spPr>
        <p:txBody>
          <a:bodyPr/>
          <a:lstStyle/>
          <a:p>
            <a:pPr marL="533400" indent="-533400" eaLnBrk="1" hangingPunct="1">
              <a:buFont typeface="Wingdings" pitchFamily="2" charset="2"/>
              <a:buAutoNum type="arabicPeriod"/>
            </a:pPr>
            <a:r>
              <a:rPr lang="en-GB" sz="2800" u="sng" dirty="0" smtClean="0"/>
              <a:t>Achieving the task</a:t>
            </a:r>
            <a:r>
              <a:rPr lang="en-GB" sz="2800" dirty="0" smtClean="0"/>
              <a:t> (making sure that the team achieves its goals, that the team members do what they should be doing)</a:t>
            </a:r>
          </a:p>
          <a:p>
            <a:pPr marL="533400" indent="-533400" eaLnBrk="1" hangingPunct="1">
              <a:buFont typeface="Wingdings" pitchFamily="2" charset="2"/>
              <a:buAutoNum type="arabicPeriod"/>
            </a:pPr>
            <a:r>
              <a:rPr lang="en-GB" sz="2800" u="sng" dirty="0" smtClean="0"/>
              <a:t>Maintaining the team</a:t>
            </a:r>
            <a:r>
              <a:rPr lang="en-GB" sz="2800" dirty="0" smtClean="0"/>
              <a:t> (ensuring that the team members work together effectively as a team)</a:t>
            </a:r>
          </a:p>
          <a:p>
            <a:pPr marL="533400" indent="-533400" eaLnBrk="1" hangingPunct="1">
              <a:buFont typeface="Wingdings" pitchFamily="2" charset="2"/>
              <a:buAutoNum type="arabicPeriod"/>
            </a:pPr>
            <a:r>
              <a:rPr lang="en-GB" sz="2800" u="sng" dirty="0" smtClean="0"/>
              <a:t>Developing the individual</a:t>
            </a:r>
            <a:r>
              <a:rPr lang="en-GB" sz="2800" dirty="0" smtClean="0"/>
              <a:t> (making sure that people have the knowledge and skills they need, and taking action if they don’t)</a:t>
            </a:r>
          </a:p>
        </p:txBody>
      </p:sp>
      <p:sp>
        <p:nvSpPr>
          <p:cNvPr id="16386" name="Slide Number Placeholder 5"/>
          <p:cNvSpPr>
            <a:spLocks noGrp="1"/>
          </p:cNvSpPr>
          <p:nvPr>
            <p:ph type="sldNum" sz="quarter" idx="4294967295"/>
          </p:nvPr>
        </p:nvSpPr>
        <p:spPr>
          <a:xfrm>
            <a:off x="8207375" y="6411913"/>
            <a:ext cx="719138" cy="365125"/>
          </a:xfrm>
          <a:prstGeom prst="rect">
            <a:avLst/>
          </a:prstGeom>
          <a:noFill/>
        </p:spPr>
        <p:txBody>
          <a:bodyPr/>
          <a:lstStyle/>
          <a:p>
            <a:endParaRPr lang="en-GB"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467544" y="908720"/>
            <a:ext cx="8229600" cy="868362"/>
          </a:xfrm>
        </p:spPr>
        <p:txBody>
          <a:bodyPr/>
          <a:lstStyle/>
          <a:p>
            <a:pPr eaLnBrk="1" hangingPunct="1"/>
            <a:r>
              <a:rPr lang="en-GB" dirty="0" smtClean="0"/>
              <a:t>Action Centred Leadership</a:t>
            </a:r>
          </a:p>
        </p:txBody>
      </p:sp>
      <p:sp>
        <p:nvSpPr>
          <p:cNvPr id="15362" name="Slide Number Placeholder 5"/>
          <p:cNvSpPr>
            <a:spLocks noGrp="1"/>
          </p:cNvSpPr>
          <p:nvPr>
            <p:ph type="sldNum" sz="quarter" idx="4294967295"/>
          </p:nvPr>
        </p:nvSpPr>
        <p:spPr>
          <a:xfrm>
            <a:off x="8207375" y="6411913"/>
            <a:ext cx="719138" cy="365125"/>
          </a:xfrm>
          <a:prstGeom prst="rect">
            <a:avLst/>
          </a:prstGeom>
          <a:noFill/>
        </p:spPr>
        <p:txBody>
          <a:bodyPr/>
          <a:lstStyle/>
          <a:p>
            <a:fld id="{1B61FAAD-B9FD-4794-8AC8-853594ED8010}" type="slidenum">
              <a:rPr lang="en-GB" smtClean="0"/>
              <a:pPr/>
              <a:t>8</a:t>
            </a:fld>
            <a:endParaRPr lang="en-GB" smtClean="0"/>
          </a:p>
        </p:txBody>
      </p:sp>
      <p:pic>
        <p:nvPicPr>
          <p:cNvPr id="861188" name="Picture 4" descr="leadership_diagram"/>
          <p:cNvPicPr>
            <a:picLocks noChangeAspect="1" noChangeArrowheads="1"/>
          </p:cNvPicPr>
          <p:nvPr/>
        </p:nvPicPr>
        <p:blipFill>
          <a:blip r:embed="rId3" cstate="print"/>
          <a:srcRect/>
          <a:stretch>
            <a:fillRect/>
          </a:stretch>
        </p:blipFill>
        <p:spPr bwMode="auto">
          <a:xfrm>
            <a:off x="2051720" y="1628800"/>
            <a:ext cx="4680719" cy="468071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61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4347" name="Group 27"/>
          <p:cNvGraphicFramePr>
            <a:graphicFrameLocks noGrp="1"/>
          </p:cNvGraphicFramePr>
          <p:nvPr>
            <p:ph idx="4294967295"/>
          </p:nvPr>
        </p:nvGraphicFramePr>
        <p:xfrm>
          <a:off x="468313" y="1560513"/>
          <a:ext cx="8280400" cy="5181600"/>
        </p:xfrm>
        <a:graphic>
          <a:graphicData uri="http://schemas.openxmlformats.org/drawingml/2006/table">
            <a:tbl>
              <a:tblPr/>
              <a:tblGrid>
                <a:gridCol w="3097212"/>
                <a:gridCol w="2808288"/>
                <a:gridCol w="2374900"/>
              </a:tblGrid>
              <a:tr h="853511">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8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Autocratic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800" b="1"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Democratic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800" b="1"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Laissez-Faire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27034">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Strong personality</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Quick decisions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Others react to them under stress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Predictable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000" b="1" i="1"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But:</a:t>
                      </a: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Team can be frustrated as no room for their ideas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Team can crumble when leader away</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Can be unapproachable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endPar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 Uses peoples skills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 Motivates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 Promotes self discipline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 Available for guidance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000" b="1" i="1"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But:</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 Needs skill for right level of consultation</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 Discipline to make best use of resources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No interference if team is working well</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000" b="1" i="1"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But:</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endPar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endParaRP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Often leads to total confusion</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 Team effort directed towards small, irrelevant matters.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1520" name="Rectangle 2"/>
          <p:cNvSpPr>
            <a:spLocks noChangeArrowheads="1"/>
          </p:cNvSpPr>
          <p:nvPr/>
        </p:nvSpPr>
        <p:spPr bwMode="auto">
          <a:xfrm>
            <a:off x="395536" y="620688"/>
            <a:ext cx="8281168" cy="1143000"/>
          </a:xfrm>
          <a:prstGeom prst="rect">
            <a:avLst/>
          </a:prstGeom>
          <a:noFill/>
          <a:ln w="9525">
            <a:noFill/>
            <a:miter lim="800000"/>
            <a:headEnd/>
            <a:tailEnd/>
          </a:ln>
        </p:spPr>
        <p:txBody>
          <a:bodyPr anchor="ctr"/>
          <a:lstStyle/>
          <a:p>
            <a:pPr algn="ctr" defTabSz="457200"/>
            <a:r>
              <a:rPr lang="en-GB" sz="3500" b="1" dirty="0"/>
              <a:t>Leadership styles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971600" y="1340768"/>
            <a:ext cx="7416823" cy="4896544"/>
            <a:chOff x="1197" y="576"/>
            <a:chExt cx="3123" cy="2791"/>
          </a:xfrm>
        </p:grpSpPr>
        <p:sp>
          <p:nvSpPr>
            <p:cNvPr id="19469" name="Rectangle 4"/>
            <p:cNvSpPr>
              <a:spLocks noChangeArrowheads="1"/>
            </p:cNvSpPr>
            <p:nvPr/>
          </p:nvSpPr>
          <p:spPr bwMode="auto">
            <a:xfrm>
              <a:off x="1205" y="576"/>
              <a:ext cx="3115" cy="2784"/>
            </a:xfrm>
            <a:prstGeom prst="rect">
              <a:avLst/>
            </a:prstGeom>
            <a:gradFill rotWithShape="0">
              <a:gsLst>
                <a:gs pos="0">
                  <a:srgbClr val="CCFFCC"/>
                </a:gs>
                <a:gs pos="50000">
                  <a:srgbClr val="FFFF99"/>
                </a:gs>
                <a:gs pos="100000">
                  <a:srgbClr val="CCFFCC"/>
                </a:gs>
              </a:gsLst>
              <a:lin ang="0" scaled="1"/>
            </a:gradFill>
            <a:ln w="9525">
              <a:solidFill>
                <a:schemeClr val="tx1"/>
              </a:solidFill>
              <a:miter lim="800000"/>
              <a:headEnd/>
              <a:tailEnd/>
            </a:ln>
          </p:spPr>
          <p:txBody>
            <a:bodyPr wrap="none" lIns="139273" tIns="69622" rIns="139273" bIns="69622" anchor="ctr"/>
            <a:lstStyle/>
            <a:p>
              <a:endParaRPr lang="en-US"/>
            </a:p>
          </p:txBody>
        </p:sp>
        <p:sp>
          <p:nvSpPr>
            <p:cNvPr id="869381" name="Freeform 5"/>
            <p:cNvSpPr>
              <a:spLocks/>
            </p:cNvSpPr>
            <p:nvPr/>
          </p:nvSpPr>
          <p:spPr bwMode="auto">
            <a:xfrm>
              <a:off x="1197" y="960"/>
              <a:ext cx="3114" cy="2055"/>
            </a:xfrm>
            <a:custGeom>
              <a:avLst/>
              <a:gdLst/>
              <a:ahLst/>
              <a:cxnLst>
                <a:cxn ang="0">
                  <a:pos x="0" y="2055"/>
                </a:cxn>
                <a:cxn ang="0">
                  <a:pos x="495" y="1695"/>
                </a:cxn>
                <a:cxn ang="0">
                  <a:pos x="779" y="1128"/>
                </a:cxn>
                <a:cxn ang="0">
                  <a:pos x="1062" y="387"/>
                </a:cxn>
                <a:cxn ang="0">
                  <a:pos x="1559" y="4"/>
                </a:cxn>
                <a:cxn ang="0">
                  <a:pos x="2095" y="414"/>
                </a:cxn>
                <a:cxn ang="0">
                  <a:pos x="2320" y="1125"/>
                </a:cxn>
                <a:cxn ang="0">
                  <a:pos x="2610" y="1704"/>
                </a:cxn>
                <a:cxn ang="0">
                  <a:pos x="3114" y="2046"/>
                </a:cxn>
              </a:cxnLst>
              <a:rect l="0" t="0" r="r" b="b"/>
              <a:pathLst>
                <a:path w="3114" h="2055">
                  <a:moveTo>
                    <a:pt x="0" y="2055"/>
                  </a:moveTo>
                  <a:cubicBezTo>
                    <a:pt x="83" y="1992"/>
                    <a:pt x="365" y="1849"/>
                    <a:pt x="495" y="1695"/>
                  </a:cubicBezTo>
                  <a:cubicBezTo>
                    <a:pt x="625" y="1541"/>
                    <a:pt x="685" y="1346"/>
                    <a:pt x="779" y="1128"/>
                  </a:cubicBezTo>
                  <a:cubicBezTo>
                    <a:pt x="873" y="910"/>
                    <a:pt x="932" y="575"/>
                    <a:pt x="1062" y="387"/>
                  </a:cubicBezTo>
                  <a:cubicBezTo>
                    <a:pt x="1192" y="200"/>
                    <a:pt x="1387" y="0"/>
                    <a:pt x="1559" y="4"/>
                  </a:cubicBezTo>
                  <a:cubicBezTo>
                    <a:pt x="1731" y="8"/>
                    <a:pt x="1969" y="226"/>
                    <a:pt x="2095" y="414"/>
                  </a:cubicBezTo>
                  <a:cubicBezTo>
                    <a:pt x="2222" y="601"/>
                    <a:pt x="2234" y="910"/>
                    <a:pt x="2320" y="1125"/>
                  </a:cubicBezTo>
                  <a:cubicBezTo>
                    <a:pt x="2406" y="1340"/>
                    <a:pt x="2478" y="1550"/>
                    <a:pt x="2610" y="1704"/>
                  </a:cubicBezTo>
                  <a:cubicBezTo>
                    <a:pt x="2742" y="1858"/>
                    <a:pt x="3009" y="1975"/>
                    <a:pt x="3114" y="2046"/>
                  </a:cubicBezTo>
                </a:path>
              </a:pathLst>
            </a:custGeom>
            <a:noFill/>
            <a:ln w="152400" cmpd="sng">
              <a:solidFill>
                <a:srgbClr val="F2D70E"/>
              </a:solidFill>
              <a:prstDash val="solid"/>
              <a:round/>
              <a:headEnd type="none" w="med" len="med"/>
              <a:tailEnd type="none" w="med" len="med"/>
            </a:ln>
            <a:effectLst>
              <a:outerShdw dist="77251" dir="567739" algn="ctr" rotWithShape="0">
                <a:schemeClr val="bg2"/>
              </a:outerShdw>
            </a:effectLst>
          </p:spPr>
          <p:txBody>
            <a:bodyPr wrap="none" lIns="139273" tIns="69622" rIns="139273" bIns="69622" anchor="ctr"/>
            <a:lstStyle/>
            <a:p>
              <a:pPr>
                <a:defRPr/>
              </a:pPr>
              <a:endParaRPr lang="en-GB"/>
            </a:p>
          </p:txBody>
        </p:sp>
        <p:sp>
          <p:nvSpPr>
            <p:cNvPr id="19471" name="Rectangle 6"/>
            <p:cNvSpPr>
              <a:spLocks noChangeArrowheads="1"/>
            </p:cNvSpPr>
            <p:nvPr/>
          </p:nvSpPr>
          <p:spPr bwMode="auto">
            <a:xfrm>
              <a:off x="1199" y="1994"/>
              <a:ext cx="1557" cy="1373"/>
            </a:xfrm>
            <a:prstGeom prst="rect">
              <a:avLst/>
            </a:prstGeom>
            <a:noFill/>
            <a:ln w="9525">
              <a:solidFill>
                <a:schemeClr val="tx1"/>
              </a:solidFill>
              <a:miter lim="800000"/>
              <a:headEnd/>
              <a:tailEnd/>
            </a:ln>
          </p:spPr>
          <p:txBody>
            <a:bodyPr wrap="none" lIns="139273" tIns="69622" rIns="139273" bIns="69622" anchor="ctr"/>
            <a:lstStyle/>
            <a:p>
              <a:pPr algn="r" defTabSz="1016000" eaLnBrk="0" hangingPunct="0">
                <a:spcBef>
                  <a:spcPct val="0"/>
                </a:spcBef>
              </a:pPr>
              <a:r>
                <a:rPr lang="en-US" sz="2600" dirty="0">
                  <a:solidFill>
                    <a:srgbClr val="A50021"/>
                  </a:solidFill>
                  <a:latin typeface="Arial Narrow" pitchFamily="34" charset="0"/>
                </a:rPr>
                <a:t>S4</a:t>
              </a:r>
            </a:p>
            <a:p>
              <a:pPr algn="r" defTabSz="1016000" eaLnBrk="0" hangingPunct="0">
                <a:spcBef>
                  <a:spcPct val="0"/>
                </a:spcBef>
              </a:pPr>
              <a:r>
                <a:rPr lang="en-US" sz="1900" dirty="0">
                  <a:solidFill>
                    <a:srgbClr val="A50021"/>
                  </a:solidFill>
                  <a:latin typeface="Arial Narrow" pitchFamily="34" charset="0"/>
                </a:rPr>
                <a:t>DELEGATING</a:t>
              </a:r>
            </a:p>
            <a:p>
              <a:pPr algn="r" defTabSz="1016000" eaLnBrk="0" hangingPunct="0">
                <a:spcBef>
                  <a:spcPct val="0"/>
                </a:spcBef>
              </a:pPr>
              <a:r>
                <a:rPr lang="en-US" sz="1700" b="0" dirty="0">
                  <a:solidFill>
                    <a:srgbClr val="3333FF"/>
                  </a:solidFill>
                  <a:latin typeface="Arial Narrow" pitchFamily="34" charset="0"/>
                </a:rPr>
                <a:t>Turn over</a:t>
              </a:r>
              <a:br>
                <a:rPr lang="en-US" sz="1700" b="0" dirty="0">
                  <a:solidFill>
                    <a:srgbClr val="3333FF"/>
                  </a:solidFill>
                  <a:latin typeface="Arial Narrow" pitchFamily="34" charset="0"/>
                </a:rPr>
              </a:br>
              <a:r>
                <a:rPr lang="en-US" sz="1700" b="0" dirty="0">
                  <a:solidFill>
                    <a:srgbClr val="3333FF"/>
                  </a:solidFill>
                  <a:latin typeface="Arial Narrow" pitchFamily="34" charset="0"/>
                </a:rPr>
                <a:t>responsibility</a:t>
              </a:r>
              <a:br>
                <a:rPr lang="en-US" sz="1700" b="0" dirty="0">
                  <a:solidFill>
                    <a:srgbClr val="3333FF"/>
                  </a:solidFill>
                  <a:latin typeface="Arial Narrow" pitchFamily="34" charset="0"/>
                </a:rPr>
              </a:br>
              <a:r>
                <a:rPr lang="en-US" sz="1700" b="0" dirty="0">
                  <a:solidFill>
                    <a:srgbClr val="3333FF"/>
                  </a:solidFill>
                  <a:latin typeface="Arial Narrow" pitchFamily="34" charset="0"/>
                </a:rPr>
                <a:t>for decisions and</a:t>
              </a:r>
            </a:p>
            <a:p>
              <a:pPr algn="r" defTabSz="1016000" eaLnBrk="0" hangingPunct="0">
                <a:spcBef>
                  <a:spcPct val="0"/>
                </a:spcBef>
              </a:pPr>
              <a:r>
                <a:rPr lang="en-US" sz="1700" b="0" dirty="0">
                  <a:solidFill>
                    <a:srgbClr val="3333FF"/>
                  </a:solidFill>
                  <a:latin typeface="Arial Narrow" pitchFamily="34" charset="0"/>
                </a:rPr>
                <a:t>implementation</a:t>
              </a:r>
            </a:p>
          </p:txBody>
        </p:sp>
        <p:sp>
          <p:nvSpPr>
            <p:cNvPr id="19472" name="Rectangle 7"/>
            <p:cNvSpPr>
              <a:spLocks noChangeArrowheads="1"/>
            </p:cNvSpPr>
            <p:nvPr/>
          </p:nvSpPr>
          <p:spPr bwMode="auto">
            <a:xfrm>
              <a:off x="1199" y="576"/>
              <a:ext cx="1557" cy="1418"/>
            </a:xfrm>
            <a:prstGeom prst="rect">
              <a:avLst/>
            </a:prstGeom>
            <a:noFill/>
            <a:ln w="9525">
              <a:solidFill>
                <a:schemeClr val="tx1"/>
              </a:solidFill>
              <a:miter lim="800000"/>
              <a:headEnd/>
              <a:tailEnd/>
            </a:ln>
          </p:spPr>
          <p:txBody>
            <a:bodyPr wrap="none" lIns="139273" tIns="69622" rIns="139273" bIns="69622" anchor="ctr"/>
            <a:lstStyle/>
            <a:p>
              <a:pPr defTabSz="1016000" eaLnBrk="0" hangingPunct="0">
                <a:spcBef>
                  <a:spcPct val="0"/>
                </a:spcBef>
              </a:pPr>
              <a:r>
                <a:rPr lang="en-US" sz="2600" dirty="0">
                  <a:solidFill>
                    <a:srgbClr val="A50021"/>
                  </a:solidFill>
                  <a:latin typeface="Arial Narrow" pitchFamily="34" charset="0"/>
                </a:rPr>
                <a:t>S3</a:t>
              </a:r>
            </a:p>
            <a:p>
              <a:pPr defTabSz="1016000" eaLnBrk="0" hangingPunct="0">
                <a:spcBef>
                  <a:spcPct val="0"/>
                </a:spcBef>
              </a:pPr>
              <a:r>
                <a:rPr lang="en-US" sz="1900" dirty="0">
                  <a:solidFill>
                    <a:srgbClr val="A50021"/>
                  </a:solidFill>
                  <a:latin typeface="Arial Narrow" pitchFamily="34" charset="0"/>
                </a:rPr>
                <a:t>SUPPORTING</a:t>
              </a:r>
            </a:p>
            <a:p>
              <a:pPr defTabSz="1016000" eaLnBrk="0" hangingPunct="0">
                <a:spcBef>
                  <a:spcPct val="0"/>
                </a:spcBef>
              </a:pPr>
              <a:r>
                <a:rPr lang="en-US" sz="1700" b="0" dirty="0">
                  <a:solidFill>
                    <a:srgbClr val="3333FF"/>
                  </a:solidFill>
                  <a:latin typeface="Arial Narrow" pitchFamily="34" charset="0"/>
                </a:rPr>
                <a:t>Share ideas</a:t>
              </a:r>
              <a:br>
                <a:rPr lang="en-US" sz="1700" b="0" dirty="0">
                  <a:solidFill>
                    <a:srgbClr val="3333FF"/>
                  </a:solidFill>
                  <a:latin typeface="Arial Narrow" pitchFamily="34" charset="0"/>
                </a:rPr>
              </a:br>
              <a:r>
                <a:rPr lang="en-US" sz="1700" b="0" dirty="0">
                  <a:solidFill>
                    <a:srgbClr val="3333FF"/>
                  </a:solidFill>
                  <a:latin typeface="Arial Narrow" pitchFamily="34" charset="0"/>
                </a:rPr>
                <a:t>and facilitate</a:t>
              </a:r>
              <a:br>
                <a:rPr lang="en-US" sz="1700" b="0" dirty="0">
                  <a:solidFill>
                    <a:srgbClr val="3333FF"/>
                  </a:solidFill>
                  <a:latin typeface="Arial Narrow" pitchFamily="34" charset="0"/>
                </a:rPr>
              </a:br>
              <a:r>
                <a:rPr lang="en-US" sz="1700" b="0" dirty="0">
                  <a:solidFill>
                    <a:srgbClr val="3333FF"/>
                  </a:solidFill>
                  <a:latin typeface="Arial Narrow" pitchFamily="34" charset="0"/>
                </a:rPr>
                <a:t>in decision making</a:t>
              </a:r>
              <a:br>
                <a:rPr lang="en-US" sz="1700" b="0" dirty="0">
                  <a:solidFill>
                    <a:srgbClr val="3333FF"/>
                  </a:solidFill>
                  <a:latin typeface="Arial Narrow" pitchFamily="34" charset="0"/>
                </a:rPr>
              </a:br>
              <a:endParaRPr lang="en-US" sz="1700" b="0" dirty="0">
                <a:solidFill>
                  <a:srgbClr val="3333FF"/>
                </a:solidFill>
                <a:latin typeface="Arial Narrow" pitchFamily="34" charset="0"/>
              </a:endParaRPr>
            </a:p>
          </p:txBody>
        </p:sp>
        <p:sp>
          <p:nvSpPr>
            <p:cNvPr id="19473" name="Rectangle 8"/>
            <p:cNvSpPr>
              <a:spLocks noChangeArrowheads="1"/>
            </p:cNvSpPr>
            <p:nvPr/>
          </p:nvSpPr>
          <p:spPr bwMode="auto">
            <a:xfrm>
              <a:off x="2756" y="576"/>
              <a:ext cx="1557" cy="1418"/>
            </a:xfrm>
            <a:prstGeom prst="rect">
              <a:avLst/>
            </a:prstGeom>
            <a:noFill/>
            <a:ln w="9525">
              <a:solidFill>
                <a:schemeClr val="tx1"/>
              </a:solidFill>
              <a:miter lim="800000"/>
              <a:headEnd/>
              <a:tailEnd/>
            </a:ln>
          </p:spPr>
          <p:txBody>
            <a:bodyPr wrap="none" lIns="139273" tIns="69622" rIns="139273" bIns="69622" anchor="ctr"/>
            <a:lstStyle/>
            <a:p>
              <a:pPr algn="r" defTabSz="1016000" eaLnBrk="0" hangingPunct="0">
                <a:spcBef>
                  <a:spcPct val="0"/>
                </a:spcBef>
              </a:pPr>
              <a:r>
                <a:rPr lang="en-US" sz="2600">
                  <a:solidFill>
                    <a:srgbClr val="A50021"/>
                  </a:solidFill>
                  <a:latin typeface="Arial Narrow" pitchFamily="34" charset="0"/>
                </a:rPr>
                <a:t>S2</a:t>
              </a:r>
            </a:p>
            <a:p>
              <a:pPr algn="r" defTabSz="1016000" eaLnBrk="0" hangingPunct="0">
                <a:spcBef>
                  <a:spcPct val="0"/>
                </a:spcBef>
              </a:pPr>
              <a:r>
                <a:rPr lang="en-US" sz="1900">
                  <a:solidFill>
                    <a:srgbClr val="A50021"/>
                  </a:solidFill>
                  <a:latin typeface="Arial Narrow" pitchFamily="34" charset="0"/>
                </a:rPr>
                <a:t>COACHING</a:t>
              </a:r>
            </a:p>
            <a:p>
              <a:pPr algn="r" defTabSz="1016000" eaLnBrk="0" hangingPunct="0">
                <a:spcBef>
                  <a:spcPct val="0"/>
                </a:spcBef>
              </a:pPr>
              <a:r>
                <a:rPr lang="en-US" sz="1700" b="0">
                  <a:solidFill>
                    <a:srgbClr val="3333FF"/>
                  </a:solidFill>
                  <a:latin typeface="Arial Narrow" pitchFamily="34" charset="0"/>
                </a:rPr>
                <a:t>Explain decisions and</a:t>
              </a:r>
              <a:br>
                <a:rPr lang="en-US" sz="1700" b="0">
                  <a:solidFill>
                    <a:srgbClr val="3333FF"/>
                  </a:solidFill>
                  <a:latin typeface="Arial Narrow" pitchFamily="34" charset="0"/>
                </a:rPr>
              </a:br>
              <a:r>
                <a:rPr lang="en-US" sz="1700" b="0">
                  <a:solidFill>
                    <a:srgbClr val="3333FF"/>
                  </a:solidFill>
                  <a:latin typeface="Arial Narrow" pitchFamily="34" charset="0"/>
                </a:rPr>
                <a:t>provide opportunity</a:t>
              </a:r>
              <a:br>
                <a:rPr lang="en-US" sz="1700" b="0">
                  <a:solidFill>
                    <a:srgbClr val="3333FF"/>
                  </a:solidFill>
                  <a:latin typeface="Arial Narrow" pitchFamily="34" charset="0"/>
                </a:rPr>
              </a:br>
              <a:r>
                <a:rPr lang="en-US" sz="1700" b="0">
                  <a:solidFill>
                    <a:srgbClr val="3333FF"/>
                  </a:solidFill>
                  <a:latin typeface="Arial Narrow" pitchFamily="34" charset="0"/>
                </a:rPr>
                <a:t>for clarification</a:t>
              </a:r>
            </a:p>
            <a:p>
              <a:pPr algn="r" defTabSz="1016000" eaLnBrk="0" hangingPunct="0">
                <a:spcBef>
                  <a:spcPct val="0"/>
                </a:spcBef>
              </a:pPr>
              <a:endParaRPr lang="en-US" sz="1700">
                <a:solidFill>
                  <a:srgbClr val="3333FF"/>
                </a:solidFill>
                <a:latin typeface="Arial Narrow" pitchFamily="34" charset="0"/>
              </a:endParaRPr>
            </a:p>
          </p:txBody>
        </p:sp>
        <p:sp>
          <p:nvSpPr>
            <p:cNvPr id="19474" name="Rectangle 9"/>
            <p:cNvSpPr>
              <a:spLocks noChangeArrowheads="1"/>
            </p:cNvSpPr>
            <p:nvPr/>
          </p:nvSpPr>
          <p:spPr bwMode="auto">
            <a:xfrm>
              <a:off x="2756" y="1994"/>
              <a:ext cx="1557" cy="1373"/>
            </a:xfrm>
            <a:prstGeom prst="rect">
              <a:avLst/>
            </a:prstGeom>
            <a:noFill/>
            <a:ln w="9525">
              <a:solidFill>
                <a:schemeClr val="tx1"/>
              </a:solidFill>
              <a:miter lim="800000"/>
              <a:headEnd/>
              <a:tailEnd/>
            </a:ln>
          </p:spPr>
          <p:txBody>
            <a:bodyPr wrap="none" lIns="139273" tIns="69622" rIns="139273" bIns="69622" anchor="ctr"/>
            <a:lstStyle/>
            <a:p>
              <a:pPr defTabSz="1016000" eaLnBrk="0" hangingPunct="0">
                <a:spcBef>
                  <a:spcPct val="0"/>
                </a:spcBef>
              </a:pPr>
              <a:r>
                <a:rPr lang="en-US" sz="2600">
                  <a:solidFill>
                    <a:srgbClr val="A50021"/>
                  </a:solidFill>
                  <a:latin typeface="Arial Narrow" pitchFamily="34" charset="0"/>
                </a:rPr>
                <a:t>S1</a:t>
              </a:r>
            </a:p>
            <a:p>
              <a:pPr defTabSz="1016000" eaLnBrk="0" hangingPunct="0">
                <a:spcBef>
                  <a:spcPct val="0"/>
                </a:spcBef>
              </a:pPr>
              <a:r>
                <a:rPr lang="en-US" sz="1900">
                  <a:solidFill>
                    <a:srgbClr val="A50021"/>
                  </a:solidFill>
                  <a:latin typeface="Arial Narrow" pitchFamily="34" charset="0"/>
                </a:rPr>
                <a:t>DIRECTING</a:t>
              </a:r>
            </a:p>
            <a:p>
              <a:pPr defTabSz="1016000" eaLnBrk="0" hangingPunct="0">
                <a:spcBef>
                  <a:spcPct val="0"/>
                </a:spcBef>
              </a:pPr>
              <a:r>
                <a:rPr lang="en-US" sz="1700" b="0">
                  <a:solidFill>
                    <a:srgbClr val="3333FF"/>
                  </a:solidFill>
                  <a:latin typeface="Arial Narrow" pitchFamily="34" charset="0"/>
                </a:rPr>
                <a:t>Provide specific</a:t>
              </a:r>
              <a:br>
                <a:rPr lang="en-US" sz="1700" b="0">
                  <a:solidFill>
                    <a:srgbClr val="3333FF"/>
                  </a:solidFill>
                  <a:latin typeface="Arial Narrow" pitchFamily="34" charset="0"/>
                </a:rPr>
              </a:br>
              <a:r>
                <a:rPr lang="en-US" sz="1700" b="0">
                  <a:solidFill>
                    <a:srgbClr val="3333FF"/>
                  </a:solidFill>
                  <a:latin typeface="Arial Narrow" pitchFamily="34" charset="0"/>
                </a:rPr>
                <a:t>instructions and closely</a:t>
              </a:r>
              <a:br>
                <a:rPr lang="en-US" sz="1700" b="0">
                  <a:solidFill>
                    <a:srgbClr val="3333FF"/>
                  </a:solidFill>
                  <a:latin typeface="Arial Narrow" pitchFamily="34" charset="0"/>
                </a:rPr>
              </a:br>
              <a:r>
                <a:rPr lang="en-US" sz="1700" b="0">
                  <a:solidFill>
                    <a:srgbClr val="3333FF"/>
                  </a:solidFill>
                  <a:latin typeface="Arial Narrow" pitchFamily="34" charset="0"/>
                </a:rPr>
                <a:t>supervise performance</a:t>
              </a:r>
              <a:r>
                <a:rPr lang="en-US" sz="1300" b="0">
                  <a:solidFill>
                    <a:srgbClr val="3333FF"/>
                  </a:solidFill>
                  <a:latin typeface="Arial Narrow" pitchFamily="34" charset="0"/>
                </a:rPr>
                <a:t/>
              </a:r>
              <a:br>
                <a:rPr lang="en-US" sz="1300" b="0">
                  <a:solidFill>
                    <a:srgbClr val="3333FF"/>
                  </a:solidFill>
                  <a:latin typeface="Arial Narrow" pitchFamily="34" charset="0"/>
                </a:rPr>
              </a:br>
              <a:endParaRPr lang="en-US" sz="1300" b="0">
                <a:solidFill>
                  <a:srgbClr val="3333FF"/>
                </a:solidFill>
                <a:latin typeface="Arial Narrow" pitchFamily="34" charset="0"/>
              </a:endParaRPr>
            </a:p>
          </p:txBody>
        </p:sp>
      </p:grpSp>
      <p:grpSp>
        <p:nvGrpSpPr>
          <p:cNvPr id="3" name="Group 10"/>
          <p:cNvGrpSpPr>
            <a:grpSpLocks/>
          </p:cNvGrpSpPr>
          <p:nvPr/>
        </p:nvGrpSpPr>
        <p:grpSpPr bwMode="auto">
          <a:xfrm>
            <a:off x="395160" y="5229535"/>
            <a:ext cx="1299906" cy="1438717"/>
            <a:chOff x="897" y="3217"/>
            <a:chExt cx="617" cy="599"/>
          </a:xfrm>
        </p:grpSpPr>
        <p:sp>
          <p:nvSpPr>
            <p:cNvPr id="19467" name="Text Box 11"/>
            <p:cNvSpPr txBox="1">
              <a:spLocks noChangeArrowheads="1"/>
            </p:cNvSpPr>
            <p:nvPr/>
          </p:nvSpPr>
          <p:spPr bwMode="auto">
            <a:xfrm rot="16200000">
              <a:off x="804" y="3310"/>
              <a:ext cx="364" cy="178"/>
            </a:xfrm>
            <a:prstGeom prst="rect">
              <a:avLst/>
            </a:prstGeom>
            <a:noFill/>
            <a:ln w="9525">
              <a:noFill/>
              <a:miter lim="800000"/>
              <a:headEnd/>
              <a:tailEnd/>
            </a:ln>
          </p:spPr>
          <p:txBody>
            <a:bodyPr wrap="none" lIns="112845" tIns="56420" rIns="112845" bIns="56420">
              <a:spAutoFit/>
            </a:bodyPr>
            <a:lstStyle/>
            <a:p>
              <a:pPr defTabSz="1016000" eaLnBrk="0" hangingPunct="0">
                <a:spcBef>
                  <a:spcPct val="0"/>
                </a:spcBef>
              </a:pPr>
              <a:r>
                <a:rPr lang="en-US" sz="1300" dirty="0">
                  <a:solidFill>
                    <a:srgbClr val="CC0000"/>
                  </a:solidFill>
                </a:rPr>
                <a:t>Support</a:t>
              </a:r>
              <a:r>
                <a:rPr lang="en-US" sz="1700" dirty="0">
                  <a:solidFill>
                    <a:srgbClr val="CC0000"/>
                  </a:solidFill>
                </a:rPr>
                <a:t> </a:t>
              </a:r>
            </a:p>
          </p:txBody>
        </p:sp>
        <p:sp>
          <p:nvSpPr>
            <p:cNvPr id="19468" name="Text Box 12"/>
            <p:cNvSpPr txBox="1">
              <a:spLocks noChangeArrowheads="1"/>
            </p:cNvSpPr>
            <p:nvPr/>
          </p:nvSpPr>
          <p:spPr bwMode="auto">
            <a:xfrm>
              <a:off x="1064" y="3660"/>
              <a:ext cx="450" cy="156"/>
            </a:xfrm>
            <a:prstGeom prst="rect">
              <a:avLst/>
            </a:prstGeom>
            <a:noFill/>
            <a:ln w="9525">
              <a:noFill/>
              <a:miter lim="800000"/>
              <a:headEnd/>
              <a:tailEnd/>
            </a:ln>
          </p:spPr>
          <p:txBody>
            <a:bodyPr wrap="none" lIns="112845" tIns="56420" rIns="112845" bIns="56420">
              <a:spAutoFit/>
            </a:bodyPr>
            <a:lstStyle/>
            <a:p>
              <a:pPr defTabSz="1016000" eaLnBrk="0" hangingPunct="0">
                <a:spcBef>
                  <a:spcPct val="0"/>
                </a:spcBef>
              </a:pPr>
              <a:r>
                <a:rPr lang="en-US" sz="1300" dirty="0">
                  <a:solidFill>
                    <a:srgbClr val="CC0000"/>
                  </a:solidFill>
                </a:rPr>
                <a:t>Direction</a:t>
              </a:r>
              <a:r>
                <a:rPr lang="en-US" sz="1700" dirty="0">
                  <a:solidFill>
                    <a:srgbClr val="CC0000"/>
                  </a:solidFill>
                </a:rPr>
                <a:t> </a:t>
              </a:r>
            </a:p>
          </p:txBody>
        </p:sp>
      </p:grpSp>
      <p:sp>
        <p:nvSpPr>
          <p:cNvPr id="14" name="Right Arrow 13"/>
          <p:cNvSpPr/>
          <p:nvPr/>
        </p:nvSpPr>
        <p:spPr>
          <a:xfrm>
            <a:off x="971600" y="602128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Up Arrow 14"/>
          <p:cNvSpPr/>
          <p:nvPr/>
        </p:nvSpPr>
        <p:spPr>
          <a:xfrm>
            <a:off x="611560" y="4941168"/>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9" name="Rectangle 2"/>
          <p:cNvSpPr>
            <a:spLocks noGrp="1" noChangeArrowheads="1"/>
          </p:cNvSpPr>
          <p:nvPr>
            <p:ph type="title" idx="4294967295"/>
          </p:nvPr>
        </p:nvSpPr>
        <p:spPr>
          <a:xfrm>
            <a:off x="467544" y="476672"/>
            <a:ext cx="8229600" cy="1143000"/>
          </a:xfrm>
        </p:spPr>
        <p:txBody>
          <a:bodyPr/>
          <a:lstStyle/>
          <a:p>
            <a:pPr eaLnBrk="1" hangingPunct="1"/>
            <a:r>
              <a:rPr lang="en-GB" dirty="0" smtClean="0"/>
              <a:t>Key Leadership Skills</a:t>
            </a:r>
          </a:p>
        </p:txBody>
      </p:sp>
      <p:sp>
        <p:nvSpPr>
          <p:cNvPr id="901125" name="Rectangle 3"/>
          <p:cNvSpPr>
            <a:spLocks noGrp="1" noChangeArrowheads="1"/>
          </p:cNvSpPr>
          <p:nvPr>
            <p:ph type="body" idx="4294967295"/>
          </p:nvPr>
        </p:nvSpPr>
        <p:spPr>
          <a:xfrm>
            <a:off x="457200" y="1600200"/>
            <a:ext cx="8229600" cy="4525963"/>
          </a:xfrm>
        </p:spPr>
        <p:txBody>
          <a:bodyPr/>
          <a:lstStyle/>
          <a:p>
            <a:pPr eaLnBrk="1" hangingPunct="1"/>
            <a:r>
              <a:rPr lang="en-GB" smtClean="0"/>
              <a:t>Initiating/Planning</a:t>
            </a:r>
          </a:p>
          <a:p>
            <a:pPr eaLnBrk="1" hangingPunct="1"/>
            <a:r>
              <a:rPr lang="en-GB" smtClean="0"/>
              <a:t>Decision making</a:t>
            </a:r>
          </a:p>
          <a:p>
            <a:pPr eaLnBrk="1" hangingPunct="1"/>
            <a:r>
              <a:rPr lang="en-GB" smtClean="0"/>
              <a:t>Controlling</a:t>
            </a:r>
          </a:p>
          <a:p>
            <a:pPr eaLnBrk="1" hangingPunct="1"/>
            <a:r>
              <a:rPr lang="en-GB" smtClean="0"/>
              <a:t>Communicating</a:t>
            </a:r>
          </a:p>
          <a:p>
            <a:pPr eaLnBrk="1" hangingPunct="1"/>
            <a:r>
              <a:rPr lang="en-GB" smtClean="0"/>
              <a:t>Evaluating</a:t>
            </a:r>
          </a:p>
          <a:p>
            <a:pPr eaLnBrk="1" hangingPunct="1"/>
            <a:r>
              <a:rPr lang="en-GB" smtClean="0"/>
              <a:t>Delegating</a:t>
            </a:r>
          </a:p>
          <a:p>
            <a:pPr eaLnBrk="1" hangingPunct="1"/>
            <a:r>
              <a:rPr lang="en-GB" smtClean="0"/>
              <a:t>Motivating</a:t>
            </a:r>
          </a:p>
        </p:txBody>
      </p:sp>
      <p:pic>
        <p:nvPicPr>
          <p:cNvPr id="11268" name="Picture 4" descr="whole-swarm-from-above%20white%20background"/>
          <p:cNvPicPr>
            <a:picLocks noChangeAspect="1" noChangeArrowheads="1"/>
          </p:cNvPicPr>
          <p:nvPr/>
        </p:nvPicPr>
        <p:blipFill>
          <a:blip r:embed="rId3" cstate="print"/>
          <a:srcRect/>
          <a:stretch>
            <a:fillRect/>
          </a:stretch>
        </p:blipFill>
        <p:spPr bwMode="auto">
          <a:xfrm>
            <a:off x="4063892" y="2780928"/>
            <a:ext cx="4300801" cy="288032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2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0112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0112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0112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0112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0112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0112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2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536" y="908720"/>
            <a:ext cx="8229600" cy="1143000"/>
          </a:xfrm>
        </p:spPr>
        <p:txBody>
          <a:bodyPr/>
          <a:lstStyle/>
          <a:p>
            <a:pPr eaLnBrk="1" hangingPunct="1"/>
            <a:r>
              <a:rPr lang="en-GB" dirty="0" smtClean="0"/>
              <a:t>Transformational Leadership</a:t>
            </a:r>
            <a:endParaRPr lang="en-US" dirty="0" smtClean="0"/>
          </a:p>
        </p:txBody>
      </p:sp>
      <p:sp>
        <p:nvSpPr>
          <p:cNvPr id="25603" name="Rectangle 3"/>
          <p:cNvSpPr>
            <a:spLocks noGrp="1" noChangeArrowheads="1"/>
          </p:cNvSpPr>
          <p:nvPr>
            <p:ph idx="1"/>
          </p:nvPr>
        </p:nvSpPr>
        <p:spPr>
          <a:xfrm>
            <a:off x="899592" y="2132856"/>
            <a:ext cx="7805737" cy="3758852"/>
          </a:xfrm>
        </p:spPr>
        <p:txBody>
          <a:bodyPr/>
          <a:lstStyle/>
          <a:p>
            <a:pPr eaLnBrk="1" hangingPunct="1">
              <a:lnSpc>
                <a:spcPct val="90000"/>
              </a:lnSpc>
            </a:pPr>
            <a:r>
              <a:rPr lang="en-GB" sz="2800" dirty="0" smtClean="0"/>
              <a:t>Developing the vision</a:t>
            </a:r>
          </a:p>
          <a:p>
            <a:pPr eaLnBrk="1" hangingPunct="1">
              <a:lnSpc>
                <a:spcPct val="90000"/>
              </a:lnSpc>
            </a:pPr>
            <a:r>
              <a:rPr lang="en-GB" sz="2800" dirty="0" smtClean="0"/>
              <a:t>Selling the vision</a:t>
            </a:r>
          </a:p>
          <a:p>
            <a:pPr eaLnBrk="1" hangingPunct="1">
              <a:lnSpc>
                <a:spcPct val="90000"/>
              </a:lnSpc>
            </a:pPr>
            <a:r>
              <a:rPr lang="en-GB" sz="2800" dirty="0" smtClean="0"/>
              <a:t>Finding the way forward</a:t>
            </a:r>
          </a:p>
          <a:p>
            <a:pPr eaLnBrk="1" hangingPunct="1">
              <a:lnSpc>
                <a:spcPct val="90000"/>
              </a:lnSpc>
            </a:pPr>
            <a:r>
              <a:rPr lang="en-GB" sz="2800" dirty="0" smtClean="0"/>
              <a:t>Leading the charge</a:t>
            </a:r>
          </a:p>
          <a:p>
            <a:pPr eaLnBrk="1" hangingPunct="1">
              <a:lnSpc>
                <a:spcPct val="90000"/>
              </a:lnSpc>
            </a:pPr>
            <a:r>
              <a:rPr lang="en-GB" sz="2800" i="1" dirty="0" smtClean="0"/>
              <a:t>Leads and develops individuals</a:t>
            </a:r>
          </a:p>
          <a:p>
            <a:pPr eaLnBrk="1" hangingPunct="1">
              <a:lnSpc>
                <a:spcPct val="90000"/>
              </a:lnSpc>
            </a:pPr>
            <a:r>
              <a:rPr lang="en-GB" sz="2800" i="1" dirty="0" smtClean="0"/>
              <a:t>Leads the organisation</a:t>
            </a:r>
          </a:p>
          <a:p>
            <a:pPr eaLnBrk="1" hangingPunct="1">
              <a:lnSpc>
                <a:spcPct val="90000"/>
              </a:lnSpc>
            </a:pPr>
            <a:r>
              <a:rPr lang="en-GB" sz="2800" i="1" dirty="0" smtClean="0"/>
              <a:t>Integrity, transparency, decisiveness, inspiring others and resolving complex problems.</a:t>
            </a:r>
          </a:p>
          <a:p>
            <a:pPr eaLnBrk="1" hangingPunct="1">
              <a:lnSpc>
                <a:spcPct val="90000"/>
              </a:lnSpc>
              <a:buFont typeface="Wingdings" pitchFamily="2" charset="2"/>
              <a:buNone/>
            </a:pPr>
            <a:endParaRPr lang="en-US" sz="2800" i="1" dirty="0" smtClean="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AutoShape 33"/>
          <p:cNvSpPr>
            <a:spLocks noChangeArrowheads="1"/>
          </p:cNvSpPr>
          <p:nvPr/>
        </p:nvSpPr>
        <p:spPr bwMode="auto">
          <a:xfrm>
            <a:off x="1979613" y="4076700"/>
            <a:ext cx="422275" cy="457200"/>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endParaRPr lang="en-US">
              <a:latin typeface="Calibri" pitchFamily="34" charset="0"/>
            </a:endParaRPr>
          </a:p>
        </p:txBody>
      </p:sp>
      <p:sp>
        <p:nvSpPr>
          <p:cNvPr id="5" name="Rectangle 29"/>
          <p:cNvSpPr txBox="1">
            <a:spLocks noChangeArrowheads="1"/>
          </p:cNvSpPr>
          <p:nvPr/>
        </p:nvSpPr>
        <p:spPr>
          <a:xfrm>
            <a:off x="1116013" y="981075"/>
            <a:ext cx="7235825" cy="368300"/>
          </a:xfrm>
          <a:prstGeom prst="rect">
            <a:avLst/>
          </a:prstGeom>
        </p:spPr>
        <p:txBody>
          <a:bodyPr anchor="ctr"/>
          <a:lstStyle/>
          <a:p>
            <a:pPr algn="ctr" fontAlgn="auto">
              <a:spcAft>
                <a:spcPts val="0"/>
              </a:spcAft>
              <a:defRPr/>
            </a:pPr>
            <a:r>
              <a:rPr lang="en-GB" sz="3000" b="1" dirty="0">
                <a:latin typeface="Arial (headings)"/>
                <a:ea typeface="+mj-ea"/>
              </a:rPr>
              <a:t>What Actually is Management? </a:t>
            </a:r>
          </a:p>
        </p:txBody>
      </p:sp>
      <p:grpSp>
        <p:nvGrpSpPr>
          <p:cNvPr id="2" name="Group 35"/>
          <p:cNvGrpSpPr>
            <a:grpSpLocks/>
          </p:cNvGrpSpPr>
          <p:nvPr/>
        </p:nvGrpSpPr>
        <p:grpSpPr bwMode="auto">
          <a:xfrm>
            <a:off x="2268538" y="1412875"/>
            <a:ext cx="1898650" cy="4114800"/>
            <a:chOff x="2592" y="960"/>
            <a:chExt cx="1296" cy="2592"/>
          </a:xfrm>
        </p:grpSpPr>
        <p:sp>
          <p:nvSpPr>
            <p:cNvPr id="1064" name="Rectangle 36"/>
            <p:cNvSpPr>
              <a:spLocks noChangeArrowheads="1"/>
            </p:cNvSpPr>
            <p:nvPr/>
          </p:nvSpPr>
          <p:spPr bwMode="auto">
            <a:xfrm>
              <a:off x="2688" y="2064"/>
              <a:ext cx="912" cy="1488"/>
            </a:xfrm>
            <a:prstGeom prst="rect">
              <a:avLst/>
            </a:prstGeom>
            <a:solidFill>
              <a:srgbClr val="CC99FF"/>
            </a:solidFill>
            <a:ln w="12700">
              <a:solidFill>
                <a:schemeClr val="tx1"/>
              </a:solidFill>
              <a:miter lim="800000"/>
              <a:headEnd/>
              <a:tailEnd/>
            </a:ln>
          </p:spPr>
          <p:txBody>
            <a:bodyPr anchor="ctr"/>
            <a:lstStyle/>
            <a:p>
              <a:pPr algn="ctr" eaLnBrk="0" hangingPunct="0"/>
              <a:r>
                <a:rPr lang="en-GB" sz="2000"/>
                <a:t>Doing things properly yourself</a:t>
              </a:r>
            </a:p>
          </p:txBody>
        </p:sp>
        <p:sp>
          <p:nvSpPr>
            <p:cNvPr id="1065" name="Line 37"/>
            <p:cNvSpPr>
              <a:spLocks noChangeShapeType="1"/>
            </p:cNvSpPr>
            <p:nvPr/>
          </p:nvSpPr>
          <p:spPr bwMode="auto">
            <a:xfrm>
              <a:off x="2592" y="1488"/>
              <a:ext cx="576" cy="576"/>
            </a:xfrm>
            <a:prstGeom prst="line">
              <a:avLst/>
            </a:prstGeom>
            <a:noFill/>
            <a:ln w="76200">
              <a:solidFill>
                <a:schemeClr val="hlink"/>
              </a:solidFill>
              <a:round/>
              <a:headEnd/>
              <a:tailEnd type="triangle" w="med" len="med"/>
            </a:ln>
          </p:spPr>
          <p:txBody>
            <a:bodyPr wrap="none" anchor="ctr"/>
            <a:lstStyle/>
            <a:p>
              <a:endParaRPr lang="en-GB"/>
            </a:p>
          </p:txBody>
        </p:sp>
        <p:sp>
          <p:nvSpPr>
            <p:cNvPr id="1066" name="AutoShape 38"/>
            <p:cNvSpPr>
              <a:spLocks noChangeArrowheads="1"/>
            </p:cNvSpPr>
            <p:nvPr/>
          </p:nvSpPr>
          <p:spPr bwMode="auto">
            <a:xfrm>
              <a:off x="3600" y="2640"/>
              <a:ext cx="288" cy="288"/>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endParaRPr lang="en-US" sz="1600"/>
            </a:p>
          </p:txBody>
        </p:sp>
        <p:graphicFrame>
          <p:nvGraphicFramePr>
            <p:cNvPr id="1029" name="Object 39"/>
            <p:cNvGraphicFramePr>
              <a:graphicFrameLocks noChangeAspect="1"/>
            </p:cNvGraphicFramePr>
            <p:nvPr/>
          </p:nvGraphicFramePr>
          <p:xfrm>
            <a:off x="2736" y="960"/>
            <a:ext cx="1056" cy="992"/>
          </p:xfrm>
          <a:graphic>
            <a:graphicData uri="http://schemas.openxmlformats.org/presentationml/2006/ole">
              <p:oleObj spid="_x0000_s171013" name="Clip" r:id="rId3" imgW="2286000" imgH="2147040" progId="">
                <p:embed/>
              </p:oleObj>
            </a:graphicData>
          </a:graphic>
        </p:graphicFrame>
      </p:grpSp>
      <p:sp>
        <p:nvSpPr>
          <p:cNvPr id="1033" name="Rectangle 31"/>
          <p:cNvSpPr>
            <a:spLocks noChangeArrowheads="1"/>
          </p:cNvSpPr>
          <p:nvPr/>
        </p:nvSpPr>
        <p:spPr bwMode="auto">
          <a:xfrm>
            <a:off x="468313" y="3284538"/>
            <a:ext cx="1476375" cy="2362200"/>
          </a:xfrm>
          <a:prstGeom prst="rect">
            <a:avLst/>
          </a:prstGeom>
          <a:solidFill>
            <a:srgbClr val="FFFF99"/>
          </a:solidFill>
          <a:ln w="12700">
            <a:solidFill>
              <a:schemeClr val="tx1"/>
            </a:solidFill>
            <a:miter lim="800000"/>
            <a:headEnd/>
            <a:tailEnd/>
          </a:ln>
        </p:spPr>
        <p:txBody>
          <a:bodyPr anchor="ctr"/>
          <a:lstStyle/>
          <a:p>
            <a:pPr algn="ctr" eaLnBrk="0" hangingPunct="0"/>
            <a:r>
              <a:rPr lang="en-GB" sz="2000"/>
              <a:t>Ensuring that other people do things properly</a:t>
            </a:r>
          </a:p>
        </p:txBody>
      </p:sp>
      <p:graphicFrame>
        <p:nvGraphicFramePr>
          <p:cNvPr id="1026" name="Object 34"/>
          <p:cNvGraphicFramePr>
            <a:graphicFrameLocks noChangeAspect="1"/>
          </p:cNvGraphicFramePr>
          <p:nvPr/>
        </p:nvGraphicFramePr>
        <p:xfrm>
          <a:off x="827088" y="1916113"/>
          <a:ext cx="984250" cy="941387"/>
        </p:xfrm>
        <a:graphic>
          <a:graphicData uri="http://schemas.openxmlformats.org/presentationml/2006/ole">
            <p:oleObj spid="_x0000_s171010" name="Clip" r:id="rId4" imgW="2286000" imgH="2017800" progId="">
              <p:embed/>
            </p:oleObj>
          </a:graphicData>
        </a:graphic>
      </p:graphicFrame>
      <p:sp>
        <p:nvSpPr>
          <p:cNvPr id="1034" name="Line 32"/>
          <p:cNvSpPr>
            <a:spLocks noChangeShapeType="1"/>
          </p:cNvSpPr>
          <p:nvPr/>
        </p:nvSpPr>
        <p:spPr bwMode="auto">
          <a:xfrm>
            <a:off x="468313" y="2349500"/>
            <a:ext cx="842962" cy="914400"/>
          </a:xfrm>
          <a:prstGeom prst="line">
            <a:avLst/>
          </a:prstGeom>
          <a:noFill/>
          <a:ln w="76200">
            <a:solidFill>
              <a:schemeClr val="hlink"/>
            </a:solidFill>
            <a:round/>
            <a:headEnd/>
            <a:tailEnd type="triangle" w="med" len="med"/>
          </a:ln>
        </p:spPr>
        <p:txBody>
          <a:bodyPr wrap="none" anchor="ctr"/>
          <a:lstStyle/>
          <a:p>
            <a:endParaRPr lang="en-GB"/>
          </a:p>
        </p:txBody>
      </p:sp>
      <p:grpSp>
        <p:nvGrpSpPr>
          <p:cNvPr id="3" name="Group 44"/>
          <p:cNvGrpSpPr>
            <a:grpSpLocks/>
          </p:cNvGrpSpPr>
          <p:nvPr/>
        </p:nvGrpSpPr>
        <p:grpSpPr bwMode="auto">
          <a:xfrm>
            <a:off x="4140200" y="1484313"/>
            <a:ext cx="1970088" cy="4038600"/>
            <a:chOff x="3888" y="1008"/>
            <a:chExt cx="1344" cy="2544"/>
          </a:xfrm>
        </p:grpSpPr>
        <p:sp>
          <p:nvSpPr>
            <p:cNvPr id="1061" name="Rectangle 45"/>
            <p:cNvSpPr>
              <a:spLocks noChangeArrowheads="1"/>
            </p:cNvSpPr>
            <p:nvPr/>
          </p:nvSpPr>
          <p:spPr bwMode="auto">
            <a:xfrm>
              <a:off x="3888" y="2064"/>
              <a:ext cx="1056" cy="1488"/>
            </a:xfrm>
            <a:prstGeom prst="rect">
              <a:avLst/>
            </a:prstGeom>
            <a:solidFill>
              <a:srgbClr val="FFCC99"/>
            </a:solidFill>
            <a:ln w="12700">
              <a:solidFill>
                <a:schemeClr val="tx1"/>
              </a:solidFill>
              <a:miter lim="800000"/>
              <a:headEnd/>
              <a:tailEnd/>
            </a:ln>
          </p:spPr>
          <p:txBody>
            <a:bodyPr anchor="ctr"/>
            <a:lstStyle/>
            <a:p>
              <a:pPr algn="ctr" eaLnBrk="0" hangingPunct="0"/>
              <a:r>
                <a:rPr lang="en-GB" sz="2000"/>
                <a:t>Dealing with the aftermath of things not done properly</a:t>
              </a:r>
            </a:p>
          </p:txBody>
        </p:sp>
        <p:sp>
          <p:nvSpPr>
            <p:cNvPr id="1062" name="Line 46"/>
            <p:cNvSpPr>
              <a:spLocks noChangeShapeType="1"/>
            </p:cNvSpPr>
            <p:nvPr/>
          </p:nvSpPr>
          <p:spPr bwMode="auto">
            <a:xfrm>
              <a:off x="3888" y="1488"/>
              <a:ext cx="576" cy="576"/>
            </a:xfrm>
            <a:prstGeom prst="line">
              <a:avLst/>
            </a:prstGeom>
            <a:noFill/>
            <a:ln w="76200">
              <a:solidFill>
                <a:schemeClr val="hlink"/>
              </a:solidFill>
              <a:round/>
              <a:headEnd/>
              <a:tailEnd type="triangle" w="med" len="med"/>
            </a:ln>
          </p:spPr>
          <p:txBody>
            <a:bodyPr wrap="none" anchor="ctr"/>
            <a:lstStyle/>
            <a:p>
              <a:endParaRPr lang="en-GB"/>
            </a:p>
          </p:txBody>
        </p:sp>
        <p:sp>
          <p:nvSpPr>
            <p:cNvPr id="1063" name="AutoShape 47"/>
            <p:cNvSpPr>
              <a:spLocks noChangeArrowheads="1"/>
            </p:cNvSpPr>
            <p:nvPr/>
          </p:nvSpPr>
          <p:spPr bwMode="auto">
            <a:xfrm>
              <a:off x="4944" y="2640"/>
              <a:ext cx="288" cy="288"/>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endParaRPr lang="en-US" sz="1600"/>
            </a:p>
          </p:txBody>
        </p:sp>
        <p:graphicFrame>
          <p:nvGraphicFramePr>
            <p:cNvPr id="1028" name="Object 48"/>
            <p:cNvGraphicFramePr>
              <a:graphicFrameLocks noChangeAspect="1"/>
            </p:cNvGraphicFramePr>
            <p:nvPr/>
          </p:nvGraphicFramePr>
          <p:xfrm>
            <a:off x="3888" y="1008"/>
            <a:ext cx="1104" cy="772"/>
          </p:xfrm>
          <a:graphic>
            <a:graphicData uri="http://schemas.openxmlformats.org/presentationml/2006/ole">
              <p:oleObj spid="_x0000_s171012" name="Clip" r:id="rId5" imgW="2286000" imgH="1599480" progId="">
                <p:embed/>
              </p:oleObj>
            </a:graphicData>
          </a:graphic>
        </p:graphicFrame>
      </p:grpSp>
      <p:grpSp>
        <p:nvGrpSpPr>
          <p:cNvPr id="4" name="Group 49"/>
          <p:cNvGrpSpPr>
            <a:grpSpLocks/>
          </p:cNvGrpSpPr>
          <p:nvPr/>
        </p:nvGrpSpPr>
        <p:grpSpPr bwMode="auto">
          <a:xfrm>
            <a:off x="2051050" y="4076700"/>
            <a:ext cx="280988" cy="457200"/>
            <a:chOff x="2448" y="2640"/>
            <a:chExt cx="192" cy="288"/>
          </a:xfrm>
        </p:grpSpPr>
        <p:sp>
          <p:nvSpPr>
            <p:cNvPr id="1059" name="Line 50"/>
            <p:cNvSpPr>
              <a:spLocks noChangeShapeType="1"/>
            </p:cNvSpPr>
            <p:nvPr/>
          </p:nvSpPr>
          <p:spPr bwMode="auto">
            <a:xfrm>
              <a:off x="2448" y="2640"/>
              <a:ext cx="192" cy="288"/>
            </a:xfrm>
            <a:prstGeom prst="line">
              <a:avLst/>
            </a:prstGeom>
            <a:noFill/>
            <a:ln w="57150">
              <a:solidFill>
                <a:schemeClr val="hlink"/>
              </a:solidFill>
              <a:round/>
              <a:headEnd/>
              <a:tailEnd/>
            </a:ln>
          </p:spPr>
          <p:txBody>
            <a:bodyPr wrap="none" anchor="ctr"/>
            <a:lstStyle/>
            <a:p>
              <a:endParaRPr lang="en-GB"/>
            </a:p>
          </p:txBody>
        </p:sp>
        <p:sp>
          <p:nvSpPr>
            <p:cNvPr id="1060" name="Line 51"/>
            <p:cNvSpPr>
              <a:spLocks noChangeShapeType="1"/>
            </p:cNvSpPr>
            <p:nvPr/>
          </p:nvSpPr>
          <p:spPr bwMode="auto">
            <a:xfrm flipH="1">
              <a:off x="2448" y="2640"/>
              <a:ext cx="192" cy="288"/>
            </a:xfrm>
            <a:prstGeom prst="line">
              <a:avLst/>
            </a:prstGeom>
            <a:noFill/>
            <a:ln w="57150">
              <a:solidFill>
                <a:schemeClr val="hlink"/>
              </a:solidFill>
              <a:round/>
              <a:headEnd/>
              <a:tailEnd/>
            </a:ln>
          </p:spPr>
          <p:txBody>
            <a:bodyPr wrap="none" anchor="ctr"/>
            <a:lstStyle/>
            <a:p>
              <a:endParaRPr lang="en-GB"/>
            </a:p>
          </p:txBody>
        </p:sp>
      </p:grpSp>
      <p:grpSp>
        <p:nvGrpSpPr>
          <p:cNvPr id="6" name="Group 59"/>
          <p:cNvGrpSpPr>
            <a:grpSpLocks/>
          </p:cNvGrpSpPr>
          <p:nvPr/>
        </p:nvGrpSpPr>
        <p:grpSpPr bwMode="auto">
          <a:xfrm>
            <a:off x="250825" y="1484313"/>
            <a:ext cx="5205413" cy="4572000"/>
            <a:chOff x="1248" y="1008"/>
            <a:chExt cx="3552" cy="2880"/>
          </a:xfrm>
        </p:grpSpPr>
        <p:sp>
          <p:nvSpPr>
            <p:cNvPr id="1057" name="AutoShape 60"/>
            <p:cNvSpPr>
              <a:spLocks noChangeArrowheads="1"/>
            </p:cNvSpPr>
            <p:nvPr/>
          </p:nvSpPr>
          <p:spPr bwMode="auto">
            <a:xfrm>
              <a:off x="1248" y="1008"/>
              <a:ext cx="1296" cy="2688"/>
            </a:xfrm>
            <a:prstGeom prst="roundRect">
              <a:avLst>
                <a:gd name="adj" fmla="val 16667"/>
              </a:avLst>
            </a:prstGeom>
            <a:noFill/>
            <a:ln w="76200">
              <a:solidFill>
                <a:srgbClr val="6600FF"/>
              </a:solidFill>
              <a:round/>
              <a:headEnd type="none" w="sm" len="sm"/>
              <a:tailEnd type="none" w="sm" len="sm"/>
            </a:ln>
          </p:spPr>
          <p:txBody>
            <a:bodyPr wrap="none" anchor="ctr"/>
            <a:lstStyle/>
            <a:p>
              <a:endParaRPr lang="en-US">
                <a:latin typeface="Calibri" pitchFamily="34" charset="0"/>
              </a:endParaRPr>
            </a:p>
          </p:txBody>
        </p:sp>
        <p:sp>
          <p:nvSpPr>
            <p:cNvPr id="1058" name="AutoShape 61"/>
            <p:cNvSpPr>
              <a:spLocks noChangeArrowheads="1"/>
            </p:cNvSpPr>
            <p:nvPr/>
          </p:nvSpPr>
          <p:spPr bwMode="auto">
            <a:xfrm>
              <a:off x="1536" y="3600"/>
              <a:ext cx="3264" cy="288"/>
            </a:xfrm>
            <a:prstGeom prst="leftArrowCallout">
              <a:avLst>
                <a:gd name="adj1" fmla="val 25000"/>
                <a:gd name="adj2" fmla="val 40278"/>
                <a:gd name="adj3" fmla="val 77759"/>
                <a:gd name="adj4" fmla="val 81968"/>
              </a:avLst>
            </a:prstGeom>
            <a:solidFill>
              <a:srgbClr val="6600FF"/>
            </a:solidFill>
            <a:ln w="12700">
              <a:solidFill>
                <a:schemeClr val="tx1"/>
              </a:solidFill>
              <a:miter lim="800000"/>
              <a:headEnd type="none" w="sm" len="sm"/>
              <a:tailEnd type="none" w="sm" len="sm"/>
            </a:ln>
          </p:spPr>
          <p:txBody>
            <a:bodyPr wrap="none" anchor="ctr"/>
            <a:lstStyle/>
            <a:p>
              <a:pPr algn="ctr"/>
              <a:r>
                <a:rPr lang="en-GB" sz="2000" b="1">
                  <a:solidFill>
                    <a:schemeClr val="bg1"/>
                  </a:solidFill>
                </a:rPr>
                <a:t>How we need to drive things</a:t>
              </a:r>
            </a:p>
          </p:txBody>
        </p:sp>
      </p:grpSp>
      <p:grpSp>
        <p:nvGrpSpPr>
          <p:cNvPr id="7" name="Group 55"/>
          <p:cNvGrpSpPr>
            <a:grpSpLocks/>
          </p:cNvGrpSpPr>
          <p:nvPr/>
        </p:nvGrpSpPr>
        <p:grpSpPr bwMode="auto">
          <a:xfrm>
            <a:off x="3779838" y="4005263"/>
            <a:ext cx="282575" cy="457200"/>
            <a:chOff x="3648" y="2640"/>
            <a:chExt cx="192" cy="288"/>
          </a:xfrm>
        </p:grpSpPr>
        <p:sp>
          <p:nvSpPr>
            <p:cNvPr id="1055" name="Line 56"/>
            <p:cNvSpPr>
              <a:spLocks noChangeShapeType="1"/>
            </p:cNvSpPr>
            <p:nvPr/>
          </p:nvSpPr>
          <p:spPr bwMode="auto">
            <a:xfrm>
              <a:off x="3648" y="2640"/>
              <a:ext cx="192" cy="288"/>
            </a:xfrm>
            <a:prstGeom prst="line">
              <a:avLst/>
            </a:prstGeom>
            <a:noFill/>
            <a:ln w="57150">
              <a:solidFill>
                <a:schemeClr val="hlink"/>
              </a:solidFill>
              <a:round/>
              <a:headEnd/>
              <a:tailEnd/>
            </a:ln>
          </p:spPr>
          <p:txBody>
            <a:bodyPr wrap="none" anchor="ctr"/>
            <a:lstStyle/>
            <a:p>
              <a:endParaRPr lang="en-GB"/>
            </a:p>
          </p:txBody>
        </p:sp>
        <p:sp>
          <p:nvSpPr>
            <p:cNvPr id="1056" name="Line 57"/>
            <p:cNvSpPr>
              <a:spLocks noChangeShapeType="1"/>
            </p:cNvSpPr>
            <p:nvPr/>
          </p:nvSpPr>
          <p:spPr bwMode="auto">
            <a:xfrm flipH="1">
              <a:off x="3648" y="2640"/>
              <a:ext cx="192" cy="288"/>
            </a:xfrm>
            <a:prstGeom prst="line">
              <a:avLst/>
            </a:prstGeom>
            <a:noFill/>
            <a:ln w="57150">
              <a:solidFill>
                <a:schemeClr val="hlink"/>
              </a:solidFill>
              <a:round/>
              <a:headEnd/>
              <a:tailEnd/>
            </a:ln>
          </p:spPr>
          <p:txBody>
            <a:bodyPr wrap="none" anchor="ctr"/>
            <a:lstStyle/>
            <a:p>
              <a:endParaRPr lang="en-GB"/>
            </a:p>
          </p:txBody>
        </p:sp>
      </p:grpSp>
      <p:grpSp>
        <p:nvGrpSpPr>
          <p:cNvPr id="8" name="Group 52"/>
          <p:cNvGrpSpPr>
            <a:grpSpLocks/>
          </p:cNvGrpSpPr>
          <p:nvPr/>
        </p:nvGrpSpPr>
        <p:grpSpPr bwMode="auto">
          <a:xfrm>
            <a:off x="5795963" y="4005263"/>
            <a:ext cx="280987" cy="457200"/>
            <a:chOff x="4992" y="2640"/>
            <a:chExt cx="192" cy="288"/>
          </a:xfrm>
        </p:grpSpPr>
        <p:sp>
          <p:nvSpPr>
            <p:cNvPr id="1053" name="Line 53"/>
            <p:cNvSpPr>
              <a:spLocks noChangeShapeType="1"/>
            </p:cNvSpPr>
            <p:nvPr/>
          </p:nvSpPr>
          <p:spPr bwMode="auto">
            <a:xfrm>
              <a:off x="4992" y="2640"/>
              <a:ext cx="192" cy="288"/>
            </a:xfrm>
            <a:prstGeom prst="line">
              <a:avLst/>
            </a:prstGeom>
            <a:noFill/>
            <a:ln w="57150">
              <a:solidFill>
                <a:schemeClr val="hlink"/>
              </a:solidFill>
              <a:round/>
              <a:headEnd/>
              <a:tailEnd/>
            </a:ln>
          </p:spPr>
          <p:txBody>
            <a:bodyPr wrap="none" anchor="ctr"/>
            <a:lstStyle/>
            <a:p>
              <a:endParaRPr lang="en-GB"/>
            </a:p>
          </p:txBody>
        </p:sp>
        <p:sp>
          <p:nvSpPr>
            <p:cNvPr id="1054" name="Line 54"/>
            <p:cNvSpPr>
              <a:spLocks noChangeShapeType="1"/>
            </p:cNvSpPr>
            <p:nvPr/>
          </p:nvSpPr>
          <p:spPr bwMode="auto">
            <a:xfrm flipH="1">
              <a:off x="4992" y="2640"/>
              <a:ext cx="192" cy="288"/>
            </a:xfrm>
            <a:prstGeom prst="line">
              <a:avLst/>
            </a:prstGeom>
            <a:noFill/>
            <a:ln w="57150">
              <a:solidFill>
                <a:schemeClr val="hlink"/>
              </a:solidFill>
              <a:round/>
              <a:headEnd/>
              <a:tailEnd/>
            </a:ln>
          </p:spPr>
          <p:txBody>
            <a:bodyPr wrap="none" anchor="ctr"/>
            <a:lstStyle/>
            <a:p>
              <a:endParaRPr lang="en-GB"/>
            </a:p>
          </p:txBody>
        </p:sp>
      </p:grpSp>
      <p:grpSp>
        <p:nvGrpSpPr>
          <p:cNvPr id="9" name="Group 40"/>
          <p:cNvGrpSpPr>
            <a:grpSpLocks/>
          </p:cNvGrpSpPr>
          <p:nvPr/>
        </p:nvGrpSpPr>
        <p:grpSpPr bwMode="auto">
          <a:xfrm>
            <a:off x="6011863" y="1196975"/>
            <a:ext cx="1406525" cy="4343400"/>
            <a:chOff x="5136" y="816"/>
            <a:chExt cx="960" cy="2736"/>
          </a:xfrm>
        </p:grpSpPr>
        <p:sp>
          <p:nvSpPr>
            <p:cNvPr id="33" name="Rectangle 41"/>
            <p:cNvSpPr>
              <a:spLocks noChangeArrowheads="1"/>
            </p:cNvSpPr>
            <p:nvPr/>
          </p:nvSpPr>
          <p:spPr bwMode="auto">
            <a:xfrm>
              <a:off x="5232" y="2064"/>
              <a:ext cx="864" cy="1488"/>
            </a:xfrm>
            <a:prstGeom prst="rect">
              <a:avLst/>
            </a:prstGeom>
            <a:solidFill>
              <a:schemeClr val="bg1">
                <a:lumMod val="50000"/>
              </a:schemeClr>
            </a:solidFill>
            <a:ln w="12700">
              <a:solidFill>
                <a:schemeClr val="tx1"/>
              </a:solidFill>
              <a:miter lim="800000"/>
              <a:headEnd/>
              <a:tailEnd/>
            </a:ln>
          </p:spPr>
          <p:txBody>
            <a:bodyPr anchor="ctr"/>
            <a:lstStyle/>
            <a:p>
              <a:pPr algn="ctr" eaLnBrk="0" fontAlgn="auto" hangingPunct="0">
                <a:spcBef>
                  <a:spcPts val="0"/>
                </a:spcBef>
                <a:spcAft>
                  <a:spcPts val="0"/>
                </a:spcAft>
                <a:defRPr/>
              </a:pPr>
              <a:r>
                <a:rPr lang="en-GB" sz="2000" dirty="0">
                  <a:solidFill>
                    <a:schemeClr val="bg1"/>
                  </a:solidFill>
                  <a:ea typeface="ＭＳ Ｐゴシック" pitchFamily="34" charset="-128"/>
                </a:rPr>
                <a:t>Going over the road to collect your P45</a:t>
              </a:r>
            </a:p>
          </p:txBody>
        </p:sp>
        <p:sp>
          <p:nvSpPr>
            <p:cNvPr id="1052" name="Line 42"/>
            <p:cNvSpPr>
              <a:spLocks noChangeShapeType="1"/>
            </p:cNvSpPr>
            <p:nvPr/>
          </p:nvSpPr>
          <p:spPr bwMode="auto">
            <a:xfrm>
              <a:off x="5136" y="1488"/>
              <a:ext cx="576" cy="576"/>
            </a:xfrm>
            <a:prstGeom prst="line">
              <a:avLst/>
            </a:prstGeom>
            <a:noFill/>
            <a:ln w="76200">
              <a:solidFill>
                <a:schemeClr val="hlink"/>
              </a:solidFill>
              <a:round/>
              <a:headEnd/>
              <a:tailEnd type="triangle" w="med" len="med"/>
            </a:ln>
          </p:spPr>
          <p:txBody>
            <a:bodyPr wrap="none" anchor="ctr"/>
            <a:lstStyle/>
            <a:p>
              <a:endParaRPr lang="en-GB"/>
            </a:p>
          </p:txBody>
        </p:sp>
        <p:graphicFrame>
          <p:nvGraphicFramePr>
            <p:cNvPr id="1027" name="Object 43"/>
            <p:cNvGraphicFramePr>
              <a:graphicFrameLocks noChangeAspect="1"/>
            </p:cNvGraphicFramePr>
            <p:nvPr/>
          </p:nvGraphicFramePr>
          <p:xfrm>
            <a:off x="5280" y="816"/>
            <a:ext cx="791" cy="863"/>
          </p:xfrm>
          <a:graphic>
            <a:graphicData uri="http://schemas.openxmlformats.org/presentationml/2006/ole">
              <p:oleObj spid="_x0000_s171011" name="Clip" r:id="rId6" imgW="2096280" imgH="2286000" progId="">
                <p:embed/>
              </p:oleObj>
            </a:graphicData>
          </a:graphic>
        </p:graphicFrame>
      </p:grpSp>
      <p:grpSp>
        <p:nvGrpSpPr>
          <p:cNvPr id="10" name="Group 23"/>
          <p:cNvGrpSpPr>
            <a:grpSpLocks/>
          </p:cNvGrpSpPr>
          <p:nvPr/>
        </p:nvGrpSpPr>
        <p:grpSpPr bwMode="auto">
          <a:xfrm>
            <a:off x="7740650" y="2705100"/>
            <a:ext cx="1125538" cy="1447800"/>
            <a:chOff x="5280" y="2064"/>
            <a:chExt cx="768" cy="912"/>
          </a:xfrm>
        </p:grpSpPr>
        <p:sp>
          <p:nvSpPr>
            <p:cNvPr id="1046" name="Oval 24"/>
            <p:cNvSpPr>
              <a:spLocks noChangeArrowheads="1"/>
            </p:cNvSpPr>
            <p:nvPr/>
          </p:nvSpPr>
          <p:spPr bwMode="auto">
            <a:xfrm>
              <a:off x="5280" y="2064"/>
              <a:ext cx="768" cy="768"/>
            </a:xfrm>
            <a:prstGeom prst="ellipse">
              <a:avLst/>
            </a:prstGeom>
            <a:solidFill>
              <a:srgbClr val="FFFF00"/>
            </a:solidFill>
            <a:ln w="12700">
              <a:solidFill>
                <a:schemeClr val="tx1"/>
              </a:solidFill>
              <a:round/>
              <a:headEnd type="none" w="sm" len="sm"/>
              <a:tailEnd type="none" w="sm" len="sm"/>
            </a:ln>
          </p:spPr>
          <p:txBody>
            <a:bodyPr wrap="none" anchor="ctr"/>
            <a:lstStyle/>
            <a:p>
              <a:endParaRPr lang="en-US">
                <a:latin typeface="Calibri" pitchFamily="34" charset="0"/>
              </a:endParaRPr>
            </a:p>
          </p:txBody>
        </p:sp>
        <p:grpSp>
          <p:nvGrpSpPr>
            <p:cNvPr id="11" name="Group 25"/>
            <p:cNvGrpSpPr>
              <a:grpSpLocks/>
            </p:cNvGrpSpPr>
            <p:nvPr/>
          </p:nvGrpSpPr>
          <p:grpSpPr bwMode="auto">
            <a:xfrm>
              <a:off x="5472" y="2304"/>
              <a:ext cx="384" cy="96"/>
              <a:chOff x="5472" y="2304"/>
              <a:chExt cx="384" cy="96"/>
            </a:xfrm>
          </p:grpSpPr>
          <p:sp>
            <p:nvSpPr>
              <p:cNvPr id="1049" name="Oval 26"/>
              <p:cNvSpPr>
                <a:spLocks noChangeArrowheads="1"/>
              </p:cNvSpPr>
              <p:nvPr/>
            </p:nvSpPr>
            <p:spPr bwMode="auto">
              <a:xfrm>
                <a:off x="5472" y="2304"/>
                <a:ext cx="96" cy="96"/>
              </a:xfrm>
              <a:prstGeom prst="ellipse">
                <a:avLst/>
              </a:prstGeom>
              <a:solidFill>
                <a:schemeClr val="tx1"/>
              </a:solidFill>
              <a:ln w="12700">
                <a:noFill/>
                <a:round/>
                <a:headEnd type="none" w="sm" len="sm"/>
                <a:tailEnd type="none" w="sm" len="sm"/>
              </a:ln>
            </p:spPr>
            <p:txBody>
              <a:bodyPr wrap="none" anchor="ctr"/>
              <a:lstStyle/>
              <a:p>
                <a:endParaRPr lang="en-US">
                  <a:latin typeface="Calibri" pitchFamily="34" charset="0"/>
                </a:endParaRPr>
              </a:p>
            </p:txBody>
          </p:sp>
          <p:sp>
            <p:nvSpPr>
              <p:cNvPr id="1050" name="Oval 27"/>
              <p:cNvSpPr>
                <a:spLocks noChangeArrowheads="1"/>
              </p:cNvSpPr>
              <p:nvPr/>
            </p:nvSpPr>
            <p:spPr bwMode="auto">
              <a:xfrm>
                <a:off x="5760" y="2304"/>
                <a:ext cx="96" cy="96"/>
              </a:xfrm>
              <a:prstGeom prst="ellipse">
                <a:avLst/>
              </a:prstGeom>
              <a:solidFill>
                <a:schemeClr val="tx1"/>
              </a:solidFill>
              <a:ln w="12700">
                <a:noFill/>
                <a:round/>
                <a:headEnd type="none" w="sm" len="sm"/>
                <a:tailEnd type="none" w="sm" len="sm"/>
              </a:ln>
            </p:spPr>
            <p:txBody>
              <a:bodyPr wrap="none" anchor="ctr"/>
              <a:lstStyle/>
              <a:p>
                <a:endParaRPr lang="en-US">
                  <a:latin typeface="Calibri" pitchFamily="34" charset="0"/>
                </a:endParaRPr>
              </a:p>
            </p:txBody>
          </p:sp>
        </p:grpSp>
        <p:sp>
          <p:nvSpPr>
            <p:cNvPr id="1048" name="AutoShape 28"/>
            <p:cNvSpPr>
              <a:spLocks noChangeArrowheads="1"/>
            </p:cNvSpPr>
            <p:nvPr/>
          </p:nvSpPr>
          <p:spPr bwMode="auto">
            <a:xfrm>
              <a:off x="5448" y="2544"/>
              <a:ext cx="432" cy="43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00 w 21600"/>
                <a:gd name="T13" fmla="*/ 0 h 21600"/>
                <a:gd name="T14" fmla="*/ 21000 w 21600"/>
                <a:gd name="T15" fmla="*/ 7950 h 21600"/>
              </a:gdLst>
              <a:ahLst/>
              <a:cxnLst>
                <a:cxn ang="T8">
                  <a:pos x="T0" y="T1"/>
                </a:cxn>
                <a:cxn ang="T9">
                  <a:pos x="T2" y="T3"/>
                </a:cxn>
                <a:cxn ang="T10">
                  <a:pos x="T4" y="T5"/>
                </a:cxn>
                <a:cxn ang="T11">
                  <a:pos x="T6" y="T7"/>
                </a:cxn>
              </a:cxnLst>
              <a:rect l="T12" t="T13" r="T14" b="T15"/>
              <a:pathLst>
                <a:path w="21600" h="21600">
                  <a:moveTo>
                    <a:pt x="3471" y="6107"/>
                  </a:moveTo>
                  <a:cubicBezTo>
                    <a:pt x="5071" y="3609"/>
                    <a:pt x="7833" y="2097"/>
                    <a:pt x="10800" y="2098"/>
                  </a:cubicBezTo>
                  <a:cubicBezTo>
                    <a:pt x="13766" y="2098"/>
                    <a:pt x="16528" y="3609"/>
                    <a:pt x="18128" y="6107"/>
                  </a:cubicBezTo>
                  <a:lnTo>
                    <a:pt x="19895" y="4976"/>
                  </a:lnTo>
                  <a:cubicBezTo>
                    <a:pt x="17909" y="1875"/>
                    <a:pt x="14481" y="-1"/>
                    <a:pt x="10799" y="0"/>
                  </a:cubicBezTo>
                  <a:cubicBezTo>
                    <a:pt x="7118" y="0"/>
                    <a:pt x="3690" y="1875"/>
                    <a:pt x="1704" y="4976"/>
                  </a:cubicBezTo>
                  <a:close/>
                </a:path>
              </a:pathLst>
            </a:custGeom>
            <a:solidFill>
              <a:schemeClr val="tx1"/>
            </a:solidFill>
            <a:ln w="12700">
              <a:noFill/>
              <a:miter lim="800000"/>
              <a:headEnd type="none" w="sm" len="sm"/>
              <a:tailEnd type="none" w="sm" len="sm"/>
            </a:ln>
          </p:spPr>
          <p:txBody>
            <a:bodyPr wrap="none" anchor="ctr"/>
            <a:lstStyle/>
            <a:p>
              <a:endParaRPr lang="en-GB"/>
            </a:p>
          </p:txBody>
        </p:sp>
      </p:grpSp>
      <p:sp>
        <p:nvSpPr>
          <p:cNvPr id="1042" name="Text Box 4"/>
          <p:cNvSpPr txBox="1">
            <a:spLocks noChangeArrowheads="1"/>
          </p:cNvSpPr>
          <p:nvPr/>
        </p:nvSpPr>
        <p:spPr bwMode="auto">
          <a:xfrm>
            <a:off x="7596188" y="4003675"/>
            <a:ext cx="1422400" cy="825500"/>
          </a:xfrm>
          <a:prstGeom prst="rect">
            <a:avLst/>
          </a:prstGeom>
          <a:noFill/>
          <a:ln w="12700">
            <a:noFill/>
            <a:miter lim="800000"/>
            <a:headEnd type="none" w="sm" len="sm"/>
            <a:tailEnd type="none" w="sm" len="sm"/>
          </a:ln>
        </p:spPr>
        <p:txBody>
          <a:bodyPr>
            <a:spAutoFit/>
          </a:bodyPr>
          <a:lstStyle/>
          <a:p>
            <a:pPr algn="ctr">
              <a:lnSpc>
                <a:spcPct val="80000"/>
              </a:lnSpc>
            </a:pPr>
            <a:r>
              <a:rPr lang="en-GB" sz="2000"/>
              <a:t>Satisfying</a:t>
            </a:r>
            <a:r>
              <a:rPr lang="en-GB" sz="2000">
                <a:latin typeface="Calibri" pitchFamily="34" charset="0"/>
              </a:rPr>
              <a:t> the Customer</a:t>
            </a:r>
          </a:p>
        </p:txBody>
      </p:sp>
      <p:sp>
        <p:nvSpPr>
          <p:cNvPr id="43" name="AutoShape 58"/>
          <p:cNvSpPr>
            <a:spLocks noChangeArrowheads="1"/>
          </p:cNvSpPr>
          <p:nvPr/>
        </p:nvSpPr>
        <p:spPr bwMode="auto">
          <a:xfrm>
            <a:off x="2411413" y="6092825"/>
            <a:ext cx="4852987" cy="457200"/>
          </a:xfrm>
          <a:prstGeom prst="leftRightArrowCallout">
            <a:avLst>
              <a:gd name="adj1" fmla="val 25000"/>
              <a:gd name="adj2" fmla="val 25000"/>
              <a:gd name="adj3" fmla="val 71157"/>
              <a:gd name="adj4" fmla="val 47704"/>
            </a:avLst>
          </a:prstGeom>
          <a:solidFill>
            <a:schemeClr val="bg1"/>
          </a:solidFill>
          <a:ln w="12700">
            <a:solidFill>
              <a:schemeClr val="tx1"/>
            </a:solidFill>
            <a:miter lim="800000"/>
            <a:headEnd type="none" w="sm" len="sm"/>
            <a:tailEnd type="none" w="sm" len="sm"/>
          </a:ln>
        </p:spPr>
        <p:txBody>
          <a:bodyPr wrap="none" anchor="ctr"/>
          <a:lstStyle/>
          <a:p>
            <a:pPr algn="ctr"/>
            <a:r>
              <a:rPr lang="en-GB" sz="2400" dirty="0"/>
              <a:t>Management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22" presetClass="entr" presetSubtype="2"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par>
                                <p:cTn id="13" presetID="1" presetClass="entr" presetSubtype="0" fill="hold" nodeType="withEffect">
                                  <p:stCondLst>
                                    <p:cond delay="0"/>
                                  </p:stCondLst>
                                  <p:childTnLst>
                                    <p:set>
                                      <p:cBhvr>
                                        <p:cTn id="14" dur="1" fill="hold">
                                          <p:stCondLst>
                                            <p:cond delay="499"/>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499"/>
                                          </p:stCondLst>
                                        </p:cTn>
                                        <p:tgtEl>
                                          <p:spTgt spid="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499"/>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499"/>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499"/>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par>
                                <p:cTn id="25" presetID="1" presetClass="entr" presetSubtype="0" fill="hold" nodeType="withEffect">
                                  <p:stCondLst>
                                    <p:cond delay="0"/>
                                  </p:stCondLst>
                                  <p:childTnLst>
                                    <p:set>
                                      <p:cBhvr>
                                        <p:cTn id="26" dur="1" fill="hold">
                                          <p:stCondLst>
                                            <p:cond delay="499"/>
                                          </p:stCondLst>
                                        </p:cTn>
                                        <p:tgtEl>
                                          <p:spTgt spid="10"/>
                                        </p:tgtEl>
                                        <p:attrNameLst>
                                          <p:attrName>style.visibility</p:attrName>
                                        </p:attrNameLst>
                                      </p:cBhvr>
                                      <p:to>
                                        <p:strVal val="visible"/>
                                      </p:to>
                                    </p:set>
                                  </p:childTnLst>
                                  <p:subTnLst>
                                    <p:set>
                                      <p:cBhvr override="childStyle">
                                        <p:cTn dur="1" fill="hold" display="0" masterRel="nextClick" afterEffect="1"/>
                                        <p:tgtEl>
                                          <p:spTgt spid="10"/>
                                        </p:tgtEl>
                                        <p:attrNameLst>
                                          <p:attrName>style.visibility</p:attrName>
                                        </p:attrNameLst>
                                      </p:cBhvr>
                                      <p:to>
                                        <p:strVal val="hidden"/>
                                      </p:to>
                                    </p:set>
                                  </p:subTnLst>
                                </p:cTn>
                              </p:par>
                              <p:par>
                                <p:cTn id="27" presetID="16" presetClass="entr" presetSubtype="37" fill="hold" grpId="0" nodeType="withEffect">
                                  <p:stCondLst>
                                    <p:cond delay="0"/>
                                  </p:stCondLst>
                                  <p:childTnLst>
                                    <p:set>
                                      <p:cBhvr>
                                        <p:cTn id="28" dur="1" fill="hold">
                                          <p:stCondLst>
                                            <p:cond delay="0"/>
                                          </p:stCondLst>
                                        </p:cTn>
                                        <p:tgtEl>
                                          <p:spTgt spid="43"/>
                                        </p:tgtEl>
                                        <p:attrNameLst>
                                          <p:attrName>style.visibility</p:attrName>
                                        </p:attrNameLst>
                                      </p:cBhvr>
                                      <p:to>
                                        <p:strVal val="visible"/>
                                      </p:to>
                                    </p:set>
                                    <p:animEffect transition="in" filter="barn(outVertical)">
                                      <p:cBhvr>
                                        <p:cTn id="2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3"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95288" y="1196975"/>
            <a:ext cx="8209160" cy="990600"/>
          </a:xfrm>
          <a:prstGeom prst="rect">
            <a:avLst/>
          </a:prstGeom>
          <a:noFill/>
          <a:ln w="9525">
            <a:noFill/>
            <a:miter lim="800000"/>
            <a:headEnd/>
            <a:tailEnd/>
          </a:ln>
        </p:spPr>
        <p:txBody>
          <a:bodyPr anchor="ctr"/>
          <a:lstStyle/>
          <a:p>
            <a:pPr algn="ctr" defTabSz="457200">
              <a:defRPr/>
            </a:pPr>
            <a:r>
              <a:rPr lang="en-GB" sz="3500" kern="0" dirty="0">
                <a:latin typeface="+mj-lt"/>
                <a:ea typeface="+mj-ea"/>
                <a:cs typeface="+mj-cs"/>
              </a:rPr>
              <a:t>What is a Manager</a:t>
            </a:r>
            <a:r>
              <a:rPr lang="en-GB" sz="3500" b="1" kern="0" dirty="0">
                <a:latin typeface="+mj-lt"/>
                <a:ea typeface="+mj-ea"/>
                <a:cs typeface="+mj-cs"/>
              </a:rPr>
              <a:t>?</a:t>
            </a:r>
          </a:p>
        </p:txBody>
      </p:sp>
      <p:sp>
        <p:nvSpPr>
          <p:cNvPr id="3" name="Rectangle 3"/>
          <p:cNvSpPr txBox="1">
            <a:spLocks noChangeArrowheads="1"/>
          </p:cNvSpPr>
          <p:nvPr/>
        </p:nvSpPr>
        <p:spPr bwMode="auto">
          <a:xfrm>
            <a:off x="755650" y="2276475"/>
            <a:ext cx="7805738" cy="3816350"/>
          </a:xfrm>
          <a:prstGeom prst="rect">
            <a:avLst/>
          </a:prstGeom>
          <a:noFill/>
          <a:ln w="9525">
            <a:noFill/>
            <a:miter lim="800000"/>
            <a:headEnd/>
            <a:tailEnd/>
          </a:ln>
        </p:spPr>
        <p:txBody>
          <a:bodyPr/>
          <a:lstStyle/>
          <a:p>
            <a:pPr marL="342900" indent="-342900" defTabSz="457200">
              <a:spcBef>
                <a:spcPct val="20000"/>
              </a:spcBef>
              <a:buClr>
                <a:schemeClr val="accent1"/>
              </a:buClr>
              <a:buSzPct val="120000"/>
              <a:buFont typeface="Arial" pitchFamily="34" charset="0"/>
              <a:buChar char="•"/>
              <a:defRPr/>
            </a:pPr>
            <a:r>
              <a:rPr lang="en-GB" sz="3200" kern="0" dirty="0">
                <a:latin typeface="+mn-lt"/>
                <a:ea typeface="+mn-ea"/>
              </a:rPr>
              <a:t>Someone who is employed to get things done, through and by others, for the purpose of achieving the company’s vision</a:t>
            </a:r>
            <a:r>
              <a:rPr lang="en-GB" sz="3200" kern="0" dirty="0" smtClean="0">
                <a:latin typeface="+mn-lt"/>
                <a:ea typeface="+mn-ea"/>
              </a:rPr>
              <a:t>.</a:t>
            </a:r>
            <a:endParaRPr lang="en-GB" sz="3200" kern="0" dirty="0">
              <a:latin typeface="+mn-lt"/>
              <a:ea typeface="+mn-ea"/>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539750" y="1341438"/>
            <a:ext cx="8135938" cy="4932362"/>
            <a:chOff x="251520" y="980728"/>
            <a:chExt cx="8535988" cy="5221287"/>
          </a:xfrm>
        </p:grpSpPr>
        <p:grpSp>
          <p:nvGrpSpPr>
            <p:cNvPr id="3" name="Group 4"/>
            <p:cNvGrpSpPr>
              <a:grpSpLocks/>
            </p:cNvGrpSpPr>
            <p:nvPr/>
          </p:nvGrpSpPr>
          <p:grpSpPr bwMode="auto">
            <a:xfrm>
              <a:off x="251520" y="980728"/>
              <a:ext cx="8535988" cy="5221287"/>
              <a:chOff x="250825" y="1376363"/>
              <a:chExt cx="8535988" cy="5221287"/>
            </a:xfrm>
          </p:grpSpPr>
          <p:sp>
            <p:nvSpPr>
              <p:cNvPr id="6" name="Oval 2"/>
              <p:cNvSpPr>
                <a:spLocks noChangeArrowheads="1"/>
              </p:cNvSpPr>
              <p:nvPr/>
            </p:nvSpPr>
            <p:spPr bwMode="auto">
              <a:xfrm>
                <a:off x="250825" y="5085208"/>
                <a:ext cx="3960698" cy="1512442"/>
              </a:xfrm>
              <a:prstGeom prst="ellipse">
                <a:avLst/>
              </a:prstGeom>
              <a:solidFill>
                <a:srgbClr val="FF9900"/>
              </a:solidFill>
              <a:ln w="9525">
                <a:solidFill>
                  <a:schemeClr val="tx1"/>
                </a:solidFill>
                <a:round/>
                <a:headEnd/>
                <a:tailEnd/>
              </a:ln>
              <a:effectLst/>
            </p:spPr>
            <p:txBody>
              <a:bodyPr wrap="none" lIns="91339" tIns="45672" rIns="91339" bIns="45672" anchor="ctr"/>
              <a:lstStyle/>
              <a:p>
                <a:pPr algn="ctr" fontAlgn="auto">
                  <a:spcBef>
                    <a:spcPts val="0"/>
                  </a:spcBef>
                  <a:spcAft>
                    <a:spcPts val="0"/>
                  </a:spcAft>
                  <a:defRPr/>
                </a:pPr>
                <a:endParaRPr lang="en-US" sz="8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ffectLst>
                      <a:outerShdw blurRad="38100" dist="38100" dir="2700000" algn="tl">
                        <a:srgbClr val="000000"/>
                      </a:outerShdw>
                    </a:effectLst>
                    <a:ea typeface="ＭＳ Ｐゴシック" pitchFamily="112" charset="-128"/>
                  </a:rPr>
                  <a:t>    </a:t>
                </a:r>
                <a:r>
                  <a:rPr lang="en-US" sz="2400" b="1" dirty="0">
                    <a:ea typeface="ＭＳ Ｐゴシック" pitchFamily="112" charset="-128"/>
                  </a:rPr>
                  <a:t>Leading …</a:t>
                </a:r>
              </a:p>
              <a:p>
                <a:pPr algn="ctr" fontAlgn="auto">
                  <a:spcBef>
                    <a:spcPts val="0"/>
                  </a:spcBef>
                  <a:spcAft>
                    <a:spcPts val="0"/>
                  </a:spcAft>
                  <a:defRPr/>
                </a:pPr>
                <a:r>
                  <a:rPr lang="en-US" sz="1600" b="1" dirty="0">
                    <a:ea typeface="ＭＳ Ｐゴシック" pitchFamily="112" charset="-128"/>
                  </a:rPr>
                  <a:t>motivation, direction </a:t>
                </a:r>
              </a:p>
              <a:p>
                <a:pPr algn="ctr" fontAlgn="auto">
                  <a:spcBef>
                    <a:spcPts val="0"/>
                  </a:spcBef>
                  <a:spcAft>
                    <a:spcPts val="0"/>
                  </a:spcAft>
                  <a:defRPr/>
                </a:pPr>
                <a:r>
                  <a:rPr lang="en-US" sz="1600" b="1" dirty="0">
                    <a:ea typeface="ＭＳ Ｐゴシック" pitchFamily="112" charset="-128"/>
                  </a:rPr>
                  <a:t>coaching &amp; development</a:t>
                </a: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p:txBody>
          </p:sp>
          <p:sp>
            <p:nvSpPr>
              <p:cNvPr id="17419" name="Oval 3"/>
              <p:cNvSpPr>
                <a:spLocks noChangeArrowheads="1"/>
              </p:cNvSpPr>
              <p:nvPr/>
            </p:nvSpPr>
            <p:spPr bwMode="auto">
              <a:xfrm>
                <a:off x="4932363" y="2636838"/>
                <a:ext cx="3854450" cy="1512887"/>
              </a:xfrm>
              <a:prstGeom prst="ellipse">
                <a:avLst/>
              </a:prstGeom>
              <a:solidFill>
                <a:srgbClr val="FF9900"/>
              </a:solidFill>
              <a:ln w="9525">
                <a:solidFill>
                  <a:schemeClr val="tx1"/>
                </a:solidFill>
                <a:round/>
                <a:headEnd/>
                <a:tailEnd/>
              </a:ln>
            </p:spPr>
            <p:txBody>
              <a:bodyPr wrap="none" lIns="91339" tIns="45672" rIns="91339" bIns="45672" anchor="ctr"/>
              <a:lstStyle/>
              <a:p>
                <a:pPr algn="ctr"/>
                <a:r>
                  <a:rPr lang="en-US" sz="2400" b="1"/>
                  <a:t>Organising …</a:t>
                </a:r>
              </a:p>
              <a:p>
                <a:pPr algn="ctr"/>
                <a:r>
                  <a:rPr lang="en-US" sz="1600" b="1"/>
                  <a:t>co-ordinating resources,</a:t>
                </a:r>
              </a:p>
              <a:p>
                <a:pPr algn="ctr"/>
                <a:r>
                  <a:rPr lang="en-US" sz="1600" b="1"/>
                  <a:t>administration  </a:t>
                </a:r>
                <a:endParaRPr lang="en-AU" sz="1600" b="1"/>
              </a:p>
            </p:txBody>
          </p:sp>
          <p:sp>
            <p:nvSpPr>
              <p:cNvPr id="17420" name="Oval 4"/>
              <p:cNvSpPr>
                <a:spLocks noChangeArrowheads="1"/>
              </p:cNvSpPr>
              <p:nvPr/>
            </p:nvSpPr>
            <p:spPr bwMode="auto">
              <a:xfrm>
                <a:off x="250825" y="2565400"/>
                <a:ext cx="3635375" cy="1512888"/>
              </a:xfrm>
              <a:prstGeom prst="ellipse">
                <a:avLst/>
              </a:prstGeom>
              <a:solidFill>
                <a:srgbClr val="FF9900"/>
              </a:solidFill>
              <a:ln w="9525">
                <a:solidFill>
                  <a:schemeClr val="tx1"/>
                </a:solidFill>
                <a:round/>
                <a:headEnd/>
                <a:tailEnd/>
              </a:ln>
            </p:spPr>
            <p:txBody>
              <a:bodyPr wrap="none" lIns="91339" tIns="45672" rIns="91339" bIns="45672" anchor="ctr"/>
              <a:lstStyle/>
              <a:p>
                <a:pPr algn="ctr"/>
                <a:r>
                  <a:rPr lang="en-US" sz="2400" b="1"/>
                  <a:t>Controlling …</a:t>
                </a:r>
              </a:p>
              <a:p>
                <a:pPr algn="ctr"/>
                <a:r>
                  <a:rPr lang="en-US" sz="1600" b="1"/>
                  <a:t>measuring, correcting. </a:t>
                </a:r>
              </a:p>
              <a:p>
                <a:pPr algn="ctr"/>
                <a:r>
                  <a:rPr lang="en-US" sz="1600" b="1"/>
                  <a:t>improving</a:t>
                </a:r>
                <a:endParaRPr lang="en-AU" sz="1600" b="1"/>
              </a:p>
            </p:txBody>
          </p:sp>
          <p:sp>
            <p:nvSpPr>
              <p:cNvPr id="17421" name="Line 5"/>
              <p:cNvSpPr>
                <a:spLocks noChangeShapeType="1"/>
              </p:cNvSpPr>
              <p:nvPr/>
            </p:nvSpPr>
            <p:spPr bwMode="auto">
              <a:xfrm>
                <a:off x="6659563" y="1700213"/>
                <a:ext cx="790575" cy="720725"/>
              </a:xfrm>
              <a:prstGeom prst="line">
                <a:avLst/>
              </a:prstGeom>
              <a:noFill/>
              <a:ln w="152400">
                <a:solidFill>
                  <a:srgbClr val="FF0000"/>
                </a:solidFill>
                <a:round/>
                <a:headEnd/>
                <a:tailEnd type="triangle" w="med" len="med"/>
              </a:ln>
            </p:spPr>
            <p:txBody>
              <a:bodyPr/>
              <a:lstStyle/>
              <a:p>
                <a:endParaRPr lang="en-GB"/>
              </a:p>
            </p:txBody>
          </p:sp>
          <p:sp>
            <p:nvSpPr>
              <p:cNvPr id="17422" name="Line 6"/>
              <p:cNvSpPr>
                <a:spLocks noChangeShapeType="1"/>
              </p:cNvSpPr>
              <p:nvPr/>
            </p:nvSpPr>
            <p:spPr bwMode="auto">
              <a:xfrm flipV="1">
                <a:off x="1216025" y="1700213"/>
                <a:ext cx="936625" cy="792162"/>
              </a:xfrm>
              <a:prstGeom prst="line">
                <a:avLst/>
              </a:prstGeom>
              <a:noFill/>
              <a:ln w="152400">
                <a:solidFill>
                  <a:srgbClr val="FF0000"/>
                </a:solidFill>
                <a:round/>
                <a:headEnd/>
                <a:tailEnd type="triangle" w="med" len="med"/>
              </a:ln>
            </p:spPr>
            <p:txBody>
              <a:bodyPr/>
              <a:lstStyle/>
              <a:p>
                <a:endParaRPr lang="en-GB"/>
              </a:p>
            </p:txBody>
          </p:sp>
          <p:sp>
            <p:nvSpPr>
              <p:cNvPr id="11" name="Oval 9"/>
              <p:cNvSpPr>
                <a:spLocks noChangeArrowheads="1"/>
              </p:cNvSpPr>
              <p:nvPr/>
            </p:nvSpPr>
            <p:spPr bwMode="auto">
              <a:xfrm>
                <a:off x="4932711" y="5085208"/>
                <a:ext cx="3815794" cy="1440182"/>
              </a:xfrm>
              <a:prstGeom prst="ellipse">
                <a:avLst/>
              </a:prstGeom>
              <a:solidFill>
                <a:srgbClr val="FF9900"/>
              </a:solidFill>
              <a:ln w="9525">
                <a:solidFill>
                  <a:schemeClr val="tx1"/>
                </a:solidFill>
                <a:round/>
                <a:headEnd/>
                <a:tailEnd/>
              </a:ln>
              <a:effectLst/>
            </p:spPr>
            <p:txBody>
              <a:bodyPr wrap="none" lIns="91339" tIns="45672" rIns="91339" bIns="45672" anchor="ctr"/>
              <a:lstStyle/>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ffectLst>
                      <a:outerShdw blurRad="38100" dist="38100" dir="2700000" algn="tl">
                        <a:srgbClr val="000000"/>
                      </a:outerShdw>
                    </a:effectLst>
                    <a:ea typeface="ＭＳ Ｐゴシック" pitchFamily="112" charset="-128"/>
                  </a:rPr>
                  <a:t>  </a:t>
                </a:r>
                <a:endParaRPr lang="en-US" sz="8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a typeface="ＭＳ Ｐゴシック" pitchFamily="112" charset="-128"/>
                  </a:rPr>
                  <a:t>Staffing … </a:t>
                </a:r>
              </a:p>
              <a:p>
                <a:pPr algn="ctr" fontAlgn="auto">
                  <a:spcBef>
                    <a:spcPts val="0"/>
                  </a:spcBef>
                  <a:spcAft>
                    <a:spcPts val="0"/>
                  </a:spcAft>
                  <a:defRPr/>
                </a:pPr>
                <a:r>
                  <a:rPr lang="en-US" sz="1600" b="1" dirty="0">
                    <a:ea typeface="ＭＳ Ｐゴシック" pitchFamily="112" charset="-128"/>
                  </a:rPr>
                  <a:t>Recruitment, induction, </a:t>
                </a:r>
              </a:p>
              <a:p>
                <a:pPr algn="ctr" fontAlgn="auto">
                  <a:spcBef>
                    <a:spcPts val="0"/>
                  </a:spcBef>
                  <a:spcAft>
                    <a:spcPts val="0"/>
                  </a:spcAft>
                  <a:defRPr/>
                </a:pPr>
                <a:r>
                  <a:rPr lang="en-US" sz="1600" b="1" dirty="0">
                    <a:ea typeface="ＭＳ Ｐゴシック" pitchFamily="112" charset="-128"/>
                  </a:rPr>
                  <a:t>training</a:t>
                </a: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p:txBody>
          </p:sp>
          <p:sp>
            <p:nvSpPr>
              <p:cNvPr id="12" name="Oval 10"/>
              <p:cNvSpPr>
                <a:spLocks noChangeArrowheads="1"/>
              </p:cNvSpPr>
              <p:nvPr/>
            </p:nvSpPr>
            <p:spPr bwMode="auto">
              <a:xfrm>
                <a:off x="2484340" y="1376363"/>
                <a:ext cx="3815794" cy="1189788"/>
              </a:xfrm>
              <a:prstGeom prst="ellipse">
                <a:avLst/>
              </a:prstGeom>
              <a:solidFill>
                <a:srgbClr val="FF9900"/>
              </a:solidFill>
              <a:ln w="9525">
                <a:solidFill>
                  <a:schemeClr val="tx1"/>
                </a:solidFill>
                <a:round/>
                <a:headEnd/>
                <a:tailEnd/>
              </a:ln>
              <a:effectLst/>
            </p:spPr>
            <p:txBody>
              <a:bodyPr wrap="none" lIns="91339" tIns="45672" rIns="91339" bIns="45672" anchor="ctr"/>
              <a:lstStyle/>
              <a:p>
                <a:pPr algn="ctr" fontAlgn="auto">
                  <a:spcBef>
                    <a:spcPts val="0"/>
                  </a:spcBef>
                  <a:spcAft>
                    <a:spcPts val="0"/>
                  </a:spcAft>
                  <a:defRPr/>
                </a:pPr>
                <a:r>
                  <a:rPr lang="en-US" sz="2400" b="1" dirty="0">
                    <a:effectLst>
                      <a:outerShdw blurRad="38100" dist="38100" dir="2700000" algn="tl">
                        <a:srgbClr val="000000"/>
                      </a:outerShdw>
                    </a:effectLst>
                    <a:ea typeface="ＭＳ Ｐゴシック" pitchFamily="112" charset="-128"/>
                  </a:rPr>
                  <a:t> </a:t>
                </a:r>
                <a:endParaRPr lang="en-US" sz="8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a typeface="ＭＳ Ｐゴシック" pitchFamily="112" charset="-128"/>
                  </a:rPr>
                  <a:t>Planning…</a:t>
                </a:r>
              </a:p>
              <a:p>
                <a:pPr algn="ctr" fontAlgn="auto">
                  <a:spcBef>
                    <a:spcPts val="0"/>
                  </a:spcBef>
                  <a:spcAft>
                    <a:spcPts val="0"/>
                  </a:spcAft>
                  <a:defRPr/>
                </a:pPr>
                <a:r>
                  <a:rPr lang="en-US" sz="1600" b="1" dirty="0">
                    <a:ea typeface="ＭＳ Ｐゴシック" pitchFamily="112" charset="-128"/>
                  </a:rPr>
                  <a:t>goals &amp; priorities</a:t>
                </a: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p:txBody>
          </p:sp>
          <p:sp>
            <p:nvSpPr>
              <p:cNvPr id="17425" name="Line 11"/>
              <p:cNvSpPr>
                <a:spLocks noChangeShapeType="1"/>
              </p:cNvSpPr>
              <p:nvPr/>
            </p:nvSpPr>
            <p:spPr bwMode="auto">
              <a:xfrm flipH="1">
                <a:off x="7786688" y="4143375"/>
                <a:ext cx="144462" cy="1008063"/>
              </a:xfrm>
              <a:prstGeom prst="line">
                <a:avLst/>
              </a:prstGeom>
              <a:noFill/>
              <a:ln w="152400">
                <a:solidFill>
                  <a:srgbClr val="FF0000"/>
                </a:solidFill>
                <a:round/>
                <a:headEnd/>
                <a:tailEnd type="triangle" w="med" len="med"/>
              </a:ln>
            </p:spPr>
            <p:txBody>
              <a:bodyPr/>
              <a:lstStyle/>
              <a:p>
                <a:endParaRPr lang="en-GB"/>
              </a:p>
            </p:txBody>
          </p:sp>
          <p:sp>
            <p:nvSpPr>
              <p:cNvPr id="17426" name="Line 12"/>
              <p:cNvSpPr>
                <a:spLocks noChangeShapeType="1"/>
              </p:cNvSpPr>
              <p:nvPr/>
            </p:nvSpPr>
            <p:spPr bwMode="auto">
              <a:xfrm flipH="1" flipV="1">
                <a:off x="1000125" y="4143375"/>
                <a:ext cx="215900" cy="1008063"/>
              </a:xfrm>
              <a:prstGeom prst="line">
                <a:avLst/>
              </a:prstGeom>
              <a:noFill/>
              <a:ln w="152400">
                <a:solidFill>
                  <a:srgbClr val="FF0000"/>
                </a:solidFill>
                <a:round/>
                <a:headEnd/>
                <a:tailEnd type="triangle" w="med" len="med"/>
              </a:ln>
            </p:spPr>
            <p:txBody>
              <a:bodyPr/>
              <a:lstStyle/>
              <a:p>
                <a:endParaRPr lang="en-GB"/>
              </a:p>
            </p:txBody>
          </p:sp>
        </p:grpSp>
        <p:sp>
          <p:nvSpPr>
            <p:cNvPr id="17417" name="Line 7"/>
            <p:cNvSpPr>
              <a:spLocks noChangeShapeType="1"/>
            </p:cNvSpPr>
            <p:nvPr/>
          </p:nvSpPr>
          <p:spPr bwMode="auto">
            <a:xfrm flipH="1">
              <a:off x="3995936" y="6021288"/>
              <a:ext cx="1152525" cy="0"/>
            </a:xfrm>
            <a:prstGeom prst="line">
              <a:avLst/>
            </a:prstGeom>
            <a:noFill/>
            <a:ln w="152400">
              <a:solidFill>
                <a:srgbClr val="FF0000"/>
              </a:solidFill>
              <a:round/>
              <a:headEnd/>
              <a:tailEnd type="triangle" w="med" len="med"/>
            </a:ln>
          </p:spPr>
          <p:txBody>
            <a:bodyPr/>
            <a:lstStyle/>
            <a:p>
              <a:endParaRPr lang="en-GB"/>
            </a:p>
          </p:txBody>
        </p:sp>
      </p:grpSp>
      <p:sp>
        <p:nvSpPr>
          <p:cNvPr id="17411" name="Text Box 13"/>
          <p:cNvSpPr txBox="1">
            <a:spLocks noChangeArrowheads="1"/>
          </p:cNvSpPr>
          <p:nvPr/>
        </p:nvSpPr>
        <p:spPr bwMode="auto">
          <a:xfrm>
            <a:off x="2782888" y="3860800"/>
            <a:ext cx="3214687" cy="708025"/>
          </a:xfrm>
          <a:prstGeom prst="rect">
            <a:avLst/>
          </a:prstGeom>
          <a:noFill/>
          <a:ln w="9525">
            <a:noFill/>
            <a:miter lim="800000"/>
            <a:headEnd/>
            <a:tailEnd/>
          </a:ln>
        </p:spPr>
        <p:txBody>
          <a:bodyPr wrap="none" lIns="91339" tIns="45672" rIns="91339" bIns="45672">
            <a:spAutoFit/>
          </a:bodyPr>
          <a:lstStyle/>
          <a:p>
            <a:pPr algn="ctr"/>
            <a:r>
              <a:rPr lang="en-US" sz="2000" b="1"/>
              <a:t>Technical, Conceptual &amp; </a:t>
            </a:r>
          </a:p>
          <a:p>
            <a:pPr algn="ctr"/>
            <a:r>
              <a:rPr lang="en-US" sz="2000" b="1"/>
              <a:t>People Skills</a:t>
            </a:r>
            <a:endParaRPr lang="en-AU" sz="2000" b="1"/>
          </a:p>
        </p:txBody>
      </p:sp>
      <p:sp>
        <p:nvSpPr>
          <p:cNvPr id="18" name="Title 5"/>
          <p:cNvSpPr txBox="1">
            <a:spLocks/>
          </p:cNvSpPr>
          <p:nvPr/>
        </p:nvSpPr>
        <p:spPr>
          <a:xfrm>
            <a:off x="2268538" y="476250"/>
            <a:ext cx="5387975" cy="1143000"/>
          </a:xfrm>
          <a:prstGeom prst="rect">
            <a:avLst/>
          </a:prstGeom>
        </p:spPr>
        <p:txBody>
          <a:bodyPr anchor="ctr"/>
          <a:lstStyle/>
          <a:p>
            <a:pPr fontAlgn="auto">
              <a:spcAft>
                <a:spcPts val="0"/>
              </a:spcAft>
              <a:defRPr/>
            </a:pPr>
            <a:r>
              <a:rPr lang="en-US" sz="3000" dirty="0">
                <a:latin typeface="Arial (headings)"/>
                <a:ea typeface="ＭＳ Ｐゴシック" pitchFamily="34" charset="-128"/>
                <a:cs typeface="+mj-cs"/>
              </a:rPr>
              <a:t>The Role of the Manager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5"/>
          <p:cNvSpPr>
            <a:spLocks noGrp="1" noChangeArrowheads="1"/>
          </p:cNvSpPr>
          <p:nvPr>
            <p:ph type="body" sz="half" idx="4294967295"/>
          </p:nvPr>
        </p:nvSpPr>
        <p:spPr>
          <a:xfrm>
            <a:off x="467544" y="1700808"/>
            <a:ext cx="4247703" cy="4033167"/>
          </a:xfrm>
        </p:spPr>
        <p:txBody>
          <a:bodyPr/>
          <a:lstStyle/>
          <a:p>
            <a:pPr eaLnBrk="1" hangingPunct="1"/>
            <a:r>
              <a:rPr lang="en-GB" sz="2400" b="1" dirty="0" smtClean="0"/>
              <a:t>Organisational</a:t>
            </a:r>
          </a:p>
          <a:p>
            <a:r>
              <a:rPr lang="en-GB" sz="2400" dirty="0" smtClean="0"/>
              <a:t>Liaising</a:t>
            </a:r>
          </a:p>
          <a:p>
            <a:r>
              <a:rPr lang="en-GB" sz="2400" dirty="0" smtClean="0"/>
              <a:t>Planning work</a:t>
            </a:r>
          </a:p>
          <a:p>
            <a:r>
              <a:rPr lang="en-GB" sz="2400" dirty="0" smtClean="0"/>
              <a:t>Co-ordinating</a:t>
            </a:r>
          </a:p>
          <a:p>
            <a:r>
              <a:rPr lang="en-GB" sz="2400" dirty="0" smtClean="0"/>
              <a:t>Problem identification and solving</a:t>
            </a:r>
          </a:p>
          <a:p>
            <a:r>
              <a:rPr lang="en-GB" sz="2400" dirty="0" smtClean="0"/>
              <a:t>Meeting change</a:t>
            </a:r>
          </a:p>
          <a:p>
            <a:r>
              <a:rPr lang="en-GB" sz="2400" dirty="0" smtClean="0"/>
              <a:t>Compliance with policies</a:t>
            </a:r>
          </a:p>
          <a:p>
            <a:r>
              <a:rPr lang="en-GB" sz="2400" dirty="0" smtClean="0"/>
              <a:t>Training</a:t>
            </a:r>
          </a:p>
          <a:p>
            <a:r>
              <a:rPr lang="en-GB" sz="2400" dirty="0" smtClean="0"/>
              <a:t>Allocating and prioritising use of resources</a:t>
            </a:r>
          </a:p>
        </p:txBody>
      </p:sp>
      <p:sp>
        <p:nvSpPr>
          <p:cNvPr id="27651" name="Rectangle 6"/>
          <p:cNvSpPr>
            <a:spLocks noGrp="1" noChangeArrowheads="1"/>
          </p:cNvSpPr>
          <p:nvPr>
            <p:ph type="body" sz="half" idx="4294967295"/>
          </p:nvPr>
        </p:nvSpPr>
        <p:spPr>
          <a:xfrm>
            <a:off x="4643438" y="1773238"/>
            <a:ext cx="4038600" cy="5976937"/>
          </a:xfrm>
        </p:spPr>
        <p:txBody>
          <a:bodyPr/>
          <a:lstStyle/>
          <a:p>
            <a:pPr eaLnBrk="1" hangingPunct="1"/>
            <a:r>
              <a:rPr lang="en-GB" sz="2400" b="1" dirty="0" smtClean="0"/>
              <a:t>Dealing with people</a:t>
            </a:r>
          </a:p>
          <a:p>
            <a:r>
              <a:rPr lang="en-GB" sz="2200" dirty="0" smtClean="0"/>
              <a:t>Leading by example</a:t>
            </a:r>
          </a:p>
          <a:p>
            <a:r>
              <a:rPr lang="en-GB" sz="2200" dirty="0" smtClean="0"/>
              <a:t>Appraisals/ training needs</a:t>
            </a:r>
          </a:p>
          <a:p>
            <a:r>
              <a:rPr lang="en-GB" sz="2200" dirty="0" smtClean="0"/>
              <a:t>Set SMART objectives and targets</a:t>
            </a:r>
          </a:p>
          <a:p>
            <a:r>
              <a:rPr lang="en-GB" sz="2200" dirty="0" smtClean="0"/>
              <a:t>Inducting new members of team</a:t>
            </a:r>
          </a:p>
          <a:p>
            <a:r>
              <a:rPr lang="en-GB" sz="2200" dirty="0" smtClean="0"/>
              <a:t>Framework for individual growth</a:t>
            </a:r>
          </a:p>
          <a:p>
            <a:r>
              <a:rPr lang="en-GB" sz="2200" dirty="0" smtClean="0"/>
              <a:t>Welfare</a:t>
            </a:r>
          </a:p>
          <a:p>
            <a:r>
              <a:rPr lang="en-GB" sz="2200" dirty="0" smtClean="0"/>
              <a:t>Motivation</a:t>
            </a:r>
          </a:p>
          <a:p>
            <a:r>
              <a:rPr lang="en-GB" sz="2200" dirty="0" smtClean="0"/>
              <a:t>Discipline</a:t>
            </a:r>
          </a:p>
          <a:p>
            <a:pPr eaLnBrk="1" hangingPunct="1"/>
            <a:endParaRPr lang="en-GB" sz="2000" dirty="0" smtClean="0"/>
          </a:p>
        </p:txBody>
      </p:sp>
      <p:sp>
        <p:nvSpPr>
          <p:cNvPr id="27652" name="Rectangle 2"/>
          <p:cNvSpPr>
            <a:spLocks noChangeArrowheads="1"/>
          </p:cNvSpPr>
          <p:nvPr/>
        </p:nvSpPr>
        <p:spPr bwMode="auto">
          <a:xfrm>
            <a:off x="683568" y="620688"/>
            <a:ext cx="7920879" cy="1143000"/>
          </a:xfrm>
          <a:prstGeom prst="rect">
            <a:avLst/>
          </a:prstGeom>
          <a:noFill/>
          <a:ln w="9525">
            <a:noFill/>
            <a:miter lim="800000"/>
            <a:headEnd/>
            <a:tailEnd/>
          </a:ln>
        </p:spPr>
        <p:txBody>
          <a:bodyPr anchor="ctr"/>
          <a:lstStyle/>
          <a:p>
            <a:pPr algn="ctr" defTabSz="457200"/>
            <a:r>
              <a:rPr lang="en-GB" sz="3500" dirty="0">
                <a:latin typeface="+mj-lt"/>
              </a:rPr>
              <a:t>Management Activities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259632" y="836613"/>
            <a:ext cx="7200800" cy="990600"/>
          </a:xfrm>
          <a:prstGeom prst="rect">
            <a:avLst/>
          </a:prstGeom>
          <a:noFill/>
          <a:ln w="9525">
            <a:noFill/>
            <a:miter lim="800000"/>
            <a:headEnd/>
            <a:tailEnd/>
          </a:ln>
        </p:spPr>
        <p:txBody>
          <a:bodyPr anchor="ctr"/>
          <a:lstStyle/>
          <a:p>
            <a:pPr algn="ctr" defTabSz="457200">
              <a:defRPr/>
            </a:pPr>
            <a:r>
              <a:rPr lang="en-GB" sz="3500" kern="0" dirty="0">
                <a:latin typeface="+mj-lt"/>
                <a:ea typeface="+mj-ea"/>
                <a:cs typeface="+mj-cs"/>
              </a:rPr>
              <a:t>Team Formation</a:t>
            </a:r>
          </a:p>
        </p:txBody>
      </p:sp>
      <p:sp>
        <p:nvSpPr>
          <p:cNvPr id="3" name="Rectangle 3"/>
          <p:cNvSpPr txBox="1">
            <a:spLocks noChangeArrowheads="1"/>
          </p:cNvSpPr>
          <p:nvPr/>
        </p:nvSpPr>
        <p:spPr bwMode="auto">
          <a:xfrm>
            <a:off x="785813" y="1857375"/>
            <a:ext cx="7805737" cy="4295775"/>
          </a:xfrm>
          <a:prstGeom prst="rect">
            <a:avLst/>
          </a:prstGeom>
          <a:noFill/>
          <a:ln w="9525">
            <a:noFill/>
            <a:miter lim="800000"/>
            <a:headEnd/>
            <a:tailEnd/>
          </a:ln>
        </p:spPr>
        <p:txBody>
          <a:bodyPr/>
          <a:lstStyle/>
          <a:p>
            <a:pPr marL="342900" indent="-342900" defTabSz="457200">
              <a:spcBef>
                <a:spcPct val="20000"/>
              </a:spcBef>
              <a:buClr>
                <a:schemeClr val="accent1"/>
              </a:buClr>
              <a:buSzPct val="120000"/>
              <a:buFont typeface="Arial" pitchFamily="34" charset="0"/>
              <a:buChar char="•"/>
              <a:defRPr/>
            </a:pPr>
            <a:endParaRPr lang="en-GB" sz="3200" kern="0" dirty="0">
              <a:latin typeface="+mn-lt"/>
              <a:ea typeface="+mn-ea"/>
            </a:endParaRPr>
          </a:p>
        </p:txBody>
      </p:sp>
      <p:pic>
        <p:nvPicPr>
          <p:cNvPr id="28676" name="Picture 2" descr="http://cfgt.com.au/wp-content/uploads/2011/10/Tuckmans-model1.png"/>
          <p:cNvPicPr>
            <a:picLocks noChangeAspect="1" noChangeArrowheads="1"/>
          </p:cNvPicPr>
          <p:nvPr/>
        </p:nvPicPr>
        <p:blipFill>
          <a:blip r:embed="rId3" cstate="print"/>
          <a:srcRect/>
          <a:stretch>
            <a:fillRect/>
          </a:stretch>
        </p:blipFill>
        <p:spPr bwMode="auto">
          <a:xfrm>
            <a:off x="695325" y="1700213"/>
            <a:ext cx="8448675" cy="44656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
          <p:cNvSpPr>
            <a:spLocks noGrp="1" noChangeArrowheads="1"/>
          </p:cNvSpPr>
          <p:nvPr>
            <p:ph type="title"/>
          </p:nvPr>
        </p:nvSpPr>
        <p:spPr>
          <a:xfrm>
            <a:off x="683568" y="764704"/>
            <a:ext cx="7812088" cy="1339850"/>
          </a:xfrm>
        </p:spPr>
        <p:txBody>
          <a:bodyPr/>
          <a:lstStyle/>
          <a:p>
            <a:pPr defTabSz="914400" eaLnBrk="1"/>
            <a:r>
              <a:rPr lang="en-US" altLang="en-US" sz="4400" dirty="0" smtClean="0">
                <a:solidFill>
                  <a:srgbClr val="002060"/>
                </a:solidFill>
              </a:rPr>
              <a:t>Exercise - Trust</a:t>
            </a:r>
            <a:endParaRPr lang="en-US" altLang="en-US" dirty="0" smtClean="0"/>
          </a:p>
        </p:txBody>
      </p:sp>
      <p:sp>
        <p:nvSpPr>
          <p:cNvPr id="60418" name="Rectangle 2"/>
          <p:cNvSpPr>
            <a:spLocks noGrp="1"/>
          </p:cNvSpPr>
          <p:nvPr>
            <p:ph type="body" idx="1"/>
          </p:nvPr>
        </p:nvSpPr>
        <p:spPr>
          <a:xfrm>
            <a:off x="467544" y="1916832"/>
            <a:ext cx="8229600" cy="4134643"/>
          </a:xfrm>
          <a:extLst>
            <a:ext uri="{909E8E84-426E-40DD-AFC4-6F175D3DCCD1}"/>
            <a:ext uri="{91240B29-F687-4F45-9708-019B960494DF}"/>
            <a:ext uri="{AF507438-7753-43E0-B8FC-AC1667EBCBE1}"/>
          </a:extLst>
        </p:spPr>
        <p:txBody>
          <a:bodyPr lIns="50800" tIns="50800" rIns="50800" bIns="50800"/>
          <a:lstStyle/>
          <a:p>
            <a:pPr eaLnBrk="1">
              <a:lnSpc>
                <a:spcPct val="81000"/>
              </a:lnSpc>
              <a:spcBef>
                <a:spcPts val="700"/>
              </a:spcBef>
              <a:buClr>
                <a:srgbClr val="FF0000"/>
              </a:buClr>
              <a:defRPr/>
            </a:pPr>
            <a:r>
              <a:rPr lang="en-US" altLang="en-US" sz="2800" dirty="0" smtClean="0">
                <a:solidFill>
                  <a:srgbClr val="FF0000"/>
                </a:solidFill>
                <a:cs typeface="Arial" pitchFamily="34" charset="0"/>
              </a:rPr>
              <a:t>The higher the levels of trust, the lower the costs and the higher the productivity (Stephen R Covey 2009)</a:t>
            </a:r>
          </a:p>
          <a:p>
            <a:pPr marL="322263" indent="-322263" eaLnBrk="1">
              <a:lnSpc>
                <a:spcPct val="81000"/>
              </a:lnSpc>
              <a:spcBef>
                <a:spcPts val="700"/>
              </a:spcBef>
              <a:buClr>
                <a:srgbClr val="FF0000"/>
              </a:buClr>
              <a:buFont typeface="ArialMT" charset="0"/>
              <a:buChar char="•"/>
              <a:defRPr/>
            </a:pPr>
            <a:endParaRPr lang="en-US" altLang="en-US" sz="2800" dirty="0" smtClean="0">
              <a:solidFill>
                <a:srgbClr val="FF0000"/>
              </a:solidFill>
              <a:cs typeface="Arial" pitchFamily="34" charset="0"/>
            </a:endParaRPr>
          </a:p>
          <a:p>
            <a:pPr marL="322263" indent="-322263" eaLnBrk="1">
              <a:lnSpc>
                <a:spcPct val="81000"/>
              </a:lnSpc>
              <a:spcBef>
                <a:spcPts val="700"/>
              </a:spcBef>
              <a:buFont typeface="ArialMT" charset="0"/>
              <a:buChar char="•"/>
              <a:defRPr/>
            </a:pPr>
            <a:r>
              <a:rPr lang="en-US" altLang="en-US" sz="2800" dirty="0" smtClean="0">
                <a:solidFill>
                  <a:srgbClr val="000000"/>
                </a:solidFill>
                <a:cs typeface="Arial" pitchFamily="34" charset="0"/>
              </a:rPr>
              <a:t>What can be done to build trust?  </a:t>
            </a:r>
          </a:p>
          <a:p>
            <a:pPr eaLnBrk="1">
              <a:lnSpc>
                <a:spcPct val="81000"/>
              </a:lnSpc>
              <a:spcBef>
                <a:spcPts val="700"/>
              </a:spcBef>
              <a:defRPr/>
            </a:pPr>
            <a:endParaRPr lang="en-US" altLang="en-US" sz="2800" dirty="0" smtClean="0">
              <a:solidFill>
                <a:srgbClr val="000000"/>
              </a:solidFill>
              <a:cs typeface="Arial" pitchFamily="34" charset="0"/>
            </a:endParaRPr>
          </a:p>
          <a:p>
            <a:pPr marL="322263" indent="-322263" eaLnBrk="1">
              <a:lnSpc>
                <a:spcPct val="81000"/>
              </a:lnSpc>
              <a:spcBef>
                <a:spcPts val="700"/>
              </a:spcBef>
              <a:buFont typeface="ArialMT" charset="0"/>
              <a:buChar char="•"/>
              <a:defRPr/>
            </a:pPr>
            <a:r>
              <a:rPr lang="en-US" altLang="en-US" sz="2800" dirty="0" smtClean="0">
                <a:solidFill>
                  <a:srgbClr val="000000"/>
                </a:solidFill>
                <a:cs typeface="Arial" pitchFamily="34" charset="0"/>
              </a:rPr>
              <a:t>How do you need to behave so that people will trust you?</a:t>
            </a:r>
          </a:p>
        </p:txBody>
      </p:sp>
    </p:spTree>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a:xfrm>
            <a:off x="683568" y="764704"/>
            <a:ext cx="7797552" cy="1224136"/>
          </a:xfrm>
        </p:spPr>
        <p:txBody>
          <a:bodyPr/>
          <a:lstStyle/>
          <a:p>
            <a:pPr eaLnBrk="1" hangingPunct="1"/>
            <a:r>
              <a:rPr lang="en-GB" sz="3200" dirty="0" smtClean="0"/>
              <a:t>Maslow’s Hierarchy of Needs </a:t>
            </a:r>
            <a:br>
              <a:rPr lang="en-GB" sz="3200" dirty="0" smtClean="0"/>
            </a:br>
            <a:r>
              <a:rPr lang="en-GB" sz="3200" dirty="0" smtClean="0"/>
              <a:t>(and interpretation)</a:t>
            </a:r>
            <a:endParaRPr lang="en-GB" dirty="0" smtClean="0"/>
          </a:p>
        </p:txBody>
      </p:sp>
      <p:sp>
        <p:nvSpPr>
          <p:cNvPr id="26626" name="Slide Number Placeholder 5"/>
          <p:cNvSpPr>
            <a:spLocks noGrp="1"/>
          </p:cNvSpPr>
          <p:nvPr>
            <p:ph type="sldNum" sz="quarter" idx="4294967295"/>
          </p:nvPr>
        </p:nvSpPr>
        <p:spPr>
          <a:xfrm>
            <a:off x="8207375" y="6411913"/>
            <a:ext cx="719138" cy="365125"/>
          </a:xfrm>
          <a:prstGeom prst="rect">
            <a:avLst/>
          </a:prstGeom>
          <a:noFill/>
        </p:spPr>
        <p:txBody>
          <a:bodyPr/>
          <a:lstStyle/>
          <a:p>
            <a:fld id="{19FEF251-724E-4FAD-AFB9-5D68CF22AFC9}" type="slidenum">
              <a:rPr lang="en-GB" smtClean="0"/>
              <a:pPr/>
              <a:t>19</a:t>
            </a:fld>
            <a:endParaRPr lang="en-GB" smtClean="0"/>
          </a:p>
        </p:txBody>
      </p:sp>
      <p:sp>
        <p:nvSpPr>
          <p:cNvPr id="6" name="Text Box 3"/>
          <p:cNvSpPr txBox="1">
            <a:spLocks noChangeArrowheads="1"/>
          </p:cNvSpPr>
          <p:nvPr/>
        </p:nvSpPr>
        <p:spPr bwMode="auto">
          <a:xfrm>
            <a:off x="2914650" y="5516563"/>
            <a:ext cx="3673475" cy="703262"/>
          </a:xfrm>
          <a:prstGeom prst="rect">
            <a:avLst/>
          </a:prstGeom>
          <a:noFill/>
          <a:ln w="9525">
            <a:noFill/>
            <a:miter lim="800000"/>
            <a:headEnd/>
            <a:tailEnd/>
          </a:ln>
        </p:spPr>
        <p:txBody>
          <a:bodyPr>
            <a:spAutoFit/>
          </a:bodyPr>
          <a:lstStyle/>
          <a:p>
            <a:pPr algn="ctr"/>
            <a:r>
              <a:rPr lang="en-GB" sz="1600">
                <a:solidFill>
                  <a:schemeClr val="tx1"/>
                </a:solidFill>
              </a:rPr>
              <a:t>Basic physical needs </a:t>
            </a:r>
          </a:p>
          <a:p>
            <a:pPr algn="ctr"/>
            <a:r>
              <a:rPr lang="en-GB" sz="1600">
                <a:solidFill>
                  <a:schemeClr val="tx1"/>
                </a:solidFill>
              </a:rPr>
              <a:t>(survival)</a:t>
            </a:r>
          </a:p>
        </p:txBody>
      </p:sp>
      <p:sp>
        <p:nvSpPr>
          <p:cNvPr id="7" name="Text Box 4"/>
          <p:cNvSpPr txBox="1">
            <a:spLocks noChangeArrowheads="1"/>
          </p:cNvSpPr>
          <p:nvPr/>
        </p:nvSpPr>
        <p:spPr bwMode="auto">
          <a:xfrm>
            <a:off x="3132138" y="4797425"/>
            <a:ext cx="3240087" cy="703263"/>
          </a:xfrm>
          <a:prstGeom prst="rect">
            <a:avLst/>
          </a:prstGeom>
          <a:noFill/>
          <a:ln w="9525">
            <a:noFill/>
            <a:miter lim="800000"/>
            <a:headEnd/>
            <a:tailEnd/>
          </a:ln>
        </p:spPr>
        <p:txBody>
          <a:bodyPr>
            <a:spAutoFit/>
          </a:bodyPr>
          <a:lstStyle/>
          <a:p>
            <a:pPr algn="ctr"/>
            <a:r>
              <a:rPr lang="en-GB" sz="1600">
                <a:solidFill>
                  <a:schemeClr val="tx1"/>
                </a:solidFill>
              </a:rPr>
              <a:t>Safety/security needs</a:t>
            </a:r>
          </a:p>
          <a:p>
            <a:pPr algn="ctr"/>
            <a:r>
              <a:rPr lang="en-GB" sz="1600">
                <a:solidFill>
                  <a:schemeClr val="tx1"/>
                </a:solidFill>
              </a:rPr>
              <a:t>(no mistakes)</a:t>
            </a:r>
          </a:p>
        </p:txBody>
      </p:sp>
      <p:sp>
        <p:nvSpPr>
          <p:cNvPr id="8" name="Text Box 5"/>
          <p:cNvSpPr txBox="1">
            <a:spLocks noChangeArrowheads="1"/>
          </p:cNvSpPr>
          <p:nvPr/>
        </p:nvSpPr>
        <p:spPr bwMode="auto">
          <a:xfrm>
            <a:off x="3635375" y="3933825"/>
            <a:ext cx="2160588" cy="749300"/>
          </a:xfrm>
          <a:prstGeom prst="rect">
            <a:avLst/>
          </a:prstGeom>
          <a:noFill/>
          <a:ln w="9525">
            <a:noFill/>
            <a:miter lim="800000"/>
            <a:headEnd/>
            <a:tailEnd/>
          </a:ln>
        </p:spPr>
        <p:txBody>
          <a:bodyPr>
            <a:spAutoFit/>
          </a:bodyPr>
          <a:lstStyle/>
          <a:p>
            <a:pPr algn="ctr"/>
            <a:r>
              <a:rPr lang="en-GB" sz="1600">
                <a:solidFill>
                  <a:schemeClr val="tx1"/>
                </a:solidFill>
              </a:rPr>
              <a:t>Social needs</a:t>
            </a:r>
          </a:p>
          <a:p>
            <a:pPr algn="ctr"/>
            <a:r>
              <a:rPr lang="en-GB" sz="1600">
                <a:solidFill>
                  <a:schemeClr val="tx1"/>
                </a:solidFill>
              </a:rPr>
              <a:t>(being liked</a:t>
            </a:r>
            <a:r>
              <a:rPr lang="en-GB" sz="1800">
                <a:solidFill>
                  <a:schemeClr val="tx1"/>
                </a:solidFill>
              </a:rPr>
              <a:t>)</a:t>
            </a:r>
          </a:p>
        </p:txBody>
      </p:sp>
      <p:sp>
        <p:nvSpPr>
          <p:cNvPr id="9" name="Text Box 6"/>
          <p:cNvSpPr txBox="1">
            <a:spLocks noChangeArrowheads="1"/>
          </p:cNvSpPr>
          <p:nvPr/>
        </p:nvSpPr>
        <p:spPr bwMode="auto">
          <a:xfrm>
            <a:off x="3779838" y="2924175"/>
            <a:ext cx="1944687" cy="749300"/>
          </a:xfrm>
          <a:prstGeom prst="rect">
            <a:avLst/>
          </a:prstGeom>
          <a:noFill/>
          <a:ln w="9525">
            <a:noFill/>
            <a:miter lim="800000"/>
            <a:headEnd/>
            <a:tailEnd/>
          </a:ln>
        </p:spPr>
        <p:txBody>
          <a:bodyPr>
            <a:spAutoFit/>
          </a:bodyPr>
          <a:lstStyle/>
          <a:p>
            <a:pPr algn="ctr"/>
            <a:r>
              <a:rPr lang="en-GB" sz="1600" dirty="0">
                <a:solidFill>
                  <a:schemeClr val="tx1"/>
                </a:solidFill>
              </a:rPr>
              <a:t>Esteem needs</a:t>
            </a:r>
          </a:p>
          <a:p>
            <a:pPr algn="ctr"/>
            <a:r>
              <a:rPr lang="en-GB" sz="1600" dirty="0">
                <a:solidFill>
                  <a:schemeClr val="tx1"/>
                </a:solidFill>
              </a:rPr>
              <a:t>(gaining respect</a:t>
            </a:r>
            <a:r>
              <a:rPr lang="en-GB" sz="1800" b="0" dirty="0">
                <a:solidFill>
                  <a:schemeClr val="tx1"/>
                </a:solidFill>
              </a:rPr>
              <a:t>)</a:t>
            </a:r>
          </a:p>
        </p:txBody>
      </p:sp>
      <p:sp>
        <p:nvSpPr>
          <p:cNvPr id="10" name="Text Box 9"/>
          <p:cNvSpPr txBox="1">
            <a:spLocks noChangeArrowheads="1"/>
          </p:cNvSpPr>
          <p:nvPr/>
        </p:nvSpPr>
        <p:spPr bwMode="auto">
          <a:xfrm>
            <a:off x="3490913" y="2060575"/>
            <a:ext cx="2520950" cy="703263"/>
          </a:xfrm>
          <a:prstGeom prst="rect">
            <a:avLst/>
          </a:prstGeom>
          <a:noFill/>
          <a:ln w="9525">
            <a:noFill/>
            <a:miter lim="800000"/>
            <a:headEnd/>
            <a:tailEnd/>
          </a:ln>
        </p:spPr>
        <p:txBody>
          <a:bodyPr>
            <a:spAutoFit/>
          </a:bodyPr>
          <a:lstStyle/>
          <a:p>
            <a:pPr algn="ctr"/>
            <a:r>
              <a:rPr lang="en-GB" sz="1600" dirty="0">
                <a:solidFill>
                  <a:schemeClr val="tx1"/>
                </a:solidFill>
              </a:rPr>
              <a:t>Self-fulfilment needs</a:t>
            </a:r>
          </a:p>
          <a:p>
            <a:pPr algn="ctr"/>
            <a:r>
              <a:rPr lang="en-GB" sz="1600" dirty="0">
                <a:solidFill>
                  <a:schemeClr val="tx1"/>
                </a:solidFill>
              </a:rPr>
              <a:t>(being free)</a:t>
            </a:r>
          </a:p>
        </p:txBody>
      </p:sp>
      <p:sp>
        <p:nvSpPr>
          <p:cNvPr id="11" name="Line 10"/>
          <p:cNvSpPr>
            <a:spLocks noChangeShapeType="1"/>
          </p:cNvSpPr>
          <p:nvPr/>
        </p:nvSpPr>
        <p:spPr bwMode="auto">
          <a:xfrm>
            <a:off x="3490913" y="2781300"/>
            <a:ext cx="2520950" cy="0"/>
          </a:xfrm>
          <a:prstGeom prst="line">
            <a:avLst/>
          </a:prstGeom>
          <a:noFill/>
          <a:ln w="9525">
            <a:solidFill>
              <a:schemeClr val="tx1"/>
            </a:solidFill>
            <a:round/>
            <a:headEnd/>
            <a:tailEnd/>
          </a:ln>
        </p:spPr>
        <p:txBody>
          <a:bodyPr/>
          <a:lstStyle/>
          <a:p>
            <a:endParaRPr lang="en-GB"/>
          </a:p>
        </p:txBody>
      </p:sp>
      <p:sp>
        <p:nvSpPr>
          <p:cNvPr id="12" name="Line 11"/>
          <p:cNvSpPr>
            <a:spLocks noChangeShapeType="1"/>
          </p:cNvSpPr>
          <p:nvPr/>
        </p:nvSpPr>
        <p:spPr bwMode="auto">
          <a:xfrm>
            <a:off x="3059113" y="3716338"/>
            <a:ext cx="3455987" cy="0"/>
          </a:xfrm>
          <a:prstGeom prst="line">
            <a:avLst/>
          </a:prstGeom>
          <a:noFill/>
          <a:ln w="9525">
            <a:solidFill>
              <a:schemeClr val="tx1"/>
            </a:solidFill>
            <a:round/>
            <a:headEnd/>
            <a:tailEnd/>
          </a:ln>
        </p:spPr>
        <p:txBody>
          <a:bodyPr/>
          <a:lstStyle/>
          <a:p>
            <a:endParaRPr lang="en-GB"/>
          </a:p>
        </p:txBody>
      </p:sp>
      <p:sp>
        <p:nvSpPr>
          <p:cNvPr id="13" name="Line 12"/>
          <p:cNvSpPr>
            <a:spLocks noChangeShapeType="1"/>
          </p:cNvSpPr>
          <p:nvPr/>
        </p:nvSpPr>
        <p:spPr bwMode="auto">
          <a:xfrm>
            <a:off x="2555875" y="4652963"/>
            <a:ext cx="4392613" cy="0"/>
          </a:xfrm>
          <a:prstGeom prst="line">
            <a:avLst/>
          </a:prstGeom>
          <a:noFill/>
          <a:ln w="9525">
            <a:solidFill>
              <a:schemeClr val="tx1"/>
            </a:solidFill>
            <a:round/>
            <a:headEnd/>
            <a:tailEnd/>
          </a:ln>
        </p:spPr>
        <p:txBody>
          <a:bodyPr/>
          <a:lstStyle/>
          <a:p>
            <a:endParaRPr lang="en-GB"/>
          </a:p>
        </p:txBody>
      </p:sp>
      <p:sp>
        <p:nvSpPr>
          <p:cNvPr id="14" name="Line 13"/>
          <p:cNvSpPr>
            <a:spLocks noChangeShapeType="1"/>
          </p:cNvSpPr>
          <p:nvPr/>
        </p:nvSpPr>
        <p:spPr bwMode="auto">
          <a:xfrm>
            <a:off x="2197100" y="5516563"/>
            <a:ext cx="5183188" cy="0"/>
          </a:xfrm>
          <a:prstGeom prst="line">
            <a:avLst/>
          </a:prstGeom>
          <a:noFill/>
          <a:ln w="9525">
            <a:solidFill>
              <a:schemeClr val="tx1"/>
            </a:solidFill>
            <a:round/>
            <a:headEnd/>
            <a:tailEnd/>
          </a:ln>
        </p:spPr>
        <p:txBody>
          <a:bodyPr/>
          <a:lstStyle/>
          <a:p>
            <a:endParaRPr lang="en-GB"/>
          </a:p>
        </p:txBody>
      </p:sp>
      <p:sp>
        <p:nvSpPr>
          <p:cNvPr id="15" name="AutoShape 2"/>
          <p:cNvSpPr>
            <a:spLocks noChangeArrowheads="1"/>
          </p:cNvSpPr>
          <p:nvPr/>
        </p:nvSpPr>
        <p:spPr bwMode="auto">
          <a:xfrm>
            <a:off x="755576" y="1988840"/>
            <a:ext cx="7920880" cy="4248472"/>
          </a:xfrm>
          <a:prstGeom prst="triangle">
            <a:avLst>
              <a:gd name="adj" fmla="val 50000"/>
            </a:avLst>
          </a:prstGeom>
          <a:noFill/>
          <a:ln w="9525">
            <a:solidFill>
              <a:schemeClr val="tx1"/>
            </a:solidFill>
            <a:miter lim="800000"/>
            <a:headEnd/>
            <a:tailEnd/>
          </a:ln>
        </p:spPr>
        <p:txBody>
          <a:bodyPr wrap="none" anchor="ctr"/>
          <a:lstStyle/>
          <a:p>
            <a:endParaRPr lang="en-US" dirty="0"/>
          </a:p>
        </p:txBody>
      </p:sp>
    </p:spTree>
    <p:extLst>
      <p:ext uri="{BB962C8B-B14F-4D97-AF65-F5344CB8AC3E}">
        <p14:creationId xmlns="" xmlns:p14="http://schemas.microsoft.com/office/powerpoint/2010/main" val="11220349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2"/>
          </p:nvPr>
        </p:nvSpPr>
        <p:spPr>
          <a:noFill/>
        </p:spPr>
        <p:txBody>
          <a:bodyPr/>
          <a:lstStyle/>
          <a:p>
            <a:fld id="{1B7A6868-AB2A-4493-B192-DD0D7362A7AB}" type="slidenum">
              <a:rPr lang="en-GB" smtClean="0"/>
              <a:pPr/>
              <a:t>20</a:t>
            </a:fld>
            <a:endParaRPr lang="en-GB" smtClean="0"/>
          </a:p>
        </p:txBody>
      </p:sp>
      <p:pic>
        <p:nvPicPr>
          <p:cNvPr id="846850" name="Picture 2" descr="Herzberg"/>
          <p:cNvPicPr>
            <a:picLocks noChangeAspect="1" noChangeArrowheads="1"/>
          </p:cNvPicPr>
          <p:nvPr/>
        </p:nvPicPr>
        <p:blipFill>
          <a:blip r:embed="rId3" cstate="print"/>
          <a:srcRect/>
          <a:stretch>
            <a:fillRect/>
          </a:stretch>
        </p:blipFill>
        <p:spPr bwMode="auto">
          <a:xfrm>
            <a:off x="1259632" y="1628800"/>
            <a:ext cx="6912768" cy="4931476"/>
          </a:xfrm>
          <a:prstGeom prst="rect">
            <a:avLst/>
          </a:prstGeom>
          <a:noFill/>
          <a:ln w="9525">
            <a:noFill/>
            <a:miter lim="800000"/>
            <a:headEnd/>
            <a:tailEnd/>
          </a:ln>
        </p:spPr>
      </p:pic>
      <p:sp>
        <p:nvSpPr>
          <p:cNvPr id="31748" name="Text Box 3"/>
          <p:cNvSpPr txBox="1">
            <a:spLocks noChangeArrowheads="1"/>
          </p:cNvSpPr>
          <p:nvPr/>
        </p:nvSpPr>
        <p:spPr bwMode="auto">
          <a:xfrm>
            <a:off x="755576" y="1052736"/>
            <a:ext cx="7704856" cy="646331"/>
          </a:xfrm>
          <a:prstGeom prst="rect">
            <a:avLst/>
          </a:prstGeom>
          <a:noFill/>
          <a:ln w="9525">
            <a:noFill/>
            <a:miter lim="800000"/>
            <a:headEnd/>
            <a:tailEnd/>
          </a:ln>
        </p:spPr>
        <p:txBody>
          <a:bodyPr wrap="square">
            <a:spAutoFit/>
          </a:bodyPr>
          <a:lstStyle/>
          <a:p>
            <a:pPr algn="ctr"/>
            <a:r>
              <a:rPr lang="en-GB" sz="3600" dirty="0" smtClean="0">
                <a:latin typeface="+mj-lt"/>
              </a:rPr>
              <a:t>Herzberg – Theory of Motivation</a:t>
            </a:r>
            <a:endParaRPr lang="en-GB" sz="36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46850"/>
                                        </p:tgtEl>
                                        <p:attrNameLst>
                                          <p:attrName>style.visibility</p:attrName>
                                        </p:attrNameLst>
                                      </p:cBhvr>
                                      <p:to>
                                        <p:strVal val="visible"/>
                                      </p:to>
                                    </p:set>
                                    <p:anim calcmode="lin" valueType="num">
                                      <p:cBhvr additive="base">
                                        <p:cTn id="7" dur="2000" fill="hold"/>
                                        <p:tgtEl>
                                          <p:spTgt spid="846850"/>
                                        </p:tgtEl>
                                        <p:attrNameLst>
                                          <p:attrName>ppt_x</p:attrName>
                                        </p:attrNameLst>
                                      </p:cBhvr>
                                      <p:tavLst>
                                        <p:tav tm="0">
                                          <p:val>
                                            <p:strVal val="#ppt_x"/>
                                          </p:val>
                                        </p:tav>
                                        <p:tav tm="100000">
                                          <p:val>
                                            <p:strVal val="#ppt_x"/>
                                          </p:val>
                                        </p:tav>
                                      </p:tavLst>
                                    </p:anim>
                                    <p:anim calcmode="lin" valueType="num">
                                      <p:cBhvr additive="base">
                                        <p:cTn id="8" dur="2000" fill="hold"/>
                                        <p:tgtEl>
                                          <p:spTgt spid="8468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Slide Number Placeholder 3"/>
          <p:cNvSpPr>
            <a:spLocks noGrp="1"/>
          </p:cNvSpPr>
          <p:nvPr>
            <p:ph type="sldNum" sz="quarter" idx="12"/>
          </p:nvPr>
        </p:nvSpPr>
        <p:spPr>
          <a:noFill/>
        </p:spPr>
        <p:txBody>
          <a:bodyPr/>
          <a:lstStyle/>
          <a:p>
            <a:fld id="{7AD5B659-3B74-45AF-9B3D-ACDA7C844AF7}" type="slidenum">
              <a:rPr lang="en-GB" smtClean="0"/>
              <a:pPr/>
              <a:t>21</a:t>
            </a:fld>
            <a:endParaRPr lang="en-GB" smtClean="0"/>
          </a:p>
        </p:txBody>
      </p:sp>
      <p:graphicFrame>
        <p:nvGraphicFramePr>
          <p:cNvPr id="5122" name="Object 5"/>
          <p:cNvGraphicFramePr>
            <a:graphicFrameLocks noChangeAspect="1"/>
          </p:cNvGraphicFramePr>
          <p:nvPr/>
        </p:nvGraphicFramePr>
        <p:xfrm>
          <a:off x="323528" y="404664"/>
          <a:ext cx="8568952" cy="5857796"/>
        </p:xfrm>
        <a:graphic>
          <a:graphicData uri="http://schemas.openxmlformats.org/presentationml/2006/ole">
            <p:oleObj spid="_x0000_s172034" name="Acrobat Document" r:id="rId4" imgW="7484400" imgH="5783400" progId="AcroExch.Document.DC">
              <p:embed/>
            </p:oleObj>
          </a:graphicData>
        </a:graphic>
      </p:graphicFrame>
      <p:sp>
        <p:nvSpPr>
          <p:cNvPr id="7" name="Subtitle 2"/>
          <p:cNvSpPr txBox="1">
            <a:spLocks/>
          </p:cNvSpPr>
          <p:nvPr/>
        </p:nvSpPr>
        <p:spPr>
          <a:xfrm>
            <a:off x="1475656" y="6353944"/>
            <a:ext cx="6400800" cy="504056"/>
          </a:xfrm>
          <a:prstGeom prst="rect">
            <a:avLst/>
          </a:prstGeom>
        </p:spPr>
        <p:txBody>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1400" b="1" i="0" u="none" strike="noStrike" kern="1200" cap="none" spc="0" normalizeH="0" baseline="0" noProof="0" dirty="0" err="1" smtClean="0">
                <a:ln>
                  <a:noFill/>
                </a:ln>
                <a:solidFill>
                  <a:srgbClr val="FF0000"/>
                </a:solidFill>
                <a:effectLst/>
                <a:uLnTx/>
                <a:uFillTx/>
                <a:latin typeface="Arial" charset="0"/>
                <a:ea typeface="+mn-ea"/>
                <a:cs typeface="Arial" charset="0"/>
                <a:hlinkClick r:id="rId5"/>
              </a:rPr>
              <a:t>www.hjcassociates.co.uk</a:t>
            </a:r>
            <a:r>
              <a:rPr kumimoji="0" lang="en-GB" sz="1400" b="1" i="0" u="none" strike="noStrike" kern="1200" cap="none" spc="0" normalizeH="0" baseline="0" noProof="0" dirty="0" smtClean="0">
                <a:ln>
                  <a:noFill/>
                </a:ln>
                <a:solidFill>
                  <a:srgbClr val="FF0000"/>
                </a:solidFill>
                <a:effectLst/>
                <a:uLnTx/>
                <a:uFillTx/>
                <a:latin typeface="Arial" charset="0"/>
                <a:ea typeface="+mn-ea"/>
                <a:cs typeface="Arial" charset="0"/>
              </a:rPr>
              <a:t>   Tel:</a:t>
            </a:r>
            <a:r>
              <a:rPr kumimoji="0" lang="en-GB" sz="1400" b="0" i="0" u="none" strike="noStrike" kern="1200" cap="none" spc="0" normalizeH="0" baseline="0" noProof="0" dirty="0" smtClean="0">
                <a:ln>
                  <a:noFill/>
                </a:ln>
                <a:solidFill>
                  <a:srgbClr val="FF0000"/>
                </a:solidFill>
                <a:effectLst/>
                <a:uLnTx/>
                <a:uFillTx/>
                <a:latin typeface="Arial" charset="0"/>
                <a:ea typeface="+mn-ea"/>
                <a:cs typeface="Arial" charset="0"/>
              </a:rPr>
              <a:t> </a:t>
            </a:r>
            <a:r>
              <a:rPr kumimoji="0" lang="en-GB" sz="1400" b="0" i="0" u="none" strike="noStrike" kern="1200" cap="none" spc="0" normalizeH="0" baseline="0" noProof="0" dirty="0" smtClean="0">
                <a:ln>
                  <a:noFill/>
                </a:ln>
                <a:solidFill>
                  <a:srgbClr val="FF0000"/>
                </a:solidFill>
                <a:effectLst/>
                <a:uLnTx/>
                <a:uFillTx/>
                <a:latin typeface="+mn-lt"/>
                <a:ea typeface="+mn-ea"/>
                <a:cs typeface="+mn-cs"/>
              </a:rPr>
              <a:t>0116 367 4858   </a:t>
            </a:r>
            <a:r>
              <a:rPr kumimoji="0" lang="en-GB" sz="1400" b="0" i="0" u="none" strike="noStrike" kern="1200" cap="none" spc="0" normalizeH="0" baseline="0" noProof="0" dirty="0" err="1" smtClean="0">
                <a:ln>
                  <a:noFill/>
                </a:ln>
                <a:solidFill>
                  <a:srgbClr val="FF0000"/>
                </a:solidFill>
                <a:effectLst/>
                <a:uLnTx/>
                <a:uFillTx/>
                <a:latin typeface="+mn-lt"/>
                <a:ea typeface="+mn-ea"/>
                <a:cs typeface="+mn-cs"/>
              </a:rPr>
              <a:t>helen@hjcassociates.co.uk</a:t>
            </a:r>
            <a:endParaRPr kumimoji="0" lang="en-GB" sz="1400" b="0" i="0" u="none" strike="noStrike" kern="1200" cap="none" spc="0" normalizeH="0" baseline="0" noProof="0" dirty="0" smtClean="0">
              <a:ln>
                <a:noFill/>
              </a:ln>
              <a:solidFill>
                <a:srgbClr val="FF0000"/>
              </a:solidFill>
              <a:effectLst/>
              <a:uLnTx/>
              <a:uFillTx/>
              <a:latin typeface="Arial" charset="0"/>
              <a:ea typeface="+mn-ea"/>
              <a:cs typeface="Arial"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500166" y="1357298"/>
            <a:ext cx="5929354" cy="646331"/>
          </a:xfrm>
          <a:prstGeom prst="rect">
            <a:avLst/>
          </a:prstGeom>
          <a:noFill/>
        </p:spPr>
        <p:txBody>
          <a:bodyPr wrap="square" rtlCol="0">
            <a:spAutoFit/>
          </a:bodyPr>
          <a:lstStyle/>
          <a:p>
            <a:pPr algn="ctr"/>
            <a:r>
              <a:rPr lang="en-GB" sz="3600" dirty="0" smtClean="0">
                <a:latin typeface="+mj-lt"/>
              </a:rPr>
              <a:t>Feedback – A Definition</a:t>
            </a:r>
          </a:p>
        </p:txBody>
      </p:sp>
      <p:sp>
        <p:nvSpPr>
          <p:cNvPr id="9" name="TextBox 8"/>
          <p:cNvSpPr txBox="1"/>
          <p:nvPr/>
        </p:nvSpPr>
        <p:spPr>
          <a:xfrm>
            <a:off x="323528" y="2357430"/>
            <a:ext cx="3744416" cy="3662541"/>
          </a:xfrm>
          <a:prstGeom prst="rect">
            <a:avLst/>
          </a:prstGeom>
          <a:noFill/>
        </p:spPr>
        <p:txBody>
          <a:bodyPr wrap="square" rtlCol="0">
            <a:spAutoFit/>
          </a:bodyPr>
          <a:lstStyle/>
          <a:p>
            <a:r>
              <a:rPr lang="en-GB" sz="3200" dirty="0" smtClean="0">
                <a:latin typeface="+mn-lt"/>
              </a:rPr>
              <a:t> “Feedback is the gentle art of praising or criticising, with justification, another person’s behaviour – through discussion”</a:t>
            </a:r>
          </a:p>
          <a:p>
            <a:pPr>
              <a:buFont typeface="Arial" pitchFamily="34" charset="0"/>
              <a:buChar char="•"/>
            </a:pPr>
            <a:endParaRPr lang="en-GB" sz="2000" dirty="0" smtClean="0"/>
          </a:p>
          <a:p>
            <a:pPr>
              <a:buFont typeface="Arial" pitchFamily="34" charset="0"/>
              <a:buChar char="•"/>
            </a:pPr>
            <a:endParaRPr lang="en-GB" sz="2000" dirty="0"/>
          </a:p>
        </p:txBody>
      </p:sp>
      <p:pic>
        <p:nvPicPr>
          <p:cNvPr id="2050" name="Picture 2" descr="http://www.birkey.com/uploads/2-Men-Options.jpg"/>
          <p:cNvPicPr>
            <a:picLocks noChangeAspect="1" noChangeArrowheads="1"/>
          </p:cNvPicPr>
          <p:nvPr/>
        </p:nvPicPr>
        <p:blipFill>
          <a:blip r:embed="rId3" cstate="print"/>
          <a:srcRect/>
          <a:stretch>
            <a:fillRect/>
          </a:stretch>
        </p:blipFill>
        <p:spPr bwMode="auto">
          <a:xfrm>
            <a:off x="4429124" y="2143116"/>
            <a:ext cx="3612211" cy="3271830"/>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79712" y="1052736"/>
            <a:ext cx="4929222" cy="646331"/>
          </a:xfrm>
          <a:prstGeom prst="rect">
            <a:avLst/>
          </a:prstGeom>
          <a:noFill/>
        </p:spPr>
        <p:txBody>
          <a:bodyPr wrap="square" rtlCol="0">
            <a:spAutoFit/>
          </a:bodyPr>
          <a:lstStyle/>
          <a:p>
            <a:pPr algn="ctr"/>
            <a:r>
              <a:rPr lang="en-GB" sz="3600" dirty="0" smtClean="0">
                <a:latin typeface="+mj-lt"/>
              </a:rPr>
              <a:t>Giving Feedback</a:t>
            </a:r>
            <a:endParaRPr lang="en-GB" sz="3600" dirty="0">
              <a:latin typeface="+mj-lt"/>
            </a:endParaRPr>
          </a:p>
        </p:txBody>
      </p:sp>
      <p:sp>
        <p:nvSpPr>
          <p:cNvPr id="8" name="TextBox 7"/>
          <p:cNvSpPr txBox="1"/>
          <p:nvPr/>
        </p:nvSpPr>
        <p:spPr>
          <a:xfrm>
            <a:off x="1071538" y="2214554"/>
            <a:ext cx="3643338" cy="3785652"/>
          </a:xfrm>
          <a:prstGeom prst="rect">
            <a:avLst/>
          </a:prstGeom>
          <a:noFill/>
        </p:spPr>
        <p:txBody>
          <a:bodyPr wrap="square" rtlCol="0">
            <a:spAutoFit/>
          </a:bodyPr>
          <a:lstStyle/>
          <a:p>
            <a:pPr>
              <a:buFont typeface="Arial" pitchFamily="34" charset="0"/>
              <a:buChar char="•"/>
            </a:pPr>
            <a:r>
              <a:rPr lang="en-GB" sz="2400" dirty="0" smtClean="0">
                <a:latin typeface="+mn-lt"/>
              </a:rPr>
              <a:t> </a:t>
            </a:r>
            <a:r>
              <a:rPr lang="en-GB" sz="2400" b="1" u="sng" dirty="0" smtClean="0">
                <a:latin typeface="+mn-lt"/>
              </a:rPr>
              <a:t>Behaviour </a:t>
            </a:r>
            <a:r>
              <a:rPr lang="en-GB" sz="2400" dirty="0" smtClean="0">
                <a:latin typeface="+mn-lt"/>
              </a:rPr>
              <a:t>– Identifies the specific behaviour</a:t>
            </a:r>
          </a:p>
          <a:p>
            <a:pPr>
              <a:buFont typeface="Arial" pitchFamily="34" charset="0"/>
              <a:buChar char="•"/>
            </a:pPr>
            <a:r>
              <a:rPr lang="en-GB" sz="2400" dirty="0" smtClean="0">
                <a:latin typeface="+mn-lt"/>
              </a:rPr>
              <a:t> </a:t>
            </a:r>
            <a:r>
              <a:rPr lang="en-GB" sz="2400" b="1" u="sng" dirty="0" smtClean="0">
                <a:latin typeface="+mn-lt"/>
              </a:rPr>
              <a:t>Outcome </a:t>
            </a:r>
            <a:r>
              <a:rPr lang="en-GB" sz="2400" dirty="0" smtClean="0">
                <a:latin typeface="+mn-lt"/>
              </a:rPr>
              <a:t>– Shows the impact of the behaviour </a:t>
            </a:r>
          </a:p>
          <a:p>
            <a:pPr>
              <a:buFont typeface="Arial" pitchFamily="34" charset="0"/>
              <a:buChar char="•"/>
            </a:pPr>
            <a:r>
              <a:rPr lang="en-GB" sz="2400" dirty="0" smtClean="0">
                <a:latin typeface="+mn-lt"/>
              </a:rPr>
              <a:t> </a:t>
            </a:r>
            <a:r>
              <a:rPr lang="en-GB" sz="2400" b="1" u="sng" dirty="0" smtClean="0">
                <a:latin typeface="+mn-lt"/>
              </a:rPr>
              <a:t>Feelings </a:t>
            </a:r>
            <a:r>
              <a:rPr lang="en-GB" sz="2400" dirty="0" smtClean="0">
                <a:latin typeface="+mn-lt"/>
              </a:rPr>
              <a:t>– Strengthens the relationship through sharing feelings</a:t>
            </a:r>
          </a:p>
          <a:p>
            <a:pPr>
              <a:buFont typeface="Arial" pitchFamily="34" charset="0"/>
              <a:buChar char="•"/>
            </a:pPr>
            <a:r>
              <a:rPr lang="en-GB" sz="2400" b="1" dirty="0" smtClean="0">
                <a:latin typeface="+mn-lt"/>
              </a:rPr>
              <a:t> </a:t>
            </a:r>
            <a:r>
              <a:rPr lang="en-GB" sz="2400" b="1" u="sng" dirty="0" smtClean="0">
                <a:latin typeface="+mn-lt"/>
              </a:rPr>
              <a:t>Future</a:t>
            </a:r>
            <a:r>
              <a:rPr lang="en-GB" sz="2400" u="sng" dirty="0" smtClean="0">
                <a:latin typeface="+mn-lt"/>
              </a:rPr>
              <a:t> </a:t>
            </a:r>
            <a:r>
              <a:rPr lang="en-GB" sz="2400" dirty="0" smtClean="0">
                <a:latin typeface="+mn-lt"/>
              </a:rPr>
              <a:t>– Focuses on what needs to be done to improve/maintain</a:t>
            </a:r>
            <a:endParaRPr lang="en-GB" sz="2400" dirty="0">
              <a:latin typeface="+mn-lt"/>
            </a:endParaRPr>
          </a:p>
        </p:txBody>
      </p:sp>
      <p:pic>
        <p:nvPicPr>
          <p:cNvPr id="25602" name="Picture 2" descr="http://api.ning.com/files/y5wH13UhKri6VWub-a45WvMcyyElSOcHq1q2HE1RSVntyjddy*Q3sGl12jFP-tSZjcQGf-zbb4hIuEFOKcRHpKsACYF8jTr2/DuckComputerSmash.jpg"/>
          <p:cNvPicPr>
            <a:picLocks noChangeAspect="1" noChangeArrowheads="1"/>
          </p:cNvPicPr>
          <p:nvPr/>
        </p:nvPicPr>
        <p:blipFill>
          <a:blip r:embed="rId3" cstate="print"/>
          <a:srcRect/>
          <a:stretch>
            <a:fillRect/>
          </a:stretch>
        </p:blipFill>
        <p:spPr bwMode="auto">
          <a:xfrm>
            <a:off x="5143504" y="2643182"/>
            <a:ext cx="2857500" cy="2247901"/>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3568" y="1052736"/>
            <a:ext cx="7772400" cy="936104"/>
          </a:xfrm>
        </p:spPr>
        <p:txBody>
          <a:bodyPr/>
          <a:lstStyle/>
          <a:p>
            <a:r>
              <a:rPr lang="en-GB" sz="3600" dirty="0" smtClean="0">
                <a:cs typeface="Arial" pitchFamily="34" charset="0"/>
              </a:rPr>
              <a:t>Strategic HRM</a:t>
            </a:r>
            <a:endParaRPr lang="en-GB" sz="3600" dirty="0">
              <a:cs typeface="Arial" pitchFamily="34" charset="0"/>
            </a:endParaRPr>
          </a:p>
        </p:txBody>
      </p:sp>
      <p:sp>
        <p:nvSpPr>
          <p:cNvPr id="7" name="TextBox 6"/>
          <p:cNvSpPr txBox="1"/>
          <p:nvPr/>
        </p:nvSpPr>
        <p:spPr>
          <a:xfrm>
            <a:off x="899592" y="1988840"/>
            <a:ext cx="7776864" cy="3046988"/>
          </a:xfrm>
          <a:prstGeom prst="rect">
            <a:avLst/>
          </a:prstGeom>
          <a:noFill/>
        </p:spPr>
        <p:txBody>
          <a:bodyPr wrap="square" rtlCol="0">
            <a:spAutoFit/>
          </a:bodyPr>
          <a:lstStyle/>
          <a:p>
            <a:r>
              <a:rPr lang="en-GB" sz="3200" dirty="0" smtClean="0">
                <a:latin typeface="+mn-lt"/>
              </a:rPr>
              <a:t>“Strategic Human Resource Management is the basis for developing and implementing approaches to people management that take into account the changing context in which the organisation operates and its longer term requirements”</a:t>
            </a:r>
            <a:endParaRPr lang="en-GB" sz="3200" dirty="0">
              <a:latin typeface="+mn-lt"/>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3"/>
            <a:ext cx="8064500" cy="3539430"/>
          </a:xfrm>
          <a:prstGeom prst="rect">
            <a:avLst/>
          </a:prstGeom>
          <a:noFill/>
          <a:ln w="9525">
            <a:noFill/>
            <a:miter lim="800000"/>
            <a:headEnd/>
            <a:tailEnd/>
          </a:ln>
        </p:spPr>
        <p:txBody>
          <a:bodyPr wrap="square">
            <a:spAutoFit/>
          </a:bodyPr>
          <a:lstStyle/>
          <a:p>
            <a:r>
              <a:rPr lang="en-GB" sz="2800" dirty="0" smtClean="0">
                <a:latin typeface="+mn-lt"/>
              </a:rPr>
              <a:t>Get the right people in the right jobs  to achieve organisational goals</a:t>
            </a:r>
          </a:p>
          <a:p>
            <a:endParaRPr lang="en-GB" sz="2800" dirty="0" smtClean="0">
              <a:latin typeface="+mn-lt"/>
            </a:endParaRPr>
          </a:p>
          <a:p>
            <a:r>
              <a:rPr lang="en-GB" sz="2800" dirty="0" smtClean="0">
                <a:latin typeface="+mn-lt"/>
              </a:rPr>
              <a:t>Get those people to perform well, and continuously improve and develop</a:t>
            </a:r>
          </a:p>
          <a:p>
            <a:endParaRPr lang="en-GB" sz="2800" dirty="0" smtClean="0">
              <a:latin typeface="+mn-lt"/>
            </a:endParaRPr>
          </a:p>
          <a:p>
            <a:r>
              <a:rPr lang="en-GB" sz="2800" dirty="0" smtClean="0">
                <a:latin typeface="+mn-lt"/>
              </a:rPr>
              <a:t>HR must be managed well to do this – it therefore requires good management practice and skills</a:t>
            </a:r>
            <a:endParaRPr lang="en-GB" sz="2800" dirty="0">
              <a:latin typeface="+mn-lt"/>
            </a:endParaRPr>
          </a:p>
        </p:txBody>
      </p:sp>
      <p:sp>
        <p:nvSpPr>
          <p:cNvPr id="3078" name="TextBox 7"/>
          <p:cNvSpPr txBox="1">
            <a:spLocks noChangeArrowheads="1"/>
          </p:cNvSpPr>
          <p:nvPr/>
        </p:nvSpPr>
        <p:spPr bwMode="auto">
          <a:xfrm>
            <a:off x="683568" y="1196975"/>
            <a:ext cx="7488832" cy="1107996"/>
          </a:xfrm>
          <a:prstGeom prst="rect">
            <a:avLst/>
          </a:prstGeom>
          <a:noFill/>
          <a:ln w="9525">
            <a:noFill/>
            <a:miter lim="800000"/>
            <a:headEnd/>
            <a:tailEnd/>
          </a:ln>
        </p:spPr>
        <p:txBody>
          <a:bodyPr wrap="square">
            <a:spAutoFit/>
          </a:bodyPr>
          <a:lstStyle/>
          <a:p>
            <a:pPr algn="ctr"/>
            <a:r>
              <a:rPr lang="en-GB" sz="3600" dirty="0" smtClean="0">
                <a:latin typeface="+mj-lt"/>
              </a:rPr>
              <a:t>Aims of HR</a:t>
            </a:r>
            <a:endParaRPr lang="en-GB" sz="3600" dirty="0">
              <a:latin typeface="+mj-lt"/>
            </a:endParaRPr>
          </a:p>
          <a:p>
            <a:pPr algn="ctr"/>
            <a:endParaRPr lang="en-GB" sz="3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2"/>
            <a:ext cx="8064500" cy="3970318"/>
          </a:xfrm>
          <a:prstGeom prst="rect">
            <a:avLst/>
          </a:prstGeom>
          <a:noFill/>
          <a:ln w="9525">
            <a:noFill/>
            <a:miter lim="800000"/>
            <a:headEnd/>
            <a:tailEnd/>
          </a:ln>
        </p:spPr>
        <p:txBody>
          <a:bodyPr wrap="square">
            <a:spAutoFit/>
          </a:bodyPr>
          <a:lstStyle/>
          <a:p>
            <a:r>
              <a:rPr lang="en-GB" sz="2800" dirty="0">
                <a:latin typeface="+mn-lt"/>
              </a:rPr>
              <a:t>The objectives of HRM </a:t>
            </a:r>
            <a:endParaRPr lang="en-GB" sz="2800" dirty="0" smtClean="0">
              <a:latin typeface="+mn-lt"/>
            </a:endParaRPr>
          </a:p>
          <a:p>
            <a:endParaRPr lang="en-GB" sz="2800" dirty="0">
              <a:latin typeface="+mn-lt"/>
            </a:endParaRPr>
          </a:p>
          <a:p>
            <a:pPr>
              <a:buFont typeface="Arial" charset="0"/>
              <a:buChar char="•"/>
            </a:pPr>
            <a:r>
              <a:rPr lang="en-GB" sz="2800" dirty="0" smtClean="0">
                <a:latin typeface="+mn-lt"/>
              </a:rPr>
              <a:t>  </a:t>
            </a:r>
            <a:r>
              <a:rPr lang="en-GB" sz="2800" dirty="0">
                <a:latin typeface="+mn-lt"/>
              </a:rPr>
              <a:t>To ensure that the organisation is able to achieve success through people.</a:t>
            </a:r>
          </a:p>
          <a:p>
            <a:pPr>
              <a:buFont typeface="Arial" charset="0"/>
              <a:buChar char="•"/>
            </a:pPr>
            <a:r>
              <a:rPr lang="en-GB" sz="2800" dirty="0" smtClean="0">
                <a:latin typeface="+mn-lt"/>
              </a:rPr>
              <a:t>  </a:t>
            </a:r>
            <a:r>
              <a:rPr lang="en-GB" sz="2800" dirty="0">
                <a:latin typeface="+mn-lt"/>
              </a:rPr>
              <a:t>To increase organisational effectiveness and capability </a:t>
            </a:r>
          </a:p>
          <a:p>
            <a:pPr>
              <a:buFont typeface="Arial" charset="0"/>
              <a:buChar char="•"/>
            </a:pPr>
            <a:r>
              <a:rPr lang="en-GB" sz="2800" dirty="0" smtClean="0">
                <a:latin typeface="+mn-lt"/>
              </a:rPr>
              <a:t>  </a:t>
            </a:r>
            <a:r>
              <a:rPr lang="en-GB" sz="2800" dirty="0">
                <a:latin typeface="+mn-lt"/>
              </a:rPr>
              <a:t>To be concerned with the rights and needs of people in organisations through the exercise of social responsibility </a:t>
            </a:r>
          </a:p>
        </p:txBody>
      </p:sp>
      <p:sp>
        <p:nvSpPr>
          <p:cNvPr id="3078" name="TextBox 7"/>
          <p:cNvSpPr txBox="1">
            <a:spLocks noChangeArrowheads="1"/>
          </p:cNvSpPr>
          <p:nvPr/>
        </p:nvSpPr>
        <p:spPr bwMode="auto">
          <a:xfrm>
            <a:off x="683568" y="1196975"/>
            <a:ext cx="7992888" cy="1107996"/>
          </a:xfrm>
          <a:prstGeom prst="rect">
            <a:avLst/>
          </a:prstGeom>
          <a:noFill/>
          <a:ln w="9525">
            <a:noFill/>
            <a:miter lim="800000"/>
            <a:headEnd/>
            <a:tailEnd/>
          </a:ln>
        </p:spPr>
        <p:txBody>
          <a:bodyPr wrap="square">
            <a:spAutoFit/>
          </a:bodyPr>
          <a:lstStyle/>
          <a:p>
            <a:pPr algn="ctr"/>
            <a:r>
              <a:rPr lang="en-GB" sz="3600" dirty="0">
                <a:latin typeface="+mj-lt"/>
              </a:rPr>
              <a:t>The practice of HRM – key learning points</a:t>
            </a:r>
          </a:p>
          <a:p>
            <a:pPr algn="ctr"/>
            <a:endParaRPr lang="en-GB" sz="30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Title 5"/>
          <p:cNvSpPr>
            <a:spLocks noGrp="1"/>
          </p:cNvSpPr>
          <p:nvPr>
            <p:ph type="ctrTitle"/>
          </p:nvPr>
        </p:nvSpPr>
        <p:spPr>
          <a:xfrm>
            <a:off x="467544" y="836712"/>
            <a:ext cx="8388350" cy="1151334"/>
          </a:xfrm>
        </p:spPr>
        <p:txBody>
          <a:bodyPr/>
          <a:lstStyle/>
          <a:p>
            <a:r>
              <a:rPr lang="en-GB" sz="3600" dirty="0" smtClean="0">
                <a:latin typeface="Arial" charset="0"/>
                <a:cs typeface="Arial" charset="0"/>
              </a:rPr>
              <a:t>What is ‘Good’ HR Management?</a:t>
            </a:r>
          </a:p>
        </p:txBody>
      </p:sp>
      <p:sp>
        <p:nvSpPr>
          <p:cNvPr id="10246" name="TextBox 5"/>
          <p:cNvSpPr txBox="1">
            <a:spLocks noChangeArrowheads="1"/>
          </p:cNvSpPr>
          <p:nvPr/>
        </p:nvSpPr>
        <p:spPr bwMode="auto">
          <a:xfrm>
            <a:off x="683568" y="1772817"/>
            <a:ext cx="7885113" cy="4031873"/>
          </a:xfrm>
          <a:prstGeom prst="rect">
            <a:avLst/>
          </a:prstGeom>
          <a:noFill/>
          <a:ln w="9525">
            <a:noFill/>
            <a:miter lim="800000"/>
            <a:headEnd/>
            <a:tailEnd/>
          </a:ln>
        </p:spPr>
        <p:txBody>
          <a:bodyPr wrap="square">
            <a:spAutoFit/>
          </a:bodyPr>
          <a:lstStyle/>
          <a:p>
            <a:pPr>
              <a:buFont typeface="Arial" charset="0"/>
              <a:buChar char="•"/>
            </a:pPr>
            <a:r>
              <a:rPr lang="en-GB" sz="3200" dirty="0">
                <a:latin typeface="+mn-lt"/>
              </a:rPr>
              <a:t>  Careful and extensive systems for recruitment, selection and training.</a:t>
            </a:r>
          </a:p>
          <a:p>
            <a:pPr>
              <a:buFont typeface="Arial" charset="0"/>
              <a:buChar char="•"/>
            </a:pPr>
            <a:r>
              <a:rPr lang="en-GB" sz="3200" dirty="0" smtClean="0">
                <a:latin typeface="+mn-lt"/>
              </a:rPr>
              <a:t>  </a:t>
            </a:r>
            <a:r>
              <a:rPr lang="en-GB" sz="3200" dirty="0">
                <a:latin typeface="+mn-lt"/>
              </a:rPr>
              <a:t>Formal systems for sharing information with those who work in the organisation.</a:t>
            </a:r>
          </a:p>
          <a:p>
            <a:pPr>
              <a:buFont typeface="Arial" charset="0"/>
              <a:buChar char="•"/>
            </a:pPr>
            <a:r>
              <a:rPr lang="en-GB" sz="3200" dirty="0" smtClean="0">
                <a:latin typeface="+mn-lt"/>
              </a:rPr>
              <a:t>Clear </a:t>
            </a:r>
            <a:r>
              <a:rPr lang="en-GB" sz="3200" dirty="0">
                <a:latin typeface="+mn-lt"/>
              </a:rPr>
              <a:t>job </a:t>
            </a:r>
            <a:r>
              <a:rPr lang="en-GB" sz="3200" dirty="0" smtClean="0">
                <a:latin typeface="+mn-lt"/>
              </a:rPr>
              <a:t>design and Performance Appraisals</a:t>
            </a:r>
            <a:endParaRPr lang="en-GB" sz="3200" dirty="0">
              <a:latin typeface="+mn-lt"/>
            </a:endParaRPr>
          </a:p>
          <a:p>
            <a:pPr>
              <a:buFont typeface="Arial" charset="0"/>
              <a:buChar char="•"/>
            </a:pPr>
            <a:r>
              <a:rPr lang="en-GB" sz="3200" dirty="0" smtClean="0">
                <a:latin typeface="+mn-lt"/>
              </a:rPr>
              <a:t>  </a:t>
            </a:r>
            <a:r>
              <a:rPr lang="en-GB" sz="3200" dirty="0">
                <a:latin typeface="+mn-lt"/>
              </a:rPr>
              <a:t>Local level participation procedures.</a:t>
            </a:r>
          </a:p>
          <a:p>
            <a:pPr>
              <a:buFont typeface="Arial" charset="0"/>
              <a:buChar char="•"/>
            </a:pPr>
            <a:r>
              <a:rPr lang="en-GB" sz="3200" dirty="0" smtClean="0">
                <a:latin typeface="+mn-lt"/>
              </a:rPr>
              <a:t>  </a:t>
            </a:r>
            <a:r>
              <a:rPr lang="en-GB" sz="3200" dirty="0">
                <a:latin typeface="+mn-lt"/>
              </a:rPr>
              <a:t>Monitoring of attitudes. </a:t>
            </a:r>
          </a:p>
          <a:p>
            <a:pPr>
              <a:buFont typeface="Arial" charset="0"/>
              <a:buChar char="•"/>
            </a:pPr>
            <a:r>
              <a:rPr lang="en-GB" sz="3200" dirty="0" smtClean="0">
                <a:latin typeface="+mn-lt"/>
              </a:rPr>
              <a:t>  </a:t>
            </a:r>
            <a:r>
              <a:rPr lang="en-GB" sz="3200" dirty="0">
                <a:latin typeface="+mn-lt"/>
              </a:rPr>
              <a:t>Properly functioning grievance procedures.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Title 5"/>
          <p:cNvSpPr>
            <a:spLocks noGrp="1"/>
          </p:cNvSpPr>
          <p:nvPr>
            <p:ph type="ctrTitle"/>
          </p:nvPr>
        </p:nvSpPr>
        <p:spPr>
          <a:xfrm>
            <a:off x="755576" y="1340768"/>
            <a:ext cx="7772400" cy="719137"/>
          </a:xfrm>
        </p:spPr>
        <p:txBody>
          <a:bodyPr/>
          <a:lstStyle/>
          <a:p>
            <a:r>
              <a:rPr lang="en-GB" sz="3600" dirty="0" smtClean="0">
                <a:latin typeface="Arial" charset="0"/>
                <a:cs typeface="Arial" charset="0"/>
              </a:rPr>
              <a:t>Key principles of the HR Cycle</a:t>
            </a:r>
          </a:p>
        </p:txBody>
      </p:sp>
      <p:sp>
        <p:nvSpPr>
          <p:cNvPr id="8" name="TextBox 7"/>
          <p:cNvSpPr txBox="1"/>
          <p:nvPr/>
        </p:nvSpPr>
        <p:spPr>
          <a:xfrm>
            <a:off x="827584" y="2132856"/>
            <a:ext cx="7560840" cy="3539430"/>
          </a:xfrm>
          <a:prstGeom prst="rect">
            <a:avLst/>
          </a:prstGeom>
          <a:noFill/>
        </p:spPr>
        <p:txBody>
          <a:bodyPr wrap="square" rtlCol="0">
            <a:spAutoFit/>
          </a:bodyPr>
          <a:lstStyle/>
          <a:p>
            <a:pPr>
              <a:buFont typeface="Arial" pitchFamily="34" charset="0"/>
              <a:buChar char="•"/>
            </a:pPr>
            <a:r>
              <a:rPr lang="en-GB" sz="2800" dirty="0" smtClean="0">
                <a:latin typeface="+mn-lt"/>
              </a:rPr>
              <a:t>  Attract and retain talented people</a:t>
            </a:r>
          </a:p>
          <a:p>
            <a:pPr>
              <a:buFont typeface="Arial" pitchFamily="34" charset="0"/>
              <a:buChar char="•"/>
            </a:pPr>
            <a:endParaRPr lang="en-GB" sz="2800" dirty="0" smtClean="0">
              <a:latin typeface="+mn-lt"/>
            </a:endParaRPr>
          </a:p>
          <a:p>
            <a:pPr>
              <a:buFont typeface="Arial" pitchFamily="34" charset="0"/>
              <a:buChar char="•"/>
            </a:pPr>
            <a:r>
              <a:rPr lang="en-GB" sz="2800" dirty="0" smtClean="0">
                <a:latin typeface="+mn-lt"/>
              </a:rPr>
              <a:t>  Motivate and reward</a:t>
            </a:r>
          </a:p>
          <a:p>
            <a:pPr>
              <a:buFont typeface="Arial" pitchFamily="34" charset="0"/>
              <a:buChar char="•"/>
            </a:pPr>
            <a:endParaRPr lang="en-GB" sz="2800" dirty="0" smtClean="0">
              <a:latin typeface="+mn-lt"/>
            </a:endParaRPr>
          </a:p>
          <a:p>
            <a:pPr>
              <a:buFont typeface="Arial" pitchFamily="34" charset="0"/>
              <a:buChar char="•"/>
            </a:pPr>
            <a:r>
              <a:rPr lang="en-GB" sz="2800" dirty="0" smtClean="0">
                <a:latin typeface="+mn-lt"/>
              </a:rPr>
              <a:t>  Turnover and retention</a:t>
            </a:r>
          </a:p>
          <a:p>
            <a:pPr>
              <a:buFont typeface="Arial" pitchFamily="34" charset="0"/>
              <a:buChar char="•"/>
            </a:pPr>
            <a:endParaRPr lang="en-GB" sz="2800" dirty="0" smtClean="0">
              <a:latin typeface="+mn-lt"/>
            </a:endParaRPr>
          </a:p>
          <a:p>
            <a:pPr>
              <a:buFont typeface="Arial" pitchFamily="34" charset="0"/>
              <a:buChar char="•"/>
            </a:pPr>
            <a:r>
              <a:rPr lang="en-GB" sz="2800" dirty="0" smtClean="0">
                <a:latin typeface="+mn-lt"/>
              </a:rPr>
              <a:t>  Balance good HR practices and organisational results against its targets</a:t>
            </a:r>
            <a:endParaRPr lang="en-GB" sz="2800" dirty="0">
              <a:latin typeface="+mn-lt"/>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txBox="1">
            <a:spLocks/>
          </p:cNvSpPr>
          <p:nvPr/>
        </p:nvSpPr>
        <p:spPr bwMode="auto">
          <a:xfrm>
            <a:off x="1835150" y="836613"/>
            <a:ext cx="5478463" cy="1143000"/>
          </a:xfrm>
          <a:prstGeom prst="rect">
            <a:avLst/>
          </a:prstGeom>
          <a:noFill/>
          <a:ln w="9525">
            <a:noFill/>
            <a:miter lim="800000"/>
            <a:headEnd/>
            <a:tailEnd/>
          </a:ln>
        </p:spPr>
        <p:txBody>
          <a:bodyPr anchor="ctr"/>
          <a:lstStyle/>
          <a:p>
            <a:pPr algn="ctr"/>
            <a:r>
              <a:rPr lang="en-AU" sz="3000" b="1">
                <a:latin typeface="Arial (headings)"/>
                <a:ea typeface="MS PGothic" pitchFamily="34" charset="-128"/>
              </a:rPr>
              <a:t>Attracting, managing &amp; retaining good staff</a:t>
            </a:r>
          </a:p>
        </p:txBody>
      </p:sp>
      <p:sp>
        <p:nvSpPr>
          <p:cNvPr id="6" name="AutoShape 3"/>
          <p:cNvSpPr>
            <a:spLocks noChangeArrowheads="1"/>
          </p:cNvSpPr>
          <p:nvPr/>
        </p:nvSpPr>
        <p:spPr bwMode="auto">
          <a:xfrm>
            <a:off x="1547664" y="1844824"/>
            <a:ext cx="5548312" cy="458152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66FF"/>
          </a:solidFill>
          <a:ln w="9525">
            <a:solidFill>
              <a:schemeClr val="tx1"/>
            </a:solidFill>
            <a:round/>
            <a:headEnd/>
            <a:tailEnd/>
          </a:ln>
        </p:spPr>
        <p:txBody>
          <a:bodyPr wrap="none" anchor="ctr"/>
          <a:lstStyle/>
          <a:p>
            <a:pPr algn="ctr" fontAlgn="auto">
              <a:spcBef>
                <a:spcPts val="0"/>
              </a:spcBef>
              <a:spcAft>
                <a:spcPts val="0"/>
              </a:spcAft>
              <a:defRPr/>
            </a:pPr>
            <a:endParaRPr lang="en-AU" dirty="0">
              <a:solidFill>
                <a:schemeClr val="tx1">
                  <a:lumMod val="75000"/>
                </a:schemeClr>
              </a:solidFill>
              <a:latin typeface="Arial Black" pitchFamily="34" charset="0"/>
              <a:ea typeface="ＭＳ Ｐゴシック" pitchFamily="112" charset="-128"/>
              <a:cs typeface="+mn-cs"/>
            </a:endParaRPr>
          </a:p>
        </p:txBody>
      </p:sp>
      <p:grpSp>
        <p:nvGrpSpPr>
          <p:cNvPr id="2" name="Group 6"/>
          <p:cNvGrpSpPr/>
          <p:nvPr/>
        </p:nvGrpSpPr>
        <p:grpSpPr>
          <a:xfrm>
            <a:off x="1835696" y="2276872"/>
            <a:ext cx="5132387" cy="4214813"/>
            <a:chOff x="1960563" y="2108200"/>
            <a:chExt cx="5132387" cy="4214813"/>
          </a:xfrm>
          <a:solidFill>
            <a:srgbClr val="FF0000"/>
          </a:solidFill>
        </p:grpSpPr>
        <p:sp>
          <p:nvSpPr>
            <p:cNvPr id="8" name="AutoShape 7"/>
            <p:cNvSpPr>
              <a:spLocks noChangeArrowheads="1"/>
            </p:cNvSpPr>
            <p:nvPr/>
          </p:nvSpPr>
          <p:spPr bwMode="auto">
            <a:xfrm>
              <a:off x="3273425" y="2108200"/>
              <a:ext cx="2997200" cy="8286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grpFill/>
            <a:ln w="9525" algn="ctr">
              <a:solidFill>
                <a:schemeClr val="tx1"/>
              </a:solidFill>
              <a:miter lim="800000"/>
              <a:headEnd/>
              <a:tailEnd/>
            </a:ln>
          </p:spPr>
          <p:txBody>
            <a:bodyPr wrap="none" anchor="ctr"/>
            <a:lstStyle/>
            <a:p>
              <a:pPr fontAlgn="auto">
                <a:spcBef>
                  <a:spcPts val="0"/>
                </a:spcBef>
                <a:spcAft>
                  <a:spcPts val="0"/>
                </a:spcAft>
                <a:defRPr/>
              </a:pPr>
              <a:endParaRPr lang="en-GB">
                <a:latin typeface="+mn-lt"/>
                <a:cs typeface="+mn-cs"/>
              </a:endParaRPr>
            </a:p>
          </p:txBody>
        </p:sp>
        <p:sp>
          <p:nvSpPr>
            <p:cNvPr id="9" name="AutoShape 4"/>
            <p:cNvSpPr>
              <a:spLocks noChangeArrowheads="1"/>
            </p:cNvSpPr>
            <p:nvPr/>
          </p:nvSpPr>
          <p:spPr bwMode="auto">
            <a:xfrm>
              <a:off x="6156325" y="2608263"/>
              <a:ext cx="936625" cy="2665412"/>
            </a:xfrm>
            <a:prstGeom prst="curvedLeftArrow">
              <a:avLst>
                <a:gd name="adj1" fmla="val 56915"/>
                <a:gd name="adj2" fmla="val 113830"/>
                <a:gd name="adj3" fmla="val 33333"/>
              </a:avLst>
            </a:prstGeom>
            <a:grpFill/>
            <a:ln w="9525">
              <a:solidFill>
                <a:schemeClr val="tx1"/>
              </a:solidFill>
              <a:miter lim="800000"/>
              <a:headEnd/>
              <a:tailEnd/>
            </a:ln>
          </p:spPr>
          <p:txBody>
            <a:bodyPr wrap="none" anchor="ctr"/>
            <a:lstStyle/>
            <a:p>
              <a:pPr fontAlgn="auto">
                <a:spcBef>
                  <a:spcPts val="0"/>
                </a:spcBef>
                <a:spcAft>
                  <a:spcPts val="0"/>
                </a:spcAft>
                <a:defRPr/>
              </a:pPr>
              <a:endParaRPr lang="en-US">
                <a:latin typeface="+mn-lt"/>
                <a:cs typeface="+mn-cs"/>
              </a:endParaRPr>
            </a:p>
          </p:txBody>
        </p:sp>
        <p:sp>
          <p:nvSpPr>
            <p:cNvPr id="10" name="AutoShape 10"/>
            <p:cNvSpPr>
              <a:spLocks noChangeArrowheads="1"/>
            </p:cNvSpPr>
            <p:nvPr/>
          </p:nvSpPr>
          <p:spPr bwMode="auto">
            <a:xfrm rot="9746384">
              <a:off x="2919413" y="5530850"/>
              <a:ext cx="3670300" cy="792163"/>
            </a:xfrm>
            <a:prstGeom prst="curvedDownArrow">
              <a:avLst>
                <a:gd name="adj1" fmla="val 92665"/>
                <a:gd name="adj2" fmla="val 185331"/>
                <a:gd name="adj3" fmla="val 33333"/>
              </a:avLst>
            </a:prstGeom>
            <a:grpFill/>
            <a:ln w="9525">
              <a:solidFill>
                <a:schemeClr val="tx1"/>
              </a:solidFill>
              <a:miter lim="800000"/>
              <a:headEnd/>
              <a:tailEnd/>
            </a:ln>
          </p:spPr>
          <p:txBody>
            <a:bodyPr wrap="none" anchor="ctr"/>
            <a:lstStyle/>
            <a:p>
              <a:pPr fontAlgn="auto">
                <a:spcBef>
                  <a:spcPts val="0"/>
                </a:spcBef>
                <a:spcAft>
                  <a:spcPts val="0"/>
                </a:spcAft>
                <a:defRPr/>
              </a:pPr>
              <a:endParaRPr lang="en-US">
                <a:latin typeface="+mn-lt"/>
                <a:cs typeface="+mn-cs"/>
              </a:endParaRPr>
            </a:p>
          </p:txBody>
        </p:sp>
        <p:sp>
          <p:nvSpPr>
            <p:cNvPr id="11" name="AutoShape 11"/>
            <p:cNvSpPr>
              <a:spLocks noChangeArrowheads="1"/>
            </p:cNvSpPr>
            <p:nvPr/>
          </p:nvSpPr>
          <p:spPr bwMode="auto">
            <a:xfrm rot="14907781">
              <a:off x="1019969" y="4352132"/>
              <a:ext cx="2838450" cy="957262"/>
            </a:xfrm>
            <a:prstGeom prst="curvedDownArrow">
              <a:avLst>
                <a:gd name="adj1" fmla="val 56105"/>
                <a:gd name="adj2" fmla="val 112224"/>
                <a:gd name="adj3" fmla="val 33333"/>
              </a:avLst>
            </a:prstGeom>
            <a:grpFill/>
            <a:ln w="9525">
              <a:solidFill>
                <a:schemeClr val="tx1"/>
              </a:solidFill>
              <a:miter lim="800000"/>
              <a:headEnd/>
              <a:tailEnd/>
            </a:ln>
          </p:spPr>
          <p:txBody>
            <a:bodyPr wrap="none" anchor="ctr"/>
            <a:lstStyle/>
            <a:p>
              <a:pPr fontAlgn="auto">
                <a:spcBef>
                  <a:spcPts val="0"/>
                </a:spcBef>
                <a:spcAft>
                  <a:spcPts val="0"/>
                </a:spcAft>
                <a:defRPr/>
              </a:pPr>
              <a:endParaRPr lang="en-US">
                <a:latin typeface="+mn-lt"/>
                <a:cs typeface="+mn-cs"/>
              </a:endParaRPr>
            </a:p>
          </p:txBody>
        </p:sp>
        <p:sp>
          <p:nvSpPr>
            <p:cNvPr id="12" name="AutoShape 15"/>
            <p:cNvSpPr>
              <a:spLocks noChangeArrowheads="1"/>
            </p:cNvSpPr>
            <p:nvPr/>
          </p:nvSpPr>
          <p:spPr bwMode="auto">
            <a:xfrm rot="18311368">
              <a:off x="1851025" y="2760663"/>
              <a:ext cx="1751013" cy="992187"/>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grpFill/>
            <a:ln w="9525" algn="ctr">
              <a:solidFill>
                <a:schemeClr val="tx1"/>
              </a:solidFill>
              <a:miter lim="800000"/>
              <a:headEnd/>
              <a:tailEnd/>
            </a:ln>
          </p:spPr>
          <p:txBody>
            <a:bodyPr wrap="none" anchor="ctr"/>
            <a:lstStyle/>
            <a:p>
              <a:pPr fontAlgn="auto">
                <a:spcBef>
                  <a:spcPts val="0"/>
                </a:spcBef>
                <a:spcAft>
                  <a:spcPts val="0"/>
                </a:spcAft>
                <a:defRPr/>
              </a:pPr>
              <a:endParaRPr lang="en-GB">
                <a:latin typeface="+mn-lt"/>
                <a:cs typeface="+mn-cs"/>
              </a:endParaRPr>
            </a:p>
          </p:txBody>
        </p:sp>
      </p:grpSp>
      <p:sp>
        <p:nvSpPr>
          <p:cNvPr id="13" name="Rectangle 12"/>
          <p:cNvSpPr/>
          <p:nvPr/>
        </p:nvSpPr>
        <p:spPr>
          <a:xfrm>
            <a:off x="0" y="1916832"/>
            <a:ext cx="3601095" cy="708025"/>
          </a:xfrm>
          <a:prstGeom prst="rect">
            <a:avLst/>
          </a:prstGeom>
        </p:spPr>
        <p:txBody>
          <a:bodyPr wrap="square">
            <a:spAutoFit/>
          </a:bodyPr>
          <a:lstStyle/>
          <a:p>
            <a:pPr algn="ctr" fontAlgn="auto">
              <a:spcBef>
                <a:spcPts val="0"/>
              </a:spcBef>
              <a:spcAft>
                <a:spcPts val="0"/>
              </a:spcAft>
              <a:defRPr/>
            </a:pPr>
            <a:r>
              <a:rPr lang="en-AU" sz="2000" dirty="0">
                <a:solidFill>
                  <a:schemeClr val="tx1">
                    <a:lumMod val="75000"/>
                  </a:schemeClr>
                </a:solidFill>
                <a:ea typeface="ＭＳ Ｐゴシック" pitchFamily="112" charset="-128"/>
              </a:rPr>
              <a:t>Performance Review :</a:t>
            </a:r>
          </a:p>
          <a:p>
            <a:pPr algn="ctr" fontAlgn="auto">
              <a:spcBef>
                <a:spcPts val="0"/>
              </a:spcBef>
              <a:spcAft>
                <a:spcPts val="0"/>
              </a:spcAft>
              <a:defRPr/>
            </a:pPr>
            <a:r>
              <a:rPr lang="en-AU" sz="2000" dirty="0">
                <a:solidFill>
                  <a:schemeClr val="tx1">
                    <a:lumMod val="75000"/>
                  </a:schemeClr>
                </a:solidFill>
                <a:ea typeface="ＭＳ Ｐゴシック" pitchFamily="112" charset="-128"/>
              </a:rPr>
              <a:t>coaching for development</a:t>
            </a:r>
            <a:r>
              <a:rPr lang="en-AU" sz="2000" b="1" dirty="0">
                <a:solidFill>
                  <a:schemeClr val="tx1">
                    <a:lumMod val="75000"/>
                  </a:schemeClr>
                </a:solidFill>
                <a:ea typeface="ＭＳ Ｐゴシック" pitchFamily="112" charset="-128"/>
              </a:rPr>
              <a:t> </a:t>
            </a:r>
          </a:p>
        </p:txBody>
      </p:sp>
      <p:sp>
        <p:nvSpPr>
          <p:cNvPr id="14" name="Rectangle 13"/>
          <p:cNvSpPr/>
          <p:nvPr/>
        </p:nvSpPr>
        <p:spPr>
          <a:xfrm>
            <a:off x="0" y="3573016"/>
            <a:ext cx="2736999" cy="1014413"/>
          </a:xfrm>
          <a:prstGeom prst="rect">
            <a:avLst/>
          </a:prstGeom>
        </p:spPr>
        <p:txBody>
          <a:bodyPr wrap="square">
            <a:spAutoFit/>
          </a:bodyPr>
          <a:lstStyle/>
          <a:p>
            <a:pPr algn="ctr" fontAlgn="auto">
              <a:spcBef>
                <a:spcPts val="0"/>
              </a:spcBef>
              <a:spcAft>
                <a:spcPts val="0"/>
              </a:spcAft>
              <a:defRPr/>
            </a:pPr>
            <a:r>
              <a:rPr lang="en-AU" sz="2000" dirty="0">
                <a:solidFill>
                  <a:schemeClr val="tx1">
                    <a:lumMod val="75000"/>
                  </a:schemeClr>
                </a:solidFill>
                <a:ea typeface="ＭＳ Ｐゴシック" pitchFamily="112" charset="-128"/>
              </a:rPr>
              <a:t>Tracking,</a:t>
            </a:r>
          </a:p>
          <a:p>
            <a:pPr algn="ctr" fontAlgn="auto">
              <a:spcBef>
                <a:spcPts val="0"/>
              </a:spcBef>
              <a:spcAft>
                <a:spcPts val="0"/>
              </a:spcAft>
              <a:defRPr/>
            </a:pPr>
            <a:r>
              <a:rPr lang="en-AU" sz="2000" dirty="0">
                <a:solidFill>
                  <a:schemeClr val="tx1">
                    <a:lumMod val="75000"/>
                  </a:schemeClr>
                </a:solidFill>
                <a:ea typeface="ＭＳ Ｐゴシック" pitchFamily="112" charset="-128"/>
              </a:rPr>
              <a:t>feedback &amp; managing </a:t>
            </a:r>
          </a:p>
          <a:p>
            <a:pPr algn="ctr" fontAlgn="auto">
              <a:spcBef>
                <a:spcPts val="0"/>
              </a:spcBef>
              <a:spcAft>
                <a:spcPts val="0"/>
              </a:spcAft>
              <a:defRPr/>
            </a:pPr>
            <a:r>
              <a:rPr lang="en-AU" sz="2000" dirty="0">
                <a:solidFill>
                  <a:schemeClr val="tx1">
                    <a:lumMod val="75000"/>
                  </a:schemeClr>
                </a:solidFill>
                <a:ea typeface="ＭＳ Ｐゴシック" pitchFamily="112" charset="-128"/>
              </a:rPr>
              <a:t>performance issues</a:t>
            </a:r>
          </a:p>
        </p:txBody>
      </p:sp>
      <p:sp>
        <p:nvSpPr>
          <p:cNvPr id="15" name="Rectangle 14"/>
          <p:cNvSpPr/>
          <p:nvPr/>
        </p:nvSpPr>
        <p:spPr>
          <a:xfrm>
            <a:off x="251520" y="5445224"/>
            <a:ext cx="3516312" cy="708025"/>
          </a:xfrm>
          <a:prstGeom prst="rect">
            <a:avLst/>
          </a:prstGeom>
        </p:spPr>
        <p:txBody>
          <a:bodyPr>
            <a:spAutoFit/>
          </a:bodyPr>
          <a:lstStyle/>
          <a:p>
            <a:pPr algn="ctr" fontAlgn="auto">
              <a:spcBef>
                <a:spcPts val="0"/>
              </a:spcBef>
              <a:spcAft>
                <a:spcPts val="0"/>
              </a:spcAft>
              <a:defRPr/>
            </a:pPr>
            <a:r>
              <a:rPr lang="en-AU" sz="2000" dirty="0">
                <a:solidFill>
                  <a:schemeClr val="tx1">
                    <a:lumMod val="50000"/>
                  </a:schemeClr>
                </a:solidFill>
                <a:ea typeface="ＭＳ Ｐゴシック" pitchFamily="112" charset="-128"/>
              </a:rPr>
              <a:t>Performance Planning:</a:t>
            </a:r>
          </a:p>
          <a:p>
            <a:pPr algn="ctr" fontAlgn="auto">
              <a:spcBef>
                <a:spcPts val="0"/>
              </a:spcBef>
              <a:spcAft>
                <a:spcPts val="0"/>
              </a:spcAft>
              <a:defRPr/>
            </a:pPr>
            <a:r>
              <a:rPr lang="en-AU" sz="2000" dirty="0">
                <a:solidFill>
                  <a:schemeClr val="tx1">
                    <a:lumMod val="50000"/>
                  </a:schemeClr>
                </a:solidFill>
                <a:ea typeface="ＭＳ Ｐゴシック" pitchFamily="112" charset="-128"/>
              </a:rPr>
              <a:t>Agreeing objectives</a:t>
            </a:r>
          </a:p>
        </p:txBody>
      </p:sp>
      <p:sp>
        <p:nvSpPr>
          <p:cNvPr id="10248" name="Rectangle 15"/>
          <p:cNvSpPr>
            <a:spLocks noChangeArrowheads="1"/>
          </p:cNvSpPr>
          <p:nvPr/>
        </p:nvSpPr>
        <p:spPr bwMode="auto">
          <a:xfrm>
            <a:off x="5796136" y="2060848"/>
            <a:ext cx="1978025" cy="400050"/>
          </a:xfrm>
          <a:prstGeom prst="rect">
            <a:avLst/>
          </a:prstGeom>
          <a:noFill/>
          <a:ln w="9525">
            <a:noFill/>
            <a:miter lim="800000"/>
            <a:headEnd/>
            <a:tailEnd/>
          </a:ln>
        </p:spPr>
        <p:txBody>
          <a:bodyPr wrap="none">
            <a:spAutoFit/>
          </a:bodyPr>
          <a:lstStyle/>
          <a:p>
            <a:pPr algn="ctr">
              <a:spcBef>
                <a:spcPct val="50000"/>
              </a:spcBef>
            </a:pPr>
            <a:r>
              <a:rPr lang="en-AU" sz="2000" dirty="0">
                <a:ea typeface="MS PGothic" pitchFamily="34" charset="-128"/>
              </a:rPr>
              <a:t>JOB ANALYSIS</a:t>
            </a:r>
          </a:p>
        </p:txBody>
      </p:sp>
      <p:sp>
        <p:nvSpPr>
          <p:cNvPr id="10249" name="Rectangle 16"/>
          <p:cNvSpPr>
            <a:spLocks noChangeArrowheads="1"/>
          </p:cNvSpPr>
          <p:nvPr/>
        </p:nvSpPr>
        <p:spPr bwMode="auto">
          <a:xfrm>
            <a:off x="6948488" y="3141663"/>
            <a:ext cx="1939925" cy="860425"/>
          </a:xfrm>
          <a:prstGeom prst="rect">
            <a:avLst/>
          </a:prstGeom>
          <a:noFill/>
          <a:ln w="9525">
            <a:noFill/>
            <a:miter lim="800000"/>
            <a:headEnd/>
            <a:tailEnd/>
          </a:ln>
        </p:spPr>
        <p:txBody>
          <a:bodyPr wrap="none">
            <a:spAutoFit/>
          </a:bodyPr>
          <a:lstStyle/>
          <a:p>
            <a:pPr algn="ctr">
              <a:spcBef>
                <a:spcPct val="50000"/>
              </a:spcBef>
            </a:pPr>
            <a:r>
              <a:rPr lang="en-AU" sz="2000" dirty="0">
                <a:ea typeface="MS PGothic" pitchFamily="34" charset="-128"/>
              </a:rPr>
              <a:t>JOB </a:t>
            </a:r>
          </a:p>
          <a:p>
            <a:pPr algn="ctr">
              <a:spcBef>
                <a:spcPct val="50000"/>
              </a:spcBef>
            </a:pPr>
            <a:r>
              <a:rPr lang="en-AU" sz="2000" dirty="0">
                <a:ea typeface="MS PGothic" pitchFamily="34" charset="-128"/>
              </a:rPr>
              <a:t>DESCRIPTION</a:t>
            </a:r>
          </a:p>
        </p:txBody>
      </p:sp>
      <p:sp>
        <p:nvSpPr>
          <p:cNvPr id="10250" name="Rectangle 17"/>
          <p:cNvSpPr>
            <a:spLocks noChangeArrowheads="1"/>
          </p:cNvSpPr>
          <p:nvPr/>
        </p:nvSpPr>
        <p:spPr bwMode="auto">
          <a:xfrm>
            <a:off x="6670675" y="4652963"/>
            <a:ext cx="2473325" cy="862012"/>
          </a:xfrm>
          <a:prstGeom prst="rect">
            <a:avLst/>
          </a:prstGeom>
          <a:noFill/>
          <a:ln w="9525">
            <a:noFill/>
            <a:miter lim="800000"/>
            <a:headEnd/>
            <a:tailEnd/>
          </a:ln>
        </p:spPr>
        <p:txBody>
          <a:bodyPr>
            <a:spAutoFit/>
          </a:bodyPr>
          <a:lstStyle/>
          <a:p>
            <a:pPr algn="ctr">
              <a:spcBef>
                <a:spcPct val="50000"/>
              </a:spcBef>
            </a:pPr>
            <a:r>
              <a:rPr lang="en-AU" sz="2000" dirty="0">
                <a:ea typeface="MS PGothic" pitchFamily="34" charset="-128"/>
              </a:rPr>
              <a:t>SELECTION</a:t>
            </a:r>
          </a:p>
          <a:p>
            <a:pPr algn="ctr">
              <a:spcBef>
                <a:spcPct val="50000"/>
              </a:spcBef>
            </a:pPr>
            <a:r>
              <a:rPr lang="en-AU" sz="2000" dirty="0">
                <a:ea typeface="MS PGothic" pitchFamily="34" charset="-128"/>
              </a:rPr>
              <a:t>INTERVIEW</a:t>
            </a:r>
          </a:p>
        </p:txBody>
      </p:sp>
      <p:sp>
        <p:nvSpPr>
          <p:cNvPr id="10251" name="Rectangle 18"/>
          <p:cNvSpPr>
            <a:spLocks noChangeArrowheads="1"/>
          </p:cNvSpPr>
          <p:nvPr/>
        </p:nvSpPr>
        <p:spPr bwMode="auto">
          <a:xfrm>
            <a:off x="6372225" y="5876925"/>
            <a:ext cx="1611313" cy="400050"/>
          </a:xfrm>
          <a:prstGeom prst="rect">
            <a:avLst/>
          </a:prstGeom>
          <a:noFill/>
          <a:ln w="9525">
            <a:noFill/>
            <a:miter lim="800000"/>
            <a:headEnd/>
            <a:tailEnd/>
          </a:ln>
        </p:spPr>
        <p:txBody>
          <a:bodyPr wrap="none">
            <a:spAutoFit/>
          </a:bodyPr>
          <a:lstStyle/>
          <a:p>
            <a:pPr algn="ctr">
              <a:spcBef>
                <a:spcPct val="50000"/>
              </a:spcBef>
            </a:pPr>
            <a:r>
              <a:rPr lang="en-AU" sz="2000" dirty="0">
                <a:ea typeface="MS PGothic" pitchFamily="34" charset="-128"/>
              </a:rPr>
              <a:t>INDUCTION</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AutoShape 3"/>
          <p:cNvSpPr>
            <a:spLocks noChangeArrowheads="1"/>
          </p:cNvSpPr>
          <p:nvPr/>
        </p:nvSpPr>
        <p:spPr bwMode="auto">
          <a:xfrm>
            <a:off x="3553172" y="1556792"/>
            <a:ext cx="5590828" cy="4102274"/>
          </a:xfrm>
          <a:prstGeom prst="triangle">
            <a:avLst>
              <a:gd name="adj" fmla="val 50000"/>
            </a:avLst>
          </a:prstGeom>
          <a:solidFill>
            <a:srgbClr val="FFFF99"/>
          </a:solidFill>
          <a:ln w="38100">
            <a:solidFill>
              <a:schemeClr val="tx1"/>
            </a:solidFill>
            <a:miter lim="800000"/>
            <a:headEnd/>
            <a:tailEnd/>
          </a:ln>
          <a:effectLst>
            <a:outerShdw dist="74053" dir="1857825" algn="ctr" rotWithShape="0">
              <a:schemeClr val="tx1"/>
            </a:outerShdw>
          </a:effectLst>
        </p:spPr>
        <p:txBody>
          <a:bodyPr wrap="none" lIns="45720" rIns="45720" anchor="ctr"/>
          <a:lstStyle/>
          <a:p>
            <a:pPr algn="ctr" eaLnBrk="0" hangingPunct="0">
              <a:spcBef>
                <a:spcPct val="0"/>
              </a:spcBef>
              <a:defRPr/>
            </a:pPr>
            <a:endParaRPr lang="en-US" sz="1200" b="0">
              <a:solidFill>
                <a:schemeClr val="tx1"/>
              </a:solidFill>
            </a:endParaRPr>
          </a:p>
        </p:txBody>
      </p:sp>
      <p:sp>
        <p:nvSpPr>
          <p:cNvPr id="19" name="AutoShape 4"/>
          <p:cNvSpPr>
            <a:spLocks noChangeArrowheads="1"/>
          </p:cNvSpPr>
          <p:nvPr/>
        </p:nvSpPr>
        <p:spPr bwMode="auto">
          <a:xfrm>
            <a:off x="4355976" y="2238573"/>
            <a:ext cx="3962400" cy="2971800"/>
          </a:xfrm>
          <a:prstGeom prst="triangle">
            <a:avLst>
              <a:gd name="adj" fmla="val 50000"/>
            </a:avLst>
          </a:prstGeom>
          <a:gradFill rotWithShape="1">
            <a:gsLst>
              <a:gs pos="0">
                <a:schemeClr val="tx2"/>
              </a:gs>
              <a:gs pos="100000">
                <a:srgbClr val="FFFF00"/>
              </a:gs>
            </a:gsLst>
            <a:lin ang="5400000" scaled="1"/>
          </a:gradFill>
          <a:ln w="38100">
            <a:solidFill>
              <a:schemeClr val="tx1"/>
            </a:solidFill>
            <a:miter lim="800000"/>
            <a:headEnd/>
            <a:tailEnd/>
          </a:ln>
          <a:effectLst>
            <a:outerShdw dist="74053" dir="1857825" algn="ctr" rotWithShape="0">
              <a:schemeClr val="tx1"/>
            </a:outerShdw>
          </a:effectLst>
        </p:spPr>
        <p:txBody>
          <a:bodyPr wrap="none" lIns="45720" rIns="45720" anchor="ctr"/>
          <a:lstStyle/>
          <a:p>
            <a:pPr algn="ctr" eaLnBrk="0" hangingPunct="0">
              <a:spcBef>
                <a:spcPct val="0"/>
              </a:spcBef>
              <a:defRPr/>
            </a:pPr>
            <a:endParaRPr lang="en-US" sz="1200" b="0">
              <a:solidFill>
                <a:schemeClr val="tx1"/>
              </a:solidFill>
            </a:endParaRPr>
          </a:p>
        </p:txBody>
      </p:sp>
      <p:sp>
        <p:nvSpPr>
          <p:cNvPr id="7" name="Title 6"/>
          <p:cNvSpPr>
            <a:spLocks noGrp="1"/>
          </p:cNvSpPr>
          <p:nvPr>
            <p:ph type="title"/>
          </p:nvPr>
        </p:nvSpPr>
        <p:spPr>
          <a:xfrm>
            <a:off x="467544" y="1052736"/>
            <a:ext cx="8229600" cy="648072"/>
          </a:xfrm>
        </p:spPr>
        <p:txBody>
          <a:bodyPr/>
          <a:lstStyle/>
          <a:p>
            <a:r>
              <a:rPr lang="en-GB" sz="3600" dirty="0" smtClean="0">
                <a:cs typeface="Arial" pitchFamily="34" charset="0"/>
              </a:rPr>
              <a:t>Job Identification</a:t>
            </a:r>
            <a:endParaRPr lang="en-GB" sz="3600" dirty="0">
              <a:cs typeface="Arial" pitchFamily="34" charset="0"/>
            </a:endParaRPr>
          </a:p>
        </p:txBody>
      </p:sp>
      <p:sp>
        <p:nvSpPr>
          <p:cNvPr id="10" name="Title 6"/>
          <p:cNvSpPr txBox="1">
            <a:spLocks/>
          </p:cNvSpPr>
          <p:nvPr/>
        </p:nvSpPr>
        <p:spPr bwMode="auto">
          <a:xfrm>
            <a:off x="611560" y="2204864"/>
            <a:ext cx="4104456"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778242" name="Object 2"/>
          <p:cNvGraphicFramePr>
            <a:graphicFrameLocks noChangeAspect="1"/>
          </p:cNvGraphicFramePr>
          <p:nvPr/>
        </p:nvGraphicFramePr>
        <p:xfrm>
          <a:off x="251520" y="2204864"/>
          <a:ext cx="3748980" cy="3005509"/>
        </p:xfrm>
        <a:graphic>
          <a:graphicData uri="http://schemas.openxmlformats.org/presentationml/2006/ole">
            <p:oleObj spid="_x0000_s29698" name="VISIO" r:id="rId4" imgW="5629320" imgH="2724480" progId="">
              <p:embed/>
            </p:oleObj>
          </a:graphicData>
        </a:graphic>
      </p:graphicFrame>
      <p:sp>
        <p:nvSpPr>
          <p:cNvPr id="18" name="AutoShape 5"/>
          <p:cNvSpPr>
            <a:spLocks noChangeArrowheads="1"/>
          </p:cNvSpPr>
          <p:nvPr/>
        </p:nvSpPr>
        <p:spPr bwMode="auto">
          <a:xfrm>
            <a:off x="5181600" y="2235646"/>
            <a:ext cx="2403475" cy="1778000"/>
          </a:xfrm>
          <a:prstGeom prst="triangle">
            <a:avLst>
              <a:gd name="adj" fmla="val 50000"/>
            </a:avLst>
          </a:prstGeom>
          <a:solidFill>
            <a:srgbClr val="009900"/>
          </a:solidFill>
          <a:ln w="28575">
            <a:solidFill>
              <a:schemeClr val="tx1"/>
            </a:solidFill>
            <a:miter lim="800000"/>
            <a:headEnd/>
            <a:tailEnd/>
          </a:ln>
          <a:effectLst>
            <a:outerShdw dist="74053" dir="1857825" algn="ctr" rotWithShape="0">
              <a:schemeClr val="tx1"/>
            </a:outerShdw>
          </a:effectLst>
        </p:spPr>
        <p:txBody>
          <a:bodyPr wrap="none" lIns="45720" rIns="45720" anchor="ctr"/>
          <a:lstStyle/>
          <a:p>
            <a:pPr algn="ctr" eaLnBrk="0" hangingPunct="0">
              <a:spcBef>
                <a:spcPct val="0"/>
              </a:spcBef>
              <a:defRPr/>
            </a:pPr>
            <a:endParaRPr lang="en-US" sz="1200" b="0">
              <a:solidFill>
                <a:schemeClr val="tx1"/>
              </a:solidFill>
            </a:endParaRPr>
          </a:p>
        </p:txBody>
      </p:sp>
      <p:sp>
        <p:nvSpPr>
          <p:cNvPr id="20" name="Line 45"/>
          <p:cNvSpPr>
            <a:spLocks noChangeShapeType="1"/>
          </p:cNvSpPr>
          <p:nvPr/>
        </p:nvSpPr>
        <p:spPr bwMode="auto">
          <a:xfrm flipV="1">
            <a:off x="4716016" y="4624559"/>
            <a:ext cx="3312368" cy="0"/>
          </a:xfrm>
          <a:prstGeom prst="line">
            <a:avLst/>
          </a:prstGeom>
          <a:noFill/>
          <a:ln w="38100">
            <a:solidFill>
              <a:schemeClr val="tx1"/>
            </a:solidFill>
            <a:round/>
            <a:headEnd/>
            <a:tailEnd/>
          </a:ln>
        </p:spPr>
        <p:txBody>
          <a:bodyPr/>
          <a:lstStyle/>
          <a:p>
            <a:endParaRPr lang="en-GB"/>
          </a:p>
        </p:txBody>
      </p:sp>
      <p:sp>
        <p:nvSpPr>
          <p:cNvPr id="34" name="Text Box 6"/>
          <p:cNvSpPr txBox="1">
            <a:spLocks noChangeArrowheads="1"/>
          </p:cNvSpPr>
          <p:nvPr/>
        </p:nvSpPr>
        <p:spPr bwMode="auto">
          <a:xfrm>
            <a:off x="5364088" y="1772816"/>
            <a:ext cx="849312"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Mission</a:t>
            </a:r>
          </a:p>
        </p:txBody>
      </p:sp>
      <p:sp>
        <p:nvSpPr>
          <p:cNvPr id="35" name="Text Box 7"/>
          <p:cNvSpPr txBox="1">
            <a:spLocks noChangeArrowheads="1"/>
          </p:cNvSpPr>
          <p:nvPr/>
        </p:nvSpPr>
        <p:spPr bwMode="auto">
          <a:xfrm>
            <a:off x="5004048" y="2132856"/>
            <a:ext cx="70167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Vision</a:t>
            </a:r>
          </a:p>
        </p:txBody>
      </p:sp>
      <p:sp>
        <p:nvSpPr>
          <p:cNvPr id="36" name="Text Box 8"/>
          <p:cNvSpPr txBox="1">
            <a:spLocks noChangeArrowheads="1"/>
          </p:cNvSpPr>
          <p:nvPr/>
        </p:nvSpPr>
        <p:spPr bwMode="auto">
          <a:xfrm>
            <a:off x="4644008" y="2708920"/>
            <a:ext cx="65722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Goals</a:t>
            </a:r>
          </a:p>
        </p:txBody>
      </p:sp>
      <p:sp>
        <p:nvSpPr>
          <p:cNvPr id="37" name="Text Box 9"/>
          <p:cNvSpPr txBox="1">
            <a:spLocks noChangeArrowheads="1"/>
          </p:cNvSpPr>
          <p:nvPr/>
        </p:nvSpPr>
        <p:spPr bwMode="auto">
          <a:xfrm>
            <a:off x="4067944" y="3356992"/>
            <a:ext cx="112077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Objectives</a:t>
            </a:r>
          </a:p>
        </p:txBody>
      </p:sp>
      <p:sp>
        <p:nvSpPr>
          <p:cNvPr id="38" name="Text Box 47"/>
          <p:cNvSpPr txBox="1">
            <a:spLocks noChangeArrowheads="1"/>
          </p:cNvSpPr>
          <p:nvPr/>
        </p:nvSpPr>
        <p:spPr bwMode="auto">
          <a:xfrm>
            <a:off x="7164288" y="4149080"/>
            <a:ext cx="103187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Initiatives</a:t>
            </a:r>
          </a:p>
        </p:txBody>
      </p:sp>
      <p:sp>
        <p:nvSpPr>
          <p:cNvPr id="39" name="Text Box 10"/>
          <p:cNvSpPr txBox="1">
            <a:spLocks noChangeArrowheads="1"/>
          </p:cNvSpPr>
          <p:nvPr/>
        </p:nvSpPr>
        <p:spPr bwMode="auto">
          <a:xfrm>
            <a:off x="7452320" y="4725144"/>
            <a:ext cx="1028700"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Measures</a:t>
            </a:r>
          </a:p>
        </p:txBody>
      </p:sp>
      <p:sp>
        <p:nvSpPr>
          <p:cNvPr id="40" name="Text Box 46"/>
          <p:cNvSpPr txBox="1">
            <a:spLocks noChangeArrowheads="1"/>
          </p:cNvSpPr>
          <p:nvPr/>
        </p:nvSpPr>
        <p:spPr bwMode="auto">
          <a:xfrm>
            <a:off x="7812360" y="5301208"/>
            <a:ext cx="825500"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Targets</a:t>
            </a:r>
          </a:p>
        </p:txBody>
      </p:sp>
      <p:sp>
        <p:nvSpPr>
          <p:cNvPr id="24" name="Subtitle 2"/>
          <p:cNvSpPr txBox="1">
            <a:spLocks/>
          </p:cNvSpPr>
          <p:nvPr/>
        </p:nvSpPr>
        <p:spPr bwMode="auto">
          <a:xfrm>
            <a:off x="1475656" y="6353944"/>
            <a:ext cx="6400800" cy="5040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1400" b="1" i="0" u="none" strike="noStrike" kern="1200" cap="none" spc="0" normalizeH="0" baseline="0" noProof="0" dirty="0" err="1" smtClean="0">
                <a:ln>
                  <a:noFill/>
                </a:ln>
                <a:solidFill>
                  <a:srgbClr val="FF0000"/>
                </a:solidFill>
                <a:effectLst/>
                <a:uLnTx/>
                <a:uFillTx/>
                <a:latin typeface="Arial" charset="0"/>
                <a:ea typeface="+mn-ea"/>
                <a:cs typeface="Arial" charset="0"/>
                <a:hlinkClick r:id="rId5"/>
              </a:rPr>
              <a:t>www.hjcassociates.co.uk</a:t>
            </a:r>
            <a:r>
              <a:rPr kumimoji="0" lang="en-GB" sz="1400" b="1" i="0" u="none" strike="noStrike" kern="1200" cap="none" spc="0" normalizeH="0" baseline="0" noProof="0" dirty="0" smtClean="0">
                <a:ln>
                  <a:noFill/>
                </a:ln>
                <a:solidFill>
                  <a:srgbClr val="FF0000"/>
                </a:solidFill>
                <a:effectLst/>
                <a:uLnTx/>
                <a:uFillTx/>
                <a:latin typeface="Arial" charset="0"/>
                <a:ea typeface="+mn-ea"/>
                <a:cs typeface="Arial" charset="0"/>
              </a:rPr>
              <a:t>   Tel:</a:t>
            </a:r>
            <a:r>
              <a:rPr kumimoji="0" lang="en-GB" sz="1400" b="0" i="0" u="none" strike="noStrike" kern="1200" cap="none" spc="0" normalizeH="0" baseline="0" noProof="0" dirty="0" smtClean="0">
                <a:ln>
                  <a:noFill/>
                </a:ln>
                <a:solidFill>
                  <a:srgbClr val="FF0000"/>
                </a:solidFill>
                <a:effectLst/>
                <a:uLnTx/>
                <a:uFillTx/>
                <a:latin typeface="Arial" charset="0"/>
                <a:ea typeface="+mn-ea"/>
                <a:cs typeface="Arial" charset="0"/>
              </a:rPr>
              <a:t> </a:t>
            </a:r>
            <a:r>
              <a:rPr kumimoji="0" lang="en-GB" sz="1400" b="0" i="0" u="none" strike="noStrike" kern="1200" cap="none" spc="0" normalizeH="0" baseline="0" noProof="0" dirty="0" smtClean="0">
                <a:ln>
                  <a:noFill/>
                </a:ln>
                <a:solidFill>
                  <a:srgbClr val="FF0000"/>
                </a:solidFill>
                <a:effectLst/>
                <a:uLnTx/>
                <a:uFillTx/>
                <a:latin typeface="+mn-lt"/>
                <a:ea typeface="+mn-ea"/>
                <a:cs typeface="+mn-cs"/>
              </a:rPr>
              <a:t>0116 367 4858   </a:t>
            </a:r>
            <a:r>
              <a:rPr kumimoji="0" lang="en-GB" sz="1400" b="0" i="0" u="none" strike="noStrike" kern="1200" cap="none" spc="0" normalizeH="0" baseline="0" noProof="0" dirty="0" err="1" smtClean="0">
                <a:ln>
                  <a:noFill/>
                </a:ln>
                <a:solidFill>
                  <a:srgbClr val="FF0000"/>
                </a:solidFill>
                <a:effectLst/>
                <a:uLnTx/>
                <a:uFillTx/>
                <a:latin typeface="+mn-lt"/>
                <a:ea typeface="+mn-ea"/>
                <a:cs typeface="+mn-cs"/>
              </a:rPr>
              <a:t>helen@hjcassociates.co.uk</a:t>
            </a:r>
            <a:endParaRPr kumimoji="0" lang="en-GB" sz="1400" b="0" i="0" u="none" strike="noStrike" kern="1200" cap="none" spc="0" normalizeH="0" baseline="0" noProof="0" dirty="0" smtClean="0">
              <a:ln>
                <a:noFill/>
              </a:ln>
              <a:solidFill>
                <a:srgbClr val="FF0000"/>
              </a:solidFill>
              <a:effectLst/>
              <a:uLnTx/>
              <a:uFillTx/>
              <a:latin typeface="Arial" charset="0"/>
              <a:ea typeface="+mn-ea"/>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78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Diagram 18"/>
          <p:cNvGraphicFramePr/>
          <p:nvPr/>
        </p:nvGraphicFramePr>
        <p:xfrm>
          <a:off x="755576" y="1412776"/>
          <a:ext cx="7560840"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908720"/>
            <a:ext cx="8229600" cy="648072"/>
          </a:xfrm>
        </p:spPr>
        <p:txBody>
          <a:bodyPr/>
          <a:lstStyle/>
          <a:p>
            <a:r>
              <a:rPr lang="en-GB" sz="4000" dirty="0" smtClean="0">
                <a:cs typeface="Arial" pitchFamily="34" charset="0"/>
              </a:rPr>
              <a:t>Induction</a:t>
            </a:r>
            <a:endParaRPr lang="en-GB" sz="4000" dirty="0">
              <a:cs typeface="Arial" pitchFamily="34" charset="0"/>
            </a:endParaRP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8" name="Rectangle 7"/>
          <p:cNvSpPr/>
          <p:nvPr/>
        </p:nvSpPr>
        <p:spPr>
          <a:xfrm>
            <a:off x="683568" y="1656576"/>
            <a:ext cx="7992888" cy="5201424"/>
          </a:xfrm>
          <a:prstGeom prst="rect">
            <a:avLst/>
          </a:prstGeom>
        </p:spPr>
        <p:txBody>
          <a:bodyPr wrap="square">
            <a:spAutoFit/>
          </a:bodyPr>
          <a:lstStyle/>
          <a:p>
            <a:r>
              <a:rPr lang="en-GB" sz="2800" dirty="0" smtClean="0">
                <a:latin typeface="+mn-lt"/>
              </a:rPr>
              <a:t>What would happen without appropriate induction?</a:t>
            </a:r>
          </a:p>
          <a:p>
            <a:endParaRPr lang="en-GB" sz="2800" dirty="0" smtClean="0">
              <a:latin typeface="+mn-lt"/>
            </a:endParaRPr>
          </a:p>
          <a:p>
            <a:r>
              <a:rPr lang="en-GB" sz="2800" dirty="0" smtClean="0">
                <a:latin typeface="+mn-lt"/>
              </a:rPr>
              <a:t>Retention versus recruitment</a:t>
            </a:r>
          </a:p>
          <a:p>
            <a:endParaRPr lang="en-GB" sz="2800" dirty="0" smtClean="0">
              <a:latin typeface="+mn-lt"/>
            </a:endParaRPr>
          </a:p>
          <a:p>
            <a:r>
              <a:rPr lang="en-GB" sz="2800" dirty="0" smtClean="0">
                <a:latin typeface="+mn-lt"/>
              </a:rPr>
              <a:t>Induction reflects:</a:t>
            </a:r>
          </a:p>
          <a:p>
            <a:r>
              <a:rPr lang="en-GB" sz="2800" dirty="0" smtClean="0">
                <a:latin typeface="+mn-lt"/>
              </a:rPr>
              <a:t>	brand</a:t>
            </a:r>
          </a:p>
          <a:p>
            <a:r>
              <a:rPr lang="en-GB" sz="2800" dirty="0" smtClean="0">
                <a:latin typeface="+mn-lt"/>
              </a:rPr>
              <a:t>	values</a:t>
            </a:r>
          </a:p>
          <a:p>
            <a:r>
              <a:rPr lang="en-GB" sz="2800" dirty="0" smtClean="0">
                <a:latin typeface="+mn-lt"/>
              </a:rPr>
              <a:t>	culture</a:t>
            </a:r>
          </a:p>
          <a:p>
            <a:r>
              <a:rPr lang="en-GB" sz="2800" dirty="0" smtClean="0">
                <a:latin typeface="+mn-lt"/>
              </a:rPr>
              <a:t>	belonging (</a:t>
            </a:r>
            <a:r>
              <a:rPr lang="en-GB" sz="2800" dirty="0" err="1" smtClean="0">
                <a:latin typeface="+mn-lt"/>
              </a:rPr>
              <a:t>Maslow</a:t>
            </a:r>
            <a:r>
              <a:rPr lang="en-GB" sz="2800" dirty="0" smtClean="0">
                <a:latin typeface="+mn-lt"/>
              </a:rPr>
              <a:t>)</a:t>
            </a:r>
          </a:p>
          <a:p>
            <a:endParaRPr lang="en-GB" sz="2800" dirty="0" smtClean="0">
              <a:latin typeface="+mn-lt"/>
            </a:endParaRPr>
          </a:p>
          <a:p>
            <a:r>
              <a:rPr lang="en-GB" sz="2800" dirty="0" smtClean="0">
                <a:latin typeface="+mn-lt"/>
              </a:rPr>
              <a:t>Induction is the start of the performance cycle</a:t>
            </a:r>
          </a:p>
          <a:p>
            <a:endParaRPr lang="en-GB"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2000"/>
                                        <p:tgtEl>
                                          <p:spTgt spid="8">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fade">
                                      <p:cBhvr>
                                        <p:cTn id="13" dur="2000"/>
                                        <p:tgtEl>
                                          <p:spTgt spid="8">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4" end="4"/>
                                            </p:txEl>
                                          </p:spTgt>
                                        </p:tgtEl>
                                        <p:attrNameLst>
                                          <p:attrName>style.visibility</p:attrName>
                                        </p:attrNameLst>
                                      </p:cBhvr>
                                      <p:to>
                                        <p:strVal val="visible"/>
                                      </p:to>
                                    </p:set>
                                    <p:animEffect transition="in" filter="fade">
                                      <p:cBhvr>
                                        <p:cTn id="16" dur="2000"/>
                                        <p:tgtEl>
                                          <p:spTgt spid="8">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animEffect transition="in" filter="fade">
                                      <p:cBhvr>
                                        <p:cTn id="19" dur="2000"/>
                                        <p:tgtEl>
                                          <p:spTgt spid="8">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2000"/>
                                        <p:tgtEl>
                                          <p:spTgt spid="8">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animEffect transition="in" filter="fade">
                                      <p:cBhvr>
                                        <p:cTn id="25" dur="2000"/>
                                        <p:tgtEl>
                                          <p:spTgt spid="8">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xEl>
                                              <p:pRg st="8" end="8"/>
                                            </p:txEl>
                                          </p:spTgt>
                                        </p:tgtEl>
                                        <p:attrNameLst>
                                          <p:attrName>style.visibility</p:attrName>
                                        </p:attrNameLst>
                                      </p:cBhvr>
                                      <p:to>
                                        <p:strVal val="visible"/>
                                      </p:to>
                                    </p:set>
                                    <p:animEffect transition="in" filter="fade">
                                      <p:cBhvr>
                                        <p:cTn id="28" dur="2000"/>
                                        <p:tgtEl>
                                          <p:spTgt spid="8">
                                            <p:txEl>
                                              <p:pRg st="8" end="8"/>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txEl>
                                              <p:pRg st="10" end="10"/>
                                            </p:txEl>
                                          </p:spTgt>
                                        </p:tgtEl>
                                        <p:attrNameLst>
                                          <p:attrName>style.visibility</p:attrName>
                                        </p:attrNameLst>
                                      </p:cBhvr>
                                      <p:to>
                                        <p:strVal val="visible"/>
                                      </p:to>
                                    </p:set>
                                    <p:animEffect transition="in" filter="fade">
                                      <p:cBhvr>
                                        <p:cTn id="31" dur="20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835696" y="1052736"/>
            <a:ext cx="5429288" cy="646331"/>
          </a:xfrm>
          <a:prstGeom prst="rect">
            <a:avLst/>
          </a:prstGeom>
          <a:noFill/>
        </p:spPr>
        <p:txBody>
          <a:bodyPr wrap="square" rtlCol="0">
            <a:spAutoFit/>
          </a:bodyPr>
          <a:lstStyle/>
          <a:p>
            <a:pPr algn="ctr"/>
            <a:r>
              <a:rPr lang="en-GB" sz="3600" dirty="0" smtClean="0">
                <a:latin typeface="+mj-lt"/>
              </a:rPr>
              <a:t>The training cycle</a:t>
            </a:r>
            <a:endParaRPr lang="en-GB" sz="3600" dirty="0">
              <a:latin typeface="+mj-lt"/>
            </a:endParaRPr>
          </a:p>
        </p:txBody>
      </p:sp>
      <p:grpSp>
        <p:nvGrpSpPr>
          <p:cNvPr id="2" name="Group 28"/>
          <p:cNvGrpSpPr/>
          <p:nvPr/>
        </p:nvGrpSpPr>
        <p:grpSpPr>
          <a:xfrm>
            <a:off x="928662" y="1628800"/>
            <a:ext cx="7459762" cy="4221126"/>
            <a:chOff x="1142976" y="2071678"/>
            <a:chExt cx="7167570" cy="3778248"/>
          </a:xfrm>
        </p:grpSpPr>
        <p:graphicFrame>
          <p:nvGraphicFramePr>
            <p:cNvPr id="17" name="Diagram 16"/>
            <p:cNvGraphicFramePr/>
            <p:nvPr/>
          </p:nvGraphicFramePr>
          <p:xfrm>
            <a:off x="1142976" y="2071678"/>
            <a:ext cx="7167570" cy="3778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Chevron 21"/>
            <p:cNvSpPr/>
            <p:nvPr/>
          </p:nvSpPr>
          <p:spPr>
            <a:xfrm rot="2580000">
              <a:off x="5689506" y="280156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Chevron 23"/>
            <p:cNvSpPr/>
            <p:nvPr/>
          </p:nvSpPr>
          <p:spPr>
            <a:xfrm rot="8100000">
              <a:off x="5763726" y="465644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7" name="Chevron 26"/>
            <p:cNvSpPr/>
            <p:nvPr/>
          </p:nvSpPr>
          <p:spPr>
            <a:xfrm rot="-1800000">
              <a:off x="3450355" y="2882362"/>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Chevron 27"/>
            <p:cNvSpPr/>
            <p:nvPr/>
          </p:nvSpPr>
          <p:spPr>
            <a:xfrm rot="13080000">
              <a:off x="3538220" y="466398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475656" y="908720"/>
            <a:ext cx="6286544" cy="646331"/>
          </a:xfrm>
          <a:prstGeom prst="rect">
            <a:avLst/>
          </a:prstGeom>
          <a:noFill/>
        </p:spPr>
        <p:txBody>
          <a:bodyPr wrap="square" rtlCol="0">
            <a:spAutoFit/>
          </a:bodyPr>
          <a:lstStyle/>
          <a:p>
            <a:pPr algn="ctr"/>
            <a:r>
              <a:rPr lang="en-GB" sz="3600" dirty="0" smtClean="0">
                <a:latin typeface="+mj-lt"/>
              </a:rPr>
              <a:t>Learning and Styles</a:t>
            </a:r>
          </a:p>
        </p:txBody>
      </p:sp>
      <p:sp>
        <p:nvSpPr>
          <p:cNvPr id="7" name="TextBox 6"/>
          <p:cNvSpPr txBox="1"/>
          <p:nvPr/>
        </p:nvSpPr>
        <p:spPr>
          <a:xfrm>
            <a:off x="827584" y="1916832"/>
            <a:ext cx="7128792" cy="800219"/>
          </a:xfrm>
          <a:prstGeom prst="rect">
            <a:avLst/>
          </a:prstGeom>
          <a:noFill/>
        </p:spPr>
        <p:txBody>
          <a:bodyPr wrap="square" numCol="2" rtlCol="0">
            <a:spAutoFit/>
          </a:bodyPr>
          <a:lstStyle/>
          <a:p>
            <a:endParaRPr lang="en-GB" sz="2800" dirty="0" smtClean="0">
              <a:latin typeface="+mn-lt"/>
            </a:endParaRPr>
          </a:p>
          <a:p>
            <a:endParaRPr lang="en-GB" dirty="0"/>
          </a:p>
        </p:txBody>
      </p:sp>
      <p:pic>
        <p:nvPicPr>
          <p:cNvPr id="8" name="Picture 7" descr="kolb learning styles"/>
          <p:cNvPicPr/>
          <p:nvPr/>
        </p:nvPicPr>
        <p:blipFill>
          <a:blip r:embed="rId3" cstate="print"/>
          <a:srcRect/>
          <a:stretch>
            <a:fillRect/>
          </a:stretch>
        </p:blipFill>
        <p:spPr bwMode="auto">
          <a:xfrm>
            <a:off x="2428557" y="1523047"/>
            <a:ext cx="4286885" cy="3811905"/>
          </a:xfrm>
          <a:prstGeom prst="rect">
            <a:avLst/>
          </a:prstGeom>
          <a:noFill/>
          <a:ln w="9525">
            <a:noFill/>
            <a:miter lim="800000"/>
            <a:headEnd/>
            <a:tailEnd/>
          </a:ln>
        </p:spPr>
      </p:pic>
      <p:sp>
        <p:nvSpPr>
          <p:cNvPr id="9" name="TextBox 8"/>
          <p:cNvSpPr txBox="1"/>
          <p:nvPr/>
        </p:nvSpPr>
        <p:spPr>
          <a:xfrm>
            <a:off x="1187624" y="5373216"/>
            <a:ext cx="7200800" cy="954107"/>
          </a:xfrm>
          <a:prstGeom prst="rect">
            <a:avLst/>
          </a:prstGeom>
          <a:noFill/>
        </p:spPr>
        <p:txBody>
          <a:bodyPr wrap="square" rtlCol="0">
            <a:spAutoFit/>
          </a:bodyPr>
          <a:lstStyle/>
          <a:p>
            <a:r>
              <a:rPr lang="en-GB" sz="2800" dirty="0" smtClean="0">
                <a:latin typeface="+mn-lt"/>
              </a:rPr>
              <a:t>Activist     </a:t>
            </a:r>
            <a:r>
              <a:rPr lang="en-GB" sz="2800" dirty="0" err="1" smtClean="0">
                <a:latin typeface="+mn-lt"/>
              </a:rPr>
              <a:t>Pragmatistic</a:t>
            </a:r>
            <a:r>
              <a:rPr lang="en-GB" sz="2800" dirty="0" smtClean="0">
                <a:latin typeface="+mn-lt"/>
              </a:rPr>
              <a:t>     Theorist     Reflector</a:t>
            </a:r>
          </a:p>
          <a:p>
            <a:r>
              <a:rPr lang="en-GB" sz="2800" dirty="0" smtClean="0">
                <a:latin typeface="+mn-lt"/>
              </a:rPr>
              <a:t>Visual       Auditory            Kinaesthetic</a:t>
            </a:r>
            <a:endParaRPr lang="en-GB" sz="28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84784"/>
            <a:ext cx="8229600" cy="1143000"/>
          </a:xfrm>
        </p:spPr>
        <p:txBody>
          <a:bodyPr/>
          <a:lstStyle/>
          <a:p>
            <a:r>
              <a:rPr lang="en-GB" dirty="0" smtClean="0"/>
              <a:t>People, people, people</a:t>
            </a:r>
            <a:br>
              <a:rPr lang="en-GB" dirty="0" smtClean="0"/>
            </a:br>
            <a:r>
              <a:rPr lang="en-GB" dirty="0" smtClean="0"/>
              <a:t>(in other words, Humans!)</a:t>
            </a:r>
            <a:endParaRPr lang="en-GB" dirty="0"/>
          </a:p>
        </p:txBody>
      </p:sp>
      <p:sp>
        <p:nvSpPr>
          <p:cNvPr id="3" name="Content Placeholder 2"/>
          <p:cNvSpPr>
            <a:spLocks noGrp="1"/>
          </p:cNvSpPr>
          <p:nvPr>
            <p:ph idx="1"/>
          </p:nvPr>
        </p:nvSpPr>
        <p:spPr>
          <a:xfrm>
            <a:off x="899592" y="3212976"/>
            <a:ext cx="7805737" cy="2390700"/>
          </a:xfrm>
        </p:spPr>
        <p:txBody>
          <a:bodyPr/>
          <a:lstStyle/>
          <a:p>
            <a:r>
              <a:rPr lang="en-GB" dirty="0" smtClean="0"/>
              <a:t>How do we get people to want to perform?</a:t>
            </a:r>
          </a:p>
          <a:p>
            <a:endParaRPr lang="en-GB" dirty="0" smtClean="0"/>
          </a:p>
          <a:p>
            <a:r>
              <a:rPr lang="en-GB" dirty="0" smtClean="0"/>
              <a:t>How do we get people to want to change, grow, learn?</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1043608" y="1340768"/>
            <a:ext cx="7215238" cy="646331"/>
          </a:xfrm>
          <a:prstGeom prst="rect">
            <a:avLst/>
          </a:prstGeom>
          <a:noFill/>
        </p:spPr>
        <p:txBody>
          <a:bodyPr wrap="square" rtlCol="0">
            <a:spAutoFit/>
          </a:bodyPr>
          <a:lstStyle/>
          <a:p>
            <a:pPr algn="ctr"/>
            <a:r>
              <a:rPr lang="en-GB" sz="3600" dirty="0" smtClean="0">
                <a:latin typeface="+mj-lt"/>
              </a:rPr>
              <a:t>Performance Management</a:t>
            </a:r>
          </a:p>
        </p:txBody>
      </p:sp>
      <p:sp>
        <p:nvSpPr>
          <p:cNvPr id="6" name="TextBox 5"/>
          <p:cNvSpPr txBox="1"/>
          <p:nvPr/>
        </p:nvSpPr>
        <p:spPr>
          <a:xfrm>
            <a:off x="899592" y="2132856"/>
            <a:ext cx="7416824" cy="2831544"/>
          </a:xfrm>
          <a:prstGeom prst="rect">
            <a:avLst/>
          </a:prstGeom>
          <a:noFill/>
        </p:spPr>
        <p:txBody>
          <a:bodyPr wrap="square" rtlCol="0">
            <a:spAutoFit/>
          </a:bodyPr>
          <a:lstStyle/>
          <a:p>
            <a:r>
              <a:rPr lang="en-GB" sz="3200" dirty="0" smtClean="0">
                <a:latin typeface="+mn-lt"/>
              </a:rPr>
              <a:t>A management process designed to link the organisations objectives with those of the individual in such a way as to ensure that both individual and corporate objectives are, as far as possible, met.</a:t>
            </a:r>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683568" y="1285860"/>
            <a:ext cx="7920880" cy="4924425"/>
          </a:xfrm>
          <a:prstGeom prst="rect">
            <a:avLst/>
          </a:prstGeom>
          <a:noFill/>
        </p:spPr>
        <p:txBody>
          <a:bodyPr wrap="square" rtlCol="0">
            <a:spAutoFit/>
          </a:bodyPr>
          <a:lstStyle/>
          <a:p>
            <a:pPr algn="ctr"/>
            <a:r>
              <a:rPr lang="en-GB" sz="3600" dirty="0" smtClean="0">
                <a:latin typeface="+mj-lt"/>
              </a:rPr>
              <a:t>Characteristics of Highly Performing Teams</a:t>
            </a:r>
          </a:p>
          <a:p>
            <a:endParaRPr lang="en-GB" dirty="0" smtClean="0">
              <a:solidFill>
                <a:srgbClr val="FF0000"/>
              </a:solidFill>
            </a:endParaRPr>
          </a:p>
          <a:p>
            <a:pPr marL="450850" indent="-450850">
              <a:buFont typeface="Arial" pitchFamily="34" charset="0"/>
              <a:buChar char="•"/>
            </a:pPr>
            <a:r>
              <a:rPr lang="en-GB" sz="2800" dirty="0" smtClean="0">
                <a:latin typeface="+mn-lt"/>
              </a:rPr>
              <a:t> Shared, clear and challenging objectives</a:t>
            </a:r>
          </a:p>
          <a:p>
            <a:pPr marL="450850" indent="-450850">
              <a:buFont typeface="Arial" pitchFamily="34" charset="0"/>
              <a:buChar char="•"/>
            </a:pPr>
            <a:r>
              <a:rPr lang="en-GB" sz="2800" dirty="0" smtClean="0">
                <a:latin typeface="+mn-lt"/>
              </a:rPr>
              <a:t> Effective communication – within/outside</a:t>
            </a:r>
          </a:p>
          <a:p>
            <a:pPr marL="450850" indent="-450850">
              <a:buFont typeface="Arial" pitchFamily="34" charset="0"/>
              <a:buChar char="•"/>
            </a:pPr>
            <a:r>
              <a:rPr lang="en-GB" sz="2800" dirty="0" smtClean="0">
                <a:latin typeface="+mn-lt"/>
              </a:rPr>
              <a:t> Appropriate mix – attitude/skills/knowledge</a:t>
            </a:r>
          </a:p>
          <a:p>
            <a:pPr marL="450850" indent="-450850">
              <a:buFont typeface="Arial" pitchFamily="34" charset="0"/>
              <a:buChar char="•"/>
            </a:pPr>
            <a:r>
              <a:rPr lang="en-GB" sz="2800" dirty="0" smtClean="0">
                <a:latin typeface="+mn-lt"/>
              </a:rPr>
              <a:t> Clearly defined roles and responsibilities</a:t>
            </a:r>
          </a:p>
          <a:p>
            <a:pPr marL="450850" indent="-450850">
              <a:buFont typeface="Arial" pitchFamily="34" charset="0"/>
              <a:buChar char="•"/>
            </a:pPr>
            <a:r>
              <a:rPr lang="en-GB" sz="2800" dirty="0" smtClean="0">
                <a:latin typeface="+mn-lt"/>
              </a:rPr>
              <a:t> Mutual respect</a:t>
            </a:r>
          </a:p>
          <a:p>
            <a:pPr marL="450850" indent="-450850">
              <a:buFont typeface="Arial" pitchFamily="34" charset="0"/>
              <a:buChar char="•"/>
            </a:pPr>
            <a:r>
              <a:rPr lang="en-GB" sz="2800" dirty="0" smtClean="0">
                <a:latin typeface="+mn-lt"/>
              </a:rPr>
              <a:t> Commitment and pride</a:t>
            </a:r>
          </a:p>
          <a:p>
            <a:pPr marL="450850" indent="-450850">
              <a:buFont typeface="Arial" pitchFamily="34" charset="0"/>
              <a:buChar char="•"/>
            </a:pPr>
            <a:r>
              <a:rPr lang="en-GB" sz="2800" dirty="0" smtClean="0">
                <a:latin typeface="+mn-lt"/>
              </a:rPr>
              <a:t> Supportive and trusting relationships</a:t>
            </a:r>
          </a:p>
          <a:p>
            <a:pPr marL="450850" indent="-450850">
              <a:buFont typeface="Arial" pitchFamily="34" charset="0"/>
              <a:buChar char="•"/>
            </a:pPr>
            <a:r>
              <a:rPr lang="en-GB" sz="2800" dirty="0" smtClean="0">
                <a:latin typeface="+mn-lt"/>
              </a:rPr>
              <a:t> Well motivated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20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2" end="2"/>
                                            </p:txEl>
                                          </p:spTgt>
                                        </p:tgtEl>
                                        <p:attrNameLst>
                                          <p:attrName>style.visibility</p:attrName>
                                        </p:attrNameLst>
                                      </p:cBhvr>
                                      <p:to>
                                        <p:strVal val="visible"/>
                                      </p:to>
                                    </p:set>
                                    <p:animEffect transition="in" filter="fade">
                                      <p:cBhvr>
                                        <p:cTn id="10" dur="2000"/>
                                        <p:tgtEl>
                                          <p:spTgt spid="14">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xEl>
                                              <p:pRg st="3" end="3"/>
                                            </p:txEl>
                                          </p:spTgt>
                                        </p:tgtEl>
                                        <p:attrNameLst>
                                          <p:attrName>style.visibility</p:attrName>
                                        </p:attrNameLst>
                                      </p:cBhvr>
                                      <p:to>
                                        <p:strVal val="visible"/>
                                      </p:to>
                                    </p:set>
                                    <p:animEffect transition="in" filter="fade">
                                      <p:cBhvr>
                                        <p:cTn id="13" dur="2000"/>
                                        <p:tgtEl>
                                          <p:spTgt spid="14">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xEl>
                                              <p:pRg st="4" end="4"/>
                                            </p:txEl>
                                          </p:spTgt>
                                        </p:tgtEl>
                                        <p:attrNameLst>
                                          <p:attrName>style.visibility</p:attrName>
                                        </p:attrNameLst>
                                      </p:cBhvr>
                                      <p:to>
                                        <p:strVal val="visible"/>
                                      </p:to>
                                    </p:set>
                                    <p:animEffect transition="in" filter="fade">
                                      <p:cBhvr>
                                        <p:cTn id="16" dur="2000"/>
                                        <p:tgtEl>
                                          <p:spTgt spid="14">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xEl>
                                              <p:pRg st="5" end="5"/>
                                            </p:txEl>
                                          </p:spTgt>
                                        </p:tgtEl>
                                        <p:attrNameLst>
                                          <p:attrName>style.visibility</p:attrName>
                                        </p:attrNameLst>
                                      </p:cBhvr>
                                      <p:to>
                                        <p:strVal val="visible"/>
                                      </p:to>
                                    </p:set>
                                    <p:animEffect transition="in" filter="fade">
                                      <p:cBhvr>
                                        <p:cTn id="19" dur="2000"/>
                                        <p:tgtEl>
                                          <p:spTgt spid="14">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6" end="6"/>
                                            </p:txEl>
                                          </p:spTgt>
                                        </p:tgtEl>
                                        <p:attrNameLst>
                                          <p:attrName>style.visibility</p:attrName>
                                        </p:attrNameLst>
                                      </p:cBhvr>
                                      <p:to>
                                        <p:strVal val="visible"/>
                                      </p:to>
                                    </p:set>
                                    <p:animEffect transition="in" filter="fade">
                                      <p:cBhvr>
                                        <p:cTn id="22" dur="2000"/>
                                        <p:tgtEl>
                                          <p:spTgt spid="14">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4">
                                            <p:txEl>
                                              <p:pRg st="7" end="7"/>
                                            </p:txEl>
                                          </p:spTgt>
                                        </p:tgtEl>
                                        <p:attrNameLst>
                                          <p:attrName>style.visibility</p:attrName>
                                        </p:attrNameLst>
                                      </p:cBhvr>
                                      <p:to>
                                        <p:strVal val="visible"/>
                                      </p:to>
                                    </p:set>
                                    <p:animEffect transition="in" filter="fade">
                                      <p:cBhvr>
                                        <p:cTn id="25" dur="2000"/>
                                        <p:tgtEl>
                                          <p:spTgt spid="14">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xEl>
                                              <p:pRg st="8" end="8"/>
                                            </p:txEl>
                                          </p:spTgt>
                                        </p:tgtEl>
                                        <p:attrNameLst>
                                          <p:attrName>style.visibility</p:attrName>
                                        </p:attrNameLst>
                                      </p:cBhvr>
                                      <p:to>
                                        <p:strVal val="visible"/>
                                      </p:to>
                                    </p:set>
                                    <p:animEffect transition="in" filter="fade">
                                      <p:cBhvr>
                                        <p:cTn id="28" dur="2000"/>
                                        <p:tgtEl>
                                          <p:spTgt spid="14">
                                            <p:txEl>
                                              <p:pRg st="8" end="8"/>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4">
                                            <p:txEl>
                                              <p:pRg st="9" end="9"/>
                                            </p:txEl>
                                          </p:spTgt>
                                        </p:tgtEl>
                                        <p:attrNameLst>
                                          <p:attrName>style.visibility</p:attrName>
                                        </p:attrNameLst>
                                      </p:cBhvr>
                                      <p:to>
                                        <p:strVal val="visible"/>
                                      </p:to>
                                    </p:set>
                                    <p:animEffect transition="in" filter="fade">
                                      <p:cBhvr>
                                        <p:cTn id="31" dur="2000"/>
                                        <p:tgtEl>
                                          <p:spTgt spid="1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allAtOnce"/>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1" name="TextBox 5"/>
          <p:cNvSpPr txBox="1">
            <a:spLocks noChangeArrowheads="1"/>
          </p:cNvSpPr>
          <p:nvPr/>
        </p:nvSpPr>
        <p:spPr bwMode="auto">
          <a:xfrm>
            <a:off x="0" y="980728"/>
            <a:ext cx="9144000" cy="1200329"/>
          </a:xfrm>
          <a:prstGeom prst="rect">
            <a:avLst/>
          </a:prstGeom>
          <a:noFill/>
          <a:ln w="9525">
            <a:noFill/>
            <a:miter lim="800000"/>
            <a:headEnd/>
            <a:tailEnd/>
          </a:ln>
        </p:spPr>
        <p:txBody>
          <a:bodyPr wrap="square">
            <a:spAutoFit/>
          </a:bodyPr>
          <a:lstStyle/>
          <a:p>
            <a:pPr algn="ctr"/>
            <a:r>
              <a:rPr lang="en-GB" sz="3600" dirty="0">
                <a:latin typeface="+mj-lt"/>
              </a:rPr>
              <a:t>The main concerns of performance management </a:t>
            </a:r>
          </a:p>
        </p:txBody>
      </p:sp>
      <p:sp>
        <p:nvSpPr>
          <p:cNvPr id="4102" name="TextBox 6"/>
          <p:cNvSpPr txBox="1">
            <a:spLocks noChangeArrowheads="1"/>
          </p:cNvSpPr>
          <p:nvPr/>
        </p:nvSpPr>
        <p:spPr bwMode="auto">
          <a:xfrm>
            <a:off x="251520" y="2132856"/>
            <a:ext cx="8640960" cy="4154984"/>
          </a:xfrm>
          <a:prstGeom prst="rect">
            <a:avLst/>
          </a:prstGeom>
          <a:noFill/>
          <a:ln w="9525">
            <a:noFill/>
            <a:miter lim="800000"/>
            <a:headEnd/>
            <a:tailEnd/>
          </a:ln>
        </p:spPr>
        <p:txBody>
          <a:bodyPr wrap="square">
            <a:spAutoFit/>
          </a:bodyPr>
          <a:lstStyle/>
          <a:p>
            <a:r>
              <a:rPr lang="en-GB" sz="2400" dirty="0">
                <a:latin typeface="+mn-lt"/>
              </a:rPr>
              <a:t>Performance management is concerned with: </a:t>
            </a:r>
          </a:p>
          <a:p>
            <a:endParaRPr lang="en-GB" sz="2400" dirty="0">
              <a:latin typeface="+mn-lt"/>
            </a:endParaRPr>
          </a:p>
          <a:p>
            <a:pPr>
              <a:buFont typeface="Arial" charset="0"/>
              <a:buChar char="•"/>
            </a:pPr>
            <a:r>
              <a:rPr lang="en-GB" sz="2400" dirty="0">
                <a:latin typeface="+mn-lt"/>
              </a:rPr>
              <a:t>  Aligning individuals objectives to organisational objectives and encouraging individuals to uphold corporate core values;  </a:t>
            </a:r>
          </a:p>
          <a:p>
            <a:pPr>
              <a:buFont typeface="Arial" charset="0"/>
              <a:buChar char="•"/>
            </a:pPr>
            <a:endParaRPr lang="en-GB" sz="2400" dirty="0">
              <a:latin typeface="+mn-lt"/>
            </a:endParaRPr>
          </a:p>
          <a:p>
            <a:pPr>
              <a:buFont typeface="Arial" charset="0"/>
              <a:buChar char="•"/>
            </a:pPr>
            <a:r>
              <a:rPr lang="en-GB" sz="2400" dirty="0">
                <a:latin typeface="+mn-lt"/>
              </a:rPr>
              <a:t>  Enabling expectations to be defined and agreed in terms of role responsibilities and accountabilities (expected to do), skills (expected to have) and behaviours (expected to be); </a:t>
            </a:r>
          </a:p>
          <a:p>
            <a:pPr>
              <a:buFont typeface="Arial" charset="0"/>
              <a:buChar char="•"/>
            </a:pPr>
            <a:endParaRPr lang="en-GB" sz="2400" dirty="0">
              <a:latin typeface="+mn-lt"/>
            </a:endParaRPr>
          </a:p>
          <a:p>
            <a:pPr>
              <a:buFont typeface="Arial" charset="0"/>
              <a:buChar char="•"/>
            </a:pPr>
            <a:r>
              <a:rPr lang="en-GB" sz="2400" dirty="0">
                <a:latin typeface="+mn-lt"/>
              </a:rPr>
              <a:t>  Providing opportunities for individuals to identify their own goals and develop their skills and competencies </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548680"/>
            <a:ext cx="8229600" cy="1143000"/>
          </a:xfrm>
        </p:spPr>
        <p:txBody>
          <a:bodyPr/>
          <a:lstStyle/>
          <a:p>
            <a:pPr algn="ctr" eaLnBrk="1" hangingPunct="1"/>
            <a:r>
              <a:rPr lang="en-GB" sz="3600" dirty="0" smtClean="0">
                <a:cs typeface="Arial" pitchFamily="34" charset="0"/>
              </a:rPr>
              <a:t>Gap Analysis</a:t>
            </a:r>
          </a:p>
        </p:txBody>
      </p:sp>
      <p:sp>
        <p:nvSpPr>
          <p:cNvPr id="23555" name="AutoShape 3"/>
          <p:cNvSpPr>
            <a:spLocks noChangeArrowheads="1"/>
          </p:cNvSpPr>
          <p:nvPr/>
        </p:nvSpPr>
        <p:spPr bwMode="auto">
          <a:xfrm>
            <a:off x="6084888" y="2924175"/>
            <a:ext cx="2520950" cy="1584325"/>
          </a:xfrm>
          <a:prstGeom prst="roundRect">
            <a:avLst>
              <a:gd name="adj" fmla="val 16667"/>
            </a:avLst>
          </a:prstGeom>
          <a:solidFill>
            <a:srgbClr val="CCFF33"/>
          </a:solidFill>
          <a:ln w="9525">
            <a:solidFill>
              <a:schemeClr val="tx1"/>
            </a:solidFill>
            <a:round/>
            <a:headEnd/>
            <a:tailEnd/>
          </a:ln>
        </p:spPr>
        <p:txBody>
          <a:bodyPr anchor="ctr">
            <a:spAutoFit/>
          </a:bodyPr>
          <a:lstStyle/>
          <a:p>
            <a:endParaRPr lang="en-US"/>
          </a:p>
        </p:txBody>
      </p:sp>
      <p:sp>
        <p:nvSpPr>
          <p:cNvPr id="207876" name="Text Box 4"/>
          <p:cNvSpPr txBox="1">
            <a:spLocks noChangeArrowheads="1"/>
          </p:cNvSpPr>
          <p:nvPr/>
        </p:nvSpPr>
        <p:spPr bwMode="auto">
          <a:xfrm>
            <a:off x="684213" y="2420938"/>
            <a:ext cx="2806700" cy="3968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dirty="0">
                <a:solidFill>
                  <a:srgbClr val="003366"/>
                </a:solidFill>
                <a:effectLst>
                  <a:outerShdw blurRad="38100" dist="38100" dir="2700000" algn="tl">
                    <a:srgbClr val="C0C0C0"/>
                  </a:outerShdw>
                </a:effectLst>
                <a:latin typeface="Comic Sans MS" pitchFamily="66" charset="0"/>
              </a:rPr>
              <a:t>Where are we now?</a:t>
            </a:r>
          </a:p>
        </p:txBody>
      </p:sp>
      <p:sp>
        <p:nvSpPr>
          <p:cNvPr id="207877" name="Text Box 5"/>
          <p:cNvSpPr txBox="1">
            <a:spLocks noChangeArrowheads="1"/>
          </p:cNvSpPr>
          <p:nvPr/>
        </p:nvSpPr>
        <p:spPr bwMode="auto">
          <a:xfrm>
            <a:off x="6227763" y="2205038"/>
            <a:ext cx="2232025" cy="7016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a:solidFill>
                  <a:srgbClr val="003366"/>
                </a:solidFill>
                <a:effectLst>
                  <a:outerShdw blurRad="38100" dist="38100" dir="2700000" algn="tl">
                    <a:srgbClr val="C0C0C0"/>
                  </a:outerShdw>
                </a:effectLst>
                <a:latin typeface="Comic Sans MS" pitchFamily="66" charset="0"/>
              </a:rPr>
              <a:t>Where do we need to be?</a:t>
            </a:r>
          </a:p>
        </p:txBody>
      </p:sp>
      <p:sp>
        <p:nvSpPr>
          <p:cNvPr id="207878" name="Text Box 6"/>
          <p:cNvSpPr txBox="1">
            <a:spLocks noChangeArrowheads="1"/>
          </p:cNvSpPr>
          <p:nvPr/>
        </p:nvSpPr>
        <p:spPr bwMode="auto">
          <a:xfrm>
            <a:off x="3563938" y="5300663"/>
            <a:ext cx="2232025" cy="3968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a:solidFill>
                  <a:srgbClr val="003366"/>
                </a:solidFill>
                <a:effectLst>
                  <a:outerShdw blurRad="38100" dist="38100" dir="2700000" algn="tl">
                    <a:srgbClr val="C0C0C0"/>
                  </a:outerShdw>
                </a:effectLst>
                <a:latin typeface="Comic Sans MS" pitchFamily="66" charset="0"/>
              </a:rPr>
              <a:t>What’s the plan?</a:t>
            </a:r>
          </a:p>
        </p:txBody>
      </p:sp>
      <p:grpSp>
        <p:nvGrpSpPr>
          <p:cNvPr id="2" name="Group 7"/>
          <p:cNvGrpSpPr>
            <a:grpSpLocks/>
          </p:cNvGrpSpPr>
          <p:nvPr/>
        </p:nvGrpSpPr>
        <p:grpSpPr bwMode="auto">
          <a:xfrm>
            <a:off x="684213" y="2924175"/>
            <a:ext cx="2806700" cy="1584325"/>
            <a:chOff x="386" y="2523"/>
            <a:chExt cx="1768" cy="998"/>
          </a:xfrm>
        </p:grpSpPr>
        <p:sp>
          <p:nvSpPr>
            <p:cNvPr id="23565" name="AutoShape 8"/>
            <p:cNvSpPr>
              <a:spLocks noChangeArrowheads="1"/>
            </p:cNvSpPr>
            <p:nvPr/>
          </p:nvSpPr>
          <p:spPr bwMode="auto">
            <a:xfrm>
              <a:off x="476" y="2523"/>
              <a:ext cx="1588" cy="998"/>
            </a:xfrm>
            <a:prstGeom prst="roundRect">
              <a:avLst>
                <a:gd name="adj" fmla="val 16667"/>
              </a:avLst>
            </a:prstGeom>
            <a:solidFill>
              <a:srgbClr val="CCFFFF"/>
            </a:solidFill>
            <a:ln w="9525">
              <a:solidFill>
                <a:schemeClr val="tx1"/>
              </a:solidFill>
              <a:round/>
              <a:headEnd/>
              <a:tailEnd/>
            </a:ln>
          </p:spPr>
          <p:txBody>
            <a:bodyPr anchor="ctr">
              <a:spAutoFit/>
            </a:bodyPr>
            <a:lstStyle/>
            <a:p>
              <a:endParaRPr lang="en-US"/>
            </a:p>
          </p:txBody>
        </p:sp>
        <p:sp>
          <p:nvSpPr>
            <p:cNvPr id="23566" name="Line 9"/>
            <p:cNvSpPr>
              <a:spLocks noChangeShapeType="1"/>
            </p:cNvSpPr>
            <p:nvPr/>
          </p:nvSpPr>
          <p:spPr bwMode="auto">
            <a:xfrm>
              <a:off x="1247" y="2523"/>
              <a:ext cx="0" cy="998"/>
            </a:xfrm>
            <a:prstGeom prst="line">
              <a:avLst/>
            </a:prstGeom>
            <a:noFill/>
            <a:ln w="9525">
              <a:solidFill>
                <a:schemeClr val="tx1"/>
              </a:solidFill>
              <a:round/>
              <a:headEnd/>
              <a:tailEnd/>
            </a:ln>
          </p:spPr>
          <p:txBody>
            <a:bodyPr wrap="none" anchor="ctr">
              <a:spAutoFit/>
            </a:bodyPr>
            <a:lstStyle/>
            <a:p>
              <a:endParaRPr lang="en-GB"/>
            </a:p>
          </p:txBody>
        </p:sp>
        <p:sp>
          <p:nvSpPr>
            <p:cNvPr id="23567" name="Line 10"/>
            <p:cNvSpPr>
              <a:spLocks noChangeShapeType="1"/>
            </p:cNvSpPr>
            <p:nvPr/>
          </p:nvSpPr>
          <p:spPr bwMode="auto">
            <a:xfrm>
              <a:off x="476" y="3022"/>
              <a:ext cx="1588" cy="0"/>
            </a:xfrm>
            <a:prstGeom prst="line">
              <a:avLst/>
            </a:prstGeom>
            <a:noFill/>
            <a:ln w="9525">
              <a:solidFill>
                <a:schemeClr val="tx1"/>
              </a:solidFill>
              <a:round/>
              <a:headEnd/>
              <a:tailEnd/>
            </a:ln>
          </p:spPr>
          <p:txBody>
            <a:bodyPr wrap="none" anchor="ctr">
              <a:spAutoFit/>
            </a:bodyPr>
            <a:lstStyle/>
            <a:p>
              <a:endParaRPr lang="en-GB"/>
            </a:p>
          </p:txBody>
        </p:sp>
        <p:sp>
          <p:nvSpPr>
            <p:cNvPr id="207883" name="Text Box 11"/>
            <p:cNvSpPr txBox="1">
              <a:spLocks noChangeArrowheads="1"/>
            </p:cNvSpPr>
            <p:nvPr/>
          </p:nvSpPr>
          <p:spPr bwMode="auto">
            <a:xfrm>
              <a:off x="476" y="2614"/>
              <a:ext cx="771"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a:solidFill>
                    <a:srgbClr val="003366"/>
                  </a:solidFill>
                  <a:effectLst>
                    <a:outerShdw blurRad="38100" dist="38100" dir="2700000" algn="tl">
                      <a:srgbClr val="C0C0C0"/>
                    </a:outerShdw>
                  </a:effectLst>
                  <a:latin typeface="Comic Sans MS" pitchFamily="66" charset="0"/>
                </a:rPr>
                <a:t>Strengths</a:t>
              </a:r>
            </a:p>
          </p:txBody>
        </p:sp>
        <p:sp>
          <p:nvSpPr>
            <p:cNvPr id="207884" name="Text Box 12"/>
            <p:cNvSpPr txBox="1">
              <a:spLocks noChangeArrowheads="1"/>
            </p:cNvSpPr>
            <p:nvPr/>
          </p:nvSpPr>
          <p:spPr bwMode="auto">
            <a:xfrm>
              <a:off x="386" y="3158"/>
              <a:ext cx="952"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a:solidFill>
                    <a:srgbClr val="003366"/>
                  </a:solidFill>
                  <a:effectLst>
                    <a:outerShdw blurRad="38100" dist="38100" dir="2700000" algn="tl">
                      <a:srgbClr val="C0C0C0"/>
                    </a:outerShdw>
                  </a:effectLst>
                  <a:latin typeface="Comic Sans MS" pitchFamily="66" charset="0"/>
                </a:rPr>
                <a:t>Opportunities</a:t>
              </a:r>
            </a:p>
          </p:txBody>
        </p:sp>
        <p:sp>
          <p:nvSpPr>
            <p:cNvPr id="207885" name="Text Box 13"/>
            <p:cNvSpPr txBox="1">
              <a:spLocks noChangeArrowheads="1"/>
            </p:cNvSpPr>
            <p:nvPr/>
          </p:nvSpPr>
          <p:spPr bwMode="auto">
            <a:xfrm>
              <a:off x="1202" y="2614"/>
              <a:ext cx="907"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dirty="0">
                  <a:solidFill>
                    <a:srgbClr val="003366"/>
                  </a:solidFill>
                  <a:effectLst>
                    <a:outerShdw blurRad="38100" dist="38100" dir="2700000" algn="tl">
                      <a:srgbClr val="C0C0C0"/>
                    </a:outerShdw>
                  </a:effectLst>
                  <a:latin typeface="Comic Sans MS" pitchFamily="66" charset="0"/>
                </a:rPr>
                <a:t>Weaknesses</a:t>
              </a:r>
            </a:p>
          </p:txBody>
        </p:sp>
        <p:sp>
          <p:nvSpPr>
            <p:cNvPr id="207886" name="Text Box 14"/>
            <p:cNvSpPr txBox="1">
              <a:spLocks noChangeArrowheads="1"/>
            </p:cNvSpPr>
            <p:nvPr/>
          </p:nvSpPr>
          <p:spPr bwMode="auto">
            <a:xfrm>
              <a:off x="1383" y="3147"/>
              <a:ext cx="771"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a:solidFill>
                    <a:srgbClr val="003366"/>
                  </a:solidFill>
                  <a:effectLst>
                    <a:outerShdw blurRad="38100" dist="38100" dir="2700000" algn="tl">
                      <a:srgbClr val="C0C0C0"/>
                    </a:outerShdw>
                  </a:effectLst>
                  <a:latin typeface="Comic Sans MS" pitchFamily="66" charset="0"/>
                </a:rPr>
                <a:t>Threats</a:t>
              </a:r>
            </a:p>
          </p:txBody>
        </p:sp>
        <p:sp>
          <p:nvSpPr>
            <p:cNvPr id="23572" name="AutoShape 15"/>
            <p:cNvSpPr>
              <a:spLocks noChangeArrowheads="1"/>
            </p:cNvSpPr>
            <p:nvPr/>
          </p:nvSpPr>
          <p:spPr bwMode="auto">
            <a:xfrm>
              <a:off x="748" y="2795"/>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endParaRPr lang="en-US"/>
            </a:p>
          </p:txBody>
        </p:sp>
        <p:sp>
          <p:nvSpPr>
            <p:cNvPr id="23573" name="AutoShape 16"/>
            <p:cNvSpPr>
              <a:spLocks noChangeArrowheads="1"/>
            </p:cNvSpPr>
            <p:nvPr/>
          </p:nvSpPr>
          <p:spPr bwMode="auto">
            <a:xfrm rot="5400000">
              <a:off x="1195" y="3150"/>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endParaRPr lang="en-US"/>
            </a:p>
          </p:txBody>
        </p:sp>
        <p:sp>
          <p:nvSpPr>
            <p:cNvPr id="23574" name="AutoShape 17"/>
            <p:cNvSpPr>
              <a:spLocks noChangeArrowheads="1"/>
            </p:cNvSpPr>
            <p:nvPr/>
          </p:nvSpPr>
          <p:spPr bwMode="auto">
            <a:xfrm rot="2629851">
              <a:off x="1156" y="2840"/>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endParaRPr lang="en-US"/>
            </a:p>
          </p:txBody>
        </p:sp>
      </p:grpSp>
      <p:sp>
        <p:nvSpPr>
          <p:cNvPr id="23560" name="AutoShape 18"/>
          <p:cNvSpPr>
            <a:spLocks noChangeArrowheads="1"/>
          </p:cNvSpPr>
          <p:nvPr/>
        </p:nvSpPr>
        <p:spPr bwMode="auto">
          <a:xfrm>
            <a:off x="1619250" y="4581525"/>
            <a:ext cx="6696075" cy="1873250"/>
          </a:xfrm>
          <a:prstGeom prst="curvedUpArrow">
            <a:avLst>
              <a:gd name="adj1" fmla="val 71492"/>
              <a:gd name="adj2" fmla="val 142983"/>
              <a:gd name="adj3" fmla="val 33333"/>
            </a:avLst>
          </a:prstGeom>
          <a:solidFill>
            <a:srgbClr val="00FF00"/>
          </a:solidFill>
          <a:ln w="9525">
            <a:solidFill>
              <a:schemeClr val="tx1"/>
            </a:solidFill>
            <a:miter lim="800000"/>
            <a:headEnd/>
            <a:tailEnd/>
          </a:ln>
        </p:spPr>
        <p:txBody>
          <a:bodyPr wrap="none" anchor="ctr">
            <a:spAutoFit/>
          </a:bodyPr>
          <a:lstStyle/>
          <a:p>
            <a:endParaRPr lang="en-US"/>
          </a:p>
        </p:txBody>
      </p:sp>
      <p:sp>
        <p:nvSpPr>
          <p:cNvPr id="23561" name="AutoShape 19"/>
          <p:cNvSpPr>
            <a:spLocks noChangeArrowheads="1"/>
          </p:cNvSpPr>
          <p:nvPr/>
        </p:nvSpPr>
        <p:spPr bwMode="auto">
          <a:xfrm>
            <a:off x="3492500" y="2924175"/>
            <a:ext cx="863600" cy="1584325"/>
          </a:xfrm>
          <a:prstGeom prst="rightArrow">
            <a:avLst>
              <a:gd name="adj1" fmla="val 50000"/>
              <a:gd name="adj2" fmla="val 25000"/>
            </a:avLst>
          </a:prstGeom>
          <a:solidFill>
            <a:srgbClr val="00FFFF"/>
          </a:solidFill>
          <a:ln w="9525">
            <a:solidFill>
              <a:schemeClr val="tx1"/>
            </a:solidFill>
            <a:miter lim="800000"/>
            <a:headEnd/>
            <a:tailEnd/>
          </a:ln>
        </p:spPr>
        <p:txBody>
          <a:bodyPr anchor="ctr">
            <a:spAutoFit/>
          </a:bodyPr>
          <a:lstStyle/>
          <a:p>
            <a:endParaRPr lang="en-US"/>
          </a:p>
        </p:txBody>
      </p:sp>
      <p:sp>
        <p:nvSpPr>
          <p:cNvPr id="23562" name="AutoShape 20"/>
          <p:cNvSpPr>
            <a:spLocks noChangeArrowheads="1"/>
          </p:cNvSpPr>
          <p:nvPr/>
        </p:nvSpPr>
        <p:spPr bwMode="auto">
          <a:xfrm>
            <a:off x="5148263" y="2924175"/>
            <a:ext cx="792162" cy="1584325"/>
          </a:xfrm>
          <a:prstGeom prst="rightArrow">
            <a:avLst>
              <a:gd name="adj1" fmla="val 50000"/>
              <a:gd name="adj2" fmla="val 25000"/>
            </a:avLst>
          </a:prstGeom>
          <a:solidFill>
            <a:srgbClr val="00FFFF"/>
          </a:solidFill>
          <a:ln w="9525">
            <a:solidFill>
              <a:schemeClr val="tx1"/>
            </a:solidFill>
            <a:miter lim="800000"/>
            <a:headEnd/>
            <a:tailEnd/>
          </a:ln>
        </p:spPr>
        <p:txBody>
          <a:bodyPr anchor="ctr">
            <a:spAutoFit/>
          </a:bodyPr>
          <a:lstStyle/>
          <a:p>
            <a:endParaRPr lang="en-US"/>
          </a:p>
        </p:txBody>
      </p:sp>
      <p:sp>
        <p:nvSpPr>
          <p:cNvPr id="207893" name="Text Box 21"/>
          <p:cNvSpPr txBox="1">
            <a:spLocks noChangeArrowheads="1"/>
          </p:cNvSpPr>
          <p:nvPr/>
        </p:nvSpPr>
        <p:spPr bwMode="auto">
          <a:xfrm>
            <a:off x="4445000" y="1412875"/>
            <a:ext cx="558800" cy="3600450"/>
          </a:xfrm>
          <a:prstGeom prst="rect">
            <a:avLst/>
          </a:prstGeom>
          <a:solidFill>
            <a:srgbClr val="FFFF00"/>
          </a:solidFill>
          <a:ln w="9525">
            <a:solidFill>
              <a:schemeClr val="tx1"/>
            </a:solidFill>
            <a:miter lim="800000"/>
            <a:headEnd/>
            <a:tailEnd/>
          </a:ln>
          <a:effectLst/>
        </p:spPr>
        <p:txBody>
          <a:bodyPr vert="eaVert">
            <a:spAutoFit/>
          </a:bodyPr>
          <a:lstStyle/>
          <a:p>
            <a:pPr algn="ctr" eaLnBrk="0" hangingPunct="0">
              <a:spcBef>
                <a:spcPct val="50000"/>
              </a:spcBef>
              <a:defRPr/>
            </a:pPr>
            <a:r>
              <a:rPr lang="en-GB" sz="2400" b="1">
                <a:solidFill>
                  <a:srgbClr val="003366"/>
                </a:solidFill>
                <a:effectLst>
                  <a:outerShdw blurRad="38100" dist="38100" dir="2700000" algn="tl">
                    <a:srgbClr val="000000"/>
                  </a:outerShdw>
                </a:effectLst>
                <a:latin typeface="Comic Sans MS" pitchFamily="66" charset="0"/>
              </a:rPr>
              <a:t>Resistances</a:t>
            </a:r>
          </a:p>
        </p:txBody>
      </p:sp>
      <p:sp>
        <p:nvSpPr>
          <p:cNvPr id="207894" name="Text Box 22"/>
          <p:cNvSpPr txBox="1">
            <a:spLocks noChangeArrowheads="1"/>
          </p:cNvSpPr>
          <p:nvPr/>
        </p:nvSpPr>
        <p:spPr bwMode="auto">
          <a:xfrm>
            <a:off x="6227763" y="3357563"/>
            <a:ext cx="2232025" cy="7016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a:solidFill>
                  <a:srgbClr val="003366"/>
                </a:solidFill>
                <a:effectLst>
                  <a:outerShdw blurRad="38100" dist="38100" dir="2700000" algn="tl">
                    <a:srgbClr val="C0C0C0"/>
                  </a:outerShdw>
                </a:effectLst>
                <a:latin typeface="Comic Sans MS" pitchFamily="66" charset="0"/>
              </a:rPr>
              <a:t>The desired future state</a:t>
            </a:r>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Title 5"/>
          <p:cNvSpPr>
            <a:spLocks noGrp="1"/>
          </p:cNvSpPr>
          <p:nvPr>
            <p:ph type="ctrTitle"/>
          </p:nvPr>
        </p:nvSpPr>
        <p:spPr>
          <a:xfrm>
            <a:off x="755650" y="1196975"/>
            <a:ext cx="7772400" cy="936625"/>
          </a:xfrm>
        </p:spPr>
        <p:txBody>
          <a:bodyPr/>
          <a:lstStyle/>
          <a:p>
            <a:r>
              <a:rPr lang="en-GB" sz="3600" dirty="0" smtClean="0">
                <a:cs typeface="Arial" charset="0"/>
              </a:rPr>
              <a:t>Factors affecting the link between effort and performance </a:t>
            </a:r>
          </a:p>
        </p:txBody>
      </p:sp>
      <p:sp>
        <p:nvSpPr>
          <p:cNvPr id="12294" name="TextBox 5"/>
          <p:cNvSpPr txBox="1">
            <a:spLocks noChangeArrowheads="1"/>
          </p:cNvSpPr>
          <p:nvPr/>
        </p:nvSpPr>
        <p:spPr bwMode="auto">
          <a:xfrm>
            <a:off x="683568" y="3861048"/>
            <a:ext cx="863600" cy="369887"/>
          </a:xfrm>
          <a:prstGeom prst="rect">
            <a:avLst/>
          </a:prstGeom>
          <a:noFill/>
          <a:ln w="9525">
            <a:solidFill>
              <a:schemeClr val="tx1"/>
            </a:solidFill>
            <a:miter lim="800000"/>
            <a:headEnd/>
            <a:tailEnd/>
          </a:ln>
        </p:spPr>
        <p:txBody>
          <a:bodyPr>
            <a:spAutoFit/>
          </a:bodyPr>
          <a:lstStyle/>
          <a:p>
            <a:r>
              <a:rPr lang="en-GB"/>
              <a:t>Effort </a:t>
            </a:r>
          </a:p>
        </p:txBody>
      </p:sp>
      <p:sp>
        <p:nvSpPr>
          <p:cNvPr id="12295" name="TextBox 6"/>
          <p:cNvSpPr txBox="1">
            <a:spLocks noChangeArrowheads="1"/>
          </p:cNvSpPr>
          <p:nvPr/>
        </p:nvSpPr>
        <p:spPr bwMode="auto">
          <a:xfrm>
            <a:off x="1835696" y="2924944"/>
            <a:ext cx="865188" cy="368300"/>
          </a:xfrm>
          <a:prstGeom prst="rect">
            <a:avLst/>
          </a:prstGeom>
          <a:noFill/>
          <a:ln w="9525">
            <a:solidFill>
              <a:schemeClr val="tx1"/>
            </a:solidFill>
            <a:miter lim="800000"/>
            <a:headEnd/>
            <a:tailEnd/>
          </a:ln>
        </p:spPr>
        <p:txBody>
          <a:bodyPr>
            <a:spAutoFit/>
          </a:bodyPr>
          <a:lstStyle/>
          <a:p>
            <a:r>
              <a:rPr lang="en-GB"/>
              <a:t>Ability </a:t>
            </a:r>
          </a:p>
        </p:txBody>
      </p:sp>
      <p:sp>
        <p:nvSpPr>
          <p:cNvPr id="12296" name="TextBox 7"/>
          <p:cNvSpPr txBox="1">
            <a:spLocks noChangeArrowheads="1"/>
          </p:cNvSpPr>
          <p:nvPr/>
        </p:nvSpPr>
        <p:spPr bwMode="auto">
          <a:xfrm>
            <a:off x="1691680" y="4941168"/>
            <a:ext cx="2447925" cy="369888"/>
          </a:xfrm>
          <a:prstGeom prst="rect">
            <a:avLst/>
          </a:prstGeom>
          <a:noFill/>
          <a:ln w="9525">
            <a:solidFill>
              <a:schemeClr val="tx1"/>
            </a:solidFill>
            <a:miter lim="800000"/>
            <a:headEnd/>
            <a:tailEnd/>
          </a:ln>
        </p:spPr>
        <p:txBody>
          <a:bodyPr>
            <a:spAutoFit/>
          </a:bodyPr>
          <a:lstStyle/>
          <a:p>
            <a:r>
              <a:rPr lang="en-GB"/>
              <a:t>Clarity of Objectives </a:t>
            </a:r>
          </a:p>
        </p:txBody>
      </p:sp>
      <p:sp>
        <p:nvSpPr>
          <p:cNvPr id="12297" name="TextBox 8"/>
          <p:cNvSpPr txBox="1">
            <a:spLocks noChangeArrowheads="1"/>
          </p:cNvSpPr>
          <p:nvPr/>
        </p:nvSpPr>
        <p:spPr bwMode="auto">
          <a:xfrm>
            <a:off x="5292080" y="2924944"/>
            <a:ext cx="1439863" cy="368300"/>
          </a:xfrm>
          <a:prstGeom prst="rect">
            <a:avLst/>
          </a:prstGeom>
          <a:noFill/>
          <a:ln w="9525">
            <a:solidFill>
              <a:schemeClr val="tx1"/>
            </a:solidFill>
            <a:miter lim="800000"/>
            <a:headEnd/>
            <a:tailEnd/>
          </a:ln>
        </p:spPr>
        <p:txBody>
          <a:bodyPr>
            <a:spAutoFit/>
          </a:bodyPr>
          <a:lstStyle/>
          <a:p>
            <a:r>
              <a:rPr lang="en-GB"/>
              <a:t>Resources </a:t>
            </a:r>
          </a:p>
        </p:txBody>
      </p:sp>
      <p:sp>
        <p:nvSpPr>
          <p:cNvPr id="12298" name="TextBox 9"/>
          <p:cNvSpPr txBox="1">
            <a:spLocks noChangeArrowheads="1"/>
          </p:cNvSpPr>
          <p:nvPr/>
        </p:nvSpPr>
        <p:spPr bwMode="auto">
          <a:xfrm>
            <a:off x="6876256" y="3861048"/>
            <a:ext cx="1728787" cy="369887"/>
          </a:xfrm>
          <a:prstGeom prst="rect">
            <a:avLst/>
          </a:prstGeom>
          <a:noFill/>
          <a:ln w="9525">
            <a:solidFill>
              <a:schemeClr val="tx1"/>
            </a:solidFill>
            <a:miter lim="800000"/>
            <a:headEnd/>
            <a:tailEnd/>
          </a:ln>
        </p:spPr>
        <p:txBody>
          <a:bodyPr>
            <a:spAutoFit/>
          </a:bodyPr>
          <a:lstStyle/>
          <a:p>
            <a:r>
              <a:rPr lang="en-GB" dirty="0"/>
              <a:t>Performance </a:t>
            </a:r>
          </a:p>
        </p:txBody>
      </p:sp>
      <p:cxnSp>
        <p:nvCxnSpPr>
          <p:cNvPr id="12" name="Straight Arrow Connector 11"/>
          <p:cNvCxnSpPr/>
          <p:nvPr/>
        </p:nvCxnSpPr>
        <p:spPr>
          <a:xfrm>
            <a:off x="1547664" y="4077072"/>
            <a:ext cx="5327650" cy="0"/>
          </a:xfrm>
          <a:prstGeom prst="straightConnector1">
            <a:avLst/>
          </a:prstGeom>
          <a:ln>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12300" name="TextBox 15"/>
          <p:cNvSpPr txBox="1">
            <a:spLocks noChangeArrowheads="1"/>
          </p:cNvSpPr>
          <p:nvPr/>
        </p:nvSpPr>
        <p:spPr bwMode="auto">
          <a:xfrm>
            <a:off x="4716016" y="4941168"/>
            <a:ext cx="1439862" cy="369888"/>
          </a:xfrm>
          <a:prstGeom prst="rect">
            <a:avLst/>
          </a:prstGeom>
          <a:noFill/>
          <a:ln w="9525">
            <a:solidFill>
              <a:schemeClr val="tx1"/>
            </a:solidFill>
            <a:miter lim="800000"/>
            <a:headEnd/>
            <a:tailEnd/>
          </a:ln>
        </p:spPr>
        <p:txBody>
          <a:bodyPr>
            <a:spAutoFit/>
          </a:bodyPr>
          <a:lstStyle/>
          <a:p>
            <a:r>
              <a:rPr lang="en-GB"/>
              <a:t>Recognition </a:t>
            </a:r>
          </a:p>
        </p:txBody>
      </p:sp>
      <p:cxnSp>
        <p:nvCxnSpPr>
          <p:cNvPr id="18" name="Straight Arrow Connector 17"/>
          <p:cNvCxnSpPr>
            <a:stCxn id="12295" idx="2"/>
          </p:cNvCxnSpPr>
          <p:nvPr/>
        </p:nvCxnSpPr>
        <p:spPr>
          <a:xfrm>
            <a:off x="2269084" y="3293244"/>
            <a:ext cx="0" cy="7826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12296" idx="0"/>
          </p:cNvCxnSpPr>
          <p:nvPr/>
        </p:nvCxnSpPr>
        <p:spPr>
          <a:xfrm flipV="1">
            <a:off x="2915643" y="4077568"/>
            <a:ext cx="0" cy="863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2297" idx="2"/>
          </p:cNvCxnSpPr>
          <p:nvPr/>
        </p:nvCxnSpPr>
        <p:spPr>
          <a:xfrm>
            <a:off x="6011218" y="3293244"/>
            <a:ext cx="0" cy="7826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12300" idx="0"/>
          </p:cNvCxnSpPr>
          <p:nvPr/>
        </p:nvCxnSpPr>
        <p:spPr>
          <a:xfrm flipV="1">
            <a:off x="5435153" y="4077568"/>
            <a:ext cx="0" cy="863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Box 2"/>
          <p:cNvSpPr txBox="1">
            <a:spLocks noChangeArrowheads="1"/>
          </p:cNvSpPr>
          <p:nvPr/>
        </p:nvSpPr>
        <p:spPr bwMode="auto">
          <a:xfrm>
            <a:off x="1763713" y="981075"/>
            <a:ext cx="6192837" cy="646331"/>
          </a:xfrm>
          <a:prstGeom prst="rect">
            <a:avLst/>
          </a:prstGeom>
          <a:noFill/>
          <a:ln w="9525">
            <a:noFill/>
            <a:miter lim="800000"/>
            <a:headEnd/>
            <a:tailEnd/>
          </a:ln>
        </p:spPr>
        <p:txBody>
          <a:bodyPr>
            <a:spAutoFit/>
          </a:bodyPr>
          <a:lstStyle/>
          <a:p>
            <a:r>
              <a:rPr lang="en-GB" sz="3600" dirty="0">
                <a:latin typeface="+mj-lt"/>
              </a:rPr>
              <a:t>The Dynamics of Performance </a:t>
            </a:r>
          </a:p>
        </p:txBody>
      </p:sp>
      <p:sp>
        <p:nvSpPr>
          <p:cNvPr id="15363" name="TextBox 3"/>
          <p:cNvSpPr txBox="1">
            <a:spLocks noChangeArrowheads="1"/>
          </p:cNvSpPr>
          <p:nvPr/>
        </p:nvSpPr>
        <p:spPr bwMode="auto">
          <a:xfrm>
            <a:off x="684213" y="1628775"/>
            <a:ext cx="7127875" cy="3970318"/>
          </a:xfrm>
          <a:prstGeom prst="rect">
            <a:avLst/>
          </a:prstGeom>
          <a:noFill/>
          <a:ln w="9525">
            <a:noFill/>
            <a:miter lim="800000"/>
            <a:headEnd/>
            <a:tailEnd/>
          </a:ln>
        </p:spPr>
        <p:txBody>
          <a:bodyPr>
            <a:spAutoFit/>
          </a:bodyPr>
          <a:lstStyle/>
          <a:p>
            <a:pPr>
              <a:buFont typeface="Arial" pitchFamily="34" charset="0"/>
              <a:buChar char="•"/>
            </a:pPr>
            <a:r>
              <a:rPr lang="en-GB" sz="2800" dirty="0">
                <a:latin typeface="+mn-lt"/>
              </a:rPr>
              <a:t> Aptitude</a:t>
            </a:r>
          </a:p>
          <a:p>
            <a:endParaRPr lang="en-GB" sz="2800" dirty="0">
              <a:latin typeface="+mn-lt"/>
            </a:endParaRPr>
          </a:p>
          <a:p>
            <a:pPr>
              <a:buFont typeface="Arial" pitchFamily="34" charset="0"/>
              <a:buChar char="•"/>
            </a:pPr>
            <a:r>
              <a:rPr lang="en-GB" sz="2800" dirty="0">
                <a:latin typeface="+mn-lt"/>
              </a:rPr>
              <a:t> Skill Level</a:t>
            </a:r>
          </a:p>
          <a:p>
            <a:endParaRPr lang="en-GB" sz="2800" dirty="0">
              <a:latin typeface="+mn-lt"/>
            </a:endParaRPr>
          </a:p>
          <a:p>
            <a:pPr>
              <a:buFont typeface="Arial" pitchFamily="34" charset="0"/>
              <a:buChar char="•"/>
            </a:pPr>
            <a:r>
              <a:rPr lang="en-GB" sz="2800" dirty="0">
                <a:latin typeface="+mn-lt"/>
              </a:rPr>
              <a:t> Understanding of task and standards</a:t>
            </a:r>
          </a:p>
          <a:p>
            <a:endParaRPr lang="en-GB" sz="2800" dirty="0">
              <a:latin typeface="+mn-lt"/>
            </a:endParaRPr>
          </a:p>
          <a:p>
            <a:pPr>
              <a:buFont typeface="Arial" pitchFamily="34" charset="0"/>
              <a:buChar char="•"/>
            </a:pPr>
            <a:r>
              <a:rPr lang="en-GB" sz="2800" dirty="0">
                <a:latin typeface="+mn-lt"/>
              </a:rPr>
              <a:t> Desire to put some real effort into it </a:t>
            </a:r>
          </a:p>
          <a:p>
            <a:endParaRPr lang="en-GB" sz="2800" dirty="0">
              <a:latin typeface="+mn-lt"/>
            </a:endParaRPr>
          </a:p>
          <a:p>
            <a:pPr>
              <a:buFont typeface="Arial" pitchFamily="34" charset="0"/>
              <a:buChar char="•"/>
            </a:pPr>
            <a:r>
              <a:rPr lang="en-GB" sz="2800" dirty="0">
                <a:latin typeface="+mn-lt"/>
              </a:rPr>
              <a:t> Organisational factors </a:t>
            </a:r>
          </a:p>
        </p:txBody>
      </p:sp>
      <p:pic>
        <p:nvPicPr>
          <p:cNvPr id="15364" name="Picture 2" descr="C:\Users\Helen\AppData\Local\Microsoft\Windows\Temporary Internet Files\Content.IE5\3DKHT9I0\MC900299707[1].wmf"/>
          <p:cNvPicPr>
            <a:picLocks noChangeAspect="1" noChangeArrowheads="1"/>
          </p:cNvPicPr>
          <p:nvPr/>
        </p:nvPicPr>
        <p:blipFill>
          <a:blip r:embed="rId3" cstate="print"/>
          <a:srcRect/>
          <a:stretch>
            <a:fillRect/>
          </a:stretch>
        </p:blipFill>
        <p:spPr bwMode="auto">
          <a:xfrm>
            <a:off x="6660232" y="4437112"/>
            <a:ext cx="1785938" cy="1749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1124744"/>
            <a:ext cx="8229600" cy="648072"/>
          </a:xfrm>
        </p:spPr>
        <p:txBody>
          <a:bodyPr/>
          <a:lstStyle/>
          <a:p>
            <a:r>
              <a:rPr lang="en-GB" dirty="0" smtClean="0"/>
              <a:t>Appraisal</a:t>
            </a:r>
            <a:endParaRPr lang="en-GB" dirty="0"/>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8" name="Content Placeholder 2"/>
          <p:cNvSpPr txBox="1">
            <a:spLocks/>
          </p:cNvSpPr>
          <p:nvPr/>
        </p:nvSpPr>
        <p:spPr bwMode="auto">
          <a:xfrm>
            <a:off x="467544" y="2060848"/>
            <a:ext cx="8229600" cy="3744416"/>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fontScale="85000" lnSpcReduction="10000"/>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As a general rule, whatever the format followed, it is helpful to gather some information on the following:</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1" i="0" u="none" strike="noStrike" kern="1200" cap="none" spc="0" normalizeH="0" baseline="0" noProof="0" dirty="0" smtClean="0">
                <a:ln>
                  <a:noFill/>
                </a:ln>
                <a:solidFill>
                  <a:schemeClr val="tx1"/>
                </a:solidFill>
                <a:effectLst/>
                <a:uLnTx/>
                <a:uFillTx/>
                <a:latin typeface="+mn-lt"/>
                <a:ea typeface="+mn-ea"/>
                <a:cs typeface="+mn-cs"/>
              </a:rPr>
              <a:t>Objectives</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 whether they were achieved and, if not, the reasons why this did not happen.</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1" i="0" u="none" strike="noStrike" kern="1200" cap="none" spc="0" normalizeH="0" baseline="0" noProof="0" dirty="0" smtClean="0">
                <a:ln>
                  <a:noFill/>
                </a:ln>
                <a:solidFill>
                  <a:schemeClr val="tx1"/>
                </a:solidFill>
                <a:effectLst/>
                <a:uLnTx/>
                <a:uFillTx/>
                <a:latin typeface="+mn-lt"/>
                <a:ea typeface="+mn-ea"/>
                <a:cs typeface="+mn-cs"/>
              </a:rPr>
              <a:t>Competence</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 whether individuals are performing below, within or above the requirements of the role.</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1" i="0" u="none" strike="noStrike" kern="1200" cap="none" spc="0" normalizeH="0" baseline="0" noProof="0" dirty="0" smtClean="0">
                <a:ln>
                  <a:noFill/>
                </a:ln>
                <a:solidFill>
                  <a:schemeClr val="tx1"/>
                </a:solidFill>
                <a:effectLst/>
                <a:uLnTx/>
                <a:uFillTx/>
                <a:latin typeface="+mn-lt"/>
                <a:ea typeface="+mn-ea"/>
                <a:cs typeface="+mn-cs"/>
              </a:rPr>
              <a:t>Training</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 what training the individuals have received and which training and development activities they would like to receive in the future</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68760"/>
            <a:ext cx="8229600" cy="1143000"/>
          </a:xfrm>
        </p:spPr>
        <p:txBody>
          <a:bodyPr/>
          <a:lstStyle/>
          <a:p>
            <a:r>
              <a:rPr lang="en-GB" dirty="0" smtClean="0"/>
              <a:t>Attendance Management</a:t>
            </a:r>
            <a:endParaRPr lang="en-GB" dirty="0"/>
          </a:p>
        </p:txBody>
      </p:sp>
      <p:sp>
        <p:nvSpPr>
          <p:cNvPr id="3" name="Content Placeholder 2"/>
          <p:cNvSpPr>
            <a:spLocks noGrp="1"/>
          </p:cNvSpPr>
          <p:nvPr>
            <p:ph idx="1"/>
          </p:nvPr>
        </p:nvSpPr>
        <p:spPr>
          <a:xfrm>
            <a:off x="395536" y="2564904"/>
            <a:ext cx="8229600" cy="3412976"/>
          </a:xfrm>
        </p:spPr>
        <p:txBody>
          <a:bodyPr/>
          <a:lstStyle/>
          <a:p>
            <a:r>
              <a:rPr lang="en-GB" dirty="0" smtClean="0"/>
              <a:t>Allowable absence</a:t>
            </a:r>
          </a:p>
          <a:p>
            <a:r>
              <a:rPr lang="en-GB" dirty="0" smtClean="0"/>
              <a:t>Policies to support this</a:t>
            </a:r>
          </a:p>
          <a:p>
            <a:r>
              <a:rPr lang="en-GB" dirty="0" smtClean="0"/>
              <a:t>Management awareness</a:t>
            </a:r>
          </a:p>
          <a:p>
            <a:r>
              <a:rPr lang="en-GB" dirty="0" smtClean="0"/>
              <a:t>Punctuality – line manager’s actions</a:t>
            </a:r>
          </a:p>
          <a:p>
            <a:r>
              <a:rPr lang="en-GB" dirty="0" smtClean="0"/>
              <a:t>Records and acceleration</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1340768"/>
            <a:ext cx="8229600" cy="648072"/>
          </a:xfrm>
        </p:spPr>
        <p:txBody>
          <a:bodyPr/>
          <a:lstStyle/>
          <a:p>
            <a:r>
              <a:rPr lang="en-GB" sz="3600" dirty="0" smtClean="0">
                <a:cs typeface="Arial" pitchFamily="34" charset="0"/>
              </a:rPr>
              <a:t>Employee Engagement</a:t>
            </a:r>
            <a:endParaRPr lang="en-GB" sz="3600" dirty="0">
              <a:cs typeface="Arial" pitchFamily="34" charset="0"/>
            </a:endParaRPr>
          </a:p>
        </p:txBody>
      </p:sp>
      <p:sp>
        <p:nvSpPr>
          <p:cNvPr id="10" name="Title 6"/>
          <p:cNvSpPr txBox="1">
            <a:spLocks/>
          </p:cNvSpPr>
          <p:nvPr/>
        </p:nvSpPr>
        <p:spPr bwMode="auto">
          <a:xfrm>
            <a:off x="611560" y="2204864"/>
            <a:ext cx="8229600" cy="35283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j-ea"/>
                <a:cs typeface="Arial" pitchFamily="34" charset="0"/>
              </a:rPr>
              <a:t>Well being</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0" i="0" u="none" strike="noStrike" kern="1200" cap="none" spc="0" normalizeH="0" baseline="0" noProof="0" dirty="0" smtClean="0">
              <a:ln>
                <a:noFill/>
              </a:ln>
              <a:solidFill>
                <a:schemeClr val="tx1"/>
              </a:solidFill>
              <a:effectLst/>
              <a:uLnTx/>
              <a:uFillTx/>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lang="en-GB" sz="2400" dirty="0" smtClean="0">
                <a:latin typeface="+mn-lt"/>
                <a:ea typeface="+mj-ea"/>
                <a:cs typeface="Arial" pitchFamily="34" charset="0"/>
              </a:rPr>
              <a:t>Effective working in suitable conditions</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lang="en-GB" sz="2400" dirty="0" smtClean="0">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j-ea"/>
                <a:cs typeface="Arial" pitchFamily="34" charset="0"/>
              </a:rPr>
              <a:t>Positive</a:t>
            </a:r>
            <a:r>
              <a:rPr kumimoji="0" lang="en-GB" sz="2400" b="0" i="0" u="none" strike="noStrike" kern="1200" cap="none" spc="0" normalizeH="0" noProof="0" dirty="0" smtClean="0">
                <a:ln>
                  <a:noFill/>
                </a:ln>
                <a:solidFill>
                  <a:schemeClr val="tx1"/>
                </a:solidFill>
                <a:effectLst/>
                <a:uLnTx/>
                <a:uFillTx/>
                <a:latin typeface="+mn-lt"/>
                <a:ea typeface="+mj-ea"/>
                <a:cs typeface="Arial" pitchFamily="34" charset="0"/>
              </a:rPr>
              <a:t> emotions</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0" i="0" u="none" strike="noStrike" kern="1200" cap="none" spc="0" normalizeH="0" noProof="0" dirty="0" smtClean="0">
              <a:ln>
                <a:noFill/>
              </a:ln>
              <a:solidFill>
                <a:schemeClr val="tx1"/>
              </a:solidFill>
              <a:effectLst/>
              <a:uLnTx/>
              <a:uFillTx/>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lang="en-GB" sz="2400" baseline="0" dirty="0" smtClean="0">
                <a:latin typeface="+mn-lt"/>
                <a:ea typeface="+mj-ea"/>
                <a:cs typeface="Arial" pitchFamily="34" charset="0"/>
              </a:rPr>
              <a:t>Feeling valued and involved</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lang="en-GB" sz="2400" baseline="0" dirty="0" smtClean="0">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0" i="0" u="none" strike="noStrike" kern="1200" cap="none" spc="0" normalizeH="0" noProof="0" dirty="0" smtClean="0">
                <a:ln>
                  <a:noFill/>
                </a:ln>
                <a:solidFill>
                  <a:schemeClr val="tx1"/>
                </a:solidFill>
                <a:effectLst/>
                <a:uLnTx/>
                <a:uFillTx/>
                <a:latin typeface="+mn-lt"/>
                <a:ea typeface="+mj-ea"/>
                <a:cs typeface="Arial" pitchFamily="34" charset="0"/>
              </a:rPr>
              <a:t>Meaningful work</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0" i="0" u="none" strike="noStrike" kern="1200" cap="none" spc="0" normalizeH="0" noProof="0" dirty="0" smtClean="0">
              <a:ln>
                <a:noFill/>
              </a:ln>
              <a:solidFill>
                <a:schemeClr val="tx1"/>
              </a:solidFill>
              <a:effectLst/>
              <a:uLnTx/>
              <a:uFillTx/>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lang="en-GB" sz="2400" baseline="0" dirty="0" smtClean="0">
                <a:latin typeface="+mn-lt"/>
                <a:ea typeface="+mj-ea"/>
                <a:cs typeface="Arial" pitchFamily="34" charset="0"/>
              </a:rPr>
              <a:t>Clear job definition</a:t>
            </a:r>
            <a:r>
              <a:rPr lang="en-GB" sz="2400" dirty="0" smtClean="0">
                <a:latin typeface="+mn-lt"/>
                <a:ea typeface="+mj-ea"/>
                <a:cs typeface="Arial" pitchFamily="34" charset="0"/>
              </a:rPr>
              <a:t>, aims and objectives</a:t>
            </a:r>
            <a:endParaRPr kumimoji="0" lang="en-GB" sz="2400" b="0" i="0" u="none" strike="noStrike" kern="1200" cap="none" spc="0" normalizeH="0" baseline="0" noProof="0" dirty="0">
              <a:ln>
                <a:noFill/>
              </a:ln>
              <a:solidFill>
                <a:schemeClr val="tx1"/>
              </a:solidFill>
              <a:effectLst/>
              <a:uLnTx/>
              <a:uFillTx/>
              <a:latin typeface="+mn-lt"/>
              <a:ea typeface="+mj-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fade">
                                      <p:cBhvr>
                                        <p:cTn id="10" dur="2000"/>
                                        <p:tgtEl>
                                          <p:spTgt spid="10">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4" end="4"/>
                                            </p:txEl>
                                          </p:spTgt>
                                        </p:tgtEl>
                                        <p:attrNameLst>
                                          <p:attrName>style.visibility</p:attrName>
                                        </p:attrNameLst>
                                      </p:cBhvr>
                                      <p:to>
                                        <p:strVal val="visible"/>
                                      </p:to>
                                    </p:set>
                                    <p:animEffect transition="in" filter="fade">
                                      <p:cBhvr>
                                        <p:cTn id="13" dur="2000"/>
                                        <p:tgtEl>
                                          <p:spTgt spid="10">
                                            <p:txEl>
                                              <p:pRg st="4" end="4"/>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xEl>
                                              <p:pRg st="6" end="6"/>
                                            </p:txEl>
                                          </p:spTgt>
                                        </p:tgtEl>
                                        <p:attrNameLst>
                                          <p:attrName>style.visibility</p:attrName>
                                        </p:attrNameLst>
                                      </p:cBhvr>
                                      <p:to>
                                        <p:strVal val="visible"/>
                                      </p:to>
                                    </p:set>
                                    <p:animEffect transition="in" filter="fade">
                                      <p:cBhvr>
                                        <p:cTn id="16" dur="2000"/>
                                        <p:tgtEl>
                                          <p:spTgt spid="10">
                                            <p:txEl>
                                              <p:pRg st="6" end="6"/>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xEl>
                                              <p:pRg st="8" end="8"/>
                                            </p:txEl>
                                          </p:spTgt>
                                        </p:tgtEl>
                                        <p:attrNameLst>
                                          <p:attrName>style.visibility</p:attrName>
                                        </p:attrNameLst>
                                      </p:cBhvr>
                                      <p:to>
                                        <p:strVal val="visible"/>
                                      </p:to>
                                    </p:set>
                                    <p:animEffect transition="in" filter="fade">
                                      <p:cBhvr>
                                        <p:cTn id="19" dur="2000"/>
                                        <p:tgtEl>
                                          <p:spTgt spid="10">
                                            <p:txEl>
                                              <p:pRg st="8" end="8"/>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xEl>
                                              <p:pRg st="10" end="10"/>
                                            </p:txEl>
                                          </p:spTgt>
                                        </p:tgtEl>
                                        <p:attrNameLst>
                                          <p:attrName>style.visibility</p:attrName>
                                        </p:attrNameLst>
                                      </p:cBhvr>
                                      <p:to>
                                        <p:strVal val="visible"/>
                                      </p:to>
                                    </p:set>
                                    <p:animEffect transition="in" filter="fade">
                                      <p:cBhvr>
                                        <p:cTn id="22" dur="2000"/>
                                        <p:tgtEl>
                                          <p:spTgt spid="1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24744"/>
            <a:ext cx="8229600" cy="1143000"/>
          </a:xfrm>
        </p:spPr>
        <p:txBody>
          <a:bodyPr/>
          <a:lstStyle/>
          <a:p>
            <a:r>
              <a:rPr lang="en-GB" dirty="0" smtClean="0"/>
              <a:t>Succession Planning</a:t>
            </a:r>
            <a:endParaRPr lang="en-GB" dirty="0"/>
          </a:p>
        </p:txBody>
      </p:sp>
      <p:sp>
        <p:nvSpPr>
          <p:cNvPr id="3" name="Content Placeholder 2"/>
          <p:cNvSpPr>
            <a:spLocks noGrp="1"/>
          </p:cNvSpPr>
          <p:nvPr>
            <p:ph idx="1"/>
          </p:nvPr>
        </p:nvSpPr>
        <p:spPr>
          <a:xfrm>
            <a:off x="395536" y="2204864"/>
            <a:ext cx="8229600" cy="4104456"/>
          </a:xfrm>
        </p:spPr>
        <p:txBody>
          <a:bodyPr/>
          <a:lstStyle/>
          <a:p>
            <a:r>
              <a:rPr lang="en-GB" dirty="0" smtClean="0"/>
              <a:t>Legacy</a:t>
            </a:r>
          </a:p>
          <a:p>
            <a:r>
              <a:rPr lang="en-GB" dirty="0" smtClean="0"/>
              <a:t>Talent Development</a:t>
            </a:r>
          </a:p>
          <a:p>
            <a:r>
              <a:rPr lang="en-GB" dirty="0" smtClean="0"/>
              <a:t>Future Leaders</a:t>
            </a:r>
          </a:p>
          <a:p>
            <a:r>
              <a:rPr lang="en-GB" dirty="0" smtClean="0"/>
              <a:t>Review, review, review</a:t>
            </a:r>
          </a:p>
          <a:p>
            <a:r>
              <a:rPr lang="en-GB" dirty="0" smtClean="0"/>
              <a:t>Feedback from others</a:t>
            </a:r>
          </a:p>
          <a:p>
            <a:r>
              <a:rPr lang="en-GB" dirty="0" smtClean="0"/>
              <a:t>Technological developments</a:t>
            </a:r>
          </a:p>
          <a:p>
            <a:r>
              <a:rPr lang="en-GB" dirty="0" smtClean="0"/>
              <a:t>Generational differences</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908720"/>
            <a:ext cx="8229600" cy="648072"/>
          </a:xfrm>
        </p:spPr>
        <p:txBody>
          <a:bodyPr/>
          <a:lstStyle/>
          <a:p>
            <a:r>
              <a:rPr lang="en-GB" dirty="0" smtClean="0">
                <a:cs typeface="Arial" pitchFamily="34" charset="0"/>
              </a:rPr>
              <a:t>Diversity</a:t>
            </a:r>
            <a:endParaRPr lang="en-GB" dirty="0">
              <a:cs typeface="Arial" pitchFamily="34" charset="0"/>
            </a:endParaRP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11" name="Content Placeholder 2"/>
          <p:cNvSpPr txBox="1">
            <a:spLocks/>
          </p:cNvSpPr>
          <p:nvPr/>
        </p:nvSpPr>
        <p:spPr bwMode="auto">
          <a:xfrm>
            <a:off x="0" y="1484784"/>
            <a:ext cx="9144000" cy="46805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fontScale="32500" lnSpcReduction="20000"/>
          </a:bodyPr>
          <a:lstStyle/>
          <a:p>
            <a:pPr marL="342900" marR="0" lvl="0" indent="-342900" algn="l" defTabSz="914400" rtl="0" eaLnBrk="1" fontAlgn="base" latinLnBrk="0" hangingPunct="1">
              <a:lnSpc>
                <a:spcPct val="100000"/>
              </a:lnSpc>
              <a:spcBef>
                <a:spcPct val="20000"/>
              </a:spcBef>
              <a:spcAft>
                <a:spcPct val="0"/>
              </a:spcAft>
              <a:buClrTx/>
              <a:buSzTx/>
              <a:tabLst/>
              <a:defRPr/>
            </a:pPr>
            <a:r>
              <a:rPr kumimoji="0" lang="en-GB" sz="8000" b="0" i="0" u="none" strike="noStrike" kern="1200" cap="none" spc="0" normalizeH="0" baseline="0" noProof="0" dirty="0" smtClean="0">
                <a:ln>
                  <a:noFill/>
                </a:ln>
                <a:solidFill>
                  <a:schemeClr val="tx1"/>
                </a:solidFill>
                <a:effectLst/>
                <a:uLnTx/>
                <a:uFillTx/>
                <a:latin typeface="Arial" pitchFamily="34" charset="0"/>
                <a:cs typeface="Arial" pitchFamily="34" charset="0"/>
              </a:rPr>
              <a:t/>
            </a:r>
            <a:br>
              <a:rPr kumimoji="0" lang="en-GB" sz="8000" b="0" i="0" u="none" strike="noStrike" kern="1200" cap="none" spc="0" normalizeH="0" baseline="0" noProof="0" dirty="0" smtClean="0">
                <a:ln>
                  <a:noFill/>
                </a:ln>
                <a:solidFill>
                  <a:schemeClr val="tx1"/>
                </a:solidFill>
                <a:effectLst/>
                <a:uLnTx/>
                <a:uFillTx/>
                <a:latin typeface="Arial" pitchFamily="34" charset="0"/>
                <a:cs typeface="Arial" pitchFamily="34" charset="0"/>
              </a:rPr>
            </a:br>
            <a:r>
              <a:rPr kumimoji="0" lang="en-GB" sz="8000" b="0" i="0" u="none" strike="noStrike" kern="1200" cap="none" spc="0" normalizeH="0" baseline="0" noProof="0" dirty="0" smtClean="0">
                <a:ln>
                  <a:noFill/>
                </a:ln>
                <a:solidFill>
                  <a:schemeClr val="tx1"/>
                </a:solidFill>
                <a:effectLst/>
                <a:uLnTx/>
                <a:uFillTx/>
                <a:latin typeface="Arial" pitchFamily="34" charset="0"/>
                <a:cs typeface="Arial" pitchFamily="34" charset="0"/>
              </a:rPr>
              <a:t/>
            </a:r>
            <a:br>
              <a:rPr kumimoji="0" lang="en-GB" sz="8000" b="0" i="0" u="none" strike="noStrike" kern="1200" cap="none" spc="0" normalizeH="0" baseline="0" noProof="0" dirty="0" smtClean="0">
                <a:ln>
                  <a:noFill/>
                </a:ln>
                <a:solidFill>
                  <a:schemeClr val="tx1"/>
                </a:solidFill>
                <a:effectLst/>
                <a:uLnTx/>
                <a:uFillTx/>
                <a:latin typeface="Arial" pitchFamily="34" charset="0"/>
                <a:cs typeface="Arial" pitchFamily="34" charset="0"/>
              </a:rPr>
            </a:br>
            <a:r>
              <a:rPr kumimoji="0" lang="en-GB" sz="8600" b="0" i="0" u="none" strike="noStrike" kern="1200" cap="none" spc="0" normalizeH="0" baseline="0" noProof="0" dirty="0" smtClean="0">
                <a:ln>
                  <a:noFill/>
                </a:ln>
                <a:solidFill>
                  <a:schemeClr val="tx1"/>
                </a:solidFill>
                <a:effectLst/>
                <a:uLnTx/>
                <a:uFillTx/>
                <a:latin typeface="+mn-lt"/>
                <a:cs typeface="Arial" pitchFamily="34" charset="0"/>
              </a:rPr>
              <a:t>CIPD defines managing diversity as valuing everyone as an individual – valuing people as employees, customers and clients.</a:t>
            </a:r>
            <a:br>
              <a:rPr kumimoji="0" lang="en-GB" sz="8600" b="0" i="0" u="none" strike="noStrike" kern="1200" cap="none" spc="0" normalizeH="0" baseline="0" noProof="0" dirty="0" smtClean="0">
                <a:ln>
                  <a:noFill/>
                </a:ln>
                <a:solidFill>
                  <a:schemeClr val="tx1"/>
                </a:solidFill>
                <a:effectLst/>
                <a:uLnTx/>
                <a:uFillTx/>
                <a:latin typeface="+mn-lt"/>
                <a:cs typeface="Arial" pitchFamily="34" charset="0"/>
              </a:rPr>
            </a:br>
            <a:r>
              <a:rPr kumimoji="0" lang="en-GB" sz="8600" b="0" i="0" u="none" strike="noStrike" kern="1200" cap="none" spc="0" normalizeH="0" baseline="0" noProof="0" dirty="0" smtClean="0">
                <a:ln>
                  <a:noFill/>
                </a:ln>
                <a:solidFill>
                  <a:schemeClr val="tx1"/>
                </a:solidFill>
                <a:effectLst/>
                <a:uLnTx/>
                <a:uFillTx/>
                <a:latin typeface="+mn-lt"/>
                <a:cs typeface="Arial" pitchFamily="34" charset="0"/>
              </a:rPr>
              <a:t/>
            </a:r>
            <a:br>
              <a:rPr kumimoji="0" lang="en-GB" sz="8600" b="0" i="0" u="none" strike="noStrike" kern="1200" cap="none" spc="0" normalizeH="0" baseline="0" noProof="0" dirty="0" smtClean="0">
                <a:ln>
                  <a:noFill/>
                </a:ln>
                <a:solidFill>
                  <a:schemeClr val="tx1"/>
                </a:solidFill>
                <a:effectLst/>
                <a:uLnTx/>
                <a:uFillTx/>
                <a:latin typeface="+mn-lt"/>
                <a:cs typeface="Arial" pitchFamily="34" charset="0"/>
              </a:rPr>
            </a:br>
            <a:r>
              <a:rPr kumimoji="0" lang="en-GB" sz="8600" b="0" i="0" u="none" strike="noStrike" kern="1200" cap="none" spc="0" normalizeH="0" baseline="0" noProof="0" dirty="0" smtClean="0">
                <a:ln>
                  <a:noFill/>
                </a:ln>
                <a:solidFill>
                  <a:schemeClr val="tx1"/>
                </a:solidFill>
                <a:effectLst/>
                <a:uLnTx/>
                <a:uFillTx/>
                <a:latin typeface="+mn-lt"/>
                <a:cs typeface="Arial" pitchFamily="34" charset="0"/>
              </a:rPr>
              <a:t>It is important to recognise that a ‘one-size-fits all' approach to managing people does not achieve fairness and equality of opportunity for everyone. People have different personal needs, values and beliefs. Good people management practice demands that people propositions are both consistently fair but also flexible and inclusive in ways that are designed to support business needs</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smtClean="0"/>
              <a:t>Policies and Procedures</a:t>
            </a:r>
            <a:endParaRPr lang="en-GB" dirty="0"/>
          </a:p>
        </p:txBody>
      </p:sp>
      <p:sp>
        <p:nvSpPr>
          <p:cNvPr id="3" name="Content Placeholder 2"/>
          <p:cNvSpPr>
            <a:spLocks noGrp="1"/>
          </p:cNvSpPr>
          <p:nvPr>
            <p:ph idx="1"/>
          </p:nvPr>
        </p:nvSpPr>
        <p:spPr/>
        <p:txBody>
          <a:bodyPr/>
          <a:lstStyle/>
          <a:p>
            <a:r>
              <a:rPr lang="en-GB" sz="2400" dirty="0" smtClean="0"/>
              <a:t>A set of </a:t>
            </a:r>
            <a:r>
              <a:rPr lang="en-GB" sz="2400" dirty="0" smtClean="0">
                <a:hlinkClick r:id="rId3"/>
              </a:rPr>
              <a:t>policies</a:t>
            </a:r>
            <a:r>
              <a:rPr lang="en-GB" sz="2400" dirty="0" smtClean="0"/>
              <a:t> are </a:t>
            </a:r>
            <a:r>
              <a:rPr lang="en-GB" sz="2400" dirty="0" smtClean="0">
                <a:hlinkClick r:id="rId4"/>
              </a:rPr>
              <a:t>principles</a:t>
            </a:r>
            <a:r>
              <a:rPr lang="en-GB" sz="2400" dirty="0" smtClean="0"/>
              <a:t>, </a:t>
            </a:r>
            <a:r>
              <a:rPr lang="en-GB" sz="2400" dirty="0" smtClean="0">
                <a:hlinkClick r:id="rId5"/>
              </a:rPr>
              <a:t>rules</a:t>
            </a:r>
            <a:r>
              <a:rPr lang="en-GB" sz="2400" dirty="0" smtClean="0"/>
              <a:t>, and </a:t>
            </a:r>
            <a:r>
              <a:rPr lang="en-GB" sz="2400" dirty="0" smtClean="0">
                <a:hlinkClick r:id="rId6"/>
              </a:rPr>
              <a:t>guidelines</a:t>
            </a:r>
            <a:r>
              <a:rPr lang="en-GB" sz="2400" dirty="0" smtClean="0"/>
              <a:t> formulated or adopted by an </a:t>
            </a:r>
            <a:r>
              <a:rPr lang="en-GB" sz="2400" dirty="0" smtClean="0">
                <a:hlinkClick r:id="rId7"/>
              </a:rPr>
              <a:t>organization</a:t>
            </a:r>
            <a:r>
              <a:rPr lang="en-GB" sz="2400" dirty="0" smtClean="0"/>
              <a:t> to </a:t>
            </a:r>
            <a:r>
              <a:rPr lang="en-GB" sz="2400" dirty="0" smtClean="0">
                <a:hlinkClick r:id="rId8"/>
              </a:rPr>
              <a:t>reach</a:t>
            </a:r>
            <a:r>
              <a:rPr lang="en-GB" sz="2400" dirty="0" smtClean="0"/>
              <a:t> its </a:t>
            </a:r>
            <a:r>
              <a:rPr lang="en-GB" sz="2400" dirty="0" smtClean="0">
                <a:hlinkClick r:id="rId9"/>
              </a:rPr>
              <a:t>long-term</a:t>
            </a:r>
            <a:r>
              <a:rPr lang="en-GB" sz="2400" dirty="0" smtClean="0"/>
              <a:t> </a:t>
            </a:r>
            <a:r>
              <a:rPr lang="en-GB" sz="2400" dirty="0" smtClean="0">
                <a:hlinkClick r:id="rId10"/>
              </a:rPr>
              <a:t>goals</a:t>
            </a:r>
            <a:r>
              <a:rPr lang="en-GB" sz="2400" dirty="0" smtClean="0"/>
              <a:t> and typically </a:t>
            </a:r>
            <a:r>
              <a:rPr lang="en-GB" sz="2400" dirty="0" smtClean="0">
                <a:hlinkClick r:id="rId11"/>
              </a:rPr>
              <a:t>published</a:t>
            </a:r>
            <a:r>
              <a:rPr lang="en-GB" sz="2400" dirty="0" smtClean="0"/>
              <a:t> in a </a:t>
            </a:r>
            <a:r>
              <a:rPr lang="en-GB" sz="2400" dirty="0" smtClean="0">
                <a:hlinkClick r:id="rId12"/>
              </a:rPr>
              <a:t>booklet</a:t>
            </a:r>
            <a:r>
              <a:rPr lang="en-GB" sz="2400" dirty="0" smtClean="0"/>
              <a:t> or other </a:t>
            </a:r>
            <a:r>
              <a:rPr lang="en-GB" sz="2400" dirty="0" smtClean="0">
                <a:hlinkClick r:id="rId13"/>
              </a:rPr>
              <a:t>form</a:t>
            </a:r>
            <a:r>
              <a:rPr lang="en-GB" sz="2400" dirty="0" smtClean="0"/>
              <a:t> that is widely accessible.</a:t>
            </a:r>
          </a:p>
          <a:p>
            <a:r>
              <a:rPr lang="en-GB" sz="2400" dirty="0" smtClean="0"/>
              <a:t>Policies and </a:t>
            </a:r>
            <a:r>
              <a:rPr lang="en-GB" sz="2400" dirty="0" smtClean="0">
                <a:hlinkClick r:id="rId14"/>
              </a:rPr>
              <a:t>procedures</a:t>
            </a:r>
            <a:r>
              <a:rPr lang="en-GB" sz="2400" dirty="0" smtClean="0"/>
              <a:t> are </a:t>
            </a:r>
            <a:r>
              <a:rPr lang="en-GB" sz="2400" dirty="0" smtClean="0">
                <a:hlinkClick r:id="rId15"/>
              </a:rPr>
              <a:t>designed</a:t>
            </a:r>
            <a:r>
              <a:rPr lang="en-GB" sz="2400" dirty="0" smtClean="0"/>
              <a:t> to </a:t>
            </a:r>
            <a:r>
              <a:rPr lang="en-GB" sz="2400" dirty="0" smtClean="0">
                <a:hlinkClick r:id="rId16"/>
              </a:rPr>
              <a:t>influence</a:t>
            </a:r>
            <a:r>
              <a:rPr lang="en-GB" sz="2400" dirty="0" smtClean="0"/>
              <a:t> and determine all major </a:t>
            </a:r>
            <a:r>
              <a:rPr lang="en-GB" sz="2400" dirty="0" smtClean="0">
                <a:hlinkClick r:id="rId17"/>
              </a:rPr>
              <a:t>decisions</a:t>
            </a:r>
            <a:r>
              <a:rPr lang="en-GB" sz="2400" dirty="0" smtClean="0"/>
              <a:t> and </a:t>
            </a:r>
            <a:r>
              <a:rPr lang="en-GB" sz="2400" dirty="0" smtClean="0">
                <a:hlinkClick r:id="rId18"/>
              </a:rPr>
              <a:t>actions</a:t>
            </a:r>
            <a:r>
              <a:rPr lang="en-GB" sz="2400" dirty="0" smtClean="0"/>
              <a:t>, and all </a:t>
            </a:r>
            <a:r>
              <a:rPr lang="en-GB" sz="2400" dirty="0" smtClean="0">
                <a:hlinkClick r:id="rId19"/>
              </a:rPr>
              <a:t>activities</a:t>
            </a:r>
            <a:r>
              <a:rPr lang="en-GB" sz="2400" dirty="0" smtClean="0"/>
              <a:t> take place within the boundaries set by them. Procedures are the specific </a:t>
            </a:r>
            <a:r>
              <a:rPr lang="en-GB" sz="2400" dirty="0" smtClean="0">
                <a:hlinkClick r:id="rId20"/>
              </a:rPr>
              <a:t>methods</a:t>
            </a:r>
            <a:r>
              <a:rPr lang="en-GB" sz="2400" dirty="0" smtClean="0"/>
              <a:t> </a:t>
            </a:r>
            <a:r>
              <a:rPr lang="en-GB" sz="2400" dirty="0" smtClean="0">
                <a:hlinkClick r:id="rId21"/>
              </a:rPr>
              <a:t>employed</a:t>
            </a:r>
            <a:r>
              <a:rPr lang="en-GB" sz="2400" dirty="0" smtClean="0"/>
              <a:t> to express policies in action in day-to-day </a:t>
            </a:r>
            <a:r>
              <a:rPr lang="en-GB" sz="2400" dirty="0" smtClean="0">
                <a:hlinkClick r:id="rId22"/>
              </a:rPr>
              <a:t>operations</a:t>
            </a:r>
            <a:r>
              <a:rPr lang="en-GB" sz="2400" dirty="0" smtClean="0"/>
              <a:t> of the organization. Together, policies and procedures ensure that a point of view </a:t>
            </a:r>
            <a:r>
              <a:rPr lang="en-GB" sz="2400" dirty="0" smtClean="0">
                <a:hlinkClick r:id="rId23"/>
              </a:rPr>
              <a:t>held</a:t>
            </a:r>
            <a:r>
              <a:rPr lang="en-GB" sz="2400" dirty="0" smtClean="0"/>
              <a:t> by the governing body of an organization is translated into steps that </a:t>
            </a:r>
            <a:r>
              <a:rPr lang="en-GB" sz="2400" dirty="0" smtClean="0">
                <a:hlinkClick r:id="rId24"/>
              </a:rPr>
              <a:t>result</a:t>
            </a:r>
            <a:r>
              <a:rPr lang="en-GB" sz="2400" dirty="0" smtClean="0"/>
              <a:t> in an outcome compatible with that view.</a:t>
            </a:r>
          </a:p>
          <a:p>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lstStyle/>
          <a:p>
            <a:r>
              <a:rPr lang="en-GB" dirty="0" smtClean="0"/>
              <a:t>Policy and Procedures</a:t>
            </a:r>
            <a:endParaRPr lang="en-GB" dirty="0"/>
          </a:p>
        </p:txBody>
      </p:sp>
      <p:sp>
        <p:nvSpPr>
          <p:cNvPr id="3" name="Content Placeholder 2"/>
          <p:cNvSpPr>
            <a:spLocks noGrp="1"/>
          </p:cNvSpPr>
          <p:nvPr>
            <p:ph idx="1"/>
          </p:nvPr>
        </p:nvSpPr>
        <p:spPr>
          <a:xfrm>
            <a:off x="467544" y="2132856"/>
            <a:ext cx="8229600" cy="3268960"/>
          </a:xfrm>
        </p:spPr>
        <p:txBody>
          <a:bodyPr/>
          <a:lstStyle/>
          <a:p>
            <a:r>
              <a:rPr lang="en-GB" dirty="0" smtClean="0"/>
              <a:t>Development</a:t>
            </a:r>
          </a:p>
          <a:p>
            <a:r>
              <a:rPr lang="en-GB" dirty="0" smtClean="0"/>
              <a:t>Implementation</a:t>
            </a:r>
          </a:p>
          <a:p>
            <a:r>
              <a:rPr lang="en-GB" dirty="0" smtClean="0"/>
              <a:t>Monitoring</a:t>
            </a:r>
          </a:p>
          <a:p>
            <a:r>
              <a:rPr lang="en-GB" dirty="0" smtClean="0"/>
              <a:t>Review</a:t>
            </a:r>
          </a:p>
          <a:p>
            <a:r>
              <a:rPr lang="en-GB" dirty="0" smtClean="0"/>
              <a:t>General - Specific</a:t>
            </a:r>
            <a:endParaRPr lang="en-GB"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smtClean="0"/>
              <a:t>Disciplinary Procedures</a:t>
            </a:r>
            <a:endParaRPr lang="en-GB" dirty="0"/>
          </a:p>
        </p:txBody>
      </p:sp>
      <p:sp>
        <p:nvSpPr>
          <p:cNvPr id="3" name="Content Placeholder 2"/>
          <p:cNvSpPr>
            <a:spLocks noGrp="1"/>
          </p:cNvSpPr>
          <p:nvPr>
            <p:ph idx="1"/>
          </p:nvPr>
        </p:nvSpPr>
        <p:spPr/>
        <p:txBody>
          <a:bodyPr/>
          <a:lstStyle/>
          <a:p>
            <a:r>
              <a:rPr lang="en-GB" dirty="0" smtClean="0"/>
              <a:t>Prevention is better than cure</a:t>
            </a:r>
          </a:p>
          <a:p>
            <a:r>
              <a:rPr lang="en-GB" dirty="0" smtClean="0"/>
              <a:t>UK – Employment Act 2002 (Dispute Resolution) Regulations 2004</a:t>
            </a:r>
          </a:p>
          <a:p>
            <a:pPr lvl="1"/>
            <a:r>
              <a:rPr lang="en-GB" dirty="0" smtClean="0"/>
              <a:t>States the minimum standard for disciplinary, dismissal and grievance procedures</a:t>
            </a:r>
          </a:p>
          <a:p>
            <a:pPr lvl="1"/>
            <a:r>
              <a:rPr lang="en-GB" dirty="0" smtClean="0"/>
              <a:t>Must be in writing and communicated</a:t>
            </a:r>
          </a:p>
          <a:p>
            <a:pPr lvl="1"/>
            <a:r>
              <a:rPr lang="en-GB" dirty="0" smtClean="0"/>
              <a:t>Can resolve while employee is still employed</a:t>
            </a:r>
          </a:p>
          <a:p>
            <a:pPr lvl="1"/>
            <a:r>
              <a:rPr lang="en-GB" dirty="0" smtClean="0"/>
              <a:t>Informal warning – formal warning – final written warning</a:t>
            </a:r>
            <a:endParaRPr lang="en-GB"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smtClean="0"/>
              <a:t>Disciplinary Procedures</a:t>
            </a:r>
            <a:endParaRPr lang="en-GB" dirty="0"/>
          </a:p>
        </p:txBody>
      </p:sp>
      <p:sp>
        <p:nvSpPr>
          <p:cNvPr id="3" name="Content Placeholder 2"/>
          <p:cNvSpPr>
            <a:spLocks noGrp="1"/>
          </p:cNvSpPr>
          <p:nvPr>
            <p:ph idx="1"/>
          </p:nvPr>
        </p:nvSpPr>
        <p:spPr/>
        <p:txBody>
          <a:bodyPr/>
          <a:lstStyle/>
          <a:p>
            <a:r>
              <a:rPr lang="en-GB" dirty="0" smtClean="0"/>
              <a:t>Procedure:</a:t>
            </a:r>
          </a:p>
          <a:p>
            <a:pPr lvl="1"/>
            <a:r>
              <a:rPr lang="en-GB" dirty="0" smtClean="0"/>
              <a:t>Written statement of reasons</a:t>
            </a:r>
          </a:p>
          <a:p>
            <a:pPr lvl="1"/>
            <a:r>
              <a:rPr lang="en-GB" dirty="0" smtClean="0"/>
              <a:t>Hearing meeting</a:t>
            </a:r>
          </a:p>
          <a:p>
            <a:pPr lvl="1"/>
            <a:r>
              <a:rPr lang="en-GB" dirty="0" smtClean="0"/>
              <a:t>Appeal</a:t>
            </a:r>
          </a:p>
          <a:p>
            <a:r>
              <a:rPr lang="en-GB" dirty="0" smtClean="0"/>
              <a:t>Dismissal</a:t>
            </a:r>
          </a:p>
          <a:p>
            <a:pPr lvl="1"/>
            <a:r>
              <a:rPr lang="en-GB" dirty="0" smtClean="0"/>
              <a:t>What is serious misconduct</a:t>
            </a:r>
          </a:p>
          <a:p>
            <a:pPr lvl="1"/>
            <a:r>
              <a:rPr lang="en-GB" dirty="0" smtClean="0"/>
              <a:t>Subjective view or within policy?</a:t>
            </a:r>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1143000"/>
          </a:xfrm>
        </p:spPr>
        <p:txBody>
          <a:bodyPr/>
          <a:lstStyle/>
          <a:p>
            <a:r>
              <a:rPr lang="en-GB" dirty="0" smtClean="0"/>
              <a:t>Grievances Procedures</a:t>
            </a:r>
            <a:endParaRPr lang="en-GB" dirty="0"/>
          </a:p>
        </p:txBody>
      </p:sp>
      <p:sp>
        <p:nvSpPr>
          <p:cNvPr id="3" name="Content Placeholder 2"/>
          <p:cNvSpPr>
            <a:spLocks noGrp="1"/>
          </p:cNvSpPr>
          <p:nvPr>
            <p:ph idx="1"/>
          </p:nvPr>
        </p:nvSpPr>
        <p:spPr>
          <a:xfrm>
            <a:off x="457200" y="1988840"/>
            <a:ext cx="8229600" cy="4137323"/>
          </a:xfrm>
        </p:spPr>
        <p:txBody>
          <a:bodyPr/>
          <a:lstStyle/>
          <a:p>
            <a:r>
              <a:rPr lang="en-GB" dirty="0" smtClean="0"/>
              <a:t>A grievance is defined as some action that the employer or a colleague has taken or proposes to take which affects him or her, and which the employee considers has been taken for some reason that is not connected with the way he or she is doing the job.</a:t>
            </a:r>
            <a:endParaRPr lang="en-GB" sz="2800" dirty="0" smtClean="0"/>
          </a:p>
          <a:p>
            <a:pPr lvl="1"/>
            <a:endParaRPr lang="en-GB" dirty="0" smtClean="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1143000"/>
          </a:xfrm>
        </p:spPr>
        <p:txBody>
          <a:bodyPr/>
          <a:lstStyle/>
          <a:p>
            <a:r>
              <a:rPr lang="en-GB" dirty="0" smtClean="0"/>
              <a:t>Grievances Procedures</a:t>
            </a:r>
            <a:endParaRPr lang="en-GB" dirty="0"/>
          </a:p>
        </p:txBody>
      </p:sp>
      <p:sp>
        <p:nvSpPr>
          <p:cNvPr id="3" name="Content Placeholder 2"/>
          <p:cNvSpPr>
            <a:spLocks noGrp="1"/>
          </p:cNvSpPr>
          <p:nvPr>
            <p:ph idx="1"/>
          </p:nvPr>
        </p:nvSpPr>
        <p:spPr/>
        <p:txBody>
          <a:bodyPr/>
          <a:lstStyle/>
          <a:p>
            <a:r>
              <a:rPr lang="en-GB" dirty="0" smtClean="0"/>
              <a:t>Prevention is better than cure – again!</a:t>
            </a:r>
          </a:p>
          <a:p>
            <a:r>
              <a:rPr lang="en-GB" dirty="0" smtClean="0"/>
              <a:t>Resolve at informal stage if possible</a:t>
            </a:r>
          </a:p>
          <a:p>
            <a:r>
              <a:rPr lang="en-GB" dirty="0" smtClean="0"/>
              <a:t>(UK) procedure :</a:t>
            </a:r>
          </a:p>
          <a:p>
            <a:pPr lvl="1"/>
            <a:r>
              <a:rPr lang="en-GB" dirty="0" smtClean="0"/>
              <a:t>Must be in writing</a:t>
            </a:r>
            <a:endParaRPr lang="en-GB" dirty="0"/>
          </a:p>
          <a:p>
            <a:pPr lvl="1"/>
            <a:r>
              <a:rPr lang="en-GB" dirty="0" smtClean="0"/>
              <a:t>Must wait 28 days for response</a:t>
            </a:r>
          </a:p>
          <a:p>
            <a:r>
              <a:rPr lang="en-GB" dirty="0" smtClean="0"/>
              <a:t>(UK) procedure :</a:t>
            </a:r>
          </a:p>
          <a:p>
            <a:pPr lvl="1"/>
            <a:r>
              <a:rPr lang="en-GB" dirty="0" smtClean="0"/>
              <a:t>Meeting</a:t>
            </a:r>
          </a:p>
          <a:p>
            <a:pPr lvl="1"/>
            <a:r>
              <a:rPr lang="en-GB" dirty="0" smtClean="0"/>
              <a:t>appeal</a:t>
            </a:r>
          </a:p>
          <a:p>
            <a:pPr lvl="1"/>
            <a:endParaRPr lang="en-GB"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3"/>
            <a:ext cx="8064500" cy="4524315"/>
          </a:xfrm>
          <a:prstGeom prst="rect">
            <a:avLst/>
          </a:prstGeom>
          <a:noFill/>
          <a:ln w="9525">
            <a:noFill/>
            <a:miter lim="800000"/>
            <a:headEnd/>
            <a:tailEnd/>
          </a:ln>
        </p:spPr>
        <p:txBody>
          <a:bodyPr wrap="square">
            <a:spAutoFit/>
          </a:bodyPr>
          <a:lstStyle/>
          <a:p>
            <a:pPr marL="180000"/>
            <a:r>
              <a:rPr lang="en-GB" sz="2400" dirty="0" smtClean="0">
                <a:latin typeface="+mn-lt"/>
              </a:rPr>
              <a:t>Right or wrong?  Good or bad?  Fair or unfair?  Moral or immoral?  Legal or illegal?</a:t>
            </a:r>
          </a:p>
          <a:p>
            <a:pPr marL="180000"/>
            <a:endParaRPr lang="en-GB" sz="2400" dirty="0" smtClean="0">
              <a:latin typeface="+mn-lt"/>
            </a:endParaRPr>
          </a:p>
          <a:p>
            <a:pPr marL="180000"/>
            <a:r>
              <a:rPr lang="en-GB" sz="2400" dirty="0" smtClean="0">
                <a:latin typeface="+mn-lt"/>
              </a:rPr>
              <a:t>‘The prevalent tone of sentiment of a people or community’</a:t>
            </a:r>
          </a:p>
          <a:p>
            <a:pPr marL="180000"/>
            <a:endParaRPr lang="en-GB" sz="2400" dirty="0" smtClean="0">
              <a:latin typeface="+mn-lt"/>
            </a:endParaRPr>
          </a:p>
          <a:p>
            <a:pPr marL="180000"/>
            <a:r>
              <a:rPr lang="en-GB" sz="2400" dirty="0" smtClean="0">
                <a:latin typeface="+mn-lt"/>
              </a:rPr>
              <a:t>Transparency – Scrutiny</a:t>
            </a:r>
          </a:p>
          <a:p>
            <a:pPr marL="180000"/>
            <a:endParaRPr lang="en-GB" sz="2400" dirty="0" smtClean="0">
              <a:latin typeface="+mn-lt"/>
            </a:endParaRPr>
          </a:p>
          <a:p>
            <a:pPr marL="180000"/>
            <a:r>
              <a:rPr lang="en-GB" sz="2400" dirty="0" smtClean="0">
                <a:latin typeface="+mn-lt"/>
              </a:rPr>
              <a:t>Public demands for truth and opinions</a:t>
            </a:r>
          </a:p>
          <a:p>
            <a:pPr marL="180000"/>
            <a:endParaRPr lang="en-GB" sz="2400" dirty="0" smtClean="0">
              <a:latin typeface="+mn-lt"/>
            </a:endParaRPr>
          </a:p>
          <a:p>
            <a:pPr marL="180000"/>
            <a:r>
              <a:rPr lang="en-GB" sz="2400" dirty="0" smtClean="0">
                <a:latin typeface="+mn-lt"/>
              </a:rPr>
              <a:t>Perspectives, subjective</a:t>
            </a:r>
          </a:p>
          <a:p>
            <a:pPr marL="180000"/>
            <a:endParaRPr lang="en-GB" sz="2400" dirty="0" smtClean="0">
              <a:latin typeface="+mn-lt"/>
            </a:endParaRPr>
          </a:p>
          <a:p>
            <a:pPr marL="180000"/>
            <a:r>
              <a:rPr lang="en-GB" sz="2400" dirty="0" smtClean="0">
                <a:latin typeface="+mn-lt"/>
              </a:rPr>
              <a:t>Relevance to HR?</a:t>
            </a:r>
            <a:endParaRPr lang="en-GB" sz="2400" dirty="0">
              <a:latin typeface="+mn-lt"/>
            </a:endParaRPr>
          </a:p>
        </p:txBody>
      </p:sp>
      <p:sp>
        <p:nvSpPr>
          <p:cNvPr id="3078" name="TextBox 7"/>
          <p:cNvSpPr txBox="1">
            <a:spLocks noChangeArrowheads="1"/>
          </p:cNvSpPr>
          <p:nvPr/>
        </p:nvSpPr>
        <p:spPr bwMode="auto">
          <a:xfrm>
            <a:off x="683568" y="1196975"/>
            <a:ext cx="7488832" cy="1107996"/>
          </a:xfrm>
          <a:prstGeom prst="rect">
            <a:avLst/>
          </a:prstGeom>
          <a:noFill/>
          <a:ln w="9525">
            <a:noFill/>
            <a:miter lim="800000"/>
            <a:headEnd/>
            <a:tailEnd/>
          </a:ln>
        </p:spPr>
        <p:txBody>
          <a:bodyPr wrap="square">
            <a:spAutoFit/>
          </a:bodyPr>
          <a:lstStyle/>
          <a:p>
            <a:pPr algn="ctr"/>
            <a:r>
              <a:rPr lang="en-GB" sz="3600" dirty="0" smtClean="0">
                <a:latin typeface="+mj-lt"/>
              </a:rPr>
              <a:t>Governance and Ethics</a:t>
            </a:r>
            <a:endParaRPr lang="en-GB" sz="3600" dirty="0">
              <a:latin typeface="+mj-lt"/>
            </a:endParaRPr>
          </a:p>
          <a:p>
            <a:pPr algn="ctr"/>
            <a:endParaRPr lang="en-GB" sz="3000"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8"/>
            <a:ext cx="7772400" cy="1470025"/>
          </a:xfrm>
        </p:spPr>
        <p:txBody>
          <a:bodyPr/>
          <a:lstStyle/>
          <a:p>
            <a:r>
              <a:rPr lang="en-GB" dirty="0" smtClean="0"/>
              <a:t>Ethics</a:t>
            </a:r>
            <a:endParaRPr lang="en-GB" dirty="0"/>
          </a:p>
        </p:txBody>
      </p:sp>
      <p:sp>
        <p:nvSpPr>
          <p:cNvPr id="3" name="Subtitle 2"/>
          <p:cNvSpPr>
            <a:spLocks noGrp="1"/>
          </p:cNvSpPr>
          <p:nvPr>
            <p:ph type="subTitle" idx="1"/>
          </p:nvPr>
        </p:nvSpPr>
        <p:spPr>
          <a:xfrm>
            <a:off x="714348" y="1428736"/>
            <a:ext cx="7715304" cy="4736568"/>
          </a:xfrm>
          <a:ln>
            <a:solidFill>
              <a:schemeClr val="accent1"/>
            </a:solidFill>
          </a:ln>
        </p:spPr>
        <p:txBody>
          <a:bodyPr>
            <a:normAutofit/>
          </a:bodyPr>
          <a:lstStyle/>
          <a:p>
            <a:pPr algn="l"/>
            <a:r>
              <a:rPr lang="en-GB" sz="2800" dirty="0" smtClean="0">
                <a:solidFill>
                  <a:schemeClr val="tx1"/>
                </a:solidFill>
              </a:rPr>
              <a:t>Candidate A: He associates with crooked politicians, and consults with astrologers. He's had two mistresses. He also chain smokes and drinks up to ten Martinis a day. </a:t>
            </a:r>
          </a:p>
          <a:p>
            <a:pPr algn="l"/>
            <a:r>
              <a:rPr lang="en-GB" sz="2800" dirty="0" smtClean="0">
                <a:solidFill>
                  <a:schemeClr val="tx1"/>
                </a:solidFill>
              </a:rPr>
              <a:t>Candidate B: He was ejected from office twice, sleeps until noon, used opium in college and drinks a large amounts of whisky every evening. </a:t>
            </a:r>
          </a:p>
          <a:p>
            <a:pPr algn="l"/>
            <a:r>
              <a:rPr lang="en-GB" sz="2800" dirty="0" smtClean="0">
                <a:solidFill>
                  <a:schemeClr val="tx1"/>
                </a:solidFill>
              </a:rPr>
              <a:t>Candidate C: He is a decorated war hero. He's a vegetarian, doesn't smoke, drinks an occasional beer and hasn't had any extra-marital affairs.</a:t>
            </a:r>
          </a:p>
          <a:p>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smtClean="0"/>
              <a:t>Ethics</a:t>
            </a:r>
            <a:endParaRPr lang="en-GB" dirty="0"/>
          </a:p>
        </p:txBody>
      </p:sp>
      <p:sp>
        <p:nvSpPr>
          <p:cNvPr id="3" name="Content Placeholder 2"/>
          <p:cNvSpPr>
            <a:spLocks noGrp="1"/>
          </p:cNvSpPr>
          <p:nvPr>
            <p:ph idx="1"/>
          </p:nvPr>
        </p:nvSpPr>
        <p:spPr/>
        <p:txBody>
          <a:bodyPr/>
          <a:lstStyle/>
          <a:p>
            <a:r>
              <a:rPr lang="en-GB" dirty="0" smtClean="0"/>
              <a:t>What is ethics?</a:t>
            </a:r>
          </a:p>
          <a:p>
            <a:r>
              <a:rPr lang="en-GB" dirty="0" smtClean="0"/>
              <a:t>What is ethical behaviour?</a:t>
            </a:r>
          </a:p>
          <a:p>
            <a:r>
              <a:rPr lang="en-GB" dirty="0" smtClean="0"/>
              <a:t>What is an ethical solution to a problem?</a:t>
            </a:r>
          </a:p>
          <a:p>
            <a:r>
              <a:rPr lang="en-GB" dirty="0" smtClean="0"/>
              <a:t>Why would we behave unethically?</a:t>
            </a:r>
          </a:p>
          <a:p>
            <a:r>
              <a:rPr lang="en-GB" dirty="0" smtClean="0"/>
              <a:t>What does it have to do with you as team leaders/supervisors/managers?</a:t>
            </a:r>
            <a:endParaRPr lang="en-GB"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1143000"/>
          </a:xfrm>
        </p:spPr>
        <p:txBody>
          <a:bodyPr/>
          <a:lstStyle/>
          <a:p>
            <a:r>
              <a:rPr lang="en-GB" dirty="0" smtClean="0"/>
              <a:t>Ethics</a:t>
            </a:r>
            <a:endParaRPr lang="en-GB" dirty="0"/>
          </a:p>
        </p:txBody>
      </p:sp>
      <p:sp>
        <p:nvSpPr>
          <p:cNvPr id="3" name="Content Placeholder 2"/>
          <p:cNvSpPr>
            <a:spLocks noGrp="1"/>
          </p:cNvSpPr>
          <p:nvPr>
            <p:ph idx="1"/>
          </p:nvPr>
        </p:nvSpPr>
        <p:spPr>
          <a:xfrm>
            <a:off x="683568" y="1772816"/>
            <a:ext cx="7805737" cy="4295775"/>
          </a:xfrm>
        </p:spPr>
        <p:txBody>
          <a:bodyPr>
            <a:normAutofit/>
          </a:bodyPr>
          <a:lstStyle/>
          <a:p>
            <a:r>
              <a:rPr lang="en-GB" dirty="0" smtClean="0"/>
              <a:t>Personal issue within a work/social environment</a:t>
            </a:r>
          </a:p>
          <a:p>
            <a:r>
              <a:rPr lang="en-GB" dirty="0" smtClean="0"/>
              <a:t>Deciding what is right, wrong, fair, moral</a:t>
            </a:r>
          </a:p>
          <a:p>
            <a:r>
              <a:rPr lang="en-GB" dirty="0" smtClean="0"/>
              <a:t>Ethical dilemma – an undesirable or unpleasant choice relating to moral principles or practice</a:t>
            </a:r>
          </a:p>
          <a:p>
            <a:r>
              <a:rPr lang="en-GB" dirty="0" smtClean="0"/>
              <a:t>Can change over time, place, culture, environment</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8229600" cy="1143000"/>
          </a:xfrm>
        </p:spPr>
        <p:txBody>
          <a:bodyPr/>
          <a:lstStyle/>
          <a:p>
            <a:r>
              <a:rPr lang="en-GB" dirty="0" smtClean="0"/>
              <a:t>Ethical Decision Making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opposite of objectivity is subjectivity which is influenced by:</a:t>
            </a:r>
          </a:p>
          <a:p>
            <a:pPr>
              <a:buNone/>
            </a:pPr>
            <a:r>
              <a:rPr lang="en-GB" dirty="0" smtClean="0"/>
              <a:t>	Reputation			Image</a:t>
            </a:r>
          </a:p>
          <a:p>
            <a:pPr>
              <a:buNone/>
            </a:pPr>
            <a:r>
              <a:rPr lang="en-GB" dirty="0" smtClean="0"/>
              <a:t>	Wealth				Values</a:t>
            </a:r>
          </a:p>
          <a:p>
            <a:r>
              <a:rPr lang="en-GB" dirty="0" smtClean="0"/>
              <a:t>Prevents ethical behaviour and decision making because the motive behind the decision is wrong</a:t>
            </a:r>
          </a:p>
          <a:p>
            <a:r>
              <a:rPr lang="en-GB" dirty="0" smtClean="0"/>
              <a:t>Subjective judgement is normally by a majority in a given situation that might not be a majority in a different situation</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36712"/>
            <a:ext cx="8229600" cy="1143000"/>
          </a:xfrm>
        </p:spPr>
        <p:txBody>
          <a:bodyPr/>
          <a:lstStyle/>
          <a:p>
            <a:r>
              <a:rPr lang="en-GB" dirty="0" smtClean="0"/>
              <a:t>Ethical Decision Making</a:t>
            </a:r>
            <a:endParaRPr lang="en-GB" dirty="0"/>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smtClean="0"/>
              <a:t>Analyse the consequences of actions</a:t>
            </a:r>
          </a:p>
          <a:p>
            <a:pPr marL="514350" indent="-514350">
              <a:buFont typeface="+mj-lt"/>
              <a:buAutoNum type="arabicPeriod"/>
            </a:pPr>
            <a:r>
              <a:rPr lang="en-GB" dirty="0" smtClean="0"/>
              <a:t>Analyse the actions</a:t>
            </a:r>
          </a:p>
          <a:p>
            <a:pPr marL="514350" indent="-514350">
              <a:buFont typeface="+mj-lt"/>
              <a:buAutoNum type="arabicPeriod"/>
            </a:pPr>
            <a:r>
              <a:rPr lang="en-GB" dirty="0" smtClean="0"/>
              <a:t>Make your decision</a:t>
            </a:r>
          </a:p>
          <a:p>
            <a:endParaRPr lang="en-GB" dirty="0" smtClean="0"/>
          </a:p>
          <a:p>
            <a:r>
              <a:rPr lang="en-GB" dirty="0" smtClean="0"/>
              <a:t>Take responsibility for your own actions and decisions</a:t>
            </a:r>
          </a:p>
          <a:p>
            <a:r>
              <a:rPr lang="en-GB" dirty="0" smtClean="0"/>
              <a:t>Practice what you preach</a:t>
            </a:r>
          </a:p>
          <a:p>
            <a:r>
              <a:rPr lang="en-GB" dirty="0" smtClean="0"/>
              <a:t>Don’t blame or pass on responsibility</a:t>
            </a:r>
            <a:endParaRPr lang="en-GB"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8" name="TextBox 7"/>
          <p:cNvSpPr txBox="1">
            <a:spLocks noChangeArrowheads="1"/>
          </p:cNvSpPr>
          <p:nvPr/>
        </p:nvSpPr>
        <p:spPr bwMode="auto">
          <a:xfrm>
            <a:off x="683568" y="1196975"/>
            <a:ext cx="7488832" cy="1107996"/>
          </a:xfrm>
          <a:prstGeom prst="rect">
            <a:avLst/>
          </a:prstGeom>
          <a:noFill/>
          <a:ln w="9525">
            <a:noFill/>
            <a:miter lim="800000"/>
            <a:headEnd/>
            <a:tailEnd/>
          </a:ln>
        </p:spPr>
        <p:txBody>
          <a:bodyPr wrap="square">
            <a:spAutoFit/>
          </a:bodyPr>
          <a:lstStyle/>
          <a:p>
            <a:pPr algn="ctr"/>
            <a:r>
              <a:rPr lang="en-GB" sz="3600" dirty="0" smtClean="0">
                <a:latin typeface="+mj-lt"/>
              </a:rPr>
              <a:t>Governance and Ethics - Policies</a:t>
            </a:r>
            <a:endParaRPr lang="en-GB" sz="3600" dirty="0">
              <a:latin typeface="+mj-lt"/>
            </a:endParaRPr>
          </a:p>
          <a:p>
            <a:pPr algn="ctr"/>
            <a:endParaRPr lang="en-GB" sz="3000" dirty="0"/>
          </a:p>
        </p:txBody>
      </p:sp>
      <p:sp>
        <p:nvSpPr>
          <p:cNvPr id="8" name="TextBox 7"/>
          <p:cNvSpPr txBox="1"/>
          <p:nvPr/>
        </p:nvSpPr>
        <p:spPr>
          <a:xfrm>
            <a:off x="827584" y="2060848"/>
            <a:ext cx="7704856" cy="4401205"/>
          </a:xfrm>
          <a:prstGeom prst="rect">
            <a:avLst/>
          </a:prstGeom>
          <a:noFill/>
        </p:spPr>
        <p:txBody>
          <a:bodyPr wrap="square" rtlCol="0">
            <a:spAutoFit/>
          </a:bodyPr>
          <a:lstStyle/>
          <a:p>
            <a:r>
              <a:rPr lang="en-GB" sz="2800" dirty="0" smtClean="0">
                <a:latin typeface="+mn-lt"/>
              </a:rPr>
              <a:t>Policies and procedures protect</a:t>
            </a:r>
          </a:p>
          <a:p>
            <a:endParaRPr lang="en-GB" sz="2800" dirty="0" smtClean="0">
              <a:latin typeface="+mn-lt"/>
            </a:endParaRPr>
          </a:p>
          <a:p>
            <a:r>
              <a:rPr lang="en-GB" sz="2800" dirty="0" smtClean="0">
                <a:latin typeface="+mn-lt"/>
              </a:rPr>
              <a:t>HR Policies give the framework not only on what to do, but on how the organisation works, its culture and its aims.</a:t>
            </a:r>
          </a:p>
          <a:p>
            <a:endParaRPr lang="en-GB" sz="2800" dirty="0" smtClean="0">
              <a:latin typeface="+mn-lt"/>
            </a:endParaRPr>
          </a:p>
          <a:p>
            <a:r>
              <a:rPr lang="en-GB" sz="2800" dirty="0" smtClean="0">
                <a:latin typeface="+mn-lt"/>
              </a:rPr>
              <a:t>Relevant HR policies?</a:t>
            </a:r>
          </a:p>
          <a:p>
            <a:endParaRPr lang="en-GB" sz="2800" dirty="0" smtClean="0">
              <a:latin typeface="+mn-lt"/>
            </a:endParaRPr>
          </a:p>
          <a:p>
            <a:r>
              <a:rPr lang="en-GB" sz="2800" dirty="0" smtClean="0">
                <a:latin typeface="+mn-lt"/>
              </a:rPr>
              <a:t>The stages of policy – development, publication, implementation, monitoring, review</a:t>
            </a:r>
            <a:endParaRPr lang="en-GB" sz="2800" dirty="0">
              <a:latin typeface="+mn-lt"/>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1124744"/>
            <a:ext cx="8229600" cy="648072"/>
          </a:xfrm>
        </p:spPr>
        <p:txBody>
          <a:bodyPr/>
          <a:lstStyle/>
          <a:p>
            <a:r>
              <a:rPr lang="en-GB" dirty="0" smtClean="0"/>
              <a:t>Final word on legislation</a:t>
            </a:r>
            <a:endParaRPr lang="en-GB" dirty="0"/>
          </a:p>
        </p:txBody>
      </p:sp>
      <p:sp>
        <p:nvSpPr>
          <p:cNvPr id="10" name="Title 6"/>
          <p:cNvSpPr txBox="1">
            <a:spLocks/>
          </p:cNvSpPr>
          <p:nvPr/>
        </p:nvSpPr>
        <p:spPr bwMode="auto">
          <a:xfrm>
            <a:off x="539552" y="1916832"/>
            <a:ext cx="8229600" cy="64807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smtClean="0">
                <a:ln>
                  <a:noFill/>
                </a:ln>
                <a:solidFill>
                  <a:schemeClr val="tx1"/>
                </a:solidFill>
                <a:effectLst/>
                <a:uLnTx/>
                <a:uFillTx/>
                <a:latin typeface="+mj-lt"/>
                <a:ea typeface="+mj-ea"/>
                <a:cs typeface="+mj-cs"/>
              </a:rPr>
              <a:t>To work within the law the best way is to develop policies and procedures for people to follow – these then need regular review.  Examples include:</a:t>
            </a:r>
          </a:p>
          <a:p>
            <a:pPr marL="0" marR="0" lvl="0" indent="0" defTabSz="914400" rtl="0" eaLnBrk="1" fontAlgn="base" latinLnBrk="0" hangingPunct="1">
              <a:lnSpc>
                <a:spcPct val="100000"/>
              </a:lnSpc>
              <a:spcBef>
                <a:spcPct val="0"/>
              </a:spcBef>
              <a:spcAft>
                <a:spcPct val="0"/>
              </a:spcAft>
              <a:buClrTx/>
              <a:buSzTx/>
              <a:buFontTx/>
              <a:buNone/>
              <a:tabLst/>
              <a:defRPr/>
            </a:pPr>
            <a:endParaRPr lang="en-GB" sz="2800" dirty="0" smtClean="0">
              <a:latin typeface="+mj-lt"/>
              <a:ea typeface="+mj-ea"/>
              <a:cs typeface="+mj-cs"/>
            </a:endParaRP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mj-lt"/>
                <a:ea typeface="+mj-ea"/>
                <a:cs typeface="+mj-cs"/>
              </a:rPr>
              <a:t>Contract</a:t>
            </a:r>
            <a:r>
              <a:rPr kumimoji="0" lang="en-GB" sz="2000" b="0" i="0" u="none" strike="noStrike" kern="1200" cap="none" spc="0" normalizeH="0" noProof="0" dirty="0" smtClean="0">
                <a:ln>
                  <a:noFill/>
                </a:ln>
                <a:solidFill>
                  <a:schemeClr val="tx1"/>
                </a:solidFill>
                <a:effectLst/>
                <a:uLnTx/>
                <a:uFillTx/>
                <a:latin typeface="+mj-lt"/>
                <a:ea typeface="+mj-ea"/>
                <a:cs typeface="+mj-cs"/>
              </a:rPr>
              <a:t> of employment – written </a:t>
            </a:r>
            <a:r>
              <a:rPr kumimoji="0" lang="en-GB" sz="2000" b="0" i="0" u="none" strike="noStrike" kern="1200" cap="none" spc="0" normalizeH="0" noProof="0" dirty="0" err="1" smtClean="0">
                <a:ln>
                  <a:noFill/>
                </a:ln>
                <a:solidFill>
                  <a:schemeClr val="tx1"/>
                </a:solidFill>
                <a:effectLst/>
                <a:uLnTx/>
                <a:uFillTx/>
                <a:latin typeface="+mj-lt"/>
                <a:ea typeface="+mj-ea"/>
                <a:cs typeface="+mj-cs"/>
              </a:rPr>
              <a:t>t</a:t>
            </a:r>
            <a:r>
              <a:rPr kumimoji="0" lang="en-GB" sz="2000" b="0" i="0" u="none" strike="noStrike" kern="1200" cap="none" spc="0" normalizeH="0" noProof="0" dirty="0" smtClean="0">
                <a:ln>
                  <a:noFill/>
                </a:ln>
                <a:solidFill>
                  <a:schemeClr val="tx1"/>
                </a:solidFill>
                <a:effectLst/>
                <a:uLnTx/>
                <a:uFillTx/>
                <a:latin typeface="+mj-lt"/>
                <a:ea typeface="+mj-ea"/>
                <a:cs typeface="+mj-cs"/>
              </a:rPr>
              <a:t> &amp; c – how to terminate?</a:t>
            </a:r>
          </a:p>
          <a:p>
            <a:pPr marL="0" marR="0" lvl="0" indent="0" defTabSz="914400" rtl="0" eaLnBrk="1" fontAlgn="base" latinLnBrk="0" hangingPunct="1">
              <a:lnSpc>
                <a:spcPct val="100000"/>
              </a:lnSpc>
              <a:spcBef>
                <a:spcPct val="0"/>
              </a:spcBef>
              <a:spcAft>
                <a:spcPct val="0"/>
              </a:spcAft>
              <a:buClrTx/>
              <a:buSzTx/>
              <a:buFontTx/>
              <a:buNone/>
              <a:tabLst/>
              <a:defRPr/>
            </a:pPr>
            <a:r>
              <a:rPr lang="en-GB" sz="2000" dirty="0" smtClean="0">
                <a:latin typeface="+mj-lt"/>
                <a:ea typeface="+mj-ea"/>
                <a:cs typeface="+mj-cs"/>
              </a:rPr>
              <a:t>Grievance and disciplinary policies and procedures – what constitutes misconduct?</a:t>
            </a: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noProof="0" dirty="0" smtClean="0">
                <a:ln>
                  <a:noFill/>
                </a:ln>
                <a:solidFill>
                  <a:schemeClr val="tx1"/>
                </a:solidFill>
                <a:effectLst/>
                <a:uLnTx/>
                <a:uFillTx/>
                <a:latin typeface="+mj-lt"/>
                <a:ea typeface="+mj-ea"/>
                <a:cs typeface="+mj-cs"/>
              </a:rPr>
              <a:t>Dealing with trades unions</a:t>
            </a:r>
          </a:p>
          <a:p>
            <a:pPr marL="0" marR="0" lvl="0" indent="0" defTabSz="914400" rtl="0" eaLnBrk="1" fontAlgn="base" latinLnBrk="0" hangingPunct="1">
              <a:lnSpc>
                <a:spcPct val="100000"/>
              </a:lnSpc>
              <a:spcBef>
                <a:spcPct val="0"/>
              </a:spcBef>
              <a:spcAft>
                <a:spcPct val="0"/>
              </a:spcAft>
              <a:buClrTx/>
              <a:buSzTx/>
              <a:buFontTx/>
              <a:buNone/>
              <a:tabLst/>
              <a:defRPr/>
            </a:pPr>
            <a:r>
              <a:rPr lang="en-GB" sz="2000" dirty="0" smtClean="0">
                <a:latin typeface="+mj-lt"/>
                <a:ea typeface="+mj-ea"/>
                <a:cs typeface="+mj-cs"/>
              </a:rPr>
              <a:t>Employment records – data protection – security and confidentiality of data</a:t>
            </a: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noProof="0" dirty="0" smtClean="0">
                <a:ln>
                  <a:noFill/>
                </a:ln>
                <a:solidFill>
                  <a:schemeClr val="tx1"/>
                </a:solidFill>
                <a:effectLst/>
                <a:uLnTx/>
                <a:uFillTx/>
                <a:latin typeface="+mj-lt"/>
                <a:ea typeface="+mj-ea"/>
                <a:cs typeface="+mj-cs"/>
              </a:rPr>
              <a:t>Bullying and harassment</a:t>
            </a:r>
          </a:p>
          <a:p>
            <a:pPr marL="0" marR="0" lvl="0" indent="0" defTabSz="914400" rtl="0" eaLnBrk="1" fontAlgn="base" latinLnBrk="0" hangingPunct="1">
              <a:lnSpc>
                <a:spcPct val="100000"/>
              </a:lnSpc>
              <a:spcBef>
                <a:spcPct val="0"/>
              </a:spcBef>
              <a:spcAft>
                <a:spcPct val="0"/>
              </a:spcAft>
              <a:buClrTx/>
              <a:buSzTx/>
              <a:buFontTx/>
              <a:buNone/>
              <a:tabLst/>
              <a:defRPr/>
            </a:pPr>
            <a:r>
              <a:rPr lang="en-GB" sz="2000" dirty="0" smtClean="0">
                <a:latin typeface="+mj-lt"/>
                <a:ea typeface="+mj-ea"/>
                <a:cs typeface="+mj-cs"/>
              </a:rPr>
              <a:t>Equality and diversity</a:t>
            </a: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noProof="0" dirty="0" smtClean="0">
                <a:ln>
                  <a:noFill/>
                </a:ln>
                <a:solidFill>
                  <a:schemeClr val="tx1"/>
                </a:solidFill>
                <a:effectLst/>
                <a:uLnTx/>
                <a:uFillTx/>
                <a:latin typeface="+mj-lt"/>
                <a:ea typeface="+mj-ea"/>
                <a:cs typeface="+mj-cs"/>
              </a:rPr>
              <a:t>Policies on working together, representing organisation, whistle blowing, IT usage, telephone usage – what else?</a:t>
            </a:r>
          </a:p>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smtClean="0">
              <a:ln>
                <a:noFill/>
              </a:ln>
              <a:solidFill>
                <a:schemeClr val="tx1"/>
              </a:solidFill>
              <a:effectLst/>
              <a:uLnTx/>
              <a:uFillTx/>
              <a:latin typeface="+mj-lt"/>
              <a:ea typeface="+mj-ea"/>
              <a:cs typeface="+mj-cs"/>
            </a:endParaRPr>
          </a:p>
          <a:p>
            <a:pPr marL="0" marR="0" lvl="0" indent="0" defTabSz="914400" rtl="0" eaLnBrk="1" fontAlgn="base" latinLnBrk="0" hangingPunct="1">
              <a:lnSpc>
                <a:spcPct val="100000"/>
              </a:lnSpc>
              <a:spcBef>
                <a:spcPct val="0"/>
              </a:spcBef>
              <a:spcAft>
                <a:spcPct val="0"/>
              </a:spcAft>
              <a:buClrTx/>
              <a:buSzTx/>
              <a:buFontTx/>
              <a:buNone/>
              <a:tabLst/>
              <a:defRPr/>
            </a:pPr>
            <a:endParaRPr lang="en-GB" sz="2800" dirty="0" smtClean="0">
              <a:latin typeface="+mj-lt"/>
              <a:ea typeface="+mj-ea"/>
              <a:cs typeface="+mj-cs"/>
            </a:endParaRPr>
          </a:p>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fade">
                                      <p:cBhvr>
                                        <p:cTn id="10" dur="2000"/>
                                        <p:tgtEl>
                                          <p:spTgt spid="10">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3" end="3"/>
                                            </p:txEl>
                                          </p:spTgt>
                                        </p:tgtEl>
                                        <p:attrNameLst>
                                          <p:attrName>style.visibility</p:attrName>
                                        </p:attrNameLst>
                                      </p:cBhvr>
                                      <p:to>
                                        <p:strVal val="visible"/>
                                      </p:to>
                                    </p:set>
                                    <p:animEffect transition="in" filter="fade">
                                      <p:cBhvr>
                                        <p:cTn id="13" dur="2000"/>
                                        <p:tgtEl>
                                          <p:spTgt spid="10">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xEl>
                                              <p:pRg st="4" end="4"/>
                                            </p:txEl>
                                          </p:spTgt>
                                        </p:tgtEl>
                                        <p:attrNameLst>
                                          <p:attrName>style.visibility</p:attrName>
                                        </p:attrNameLst>
                                      </p:cBhvr>
                                      <p:to>
                                        <p:strVal val="visible"/>
                                      </p:to>
                                    </p:set>
                                    <p:animEffect transition="in" filter="fade">
                                      <p:cBhvr>
                                        <p:cTn id="16" dur="2000"/>
                                        <p:tgtEl>
                                          <p:spTgt spid="10">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xEl>
                                              <p:pRg st="5" end="5"/>
                                            </p:txEl>
                                          </p:spTgt>
                                        </p:tgtEl>
                                        <p:attrNameLst>
                                          <p:attrName>style.visibility</p:attrName>
                                        </p:attrNameLst>
                                      </p:cBhvr>
                                      <p:to>
                                        <p:strVal val="visible"/>
                                      </p:to>
                                    </p:set>
                                    <p:animEffect transition="in" filter="fade">
                                      <p:cBhvr>
                                        <p:cTn id="19" dur="2000"/>
                                        <p:tgtEl>
                                          <p:spTgt spid="10">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xEl>
                                              <p:pRg st="6" end="6"/>
                                            </p:txEl>
                                          </p:spTgt>
                                        </p:tgtEl>
                                        <p:attrNameLst>
                                          <p:attrName>style.visibility</p:attrName>
                                        </p:attrNameLst>
                                      </p:cBhvr>
                                      <p:to>
                                        <p:strVal val="visible"/>
                                      </p:to>
                                    </p:set>
                                    <p:animEffect transition="in" filter="fade">
                                      <p:cBhvr>
                                        <p:cTn id="22" dur="2000"/>
                                        <p:tgtEl>
                                          <p:spTgt spid="10">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xEl>
                                              <p:pRg st="7" end="7"/>
                                            </p:txEl>
                                          </p:spTgt>
                                        </p:tgtEl>
                                        <p:attrNameLst>
                                          <p:attrName>style.visibility</p:attrName>
                                        </p:attrNameLst>
                                      </p:cBhvr>
                                      <p:to>
                                        <p:strVal val="visible"/>
                                      </p:to>
                                    </p:set>
                                    <p:animEffect transition="in" filter="fade">
                                      <p:cBhvr>
                                        <p:cTn id="25" dur="2000"/>
                                        <p:tgtEl>
                                          <p:spTgt spid="10">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0">
                                            <p:txEl>
                                              <p:pRg st="8" end="8"/>
                                            </p:txEl>
                                          </p:spTgt>
                                        </p:tgtEl>
                                        <p:attrNameLst>
                                          <p:attrName>style.visibility</p:attrName>
                                        </p:attrNameLst>
                                      </p:cBhvr>
                                      <p:to>
                                        <p:strVal val="visible"/>
                                      </p:to>
                                    </p:set>
                                    <p:animEffect transition="in" filter="fade">
                                      <p:cBhvr>
                                        <p:cTn id="28" dur="20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theme/theme1.xml><?xml version="1.0" encoding="utf-8"?>
<a:theme xmlns:a="http://schemas.openxmlformats.org/drawingml/2006/main" name="Presentation HJC Associat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Presentation HJC Associates</Template>
  <TotalTime>4555</TotalTime>
  <Words>3538</Words>
  <Application>Microsoft Office PowerPoint</Application>
  <PresentationFormat>On-screen Show (4:3)</PresentationFormat>
  <Paragraphs>630</Paragraphs>
  <Slides>60</Slides>
  <Notes>51</Notes>
  <HiddenSlides>0</HiddenSlides>
  <MMClips>0</MMClips>
  <ScaleCrop>false</ScaleCrop>
  <HeadingPairs>
    <vt:vector size="6" baseType="variant">
      <vt:variant>
        <vt:lpstr>Theme</vt:lpstr>
      </vt:variant>
      <vt:variant>
        <vt:i4>1</vt:i4>
      </vt:variant>
      <vt:variant>
        <vt:lpstr>Embedded OLE Servers</vt:lpstr>
      </vt:variant>
      <vt:variant>
        <vt:i4>3</vt:i4>
      </vt:variant>
      <vt:variant>
        <vt:lpstr>Slide Titles</vt:lpstr>
      </vt:variant>
      <vt:variant>
        <vt:i4>60</vt:i4>
      </vt:variant>
    </vt:vector>
  </HeadingPairs>
  <TitlesOfParts>
    <vt:vector size="64" baseType="lpstr">
      <vt:lpstr>Presentation HJC Associates</vt:lpstr>
      <vt:lpstr>VISIO</vt:lpstr>
      <vt:lpstr>Clip</vt:lpstr>
      <vt:lpstr>Acrobat Document</vt:lpstr>
      <vt:lpstr>HUMAN RESOURCE MANAGEMENT   Helen Chambers FInstLM MILT</vt:lpstr>
      <vt:lpstr>Purpose behind organisations</vt:lpstr>
      <vt:lpstr>Main factors for an excellent organisation</vt:lpstr>
      <vt:lpstr>Culture</vt:lpstr>
      <vt:lpstr>Slide 5</vt:lpstr>
      <vt:lpstr>Leadership </vt:lpstr>
      <vt:lpstr>Action-Centred Leadership</vt:lpstr>
      <vt:lpstr>Action Centred Leadership</vt:lpstr>
      <vt:lpstr>Slide 9</vt:lpstr>
      <vt:lpstr>Slide 10</vt:lpstr>
      <vt:lpstr>Key Leadership Skills</vt:lpstr>
      <vt:lpstr>Transformational Leadership</vt:lpstr>
      <vt:lpstr>Slide 13</vt:lpstr>
      <vt:lpstr>Slide 14</vt:lpstr>
      <vt:lpstr>Slide 15</vt:lpstr>
      <vt:lpstr>Slide 16</vt:lpstr>
      <vt:lpstr>Slide 17</vt:lpstr>
      <vt:lpstr>Exercise - Trust</vt:lpstr>
      <vt:lpstr>Maslow’s Hierarchy of Needs  (and interpretation)</vt:lpstr>
      <vt:lpstr>Slide 20</vt:lpstr>
      <vt:lpstr>Slide 21</vt:lpstr>
      <vt:lpstr>Slide 22</vt:lpstr>
      <vt:lpstr>Slide 23</vt:lpstr>
      <vt:lpstr>Strategic HRM</vt:lpstr>
      <vt:lpstr>Slide 25</vt:lpstr>
      <vt:lpstr>Slide 26</vt:lpstr>
      <vt:lpstr>What is ‘Good’ HR Management?</vt:lpstr>
      <vt:lpstr>Key principles of the HR Cycle</vt:lpstr>
      <vt:lpstr>Slide 29</vt:lpstr>
      <vt:lpstr>Job Identification</vt:lpstr>
      <vt:lpstr>Slide 31</vt:lpstr>
      <vt:lpstr>Induction</vt:lpstr>
      <vt:lpstr>Slide 33</vt:lpstr>
      <vt:lpstr>Slide 34</vt:lpstr>
      <vt:lpstr>People, people, people (in other words, Humans!)</vt:lpstr>
      <vt:lpstr>Slide 36</vt:lpstr>
      <vt:lpstr>Slide 37</vt:lpstr>
      <vt:lpstr>Slide 38</vt:lpstr>
      <vt:lpstr>Gap Analysis</vt:lpstr>
      <vt:lpstr>Factors affecting the link between effort and performance </vt:lpstr>
      <vt:lpstr>Slide 41</vt:lpstr>
      <vt:lpstr>Appraisal</vt:lpstr>
      <vt:lpstr>Attendance Management</vt:lpstr>
      <vt:lpstr>Employee Engagement</vt:lpstr>
      <vt:lpstr>Succession Planning</vt:lpstr>
      <vt:lpstr>Diversity</vt:lpstr>
      <vt:lpstr>Policies and Procedures</vt:lpstr>
      <vt:lpstr>Policy and Procedures</vt:lpstr>
      <vt:lpstr>Disciplinary Procedures</vt:lpstr>
      <vt:lpstr>Disciplinary Procedures</vt:lpstr>
      <vt:lpstr>Grievances Procedures</vt:lpstr>
      <vt:lpstr>Grievances Procedures</vt:lpstr>
      <vt:lpstr>Slide 53</vt:lpstr>
      <vt:lpstr>Ethics</vt:lpstr>
      <vt:lpstr>Ethics</vt:lpstr>
      <vt:lpstr>Ethics</vt:lpstr>
      <vt:lpstr>Ethical Decision Making</vt:lpstr>
      <vt:lpstr>Ethical Decision Making</vt:lpstr>
      <vt:lpstr>Slide 59</vt:lpstr>
      <vt:lpstr>Final word on legislation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Helen</dc:creator>
  <cp:lastModifiedBy>Helen</cp:lastModifiedBy>
  <cp:revision>161</cp:revision>
  <dcterms:created xsi:type="dcterms:W3CDTF">2011-07-12T10:52:07Z</dcterms:created>
  <dcterms:modified xsi:type="dcterms:W3CDTF">2016-08-29T18:38:36Z</dcterms:modified>
</cp:coreProperties>
</file>