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84" d="100"/>
          <a:sy n="84" d="100"/>
        </p:scale>
        <p:origin x="6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937CBF-F729-4D02-9EDB-6019B650CC6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04162FF-7C43-4114-8022-22E7CA35B2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report shows high proficiency but low productivity</a:t>
          </a:r>
        </a:p>
      </dgm:t>
    </dgm:pt>
    <dgm:pt modelId="{8C6E3C1E-B328-4153-AF2A-153D46D6FA13}" type="parTrans" cxnId="{EBF5E093-C805-40AC-979B-DADE2AE1248A}">
      <dgm:prSet/>
      <dgm:spPr/>
      <dgm:t>
        <a:bodyPr/>
        <a:lstStyle/>
        <a:p>
          <a:endParaRPr lang="en-US"/>
        </a:p>
      </dgm:t>
    </dgm:pt>
    <dgm:pt modelId="{222533EB-186C-478B-ABED-831D67BE39A1}" type="sibTrans" cxnId="{EBF5E093-C805-40AC-979B-DADE2AE1248A}">
      <dgm:prSet/>
      <dgm:spPr/>
      <dgm:t>
        <a:bodyPr/>
        <a:lstStyle/>
        <a:p>
          <a:endParaRPr lang="en-US"/>
        </a:p>
      </dgm:t>
    </dgm:pt>
    <dgm:pt modelId="{4233C7DD-0124-477E-A5EB-3DD0F917B26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Problem: Doing things “the long way”</a:t>
          </a:r>
        </a:p>
      </dgm:t>
    </dgm:pt>
    <dgm:pt modelId="{8FABEB86-E655-4404-A072-788DC374B314}" type="parTrans" cxnId="{0205BBD1-56B0-411F-8D8F-A39E3A7A699E}">
      <dgm:prSet/>
      <dgm:spPr/>
      <dgm:t>
        <a:bodyPr/>
        <a:lstStyle/>
        <a:p>
          <a:endParaRPr lang="en-US"/>
        </a:p>
      </dgm:t>
    </dgm:pt>
    <dgm:pt modelId="{6FB6386F-5B2D-43D7-AFEA-D61F2BAA1412}" type="sibTrans" cxnId="{0205BBD1-56B0-411F-8D8F-A39E3A7A699E}">
      <dgm:prSet/>
      <dgm:spPr/>
      <dgm:t>
        <a:bodyPr/>
        <a:lstStyle/>
        <a:p>
          <a:endParaRPr lang="en-US"/>
        </a:p>
      </dgm:t>
    </dgm:pt>
    <dgm:pt modelId="{C045539A-A7EB-41E8-A484-51AA48689B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realization: Being tech-savvy isn’t the same as being efficient</a:t>
          </a:r>
        </a:p>
      </dgm:t>
    </dgm:pt>
    <dgm:pt modelId="{1BC1352C-8BD4-4ECE-8E02-454B99BEB80F}" type="parTrans" cxnId="{3527BD58-08E6-42A5-B989-2076E802CCB1}">
      <dgm:prSet/>
      <dgm:spPr/>
      <dgm:t>
        <a:bodyPr/>
        <a:lstStyle/>
        <a:p>
          <a:endParaRPr lang="en-US"/>
        </a:p>
      </dgm:t>
    </dgm:pt>
    <dgm:pt modelId="{ACD68F2F-650A-4A01-9F54-B3ADCE34CCD5}" type="sibTrans" cxnId="{3527BD58-08E6-42A5-B989-2076E802CCB1}">
      <dgm:prSet/>
      <dgm:spPr/>
      <dgm:t>
        <a:bodyPr/>
        <a:lstStyle/>
        <a:p>
          <a:endParaRPr lang="en-US"/>
        </a:p>
      </dgm:t>
    </dgm:pt>
    <dgm:pt modelId="{6F765F73-F769-4697-BEFC-A109669DA8D8}" type="pres">
      <dgm:prSet presAssocID="{0C937CBF-F729-4D02-9EDB-6019B650CC6E}" presName="root" presStyleCnt="0">
        <dgm:presLayoutVars>
          <dgm:dir/>
          <dgm:resizeHandles val="exact"/>
        </dgm:presLayoutVars>
      </dgm:prSet>
      <dgm:spPr/>
    </dgm:pt>
    <dgm:pt modelId="{C59433CB-7868-46A6-9A50-AD0AC2C44EA6}" type="pres">
      <dgm:prSet presAssocID="{504162FF-7C43-4114-8022-22E7CA35B28C}" presName="compNode" presStyleCnt="0"/>
      <dgm:spPr/>
    </dgm:pt>
    <dgm:pt modelId="{E874F9B2-2E1B-4CF3-9860-A70D825DD956}" type="pres">
      <dgm:prSet presAssocID="{504162FF-7C43-4114-8022-22E7CA35B28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3E298692-0802-4FB7-8319-56593CCE7211}" type="pres">
      <dgm:prSet presAssocID="{504162FF-7C43-4114-8022-22E7CA35B28C}" presName="spaceRect" presStyleCnt="0"/>
      <dgm:spPr/>
    </dgm:pt>
    <dgm:pt modelId="{2766320C-0645-4EC4-857A-1E9F6A525BE7}" type="pres">
      <dgm:prSet presAssocID="{504162FF-7C43-4114-8022-22E7CA35B28C}" presName="textRect" presStyleLbl="revTx" presStyleIdx="0" presStyleCnt="3">
        <dgm:presLayoutVars>
          <dgm:chMax val="1"/>
          <dgm:chPref val="1"/>
        </dgm:presLayoutVars>
      </dgm:prSet>
      <dgm:spPr/>
    </dgm:pt>
    <dgm:pt modelId="{1DCA805C-D034-48BF-9A94-D970810500FD}" type="pres">
      <dgm:prSet presAssocID="{222533EB-186C-478B-ABED-831D67BE39A1}" presName="sibTrans" presStyleCnt="0"/>
      <dgm:spPr/>
    </dgm:pt>
    <dgm:pt modelId="{8462FF7E-615B-4B14-AB5A-A55A661C1F18}" type="pres">
      <dgm:prSet presAssocID="{4233C7DD-0124-477E-A5EB-3DD0F917B260}" presName="compNode" presStyleCnt="0"/>
      <dgm:spPr/>
    </dgm:pt>
    <dgm:pt modelId="{6BDC39D5-5C79-40C9-8BFD-1BF59835BCA9}" type="pres">
      <dgm:prSet presAssocID="{4233C7DD-0124-477E-A5EB-3DD0F917B26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wing Compass"/>
        </a:ext>
      </dgm:extLst>
    </dgm:pt>
    <dgm:pt modelId="{530B5FB2-DCBB-43CF-A5A8-5A8398A1D8A6}" type="pres">
      <dgm:prSet presAssocID="{4233C7DD-0124-477E-A5EB-3DD0F917B260}" presName="spaceRect" presStyleCnt="0"/>
      <dgm:spPr/>
    </dgm:pt>
    <dgm:pt modelId="{948043F8-B881-4375-A87E-EFDD5CA2262B}" type="pres">
      <dgm:prSet presAssocID="{4233C7DD-0124-477E-A5EB-3DD0F917B260}" presName="textRect" presStyleLbl="revTx" presStyleIdx="1" presStyleCnt="3">
        <dgm:presLayoutVars>
          <dgm:chMax val="1"/>
          <dgm:chPref val="1"/>
        </dgm:presLayoutVars>
      </dgm:prSet>
      <dgm:spPr/>
    </dgm:pt>
    <dgm:pt modelId="{A657C15C-3BCE-44EC-B4A6-5007B151E50F}" type="pres">
      <dgm:prSet presAssocID="{6FB6386F-5B2D-43D7-AFEA-D61F2BAA1412}" presName="sibTrans" presStyleCnt="0"/>
      <dgm:spPr/>
    </dgm:pt>
    <dgm:pt modelId="{9AB864B3-9D4B-4178-9418-9976F7A4A411}" type="pres">
      <dgm:prSet presAssocID="{C045539A-A7EB-41E8-A484-51AA48689B80}" presName="compNode" presStyleCnt="0"/>
      <dgm:spPr/>
    </dgm:pt>
    <dgm:pt modelId="{A0A551AD-1D6A-42F9-9521-F5751ED755B6}" type="pres">
      <dgm:prSet presAssocID="{C045539A-A7EB-41E8-A484-51AA48689B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3E9B80-4BA4-4501-8179-D541DFDDC610}" type="pres">
      <dgm:prSet presAssocID="{C045539A-A7EB-41E8-A484-51AA48689B80}" presName="spaceRect" presStyleCnt="0"/>
      <dgm:spPr/>
    </dgm:pt>
    <dgm:pt modelId="{1981EEAF-67D9-40D9-9435-669BE9BE9B45}" type="pres">
      <dgm:prSet presAssocID="{C045539A-A7EB-41E8-A484-51AA48689B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527BD58-08E6-42A5-B989-2076E802CCB1}" srcId="{0C937CBF-F729-4D02-9EDB-6019B650CC6E}" destId="{C045539A-A7EB-41E8-A484-51AA48689B80}" srcOrd="2" destOrd="0" parTransId="{1BC1352C-8BD4-4ECE-8E02-454B99BEB80F}" sibTransId="{ACD68F2F-650A-4A01-9F54-B3ADCE34CCD5}"/>
    <dgm:cxn modelId="{EBF5E093-C805-40AC-979B-DADE2AE1248A}" srcId="{0C937CBF-F729-4D02-9EDB-6019B650CC6E}" destId="{504162FF-7C43-4114-8022-22E7CA35B28C}" srcOrd="0" destOrd="0" parTransId="{8C6E3C1E-B328-4153-AF2A-153D46D6FA13}" sibTransId="{222533EB-186C-478B-ABED-831D67BE39A1}"/>
    <dgm:cxn modelId="{37C99EA1-C3FB-44AE-92B5-96356B0A5C79}" type="presOf" srcId="{C045539A-A7EB-41E8-A484-51AA48689B80}" destId="{1981EEAF-67D9-40D9-9435-669BE9BE9B45}" srcOrd="0" destOrd="0" presId="urn:microsoft.com/office/officeart/2018/2/layout/IconLabelList"/>
    <dgm:cxn modelId="{030F20A9-EB1C-436D-B020-C37A620AE295}" type="presOf" srcId="{0C937CBF-F729-4D02-9EDB-6019B650CC6E}" destId="{6F765F73-F769-4697-BEFC-A109669DA8D8}" srcOrd="0" destOrd="0" presId="urn:microsoft.com/office/officeart/2018/2/layout/IconLabelList"/>
    <dgm:cxn modelId="{614589AC-CC2A-4205-9C59-E90325DE3EA5}" type="presOf" srcId="{4233C7DD-0124-477E-A5EB-3DD0F917B260}" destId="{948043F8-B881-4375-A87E-EFDD5CA2262B}" srcOrd="0" destOrd="0" presId="urn:microsoft.com/office/officeart/2018/2/layout/IconLabelList"/>
    <dgm:cxn modelId="{0205BBD1-56B0-411F-8D8F-A39E3A7A699E}" srcId="{0C937CBF-F729-4D02-9EDB-6019B650CC6E}" destId="{4233C7DD-0124-477E-A5EB-3DD0F917B260}" srcOrd="1" destOrd="0" parTransId="{8FABEB86-E655-4404-A072-788DC374B314}" sibTransId="{6FB6386F-5B2D-43D7-AFEA-D61F2BAA1412}"/>
    <dgm:cxn modelId="{C2695BE3-585D-4984-A77C-C0B6DE33D25D}" type="presOf" srcId="{504162FF-7C43-4114-8022-22E7CA35B28C}" destId="{2766320C-0645-4EC4-857A-1E9F6A525BE7}" srcOrd="0" destOrd="0" presId="urn:microsoft.com/office/officeart/2018/2/layout/IconLabelList"/>
    <dgm:cxn modelId="{FC98EC96-84BD-4F59-9204-A93F3086ABF7}" type="presParOf" srcId="{6F765F73-F769-4697-BEFC-A109669DA8D8}" destId="{C59433CB-7868-46A6-9A50-AD0AC2C44EA6}" srcOrd="0" destOrd="0" presId="urn:microsoft.com/office/officeart/2018/2/layout/IconLabelList"/>
    <dgm:cxn modelId="{3A181455-239E-4D11-A5CE-A15E0BE4B913}" type="presParOf" srcId="{C59433CB-7868-46A6-9A50-AD0AC2C44EA6}" destId="{E874F9B2-2E1B-4CF3-9860-A70D825DD956}" srcOrd="0" destOrd="0" presId="urn:microsoft.com/office/officeart/2018/2/layout/IconLabelList"/>
    <dgm:cxn modelId="{5B5002A3-8AB2-4FE3-ABB8-F2A789970AEB}" type="presParOf" srcId="{C59433CB-7868-46A6-9A50-AD0AC2C44EA6}" destId="{3E298692-0802-4FB7-8319-56593CCE7211}" srcOrd="1" destOrd="0" presId="urn:microsoft.com/office/officeart/2018/2/layout/IconLabelList"/>
    <dgm:cxn modelId="{61677A1B-F5C8-4CAC-92EF-B6ABFCD80F0C}" type="presParOf" srcId="{C59433CB-7868-46A6-9A50-AD0AC2C44EA6}" destId="{2766320C-0645-4EC4-857A-1E9F6A525BE7}" srcOrd="2" destOrd="0" presId="urn:microsoft.com/office/officeart/2018/2/layout/IconLabelList"/>
    <dgm:cxn modelId="{88F97CFB-2E77-4573-A680-3AC9B6484FB8}" type="presParOf" srcId="{6F765F73-F769-4697-BEFC-A109669DA8D8}" destId="{1DCA805C-D034-48BF-9A94-D970810500FD}" srcOrd="1" destOrd="0" presId="urn:microsoft.com/office/officeart/2018/2/layout/IconLabelList"/>
    <dgm:cxn modelId="{07C5508D-3FAB-48F3-AE66-25A45CCFFFE8}" type="presParOf" srcId="{6F765F73-F769-4697-BEFC-A109669DA8D8}" destId="{8462FF7E-615B-4B14-AB5A-A55A661C1F18}" srcOrd="2" destOrd="0" presId="urn:microsoft.com/office/officeart/2018/2/layout/IconLabelList"/>
    <dgm:cxn modelId="{5365B7AC-CDCD-450F-A0E0-8327F757C8E7}" type="presParOf" srcId="{8462FF7E-615B-4B14-AB5A-A55A661C1F18}" destId="{6BDC39D5-5C79-40C9-8BFD-1BF59835BCA9}" srcOrd="0" destOrd="0" presId="urn:microsoft.com/office/officeart/2018/2/layout/IconLabelList"/>
    <dgm:cxn modelId="{7A7CD205-E84C-4B15-B380-7B26E174EF3A}" type="presParOf" srcId="{8462FF7E-615B-4B14-AB5A-A55A661C1F18}" destId="{530B5FB2-DCBB-43CF-A5A8-5A8398A1D8A6}" srcOrd="1" destOrd="0" presId="urn:microsoft.com/office/officeart/2018/2/layout/IconLabelList"/>
    <dgm:cxn modelId="{30C32AC6-F480-4A73-AF26-DD79F3452AAF}" type="presParOf" srcId="{8462FF7E-615B-4B14-AB5A-A55A661C1F18}" destId="{948043F8-B881-4375-A87E-EFDD5CA2262B}" srcOrd="2" destOrd="0" presId="urn:microsoft.com/office/officeart/2018/2/layout/IconLabelList"/>
    <dgm:cxn modelId="{BF8BB19C-ABC4-48F1-ABAE-629586C3F326}" type="presParOf" srcId="{6F765F73-F769-4697-BEFC-A109669DA8D8}" destId="{A657C15C-3BCE-44EC-B4A6-5007B151E50F}" srcOrd="3" destOrd="0" presId="urn:microsoft.com/office/officeart/2018/2/layout/IconLabelList"/>
    <dgm:cxn modelId="{E4BFE765-84D4-4716-B478-6AF58D9C81C9}" type="presParOf" srcId="{6F765F73-F769-4697-BEFC-A109669DA8D8}" destId="{9AB864B3-9D4B-4178-9418-9976F7A4A411}" srcOrd="4" destOrd="0" presId="urn:microsoft.com/office/officeart/2018/2/layout/IconLabelList"/>
    <dgm:cxn modelId="{04368CCD-04FA-48D3-8FE4-9BED781FD953}" type="presParOf" srcId="{9AB864B3-9D4B-4178-9418-9976F7A4A411}" destId="{A0A551AD-1D6A-42F9-9521-F5751ED755B6}" srcOrd="0" destOrd="0" presId="urn:microsoft.com/office/officeart/2018/2/layout/IconLabelList"/>
    <dgm:cxn modelId="{BDF947F3-5FA5-4FA0-A55B-F729BB44D540}" type="presParOf" srcId="{9AB864B3-9D4B-4178-9418-9976F7A4A411}" destId="{823E9B80-4BA4-4501-8179-D541DFDDC610}" srcOrd="1" destOrd="0" presId="urn:microsoft.com/office/officeart/2018/2/layout/IconLabelList"/>
    <dgm:cxn modelId="{DA024D2D-9866-4582-9320-229D656FB914}" type="presParOf" srcId="{9AB864B3-9D4B-4178-9418-9976F7A4A411}" destId="{1981EEAF-67D9-40D9-9435-669BE9BE9B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4F9B2-2E1B-4CF3-9860-A70D825DD956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6320C-0645-4EC4-857A-1E9F6A525BE7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report shows high proficiency but low productivity</a:t>
          </a:r>
        </a:p>
      </dsp:txBody>
      <dsp:txXfrm>
        <a:off x="59990" y="2654049"/>
        <a:ext cx="3226223" cy="720000"/>
      </dsp:txXfrm>
    </dsp:sp>
    <dsp:sp modelId="{6BDC39D5-5C79-40C9-8BFD-1BF59835BCA9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8043F8-B881-4375-A87E-EFDD5CA2262B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Problem: Doing things “the long way”</a:t>
          </a:r>
        </a:p>
      </dsp:txBody>
      <dsp:txXfrm>
        <a:off x="3850802" y="2654049"/>
        <a:ext cx="3226223" cy="720000"/>
      </dsp:txXfrm>
    </dsp:sp>
    <dsp:sp modelId="{A0A551AD-1D6A-42F9-9521-F5751ED755B6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1EEAF-67D9-40D9-9435-669BE9BE9B45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realization: Being tech-savvy isn’t the same as being efficient</a:t>
          </a:r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713979-2013-4F90-9FAD-9F8607873ABF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74C125-DC52-4038-A41A-CE8C3FE23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715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</a:t>
            </a:r>
          </a:p>
          <a:p>
            <a:r>
              <a:rPr lang="en-US" dirty="0" err="1"/>
              <a:t>Jisc</a:t>
            </a:r>
            <a:r>
              <a:rPr lang="en-US" dirty="0"/>
              <a:t> (2024)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74C125-DC52-4038-A41A-CE8C3FE23E5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943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Bovee &amp; Thill, 2024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74C125-DC52-4038-A41A-CE8C3FE23E5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578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2B9D-6ADC-59E5-CCF7-8A6CEA5E81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EFC97D-7790-9466-6EFA-90D10FD273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893CD-129B-010D-F744-C52264FB7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B35DD6-11DF-29CD-2200-0133FBA89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51075-18F8-FAD8-F4FB-AF3BD669D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52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C0994-25FD-3F39-CF4A-FA0145AE0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DD871-CED9-E1B3-0D88-DFC197099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2F507-35F9-3880-B476-306853A0F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7CB43-2855-B8CF-4B6B-6318B43B0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02EAB-7171-94C8-7605-E51F5CA66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769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2B916-A9E3-D60D-053A-01EA85902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568CF-C2FD-BBA8-91C8-32A9FF1F2A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84830-3740-91A6-52E9-C4EF3372A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74DA5-00B9-98EF-9C64-926303DBC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F0871-28AE-8C22-DC69-35441BB9E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932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4B20-B90F-9AD5-FCBA-E881B3332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47937-D00C-A4BF-0B7D-3966A3D650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1B120-BDBB-D9E6-E2B0-B3F4896F81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E971FD-0AFD-C7C2-A038-B16BCA614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ABCD14-100F-A3D0-B884-F938B3642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ACAABA-EF7C-0210-637C-3BF51258D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509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9C0B9-C96F-89BF-86E5-7B8E5628C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0C75A2-CBF8-B0DF-4D90-DC91614C4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ECA05B-1EC4-6ECB-4CDE-DA7A1778D9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C3B93D-F1C5-A3A4-B3AA-0BF347A692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2B0B74-B79B-9865-211C-2EBB08F1F9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776410-FB98-FBC6-11D9-BDFBC06B1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33D4A0-9613-4598-6A48-A7953968F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FAA2B6-5398-E917-D361-0401BEC10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414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B1375-F9A8-F341-D492-2D3A94DA5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C25B9F-47DB-EF7F-6ACF-18BDADBE0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B4675A-A2DD-107C-B7D4-6A441EB69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C0A47F-AF33-1051-7D49-B1317B0E4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909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197F52-6FAE-257F-8776-A3E006D15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D3C0E0-0BBD-FED5-6E18-66E8C7E55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53D5E1-7593-EF8C-A16C-D8B8B98A7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115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3D6BB-377D-0E0F-BFE2-4BA9A873F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783E9-656C-9E83-26D5-A9D894996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71F85D-DB55-9355-6266-556F507E4C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CD4A3A-6AC7-5F12-AF09-8C29F2771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81766-0E4F-27C7-43AD-37FA023D4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113336-93FA-4C01-DAE5-A60B900B0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507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D45B6-D0CA-741A-DC33-A6C86CACE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16ABAB-36B6-1929-0310-A6AB959B05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95897F-506F-DAE0-BABB-9509EEA5E0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EF7AA-DE3B-8CE3-6F2B-5B5147266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D688E-E2F8-AF9F-0225-3253BEEB7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2A330D-4C45-30A3-3B4A-672224FF0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560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E12D9-2406-622E-D478-16CFE3A9C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939391-79F7-6350-0528-A4CD09C478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FE9B9-416D-71CB-3CE2-B75F3F163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F4230-7A30-7D76-C41E-EA05BDEF3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92B56-639C-20BA-8194-DF926B526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16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C83CC2-03A9-795F-93D1-3F8EC95B02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320A1-35A9-D882-DEF5-F3BAB7E398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D8832C-C8F8-E15A-4A0D-146D782A7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37C70B-4878-D844-D916-E47746624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EBF4F-A72A-7CFF-A363-56B0C5BA4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367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6CEA64-D22F-BA7A-016A-B410839E8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3D699-968C-D932-A72E-3C21B72B95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F8264-9D5B-606D-8A8C-5F72901D65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6CA18-DF32-2069-9376-2F7AAB660E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6DD12-17E7-BCC6-7D64-651221D93C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732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15.jf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29A48D9-EB80-D623-F299-099712B5F4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37" r="9091" b="13516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EFABE3-BFE5-A914-73DD-D86D1C067E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5" y="701964"/>
            <a:ext cx="5370950" cy="364030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000">
                <a:solidFill>
                  <a:srgbClr val="FFFFFF"/>
                </a:solidFill>
              </a:rPr>
              <a:t>From Digital Participant to Digital Professional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A5BA64-07B1-B565-8579-C2B13B5B0B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090" y="5253050"/>
            <a:ext cx="3888419" cy="969264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600" dirty="0">
                <a:solidFill>
                  <a:srgbClr val="FFFFFF"/>
                </a:solidFill>
              </a:rPr>
              <a:t>Journey through Digital Capability and Data Mastery</a:t>
            </a:r>
          </a:p>
        </p:txBody>
      </p:sp>
    </p:spTree>
    <p:extLst>
      <p:ext uri="{BB962C8B-B14F-4D97-AF65-F5344CB8AC3E}">
        <p14:creationId xmlns:p14="http://schemas.microsoft.com/office/powerpoint/2010/main" val="3579050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alculator, pen, compass, money and a paper with graphs printed on it">
            <a:extLst>
              <a:ext uri="{FF2B5EF4-FFF2-40B4-BE49-F238E27FC236}">
                <a16:creationId xmlns:a16="http://schemas.microsoft.com/office/drawing/2014/main" id="{F6DBCF5C-4D73-3877-9EA8-515343C339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0" r="24764" b="5867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22F10-8178-9EF1-C5B4-DEC5E95B63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>
                <a:solidFill>
                  <a:schemeClr val="bg1"/>
                </a:solidFill>
              </a:rPr>
              <a:t>Introduction and Module Objectives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24908-212E-8620-EBB5-961EA3BE8B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GOAL: To move beyond basic tech use towards Digital Fluency.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Key Focus: Understanding my digital “footprint” and mastering data tools like Microsoft Excel.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Today, I’m looking back at how this module changed my perspective. I started as someone who just used tech, but I’m leaving as someone who understands how to make tech work for me</a:t>
            </a:r>
          </a:p>
        </p:txBody>
      </p:sp>
    </p:spTree>
    <p:extLst>
      <p:ext uri="{BB962C8B-B14F-4D97-AF65-F5344CB8AC3E}">
        <p14:creationId xmlns:p14="http://schemas.microsoft.com/office/powerpoint/2010/main" val="305948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122B3-B561-CFE6-7FDB-2EF619DBD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The Starting Point – Jisc Discovery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7118A-8F93-CD1A-A488-E94A93A1F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r>
              <a:rPr lang="en-US" sz="1900">
                <a:solidFill>
                  <a:schemeClr val="bg1">
                    <a:alpha val="80000"/>
                  </a:schemeClr>
                </a:solidFill>
              </a:rPr>
              <a:t>Strengths: High Innovation and Identity Management</a:t>
            </a:r>
          </a:p>
          <a:p>
            <a:r>
              <a:rPr lang="en-US" sz="1900">
                <a:solidFill>
                  <a:schemeClr val="bg1">
                    <a:alpha val="80000"/>
                  </a:schemeClr>
                </a:solidFill>
              </a:rPr>
              <a:t>Gaps: Productivity and Digital Learning</a:t>
            </a:r>
          </a:p>
          <a:p>
            <a:endParaRPr lang="en-US" sz="19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bg1">
                    <a:alpha val="80000"/>
                  </a:schemeClr>
                </a:solidFill>
              </a:rPr>
              <a:t>This is where I realized I was “digitally brave” but “digitally messy”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677BAD1-6176-A058-F420-2B760BF1A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270502"/>
            <a:ext cx="5245002" cy="360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62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2DCDD-F240-5156-804B-2EB314ECC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Breaking Down the Productivity Gap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31AB6C-F706-5BBE-B9C6-1CEE881207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657618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8588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8D626-83C2-97C1-0608-64F6170D4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Deep Dive – The Power of Excel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34D73-A591-4C68-BD52-3334317EE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/>
              <a:t>Excel as personal command centre</a:t>
            </a:r>
          </a:p>
          <a:p>
            <a:r>
              <a:rPr lang="en-US" sz="2000"/>
              <a:t>Moving from Data Chaos to Data Clarity</a:t>
            </a:r>
          </a:p>
          <a:p>
            <a:r>
              <a:rPr lang="en-US" sz="2000"/>
              <a:t>Professional Relevance: Excel as the Universal Language of business (Bovee &amp; Thill,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699559-375E-AB0B-BD1C-7D4F7D919E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1532" y="2538780"/>
            <a:ext cx="5150277" cy="360519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992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1C28A-7B37-2CC9-255A-763DB0971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Personal Application – Life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B3A50-81FF-1640-F7A3-FF873BB5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Apply Excel to your personal life: Budgeting and Goal Tracking</a:t>
            </a:r>
          </a:p>
          <a:p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Mental shift: Externalizing the Data Mess in your head to reduce anxiety</a:t>
            </a:r>
          </a:p>
          <a:p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Result: A 15-20% reduction in time spent on weekly admin tasks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1B5A4CD-0C26-7BFC-93DE-8F6E541D03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875" y="1350833"/>
            <a:ext cx="4295226" cy="30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965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34A190-1BA1-5709-3314-760552CE1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anchor="t"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Skills Validation - Digital Badges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2FF56B-48B1-D5D4-22CC-48855E1801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6" r="-4" b="5672"/>
          <a:stretch>
            <a:fillRect/>
          </a:stretch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FCC301-D6EA-96EC-4940-76236143C6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5" r="423" b="-2"/>
          <a:stretch>
            <a:fillRect/>
          </a:stretch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407FC5-BEE6-AB3F-5A0F-E40CF2E4F7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47" r="23798" b="-1"/>
          <a:stretch>
            <a:fillRect/>
          </a:stretch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004B5-3878-7FEA-B97F-2061C0E07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4201" y="4766267"/>
            <a:ext cx="5692774" cy="1077411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>
                    <a:alpha val="80000"/>
                  </a:schemeClr>
                </a:solidFill>
              </a:rPr>
              <a:t>Evidence of learning: Moving needle on my Jisc report</a:t>
            </a:r>
          </a:p>
          <a:p>
            <a:r>
              <a:rPr lang="en-US" sz="1700">
                <a:solidFill>
                  <a:schemeClr val="bg1">
                    <a:alpha val="80000"/>
                  </a:schemeClr>
                </a:solidFill>
              </a:rPr>
              <a:t>Bridging the gap: The badges that proves you can handle Information Literacy and Digital Productivity</a:t>
            </a:r>
          </a:p>
        </p:txBody>
      </p:sp>
    </p:spTree>
    <p:extLst>
      <p:ext uri="{BB962C8B-B14F-4D97-AF65-F5344CB8AC3E}">
        <p14:creationId xmlns:p14="http://schemas.microsoft.com/office/powerpoint/2010/main" val="2047171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229C5D-84DF-3742-9AA8-21BC60961E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1" r="22921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4D90F-285B-0B33-4FC0-494754511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Critical Reflection – Learning the AI Era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1166E-FA5F-EF5D-3E3D-4A3CFBC1A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 dirty="0">
                <a:solidFill>
                  <a:schemeClr val="bg1"/>
                </a:solidFill>
              </a:rPr>
              <a:t>The future isn’t just about spreadsheets, it's about AI-assisted data</a:t>
            </a:r>
          </a:p>
          <a:p>
            <a:r>
              <a:rPr lang="en-US" sz="1700" dirty="0">
                <a:solidFill>
                  <a:schemeClr val="bg1"/>
                </a:solidFill>
              </a:rPr>
              <a:t>Using Microsoft Copilot and Excel together to work faster</a:t>
            </a:r>
          </a:p>
          <a:p>
            <a:r>
              <a:rPr lang="en-US" sz="1700" dirty="0">
                <a:solidFill>
                  <a:schemeClr val="bg1"/>
                </a:solidFill>
              </a:rPr>
              <a:t>Critical thinking: Not just accepting what the AI says, but verifying it (DigComp 2.2, 2025)</a:t>
            </a:r>
          </a:p>
        </p:txBody>
      </p:sp>
    </p:spTree>
    <p:extLst>
      <p:ext uri="{BB962C8B-B14F-4D97-AF65-F5344CB8AC3E}">
        <p14:creationId xmlns:p14="http://schemas.microsoft.com/office/powerpoint/2010/main" val="380019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E9323-CE98-67E0-F7EB-E2D6F7463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Conclusion &amp; Future Action Plan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F8DB-8E4E-4BA7-8679-84B5230BD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US" sz="1800" dirty="0"/>
              <a:t>Goal 1: Move all personal projects into one organized digital “home”</a:t>
            </a:r>
          </a:p>
          <a:p>
            <a:endParaRPr lang="en-US" sz="1800" dirty="0"/>
          </a:p>
          <a:p>
            <a:r>
              <a:rPr lang="en-US" sz="1800" dirty="0"/>
              <a:t>Goal 2: Continue automating manual work tasks</a:t>
            </a:r>
          </a:p>
          <a:p>
            <a:endParaRPr lang="en-US" sz="1800" dirty="0"/>
          </a:p>
          <a:p>
            <a:r>
              <a:rPr lang="en-US" sz="1800" dirty="0"/>
              <a:t>Final quote: “Digital capability isn’t a destination; it’s a constant upgrade”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A89643-EF5D-4280-D018-98AFB224EF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381" y="1166715"/>
            <a:ext cx="6989255" cy="4473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753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361</Words>
  <Application>Microsoft Office PowerPoint</Application>
  <PresentationFormat>Widescreen</PresentationFormat>
  <Paragraphs>42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From Digital Participant to Digital Professional</vt:lpstr>
      <vt:lpstr>Introduction and Module Objectives</vt:lpstr>
      <vt:lpstr>The Starting Point – Jisc Discovery Tool</vt:lpstr>
      <vt:lpstr>Breaking Down the Productivity Gap</vt:lpstr>
      <vt:lpstr>Deep Dive – The Power of Excel</vt:lpstr>
      <vt:lpstr>Personal Application – Life Management</vt:lpstr>
      <vt:lpstr>Skills Validation - Digital Badges</vt:lpstr>
      <vt:lpstr>Critical Reflection – Learning the AI Era</vt:lpstr>
      <vt:lpstr>Conclusion &amp; Future Action Plan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Tudor (2529390)</dc:creator>
  <cp:lastModifiedBy>Marian Tudor (2529390)</cp:lastModifiedBy>
  <cp:revision>1</cp:revision>
  <dcterms:created xsi:type="dcterms:W3CDTF">2026-03-16T10:03:21Z</dcterms:created>
  <dcterms:modified xsi:type="dcterms:W3CDTF">2026-03-16T11:12:10Z</dcterms:modified>
</cp:coreProperties>
</file>