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92" r:id="rId3"/>
    <p:sldId id="271" r:id="rId4"/>
    <p:sldId id="312" r:id="rId5"/>
    <p:sldId id="285" r:id="rId6"/>
    <p:sldId id="288" r:id="rId7"/>
    <p:sldId id="287" r:id="rId8"/>
    <p:sldId id="311" r:id="rId9"/>
    <p:sldId id="310" r:id="rId10"/>
    <p:sldId id="297" r:id="rId11"/>
    <p:sldId id="275" r:id="rId12"/>
    <p:sldId id="281" r:id="rId13"/>
    <p:sldId id="276" r:id="rId14"/>
    <p:sldId id="280" r:id="rId15"/>
    <p:sldId id="277" r:id="rId16"/>
    <p:sldId id="278" r:id="rId17"/>
    <p:sldId id="290" r:id="rId18"/>
    <p:sldId id="294" r:id="rId19"/>
    <p:sldId id="303" r:id="rId20"/>
    <p:sldId id="301" r:id="rId21"/>
    <p:sldId id="302" r:id="rId22"/>
    <p:sldId id="304" r:id="rId23"/>
    <p:sldId id="305" r:id="rId24"/>
    <p:sldId id="306" r:id="rId25"/>
    <p:sldId id="293" r:id="rId26"/>
    <p:sldId id="279" r:id="rId27"/>
    <p:sldId id="270" r:id="rId28"/>
    <p:sldId id="31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91" autoAdjust="0"/>
    <p:restoredTop sz="94249" autoAdjust="0"/>
  </p:normalViewPr>
  <p:slideViewPr>
    <p:cSldViewPr snapToGrid="0">
      <p:cViewPr varScale="1">
        <p:scale>
          <a:sx n="72" d="100"/>
          <a:sy n="72" d="100"/>
        </p:scale>
        <p:origin x="6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6BCDFBA-D21E-4961-8504-C89E8031943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BEA44A3D-B25B-4DA9-B7FE-507EB63BF226}">
      <dgm:prSet/>
      <dgm:spPr/>
      <dgm:t>
        <a:bodyPr/>
        <a:lstStyle/>
        <a:p>
          <a:r>
            <a:rPr lang="en-GB" dirty="0"/>
            <a:t>After the Second World War, the country's birth-rate had deteriorated.</a:t>
          </a:r>
          <a:endParaRPr lang="en-US" dirty="0"/>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dirty="0"/>
            <a:t>Abortions were outlawed</a:t>
          </a:r>
          <a:endParaRPr lang="en-US" dirty="0"/>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dirty="0"/>
            <a:t>Childless couples and women were taxed  </a:t>
          </a:r>
          <a:endParaRPr lang="en-US" dirty="0"/>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a:t>Women and girls were checked for signs of pregnancy and miscarriage by the secret police.</a:t>
          </a:r>
          <a:endParaRPr lang="en-US"/>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a:t>Widespread poverty in country</a:t>
          </a:r>
          <a:endParaRPr lang="en-US"/>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a:t>= parents had more children than they could afford</a:t>
          </a:r>
          <a:endParaRPr lang="en-US"/>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a:t>= could not afford health treatment especially for disabled children </a:t>
          </a:r>
          <a:endParaRPr lang="en-US"/>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a:t>Tens of thousands of children were left in orphanages</a:t>
          </a:r>
          <a:endParaRPr lang="en-US"/>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36A81931-AC8A-456A-ADE9-2CF8344C6F01}" type="pres">
      <dgm:prSet presAssocID="{86BCDFBA-D21E-4961-8504-C89E80319430}" presName="linear" presStyleCnt="0">
        <dgm:presLayoutVars>
          <dgm:animLvl val="lvl"/>
          <dgm:resizeHandles val="exact"/>
        </dgm:presLayoutVars>
      </dgm:prSet>
      <dgm:spPr/>
    </dgm:pt>
    <dgm:pt modelId="{A0F3B559-96D2-4D5C-8ED8-B4E59E19452C}" type="pres">
      <dgm:prSet presAssocID="{BEA44A3D-B25B-4DA9-B7FE-507EB63BF226}" presName="parentText" presStyleLbl="node1" presStyleIdx="0" presStyleCnt="8">
        <dgm:presLayoutVars>
          <dgm:chMax val="0"/>
          <dgm:bulletEnabled val="1"/>
        </dgm:presLayoutVars>
      </dgm:prSet>
      <dgm:spPr/>
    </dgm:pt>
    <dgm:pt modelId="{7B6D3AB6-9CF9-492F-AC59-1E3A85BCB576}" type="pres">
      <dgm:prSet presAssocID="{493A4F7B-A5C1-4C12-83D4-EA454B33EF48}" presName="spacer" presStyleCnt="0"/>
      <dgm:spPr/>
    </dgm:pt>
    <dgm:pt modelId="{834368F0-4329-4E9E-A26D-330EDE5C957A}" type="pres">
      <dgm:prSet presAssocID="{E0E6171D-FCB1-4B6A-9056-D318C75F0E46}" presName="parentText" presStyleLbl="node1" presStyleIdx="1" presStyleCnt="8">
        <dgm:presLayoutVars>
          <dgm:chMax val="0"/>
          <dgm:bulletEnabled val="1"/>
        </dgm:presLayoutVars>
      </dgm:prSet>
      <dgm:spPr/>
    </dgm:pt>
    <dgm:pt modelId="{1A0BCBED-6A59-4BDC-B43C-22F39DBDEAE6}" type="pres">
      <dgm:prSet presAssocID="{659822B9-245C-406F-A3FC-0642487D1427}" presName="spacer" presStyleCnt="0"/>
      <dgm:spPr/>
    </dgm:pt>
    <dgm:pt modelId="{96AB6D45-EABD-49B3-A225-4AD53749A4AA}" type="pres">
      <dgm:prSet presAssocID="{99CF363F-9CB7-474B-AAE5-BB15DC3797D6}" presName="parentText" presStyleLbl="node1" presStyleIdx="2" presStyleCnt="8">
        <dgm:presLayoutVars>
          <dgm:chMax val="0"/>
          <dgm:bulletEnabled val="1"/>
        </dgm:presLayoutVars>
      </dgm:prSet>
      <dgm:spPr/>
    </dgm:pt>
    <dgm:pt modelId="{DE47168A-0046-4A74-B6DB-8CC5DC75556A}" type="pres">
      <dgm:prSet presAssocID="{A11BB15E-1BFC-4CF3-BBE2-85610E76CC1D}" presName="spacer" presStyleCnt="0"/>
      <dgm:spPr/>
    </dgm:pt>
    <dgm:pt modelId="{40650837-EF95-40B8-8443-EC3D7DCBA9AA}" type="pres">
      <dgm:prSet presAssocID="{9A79C83B-2917-41DB-89DE-E5FE9BF85CFC}" presName="parentText" presStyleLbl="node1" presStyleIdx="3" presStyleCnt="8">
        <dgm:presLayoutVars>
          <dgm:chMax val="0"/>
          <dgm:bulletEnabled val="1"/>
        </dgm:presLayoutVars>
      </dgm:prSet>
      <dgm:spPr/>
    </dgm:pt>
    <dgm:pt modelId="{5AB2ED52-7855-4DA6-A40D-9BCDF1188D57}" type="pres">
      <dgm:prSet presAssocID="{6889CC8A-ED3E-4273-B5BD-6F0D61E67AD5}" presName="spacer" presStyleCnt="0"/>
      <dgm:spPr/>
    </dgm:pt>
    <dgm:pt modelId="{7805A6B5-92AE-40AA-A25C-FA4803FFFD38}" type="pres">
      <dgm:prSet presAssocID="{AFDBAA34-0E96-48B3-B5FF-761AD8580C88}" presName="parentText" presStyleLbl="node1" presStyleIdx="4" presStyleCnt="8">
        <dgm:presLayoutVars>
          <dgm:chMax val="0"/>
          <dgm:bulletEnabled val="1"/>
        </dgm:presLayoutVars>
      </dgm:prSet>
      <dgm:spPr/>
    </dgm:pt>
    <dgm:pt modelId="{A773699F-5B66-48A3-B667-A58B07C1C9CB}" type="pres">
      <dgm:prSet presAssocID="{A74FD2D8-5846-41A4-A8A1-4EE9B675F3C6}" presName="spacer" presStyleCnt="0"/>
      <dgm:spPr/>
    </dgm:pt>
    <dgm:pt modelId="{2833C852-64FD-4D8F-AE35-0EF6ED3A4D20}" type="pres">
      <dgm:prSet presAssocID="{B4908F96-99CC-4C5D-9BE0-86FD41083B3B}" presName="parentText" presStyleLbl="node1" presStyleIdx="5" presStyleCnt="8">
        <dgm:presLayoutVars>
          <dgm:chMax val="0"/>
          <dgm:bulletEnabled val="1"/>
        </dgm:presLayoutVars>
      </dgm:prSet>
      <dgm:spPr/>
    </dgm:pt>
    <dgm:pt modelId="{6DC36326-4C47-4DA3-82FE-BC3006F27939}" type="pres">
      <dgm:prSet presAssocID="{4A9526AD-B431-4417-8594-A33DCFD54E0E}" presName="spacer" presStyleCnt="0"/>
      <dgm:spPr/>
    </dgm:pt>
    <dgm:pt modelId="{98F61822-28A7-4B55-9A27-214C72F68261}" type="pres">
      <dgm:prSet presAssocID="{803D41D2-2C0E-4746-A727-0AF1C2F53CDC}" presName="parentText" presStyleLbl="node1" presStyleIdx="6" presStyleCnt="8">
        <dgm:presLayoutVars>
          <dgm:chMax val="0"/>
          <dgm:bulletEnabled val="1"/>
        </dgm:presLayoutVars>
      </dgm:prSet>
      <dgm:spPr/>
    </dgm:pt>
    <dgm:pt modelId="{49618B78-AD2D-44D4-BE14-00766A4BDE1D}" type="pres">
      <dgm:prSet presAssocID="{123EECB9-9A19-4564-B085-7F3F521644BC}" presName="spacer" presStyleCnt="0"/>
      <dgm:spPr/>
    </dgm:pt>
    <dgm:pt modelId="{4629B8BC-3302-460B-934A-C0C8193FD6AF}" type="pres">
      <dgm:prSet presAssocID="{876DAE9D-C05E-47F4-A9FB-83F8B7D2C8FC}" presName="parentText" presStyleLbl="node1" presStyleIdx="7" presStyleCnt="8">
        <dgm:presLayoutVars>
          <dgm:chMax val="0"/>
          <dgm:bulletEnabled val="1"/>
        </dgm:presLayoutVars>
      </dgm:prSet>
      <dgm:spPr/>
    </dgm:pt>
  </dgm:ptLst>
  <dgm:cxnLst>
    <dgm:cxn modelId="{2E514102-FC47-41FC-B07E-AAC1DE0EA82B}" type="presOf" srcId="{E0E6171D-FCB1-4B6A-9056-D318C75F0E46}" destId="{834368F0-4329-4E9E-A26D-330EDE5C957A}" srcOrd="0" destOrd="0" presId="urn:microsoft.com/office/officeart/2005/8/layout/vList2"/>
    <dgm:cxn modelId="{E7121007-E89A-4058-A286-B5083C92A359}" type="presOf" srcId="{99CF363F-9CB7-474B-AAE5-BB15DC3797D6}" destId="{96AB6D45-EABD-49B3-A225-4AD53749A4AA}" srcOrd="0" destOrd="0" presId="urn:microsoft.com/office/officeart/2005/8/layout/vList2"/>
    <dgm:cxn modelId="{C1E59B30-32DF-4F44-8DB7-5140D4AB80AC}" type="presOf" srcId="{B4908F96-99CC-4C5D-9BE0-86FD41083B3B}" destId="{2833C852-64FD-4D8F-AE35-0EF6ED3A4D20}" srcOrd="0" destOrd="0" presId="urn:microsoft.com/office/officeart/2005/8/layout/vList2"/>
    <dgm:cxn modelId="{5CCEFF39-2987-454D-8879-1014F1FE598B}" srcId="{86BCDFBA-D21E-4961-8504-C89E80319430}" destId="{9A79C83B-2917-41DB-89DE-E5FE9BF85CFC}" srcOrd="3" destOrd="0" parTransId="{CB60FA48-C140-4F69-9031-5BC70D7BE081}" sibTransId="{6889CC8A-ED3E-4273-B5BD-6F0D61E67AD5}"/>
    <dgm:cxn modelId="{059EB360-C33C-4BED-BEBA-673246B3702F}" type="presOf" srcId="{803D41D2-2C0E-4746-A727-0AF1C2F53CDC}" destId="{98F61822-28A7-4B55-9A27-214C72F68261}" srcOrd="0" destOrd="0" presId="urn:microsoft.com/office/officeart/2005/8/layout/vList2"/>
    <dgm:cxn modelId="{AA0D8B41-C8CA-4A2F-A5A6-5E0B0E98C43D}" type="presOf" srcId="{BEA44A3D-B25B-4DA9-B7FE-507EB63BF226}" destId="{A0F3B559-96D2-4D5C-8ED8-B4E59E19452C}" srcOrd="0" destOrd="0" presId="urn:microsoft.com/office/officeart/2005/8/layout/vList2"/>
    <dgm:cxn modelId="{AE14B962-E7BE-4840-AF41-CB76FFD94122}" srcId="{86BCDFBA-D21E-4961-8504-C89E80319430}" destId="{B4908F96-99CC-4C5D-9BE0-86FD41083B3B}" srcOrd="5" destOrd="0" parTransId="{465AF310-7A9C-4A48-90F5-D35364F1A7F4}" sibTransId="{4A9526AD-B431-4417-8594-A33DCFD54E0E}"/>
    <dgm:cxn modelId="{BFF07865-21A1-4779-8012-53E609E6413F}" srcId="{86BCDFBA-D21E-4961-8504-C89E80319430}" destId="{803D41D2-2C0E-4746-A727-0AF1C2F53CDC}" srcOrd="6" destOrd="0" parTransId="{E1CF7624-FF82-410F-90F9-F119A2D9A52A}" sibTransId="{123EECB9-9A19-4564-B085-7F3F521644BC}"/>
    <dgm:cxn modelId="{315FF768-20B6-4AAA-92A8-4A2505251A37}" type="presOf" srcId="{AFDBAA34-0E96-48B3-B5FF-761AD8580C88}" destId="{7805A6B5-92AE-40AA-A25C-FA4803FFFD38}" srcOrd="0" destOrd="0" presId="urn:microsoft.com/office/officeart/2005/8/layout/vList2"/>
    <dgm:cxn modelId="{F06EBC6C-43ED-4C85-94E1-A466944840B6}" type="presOf" srcId="{86BCDFBA-D21E-4961-8504-C89E80319430}" destId="{36A81931-AC8A-456A-ADE9-2CF8344C6F01}" srcOrd="0" destOrd="0" presId="urn:microsoft.com/office/officeart/2005/8/layout/vList2"/>
    <dgm:cxn modelId="{26EF7771-7631-4499-BF76-71C1869E1E1B}" srcId="{86BCDFBA-D21E-4961-8504-C89E80319430}" destId="{E0E6171D-FCB1-4B6A-9056-D318C75F0E46}" srcOrd="1" destOrd="0" parTransId="{C7AE7A7F-63FB-4C3C-B60E-0AB523236E18}" sibTransId="{659822B9-245C-406F-A3FC-0642487D1427}"/>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EF88AB7-912C-41B6-AA4D-6967DF6E6191}" type="presOf" srcId="{876DAE9D-C05E-47F4-A9FB-83F8B7D2C8FC}" destId="{4629B8BC-3302-460B-934A-C0C8193FD6AF}" srcOrd="0" destOrd="0" presId="urn:microsoft.com/office/officeart/2005/8/layout/vList2"/>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F5E7CCF3-4C3C-4337-9CD4-F426A34B7412}" type="presOf" srcId="{9A79C83B-2917-41DB-89DE-E5FE9BF85CFC}" destId="{40650837-EF95-40B8-8443-EC3D7DCBA9AA}" srcOrd="0" destOrd="0" presId="urn:microsoft.com/office/officeart/2005/8/layout/vList2"/>
    <dgm:cxn modelId="{165B0E61-085F-40DE-851E-5FBCCB17B1DE}" type="presParOf" srcId="{36A81931-AC8A-456A-ADE9-2CF8344C6F01}" destId="{A0F3B559-96D2-4D5C-8ED8-B4E59E19452C}" srcOrd="0" destOrd="0" presId="urn:microsoft.com/office/officeart/2005/8/layout/vList2"/>
    <dgm:cxn modelId="{A33E4464-A9EE-4794-B2FB-49DDE3FB4FCB}" type="presParOf" srcId="{36A81931-AC8A-456A-ADE9-2CF8344C6F01}" destId="{7B6D3AB6-9CF9-492F-AC59-1E3A85BCB576}" srcOrd="1" destOrd="0" presId="urn:microsoft.com/office/officeart/2005/8/layout/vList2"/>
    <dgm:cxn modelId="{3C1BCBCE-1C0F-4FCA-9D42-5F92C126E8CE}" type="presParOf" srcId="{36A81931-AC8A-456A-ADE9-2CF8344C6F01}" destId="{834368F0-4329-4E9E-A26D-330EDE5C957A}" srcOrd="2" destOrd="0" presId="urn:microsoft.com/office/officeart/2005/8/layout/vList2"/>
    <dgm:cxn modelId="{2252BD8B-A059-471E-A589-3BDB4E8FE6A0}" type="presParOf" srcId="{36A81931-AC8A-456A-ADE9-2CF8344C6F01}" destId="{1A0BCBED-6A59-4BDC-B43C-22F39DBDEAE6}" srcOrd="3" destOrd="0" presId="urn:microsoft.com/office/officeart/2005/8/layout/vList2"/>
    <dgm:cxn modelId="{783AAA04-40C4-4045-8FB4-712A28332A26}" type="presParOf" srcId="{36A81931-AC8A-456A-ADE9-2CF8344C6F01}" destId="{96AB6D45-EABD-49B3-A225-4AD53749A4AA}" srcOrd="4" destOrd="0" presId="urn:microsoft.com/office/officeart/2005/8/layout/vList2"/>
    <dgm:cxn modelId="{56742567-1962-41E9-BB0C-15BF9FF4DAD0}" type="presParOf" srcId="{36A81931-AC8A-456A-ADE9-2CF8344C6F01}" destId="{DE47168A-0046-4A74-B6DB-8CC5DC75556A}" srcOrd="5" destOrd="0" presId="urn:microsoft.com/office/officeart/2005/8/layout/vList2"/>
    <dgm:cxn modelId="{EC5B3A55-0AC1-4DE6-B995-046678CD0587}" type="presParOf" srcId="{36A81931-AC8A-456A-ADE9-2CF8344C6F01}" destId="{40650837-EF95-40B8-8443-EC3D7DCBA9AA}" srcOrd="6" destOrd="0" presId="urn:microsoft.com/office/officeart/2005/8/layout/vList2"/>
    <dgm:cxn modelId="{CC12ACDB-0D65-4401-950E-4516772CE51D}" type="presParOf" srcId="{36A81931-AC8A-456A-ADE9-2CF8344C6F01}" destId="{5AB2ED52-7855-4DA6-A40D-9BCDF1188D57}" srcOrd="7" destOrd="0" presId="urn:microsoft.com/office/officeart/2005/8/layout/vList2"/>
    <dgm:cxn modelId="{DFCB5024-BD5C-44F9-84F8-37AD32C72B4E}" type="presParOf" srcId="{36A81931-AC8A-456A-ADE9-2CF8344C6F01}" destId="{7805A6B5-92AE-40AA-A25C-FA4803FFFD38}" srcOrd="8" destOrd="0" presId="urn:microsoft.com/office/officeart/2005/8/layout/vList2"/>
    <dgm:cxn modelId="{2BEF7E60-8080-4BEA-800C-C80BE4CA3A61}" type="presParOf" srcId="{36A81931-AC8A-456A-ADE9-2CF8344C6F01}" destId="{A773699F-5B66-48A3-B667-A58B07C1C9CB}" srcOrd="9" destOrd="0" presId="urn:microsoft.com/office/officeart/2005/8/layout/vList2"/>
    <dgm:cxn modelId="{3DCC3742-0D3A-4176-AD01-29561B068233}" type="presParOf" srcId="{36A81931-AC8A-456A-ADE9-2CF8344C6F01}" destId="{2833C852-64FD-4D8F-AE35-0EF6ED3A4D20}" srcOrd="10" destOrd="0" presId="urn:microsoft.com/office/officeart/2005/8/layout/vList2"/>
    <dgm:cxn modelId="{C3460390-1EED-4E82-8F29-10EDC4887143}" type="presParOf" srcId="{36A81931-AC8A-456A-ADE9-2CF8344C6F01}" destId="{6DC36326-4C47-4DA3-82FE-BC3006F27939}" srcOrd="11" destOrd="0" presId="urn:microsoft.com/office/officeart/2005/8/layout/vList2"/>
    <dgm:cxn modelId="{642D07A7-1206-4D47-B8DA-091C4AC80DFC}" type="presParOf" srcId="{36A81931-AC8A-456A-ADE9-2CF8344C6F01}" destId="{98F61822-28A7-4B55-9A27-214C72F68261}" srcOrd="12" destOrd="0" presId="urn:microsoft.com/office/officeart/2005/8/layout/vList2"/>
    <dgm:cxn modelId="{14354639-61DB-4C58-B4C4-BB2525E1CDEB}" type="presParOf" srcId="{36A81931-AC8A-456A-ADE9-2CF8344C6F01}" destId="{49618B78-AD2D-44D4-BE14-00766A4BDE1D}" srcOrd="13" destOrd="0" presId="urn:microsoft.com/office/officeart/2005/8/layout/vList2"/>
    <dgm:cxn modelId="{BFF24651-8360-415F-A8C8-E280141DD311}" type="presParOf" srcId="{36A81931-AC8A-456A-ADE9-2CF8344C6F01}" destId="{4629B8BC-3302-460B-934A-C0C8193FD6AF}"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89D94-67B2-4466-AA4A-51D08DD4AD6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31F366-554F-4117-9A18-21D5E8CACA20}">
      <dgm:prSet/>
      <dgm:spPr/>
      <dgm:t>
        <a:bodyPr/>
        <a:lstStyle/>
        <a:p>
          <a:r>
            <a:rPr lang="en-GB" i="1" dirty="0"/>
            <a:t>"We're hopeful they can now learn a lot of life skills, from shopping for groceries to cooking,“</a:t>
          </a:r>
          <a:endParaRPr lang="en-US" dirty="0"/>
        </a:p>
      </dgm:t>
    </dgm:pt>
    <dgm:pt modelId="{13DE54B3-332C-4F62-9AD1-4AEB0A1B730F}" type="parTrans" cxnId="{02449D53-2D0F-4D18-93B6-972C8C37B291}">
      <dgm:prSet/>
      <dgm:spPr/>
      <dgm:t>
        <a:bodyPr/>
        <a:lstStyle/>
        <a:p>
          <a:endParaRPr lang="en-US"/>
        </a:p>
      </dgm:t>
    </dgm:pt>
    <dgm:pt modelId="{F29226E3-7FB4-486B-BA6D-B07A5DFD040B}" type="sibTrans" cxnId="{02449D53-2D0F-4D18-93B6-972C8C37B291}">
      <dgm:prSet/>
      <dgm:spPr/>
      <dgm:t>
        <a:bodyPr/>
        <a:lstStyle/>
        <a:p>
          <a:endParaRPr lang="en-US"/>
        </a:p>
      </dgm:t>
    </dgm:pt>
    <dgm:pt modelId="{197D57D2-33A5-4A7F-A7C6-9DEB92DCAE2A}">
      <dgm:prSet/>
      <dgm:spPr/>
      <dgm:t>
        <a:bodyPr/>
        <a:lstStyle/>
        <a:p>
          <a:r>
            <a:rPr lang="en-GB"/>
            <a:t>"</a:t>
          </a:r>
          <a:r>
            <a:rPr lang="en-GB" i="1"/>
            <a:t>For all the things that have allegedly been done to them, they still have the capacity to love and trust people who have been good to them. Their spirit has not been crushed."</a:t>
          </a:r>
          <a:endParaRPr lang="en-US"/>
        </a:p>
      </dgm:t>
    </dgm:pt>
    <dgm:pt modelId="{BEE02271-1A9F-4038-B68E-E3E8A71F3ABE}" type="parTrans" cxnId="{DA133B03-1A43-4757-8565-B4F086D36D05}">
      <dgm:prSet/>
      <dgm:spPr/>
      <dgm:t>
        <a:bodyPr/>
        <a:lstStyle/>
        <a:p>
          <a:endParaRPr lang="en-US"/>
        </a:p>
      </dgm:t>
    </dgm:pt>
    <dgm:pt modelId="{97730694-1BA7-4ADB-8197-B87B728C32A0}" type="sibTrans" cxnId="{DA133B03-1A43-4757-8565-B4F086D36D05}">
      <dgm:prSet/>
      <dgm:spPr/>
      <dgm:t>
        <a:bodyPr/>
        <a:lstStyle/>
        <a:p>
          <a:endParaRPr lang="en-US"/>
        </a:p>
      </dgm:t>
    </dgm:pt>
    <dgm:pt modelId="{C5CC8E7D-75B9-44C8-92C4-040867C1879B}">
      <dgm:prSet/>
      <dgm:spPr/>
      <dgm:t>
        <a:bodyPr/>
        <a:lstStyle/>
        <a:p>
          <a:r>
            <a:rPr lang="en-GB"/>
            <a:t>"</a:t>
          </a:r>
          <a:r>
            <a:rPr lang="en-GB" i="1"/>
            <a:t>On behalf of all of us at CRMC, we wish these brave siblings continued strength as they take the next steps in their journey," </a:t>
          </a:r>
          <a:endParaRPr lang="en-US"/>
        </a:p>
      </dgm:t>
    </dgm:pt>
    <dgm:pt modelId="{4D928782-908D-49A7-8FD2-417EC93FE03C}" type="parTrans" cxnId="{1FBE47C4-919D-4CCE-AA38-F57B36671AB4}">
      <dgm:prSet/>
      <dgm:spPr/>
      <dgm:t>
        <a:bodyPr/>
        <a:lstStyle/>
        <a:p>
          <a:endParaRPr lang="en-US"/>
        </a:p>
      </dgm:t>
    </dgm:pt>
    <dgm:pt modelId="{B705349A-1217-4D89-9B0B-685DB89B79F4}" type="sibTrans" cxnId="{1FBE47C4-919D-4CCE-AA38-F57B36671AB4}">
      <dgm:prSet/>
      <dgm:spPr/>
      <dgm:t>
        <a:bodyPr/>
        <a:lstStyle/>
        <a:p>
          <a:endParaRPr lang="en-US"/>
        </a:p>
      </dgm:t>
    </dgm:pt>
    <dgm:pt modelId="{B1EE1416-F380-4581-8DD3-3A7391F42A24}" type="pres">
      <dgm:prSet presAssocID="{76989D94-67B2-4466-AA4A-51D08DD4AD6C}" presName="root" presStyleCnt="0">
        <dgm:presLayoutVars>
          <dgm:dir/>
          <dgm:resizeHandles val="exact"/>
        </dgm:presLayoutVars>
      </dgm:prSet>
      <dgm:spPr/>
    </dgm:pt>
    <dgm:pt modelId="{B9B54B85-576C-4C37-8FFB-399DE13EED00}" type="pres">
      <dgm:prSet presAssocID="{0A31F366-554F-4117-9A18-21D5E8CACA20}" presName="compNode" presStyleCnt="0"/>
      <dgm:spPr/>
    </dgm:pt>
    <dgm:pt modelId="{B50F8E67-E753-40F8-B53C-1460328537A5}" type="pres">
      <dgm:prSet presAssocID="{0A31F366-554F-4117-9A18-21D5E8CACA20}" presName="bgRect" presStyleLbl="bgShp" presStyleIdx="0" presStyleCnt="3"/>
      <dgm:spPr/>
    </dgm:pt>
    <dgm:pt modelId="{18B84CE9-B891-4E46-955F-7EDB44A08687}" type="pres">
      <dgm:prSet presAssocID="{0A31F366-554F-4117-9A18-21D5E8CACA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D620EF9F-E9F2-427A-86C7-6DD408BB58F1}" type="pres">
      <dgm:prSet presAssocID="{0A31F366-554F-4117-9A18-21D5E8CACA20}" presName="spaceRect" presStyleCnt="0"/>
      <dgm:spPr/>
    </dgm:pt>
    <dgm:pt modelId="{259F00FE-93E1-4B1F-8854-3350D1237AC2}" type="pres">
      <dgm:prSet presAssocID="{0A31F366-554F-4117-9A18-21D5E8CACA20}" presName="parTx" presStyleLbl="revTx" presStyleIdx="0" presStyleCnt="3">
        <dgm:presLayoutVars>
          <dgm:chMax val="0"/>
          <dgm:chPref val="0"/>
        </dgm:presLayoutVars>
      </dgm:prSet>
      <dgm:spPr/>
    </dgm:pt>
    <dgm:pt modelId="{F40A9927-D0B4-4100-B28C-0A9FCAA6517D}" type="pres">
      <dgm:prSet presAssocID="{F29226E3-7FB4-486B-BA6D-B07A5DFD040B}" presName="sibTrans" presStyleCnt="0"/>
      <dgm:spPr/>
    </dgm:pt>
    <dgm:pt modelId="{05234535-A67E-4901-8443-913A3263EA20}" type="pres">
      <dgm:prSet presAssocID="{197D57D2-33A5-4A7F-A7C6-9DEB92DCAE2A}" presName="compNode" presStyleCnt="0"/>
      <dgm:spPr/>
    </dgm:pt>
    <dgm:pt modelId="{E9B68F9D-0AA7-4C41-AA81-F9AAE7C48C4E}" type="pres">
      <dgm:prSet presAssocID="{197D57D2-33A5-4A7F-A7C6-9DEB92DCAE2A}" presName="bgRect" presStyleLbl="bgShp" presStyleIdx="1" presStyleCnt="3"/>
      <dgm:spPr/>
    </dgm:pt>
    <dgm:pt modelId="{5EF4C615-9395-42A9-9D8C-3CE1D7B52FDD}" type="pres">
      <dgm:prSet presAssocID="{197D57D2-33A5-4A7F-A7C6-9DEB92DCAE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2E499A52-5AA0-4358-96F3-B7AABAF09892}" type="pres">
      <dgm:prSet presAssocID="{197D57D2-33A5-4A7F-A7C6-9DEB92DCAE2A}" presName="spaceRect" presStyleCnt="0"/>
      <dgm:spPr/>
    </dgm:pt>
    <dgm:pt modelId="{BFC1C50E-52D8-4B35-8B99-CFFC16D211F0}" type="pres">
      <dgm:prSet presAssocID="{197D57D2-33A5-4A7F-A7C6-9DEB92DCAE2A}" presName="parTx" presStyleLbl="revTx" presStyleIdx="1" presStyleCnt="3">
        <dgm:presLayoutVars>
          <dgm:chMax val="0"/>
          <dgm:chPref val="0"/>
        </dgm:presLayoutVars>
      </dgm:prSet>
      <dgm:spPr/>
    </dgm:pt>
    <dgm:pt modelId="{686F6F7E-D79B-416F-8DF1-F2889D1139FF}" type="pres">
      <dgm:prSet presAssocID="{97730694-1BA7-4ADB-8197-B87B728C32A0}" presName="sibTrans" presStyleCnt="0"/>
      <dgm:spPr/>
    </dgm:pt>
    <dgm:pt modelId="{B720C071-CB5A-402A-910F-42021B7F4C31}" type="pres">
      <dgm:prSet presAssocID="{C5CC8E7D-75B9-44C8-92C4-040867C1879B}" presName="compNode" presStyleCnt="0"/>
      <dgm:spPr/>
    </dgm:pt>
    <dgm:pt modelId="{649E6077-67B7-47C2-A9C1-018ABBE83EF6}" type="pres">
      <dgm:prSet presAssocID="{C5CC8E7D-75B9-44C8-92C4-040867C1879B}" presName="bgRect" presStyleLbl="bgShp" presStyleIdx="2" presStyleCnt="3"/>
      <dgm:spPr/>
    </dgm:pt>
    <dgm:pt modelId="{1A128F5E-C74A-4D5A-9A17-1374BCEF2B53}" type="pres">
      <dgm:prSet presAssocID="{C5CC8E7D-75B9-44C8-92C4-040867C187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ayer Candle"/>
        </a:ext>
      </dgm:extLst>
    </dgm:pt>
    <dgm:pt modelId="{738119A8-9F77-461F-8B85-736192C65341}" type="pres">
      <dgm:prSet presAssocID="{C5CC8E7D-75B9-44C8-92C4-040867C1879B}" presName="spaceRect" presStyleCnt="0"/>
      <dgm:spPr/>
    </dgm:pt>
    <dgm:pt modelId="{E5ACE417-D017-4046-9DFB-5076D17940CB}" type="pres">
      <dgm:prSet presAssocID="{C5CC8E7D-75B9-44C8-92C4-040867C1879B}" presName="parTx" presStyleLbl="revTx" presStyleIdx="2" presStyleCnt="3">
        <dgm:presLayoutVars>
          <dgm:chMax val="0"/>
          <dgm:chPref val="0"/>
        </dgm:presLayoutVars>
      </dgm:prSet>
      <dgm:spPr/>
    </dgm:pt>
  </dgm:ptLst>
  <dgm:cxnLst>
    <dgm:cxn modelId="{DA133B03-1A43-4757-8565-B4F086D36D05}" srcId="{76989D94-67B2-4466-AA4A-51D08DD4AD6C}" destId="{197D57D2-33A5-4A7F-A7C6-9DEB92DCAE2A}" srcOrd="1" destOrd="0" parTransId="{BEE02271-1A9F-4038-B68E-E3E8A71F3ABE}" sibTransId="{97730694-1BA7-4ADB-8197-B87B728C32A0}"/>
    <dgm:cxn modelId="{EDA54C21-3E64-4D47-A700-33E4E480070F}" type="presOf" srcId="{76989D94-67B2-4466-AA4A-51D08DD4AD6C}" destId="{B1EE1416-F380-4581-8DD3-3A7391F42A24}" srcOrd="0" destOrd="0" presId="urn:microsoft.com/office/officeart/2018/2/layout/IconVerticalSolidList"/>
    <dgm:cxn modelId="{02449D53-2D0F-4D18-93B6-972C8C37B291}" srcId="{76989D94-67B2-4466-AA4A-51D08DD4AD6C}" destId="{0A31F366-554F-4117-9A18-21D5E8CACA20}" srcOrd="0" destOrd="0" parTransId="{13DE54B3-332C-4F62-9AD1-4AEB0A1B730F}" sibTransId="{F29226E3-7FB4-486B-BA6D-B07A5DFD040B}"/>
    <dgm:cxn modelId="{C48F1183-414F-4275-A8F4-1946402804BB}" type="presOf" srcId="{0A31F366-554F-4117-9A18-21D5E8CACA20}" destId="{259F00FE-93E1-4B1F-8854-3350D1237AC2}" srcOrd="0" destOrd="0" presId="urn:microsoft.com/office/officeart/2018/2/layout/IconVerticalSolidList"/>
    <dgm:cxn modelId="{1FBE47C4-919D-4CCE-AA38-F57B36671AB4}" srcId="{76989D94-67B2-4466-AA4A-51D08DD4AD6C}" destId="{C5CC8E7D-75B9-44C8-92C4-040867C1879B}" srcOrd="2" destOrd="0" parTransId="{4D928782-908D-49A7-8FD2-417EC93FE03C}" sibTransId="{B705349A-1217-4D89-9B0B-685DB89B79F4}"/>
    <dgm:cxn modelId="{1664FDD7-6FCC-40EA-8A0A-38D19A0FA50D}" type="presOf" srcId="{C5CC8E7D-75B9-44C8-92C4-040867C1879B}" destId="{E5ACE417-D017-4046-9DFB-5076D17940CB}" srcOrd="0" destOrd="0" presId="urn:microsoft.com/office/officeart/2018/2/layout/IconVerticalSolidList"/>
    <dgm:cxn modelId="{3F1233EF-8DD8-4C7E-A1A7-3662BE71FBF4}" type="presOf" srcId="{197D57D2-33A5-4A7F-A7C6-9DEB92DCAE2A}" destId="{BFC1C50E-52D8-4B35-8B99-CFFC16D211F0}" srcOrd="0" destOrd="0" presId="urn:microsoft.com/office/officeart/2018/2/layout/IconVerticalSolidList"/>
    <dgm:cxn modelId="{96BF19F6-528C-4643-A2A5-03BAC4C5E25E}" type="presParOf" srcId="{B1EE1416-F380-4581-8DD3-3A7391F42A24}" destId="{B9B54B85-576C-4C37-8FFB-399DE13EED00}" srcOrd="0" destOrd="0" presId="urn:microsoft.com/office/officeart/2018/2/layout/IconVerticalSolidList"/>
    <dgm:cxn modelId="{E655DCD9-280C-48B9-91D7-4894FA0CF006}" type="presParOf" srcId="{B9B54B85-576C-4C37-8FFB-399DE13EED00}" destId="{B50F8E67-E753-40F8-B53C-1460328537A5}" srcOrd="0" destOrd="0" presId="urn:microsoft.com/office/officeart/2018/2/layout/IconVerticalSolidList"/>
    <dgm:cxn modelId="{C5DD34CD-A158-43F5-9E75-4CD61B99D509}" type="presParOf" srcId="{B9B54B85-576C-4C37-8FFB-399DE13EED00}" destId="{18B84CE9-B891-4E46-955F-7EDB44A08687}" srcOrd="1" destOrd="0" presId="urn:microsoft.com/office/officeart/2018/2/layout/IconVerticalSolidList"/>
    <dgm:cxn modelId="{6CC90085-A57B-4621-BB47-F0A5FA547650}" type="presParOf" srcId="{B9B54B85-576C-4C37-8FFB-399DE13EED00}" destId="{D620EF9F-E9F2-427A-86C7-6DD408BB58F1}" srcOrd="2" destOrd="0" presId="urn:microsoft.com/office/officeart/2018/2/layout/IconVerticalSolidList"/>
    <dgm:cxn modelId="{7870A634-7F44-4F47-B11A-7A7E295BCD7B}" type="presParOf" srcId="{B9B54B85-576C-4C37-8FFB-399DE13EED00}" destId="{259F00FE-93E1-4B1F-8854-3350D1237AC2}" srcOrd="3" destOrd="0" presId="urn:microsoft.com/office/officeart/2018/2/layout/IconVerticalSolidList"/>
    <dgm:cxn modelId="{1DA0BB46-7E38-472A-9B05-FE70DBD407BB}" type="presParOf" srcId="{B1EE1416-F380-4581-8DD3-3A7391F42A24}" destId="{F40A9927-D0B4-4100-B28C-0A9FCAA6517D}" srcOrd="1" destOrd="0" presId="urn:microsoft.com/office/officeart/2018/2/layout/IconVerticalSolidList"/>
    <dgm:cxn modelId="{3AFEC2B1-191C-4463-AF2A-DB0D50B9A7ED}" type="presParOf" srcId="{B1EE1416-F380-4581-8DD3-3A7391F42A24}" destId="{05234535-A67E-4901-8443-913A3263EA20}" srcOrd="2" destOrd="0" presId="urn:microsoft.com/office/officeart/2018/2/layout/IconVerticalSolidList"/>
    <dgm:cxn modelId="{C33E81EF-21D8-498C-B68F-36BFF51446AF}" type="presParOf" srcId="{05234535-A67E-4901-8443-913A3263EA20}" destId="{E9B68F9D-0AA7-4C41-AA81-F9AAE7C48C4E}" srcOrd="0" destOrd="0" presId="urn:microsoft.com/office/officeart/2018/2/layout/IconVerticalSolidList"/>
    <dgm:cxn modelId="{257C849A-2058-4029-B2FC-DD2A73D0B452}" type="presParOf" srcId="{05234535-A67E-4901-8443-913A3263EA20}" destId="{5EF4C615-9395-42A9-9D8C-3CE1D7B52FDD}" srcOrd="1" destOrd="0" presId="urn:microsoft.com/office/officeart/2018/2/layout/IconVerticalSolidList"/>
    <dgm:cxn modelId="{25ADA317-3310-4DE3-B437-4AD3CC37184F}" type="presParOf" srcId="{05234535-A67E-4901-8443-913A3263EA20}" destId="{2E499A52-5AA0-4358-96F3-B7AABAF09892}" srcOrd="2" destOrd="0" presId="urn:microsoft.com/office/officeart/2018/2/layout/IconVerticalSolidList"/>
    <dgm:cxn modelId="{66B4DAB2-38FB-4471-B512-75BB8CB618D8}" type="presParOf" srcId="{05234535-A67E-4901-8443-913A3263EA20}" destId="{BFC1C50E-52D8-4B35-8B99-CFFC16D211F0}" srcOrd="3" destOrd="0" presId="urn:microsoft.com/office/officeart/2018/2/layout/IconVerticalSolidList"/>
    <dgm:cxn modelId="{8E9C915F-AFCA-44CA-B1F4-3B3AA0441275}" type="presParOf" srcId="{B1EE1416-F380-4581-8DD3-3A7391F42A24}" destId="{686F6F7E-D79B-416F-8DF1-F2889D1139FF}" srcOrd="3" destOrd="0" presId="urn:microsoft.com/office/officeart/2018/2/layout/IconVerticalSolidList"/>
    <dgm:cxn modelId="{227A2744-25A3-4260-BFFD-187148D3E3B2}" type="presParOf" srcId="{B1EE1416-F380-4581-8DD3-3A7391F42A24}" destId="{B720C071-CB5A-402A-910F-42021B7F4C31}" srcOrd="4" destOrd="0" presId="urn:microsoft.com/office/officeart/2018/2/layout/IconVerticalSolidList"/>
    <dgm:cxn modelId="{3C5A881E-0454-437F-94BF-153E30E9CF4E}" type="presParOf" srcId="{B720C071-CB5A-402A-910F-42021B7F4C31}" destId="{649E6077-67B7-47C2-A9C1-018ABBE83EF6}" srcOrd="0" destOrd="0" presId="urn:microsoft.com/office/officeart/2018/2/layout/IconVerticalSolidList"/>
    <dgm:cxn modelId="{DA2255C0-431C-4969-8EDD-D2907332C62C}" type="presParOf" srcId="{B720C071-CB5A-402A-910F-42021B7F4C31}" destId="{1A128F5E-C74A-4D5A-9A17-1374BCEF2B53}" srcOrd="1" destOrd="0" presId="urn:microsoft.com/office/officeart/2018/2/layout/IconVerticalSolidList"/>
    <dgm:cxn modelId="{CB6C398F-E623-4133-8972-108C6ADD4EAF}" type="presParOf" srcId="{B720C071-CB5A-402A-910F-42021B7F4C31}" destId="{738119A8-9F77-461F-8B85-736192C65341}" srcOrd="2" destOrd="0" presId="urn:microsoft.com/office/officeart/2018/2/layout/IconVerticalSolidList"/>
    <dgm:cxn modelId="{C5420656-7E2B-4560-ABFB-4BBCA4B214C4}" type="presParOf" srcId="{B720C071-CB5A-402A-910F-42021B7F4C31}" destId="{E5ACE417-D017-4046-9DFB-5076D17940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3B559-96D2-4D5C-8ED8-B4E59E19452C}">
      <dsp:nvSpPr>
        <dsp:cNvPr id="0" name=""/>
        <dsp:cNvSpPr/>
      </dsp:nvSpPr>
      <dsp:spPr>
        <a:xfrm>
          <a:off x="0" y="9903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After the Second World War, the country's birth-rate had deteriorated.</a:t>
          </a:r>
          <a:endParaRPr lang="en-US" sz="2200" kern="1200" dirty="0"/>
        </a:p>
      </dsp:txBody>
      <dsp:txXfrm>
        <a:off x="25759" y="124791"/>
        <a:ext cx="10464082" cy="476152"/>
      </dsp:txXfrm>
    </dsp:sp>
    <dsp:sp modelId="{834368F0-4329-4E9E-A26D-330EDE5C957A}">
      <dsp:nvSpPr>
        <dsp:cNvPr id="0" name=""/>
        <dsp:cNvSpPr/>
      </dsp:nvSpPr>
      <dsp:spPr>
        <a:xfrm>
          <a:off x="0" y="69006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Abortions were outlawed</a:t>
          </a:r>
          <a:endParaRPr lang="en-US" sz="2200" kern="1200" dirty="0"/>
        </a:p>
      </dsp:txBody>
      <dsp:txXfrm>
        <a:off x="25759" y="715821"/>
        <a:ext cx="10464082" cy="476152"/>
      </dsp:txXfrm>
    </dsp:sp>
    <dsp:sp modelId="{96AB6D45-EABD-49B3-A225-4AD53749A4AA}">
      <dsp:nvSpPr>
        <dsp:cNvPr id="0" name=""/>
        <dsp:cNvSpPr/>
      </dsp:nvSpPr>
      <dsp:spPr>
        <a:xfrm>
          <a:off x="0" y="128109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Childless couples and women were taxed  </a:t>
          </a:r>
          <a:endParaRPr lang="en-US" sz="2200" kern="1200" dirty="0"/>
        </a:p>
      </dsp:txBody>
      <dsp:txXfrm>
        <a:off x="25759" y="1306851"/>
        <a:ext cx="10464082" cy="476152"/>
      </dsp:txXfrm>
    </dsp:sp>
    <dsp:sp modelId="{40650837-EF95-40B8-8443-EC3D7DCBA9AA}">
      <dsp:nvSpPr>
        <dsp:cNvPr id="0" name=""/>
        <dsp:cNvSpPr/>
      </dsp:nvSpPr>
      <dsp:spPr>
        <a:xfrm>
          <a:off x="0" y="187212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Women and girls were checked for signs of pregnancy and miscarriage by the secret police.</a:t>
          </a:r>
          <a:endParaRPr lang="en-US" sz="2200" kern="1200"/>
        </a:p>
      </dsp:txBody>
      <dsp:txXfrm>
        <a:off x="25759" y="1897881"/>
        <a:ext cx="10464082" cy="476152"/>
      </dsp:txXfrm>
    </dsp:sp>
    <dsp:sp modelId="{7805A6B5-92AE-40AA-A25C-FA4803FFFD38}">
      <dsp:nvSpPr>
        <dsp:cNvPr id="0" name=""/>
        <dsp:cNvSpPr/>
      </dsp:nvSpPr>
      <dsp:spPr>
        <a:xfrm>
          <a:off x="0" y="246315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Widespread poverty in country</a:t>
          </a:r>
          <a:endParaRPr lang="en-US" sz="2200" kern="1200"/>
        </a:p>
      </dsp:txBody>
      <dsp:txXfrm>
        <a:off x="25759" y="2488911"/>
        <a:ext cx="10464082" cy="476152"/>
      </dsp:txXfrm>
    </dsp:sp>
    <dsp:sp modelId="{2833C852-64FD-4D8F-AE35-0EF6ED3A4D20}">
      <dsp:nvSpPr>
        <dsp:cNvPr id="0" name=""/>
        <dsp:cNvSpPr/>
      </dsp:nvSpPr>
      <dsp:spPr>
        <a:xfrm>
          <a:off x="0" y="305418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parents had more children than they could afford</a:t>
          </a:r>
          <a:endParaRPr lang="en-US" sz="2200" kern="1200"/>
        </a:p>
      </dsp:txBody>
      <dsp:txXfrm>
        <a:off x="25759" y="3079941"/>
        <a:ext cx="10464082" cy="476152"/>
      </dsp:txXfrm>
    </dsp:sp>
    <dsp:sp modelId="{98F61822-28A7-4B55-9A27-214C72F68261}">
      <dsp:nvSpPr>
        <dsp:cNvPr id="0" name=""/>
        <dsp:cNvSpPr/>
      </dsp:nvSpPr>
      <dsp:spPr>
        <a:xfrm>
          <a:off x="0" y="364521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could not afford health treatment especially for disabled children </a:t>
          </a:r>
          <a:endParaRPr lang="en-US" sz="2200" kern="1200"/>
        </a:p>
      </dsp:txBody>
      <dsp:txXfrm>
        <a:off x="25759" y="3670971"/>
        <a:ext cx="10464082" cy="476152"/>
      </dsp:txXfrm>
    </dsp:sp>
    <dsp:sp modelId="{4629B8BC-3302-460B-934A-C0C8193FD6AF}">
      <dsp:nvSpPr>
        <dsp:cNvPr id="0" name=""/>
        <dsp:cNvSpPr/>
      </dsp:nvSpPr>
      <dsp:spPr>
        <a:xfrm>
          <a:off x="0" y="423624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Tens of thousands of children were left in orphanages</a:t>
          </a:r>
          <a:endParaRPr lang="en-US" sz="2200" kern="1200"/>
        </a:p>
      </dsp:txBody>
      <dsp:txXfrm>
        <a:off x="25759" y="4262001"/>
        <a:ext cx="10464082" cy="476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F8E67-E753-40F8-B53C-1460328537A5}">
      <dsp:nvSpPr>
        <dsp:cNvPr id="0" name=""/>
        <dsp:cNvSpPr/>
      </dsp:nvSpPr>
      <dsp:spPr>
        <a:xfrm>
          <a:off x="0" y="553"/>
          <a:ext cx="10506456" cy="12955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84CE9-B891-4E46-955F-7EDB44A08687}">
      <dsp:nvSpPr>
        <dsp:cNvPr id="0" name=""/>
        <dsp:cNvSpPr/>
      </dsp:nvSpPr>
      <dsp:spPr>
        <a:xfrm>
          <a:off x="391894" y="292045"/>
          <a:ext cx="712535" cy="712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9F00FE-93E1-4B1F-8854-3350D1237AC2}">
      <dsp:nvSpPr>
        <dsp:cNvPr id="0" name=""/>
        <dsp:cNvSpPr/>
      </dsp:nvSpPr>
      <dsp:spPr>
        <a:xfrm>
          <a:off x="1496324" y="553"/>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GB" sz="2400" i="1" kern="1200" dirty="0"/>
            <a:t>"We're hopeful they can now learn a lot of life skills, from shopping for groceries to cooking,“</a:t>
          </a:r>
          <a:endParaRPr lang="en-US" sz="2400" kern="1200" dirty="0"/>
        </a:p>
      </dsp:txBody>
      <dsp:txXfrm>
        <a:off x="1496324" y="553"/>
        <a:ext cx="9010131" cy="1295519"/>
      </dsp:txXfrm>
    </dsp:sp>
    <dsp:sp modelId="{E9B68F9D-0AA7-4C41-AA81-F9AAE7C48C4E}">
      <dsp:nvSpPr>
        <dsp:cNvPr id="0" name=""/>
        <dsp:cNvSpPr/>
      </dsp:nvSpPr>
      <dsp:spPr>
        <a:xfrm>
          <a:off x="0" y="1619952"/>
          <a:ext cx="10506456" cy="12955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4C615-9395-42A9-9D8C-3CE1D7B52FDD}">
      <dsp:nvSpPr>
        <dsp:cNvPr id="0" name=""/>
        <dsp:cNvSpPr/>
      </dsp:nvSpPr>
      <dsp:spPr>
        <a:xfrm>
          <a:off x="391894" y="1911444"/>
          <a:ext cx="712535" cy="712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C1C50E-52D8-4B35-8B99-CFFC16D211F0}">
      <dsp:nvSpPr>
        <dsp:cNvPr id="0" name=""/>
        <dsp:cNvSpPr/>
      </dsp:nvSpPr>
      <dsp:spPr>
        <a:xfrm>
          <a:off x="1496324" y="1619952"/>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GB" sz="2400" kern="1200"/>
            <a:t>"</a:t>
          </a:r>
          <a:r>
            <a:rPr lang="en-GB" sz="2400" i="1" kern="1200"/>
            <a:t>For all the things that have allegedly been done to them, they still have the capacity to love and trust people who have been good to them. Their spirit has not been crushed."</a:t>
          </a:r>
          <a:endParaRPr lang="en-US" sz="2400" kern="1200"/>
        </a:p>
      </dsp:txBody>
      <dsp:txXfrm>
        <a:off x="1496324" y="1619952"/>
        <a:ext cx="9010131" cy="1295519"/>
      </dsp:txXfrm>
    </dsp:sp>
    <dsp:sp modelId="{649E6077-67B7-47C2-A9C1-018ABBE83EF6}">
      <dsp:nvSpPr>
        <dsp:cNvPr id="0" name=""/>
        <dsp:cNvSpPr/>
      </dsp:nvSpPr>
      <dsp:spPr>
        <a:xfrm>
          <a:off x="0" y="3239351"/>
          <a:ext cx="10506456" cy="12955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28F5E-C74A-4D5A-9A17-1374BCEF2B53}">
      <dsp:nvSpPr>
        <dsp:cNvPr id="0" name=""/>
        <dsp:cNvSpPr/>
      </dsp:nvSpPr>
      <dsp:spPr>
        <a:xfrm>
          <a:off x="391894" y="3530843"/>
          <a:ext cx="712535" cy="712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ACE417-D017-4046-9DFB-5076D17940CB}">
      <dsp:nvSpPr>
        <dsp:cNvPr id="0" name=""/>
        <dsp:cNvSpPr/>
      </dsp:nvSpPr>
      <dsp:spPr>
        <a:xfrm>
          <a:off x="1496324" y="3239351"/>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GB" sz="2400" kern="1200"/>
            <a:t>"</a:t>
          </a:r>
          <a:r>
            <a:rPr lang="en-GB" sz="2400" i="1" kern="1200"/>
            <a:t>On behalf of all of us at CRMC, we wish these brave siblings continued strength as they take the next steps in their journey," </a:t>
          </a:r>
          <a:endParaRPr lang="en-US" sz="2400" kern="1200"/>
        </a:p>
      </dsp:txBody>
      <dsp:txXfrm>
        <a:off x="1496324" y="3239351"/>
        <a:ext cx="9010131" cy="12955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B2F8E-5C74-4C93-B740-A8790C1AEA35}" type="datetimeFigureOut">
              <a:rPr lang="en-GB" smtClean="0"/>
              <a:t>29/10/2021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CC9BDC-4D63-4325-AEA6-95D3D7F42D17}" type="slidenum">
              <a:rPr lang="en-GB" smtClean="0"/>
              <a:t>‹#›</a:t>
            </a:fld>
            <a:endParaRPr lang="en-GB"/>
          </a:p>
        </p:txBody>
      </p:sp>
    </p:spTree>
    <p:extLst>
      <p:ext uri="{BB962C8B-B14F-4D97-AF65-F5344CB8AC3E}">
        <p14:creationId xmlns:p14="http://schemas.microsoft.com/office/powerpoint/2010/main" val="659568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dependent.co.uk/news/world/europe/josef-fritzl-10-years-what-happened-daughter-dungeon-basement-incest-rape-austria-elisabeth-kampusch-a8322671.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dependent.co.uk/news/world/europe/josef-fritzl-10-years-what-happened-daughter-dungeon-basement-incest-rape-austria-elisabeth-kampusch-a8322671.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bc.co.uk/news/world-us-canada-47991829"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5</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6</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10</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11</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https://www.independent.co.uk/news/world/europe/josef-fritzl-10-years-what-happened-daughter-dungeon-basement-incest-rape-austria-elisabeth-kampusch-a8322671.html</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18</a:t>
            </a:fld>
            <a:endParaRPr lang="en-GB"/>
          </a:p>
        </p:txBody>
      </p:sp>
    </p:spTree>
    <p:extLst>
      <p:ext uri="{BB962C8B-B14F-4D97-AF65-F5344CB8AC3E}">
        <p14:creationId xmlns:p14="http://schemas.microsoft.com/office/powerpoint/2010/main" val="1856794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https://www.independent.co.uk/news/world/europe/josef-fritzl-10-years-what-happened-daughter-dungeon-basement-incest-rape-austria-elisabeth-kampusch-a8322671.html</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19</a:t>
            </a:fld>
            <a:endParaRPr lang="en-GB"/>
          </a:p>
        </p:txBody>
      </p:sp>
    </p:spTree>
    <p:extLst>
      <p:ext uri="{BB962C8B-B14F-4D97-AF65-F5344CB8AC3E}">
        <p14:creationId xmlns:p14="http://schemas.microsoft.com/office/powerpoint/2010/main" val="3549939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https://www.bbc.co.uk/news/world-us-canada-47991829</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20</a:t>
            </a:fld>
            <a:endParaRPr lang="en-GB"/>
          </a:p>
        </p:txBody>
      </p:sp>
    </p:spTree>
    <p:extLst>
      <p:ext uri="{BB962C8B-B14F-4D97-AF65-F5344CB8AC3E}">
        <p14:creationId xmlns:p14="http://schemas.microsoft.com/office/powerpoint/2010/main" val="2791886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found he was in</a:t>
            </a:r>
            <a:r>
              <a:rPr lang="en-GB" baseline="0" dirty="0"/>
              <a:t> a baby grow aged 6 to 9 months</a:t>
            </a:r>
          </a:p>
          <a:p>
            <a:pPr fontAlgn="base"/>
            <a:r>
              <a:rPr lang="en-GB" sz="1200" b="0" i="0" kern="1200" dirty="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dirty="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dirty="0">
                <a:hlinkClick r:id="rId3"/>
              </a:rPr>
              <a:t>https://www.bbc.co.uk/news/uk-england-24388175</a:t>
            </a:r>
            <a:endParaRPr lang="en-GB" baseline="0" dirty="0"/>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27</a:t>
            </a:fld>
            <a:endParaRPr lang="en-GB"/>
          </a:p>
        </p:txBody>
      </p:sp>
    </p:spTree>
    <p:extLst>
      <p:ext uri="{BB962C8B-B14F-4D97-AF65-F5344CB8AC3E}">
        <p14:creationId xmlns:p14="http://schemas.microsoft.com/office/powerpoint/2010/main" val="1251113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7AE3C-C026-4DE7-8133-044BCAE7F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BAD817-4404-404E-967B-01A58116A0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B48A16-153D-475D-A61E-9F0BC2637283}"/>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7E699F04-B7CA-4409-9869-C65094706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C1782C-EEC3-43BD-94F2-4C3F1721480F}"/>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1460112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6AA6-955A-4642-8BC3-5EC5B8BDC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7B3A7B-89D4-4A10-9519-13C9E38D36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06ECB-4E1B-47B5-98D5-027C8F72F025}"/>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DFA39432-216B-431F-93F5-91BA7F77BD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90E189-F81E-4077-8C20-E3BD96908210}"/>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2167724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D0D39-CFBE-465B-A4BB-539EA8B07E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F5B805-BEF3-4A0F-81E0-C7700E3446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BAAAB5-AC02-4979-81A0-04DE21E9021B}"/>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07C4E5FC-9AC1-4C59-93AF-C030DD975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BB7FD-2175-4486-8C58-87FBDB375934}"/>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3967751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F2109-E25C-494D-ACFC-596A128E31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ABC0CF-4B14-4796-B90A-31E153D0C3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BC2460-78DF-40C6-9FC6-DB21092725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557BFB-5C46-48C9-9AFA-ED54212F5894}"/>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6" name="Footer Placeholder 5">
            <a:extLst>
              <a:ext uri="{FF2B5EF4-FFF2-40B4-BE49-F238E27FC236}">
                <a16:creationId xmlns:a16="http://schemas.microsoft.com/office/drawing/2014/main" id="{0F769EA9-EACA-4D29-8733-2AAAE9EAD1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CACB10-1674-4F27-B8E7-0606806AB76F}"/>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400171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AB8F0-D294-42AB-98DC-F7343555F3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76B596-83DB-492A-9B98-AA62A18F50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A3BBBA-729A-4400-AB35-8AC1F7494C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071ACE-64DB-4C11-AFE5-2ABEA3A621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4D9E82-09F1-4F41-9842-3FCE9B1E95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29FCD3-04D4-4225-947B-465EFA28F0AE}"/>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8" name="Footer Placeholder 7">
            <a:extLst>
              <a:ext uri="{FF2B5EF4-FFF2-40B4-BE49-F238E27FC236}">
                <a16:creationId xmlns:a16="http://schemas.microsoft.com/office/drawing/2014/main" id="{39864643-55E5-46DC-8928-1F35B407C9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48770A-FFE8-4950-A4AE-E942494D2B13}"/>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3328113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AE46-0653-4712-A998-669AABD6F6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F8D057-AFDF-46C0-9F67-5BD24F969E72}"/>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4" name="Footer Placeholder 3">
            <a:extLst>
              <a:ext uri="{FF2B5EF4-FFF2-40B4-BE49-F238E27FC236}">
                <a16:creationId xmlns:a16="http://schemas.microsoft.com/office/drawing/2014/main" id="{5AB2EDDE-AA9C-4A60-BB7D-F0E6C4E236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678D77-98AF-4565-BF3B-23998A077399}"/>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4236918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75CA25-C0E4-4281-8D39-15F3FC7D2095}"/>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3" name="Footer Placeholder 2">
            <a:extLst>
              <a:ext uri="{FF2B5EF4-FFF2-40B4-BE49-F238E27FC236}">
                <a16:creationId xmlns:a16="http://schemas.microsoft.com/office/drawing/2014/main" id="{316935F6-028A-49C6-9542-B3C5A21F9E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3BD8A9-BBE0-4F79-B6AD-8F8A25FFA761}"/>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2803494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8EF7-4742-4212-A1BE-61FD262D7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7AA9E8-C0CC-466E-B9D1-3673F1FC1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FE194B-97B2-422B-9A3C-2FE78A7B1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36213A-F7AA-4E81-9C0A-E800B5181773}"/>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6" name="Footer Placeholder 5">
            <a:extLst>
              <a:ext uri="{FF2B5EF4-FFF2-40B4-BE49-F238E27FC236}">
                <a16:creationId xmlns:a16="http://schemas.microsoft.com/office/drawing/2014/main" id="{B00CAB02-FD33-44A1-866E-6F6EC7BD2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968C64-2DA0-4B34-9BBD-E5E71767EC0F}"/>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28495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D4C80-1FF6-4348-A9C8-FC260D1CCD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376BF3-9D57-407E-829A-08F2BADA32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5198C6-1953-480F-AE52-F28FBD209F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710CDC-C3A2-469A-B0EA-5600215D098B}"/>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6" name="Footer Placeholder 5">
            <a:extLst>
              <a:ext uri="{FF2B5EF4-FFF2-40B4-BE49-F238E27FC236}">
                <a16:creationId xmlns:a16="http://schemas.microsoft.com/office/drawing/2014/main" id="{2EEE11BA-6AB8-4285-BDAA-BAC914239B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4BD384-56C4-410D-9F5A-A39F4C16BC7F}"/>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1737897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EC97-B24E-4CBB-9A00-65B08FB2E6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DEDEA6-9921-45A2-81D3-F8D049E3A1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10F871-3A0D-437A-849C-3D264A60FEA6}"/>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F3AC8A2E-EA49-442F-AA8C-85299D6719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CB49FA-8B29-4D79-98B7-2493ACDCBC19}"/>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4095236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A630EC-2984-444F-8601-EB98A20F04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9C546F-3524-4594-8293-F20B214C20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FE4726-B13B-4369-87E0-A15FBC4C9891}"/>
              </a:ext>
            </a:extLst>
          </p:cNvPr>
          <p:cNvSpPr>
            <a:spLocks noGrp="1"/>
          </p:cNvSpPr>
          <p:nvPr>
            <p:ph type="dt" sz="half" idx="10"/>
          </p:nvPr>
        </p:nvSpPr>
        <p:spPr/>
        <p:txBody>
          <a:body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4E72C237-82E8-4B06-9B74-A0DABD830E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10282-7652-4051-9A5B-F8557F6A1071}"/>
              </a:ext>
            </a:extLst>
          </p:cNvPr>
          <p:cNvSpPr>
            <a:spLocks noGrp="1"/>
          </p:cNvSpPr>
          <p:nvPr>
            <p:ph type="sldNum" sz="quarter" idx="12"/>
          </p:nvPr>
        </p:nvSpPr>
        <p:spPr/>
        <p:txBody>
          <a:bodyPr/>
          <a:lstStyle/>
          <a:p>
            <a:fld id="{F9A1172F-7906-4759-9FEF-602CB60ED228}" type="slidenum">
              <a:rPr lang="en-GB" smtClean="0"/>
              <a:t>‹#›</a:t>
            </a:fld>
            <a:endParaRPr lang="en-GB"/>
          </a:p>
        </p:txBody>
      </p:sp>
    </p:spTree>
    <p:extLst>
      <p:ext uri="{BB962C8B-B14F-4D97-AF65-F5344CB8AC3E}">
        <p14:creationId xmlns:p14="http://schemas.microsoft.com/office/powerpoint/2010/main" val="372195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66785C-F402-4A51-9516-0DADCA879B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DC83B7-4F34-4F78-A1EC-051668E732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FA6FBD-29CF-4762-BC78-BE0EF7DC60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CC3FCF-17B6-432B-A536-13042A04EAE4}" type="datetimeFigureOut">
              <a:rPr lang="en-GB" smtClean="0"/>
              <a:t>29/10/2021</a:t>
            </a:fld>
            <a:endParaRPr lang="en-GB"/>
          </a:p>
        </p:txBody>
      </p:sp>
      <p:sp>
        <p:nvSpPr>
          <p:cNvPr id="5" name="Footer Placeholder 4">
            <a:extLst>
              <a:ext uri="{FF2B5EF4-FFF2-40B4-BE49-F238E27FC236}">
                <a16:creationId xmlns:a16="http://schemas.microsoft.com/office/drawing/2014/main" id="{E881DE31-1C69-4B10-AB67-1EC5101FF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1F996A-7AE6-4F9F-9EAB-9FEA992542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A1172F-7906-4759-9FEF-602CB60ED228}" type="slidenum">
              <a:rPr lang="en-GB" smtClean="0"/>
              <a:t>‹#›</a:t>
            </a:fld>
            <a:endParaRPr lang="en-GB"/>
          </a:p>
        </p:txBody>
      </p:sp>
    </p:spTree>
    <p:extLst>
      <p:ext uri="{BB962C8B-B14F-4D97-AF65-F5344CB8AC3E}">
        <p14:creationId xmlns:p14="http://schemas.microsoft.com/office/powerpoint/2010/main" val="2961374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ng.com/videos/search?q=wales+and+ACEs&amp;&amp;view=detail&amp;mid=8C8FF2E48E9B4B5D44C38C8FF2E48E9B4B5D44C3&amp;&amp;FORM=VRDGAR&amp;ru=%2Fvideos%2Fsearch%3Fq%3Dwales%2Band%2BACEs%26FORM%3DHDRSC4" TargetMode="External"/><Relationship Id="rId2" Type="http://schemas.openxmlformats.org/officeDocument/2006/relationships/hyperlink" Target="https://www.youtube.com/watch?v=VCeWr8OFu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8.xml.rels><?xml version="1.0" encoding="UTF-8" standalone="yes"?>
<Relationships xmlns="http://schemas.openxmlformats.org/package/2006/relationships"><Relationship Id="rId2" Type="http://schemas.openxmlformats.org/officeDocument/2006/relationships/hyperlink" Target="https://castlepointandrochfordccg.nhs.uk/about-us/key-documents/safeguarding-children/documents-from-safeguarding-newsletters/509-overview-hamzah-khan/fi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91FC54-A968-40D1-A3EC-64D5BD746040}"/>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Tutorial</a:t>
            </a:r>
            <a:br>
              <a:rPr lang="en-GB" sz="4000" dirty="0">
                <a:solidFill>
                  <a:schemeClr val="bg2"/>
                </a:solidFill>
              </a:rPr>
            </a:br>
            <a:endParaRPr lang="en-GB" sz="4000" dirty="0">
              <a:solidFill>
                <a:schemeClr val="bg2"/>
              </a:solidFill>
            </a:endParaRPr>
          </a:p>
        </p:txBody>
      </p:sp>
      <p:sp>
        <p:nvSpPr>
          <p:cNvPr id="3" name="Subtitle 2">
            <a:extLst>
              <a:ext uri="{FF2B5EF4-FFF2-40B4-BE49-F238E27FC236}">
                <a16:creationId xmlns:a16="http://schemas.microsoft.com/office/drawing/2014/main" id="{370AD16A-DEA5-4354-A52C-28A8922FF981}"/>
              </a:ext>
            </a:extLst>
          </p:cNvPr>
          <p:cNvSpPr>
            <a:spLocks noGrp="1"/>
          </p:cNvSpPr>
          <p:nvPr>
            <p:ph type="subTitle" idx="1"/>
          </p:nvPr>
        </p:nvSpPr>
        <p:spPr>
          <a:xfrm>
            <a:off x="1524000" y="4495800"/>
            <a:ext cx="9144000" cy="762000"/>
          </a:xfrm>
        </p:spPr>
        <p:txBody>
          <a:bodyPr>
            <a:normAutofit/>
          </a:bodyPr>
          <a:lstStyle/>
          <a:p>
            <a:r>
              <a:rPr lang="en-GB" sz="1800"/>
              <a:t>Week 5 </a:t>
            </a:r>
          </a:p>
        </p:txBody>
      </p:sp>
    </p:spTree>
    <p:extLst>
      <p:ext uri="{BB962C8B-B14F-4D97-AF65-F5344CB8AC3E}">
        <p14:creationId xmlns:p14="http://schemas.microsoft.com/office/powerpoint/2010/main" val="39414852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dirty="0"/>
              <a:t>ACE’s - 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4154984"/>
          </a:xfrm>
          <a:prstGeom prst="rect">
            <a:avLst/>
          </a:prstGeom>
        </p:spPr>
        <p:txBody>
          <a:bodyPr wrap="square">
            <a:spAutoFit/>
          </a:bodyPr>
          <a:lstStyle/>
          <a:p>
            <a:r>
              <a:rPr lang="en-GB" sz="320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dirty="0"/>
              <a:t>Bellis </a:t>
            </a:r>
            <a:r>
              <a:rPr lang="en-GB" sz="2400" i="1" dirty="0"/>
              <a:t>et al, </a:t>
            </a:r>
            <a:r>
              <a:rPr lang="en-GB" sz="2400" dirty="0"/>
              <a:t>2016</a:t>
            </a:r>
          </a:p>
          <a:p>
            <a:endParaRPr lang="en-GB" sz="2400" dirty="0"/>
          </a:p>
          <a:p>
            <a:r>
              <a:rPr lang="en-GB" sz="2400" b="0" i="0" dirty="0">
                <a:solidFill>
                  <a:srgbClr val="202124"/>
                </a:solidFill>
                <a:effectLst/>
                <a:latin typeface="Roboto" panose="02000000000000000000" pitchFamily="2" charset="0"/>
              </a:rPr>
              <a:t>Albert Bandura 1060’s Bobo Doll Experiment </a:t>
            </a:r>
            <a:endParaRPr lang="en-GB" sz="2400" dirty="0"/>
          </a:p>
        </p:txBody>
      </p:sp>
    </p:spTree>
    <p:extLst>
      <p:ext uri="{BB962C8B-B14F-4D97-AF65-F5344CB8AC3E}">
        <p14:creationId xmlns:p14="http://schemas.microsoft.com/office/powerpoint/2010/main" val="93786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r>
              <a:rPr lang="en-GB" dirty="0"/>
              <a:t>ACE’s</a:t>
            </a:r>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686834" y="1153572"/>
            <a:ext cx="3200400" cy="4461163"/>
          </a:xfrm>
        </p:spPr>
        <p:txBody>
          <a:bodyPr>
            <a:normAutofit/>
          </a:bodyPr>
          <a:lstStyle/>
          <a:p>
            <a:br>
              <a:rPr lang="en-GB" sz="4100" dirty="0">
                <a:solidFill>
                  <a:srgbClr val="FFFFFF"/>
                </a:solidFill>
              </a:rPr>
            </a:br>
            <a:r>
              <a:rPr lang="en-GB" sz="4100" dirty="0">
                <a:solidFill>
                  <a:srgbClr val="FFFFFF"/>
                </a:solidFill>
              </a:rPr>
              <a:t>By next session please watch the short video’s:</a:t>
            </a:r>
            <a:br>
              <a:rPr lang="en-GB" sz="4100" dirty="0">
                <a:solidFill>
                  <a:srgbClr val="FFFFFF"/>
                </a:solidFill>
              </a:rPr>
            </a:br>
            <a:br>
              <a:rPr lang="en-GB" sz="4100" dirty="0">
                <a:solidFill>
                  <a:srgbClr val="FFFFFF"/>
                </a:solidFill>
              </a:rPr>
            </a:b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4447308" y="591344"/>
            <a:ext cx="6906491" cy="5585619"/>
          </a:xfrm>
        </p:spPr>
        <p:txBody>
          <a:bodyPr anchor="ctr">
            <a:normAutofit/>
          </a:bodyPr>
          <a:lstStyle/>
          <a:p>
            <a:pPr marL="0" indent="0">
              <a:buNone/>
            </a:pPr>
            <a:r>
              <a:rPr lang="en-GB" dirty="0"/>
              <a:t>Growing up in a Romanian orphanage:</a:t>
            </a:r>
          </a:p>
          <a:p>
            <a:r>
              <a:rPr lang="en-GB" dirty="0">
                <a:hlinkClick r:id="rId2"/>
              </a:rPr>
              <a:t>https://www.youtube.com/watch?v=VCeWr8OFuEs</a:t>
            </a:r>
            <a:endParaRPr lang="en-GB" dirty="0"/>
          </a:p>
          <a:p>
            <a:endParaRPr lang="en-GB" dirty="0"/>
          </a:p>
          <a:p>
            <a:r>
              <a:rPr lang="en-GB" dirty="0"/>
              <a:t>ACE’s</a:t>
            </a:r>
          </a:p>
          <a:p>
            <a:r>
              <a:rPr lang="en-GB" dirty="0">
                <a:hlinkClick r:id="rId3"/>
              </a:rPr>
              <a:t>https://www.bing.com/videos/search?q=wales+and+ACEs&amp;&amp;view=detail&amp;mid=8C8FF2E48E9B4B5D44C38C8FF2E48E9B4B5D44C3&amp;&amp;FORM=VRDGAR&amp;ru=%2Fvideos%2Fsearch%3Fq%3Dwales%2Band%2BACEs%26FORM%3DHDRSC4</a:t>
            </a:r>
            <a:endParaRPr lang="en-GB" dirty="0"/>
          </a:p>
        </p:txBody>
      </p:sp>
    </p:spTree>
    <p:extLst>
      <p:ext uri="{BB962C8B-B14F-4D97-AF65-F5344CB8AC3E}">
        <p14:creationId xmlns:p14="http://schemas.microsoft.com/office/powerpoint/2010/main" val="111290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153618" y="1239927"/>
            <a:ext cx="4008586" cy="4680583"/>
          </a:xfrm>
        </p:spPr>
        <p:txBody>
          <a:bodyPr anchor="ctr">
            <a:normAutofit/>
          </a:bodyPr>
          <a:lstStyle/>
          <a:p>
            <a:r>
              <a:rPr lang="en-GB" sz="5200" dirty="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5609767" y="886265"/>
            <a:ext cx="5653980" cy="5034245"/>
          </a:xfrm>
        </p:spPr>
        <p:txBody>
          <a:bodyPr anchor="ctr">
            <a:normAutofit fontScale="92500"/>
          </a:bodyPr>
          <a:lstStyle/>
          <a:p>
            <a:endParaRPr lang="en-GB" sz="2000" dirty="0"/>
          </a:p>
          <a:p>
            <a:endParaRPr lang="en-GB" sz="2000" dirty="0"/>
          </a:p>
          <a:p>
            <a:r>
              <a:rPr lang="en-GB" sz="2400" dirty="0"/>
              <a:t>Romania's Communist leader overthrown in 1989</a:t>
            </a:r>
          </a:p>
          <a:p>
            <a:r>
              <a:rPr lang="en-GB" sz="2400" dirty="0"/>
              <a:t>Opened up the country to the world</a:t>
            </a:r>
          </a:p>
          <a:p>
            <a:r>
              <a:rPr lang="en-GB" sz="2400" dirty="0"/>
              <a:t>25-year regime of brutal repression, more than 100,000 children had been abandoned to squalid and overcrowded institutions. </a:t>
            </a:r>
          </a:p>
          <a:p>
            <a:r>
              <a:rPr lang="en-GB" sz="2400" dirty="0"/>
              <a:t>The world watched in horror as footage emerged of naked children with shaved heads, chained to cribs, sitting on cold concrete floors, surrounded in body fluid. </a:t>
            </a:r>
          </a:p>
          <a:p>
            <a:r>
              <a:rPr lang="en-GB" sz="2400" dirty="0"/>
              <a:t>Did you notice that there was no crying, just rocking?</a:t>
            </a:r>
          </a:p>
          <a:p>
            <a:endParaRPr lang="en-GB" sz="2000" dirty="0"/>
          </a:p>
          <a:p>
            <a:endParaRPr lang="en-GB" sz="2000" dirty="0"/>
          </a:p>
          <a:p>
            <a:endParaRPr lang="en-GB" sz="2000" dirty="0"/>
          </a:p>
        </p:txBody>
      </p:sp>
    </p:spTree>
    <p:extLst>
      <p:ext uri="{BB962C8B-B14F-4D97-AF65-F5344CB8AC3E}">
        <p14:creationId xmlns:p14="http://schemas.microsoft.com/office/powerpoint/2010/main" val="3325790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5777345"/>
            <a:ext cx="8078342" cy="848870"/>
          </a:xfrm>
        </p:spPr>
        <p:txBody>
          <a:bodyPr>
            <a:normAutofit/>
          </a:bodyPr>
          <a:lstStyle/>
          <a:p>
            <a:r>
              <a:rPr lang="en-GB"/>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nvPr>
        </p:nvGraphicFramePr>
        <p:xfrm>
          <a:off x="838200" y="384464"/>
          <a:ext cx="10515600" cy="4862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1153618" y="1239927"/>
            <a:ext cx="4008586" cy="4680583"/>
          </a:xfrm>
        </p:spPr>
        <p:txBody>
          <a:bodyPr anchor="ctr">
            <a:normAutofit/>
          </a:bodyPr>
          <a:lstStyle/>
          <a:p>
            <a:r>
              <a:rPr lang="en-GB" sz="5200"/>
              <a:t>Research into the Children</a:t>
            </a:r>
          </a:p>
        </p:txBody>
      </p:sp>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6291923" y="998807"/>
            <a:ext cx="4971824" cy="4921704"/>
          </a:xfrm>
        </p:spPr>
        <p:txBody>
          <a:bodyPr anchor="ctr">
            <a:normAutofit/>
          </a:bodyPr>
          <a:lstStyle/>
          <a:p>
            <a:r>
              <a:rPr lang="en-GB" sz="2400" dirty="0"/>
              <a:t>Romanian orphans raised without nurturing or love had their brains were scanned. </a:t>
            </a:r>
          </a:p>
          <a:p>
            <a:r>
              <a:rPr lang="en-GB" sz="2400" dirty="0"/>
              <a:t>Frontal-temporal areas of the brain (responsible for regulating emotions) were underdeveloped.</a:t>
            </a:r>
          </a:p>
          <a:p>
            <a:r>
              <a:rPr lang="en-GB" sz="2400" dirty="0"/>
              <a:t>It showing little or no activity when a child was stimulated. </a:t>
            </a:r>
          </a:p>
          <a:p>
            <a:r>
              <a:rPr lang="en-GB" sz="2400" dirty="0"/>
              <a:t>Found that neglected three-year-olds had smaller head circumferences than children raised in loving families.</a:t>
            </a:r>
          </a:p>
          <a:p>
            <a:endParaRPr lang="en-GB" sz="2000" dirty="0"/>
          </a:p>
        </p:txBody>
      </p:sp>
    </p:spTree>
    <p:extLst>
      <p:ext uri="{BB962C8B-B14F-4D97-AF65-F5344CB8AC3E}">
        <p14:creationId xmlns:p14="http://schemas.microsoft.com/office/powerpoint/2010/main" val="122360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77FB6-986E-4417-9B1A-673C50F4F6AF}"/>
              </a:ext>
            </a:extLst>
          </p:cNvPr>
          <p:cNvSpPr>
            <a:spLocks noGrp="1"/>
          </p:cNvSpPr>
          <p:nvPr>
            <p:ph type="title"/>
          </p:nvPr>
        </p:nvSpPr>
        <p:spPr>
          <a:xfrm>
            <a:off x="838200" y="365126"/>
            <a:ext cx="10515600" cy="957238"/>
          </a:xfrm>
        </p:spPr>
        <p:txBody>
          <a:bodyPr>
            <a:normAutofit/>
          </a:bodyPr>
          <a:lstStyle/>
          <a:p>
            <a:endParaRPr lang="en-GB" sz="800" dirty="0"/>
          </a:p>
        </p:txBody>
      </p:sp>
      <p:pic>
        <p:nvPicPr>
          <p:cNvPr id="8" name="Content Placeholder 7">
            <a:extLst>
              <a:ext uri="{FF2B5EF4-FFF2-40B4-BE49-F238E27FC236}">
                <a16:creationId xmlns:a16="http://schemas.microsoft.com/office/drawing/2014/main" id="{82015220-0494-405B-9DAC-63E1AF41C758}"/>
              </a:ext>
            </a:extLst>
          </p:cNvPr>
          <p:cNvPicPr>
            <a:picLocks noGrp="1" noChangeAspect="1"/>
          </p:cNvPicPr>
          <p:nvPr>
            <p:ph idx="1"/>
          </p:nvPr>
        </p:nvPicPr>
        <p:blipFill>
          <a:blip r:embed="rId2"/>
          <a:stretch>
            <a:fillRect/>
          </a:stretch>
        </p:blipFill>
        <p:spPr>
          <a:xfrm>
            <a:off x="1012874" y="184966"/>
            <a:ext cx="10515600" cy="6307908"/>
          </a:xfrm>
          <a:prstGeom prst="rect">
            <a:avLst/>
          </a:prstGeom>
        </p:spPr>
      </p:pic>
    </p:spTree>
    <p:extLst>
      <p:ext uri="{BB962C8B-B14F-4D97-AF65-F5344CB8AC3E}">
        <p14:creationId xmlns:p14="http://schemas.microsoft.com/office/powerpoint/2010/main" val="289394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45C0F-3FE3-4F36-97C9-8BD9CA36C030}"/>
              </a:ext>
            </a:extLst>
          </p:cNvPr>
          <p:cNvSpPr>
            <a:spLocks noGrp="1"/>
          </p:cNvSpPr>
          <p:nvPr>
            <p:ph type="title"/>
          </p:nvPr>
        </p:nvSpPr>
        <p:spPr>
          <a:xfrm>
            <a:off x="1153618" y="1239927"/>
            <a:ext cx="4008586" cy="4680583"/>
          </a:xfrm>
        </p:spPr>
        <p:txBody>
          <a:bodyPr anchor="ctr">
            <a:normAutofit/>
          </a:bodyPr>
          <a:lstStyle/>
          <a:p>
            <a:r>
              <a:rPr lang="en-GB" sz="5200" dirty="0"/>
              <a:t>Children and Trauma </a:t>
            </a:r>
          </a:p>
        </p:txBody>
      </p:sp>
      <p:sp>
        <p:nvSpPr>
          <p:cNvPr id="3" name="Content Placeholder 2">
            <a:extLst>
              <a:ext uri="{FF2B5EF4-FFF2-40B4-BE49-F238E27FC236}">
                <a16:creationId xmlns:a16="http://schemas.microsoft.com/office/drawing/2014/main" id="{52B114A0-1CE1-487E-A1ED-E3C4BDE67803}"/>
              </a:ext>
            </a:extLst>
          </p:cNvPr>
          <p:cNvSpPr>
            <a:spLocks noGrp="1"/>
          </p:cNvSpPr>
          <p:nvPr>
            <p:ph idx="1"/>
          </p:nvPr>
        </p:nvSpPr>
        <p:spPr>
          <a:xfrm>
            <a:off x="5402119" y="872197"/>
            <a:ext cx="5861628" cy="5048313"/>
          </a:xfrm>
        </p:spPr>
        <p:txBody>
          <a:bodyPr anchor="ctr">
            <a:normAutofit/>
          </a:bodyPr>
          <a:lstStyle/>
          <a:p>
            <a:r>
              <a:rPr lang="en-GB" sz="2000" dirty="0"/>
              <a:t>Traumatised children live in a perpetual state of fear and sometimes terror.</a:t>
            </a:r>
          </a:p>
          <a:p>
            <a:pPr fontAlgn="base"/>
            <a:r>
              <a:rPr lang="en-GB" sz="2000" dirty="0"/>
              <a:t>These children are like to:</a:t>
            </a:r>
          </a:p>
          <a:p>
            <a:pPr fontAlgn="base"/>
            <a:r>
              <a:rPr lang="en-GB" sz="2000" dirty="0"/>
              <a:t>Process information differently from children who are calm and feel safe</a:t>
            </a:r>
          </a:p>
          <a:p>
            <a:pPr fontAlgn="base"/>
            <a:r>
              <a:rPr lang="en-GB" sz="2000" dirty="0"/>
              <a:t>Be unable to access a state of calm even when there is no threat</a:t>
            </a:r>
          </a:p>
          <a:p>
            <a:pPr fontAlgn="base"/>
            <a:r>
              <a:rPr lang="en-GB" sz="2000" dirty="0"/>
              <a:t>Use lower parts of their brain </a:t>
            </a:r>
          </a:p>
          <a:p>
            <a:pPr fontAlgn="base"/>
            <a:r>
              <a:rPr lang="en-GB" sz="2000" dirty="0"/>
              <a:t>More vulnerable to being emotionally reactive</a:t>
            </a:r>
          </a:p>
          <a:p>
            <a:pPr fontAlgn="base"/>
            <a:r>
              <a:rPr lang="en-GB" sz="2000" dirty="0"/>
              <a:t>Struggle to manage feelings or find words to express what they feel</a:t>
            </a:r>
          </a:p>
          <a:p>
            <a:pPr fontAlgn="base"/>
            <a:r>
              <a:rPr lang="en-GB" sz="2000" dirty="0"/>
              <a:t>Develop coping strategies, some can be risky</a:t>
            </a:r>
          </a:p>
        </p:txBody>
      </p:sp>
    </p:spTree>
    <p:extLst>
      <p:ext uri="{BB962C8B-B14F-4D97-AF65-F5344CB8AC3E}">
        <p14:creationId xmlns:p14="http://schemas.microsoft.com/office/powerpoint/2010/main" val="601920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8" y="1188637"/>
            <a:ext cx="2820984" cy="4480726"/>
          </a:xfrm>
        </p:spPr>
        <p:txBody>
          <a:bodyPr>
            <a:normAutofit/>
          </a:bodyPr>
          <a:lstStyle/>
          <a:p>
            <a:pPr algn="r"/>
            <a:r>
              <a:rPr lang="en-GB" sz="4800" dirty="0"/>
              <a:t>Stockholm Syndrome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96071" y="1069145"/>
            <a:ext cx="4702848" cy="4842485"/>
          </a:xfrm>
        </p:spPr>
        <p:txBody>
          <a:bodyPr anchor="ctr">
            <a:noAutofit/>
          </a:bodyPr>
          <a:lstStyle/>
          <a:p>
            <a:r>
              <a:rPr lang="en-GB" sz="2000" dirty="0"/>
              <a:t>Derived from a 1973 bank robbery in Stockholm, Sweden</a:t>
            </a:r>
          </a:p>
          <a:p>
            <a:r>
              <a:rPr lang="en-GB" sz="2000" dirty="0"/>
              <a:t>Four hostages were held for six days. </a:t>
            </a:r>
          </a:p>
          <a:p>
            <a:r>
              <a:rPr lang="en-GB" sz="2000" dirty="0"/>
              <a:t>Defended the actions of the robbers. </a:t>
            </a:r>
          </a:p>
          <a:p>
            <a:r>
              <a:rPr lang="en-GB" sz="2000" dirty="0"/>
              <a:t>Pled for the captors not to be harmed during the rescue. </a:t>
            </a:r>
          </a:p>
          <a:p>
            <a:r>
              <a:rPr lang="en-GB" sz="2000" dirty="0"/>
              <a:t>Sympathetic and lacked hatred toward their captors.</a:t>
            </a:r>
          </a:p>
          <a:p>
            <a:r>
              <a:rPr lang="en-GB" sz="2000" dirty="0"/>
              <a:t>Hostages continued to exhibit loyalty by -</a:t>
            </a:r>
          </a:p>
          <a:p>
            <a:r>
              <a:rPr lang="en-GB" sz="2000" dirty="0"/>
              <a:t>Refused to testify against them.</a:t>
            </a:r>
          </a:p>
          <a:p>
            <a:r>
              <a:rPr lang="en-GB" sz="2000" dirty="0"/>
              <a:t>Helped raise funds for legal representation. </a:t>
            </a:r>
          </a:p>
          <a:p>
            <a:r>
              <a:rPr lang="en-GB" sz="2000"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6100"/>
              <a:t>Situation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59" y="829994"/>
            <a:ext cx="5548727" cy="5106572"/>
          </a:xfrm>
        </p:spPr>
        <p:txBody>
          <a:bodyPr anchor="ctr">
            <a:normAutofit/>
          </a:bodyPr>
          <a:lstStyle/>
          <a:p>
            <a:pPr fontAlgn="base"/>
            <a:r>
              <a:rPr lang="en-GB" sz="1800" dirty="0"/>
              <a:t>You are kidnapped and told you going to die</a:t>
            </a:r>
          </a:p>
          <a:p>
            <a:pPr fontAlgn="base"/>
            <a:r>
              <a:rPr lang="en-GB" sz="1800" dirty="0"/>
              <a:t>You are terrified!</a:t>
            </a:r>
          </a:p>
          <a:p>
            <a:pPr fontAlgn="base"/>
            <a:r>
              <a:rPr lang="en-GB" sz="1800" dirty="0"/>
              <a:t>You have to ask to go to the toilet and you cannot eat or speak. </a:t>
            </a:r>
          </a:p>
          <a:p>
            <a:pPr fontAlgn="base"/>
            <a:r>
              <a:rPr lang="en-GB" sz="1800" dirty="0"/>
              <a:t>You are still alive!</a:t>
            </a:r>
          </a:p>
          <a:p>
            <a:pPr fontAlgn="base"/>
            <a:r>
              <a:rPr lang="en-GB" sz="1800" dirty="0"/>
              <a:t>You have food, you think this is an act of kindness you are thankful.</a:t>
            </a:r>
          </a:p>
          <a:p>
            <a:pPr fontAlgn="base"/>
            <a:r>
              <a:rPr lang="en-GB" sz="1800" dirty="0"/>
              <a:t>You are still alive!</a:t>
            </a:r>
          </a:p>
          <a:p>
            <a:pPr fontAlgn="base"/>
            <a:r>
              <a:rPr lang="en-GB" sz="1800" dirty="0"/>
              <a:t>You are thankful and think that the act of ‘kindness’ keeping me alive.</a:t>
            </a:r>
          </a:p>
          <a:p>
            <a:pPr fontAlgn="base"/>
            <a:r>
              <a:rPr lang="en-GB" sz="1800" dirty="0"/>
              <a:t>Small act of goodness = them being kind but you are not thinking about the abuse only that this person is keeping you alive. </a:t>
            </a:r>
          </a:p>
          <a:p>
            <a:pPr fontAlgn="base"/>
            <a:endParaRPr lang="en-GB" sz="1300" dirty="0"/>
          </a:p>
          <a:p>
            <a:endParaRPr lang="en-GB" sz="1300" dirty="0"/>
          </a:p>
        </p:txBody>
      </p:sp>
    </p:spTree>
    <p:extLst>
      <p:ext uri="{BB962C8B-B14F-4D97-AF65-F5344CB8AC3E}">
        <p14:creationId xmlns:p14="http://schemas.microsoft.com/office/powerpoint/2010/main" val="1575774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br>
              <a:rPr lang="en-GB" sz="4600" dirty="0"/>
            </a:br>
            <a:r>
              <a:rPr lang="en-GB" sz="4000" dirty="0"/>
              <a:t>What Causes Stockholm Syndrome?</a:t>
            </a:r>
            <a:br>
              <a:rPr lang="en-GB" sz="4600" b="1" dirty="0"/>
            </a:br>
            <a:endParaRPr lang="en-GB" sz="46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59" y="1026941"/>
            <a:ext cx="5323643" cy="4642421"/>
          </a:xfrm>
        </p:spPr>
        <p:txBody>
          <a:bodyPr anchor="ctr">
            <a:normAutofit/>
          </a:bodyPr>
          <a:lstStyle/>
          <a:p>
            <a:pPr fontAlgn="base"/>
            <a:r>
              <a:rPr lang="en-GB" sz="2000" dirty="0"/>
              <a:t>Individuals can succumb to Stockholm syndrome under the following circumstances:</a:t>
            </a:r>
          </a:p>
          <a:p>
            <a:pPr fontAlgn="base"/>
            <a:r>
              <a:rPr lang="en-GB" sz="2000" dirty="0"/>
              <a:t>The belief that one's captor can and will kill them. The feelings of relief by the victim for not being killed then turn to gratitude.</a:t>
            </a:r>
          </a:p>
          <a:p>
            <a:pPr fontAlgn="base"/>
            <a:r>
              <a:rPr lang="en-GB" sz="2000" dirty="0"/>
              <a:t>Isolation from everyone but the captors</a:t>
            </a:r>
          </a:p>
          <a:p>
            <a:pPr fontAlgn="base"/>
            <a:r>
              <a:rPr lang="en-GB" sz="2000" dirty="0"/>
              <a:t>The belief that escape is impossible</a:t>
            </a:r>
          </a:p>
          <a:p>
            <a:pPr fontAlgn="base"/>
            <a:r>
              <a:rPr lang="en-GB" sz="2000" dirty="0"/>
              <a:t>The inflation of the captor's acts of kindness into genuine care for each other's welfare</a:t>
            </a:r>
          </a:p>
          <a:p>
            <a:pPr fontAlgn="base"/>
            <a:r>
              <a:rPr lang="en-GB" sz="2000" dirty="0"/>
              <a:t>The passage of at least a few days in captivity</a:t>
            </a:r>
          </a:p>
        </p:txBody>
      </p:sp>
    </p:spTree>
    <p:extLst>
      <p:ext uri="{BB962C8B-B14F-4D97-AF65-F5344CB8AC3E}">
        <p14:creationId xmlns:p14="http://schemas.microsoft.com/office/powerpoint/2010/main" val="208427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33356" cy="4480726"/>
          </a:xfrm>
        </p:spPr>
        <p:txBody>
          <a:bodyPr>
            <a:normAutofit/>
          </a:bodyPr>
          <a:lstStyle/>
          <a:p>
            <a:pPr algn="r" fontAlgn="base"/>
            <a:r>
              <a:rPr lang="en-GB" sz="4800" dirty="0"/>
              <a:t>Stockholm Syndrome / Traumatic Bonding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942535"/>
            <a:ext cx="4702848" cy="4839287"/>
          </a:xfrm>
        </p:spPr>
        <p:txBody>
          <a:bodyPr anchor="ctr">
            <a:normAutofit lnSpcReduction="10000"/>
          </a:bodyPr>
          <a:lstStyle/>
          <a:p>
            <a:r>
              <a:rPr lang="en-GB" sz="2400" dirty="0"/>
              <a:t>A positive feeling towards your captor is known as the </a:t>
            </a:r>
            <a:r>
              <a:rPr lang="en-GB" sz="2400" b="1" dirty="0"/>
              <a:t>Stockholm Effect</a:t>
            </a:r>
          </a:p>
          <a:p>
            <a:r>
              <a:rPr lang="en-GB" sz="2400" dirty="0"/>
              <a:t>Psychological tendency of a hostage to </a:t>
            </a:r>
            <a:r>
              <a:rPr lang="en-GB" sz="2400" b="1" dirty="0"/>
              <a:t>bond</a:t>
            </a:r>
            <a:r>
              <a:rPr lang="en-GB" sz="2400" dirty="0"/>
              <a:t> with, or </a:t>
            </a:r>
            <a:r>
              <a:rPr lang="en-GB" sz="2400" b="1" dirty="0"/>
              <a:t>sympathize</a:t>
            </a:r>
            <a:r>
              <a:rPr lang="en-GB" sz="2400" dirty="0"/>
              <a:t> with their captor</a:t>
            </a:r>
          </a:p>
          <a:p>
            <a:r>
              <a:rPr lang="en-GB" sz="2400" dirty="0"/>
              <a:t>Not limited to captors – any relationship where strong </a:t>
            </a:r>
            <a:r>
              <a:rPr lang="en-GB" sz="2400" b="1" dirty="0"/>
              <a:t>emotional ties </a:t>
            </a:r>
            <a:r>
              <a:rPr lang="en-GB" sz="2400" dirty="0"/>
              <a:t>develop between two persons where one person intermittently harasses, beats, threatens, abuses, or intimidates the other can also be called the Stockholm effect.</a:t>
            </a:r>
          </a:p>
          <a:p>
            <a:endParaRPr lang="en-GB" sz="2000" dirty="0"/>
          </a:p>
        </p:txBody>
      </p:sp>
    </p:spTree>
    <p:extLst>
      <p:ext uri="{BB962C8B-B14F-4D97-AF65-F5344CB8AC3E}">
        <p14:creationId xmlns:p14="http://schemas.microsoft.com/office/powerpoint/2010/main" val="945560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5028" y="1336329"/>
            <a:ext cx="3597310" cy="4382588"/>
          </a:xfrm>
        </p:spPr>
        <p:txBody>
          <a:bodyPr anchor="ctr">
            <a:normAutofit/>
          </a:bodyPr>
          <a:lstStyle/>
          <a:p>
            <a:r>
              <a:rPr lang="en-GB" sz="5400" dirty="0"/>
              <a:t>Victims of Stockholm Syndrome</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85809" y="982340"/>
            <a:ext cx="5671040" cy="5120635"/>
          </a:xfrm>
        </p:spPr>
        <p:txBody>
          <a:bodyPr anchor="ctr">
            <a:normAutofit/>
          </a:bodyPr>
          <a:lstStyle/>
          <a:p>
            <a:pPr fontAlgn="base"/>
            <a:r>
              <a:rPr lang="en-GB" sz="2000" dirty="0"/>
              <a:t>Generally suffer from severe isolation and emotional and physical abuse</a:t>
            </a:r>
          </a:p>
          <a:p>
            <a:pPr fontAlgn="base"/>
            <a:r>
              <a:rPr lang="en-GB" sz="2000" dirty="0"/>
              <a:t>Kidnapping, hostage, prisoners of war, abused children, incest victims, domestic abuse cases</a:t>
            </a:r>
          </a:p>
          <a:p>
            <a:pPr fontAlgn="base"/>
            <a:r>
              <a:rPr lang="en-GB" sz="2000" dirty="0"/>
              <a:t>Each of these circumstances can result in the victims responding in a compliant and supportive way as a tactic for survival</a:t>
            </a:r>
          </a:p>
          <a:p>
            <a:pPr fontAlgn="base"/>
            <a:r>
              <a:rPr lang="en-GB" sz="2000" dirty="0"/>
              <a:t>It 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703386"/>
            <a:ext cx="9849751" cy="1167618"/>
          </a:xfrm>
        </p:spPr>
        <p:txBody>
          <a:bodyPr anchor="b">
            <a:normAutofit/>
          </a:bodyPr>
          <a:lstStyle/>
          <a:p>
            <a:r>
              <a:rPr lang="en-GB" dirty="0"/>
              <a:t>Natascha </a:t>
            </a:r>
            <a:r>
              <a:rPr lang="en-GB" dirty="0" err="1"/>
              <a:t>Kampusch</a:t>
            </a:r>
            <a:endParaRPr lang="en-GB" dirty="0"/>
          </a:p>
        </p:txBody>
      </p:sp>
      <p:sp>
        <p:nvSpPr>
          <p:cNvPr id="3" name="Content Placeholder 2"/>
          <p:cNvSpPr>
            <a:spLocks noGrp="1"/>
          </p:cNvSpPr>
          <p:nvPr>
            <p:ph idx="1"/>
          </p:nvPr>
        </p:nvSpPr>
        <p:spPr>
          <a:xfrm>
            <a:off x="1289304" y="2090536"/>
            <a:ext cx="9849751" cy="3944503"/>
          </a:xfrm>
        </p:spPr>
        <p:txBody>
          <a:bodyPr anchor="ctr">
            <a:normAutofit/>
          </a:bodyPr>
          <a:lstStyle/>
          <a:p>
            <a:r>
              <a:rPr lang="en-GB" sz="2400" dirty="0"/>
              <a:t>1998 at 10-year-old was grabbed by two men.</a:t>
            </a:r>
          </a:p>
          <a:p>
            <a:r>
              <a:rPr lang="en-GB" sz="2400" dirty="0"/>
              <a:t>For the next eight years was held prisoner in a cellar beneath the garage of Wolfgang Priklopil. </a:t>
            </a:r>
          </a:p>
          <a:p>
            <a:r>
              <a:rPr lang="en-GB" sz="2400" dirty="0"/>
              <a:t>He beat and raped her and maintaining the doors/windows rigged with explosives. </a:t>
            </a:r>
          </a:p>
          <a:p>
            <a:r>
              <a:rPr lang="en-GB" sz="2400" dirty="0"/>
              <a:t>Day of escape she was cleaning a car under supervision when the phone rang. Wolfgang left her to take the call. </a:t>
            </a:r>
          </a:p>
          <a:p>
            <a:r>
              <a:rPr lang="en-GB" sz="2400" dirty="0"/>
              <a:t>Opportunity to run for help.</a:t>
            </a:r>
          </a:p>
          <a:p>
            <a:r>
              <a:rPr lang="en-GB" sz="2400" dirty="0"/>
              <a:t>Wolfgang killed himself before being arrested.</a:t>
            </a:r>
          </a:p>
        </p:txBody>
      </p:sp>
    </p:spTree>
    <p:extLst>
      <p:ext uri="{BB962C8B-B14F-4D97-AF65-F5344CB8AC3E}">
        <p14:creationId xmlns:p14="http://schemas.microsoft.com/office/powerpoint/2010/main" val="1370371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589560" y="856180"/>
            <a:ext cx="4560584" cy="1128068"/>
          </a:xfrm>
        </p:spPr>
        <p:txBody>
          <a:bodyPr anchor="ctr">
            <a:normAutofit/>
          </a:bodyPr>
          <a:lstStyle/>
          <a:p>
            <a:r>
              <a:rPr lang="en-GB" sz="4000"/>
              <a:t>After the Dealth</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590719" y="2330505"/>
            <a:ext cx="4559425" cy="3979585"/>
          </a:xfrm>
        </p:spPr>
        <p:txBody>
          <a:bodyPr anchor="ctr">
            <a:normAutofit/>
          </a:bodyPr>
          <a:lstStyle/>
          <a:p>
            <a:r>
              <a:rPr lang="en-GB" sz="2400" dirty="0"/>
              <a:t>Natascha was informed of the death, she wept for days;</a:t>
            </a:r>
          </a:p>
          <a:p>
            <a:r>
              <a:rPr lang="en-GB" sz="2400" dirty="0"/>
              <a:t> Sat alone with his coffin for hours. </a:t>
            </a:r>
          </a:p>
          <a:p>
            <a:r>
              <a:rPr lang="en-GB" sz="2400" dirty="0"/>
              <a:t>Years after the escape, she carried a photo of him in her wallet.</a:t>
            </a:r>
          </a:p>
          <a:p>
            <a:r>
              <a:rPr lang="en-GB" sz="2400" dirty="0"/>
              <a:t>She even bought the house that she was held captive.</a:t>
            </a:r>
          </a:p>
          <a:p>
            <a:r>
              <a:rPr lang="en-GB" sz="2400" dirty="0"/>
              <a:t>Made arrangements to move in.</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5438" r="17194"/>
          <a:stretch/>
        </p:blipFill>
        <p:spPr>
          <a:xfrm>
            <a:off x="5977788" y="799352"/>
            <a:ext cx="5425410" cy="5259296"/>
          </a:xfrm>
          <a:prstGeom prst="rect">
            <a:avLst/>
          </a:prstGeom>
        </p:spPr>
      </p:pic>
    </p:spTree>
    <p:extLst>
      <p:ext uri="{BB962C8B-B14F-4D97-AF65-F5344CB8AC3E}">
        <p14:creationId xmlns:p14="http://schemas.microsoft.com/office/powerpoint/2010/main" val="722564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449726"/>
            <a:ext cx="9849751" cy="1027382"/>
          </a:xfrm>
        </p:spPr>
        <p:txBody>
          <a:bodyPr anchor="b">
            <a:normAutofit/>
          </a:bodyPr>
          <a:lstStyle/>
          <a:p>
            <a:r>
              <a:rPr lang="en-GB" sz="5400" dirty="0"/>
              <a:t>Elizabeth Fritzl</a:t>
            </a:r>
          </a:p>
        </p:txBody>
      </p:sp>
      <p:sp>
        <p:nvSpPr>
          <p:cNvPr id="3" name="Content Placeholder 2"/>
          <p:cNvSpPr>
            <a:spLocks noGrp="1"/>
          </p:cNvSpPr>
          <p:nvPr>
            <p:ph idx="1"/>
          </p:nvPr>
        </p:nvSpPr>
        <p:spPr>
          <a:xfrm>
            <a:off x="1289304" y="1702191"/>
            <a:ext cx="9849751" cy="4232890"/>
          </a:xfrm>
        </p:spPr>
        <p:txBody>
          <a:bodyPr anchor="ctr">
            <a:normAutofit/>
          </a:bodyPr>
          <a:lstStyle/>
          <a:p>
            <a:r>
              <a:rPr lang="en-GB" sz="2400" dirty="0"/>
              <a:t>April 2008 captive for 24 years by her father. He had deprived her of daylight for 8,516 days, and raped her 3,000 times.</a:t>
            </a:r>
          </a:p>
          <a:p>
            <a:r>
              <a:rPr lang="en-GB" sz="2400" dirty="0"/>
              <a:t>Kept in a basement in the house.</a:t>
            </a:r>
          </a:p>
          <a:p>
            <a:r>
              <a:rPr lang="en-GB" sz="2400" dirty="0"/>
              <a:t>Dad told neighbours that she had joined a ‘cult’ &amp; she would drop the kids off as she could not look after them</a:t>
            </a:r>
          </a:p>
          <a:p>
            <a:r>
              <a:rPr lang="en-GB" sz="2400" dirty="0"/>
              <a:t>Had several children – 3 that lived with the father &amp; mother ‘</a:t>
            </a:r>
            <a:r>
              <a:rPr lang="en-GB" sz="2400" b="1" dirty="0"/>
              <a:t>the upstairs children</a:t>
            </a:r>
            <a:r>
              <a:rPr lang="en-GB" sz="2400" dirty="0"/>
              <a:t>’ Alexander, Lisa and Monika.</a:t>
            </a:r>
          </a:p>
          <a:p>
            <a:r>
              <a:rPr lang="en-GB" sz="2400" dirty="0"/>
              <a:t> Three lived in the basement ‘</a:t>
            </a:r>
            <a:r>
              <a:rPr lang="en-GB" sz="2400" b="1" dirty="0"/>
              <a:t>the Cellar kids</a:t>
            </a:r>
            <a:r>
              <a:rPr lang="en-GB" sz="2400" dirty="0"/>
              <a:t>’ Kerstin, Stefan and Felix &amp;  some children died.</a:t>
            </a:r>
          </a:p>
          <a:p>
            <a:endParaRPr lang="en-GB" sz="1900" dirty="0"/>
          </a:p>
        </p:txBody>
      </p:sp>
    </p:spTree>
    <p:extLst>
      <p:ext uri="{BB962C8B-B14F-4D97-AF65-F5344CB8AC3E}">
        <p14:creationId xmlns:p14="http://schemas.microsoft.com/office/powerpoint/2010/main" val="1114610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96ACB-B34D-4D33-BBB2-384315C169CC}"/>
              </a:ext>
            </a:extLst>
          </p:cNvPr>
          <p:cNvSpPr>
            <a:spLocks noGrp="1"/>
          </p:cNvSpPr>
          <p:nvPr>
            <p:ph type="title"/>
          </p:nvPr>
        </p:nvSpPr>
        <p:spPr>
          <a:xfrm>
            <a:off x="1282963" y="449726"/>
            <a:ext cx="9849751" cy="1097720"/>
          </a:xfrm>
        </p:spPr>
        <p:txBody>
          <a:bodyPr anchor="b">
            <a:normAutofit/>
          </a:bodyPr>
          <a:lstStyle/>
          <a:p>
            <a:r>
              <a:rPr lang="en-GB" sz="4000" dirty="0"/>
              <a:t>Outcome</a:t>
            </a:r>
          </a:p>
        </p:txBody>
      </p:sp>
      <p:sp>
        <p:nvSpPr>
          <p:cNvPr id="3" name="Content Placeholder 2">
            <a:extLst>
              <a:ext uri="{FF2B5EF4-FFF2-40B4-BE49-F238E27FC236}">
                <a16:creationId xmlns:a16="http://schemas.microsoft.com/office/drawing/2014/main" id="{1A567C1E-E510-4A82-A48A-F26EFFB3DF81}"/>
              </a:ext>
            </a:extLst>
          </p:cNvPr>
          <p:cNvSpPr>
            <a:spLocks noGrp="1"/>
          </p:cNvSpPr>
          <p:nvPr>
            <p:ph idx="1"/>
          </p:nvPr>
        </p:nvSpPr>
        <p:spPr>
          <a:xfrm>
            <a:off x="1210516" y="1547445"/>
            <a:ext cx="9849751" cy="4387635"/>
          </a:xfrm>
        </p:spPr>
        <p:txBody>
          <a:bodyPr anchor="ctr">
            <a:normAutofit/>
          </a:bodyPr>
          <a:lstStyle/>
          <a:p>
            <a:r>
              <a:rPr lang="en-GB" sz="2400" dirty="0"/>
              <a:t>Given a new identity, relocated to a village only known as Village whose residents are fiercely protective of her.</a:t>
            </a:r>
          </a:p>
          <a:p>
            <a:r>
              <a:rPr lang="en-GB" sz="2400" dirty="0"/>
              <a:t>She has form a long-term relationship with one of the security guards assigned to protect her.</a:t>
            </a:r>
          </a:p>
          <a:p>
            <a:r>
              <a:rPr lang="en-GB" sz="2400" dirty="0"/>
              <a:t>Felix by 2013  it was reported that her has almost forgotten his time in the dungeon and he is attending a school. </a:t>
            </a:r>
          </a:p>
          <a:p>
            <a:r>
              <a:rPr lang="en-GB" sz="2400" dirty="0"/>
              <a:t>Kerstin, who recovered from her illness, had got a boyfriend. </a:t>
            </a:r>
          </a:p>
          <a:p>
            <a:r>
              <a:rPr lang="en-GB" sz="2400" dirty="0"/>
              <a:t>Stefan, who first saw daylight aged 18, was joining the Navy</a:t>
            </a:r>
          </a:p>
          <a:p>
            <a:endParaRPr lang="en-GB" sz="2400" dirty="0"/>
          </a:p>
          <a:p>
            <a:r>
              <a:rPr lang="en-GB" sz="2400" dirty="0"/>
              <a:t>Help of positive condition to change behaviours &amp;  traumas   </a:t>
            </a:r>
          </a:p>
        </p:txBody>
      </p:sp>
    </p:spTree>
    <p:extLst>
      <p:ext uri="{BB962C8B-B14F-4D97-AF65-F5344CB8AC3E}">
        <p14:creationId xmlns:p14="http://schemas.microsoft.com/office/powerpoint/2010/main" val="2408925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309490"/>
            <a:ext cx="9849751" cy="1223888"/>
          </a:xfrm>
        </p:spPr>
        <p:txBody>
          <a:bodyPr anchor="b">
            <a:normAutofit fontScale="90000"/>
          </a:bodyPr>
          <a:lstStyle/>
          <a:p>
            <a:br>
              <a:rPr lang="en-GB" sz="4200" dirty="0"/>
            </a:br>
            <a:br>
              <a:rPr lang="en-GB" sz="4200" dirty="0"/>
            </a:br>
            <a:br>
              <a:rPr lang="en-GB" sz="4200" dirty="0"/>
            </a:br>
            <a:br>
              <a:rPr lang="en-GB" sz="4200" dirty="0"/>
            </a:br>
            <a:br>
              <a:rPr lang="en-GB" sz="4200" dirty="0"/>
            </a:br>
            <a:r>
              <a:rPr lang="en-GB" sz="4200" dirty="0"/>
              <a:t>Turpin Siblings</a:t>
            </a:r>
            <a:br>
              <a:rPr lang="en-GB" sz="4200" dirty="0"/>
            </a:br>
            <a:endParaRPr lang="en-GB" sz="4200" dirty="0"/>
          </a:p>
        </p:txBody>
      </p:sp>
      <p:sp>
        <p:nvSpPr>
          <p:cNvPr id="3" name="Content Placeholder 2"/>
          <p:cNvSpPr>
            <a:spLocks noGrp="1"/>
          </p:cNvSpPr>
          <p:nvPr>
            <p:ph idx="1"/>
          </p:nvPr>
        </p:nvSpPr>
        <p:spPr>
          <a:xfrm>
            <a:off x="1289304" y="1266092"/>
            <a:ext cx="9849751" cy="4668989"/>
          </a:xfrm>
        </p:spPr>
        <p:txBody>
          <a:bodyPr anchor="ctr">
            <a:normAutofit/>
          </a:bodyPr>
          <a:lstStyle/>
          <a:p>
            <a:r>
              <a:rPr lang="en-GB" sz="2400" dirty="0"/>
              <a:t>Child abuse case California </a:t>
            </a:r>
          </a:p>
          <a:p>
            <a:r>
              <a:rPr lang="en-GB" sz="2400" dirty="0"/>
              <a:t>David &amp; Louise Turpin imprisoned their 13 children </a:t>
            </a:r>
          </a:p>
          <a:p>
            <a:r>
              <a:rPr lang="en-GB" sz="2400" dirty="0"/>
              <a:t>Imprisoning, beating psychological torment, lewd act of a child, abuse of a dependent, child abuse &amp; false imprisonment.</a:t>
            </a:r>
          </a:p>
          <a:p>
            <a:r>
              <a:rPr lang="en-GB" sz="2400" dirty="0"/>
              <a:t>Ages 2 to 29 years old</a:t>
            </a:r>
          </a:p>
          <a:p>
            <a:r>
              <a:rPr lang="en-GB" sz="2400" dirty="0"/>
              <a:t>January 2018 one child escaped </a:t>
            </a:r>
          </a:p>
          <a:p>
            <a:r>
              <a:rPr lang="en-GB" sz="2400" dirty="0"/>
              <a:t>Locked away in room some where chained to beds, allowed to shower once a year,  no medical help and no visit to a dentist. </a:t>
            </a:r>
          </a:p>
          <a:p>
            <a:r>
              <a:rPr lang="en-GB" sz="2400" dirty="0"/>
              <a:t>Little knowledge of the outside world.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323558"/>
            <a:ext cx="9849751" cy="379827"/>
          </a:xfrm>
        </p:spPr>
        <p:txBody>
          <a:bodyPr anchor="b">
            <a:normAutofit/>
          </a:bodyPr>
          <a:lstStyle/>
          <a:p>
            <a:endParaRPr lang="en-GB" sz="800" dirty="0"/>
          </a:p>
        </p:txBody>
      </p:sp>
      <p:sp>
        <p:nvSpPr>
          <p:cNvPr id="3" name="Content Placeholder 2"/>
          <p:cNvSpPr>
            <a:spLocks noGrp="1"/>
          </p:cNvSpPr>
          <p:nvPr>
            <p:ph idx="1"/>
          </p:nvPr>
        </p:nvSpPr>
        <p:spPr>
          <a:xfrm>
            <a:off x="1289304" y="1026943"/>
            <a:ext cx="9849751" cy="4908138"/>
          </a:xfrm>
        </p:spPr>
        <p:txBody>
          <a:bodyPr anchor="ctr">
            <a:normAutofit/>
          </a:bodyPr>
          <a:lstStyle/>
          <a:p>
            <a:r>
              <a:rPr lang="en-GB" sz="2000" dirty="0"/>
              <a:t>Planning to escape for 2 years</a:t>
            </a:r>
          </a:p>
          <a:p>
            <a:r>
              <a:rPr lang="en-GB" sz="2000" dirty="0"/>
              <a:t>One 17 year old escaped </a:t>
            </a:r>
          </a:p>
          <a:p>
            <a:r>
              <a:rPr lang="en-GB" sz="2000" dirty="0"/>
              <a:t>Called police on a deactivated mobile</a:t>
            </a:r>
          </a:p>
          <a:p>
            <a:r>
              <a:rPr lang="en-GB" sz="2000" dirty="0"/>
              <a:t>Children stated – sometimes the smell in the house they could not breath; Could not use a toilet; did know what day, month or year it was; unaware of the meaning ‘medication’.</a:t>
            </a:r>
          </a:p>
          <a:p>
            <a:r>
              <a:rPr lang="en-GB" sz="2000" dirty="0"/>
              <a:t>Some of the adult siblings' growth had been so severely stunted by starvation that authorities at first mistook them for children. The 28 year old male weighted 6 stone. </a:t>
            </a:r>
          </a:p>
          <a:p>
            <a:endParaRPr lang="en-GB" sz="2000" dirty="0"/>
          </a:p>
          <a:p>
            <a:r>
              <a:rPr lang="en-GB" sz="2000" dirty="0"/>
              <a:t>Over 20 people from across USA, including nurses, police specialist and psychologists, have offered additional care for the seven adult siblings and six children. </a:t>
            </a:r>
          </a:p>
          <a:p>
            <a:pPr marL="0" indent="0">
              <a:buNone/>
            </a:pPr>
            <a:endParaRPr lang="en-GB" sz="2000" dirty="0"/>
          </a:p>
          <a:p>
            <a:endParaRPr lang="en-GB" sz="1400" dirty="0"/>
          </a:p>
          <a:p>
            <a:endParaRPr lang="en-GB" sz="1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05474"/>
          </a:xfrm>
        </p:spPr>
        <p:txBody>
          <a:bodyPr anchor="b">
            <a:normAutofit/>
          </a:bodyPr>
          <a:lstStyle/>
          <a:p>
            <a:r>
              <a:rPr lang="en-GB" sz="4000" dirty="0"/>
              <a:t>Personal Victim Statements</a:t>
            </a:r>
          </a:p>
        </p:txBody>
      </p:sp>
      <p:grpSp>
        <p:nvGrpSpPr>
          <p:cNvPr id="19"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405575"/>
            <a:ext cx="10143668" cy="3629465"/>
          </a:xfrm>
        </p:spPr>
        <p:txBody>
          <a:bodyPr anchor="ctr">
            <a:normAutofit/>
          </a:bodyPr>
          <a:lstStyle/>
          <a:p>
            <a:endParaRPr lang="en-GB" sz="2200" i="1" dirty="0"/>
          </a:p>
          <a:p>
            <a:r>
              <a:rPr lang="en-GB" sz="2200" dirty="0"/>
              <a:t>The parents wept as they heard victim-impact statements from four of their children:</a:t>
            </a:r>
            <a:endParaRPr lang="en-GB" sz="2200" i="1" dirty="0"/>
          </a:p>
          <a:p>
            <a:pPr fontAlgn="base"/>
            <a:r>
              <a:rPr lang="en-GB" sz="2200" b="1" dirty="0"/>
              <a:t>Child 1</a:t>
            </a:r>
            <a:r>
              <a:rPr lang="en-GB" sz="2200" i="1" dirty="0"/>
              <a:t> - “I cannot describe in words what we went through growing up, I still have nightmares of getting beaten and the chains”. </a:t>
            </a:r>
          </a:p>
          <a:p>
            <a:pPr fontAlgn="base"/>
            <a:r>
              <a:rPr lang="en-GB" sz="2200" i="1" dirty="0"/>
              <a:t>"That is the past and this is now; I love my parents and have forgiven them for a lot of the things they did to us.“</a:t>
            </a:r>
          </a:p>
          <a:p>
            <a:pPr fontAlgn="base"/>
            <a:r>
              <a:rPr lang="en-GB" sz="2200" b="1" dirty="0"/>
              <a:t>Child 2</a:t>
            </a:r>
            <a:r>
              <a:rPr lang="en-GB" sz="2200" dirty="0"/>
              <a:t> - </a:t>
            </a:r>
            <a:r>
              <a:rPr lang="en-GB" sz="2200" i="1" dirty="0"/>
              <a:t>"I love both of my parents so much; Although it may not have been the best way of raising us, I am glad that they did because it made me the person I am today.“</a:t>
            </a:r>
          </a:p>
          <a:p>
            <a:pPr marL="0" indent="0" fontAlgn="base">
              <a:buNone/>
            </a:pPr>
            <a:endParaRPr lang="en-GB" sz="2200" i="1" dirty="0"/>
          </a:p>
          <a:p>
            <a:pPr fontAlgn="base"/>
            <a:endParaRPr lang="en-GB" sz="2200" i="1" dirty="0"/>
          </a:p>
          <a:p>
            <a:pPr lvl="1"/>
            <a:endParaRPr lang="en-GB" sz="2200" dirty="0"/>
          </a:p>
        </p:txBody>
      </p:sp>
    </p:spTree>
    <p:extLst>
      <p:ext uri="{BB962C8B-B14F-4D97-AF65-F5344CB8AC3E}">
        <p14:creationId xmlns:p14="http://schemas.microsoft.com/office/powerpoint/2010/main" val="3926555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2963" y="473830"/>
            <a:ext cx="9849751" cy="890736"/>
          </a:xfrm>
        </p:spPr>
        <p:txBody>
          <a:bodyPr anchor="b">
            <a:normAutofit/>
          </a:bodyPr>
          <a:lstStyle/>
          <a:p>
            <a:r>
              <a:rPr lang="en-GB" sz="5400" dirty="0"/>
              <a:t>VPS</a:t>
            </a:r>
          </a:p>
        </p:txBody>
      </p:sp>
      <p:sp>
        <p:nvSpPr>
          <p:cNvPr id="3" name="Content Placeholder 2"/>
          <p:cNvSpPr>
            <a:spLocks noGrp="1"/>
          </p:cNvSpPr>
          <p:nvPr>
            <p:ph idx="1"/>
          </p:nvPr>
        </p:nvSpPr>
        <p:spPr>
          <a:xfrm>
            <a:off x="1289304" y="1364566"/>
            <a:ext cx="9849751" cy="4570515"/>
          </a:xfrm>
        </p:spPr>
        <p:txBody>
          <a:bodyPr anchor="ctr">
            <a:normAutofit/>
          </a:bodyPr>
          <a:lstStyle/>
          <a:p>
            <a:pPr fontAlgn="base"/>
            <a:r>
              <a:rPr lang="en-GB" sz="2400" b="1" dirty="0"/>
              <a:t>Child 3</a:t>
            </a:r>
            <a:r>
              <a:rPr lang="en-GB" sz="2400" dirty="0"/>
              <a:t> - "</a:t>
            </a:r>
            <a:r>
              <a:rPr lang="en-GB" sz="2400" i="1" dirty="0"/>
              <a:t>My parents took my whole life from me, but now I'm taking my life back. I'm a fighter, I'm strong and I'm shooting through life like a rocket."</a:t>
            </a:r>
          </a:p>
          <a:p>
            <a:pPr fontAlgn="base"/>
            <a:r>
              <a:rPr lang="en-GB" sz="2400" dirty="0"/>
              <a:t>She added: </a:t>
            </a:r>
            <a:r>
              <a:rPr lang="en-GB" sz="2400" i="1" dirty="0"/>
              <a:t>"I saw my dad change my mom. They almost changed me, but I realised what was happening.“</a:t>
            </a:r>
          </a:p>
          <a:p>
            <a:pPr marL="0" indent="0" fontAlgn="base">
              <a:buNone/>
            </a:pPr>
            <a:endParaRPr lang="en-GB" sz="2400" i="1" dirty="0"/>
          </a:p>
          <a:p>
            <a:r>
              <a:rPr lang="en-GB" sz="2400" dirty="0"/>
              <a:t>Natascha </a:t>
            </a:r>
            <a:r>
              <a:rPr lang="en-GB" sz="2400" dirty="0" err="1"/>
              <a:t>Kampusch</a:t>
            </a:r>
            <a:r>
              <a:rPr lang="en-GB" sz="2400" dirty="0"/>
              <a:t> stated that these children should see their parents as:</a:t>
            </a:r>
          </a:p>
          <a:p>
            <a:r>
              <a:rPr lang="en-GB" sz="2400" i="1" dirty="0"/>
              <a:t> “it will help them with the process where they can cope with the whole situation and be more stable”</a:t>
            </a:r>
          </a:p>
          <a:p>
            <a:pPr fontAlgn="base"/>
            <a:endParaRPr lang="en-GB" sz="2000" i="1" dirty="0"/>
          </a:p>
        </p:txBody>
      </p:sp>
    </p:spTree>
    <p:extLst>
      <p:ext uri="{BB962C8B-B14F-4D97-AF65-F5344CB8AC3E}">
        <p14:creationId xmlns:p14="http://schemas.microsoft.com/office/powerpoint/2010/main" val="3013639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334644"/>
            <a:ext cx="10509504" cy="707772"/>
          </a:xfrm>
        </p:spPr>
        <p:txBody>
          <a:bodyPr anchor="ctr">
            <a:normAutofit/>
          </a:bodyPr>
          <a:lstStyle/>
          <a:p>
            <a:r>
              <a:rPr lang="en-GB" sz="4000" dirty="0"/>
              <a:t>Medical Staff Statement</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36642BB-691D-42E5-B638-1B6653DDABE7}"/>
              </a:ext>
            </a:extLst>
          </p:cNvPr>
          <p:cNvGraphicFramePr>
            <a:graphicFrameLocks noGrp="1"/>
          </p:cNvGraphicFramePr>
          <p:nvPr>
            <p:ph idx="1"/>
            <p:extLst>
              <p:ext uri="{D42A27DB-BD31-4B8C-83A1-F6EECF244321}">
                <p14:modId xmlns:p14="http://schemas.microsoft.com/office/powerpoint/2010/main" val="317265175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797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781699"/>
          </a:xfrm>
        </p:spPr>
        <p:txBody>
          <a:bodyPr anchor="b">
            <a:normAutofit fontScale="90000"/>
          </a:bodyPr>
          <a:lstStyle/>
          <a:p>
            <a:r>
              <a:rPr lang="en-GB" sz="5400" dirty="0"/>
              <a:t>Why don’t they leave?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307103"/>
            <a:ext cx="10143668" cy="3727938"/>
          </a:xfrm>
        </p:spPr>
        <p:txBody>
          <a:bodyPr anchor="ctr">
            <a:normAutofit/>
          </a:bodyPr>
          <a:lstStyle/>
          <a:p>
            <a:r>
              <a:rPr lang="en-GB" sz="2400" dirty="0"/>
              <a:t>Cannot survive without the protection of the abuser.</a:t>
            </a:r>
          </a:p>
          <a:p>
            <a:r>
              <a:rPr lang="en-GB" sz="2400" dirty="0"/>
              <a:t>The bond is strong and it’s too late to escape.</a:t>
            </a:r>
          </a:p>
          <a:p>
            <a:r>
              <a:rPr lang="en-GB" sz="2400" dirty="0"/>
              <a:t>Victim feels real threat is a threat to their survival no matter what their circumstances</a:t>
            </a:r>
          </a:p>
          <a:p>
            <a:r>
              <a:rPr lang="en-GB" sz="2400" dirty="0"/>
              <a:t>Scare the abuser will hurt family members.</a:t>
            </a:r>
          </a:p>
          <a:p>
            <a:r>
              <a:rPr lang="en-GB" sz="2400" dirty="0"/>
              <a:t>Victims are dependent on the abuser.</a:t>
            </a:r>
          </a:p>
          <a:p>
            <a:r>
              <a:rPr lang="en-GB" sz="2400" dirty="0"/>
              <a:t>Physically can’t leave with no opportunities</a:t>
            </a:r>
          </a:p>
          <a:p>
            <a:endParaRPr lang="en-GB" sz="2400" dirty="0"/>
          </a:p>
          <a:p>
            <a:pPr marL="0" indent="0">
              <a:buNone/>
            </a:pPr>
            <a:endParaRPr lang="en-GB" sz="2400" dirty="0"/>
          </a:p>
        </p:txBody>
      </p:sp>
    </p:spTree>
    <p:extLst>
      <p:ext uri="{BB962C8B-B14F-4D97-AF65-F5344CB8AC3E}">
        <p14:creationId xmlns:p14="http://schemas.microsoft.com/office/powerpoint/2010/main" val="398388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a:t>Effect’s on victims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fontAlgn="t"/>
            <a:r>
              <a:rPr lang="en-GB" sz="2200" b="1" dirty="0"/>
              <a:t>Thinking:</a:t>
            </a:r>
            <a:r>
              <a:rPr lang="en-GB" sz="2200" dirty="0"/>
              <a:t> Intrusive thoughts, denial, impaired memory, decreased concentration, being overcautious and aware, confusion or fear of the event happening again.</a:t>
            </a:r>
          </a:p>
          <a:p>
            <a:pPr fontAlgn="t"/>
            <a:r>
              <a:rPr lang="en-GB" sz="2200" b="1" dirty="0"/>
              <a:t>Emotions:</a:t>
            </a:r>
            <a:r>
              <a:rPr lang="en-GB" sz="2200" dirty="0"/>
              <a:t> Shock, numbness, anxiety, guilt, depression, anger and a sense of helplessness.</a:t>
            </a:r>
          </a:p>
          <a:p>
            <a:pPr fontAlgn="t"/>
            <a:r>
              <a:rPr lang="en-GB" sz="2200" b="1" dirty="0"/>
              <a:t>Interactions:</a:t>
            </a:r>
            <a:r>
              <a:rPr lang="en-GB" sz="2200" dirty="0"/>
              <a:t> Withdrawal and avoidance of family, friends, activities and being on edge.</a:t>
            </a:r>
          </a:p>
          <a:p>
            <a:pPr fontAlgn="t"/>
            <a:r>
              <a:rPr lang="en-GB" sz="2200" dirty="0"/>
              <a:t>Anxiety, stress and depression. </a:t>
            </a:r>
          </a:p>
          <a:p>
            <a:r>
              <a:rPr lang="en-GB" sz="2200" dirty="0"/>
              <a:t>PTSD</a:t>
            </a:r>
          </a:p>
          <a:p>
            <a:pPr fontAlgn="t"/>
            <a:endParaRPr lang="en-GB" sz="2200" dirty="0"/>
          </a:p>
          <a:p>
            <a:endParaRPr lang="en-GB" sz="2200" dirty="0"/>
          </a:p>
        </p:txBody>
      </p:sp>
    </p:spTree>
    <p:extLst>
      <p:ext uri="{BB962C8B-B14F-4D97-AF65-F5344CB8AC3E}">
        <p14:creationId xmlns:p14="http://schemas.microsoft.com/office/powerpoint/2010/main" val="1651567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915" y="234496"/>
            <a:ext cx="10515600" cy="1325563"/>
          </a:xfrm>
        </p:spPr>
        <p:txBody>
          <a:bodyPr/>
          <a:lstStyle/>
          <a:p>
            <a:r>
              <a:rPr lang="en-GB" dirty="0"/>
              <a:t>Hamzah Khan 4 Years old</a:t>
            </a:r>
          </a:p>
        </p:txBody>
      </p:sp>
      <p:sp>
        <p:nvSpPr>
          <p:cNvPr id="3" name="Content Placeholder 2"/>
          <p:cNvSpPr>
            <a:spLocks noGrp="1"/>
          </p:cNvSpPr>
          <p:nvPr>
            <p:ph idx="1"/>
          </p:nvPr>
        </p:nvSpPr>
        <p:spPr/>
        <p:txBody>
          <a:bodyPr/>
          <a:lstStyle/>
          <a:p>
            <a:r>
              <a:rPr lang="en-GB" dirty="0"/>
              <a:t>Amanda Hutton mum starved Hamzah. </a:t>
            </a:r>
          </a:p>
          <a:p>
            <a:pPr fontAlgn="base"/>
            <a:r>
              <a:rPr lang="en-GB" dirty="0"/>
              <a:t>21 months after his death his mummified remains were found in his cot. Died in December 2009 found 21 September 2011.</a:t>
            </a:r>
          </a:p>
          <a:p>
            <a:pPr fontAlgn="base"/>
            <a:r>
              <a:rPr lang="en-GB" dirty="0"/>
              <a:t>Lived in a squalid conditions house where 5 other children lived.  </a:t>
            </a:r>
          </a:p>
          <a:p>
            <a:pPr fontAlgn="base"/>
            <a:r>
              <a:rPr lang="en-GB" dirty="0"/>
              <a:t>Charged with manslaughter by gross negligence and preventing the burial of a corpse.</a:t>
            </a:r>
          </a:p>
          <a:p>
            <a:pPr fontAlgn="base"/>
            <a:endParaRPr lang="en-GB" dirty="0"/>
          </a:p>
          <a:p>
            <a:endParaRPr lang="en-GB" dirty="0"/>
          </a:p>
        </p:txBody>
      </p:sp>
      <p:pic>
        <p:nvPicPr>
          <p:cNvPr id="5" name="Picture 4"/>
          <p:cNvPicPr>
            <a:picLocks noChangeAspect="1"/>
          </p:cNvPicPr>
          <p:nvPr/>
        </p:nvPicPr>
        <p:blipFill>
          <a:blip r:embed="rId3"/>
          <a:stretch>
            <a:fillRect/>
          </a:stretch>
        </p:blipFill>
        <p:spPr>
          <a:xfrm>
            <a:off x="8401050" y="4524194"/>
            <a:ext cx="2952750" cy="1552575"/>
          </a:xfrm>
          <a:prstGeom prst="rect">
            <a:avLst/>
          </a:prstGeom>
        </p:spPr>
      </p:pic>
      <p:pic>
        <p:nvPicPr>
          <p:cNvPr id="7" name="Picture 6"/>
          <p:cNvPicPr>
            <a:picLocks noChangeAspect="1"/>
          </p:cNvPicPr>
          <p:nvPr/>
        </p:nvPicPr>
        <p:blipFill>
          <a:blip r:embed="rId4"/>
          <a:stretch>
            <a:fillRect/>
          </a:stretch>
        </p:blipFill>
        <p:spPr>
          <a:xfrm>
            <a:off x="1954938" y="4576763"/>
            <a:ext cx="2847975" cy="1600200"/>
          </a:xfrm>
          <a:prstGeom prst="rect">
            <a:avLst/>
          </a:prstGeom>
        </p:spPr>
      </p:pic>
    </p:spTree>
    <p:extLst>
      <p:ext uri="{BB962C8B-B14F-4D97-AF65-F5344CB8AC3E}">
        <p14:creationId xmlns:p14="http://schemas.microsoft.com/office/powerpoint/2010/main" val="3926219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0CD4-A359-4D10-8349-E234624E416C}"/>
              </a:ext>
            </a:extLst>
          </p:cNvPr>
          <p:cNvSpPr>
            <a:spLocks noGrp="1"/>
          </p:cNvSpPr>
          <p:nvPr>
            <p:ph type="title"/>
          </p:nvPr>
        </p:nvSpPr>
        <p:spPr/>
        <p:txBody>
          <a:bodyPr/>
          <a:lstStyle/>
          <a:p>
            <a:r>
              <a:rPr lang="en-GB" dirty="0"/>
              <a:t>Hamzah Khan Safeguarding Report</a:t>
            </a:r>
          </a:p>
        </p:txBody>
      </p:sp>
      <p:sp>
        <p:nvSpPr>
          <p:cNvPr id="3" name="Content Placeholder 2">
            <a:extLst>
              <a:ext uri="{FF2B5EF4-FFF2-40B4-BE49-F238E27FC236}">
                <a16:creationId xmlns:a16="http://schemas.microsoft.com/office/drawing/2014/main" id="{7779EB14-5361-4ED7-9B66-5F66C3F6758E}"/>
              </a:ext>
            </a:extLst>
          </p:cNvPr>
          <p:cNvSpPr>
            <a:spLocks noGrp="1"/>
          </p:cNvSpPr>
          <p:nvPr>
            <p:ph idx="1"/>
          </p:nvPr>
        </p:nvSpPr>
        <p:spPr/>
        <p:txBody>
          <a:bodyPr/>
          <a:lstStyle/>
          <a:p>
            <a:r>
              <a:rPr lang="en-GB" dirty="0">
                <a:hlinkClick r:id="rId2"/>
              </a:rPr>
              <a:t>https://castlepointandrochfordccg.nhs.uk/about-us/key-documents/safeguarding-children/documents-from-safeguarding-newsletters/509-overview-hamzah-khan/file</a:t>
            </a:r>
            <a:endParaRPr lang="en-GB" dirty="0"/>
          </a:p>
          <a:p>
            <a:endParaRPr lang="en-GB" dirty="0"/>
          </a:p>
          <a:p>
            <a:r>
              <a:rPr lang="en-GB" dirty="0"/>
              <a:t>Short review on above case.</a:t>
            </a:r>
          </a:p>
        </p:txBody>
      </p:sp>
    </p:spTree>
    <p:extLst>
      <p:ext uri="{BB962C8B-B14F-4D97-AF65-F5344CB8AC3E}">
        <p14:creationId xmlns:p14="http://schemas.microsoft.com/office/powerpoint/2010/main" val="3756425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1300</TotalTime>
  <Words>2245</Words>
  <Application>Microsoft Office PowerPoint</Application>
  <PresentationFormat>Widescreen</PresentationFormat>
  <Paragraphs>183</Paragraphs>
  <Slides>28</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Roboto</vt:lpstr>
      <vt:lpstr>Office Theme</vt:lpstr>
      <vt:lpstr>Tutorial </vt:lpstr>
      <vt:lpstr>ACE’s - What are they?</vt:lpstr>
      <vt:lpstr>ACE’s</vt:lpstr>
      <vt:lpstr> By next session please watch the short video’s:  </vt:lpstr>
      <vt:lpstr>Children &amp; Trauma</vt:lpstr>
      <vt:lpstr>Why?</vt:lpstr>
      <vt:lpstr>Research into the Children</vt:lpstr>
      <vt:lpstr>PowerPoint Presentation</vt:lpstr>
      <vt:lpstr>Children and Trauma </vt:lpstr>
      <vt:lpstr>PowerPoint Presentation</vt:lpstr>
      <vt:lpstr>Stockholm Syndrome</vt:lpstr>
      <vt:lpstr>Situation -</vt:lpstr>
      <vt:lpstr> What Causes Stockholm Syndrome? </vt:lpstr>
      <vt:lpstr>Stockholm Syndrome / Traumatic Bonding</vt:lpstr>
      <vt:lpstr>Victims of Stockholm Syndrome</vt:lpstr>
      <vt:lpstr>Natascha Kampusch</vt:lpstr>
      <vt:lpstr>After the Dealth</vt:lpstr>
      <vt:lpstr>Elizabeth Fritzl</vt:lpstr>
      <vt:lpstr>Outcome</vt:lpstr>
      <vt:lpstr>     Turpin Siblings </vt:lpstr>
      <vt:lpstr>PowerPoint Presentation</vt:lpstr>
      <vt:lpstr>Personal Victim Statements</vt:lpstr>
      <vt:lpstr>VPS</vt:lpstr>
      <vt:lpstr>Medical Staff Statement</vt:lpstr>
      <vt:lpstr>Why don’t they leave?</vt:lpstr>
      <vt:lpstr>Effect’s on victims</vt:lpstr>
      <vt:lpstr>Hamzah Khan 4 Years old</vt:lpstr>
      <vt:lpstr>Hamzah Khan Safeguarding Report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dc:title>
  <dc:creator>Jane Thomas</dc:creator>
  <cp:lastModifiedBy>Jane Thomas</cp:lastModifiedBy>
  <cp:revision>9</cp:revision>
  <dcterms:created xsi:type="dcterms:W3CDTF">2020-10-24T17:33:15Z</dcterms:created>
  <dcterms:modified xsi:type="dcterms:W3CDTF">2021-10-29T07:40:31Z</dcterms:modified>
</cp:coreProperties>
</file>