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8" r:id="rId2"/>
    <p:sldId id="258" r:id="rId3"/>
    <p:sldId id="256" r:id="rId4"/>
    <p:sldId id="257" r:id="rId5"/>
    <p:sldId id="259" r:id="rId6"/>
    <p:sldId id="260" r:id="rId7"/>
    <p:sldId id="262" r:id="rId8"/>
    <p:sldId id="263" r:id="rId9"/>
    <p:sldId id="264" r:id="rId10"/>
    <p:sldId id="266" r:id="rId11"/>
    <p:sldId id="265" r:id="rId12"/>
    <p:sldId id="267" r:id="rId13"/>
    <p:sldId id="261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3" d="100"/>
          <a:sy n="73" d="100"/>
        </p:scale>
        <p:origin x="804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D1DA045-E74E-45DA-9713-648AF500EAFD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D2F5954-A81D-4440-9173-A99F1B68465A}">
      <dgm:prSet custT="1"/>
      <dgm:spPr/>
      <dgm:t>
        <a:bodyPr/>
        <a:lstStyle/>
        <a:p>
          <a:r>
            <a:rPr lang="en-GB" sz="4000" b="1" cap="none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rPr>
            <a:t>NAME: Deirdre Gould</a:t>
          </a:r>
          <a:endParaRPr lang="en-US" sz="4000" b="1" cap="none" spc="50" dirty="0">
            <a:ln w="0"/>
            <a:solidFill>
              <a:schemeClr val="bg2"/>
            </a:solidFill>
            <a:effectLst>
              <a:innerShdw blurRad="63500" dist="50800" dir="13500000">
                <a:srgbClr val="000000">
                  <a:alpha val="50000"/>
                </a:srgbClr>
              </a:innerShdw>
            </a:effectLst>
          </a:endParaRPr>
        </a:p>
      </dgm:t>
    </dgm:pt>
    <dgm:pt modelId="{F0201F68-898E-42F3-8B59-C9917B1490BB}" type="parTrans" cxnId="{F59F3B9E-80B6-4649-9346-455F7EA9048F}">
      <dgm:prSet/>
      <dgm:spPr/>
      <dgm:t>
        <a:bodyPr/>
        <a:lstStyle/>
        <a:p>
          <a:endParaRPr lang="en-US"/>
        </a:p>
      </dgm:t>
    </dgm:pt>
    <dgm:pt modelId="{354B3709-FCD2-4979-948E-D19D55F3E551}" type="sibTrans" cxnId="{F59F3B9E-80B6-4649-9346-455F7EA9048F}">
      <dgm:prSet/>
      <dgm:spPr/>
      <dgm:t>
        <a:bodyPr/>
        <a:lstStyle/>
        <a:p>
          <a:endParaRPr lang="en-US"/>
        </a:p>
      </dgm:t>
    </dgm:pt>
    <dgm:pt modelId="{C0C6A7BF-55E9-4EFE-BFF2-BEF29496E7C4}">
      <dgm:prSet custT="1"/>
      <dgm:spPr/>
      <dgm:t>
        <a:bodyPr/>
        <a:lstStyle/>
        <a:p>
          <a:r>
            <a:rPr lang="en-GB" sz="2800" b="1" cap="none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rPr>
            <a:t>ENROLE NUMBER: 1809630</a:t>
          </a:r>
          <a:endParaRPr lang="en-US" sz="2800" b="1" cap="none" spc="50" dirty="0">
            <a:ln w="0"/>
            <a:solidFill>
              <a:schemeClr val="bg2"/>
            </a:solidFill>
            <a:effectLst>
              <a:innerShdw blurRad="63500" dist="50800" dir="13500000">
                <a:srgbClr val="000000">
                  <a:alpha val="50000"/>
                </a:srgbClr>
              </a:innerShdw>
            </a:effectLst>
          </a:endParaRPr>
        </a:p>
      </dgm:t>
    </dgm:pt>
    <dgm:pt modelId="{BC508906-5DA5-4AAC-A95D-0AF1F6D1E775}" type="parTrans" cxnId="{DE904631-48E6-470E-972B-35F1EA8339ED}">
      <dgm:prSet/>
      <dgm:spPr/>
      <dgm:t>
        <a:bodyPr/>
        <a:lstStyle/>
        <a:p>
          <a:endParaRPr lang="en-US"/>
        </a:p>
      </dgm:t>
    </dgm:pt>
    <dgm:pt modelId="{0BA3E1ED-990C-4CB5-B5A3-5CEC4BC63100}" type="sibTrans" cxnId="{DE904631-48E6-470E-972B-35F1EA8339ED}">
      <dgm:prSet/>
      <dgm:spPr/>
      <dgm:t>
        <a:bodyPr/>
        <a:lstStyle/>
        <a:p>
          <a:endParaRPr lang="en-US"/>
        </a:p>
      </dgm:t>
    </dgm:pt>
    <dgm:pt modelId="{A77DBE80-BE71-4DD0-83D9-61C68001E546}">
      <dgm:prSet/>
      <dgm:spPr/>
      <dgm:t>
        <a:bodyPr/>
        <a:lstStyle/>
        <a:p>
          <a:r>
            <a:rPr lang="en-GB" b="1" cap="none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rPr>
            <a:t>MODULE TITLE: Learning and Collaboration for Global Citizenship (BMSP4003)</a:t>
          </a:r>
          <a:endParaRPr lang="en-US" b="1" cap="none" spc="50" dirty="0">
            <a:ln w="0"/>
            <a:solidFill>
              <a:schemeClr val="bg2"/>
            </a:solidFill>
            <a:effectLst>
              <a:innerShdw blurRad="63500" dist="50800" dir="13500000">
                <a:srgbClr val="000000">
                  <a:alpha val="50000"/>
                </a:srgbClr>
              </a:innerShdw>
            </a:effectLst>
          </a:endParaRPr>
        </a:p>
      </dgm:t>
    </dgm:pt>
    <dgm:pt modelId="{9AC71964-344B-4C07-82B2-1E424B2C01BF}" type="parTrans" cxnId="{FE5B19F3-DF3A-4ED9-81B0-408A3703D2C5}">
      <dgm:prSet/>
      <dgm:spPr/>
      <dgm:t>
        <a:bodyPr/>
        <a:lstStyle/>
        <a:p>
          <a:endParaRPr lang="en-US"/>
        </a:p>
      </dgm:t>
    </dgm:pt>
    <dgm:pt modelId="{523A57C2-A6E3-417B-B153-6BD994550EAD}" type="sibTrans" cxnId="{FE5B19F3-DF3A-4ED9-81B0-408A3703D2C5}">
      <dgm:prSet/>
      <dgm:spPr/>
      <dgm:t>
        <a:bodyPr/>
        <a:lstStyle/>
        <a:p>
          <a:endParaRPr lang="en-US"/>
        </a:p>
      </dgm:t>
    </dgm:pt>
    <dgm:pt modelId="{D4D1D803-AE35-4C77-9436-333F1B7CA6A3}">
      <dgm:prSet/>
      <dgm:spPr/>
      <dgm:t>
        <a:bodyPr/>
        <a:lstStyle/>
        <a:p>
          <a:r>
            <a:rPr lang="en-GB" b="1" cap="none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rPr>
            <a:t>ASSIGNMENT: 2</a:t>
          </a:r>
          <a:endParaRPr lang="en-US" b="1" cap="none" spc="50" dirty="0">
            <a:ln w="0"/>
            <a:solidFill>
              <a:schemeClr val="bg2"/>
            </a:solidFill>
            <a:effectLst>
              <a:innerShdw blurRad="63500" dist="50800" dir="13500000">
                <a:srgbClr val="000000">
                  <a:alpha val="50000"/>
                </a:srgbClr>
              </a:innerShdw>
            </a:effectLst>
          </a:endParaRPr>
        </a:p>
      </dgm:t>
    </dgm:pt>
    <dgm:pt modelId="{2BB981A7-6D0F-4438-AB57-959CFDA134D4}" type="parTrans" cxnId="{76324FF4-8A2E-4538-8606-E1160560649F}">
      <dgm:prSet/>
      <dgm:spPr/>
      <dgm:t>
        <a:bodyPr/>
        <a:lstStyle/>
        <a:p>
          <a:endParaRPr lang="en-US"/>
        </a:p>
      </dgm:t>
    </dgm:pt>
    <dgm:pt modelId="{0946E106-0F4F-43E4-9B48-EA257062ACB0}" type="sibTrans" cxnId="{76324FF4-8A2E-4538-8606-E1160560649F}">
      <dgm:prSet/>
      <dgm:spPr/>
      <dgm:t>
        <a:bodyPr/>
        <a:lstStyle/>
        <a:p>
          <a:endParaRPr lang="en-US"/>
        </a:p>
      </dgm:t>
    </dgm:pt>
    <dgm:pt modelId="{6D142BBC-ADE7-4856-906A-7D3E64B71331}" type="pres">
      <dgm:prSet presAssocID="{3D1DA045-E74E-45DA-9713-648AF500EAFD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BE4C94A4-5863-49C4-98C7-9F2D94FCEA71}" type="pres">
      <dgm:prSet presAssocID="{1D2F5954-A81D-4440-9173-A99F1B68465A}" presName="thickLine" presStyleLbl="alignNode1" presStyleIdx="0" presStyleCnt="4"/>
      <dgm:spPr/>
    </dgm:pt>
    <dgm:pt modelId="{C1AEABCE-C9EE-4C01-8755-1A24599AD4AB}" type="pres">
      <dgm:prSet presAssocID="{1D2F5954-A81D-4440-9173-A99F1B68465A}" presName="horz1" presStyleCnt="0"/>
      <dgm:spPr/>
    </dgm:pt>
    <dgm:pt modelId="{ED624033-77E2-4985-8F1B-2C563F0D8FAA}" type="pres">
      <dgm:prSet presAssocID="{1D2F5954-A81D-4440-9173-A99F1B68465A}" presName="tx1" presStyleLbl="revTx" presStyleIdx="0" presStyleCnt="4" custScaleX="408910"/>
      <dgm:spPr/>
      <dgm:t>
        <a:bodyPr/>
        <a:lstStyle/>
        <a:p>
          <a:endParaRPr lang="en-US"/>
        </a:p>
      </dgm:t>
    </dgm:pt>
    <dgm:pt modelId="{FEC5CE75-F72E-4C9E-995F-32E1C303397A}" type="pres">
      <dgm:prSet presAssocID="{1D2F5954-A81D-4440-9173-A99F1B68465A}" presName="vert1" presStyleCnt="0"/>
      <dgm:spPr/>
    </dgm:pt>
    <dgm:pt modelId="{0166DC1E-9831-456B-B40F-58B312453F36}" type="pres">
      <dgm:prSet presAssocID="{C0C6A7BF-55E9-4EFE-BFF2-BEF29496E7C4}" presName="thickLine" presStyleLbl="alignNode1" presStyleIdx="1" presStyleCnt="4"/>
      <dgm:spPr/>
    </dgm:pt>
    <dgm:pt modelId="{07AE6619-9BF7-4974-B40C-7FC5453FCD26}" type="pres">
      <dgm:prSet presAssocID="{C0C6A7BF-55E9-4EFE-BFF2-BEF29496E7C4}" presName="horz1" presStyleCnt="0"/>
      <dgm:spPr/>
    </dgm:pt>
    <dgm:pt modelId="{109626BE-51B6-40A5-AF71-79DC743B88C6}" type="pres">
      <dgm:prSet presAssocID="{C0C6A7BF-55E9-4EFE-BFF2-BEF29496E7C4}" presName="tx1" presStyleLbl="revTx" presStyleIdx="1" presStyleCnt="4" custScaleX="500000"/>
      <dgm:spPr/>
      <dgm:t>
        <a:bodyPr/>
        <a:lstStyle/>
        <a:p>
          <a:endParaRPr lang="en-US"/>
        </a:p>
      </dgm:t>
    </dgm:pt>
    <dgm:pt modelId="{7241F43B-1817-453C-BDAA-327D4DD4328B}" type="pres">
      <dgm:prSet presAssocID="{C0C6A7BF-55E9-4EFE-BFF2-BEF29496E7C4}" presName="vert1" presStyleCnt="0"/>
      <dgm:spPr/>
    </dgm:pt>
    <dgm:pt modelId="{E1D92E2D-FD2E-4AE8-B5FC-2FEB2223D7BE}" type="pres">
      <dgm:prSet presAssocID="{A77DBE80-BE71-4DD0-83D9-61C68001E546}" presName="thickLine" presStyleLbl="alignNode1" presStyleIdx="2" presStyleCnt="4"/>
      <dgm:spPr/>
    </dgm:pt>
    <dgm:pt modelId="{52259DD3-5DC3-493E-B1DB-CCD109E478AE}" type="pres">
      <dgm:prSet presAssocID="{A77DBE80-BE71-4DD0-83D9-61C68001E546}" presName="horz1" presStyleCnt="0"/>
      <dgm:spPr/>
    </dgm:pt>
    <dgm:pt modelId="{B5E5A09A-612E-43AD-8A83-9E963992BD36}" type="pres">
      <dgm:prSet presAssocID="{A77DBE80-BE71-4DD0-83D9-61C68001E546}" presName="tx1" presStyleLbl="revTx" presStyleIdx="2" presStyleCnt="4"/>
      <dgm:spPr/>
      <dgm:t>
        <a:bodyPr/>
        <a:lstStyle/>
        <a:p>
          <a:endParaRPr lang="en-US"/>
        </a:p>
      </dgm:t>
    </dgm:pt>
    <dgm:pt modelId="{1BE10C32-0390-4612-BCAD-673BAE3C88C0}" type="pres">
      <dgm:prSet presAssocID="{A77DBE80-BE71-4DD0-83D9-61C68001E546}" presName="vert1" presStyleCnt="0"/>
      <dgm:spPr/>
    </dgm:pt>
    <dgm:pt modelId="{2B1D4789-F41F-4DDB-960E-F351DD257022}" type="pres">
      <dgm:prSet presAssocID="{D4D1D803-AE35-4C77-9436-333F1B7CA6A3}" presName="thickLine" presStyleLbl="alignNode1" presStyleIdx="3" presStyleCnt="4"/>
      <dgm:spPr/>
    </dgm:pt>
    <dgm:pt modelId="{842AEB05-68AA-4A46-900C-272562EEF012}" type="pres">
      <dgm:prSet presAssocID="{D4D1D803-AE35-4C77-9436-333F1B7CA6A3}" presName="horz1" presStyleCnt="0"/>
      <dgm:spPr/>
    </dgm:pt>
    <dgm:pt modelId="{7BFDA30B-2F5B-4990-855E-C26F7D854193}" type="pres">
      <dgm:prSet presAssocID="{D4D1D803-AE35-4C77-9436-333F1B7CA6A3}" presName="tx1" presStyleLbl="revTx" presStyleIdx="3" presStyleCnt="4"/>
      <dgm:spPr/>
      <dgm:t>
        <a:bodyPr/>
        <a:lstStyle/>
        <a:p>
          <a:endParaRPr lang="en-US"/>
        </a:p>
      </dgm:t>
    </dgm:pt>
    <dgm:pt modelId="{F278F21F-D3CC-437A-ADC2-32D6ED21CF74}" type="pres">
      <dgm:prSet presAssocID="{D4D1D803-AE35-4C77-9436-333F1B7CA6A3}" presName="vert1" presStyleCnt="0"/>
      <dgm:spPr/>
    </dgm:pt>
  </dgm:ptLst>
  <dgm:cxnLst>
    <dgm:cxn modelId="{12DDD87A-AC42-4746-81AE-3FEE416C1DA3}" type="presOf" srcId="{1D2F5954-A81D-4440-9173-A99F1B68465A}" destId="{ED624033-77E2-4985-8F1B-2C563F0D8FAA}" srcOrd="0" destOrd="0" presId="urn:microsoft.com/office/officeart/2008/layout/LinedList"/>
    <dgm:cxn modelId="{F59F3B9E-80B6-4649-9346-455F7EA9048F}" srcId="{3D1DA045-E74E-45DA-9713-648AF500EAFD}" destId="{1D2F5954-A81D-4440-9173-A99F1B68465A}" srcOrd="0" destOrd="0" parTransId="{F0201F68-898E-42F3-8B59-C9917B1490BB}" sibTransId="{354B3709-FCD2-4979-948E-D19D55F3E551}"/>
    <dgm:cxn modelId="{7ECAC04F-A4D4-44B9-98DF-F2A728874854}" type="presOf" srcId="{D4D1D803-AE35-4C77-9436-333F1B7CA6A3}" destId="{7BFDA30B-2F5B-4990-855E-C26F7D854193}" srcOrd="0" destOrd="0" presId="urn:microsoft.com/office/officeart/2008/layout/LinedList"/>
    <dgm:cxn modelId="{3DECA1EC-C6AB-4492-B2EC-41111A358EE9}" type="presOf" srcId="{A77DBE80-BE71-4DD0-83D9-61C68001E546}" destId="{B5E5A09A-612E-43AD-8A83-9E963992BD36}" srcOrd="0" destOrd="0" presId="urn:microsoft.com/office/officeart/2008/layout/LinedList"/>
    <dgm:cxn modelId="{53A574B3-0158-490C-AB4F-34D74749E248}" type="presOf" srcId="{3D1DA045-E74E-45DA-9713-648AF500EAFD}" destId="{6D142BBC-ADE7-4856-906A-7D3E64B71331}" srcOrd="0" destOrd="0" presId="urn:microsoft.com/office/officeart/2008/layout/LinedList"/>
    <dgm:cxn modelId="{76324FF4-8A2E-4538-8606-E1160560649F}" srcId="{3D1DA045-E74E-45DA-9713-648AF500EAFD}" destId="{D4D1D803-AE35-4C77-9436-333F1B7CA6A3}" srcOrd="3" destOrd="0" parTransId="{2BB981A7-6D0F-4438-AB57-959CFDA134D4}" sibTransId="{0946E106-0F4F-43E4-9B48-EA257062ACB0}"/>
    <dgm:cxn modelId="{FE5B19F3-DF3A-4ED9-81B0-408A3703D2C5}" srcId="{3D1DA045-E74E-45DA-9713-648AF500EAFD}" destId="{A77DBE80-BE71-4DD0-83D9-61C68001E546}" srcOrd="2" destOrd="0" parTransId="{9AC71964-344B-4C07-82B2-1E424B2C01BF}" sibTransId="{523A57C2-A6E3-417B-B153-6BD994550EAD}"/>
    <dgm:cxn modelId="{8FB64474-27D5-4093-AEEA-354B873DF86F}" type="presOf" srcId="{C0C6A7BF-55E9-4EFE-BFF2-BEF29496E7C4}" destId="{109626BE-51B6-40A5-AF71-79DC743B88C6}" srcOrd="0" destOrd="0" presId="urn:microsoft.com/office/officeart/2008/layout/LinedList"/>
    <dgm:cxn modelId="{DE904631-48E6-470E-972B-35F1EA8339ED}" srcId="{3D1DA045-E74E-45DA-9713-648AF500EAFD}" destId="{C0C6A7BF-55E9-4EFE-BFF2-BEF29496E7C4}" srcOrd="1" destOrd="0" parTransId="{BC508906-5DA5-4AAC-A95D-0AF1F6D1E775}" sibTransId="{0BA3E1ED-990C-4CB5-B5A3-5CEC4BC63100}"/>
    <dgm:cxn modelId="{7EE05523-0546-46C8-A6EB-E22EA984EE34}" type="presParOf" srcId="{6D142BBC-ADE7-4856-906A-7D3E64B71331}" destId="{BE4C94A4-5863-49C4-98C7-9F2D94FCEA71}" srcOrd="0" destOrd="0" presId="urn:microsoft.com/office/officeart/2008/layout/LinedList"/>
    <dgm:cxn modelId="{B3B5C41F-BC56-41AA-92CF-369108A6F3AF}" type="presParOf" srcId="{6D142BBC-ADE7-4856-906A-7D3E64B71331}" destId="{C1AEABCE-C9EE-4C01-8755-1A24599AD4AB}" srcOrd="1" destOrd="0" presId="urn:microsoft.com/office/officeart/2008/layout/LinedList"/>
    <dgm:cxn modelId="{E2F17355-19E2-4D9C-9F3B-C9604DAB4ADC}" type="presParOf" srcId="{C1AEABCE-C9EE-4C01-8755-1A24599AD4AB}" destId="{ED624033-77E2-4985-8F1B-2C563F0D8FAA}" srcOrd="0" destOrd="0" presId="urn:microsoft.com/office/officeart/2008/layout/LinedList"/>
    <dgm:cxn modelId="{B696063B-6E30-4021-837F-7C27284357BD}" type="presParOf" srcId="{C1AEABCE-C9EE-4C01-8755-1A24599AD4AB}" destId="{FEC5CE75-F72E-4C9E-995F-32E1C303397A}" srcOrd="1" destOrd="0" presId="urn:microsoft.com/office/officeart/2008/layout/LinedList"/>
    <dgm:cxn modelId="{B9926801-B280-4F20-9959-346A228DF934}" type="presParOf" srcId="{6D142BBC-ADE7-4856-906A-7D3E64B71331}" destId="{0166DC1E-9831-456B-B40F-58B312453F36}" srcOrd="2" destOrd="0" presId="urn:microsoft.com/office/officeart/2008/layout/LinedList"/>
    <dgm:cxn modelId="{C2A3AFC6-9F2C-451A-8551-56B53285B75F}" type="presParOf" srcId="{6D142BBC-ADE7-4856-906A-7D3E64B71331}" destId="{07AE6619-9BF7-4974-B40C-7FC5453FCD26}" srcOrd="3" destOrd="0" presId="urn:microsoft.com/office/officeart/2008/layout/LinedList"/>
    <dgm:cxn modelId="{1041F865-B16F-4809-8F5D-06FD6F9DA37C}" type="presParOf" srcId="{07AE6619-9BF7-4974-B40C-7FC5453FCD26}" destId="{109626BE-51B6-40A5-AF71-79DC743B88C6}" srcOrd="0" destOrd="0" presId="urn:microsoft.com/office/officeart/2008/layout/LinedList"/>
    <dgm:cxn modelId="{5F27D73B-BC73-42FD-8C2A-FB192F882870}" type="presParOf" srcId="{07AE6619-9BF7-4974-B40C-7FC5453FCD26}" destId="{7241F43B-1817-453C-BDAA-327D4DD4328B}" srcOrd="1" destOrd="0" presId="urn:microsoft.com/office/officeart/2008/layout/LinedList"/>
    <dgm:cxn modelId="{34D67DAF-9A73-4717-930D-0718F4EB37C2}" type="presParOf" srcId="{6D142BBC-ADE7-4856-906A-7D3E64B71331}" destId="{E1D92E2D-FD2E-4AE8-B5FC-2FEB2223D7BE}" srcOrd="4" destOrd="0" presId="urn:microsoft.com/office/officeart/2008/layout/LinedList"/>
    <dgm:cxn modelId="{CE7492BC-DF3C-4EB5-9462-8C5DC19DA9B5}" type="presParOf" srcId="{6D142BBC-ADE7-4856-906A-7D3E64B71331}" destId="{52259DD3-5DC3-493E-B1DB-CCD109E478AE}" srcOrd="5" destOrd="0" presId="urn:microsoft.com/office/officeart/2008/layout/LinedList"/>
    <dgm:cxn modelId="{F757DC04-D275-472E-AF68-AD9833E5AF9B}" type="presParOf" srcId="{52259DD3-5DC3-493E-B1DB-CCD109E478AE}" destId="{B5E5A09A-612E-43AD-8A83-9E963992BD36}" srcOrd="0" destOrd="0" presId="urn:microsoft.com/office/officeart/2008/layout/LinedList"/>
    <dgm:cxn modelId="{CE57FECE-7AD4-49A5-A76A-43E1CD2FA072}" type="presParOf" srcId="{52259DD3-5DC3-493E-B1DB-CCD109E478AE}" destId="{1BE10C32-0390-4612-BCAD-673BAE3C88C0}" srcOrd="1" destOrd="0" presId="urn:microsoft.com/office/officeart/2008/layout/LinedList"/>
    <dgm:cxn modelId="{9E7F5C8E-3B79-4F18-8A31-3EF1C6BD911E}" type="presParOf" srcId="{6D142BBC-ADE7-4856-906A-7D3E64B71331}" destId="{2B1D4789-F41F-4DDB-960E-F351DD257022}" srcOrd="6" destOrd="0" presId="urn:microsoft.com/office/officeart/2008/layout/LinedList"/>
    <dgm:cxn modelId="{13DFA0B3-B8A6-49EE-BADA-4FD824C5462F}" type="presParOf" srcId="{6D142BBC-ADE7-4856-906A-7D3E64B71331}" destId="{842AEB05-68AA-4A46-900C-272562EEF012}" srcOrd="7" destOrd="0" presId="urn:microsoft.com/office/officeart/2008/layout/LinedList"/>
    <dgm:cxn modelId="{EC52E45C-F784-4AE3-8B90-65105457C26C}" type="presParOf" srcId="{842AEB05-68AA-4A46-900C-272562EEF012}" destId="{7BFDA30B-2F5B-4990-855E-C26F7D854193}" srcOrd="0" destOrd="0" presId="urn:microsoft.com/office/officeart/2008/layout/LinedList"/>
    <dgm:cxn modelId="{1F7F751C-9DD5-42A7-AA58-710957859599}" type="presParOf" srcId="{842AEB05-68AA-4A46-900C-272562EEF012}" destId="{F278F21F-D3CC-437A-ADC2-32D6ED21CF7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4C94A4-5863-49C4-98C7-9F2D94FCEA71}">
      <dsp:nvSpPr>
        <dsp:cNvPr id="0" name=""/>
        <dsp:cNvSpPr/>
      </dsp:nvSpPr>
      <dsp:spPr>
        <a:xfrm>
          <a:off x="0" y="0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624033-77E2-4985-8F1B-2C563F0D8FAA}">
      <dsp:nvSpPr>
        <dsp:cNvPr id="0" name=""/>
        <dsp:cNvSpPr/>
      </dsp:nvSpPr>
      <dsp:spPr>
        <a:xfrm>
          <a:off x="0" y="0"/>
          <a:ext cx="6488419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lvl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000" b="1" kern="1200" cap="none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rPr>
            <a:t>NAME: Deirdre Gould</a:t>
          </a:r>
          <a:endParaRPr lang="en-US" sz="4000" b="1" kern="1200" cap="none" spc="50" dirty="0">
            <a:ln w="0"/>
            <a:solidFill>
              <a:schemeClr val="bg2"/>
            </a:solidFill>
            <a:effectLst>
              <a:innerShdw blurRad="63500" dist="50800" dir="13500000">
                <a:srgbClr val="000000">
                  <a:alpha val="50000"/>
                </a:srgbClr>
              </a:innerShdw>
            </a:effectLst>
          </a:endParaRPr>
        </a:p>
      </dsp:txBody>
      <dsp:txXfrm>
        <a:off x="0" y="0"/>
        <a:ext cx="6488419" cy="1276350"/>
      </dsp:txXfrm>
    </dsp:sp>
    <dsp:sp modelId="{0166DC1E-9831-456B-B40F-58B312453F36}">
      <dsp:nvSpPr>
        <dsp:cNvPr id="0" name=""/>
        <dsp:cNvSpPr/>
      </dsp:nvSpPr>
      <dsp:spPr>
        <a:xfrm>
          <a:off x="0" y="1276350"/>
          <a:ext cx="649287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9626BE-51B6-40A5-AF71-79DC743B88C6}">
      <dsp:nvSpPr>
        <dsp:cNvPr id="0" name=""/>
        <dsp:cNvSpPr/>
      </dsp:nvSpPr>
      <dsp:spPr>
        <a:xfrm>
          <a:off x="0" y="1276350"/>
          <a:ext cx="6491289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b="1" kern="1200" cap="none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rPr>
            <a:t>ENROLE NUMBER: 1809630</a:t>
          </a:r>
          <a:endParaRPr lang="en-US" sz="2800" b="1" kern="1200" cap="none" spc="50" dirty="0">
            <a:ln w="0"/>
            <a:solidFill>
              <a:schemeClr val="bg2"/>
            </a:solidFill>
            <a:effectLst>
              <a:innerShdw blurRad="63500" dist="50800" dir="13500000">
                <a:srgbClr val="000000">
                  <a:alpha val="50000"/>
                </a:srgbClr>
              </a:innerShdw>
            </a:effectLst>
          </a:endParaRPr>
        </a:p>
      </dsp:txBody>
      <dsp:txXfrm>
        <a:off x="0" y="1276350"/>
        <a:ext cx="6491289" cy="1276350"/>
      </dsp:txXfrm>
    </dsp:sp>
    <dsp:sp modelId="{E1D92E2D-FD2E-4AE8-B5FC-2FEB2223D7BE}">
      <dsp:nvSpPr>
        <dsp:cNvPr id="0" name=""/>
        <dsp:cNvSpPr/>
      </dsp:nvSpPr>
      <dsp:spPr>
        <a:xfrm>
          <a:off x="0" y="2552700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E5A09A-612E-43AD-8A83-9E963992BD36}">
      <dsp:nvSpPr>
        <dsp:cNvPr id="0" name=""/>
        <dsp:cNvSpPr/>
      </dsp:nvSpPr>
      <dsp:spPr>
        <a:xfrm>
          <a:off x="0" y="255270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b="1" kern="1200" cap="none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rPr>
            <a:t>MODULE TITLE: Learning and Collaboration for Global Citizenship (BMSP4003)</a:t>
          </a:r>
          <a:endParaRPr lang="en-US" sz="2600" b="1" kern="1200" cap="none" spc="50" dirty="0">
            <a:ln w="0"/>
            <a:solidFill>
              <a:schemeClr val="bg2"/>
            </a:solidFill>
            <a:effectLst>
              <a:innerShdw blurRad="63500" dist="50800" dir="13500000">
                <a:srgbClr val="000000">
                  <a:alpha val="50000"/>
                </a:srgbClr>
              </a:innerShdw>
            </a:effectLst>
          </a:endParaRPr>
        </a:p>
      </dsp:txBody>
      <dsp:txXfrm>
        <a:off x="0" y="2552700"/>
        <a:ext cx="6492875" cy="1276350"/>
      </dsp:txXfrm>
    </dsp:sp>
    <dsp:sp modelId="{2B1D4789-F41F-4DDB-960E-F351DD257022}">
      <dsp:nvSpPr>
        <dsp:cNvPr id="0" name=""/>
        <dsp:cNvSpPr/>
      </dsp:nvSpPr>
      <dsp:spPr>
        <a:xfrm>
          <a:off x="0" y="3829050"/>
          <a:ext cx="6492875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FDA30B-2F5B-4990-855E-C26F7D854193}">
      <dsp:nvSpPr>
        <dsp:cNvPr id="0" name=""/>
        <dsp:cNvSpPr/>
      </dsp:nvSpPr>
      <dsp:spPr>
        <a:xfrm>
          <a:off x="0" y="38290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b="1" kern="1200" cap="none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rPr>
            <a:t>ASSIGNMENT: 2</a:t>
          </a:r>
          <a:endParaRPr lang="en-US" sz="2600" b="1" kern="1200" cap="none" spc="50" dirty="0">
            <a:ln w="0"/>
            <a:solidFill>
              <a:schemeClr val="bg2"/>
            </a:solidFill>
            <a:effectLst>
              <a:innerShdw blurRad="63500" dist="50800" dir="13500000">
                <a:srgbClr val="000000">
                  <a:alpha val="50000"/>
                </a:srgbClr>
              </a:innerShdw>
            </a:effectLst>
          </a:endParaRPr>
        </a:p>
      </dsp:txBody>
      <dsp:txXfrm>
        <a:off x="0" y="3829050"/>
        <a:ext cx="6492875" cy="12763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1F234E-DC72-49C0-A812-DA92AF92E2CA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287884-BBFD-4B13-9731-F71C5D77EA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41320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assignment quote we were given to write</a:t>
            </a:r>
            <a:r>
              <a:rPr lang="en-GB" baseline="0" dirty="0" smtClean="0"/>
              <a:t> about……</a:t>
            </a:r>
          </a:p>
          <a:p>
            <a:r>
              <a:rPr lang="en-GB" baseline="0" dirty="0" smtClean="0"/>
              <a:t>What does it mean….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287884-BBFD-4B13-9731-F71C5D77EAB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8906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state of our planet now with all the non bio-gradable products and what they are doing to the environment….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287884-BBFD-4B13-9731-F71C5D77EAB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90677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new technology off bio-fabrication as advanced that two</a:t>
            </a:r>
            <a:r>
              <a:rPr lang="en-GB" baseline="0" dirty="0" smtClean="0"/>
              <a:t> university students have found to substitute even man made products that also destroy the environment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287884-BBFD-4B13-9731-F71C5D77EAB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4490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Eben</a:t>
            </a:r>
            <a:r>
              <a:rPr lang="en-GB" dirty="0" smtClean="0"/>
              <a:t> and Gavin</a:t>
            </a:r>
            <a:r>
              <a:rPr lang="en-GB" baseline="0" dirty="0" smtClean="0"/>
              <a:t> winning first place in the Picnic Green Challenge….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287884-BBFD-4B13-9731-F71C5D77EAB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3472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What will hopefully happen to the planet with the new sustainable</a:t>
            </a:r>
            <a:r>
              <a:rPr lang="en-GB" baseline="0" dirty="0" smtClean="0"/>
              <a:t> product using mushroom technology….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287884-BBFD-4B13-9731-F71C5D77EAB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8712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structure off the mushroom technology fungal mycelium……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287884-BBFD-4B13-9731-F71C5D77EAB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51619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packaging products they produce…..any size….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287884-BBFD-4B13-9731-F71C5D77EAB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73689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new fungal mycelium technology can now</a:t>
            </a:r>
            <a:r>
              <a:rPr lang="en-GB" baseline="0" dirty="0" smtClean="0"/>
              <a:t> do building material..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287884-BBFD-4B13-9731-F71C5D77EAB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13528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Eric got</a:t>
            </a:r>
            <a:r>
              <a:rPr lang="en-GB" baseline="0" dirty="0" smtClean="0"/>
              <a:t> a `grow your own kit` which </a:t>
            </a:r>
            <a:r>
              <a:rPr lang="en-GB" baseline="0" dirty="0" err="1" smtClean="0"/>
              <a:t>Ecovative</a:t>
            </a:r>
            <a:r>
              <a:rPr lang="en-GB" baseline="0" dirty="0" smtClean="0"/>
              <a:t> sells…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287884-BBFD-4B13-9731-F71C5D77EAB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08253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Eric managed to</a:t>
            </a:r>
            <a:r>
              <a:rPr lang="en-GB" baseline="0" dirty="0" smtClean="0"/>
              <a:t> do 3D printing and made a Mycelium chair…..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287884-BBFD-4B13-9731-F71C5D77EAB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64324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With 3D printing means more varieties of fields within the industries that already</a:t>
            </a:r>
            <a:r>
              <a:rPr lang="en-GB" baseline="0" dirty="0" smtClean="0"/>
              <a:t> are involved and hopefully more will…..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287884-BBFD-4B13-9731-F71C5D77EAB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6987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Media coverage is</a:t>
            </a:r>
            <a:r>
              <a:rPr lang="en-GB" baseline="0" dirty="0" smtClean="0"/>
              <a:t> all over the internet </a:t>
            </a:r>
            <a:r>
              <a:rPr lang="en-GB" baseline="0" dirty="0" err="1" smtClean="0"/>
              <a:t>Ecovative</a:t>
            </a:r>
            <a:r>
              <a:rPr lang="en-GB" baseline="0" dirty="0" smtClean="0"/>
              <a:t> even have a blog page which is full off information….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287884-BBFD-4B13-9731-F71C5D77EAB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70364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EBCB25-2716-4B8F-9E49-3E7E6BAE67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AA7321-4A02-4DAA-80B3-789371D4C8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D6AFEE-31F6-44B7-AC63-F851A0DD14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3BD8E-831F-450C-AB48-687B33B17C68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2DB6DC-FD98-4EAA-B805-472BD557FF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B6688B-EB67-48BF-B1E0-66498E26C6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420BE6-EA0A-4FA5-B5D9-BD460A7D5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0748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FB11B1-2F93-4DD3-8E0A-08AC0AF336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60AC8C-F575-4D4B-BF7A-0BE3CF3505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368833-D7B6-41CD-B44A-8A0B7145FA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3BD8E-831F-450C-AB48-687B33B17C68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9226FA-D9BB-47DC-A0BF-934D6A1CB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0C7BDF-9DEB-4658-9DB9-DE9A1446E4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420BE6-EA0A-4FA5-B5D9-BD460A7D5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01359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F057DC-3D27-4544-8C27-EA8DD5DC4D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810B7C-8166-4240-A041-7261F655A3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B66306-436F-4199-8B29-C76CAC62E4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3BD8E-831F-450C-AB48-687B33B17C68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A9C2D-6360-495D-9800-FCE8468A7B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703482-596F-446B-8E61-4484F8BF44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420BE6-EA0A-4FA5-B5D9-BD460A7D5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66286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781785-6976-457E-8D68-BDB499BD9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628128-BD39-4656-ADD5-91CE5A368B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9131B5-7FEE-4405-87C9-AA555A6116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33A30F-98F1-4526-B4EF-F9F6CE64F9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3BD8E-831F-450C-AB48-687B33B17C68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8A14CF-5C22-4784-ADAD-D1C6D53FCF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C34FAA-EA86-4708-8435-FB8218E16A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420BE6-EA0A-4FA5-B5D9-BD460A7D5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271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45E57F-1444-41C0-BDD6-FF4BE3108D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5683CA-DC9D-46DC-822E-1D55FB9961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587811-0217-4774-9B33-4C2FF4A4EE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3099213-149F-4EA1-914F-9905AB048F2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754CEA7-E6B1-4799-8859-FAB3AA833A4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C784833-840B-4ADD-AED7-424D633A77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3BD8E-831F-450C-AB48-687B33B17C68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4A6D27E-8DD7-4B88-80DC-6B3D42E280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8169EE-8452-4ED8-B3A9-134573566C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420BE6-EA0A-4FA5-B5D9-BD460A7D5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2071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AF5142-57D9-42C0-A845-0995AE93C8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21E641-F756-4614-9836-C71A9D734D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3BD8E-831F-450C-AB48-687B33B17C68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973372-3135-4343-A5B7-EF676A326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AC5C7D-9BEF-4BF9-9F78-CE0CF09DC9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420BE6-EA0A-4FA5-B5D9-BD460A7D5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478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C16FA52-FD75-4EA5-B1E0-678C39144D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3BD8E-831F-450C-AB48-687B33B17C68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5681FDF-B14D-44D2-AFC7-FA73719CF7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1553F9-FD47-41D9-ADED-9959910EED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420BE6-EA0A-4FA5-B5D9-BD460A7D5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1461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D9088-5436-4365-A9FB-53CCDEEA84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796773-21D3-4A9D-9162-66337BFA9A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DF6136-E12F-41A5-A13C-2D9B0149A5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0A04E8-8A9B-412F-A3A3-C3E1A0D9E8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3BD8E-831F-450C-AB48-687B33B17C68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BD9609-9173-46AC-9522-2244D72452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12102-10F6-42B4-8C23-9892B492D9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420BE6-EA0A-4FA5-B5D9-BD460A7D5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1055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16B7C9-C4AE-482D-B7A9-73AD849293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E42300B-8BC9-44FD-B3AA-FC98B73294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4BC046-DC82-4A6C-85B8-BCB263F695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E617DB-B867-4865-ACBF-A80573B63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3BD8E-831F-450C-AB48-687B33B17C68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A87E0B-48B5-4FF4-B263-A3024045A7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AAE682-6ED2-4B02-A3CF-F40561B825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420BE6-EA0A-4FA5-B5D9-BD460A7D5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8203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5BB11-3ADA-4C77-8712-B355FDB0D0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1BEF8D1-1D2F-427C-B830-827D7A5CA20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C4B21A-7FEC-48AE-98F6-05CBBE5713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3BD8E-831F-450C-AB48-687B33B17C68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717983-1672-4E38-B6E3-0567467E4D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E2108F-4AEB-4035-9CE2-FA69E93FD6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420BE6-EA0A-4FA5-B5D9-BD460A7D5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7541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8CC1D9-6702-476C-9419-995870DC141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3E0618-84BB-44C4-BB32-00BAED07944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68E7C3-F426-4645-99BE-B0026C06D7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3BD8E-831F-450C-AB48-687B33B17C68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C623E-D8D5-4654-ABBE-B72A8EE08A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89D768-7E99-4299-91A0-4D8BEF2148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420BE6-EA0A-4FA5-B5D9-BD460A7D5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27502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24FF1EE-23A2-4D9C-A447-9642023E9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3F8AC7-A585-4531-BF87-3B98754CBA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06CED8-A02C-4D80-A68E-4C42ED1DEE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C3BD8E-831F-450C-AB48-687B33B17C68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2EF556-F9EB-462B-82E2-9089D5EAAA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04CB3E-072A-4D8B-B184-BB8DC930F0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420BE6-EA0A-4FA5-B5D9-BD460A7D5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3868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image" Target="../media/image19.png"/><Relationship Id="rId3" Type="http://schemas.openxmlformats.org/officeDocument/2006/relationships/image" Target="../media/image11.png"/><Relationship Id="rId7" Type="http://schemas.openxmlformats.org/officeDocument/2006/relationships/image" Target="../media/image14.png"/><Relationship Id="rId12" Type="http://schemas.openxmlformats.org/officeDocument/2006/relationships/image" Target="../media/image1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3.jpeg"/><Relationship Id="rId11" Type="http://schemas.openxmlformats.org/officeDocument/2006/relationships/image" Target="../media/image17.png"/><Relationship Id="rId5" Type="http://schemas.openxmlformats.org/officeDocument/2006/relationships/image" Target="../media/image12.jpeg"/><Relationship Id="rId10" Type="http://schemas.openxmlformats.org/officeDocument/2006/relationships/image" Target="../media/image16.png"/><Relationship Id="rId4" Type="http://schemas.microsoft.com/office/2007/relationships/hdphoto" Target="../media/hdphoto1.wdp"/><Relationship Id="rId9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0.jpeg"/><Relationship Id="rId7" Type="http://schemas.openxmlformats.org/officeDocument/2006/relationships/image" Target="../media/image2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10" Type="http://schemas.microsoft.com/office/2007/relationships/hdphoto" Target="../media/hdphoto3.wdp"/><Relationship Id="rId4" Type="http://schemas.openxmlformats.org/officeDocument/2006/relationships/image" Target="../media/image21.png"/><Relationship Id="rId9" Type="http://schemas.openxmlformats.org/officeDocument/2006/relationships/image" Target="../media/image2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ecovativedesign.com/blog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shop.ecovativedesign.com/?ref=ecovativedesign-headerlink" TargetMode="External"/><Relationship Id="rId3" Type="http://schemas.openxmlformats.org/officeDocument/2006/relationships/hyperlink" Target="https://ecovativedesign.com/technology" TargetMode="External"/><Relationship Id="rId7" Type="http://schemas.openxmlformats.org/officeDocument/2006/relationships/hyperlink" Target="https://www.newswise.com/articles/can-fungi-replace-plastics-maybe-say-union-college-researchers" TargetMode="External"/><Relationship Id="rId2" Type="http://schemas.openxmlformats.org/officeDocument/2006/relationships/hyperlink" Target="http://coastalenviron.blogspot.com/2017/02/8-million-tons-of-plastic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fwfx.info/real-forest-animals.html" TargetMode="External"/><Relationship Id="rId5" Type="http://schemas.openxmlformats.org/officeDocument/2006/relationships/hyperlink" Target="https://www.allposters.com/-sp/Tropical-Underwater-Ocean-Posters_i8412293_.htm" TargetMode="External"/><Relationship Id="rId4" Type="http://schemas.openxmlformats.org/officeDocument/2006/relationships/hyperlink" Target="https://www.stufftoblowyourmind.com/blogs/a-mushrooming-industry-in-insulation.htm" TargetMode="External"/><Relationship Id="rId9" Type="http://schemas.openxmlformats.org/officeDocument/2006/relationships/hyperlink" Target="http://www.ericklarenbeek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9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20" name="Group 11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A83D223-6198-408C-969E-87E5DDE13A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6881918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078034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8" name="Graphic 7" descr="Thought bubble">
            <a:extLst>
              <a:ext uri="{FF2B5EF4-FFF2-40B4-BE49-F238E27FC236}">
                <a16:creationId xmlns:a16="http://schemas.microsoft.com/office/drawing/2014/main" id="{23772630-A97A-48CF-9D89-18DA8280203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874D5B72-3169-4CB9-A203-008A3B878250}"/>
              </a:ext>
            </a:extLst>
          </p:cNvPr>
          <p:cNvSpPr txBox="1">
            <a:spLocks/>
          </p:cNvSpPr>
          <p:nvPr/>
        </p:nvSpPr>
        <p:spPr>
          <a:xfrm>
            <a:off x="5614876" y="1724098"/>
            <a:ext cx="6126870" cy="46578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“</a:t>
            </a:r>
            <a:r>
              <a:rPr lang="en-US" sz="2800" b="1" dirty="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never that a small group of thoughtful, committed citizens can change the world; indeed, it’s the only thing that has.” American cultural anthropologist</a:t>
            </a:r>
            <a:br>
              <a:rPr lang="en-US" sz="2800" b="1" dirty="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lang="en-US" sz="2800" b="1" dirty="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Margaret  Mead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4277525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Image result for destroyed woods and forest">
            <a:extLst>
              <a:ext uri="{FF2B5EF4-FFF2-40B4-BE49-F238E27FC236}">
                <a16:creationId xmlns:a16="http://schemas.microsoft.com/office/drawing/2014/main" id="{1FF45A75-96DB-42FE-9D6C-08B66D42871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18" r="32583" b="2"/>
          <a:stretch/>
        </p:blipFill>
        <p:spPr bwMode="auto">
          <a:xfrm>
            <a:off x="6256867" y="956945"/>
            <a:ext cx="4944107" cy="4944110"/>
          </a:xfrm>
          <a:custGeom>
            <a:avLst/>
            <a:gdLst>
              <a:gd name="connsiteX0" fmla="*/ 2313823 w 4627646"/>
              <a:gd name="connsiteY0" fmla="*/ 0 h 4627648"/>
              <a:gd name="connsiteX1" fmla="*/ 4627646 w 4627646"/>
              <a:gd name="connsiteY1" fmla="*/ 2313824 h 4627648"/>
              <a:gd name="connsiteX2" fmla="*/ 2313823 w 4627646"/>
              <a:gd name="connsiteY2" fmla="*/ 4627648 h 4627648"/>
              <a:gd name="connsiteX3" fmla="*/ 0 w 4627646"/>
              <a:gd name="connsiteY3" fmla="*/ 2313824 h 4627648"/>
              <a:gd name="connsiteX4" fmla="*/ 2313823 w 4627646"/>
              <a:gd name="connsiteY4" fmla="*/ 0 h 46276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27646" h="4627648">
                <a:moveTo>
                  <a:pt x="2313823" y="0"/>
                </a:moveTo>
                <a:cubicBezTo>
                  <a:pt x="3591712" y="0"/>
                  <a:pt x="4627646" y="1035934"/>
                  <a:pt x="4627646" y="2313824"/>
                </a:cubicBezTo>
                <a:cubicBezTo>
                  <a:pt x="4627646" y="3591714"/>
                  <a:pt x="3591712" y="4627648"/>
                  <a:pt x="2313823" y="4627648"/>
                </a:cubicBezTo>
                <a:cubicBezTo>
                  <a:pt x="1035934" y="4627648"/>
                  <a:pt x="0" y="3591714"/>
                  <a:pt x="0" y="2313824"/>
                </a:cubicBezTo>
                <a:cubicBezTo>
                  <a:pt x="0" y="1035934"/>
                  <a:pt x="1035934" y="0"/>
                  <a:pt x="2313823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E6B8B35-5880-4C44-B247-9A44BD49FEF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/>
          </a:blip>
          <a:srcRect r="-2" b="-2"/>
          <a:stretch/>
        </p:blipFill>
        <p:spPr>
          <a:xfrm>
            <a:off x="754968" y="956945"/>
            <a:ext cx="4944107" cy="4944110"/>
          </a:xfrm>
          <a:custGeom>
            <a:avLst/>
            <a:gdLst>
              <a:gd name="connsiteX0" fmla="*/ 2313823 w 4627646"/>
              <a:gd name="connsiteY0" fmla="*/ 0 h 4627648"/>
              <a:gd name="connsiteX1" fmla="*/ 4627646 w 4627646"/>
              <a:gd name="connsiteY1" fmla="*/ 2313824 h 4627648"/>
              <a:gd name="connsiteX2" fmla="*/ 2313823 w 4627646"/>
              <a:gd name="connsiteY2" fmla="*/ 4627648 h 4627648"/>
              <a:gd name="connsiteX3" fmla="*/ 0 w 4627646"/>
              <a:gd name="connsiteY3" fmla="*/ 2313824 h 4627648"/>
              <a:gd name="connsiteX4" fmla="*/ 2313823 w 4627646"/>
              <a:gd name="connsiteY4" fmla="*/ 0 h 46276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27646" h="4627648">
                <a:moveTo>
                  <a:pt x="2313823" y="0"/>
                </a:moveTo>
                <a:cubicBezTo>
                  <a:pt x="3591712" y="0"/>
                  <a:pt x="4627646" y="1035934"/>
                  <a:pt x="4627646" y="2313824"/>
                </a:cubicBezTo>
                <a:cubicBezTo>
                  <a:pt x="4627646" y="3591714"/>
                  <a:pt x="3591712" y="4627648"/>
                  <a:pt x="2313823" y="4627648"/>
                </a:cubicBezTo>
                <a:cubicBezTo>
                  <a:pt x="1035934" y="4627648"/>
                  <a:pt x="0" y="3591714"/>
                  <a:pt x="0" y="2313824"/>
                </a:cubicBezTo>
                <a:cubicBezTo>
                  <a:pt x="0" y="1035934"/>
                  <a:pt x="1035934" y="0"/>
                  <a:pt x="2313823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05861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45D13-D59F-4F0D-B221-BE2AEA9279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0121" y="5529884"/>
            <a:ext cx="5693783" cy="109633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 kern="1200">
                <a:solidFill>
                  <a:srgbClr val="303030"/>
                </a:solidFill>
                <a:latin typeface="+mj-lt"/>
                <a:ea typeface="+mj-ea"/>
                <a:cs typeface="+mj-cs"/>
              </a:rPr>
              <a:t>BIO-FABRICATION </a:t>
            </a:r>
            <a:br>
              <a:rPr lang="en-US" sz="3400" kern="1200">
                <a:solidFill>
                  <a:srgbClr val="303030"/>
                </a:solidFill>
                <a:latin typeface="+mj-lt"/>
                <a:ea typeface="+mj-ea"/>
                <a:cs typeface="+mj-cs"/>
              </a:rPr>
            </a:br>
            <a:r>
              <a:rPr lang="en-US" sz="3400" kern="1200">
                <a:solidFill>
                  <a:srgbClr val="303030"/>
                </a:solidFill>
                <a:latin typeface="+mj-lt"/>
                <a:ea typeface="+mj-ea"/>
                <a:cs typeface="+mj-cs"/>
              </a:rPr>
              <a:t>THAT’S HOW!!!!!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887AED-5ED2-4E1D-BE83-4DB8A9A08A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906614" y="949504"/>
            <a:ext cx="4008101" cy="40204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pic>
        <p:nvPicPr>
          <p:cNvPr id="2052" name="Picture 4" descr="Image result for mycelium biofabrication">
            <a:extLst>
              <a:ext uri="{FF2B5EF4-FFF2-40B4-BE49-F238E27FC236}">
                <a16:creationId xmlns:a16="http://schemas.microsoft.com/office/drawing/2014/main" id="{699905A4-8083-48E9-B50D-5545DD73C3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1401" y="1090470"/>
            <a:ext cx="3738526" cy="3738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4606D577-82D5-47FF-B120-0164EBF9D600}"/>
              </a:ext>
            </a:extLst>
          </p:cNvPr>
          <p:cNvCxnSpPr>
            <a:cxnSpLocks/>
          </p:cNvCxnSpPr>
          <p:nvPr/>
        </p:nvCxnSpPr>
        <p:spPr>
          <a:xfrm>
            <a:off x="7340421" y="1397808"/>
            <a:ext cx="1121654" cy="44649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76CA6C77-3716-41EB-BDBC-0F9E61D1EEAC}"/>
              </a:ext>
            </a:extLst>
          </p:cNvPr>
          <p:cNvSpPr txBox="1"/>
          <p:nvPr/>
        </p:nvSpPr>
        <p:spPr>
          <a:xfrm>
            <a:off x="5222121" y="697723"/>
            <a:ext cx="2781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Grown mushroom-based insulation</a:t>
            </a:r>
          </a:p>
          <a:p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FCB1FE6-1B2D-4E59-91F6-4922572CBC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60332" y="1397808"/>
            <a:ext cx="3827001" cy="3109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5962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F9C8C-885E-41BF-9AA3-AD608AB58B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878" y="629266"/>
            <a:ext cx="6422849" cy="167660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/>
              <a:t>Ecovative Design LLC</a:t>
            </a:r>
          </a:p>
        </p:txBody>
      </p:sp>
      <p:pic>
        <p:nvPicPr>
          <p:cNvPr id="3076" name="Picture 4" descr="Image result for Eben Bayer and Gavin McIntyre">
            <a:extLst>
              <a:ext uri="{FF2B5EF4-FFF2-40B4-BE49-F238E27FC236}">
                <a16:creationId xmlns:a16="http://schemas.microsoft.com/office/drawing/2014/main" id="{EFD02B6B-2FED-4D96-907C-A3CC505CCD5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2095" y="803049"/>
            <a:ext cx="2571818" cy="2470743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7CDE4B-D8C0-4870-B87E-72EF25902E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16880" y="2438400"/>
            <a:ext cx="6422848" cy="3785419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/>
              <a:t>A private advanced biomaterial material company , who help grow a more sustainable economy.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698605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DD3D7-C035-4F10-A244-12FF656988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With their break through mycelium-based technology…..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5275AD-D02B-4ECD-9635-A42468A4768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oceans will flourish with no more non bio gradable produce…..</a:t>
            </a:r>
          </a:p>
        </p:txBody>
      </p:sp>
      <p:pic>
        <p:nvPicPr>
          <p:cNvPr id="4098" name="Picture 2" descr="Image result for ocean underwater">
            <a:extLst>
              <a:ext uri="{FF2B5EF4-FFF2-40B4-BE49-F238E27FC236}">
                <a16:creationId xmlns:a16="http://schemas.microsoft.com/office/drawing/2014/main" id="{8F8451D0-3169-413A-B1E3-9A9EC018BBD2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788" y="2882685"/>
            <a:ext cx="4801595" cy="2336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E216FB7-87CC-415E-B79B-FE84F3E36DA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The forests too…</a:t>
            </a:r>
          </a:p>
        </p:txBody>
      </p:sp>
      <p:pic>
        <p:nvPicPr>
          <p:cNvPr id="4100" name="Picture 4" descr="Image result for forest with animals">
            <a:extLst>
              <a:ext uri="{FF2B5EF4-FFF2-40B4-BE49-F238E27FC236}">
                <a16:creationId xmlns:a16="http://schemas.microsoft.com/office/drawing/2014/main" id="{E0012906-4FBB-490E-9F71-26CDEFC03828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0619" y="2882685"/>
            <a:ext cx="3527625" cy="2336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6185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5BC08-13DF-4383-8A91-593D5D96FF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0121" y="5529884"/>
            <a:ext cx="5693783" cy="1096331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000" kern="1200" dirty="0" err="1">
                <a:solidFill>
                  <a:srgbClr val="303030"/>
                </a:solidFill>
                <a:latin typeface="+mj-lt"/>
                <a:ea typeface="+mj-ea"/>
                <a:cs typeface="+mj-cs"/>
              </a:rPr>
              <a:t>Ecovatives</a:t>
            </a:r>
            <a:r>
              <a:rPr lang="en-US" sz="4000" kern="1200" dirty="0">
                <a:solidFill>
                  <a:srgbClr val="303030"/>
                </a:solidFill>
                <a:latin typeface="+mj-lt"/>
                <a:ea typeface="+mj-ea"/>
                <a:cs typeface="+mj-cs"/>
              </a:rPr>
              <a:t> technology process of mycelium growth leads to specific outcomes</a:t>
            </a:r>
          </a:p>
        </p:txBody>
      </p:sp>
      <p:pic>
        <p:nvPicPr>
          <p:cNvPr id="6148" name="Picture 4" descr="Image result for ecovative mycelium packaging">
            <a:extLst>
              <a:ext uri="{FF2B5EF4-FFF2-40B4-BE49-F238E27FC236}">
                <a16:creationId xmlns:a16="http://schemas.microsoft.com/office/drawing/2014/main" id="{C2167984-B29D-4D17-811E-7F83D89D444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5340" y="965200"/>
            <a:ext cx="5130630" cy="3989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D55FD8-6656-4240-BE7E-52BB647B41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34655" y="965199"/>
            <a:ext cx="4008101" cy="40204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/>
              <a:t>More freedom and control over: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/>
              <a:t>Geometry,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/>
              <a:t>Density,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/>
              <a:t>Size,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/>
              <a:t>Composition.</a:t>
            </a:r>
          </a:p>
        </p:txBody>
      </p:sp>
    </p:spTree>
    <p:extLst>
      <p:ext uri="{BB962C8B-B14F-4D97-AF65-F5344CB8AC3E}">
        <p14:creationId xmlns:p14="http://schemas.microsoft.com/office/powerpoint/2010/main" val="1458114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MycoComposite 029 Seed Starters">
            <a:extLst>
              <a:ext uri="{FF2B5EF4-FFF2-40B4-BE49-F238E27FC236}">
                <a16:creationId xmlns:a16="http://schemas.microsoft.com/office/drawing/2014/main" id="{C9308CB5-C798-41F9-904D-06FEEB3B72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9572" y="226107"/>
            <a:ext cx="4572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MycoComposite 029 Teddy Bear">
            <a:extLst>
              <a:ext uri="{FF2B5EF4-FFF2-40B4-BE49-F238E27FC236}">
                <a16:creationId xmlns:a16="http://schemas.microsoft.com/office/drawing/2014/main" id="{8BDA0699-FDFE-4828-8BC7-41CD61007F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5302" y="625613"/>
            <a:ext cx="3946387" cy="3946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MycoComposite 029 Mason Jar Packaging Set">
            <a:extLst>
              <a:ext uri="{FF2B5EF4-FFF2-40B4-BE49-F238E27FC236}">
                <a16:creationId xmlns:a16="http://schemas.microsoft.com/office/drawing/2014/main" id="{CE9AC3A4-EE4A-4F6F-8715-76FC6C90EE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3204" y="2176544"/>
            <a:ext cx="4572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MycoComposite 029 Round Planters (6-pack)">
            <a:extLst>
              <a:ext uri="{FF2B5EF4-FFF2-40B4-BE49-F238E27FC236}">
                <a16:creationId xmlns:a16="http://schemas.microsoft.com/office/drawing/2014/main" id="{114C3C81-27BA-4EED-B71C-82A0105279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281" y="2492966"/>
            <a:ext cx="4572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MycoComposite 029 Square Planter Pot">
            <a:extLst>
              <a:ext uri="{FF2B5EF4-FFF2-40B4-BE49-F238E27FC236}">
                <a16:creationId xmlns:a16="http://schemas.microsoft.com/office/drawing/2014/main" id="{C9F17320-63A6-41D4-8963-4DBBFB0AB7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0851" y="2838144"/>
            <a:ext cx="4180511" cy="4180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0" name="Picture 12" descr="MycoComposite 029 Box + Lid">
            <a:extLst>
              <a:ext uri="{FF2B5EF4-FFF2-40B4-BE49-F238E27FC236}">
                <a16:creationId xmlns:a16="http://schemas.microsoft.com/office/drawing/2014/main" id="{4175AF45-5033-4111-AD69-7DED0CB2F7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2486" y="576688"/>
            <a:ext cx="4888422" cy="4888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2" name="Picture 14" descr="MycoComposite 029 Cooler">
            <a:extLst>
              <a:ext uri="{FF2B5EF4-FFF2-40B4-BE49-F238E27FC236}">
                <a16:creationId xmlns:a16="http://schemas.microsoft.com/office/drawing/2014/main" id="{0C5FB84C-171B-4EFD-9FE1-9C4F4AE2C4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9458" y="2286000"/>
            <a:ext cx="4572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4" name="Picture 16" descr="MycoComposite 029 Single Bottle Wine Shipper">
            <a:extLst>
              <a:ext uri="{FF2B5EF4-FFF2-40B4-BE49-F238E27FC236}">
                <a16:creationId xmlns:a16="http://schemas.microsoft.com/office/drawing/2014/main" id="{EE50D18F-1E35-4DAA-9D74-EAEB488F32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981" y="2013532"/>
            <a:ext cx="4572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6" name="Picture 18" descr="MycoComposite 029 Three Bottle Wine Shipper">
            <a:extLst>
              <a:ext uri="{FF2B5EF4-FFF2-40B4-BE49-F238E27FC236}">
                <a16:creationId xmlns:a16="http://schemas.microsoft.com/office/drawing/2014/main" id="{721246F6-B39F-4CC1-A6E3-1C64B00A67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0058" y="2013532"/>
            <a:ext cx="4572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19C1651-D696-49ED-B769-43C7079ED4CB}"/>
              </a:ext>
            </a:extLst>
          </p:cNvPr>
          <p:cNvSpPr/>
          <p:nvPr/>
        </p:nvSpPr>
        <p:spPr>
          <a:xfrm>
            <a:off x="3507688" y="451040"/>
            <a:ext cx="4403641" cy="153888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spc="50" dirty="0" err="1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EcoCradle</a:t>
            </a:r>
            <a:r>
              <a:rPr lang="en-US" sz="54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/>
            </a:r>
            <a:br>
              <a:rPr lang="en-US" sz="54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</a:br>
            <a:r>
              <a:rPr lang="en-US" sz="40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Packaging Products</a:t>
            </a:r>
            <a:endParaRPr lang="en-US" sz="5400" b="1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84555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8F03986-9DA9-45B8-80F5-60AD3988166E}"/>
              </a:ext>
            </a:extLst>
          </p:cNvPr>
          <p:cNvSpPr/>
          <p:nvPr/>
        </p:nvSpPr>
        <p:spPr>
          <a:xfrm>
            <a:off x="3699119" y="451040"/>
            <a:ext cx="4020781" cy="153888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spc="50" dirty="0" err="1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EcoCradle</a:t>
            </a:r>
            <a:r>
              <a:rPr lang="en-US" sz="54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/>
            </a:r>
            <a:br>
              <a:rPr lang="en-US" sz="54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</a:br>
            <a:r>
              <a:rPr lang="en-US" sz="40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Building Products</a:t>
            </a:r>
            <a:endParaRPr lang="en-US" sz="5400" b="1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pic>
        <p:nvPicPr>
          <p:cNvPr id="9226" name="Picture 10" descr="MycoComposite 029 Stack Side Table">
            <a:extLst>
              <a:ext uri="{FF2B5EF4-FFF2-40B4-BE49-F238E27FC236}">
                <a16:creationId xmlns:a16="http://schemas.microsoft.com/office/drawing/2014/main" id="{E444F7CB-C7B9-4289-90B7-9D79CA9483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363" y="172542"/>
            <a:ext cx="2624663" cy="2624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MycoComposite 029 Bar">
            <a:extLst>
              <a:ext uri="{FF2B5EF4-FFF2-40B4-BE49-F238E27FC236}">
                <a16:creationId xmlns:a16="http://schemas.microsoft.com/office/drawing/2014/main" id="{7EB25268-C6BB-46F7-90AC-5AEED922DB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914" y="3888503"/>
            <a:ext cx="3743538" cy="3743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 descr="MycoComposite 029 18&quot; x 18&quot; x 1&quot; Panel">
            <a:extLst>
              <a:ext uri="{FF2B5EF4-FFF2-40B4-BE49-F238E27FC236}">
                <a16:creationId xmlns:a16="http://schemas.microsoft.com/office/drawing/2014/main" id="{02AD55B0-11A9-4868-85E1-EDCC0A4155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6317" y="643466"/>
            <a:ext cx="2624662" cy="2624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MycoComposite 029 Sinewave Acoustic Wall Tile">
            <a:extLst>
              <a:ext uri="{FF2B5EF4-FFF2-40B4-BE49-F238E27FC236}">
                <a16:creationId xmlns:a16="http://schemas.microsoft.com/office/drawing/2014/main" id="{CC3492BE-37B0-4817-B8F5-9D10252D28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5324" y="1955795"/>
            <a:ext cx="2624665" cy="2624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MycoComposite 029 Beams">
            <a:extLst>
              <a:ext uri="{FF2B5EF4-FFF2-40B4-BE49-F238E27FC236}">
                <a16:creationId xmlns:a16="http://schemas.microsoft.com/office/drawing/2014/main" id="{B05A3FC1-A9FF-4CF8-8E25-940F637DDB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350" y="2729173"/>
            <a:ext cx="2643992" cy="2643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8" name="Picture 12" descr="MycoComposite Panels">
            <a:extLst>
              <a:ext uri="{FF2B5EF4-FFF2-40B4-BE49-F238E27FC236}">
                <a16:creationId xmlns:a16="http://schemas.microsoft.com/office/drawing/2014/main" id="{08140084-223A-4C4E-9CF8-A54ACAAEF5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9900" y="3747943"/>
            <a:ext cx="3674701" cy="2339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30" name="Picture 14" descr="MycoComposite 570 Tile">
            <a:extLst>
              <a:ext uri="{FF2B5EF4-FFF2-40B4-BE49-F238E27FC236}">
                <a16:creationId xmlns:a16="http://schemas.microsoft.com/office/drawing/2014/main" id="{628752FE-18B0-47B5-AB45-4661DDF6EA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6561" y="3723656"/>
            <a:ext cx="4073231" cy="4073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1630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Eric Klarenbeek">
            <a:extLst>
              <a:ext uri="{FF2B5EF4-FFF2-40B4-BE49-F238E27FC236}">
                <a16:creationId xmlns:a16="http://schemas.microsoft.com/office/drawing/2014/main" id="{27891B3B-8181-44D0-8078-FC1F7315CF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1502" y="546126"/>
            <a:ext cx="3700808" cy="554736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C621E5D-5DBB-438A-9064-86F013B10DC2}"/>
              </a:ext>
            </a:extLst>
          </p:cNvPr>
          <p:cNvSpPr txBox="1"/>
          <p:nvPr/>
        </p:nvSpPr>
        <p:spPr>
          <a:xfrm>
            <a:off x="5379563" y="1397675"/>
            <a:ext cx="5633978" cy="32932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b="1" u="sng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Eric </a:t>
            </a:r>
            <a:r>
              <a:rPr lang="en-GB" sz="4400" b="1" u="sng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Klarenbeek</a:t>
            </a:r>
            <a:endParaRPr lang="en-GB" sz="4400" b="1" u="sng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en-GB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Dutch Designer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i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Aged 40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i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He is the founder of the </a:t>
            </a:r>
            <a:r>
              <a:rPr lang="en-GB" sz="2400" i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ArTechLab</a:t>
            </a:r>
            <a:r>
              <a:rPr lang="en-GB" sz="24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at the </a:t>
            </a:r>
          </a:p>
          <a:p>
            <a:r>
              <a:rPr lang="en-GB" sz="24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AKI </a:t>
            </a:r>
            <a:r>
              <a:rPr lang="en-GB" sz="2400" i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ArtEZ</a:t>
            </a:r>
            <a:r>
              <a:rPr lang="en-GB" sz="24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art academy</a:t>
            </a:r>
          </a:p>
        </p:txBody>
      </p:sp>
    </p:spTree>
    <p:extLst>
      <p:ext uri="{BB962C8B-B14F-4D97-AF65-F5344CB8AC3E}">
        <p14:creationId xmlns:p14="http://schemas.microsoft.com/office/powerpoint/2010/main" val="37491321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ArTechLab, Photo: PaulClason, Work:Karlijn Sibbel">
            <a:extLst>
              <a:ext uri="{FF2B5EF4-FFF2-40B4-BE49-F238E27FC236}">
                <a16:creationId xmlns:a16="http://schemas.microsoft.com/office/drawing/2014/main" id="{10A10569-1338-48AF-877F-65ABB98BA1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148" y="1052288"/>
            <a:ext cx="5952426" cy="3973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 descr="Image result for eric klarenbeek">
            <a:extLst>
              <a:ext uri="{FF2B5EF4-FFF2-40B4-BE49-F238E27FC236}">
                <a16:creationId xmlns:a16="http://schemas.microsoft.com/office/drawing/2014/main" id="{FC362ABF-9078-4BCD-AECF-3DA32FA447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3683" y="1052287"/>
            <a:ext cx="4767892" cy="3973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2659711-D4E1-44C6-83BB-20D6DFC9E4E8}"/>
              </a:ext>
            </a:extLst>
          </p:cNvPr>
          <p:cNvSpPr txBox="1"/>
          <p:nvPr/>
        </p:nvSpPr>
        <p:spPr>
          <a:xfrm>
            <a:off x="2348826" y="5267103"/>
            <a:ext cx="25010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ln w="0"/>
                <a:solidFill>
                  <a:schemeClr val="accent1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3D Printing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FB2E8F-54FA-440A-84CE-076C89B2A32D}"/>
              </a:ext>
            </a:extLst>
          </p:cNvPr>
          <p:cNvSpPr txBox="1"/>
          <p:nvPr/>
        </p:nvSpPr>
        <p:spPr>
          <a:xfrm>
            <a:off x="7785490" y="5328658"/>
            <a:ext cx="28965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n w="0"/>
                <a:solidFill>
                  <a:schemeClr val="accent1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Mycelium </a:t>
            </a:r>
            <a:r>
              <a:rPr lang="en-GB" sz="3600" dirty="0">
                <a:ln w="0"/>
                <a:solidFill>
                  <a:schemeClr val="accent1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Chair</a:t>
            </a:r>
            <a:endParaRPr lang="en-GB" sz="3200" dirty="0">
              <a:ln w="0"/>
              <a:solidFill>
                <a:schemeClr val="accent1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71200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>
            <a:extLst>
              <a:ext uri="{FF2B5EF4-FFF2-40B4-BE49-F238E27FC236}">
                <a16:creationId xmlns:a16="http://schemas.microsoft.com/office/drawing/2014/main" id="{86197D16-FE75-4A0E-A0C9-28C0F04A43D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557022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9">
            <a:extLst>
              <a:ext uri="{FF2B5EF4-FFF2-40B4-BE49-F238E27FC236}">
                <a16:creationId xmlns:a16="http://schemas.microsoft.com/office/drawing/2014/main" id="{FA8FCEC6-4B30-4FF2-8B32-504BEAEA3A1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716" b="9820"/>
          <a:stretch>
            <a:fillRect/>
          </a:stretch>
        </p:blipFill>
        <p:spPr>
          <a:xfrm>
            <a:off x="0" y="3808676"/>
            <a:ext cx="12192000" cy="3049325"/>
          </a:xfrm>
          <a:custGeom>
            <a:avLst/>
            <a:gdLst>
              <a:gd name="connsiteX0" fmla="*/ 0 w 12192000"/>
              <a:gd name="connsiteY0" fmla="*/ 0 h 3049325"/>
              <a:gd name="connsiteX1" fmla="*/ 12192000 w 12192000"/>
              <a:gd name="connsiteY1" fmla="*/ 0 h 3049325"/>
              <a:gd name="connsiteX2" fmla="*/ 12192000 w 12192000"/>
              <a:gd name="connsiteY2" fmla="*/ 3049325 h 3049325"/>
              <a:gd name="connsiteX3" fmla="*/ 0 w 12192000"/>
              <a:gd name="connsiteY3" fmla="*/ 3049325 h 3049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3049325">
                <a:moveTo>
                  <a:pt x="0" y="0"/>
                </a:moveTo>
                <a:lnTo>
                  <a:pt x="12192000" y="0"/>
                </a:lnTo>
                <a:lnTo>
                  <a:pt x="12192000" y="3049325"/>
                </a:lnTo>
                <a:lnTo>
                  <a:pt x="0" y="3049325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D0C4A5-939C-4EF6-82A3-9D499D52EA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484" y="1191796"/>
            <a:ext cx="10021446" cy="297634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So with 3D printing it has led to new produce available for lots of variety of fields: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69D412-30CE-4DEB-A69F-F963B11920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4788" y="5318990"/>
            <a:ext cx="9416898" cy="72367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kern="1200">
                <a:solidFill>
                  <a:srgbClr val="000000"/>
                </a:solidFill>
                <a:latin typeface="+mn-lt"/>
                <a:ea typeface="+mn-ea"/>
                <a:cs typeface="+mn-cs"/>
              </a:rPr>
              <a:t>Fashion/Apparel, Beauty, Packaging, Design/Interiors, Performance Foam Materials (shoes, apparel, furniture), Performance Filters(air,water) and building materials…..</a:t>
            </a:r>
          </a:p>
        </p:txBody>
      </p:sp>
    </p:spTree>
    <p:extLst>
      <p:ext uri="{BB962C8B-B14F-4D97-AF65-F5344CB8AC3E}">
        <p14:creationId xmlns:p14="http://schemas.microsoft.com/office/powerpoint/2010/main" val="11542545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3A4452-6B1B-46A6-B092-25FB200766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5368" y="2043663"/>
            <a:ext cx="6105194" cy="203105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3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With Media Coverage via Facebook….Twitter….YouTube….and Ecovative Design Blog which is full off information….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33B11E6-21F7-42FD-B494-1BEEC2D31AF4}"/>
              </a:ext>
            </a:extLst>
          </p:cNvPr>
          <p:cNvSpPr/>
          <p:nvPr/>
        </p:nvSpPr>
        <p:spPr>
          <a:xfrm>
            <a:off x="4301695" y="4415540"/>
            <a:ext cx="34106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4"/>
              </a:rPr>
              <a:t>https://ecovativedesign.com/blog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89697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26510" y="883929"/>
            <a:ext cx="10897643" cy="59740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http://coastalenviron.blogspot.com/2017/02/8-million-tons-of-plastic.html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https://ecovativedesign.com/technology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https://www.stufftoblowyourmind.com/blogs/a-mushrooming-industry-in-insulation.htm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https://www.allposters.com/-sp/Tropical-Underwater-Ocean-Posters_i8412293_.htm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http://fwfx.info/real-forest-animals.html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https://www.newswise.com/articles/can-fungi-replace-plastics-maybe-say-union-college-researchers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https://shop.ecovativedesign.com/?ref=ecovativedesign-headerlink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http://www.ericklarenbeek.com/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05884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407</Words>
  <Application>Microsoft Office PowerPoint</Application>
  <PresentationFormat>Widescreen</PresentationFormat>
  <Paragraphs>75</Paragraphs>
  <Slides>14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  <vt:lpstr>BIO-FABRICATION  THAT’S HOW!!!!!</vt:lpstr>
      <vt:lpstr>Ecovative Design LLC</vt:lpstr>
      <vt:lpstr>With their break through mycelium-based technology…..</vt:lpstr>
      <vt:lpstr>Ecovatives technology process of mycelium growth leads to specific outcomes</vt:lpstr>
      <vt:lpstr>PowerPoint Presentation</vt:lpstr>
      <vt:lpstr>PowerPoint Presentation</vt:lpstr>
      <vt:lpstr>PowerPoint Presentation</vt:lpstr>
      <vt:lpstr>PowerPoint Presentation</vt:lpstr>
      <vt:lpstr>So with 3D printing it has led to new produce available for lots of variety of fields:</vt:lpstr>
      <vt:lpstr>With Media Coverage via Facebook….Twitter….YouTube….and Ecovative Design Blog which is full off information….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deeleggett5@gmail.com</dc:creator>
  <cp:lastModifiedBy>Deirdre Gould (1809630)</cp:lastModifiedBy>
  <cp:revision>7</cp:revision>
  <dcterms:created xsi:type="dcterms:W3CDTF">2018-12-02T19:19:58Z</dcterms:created>
  <dcterms:modified xsi:type="dcterms:W3CDTF">2018-12-03T11:08:31Z</dcterms:modified>
</cp:coreProperties>
</file>