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9"/>
  </p:notesMasterIdLst>
  <p:sldIdLst>
    <p:sldId id="275" r:id="rId2"/>
    <p:sldId id="257" r:id="rId3"/>
    <p:sldId id="276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90" r:id="rId17"/>
    <p:sldId id="291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73115" autoAdjust="0"/>
  </p:normalViewPr>
  <p:slideViewPr>
    <p:cSldViewPr>
      <p:cViewPr varScale="1">
        <p:scale>
          <a:sx n="89" d="100"/>
          <a:sy n="89" d="100"/>
        </p:scale>
        <p:origin x="2280" y="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4882DE-1C1C-4153-9A4A-EAA868BFFCC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77C4347-79AE-459D-A063-CE1D9FD841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The needs of stakeholders have forced hotels to incorporate eco-friendly options like local and low-carbon products, LED lights, into their procurement systems and operations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F50713-73F7-465E-AA22-482A63E5AD1D}" type="parTrans" cxnId="{F6F24389-54D3-4DC7-BCF1-75EFEB062A85}">
      <dgm:prSet/>
      <dgm:spPr/>
      <dgm:t>
        <a:bodyPr/>
        <a:lstStyle/>
        <a:p>
          <a:endParaRPr lang="en-US"/>
        </a:p>
      </dgm:t>
    </dgm:pt>
    <dgm:pt modelId="{B56354B4-0844-42B5-AD43-98C937098912}" type="sibTrans" cxnId="{F6F24389-54D3-4DC7-BCF1-75EFEB062A85}">
      <dgm:prSet/>
      <dgm:spPr/>
      <dgm:t>
        <a:bodyPr/>
        <a:lstStyle/>
        <a:p>
          <a:endParaRPr lang="en-US"/>
        </a:p>
      </dgm:t>
    </dgm:pt>
    <dgm:pt modelId="{F3937DB0-E7A5-432F-8A9B-A20FAB9E54B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Almost 58% of tourists opt for the establishments practising environmentally sensitive moves, thus prompting hotels to go greener in their strategies (Fuchs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 et al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. 2024)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0D9814-0C81-46EF-A8D1-AAD3B141A2DA}" type="sibTrans" cxnId="{2A9D0336-E3C5-4526-8C3C-768AFC572F7C}">
      <dgm:prSet/>
      <dgm:spPr/>
      <dgm:t>
        <a:bodyPr/>
        <a:lstStyle/>
        <a:p>
          <a:endParaRPr lang="en-US"/>
        </a:p>
      </dgm:t>
    </dgm:pt>
    <dgm:pt modelId="{2F72D293-15BE-416E-87B5-A6C22F9FA780}" type="parTrans" cxnId="{2A9D0336-E3C5-4526-8C3C-768AFC572F7C}">
      <dgm:prSet/>
      <dgm:spPr/>
      <dgm:t>
        <a:bodyPr/>
        <a:lstStyle/>
        <a:p>
          <a:endParaRPr lang="en-US"/>
        </a:p>
      </dgm:t>
    </dgm:pt>
    <dgm:pt modelId="{3D0428E0-DC0F-43EB-A97E-3B71562247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Carbon tracking and open reporting of progress towards sustainability are becoming accepted practices in the hospitality industry (Mahajan</a:t>
          </a:r>
          <a:r>
            <a:rPr lang="en-GB" i="1" dirty="0">
              <a:latin typeface="Times New Roman" panose="02020603050405020304" pitchFamily="18" charset="0"/>
              <a:cs typeface="Times New Roman" panose="02020603050405020304" pitchFamily="18" charset="0"/>
            </a:rPr>
            <a:t> et al. </a:t>
          </a:r>
          <a:r>
            <a:rPr lang="en-GB" dirty="0">
              <a:latin typeface="Times New Roman" panose="02020603050405020304" pitchFamily="18" charset="0"/>
              <a:cs typeface="Times New Roman" panose="02020603050405020304" pitchFamily="18" charset="0"/>
            </a:rPr>
            <a:t>2023)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032018-169D-47AE-8120-CB9D16136C1F}" type="sibTrans" cxnId="{E3C6D022-858B-4C12-9D7C-CC9FF4C3DEAC}">
      <dgm:prSet/>
      <dgm:spPr/>
      <dgm:t>
        <a:bodyPr/>
        <a:lstStyle/>
        <a:p>
          <a:endParaRPr lang="en-US"/>
        </a:p>
      </dgm:t>
    </dgm:pt>
    <dgm:pt modelId="{067DD85B-A91F-4FE2-AB52-04494364C1DD}" type="parTrans" cxnId="{E3C6D022-858B-4C12-9D7C-CC9FF4C3DEAC}">
      <dgm:prSet/>
      <dgm:spPr/>
      <dgm:t>
        <a:bodyPr/>
        <a:lstStyle/>
        <a:p>
          <a:endParaRPr lang="en-US"/>
        </a:p>
      </dgm:t>
    </dgm:pt>
    <dgm:pt modelId="{6BF5063C-60AA-40D7-9BAB-480935966E9C}" type="pres">
      <dgm:prSet presAssocID="{914882DE-1C1C-4153-9A4A-EAA868BFFCC1}" presName="root" presStyleCnt="0">
        <dgm:presLayoutVars>
          <dgm:dir/>
          <dgm:resizeHandles val="exact"/>
        </dgm:presLayoutVars>
      </dgm:prSet>
      <dgm:spPr/>
    </dgm:pt>
    <dgm:pt modelId="{5A1E2081-7D94-43A3-AED8-988040C28B5B}" type="pres">
      <dgm:prSet presAssocID="{C77C4347-79AE-459D-A063-CE1D9FD84158}" presName="compNode" presStyleCnt="0"/>
      <dgm:spPr/>
    </dgm:pt>
    <dgm:pt modelId="{B8F871CC-681A-42DB-B12A-DD04E0BCBC94}" type="pres">
      <dgm:prSet presAssocID="{C77C4347-79AE-459D-A063-CE1D9FD841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reetlight"/>
        </a:ext>
      </dgm:extLst>
    </dgm:pt>
    <dgm:pt modelId="{A4EAF43C-7EF1-47E3-A41D-1D4DB2C855A3}" type="pres">
      <dgm:prSet presAssocID="{C77C4347-79AE-459D-A063-CE1D9FD84158}" presName="spaceRect" presStyleCnt="0"/>
      <dgm:spPr/>
    </dgm:pt>
    <dgm:pt modelId="{EEB42206-B6A2-4982-84D0-861223311E8E}" type="pres">
      <dgm:prSet presAssocID="{C77C4347-79AE-459D-A063-CE1D9FD84158}" presName="textRect" presStyleLbl="revTx" presStyleIdx="0" presStyleCnt="3">
        <dgm:presLayoutVars>
          <dgm:chMax val="1"/>
          <dgm:chPref val="1"/>
        </dgm:presLayoutVars>
      </dgm:prSet>
      <dgm:spPr/>
    </dgm:pt>
    <dgm:pt modelId="{B459E829-3882-46EE-93E3-D569F88D20DC}" type="pres">
      <dgm:prSet presAssocID="{B56354B4-0844-42B5-AD43-98C937098912}" presName="sibTrans" presStyleCnt="0"/>
      <dgm:spPr/>
    </dgm:pt>
    <dgm:pt modelId="{B75897CC-9C1A-4F94-A34B-787F13681B60}" type="pres">
      <dgm:prSet presAssocID="{F3937DB0-E7A5-432F-8A9B-A20FAB9E54B4}" presName="compNode" presStyleCnt="0"/>
      <dgm:spPr/>
    </dgm:pt>
    <dgm:pt modelId="{F8DA5EE3-78BD-4F06-A88A-99B4C44A747F}" type="pres">
      <dgm:prSet presAssocID="{F3937DB0-E7A5-432F-8A9B-A20FAB9E54B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69B254A6-7884-4186-B014-59AEB1EE06A2}" type="pres">
      <dgm:prSet presAssocID="{F3937DB0-E7A5-432F-8A9B-A20FAB9E54B4}" presName="spaceRect" presStyleCnt="0"/>
      <dgm:spPr/>
    </dgm:pt>
    <dgm:pt modelId="{4E16D142-56B8-43A0-AD4A-81E719EDA548}" type="pres">
      <dgm:prSet presAssocID="{F3937DB0-E7A5-432F-8A9B-A20FAB9E54B4}" presName="textRect" presStyleLbl="revTx" presStyleIdx="1" presStyleCnt="3">
        <dgm:presLayoutVars>
          <dgm:chMax val="1"/>
          <dgm:chPref val="1"/>
        </dgm:presLayoutVars>
      </dgm:prSet>
      <dgm:spPr/>
    </dgm:pt>
    <dgm:pt modelId="{32091875-89AD-40A1-B4D7-63F709FF26D9}" type="pres">
      <dgm:prSet presAssocID="{AA0D9814-0C81-46EF-A8D1-AAD3B141A2DA}" presName="sibTrans" presStyleCnt="0"/>
      <dgm:spPr/>
    </dgm:pt>
    <dgm:pt modelId="{1794ACCF-D136-40EA-AEF1-85528E708943}" type="pres">
      <dgm:prSet presAssocID="{3D0428E0-DC0F-43EB-A97E-3B7156224726}" presName="compNode" presStyleCnt="0"/>
      <dgm:spPr/>
    </dgm:pt>
    <dgm:pt modelId="{A950FDBD-7EE2-4A96-A0B8-912435E4CEE9}" type="pres">
      <dgm:prSet presAssocID="{3D0428E0-DC0F-43EB-A97E-3B715622472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Bar Chart"/>
        </a:ext>
      </dgm:extLst>
    </dgm:pt>
    <dgm:pt modelId="{D351DF5B-939E-4F70-BC34-E53888F49152}" type="pres">
      <dgm:prSet presAssocID="{3D0428E0-DC0F-43EB-A97E-3B7156224726}" presName="spaceRect" presStyleCnt="0"/>
      <dgm:spPr/>
    </dgm:pt>
    <dgm:pt modelId="{2270A1DD-BCC7-46ED-88EF-3BCE62935BB9}" type="pres">
      <dgm:prSet presAssocID="{3D0428E0-DC0F-43EB-A97E-3B715622472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55AD81A-F123-4130-ADB0-65C87D16F3B7}" type="presOf" srcId="{914882DE-1C1C-4153-9A4A-EAA868BFFCC1}" destId="{6BF5063C-60AA-40D7-9BAB-480935966E9C}" srcOrd="0" destOrd="0" presId="urn:microsoft.com/office/officeart/2018/2/layout/IconLabelList"/>
    <dgm:cxn modelId="{E3C6D022-858B-4C12-9D7C-CC9FF4C3DEAC}" srcId="{914882DE-1C1C-4153-9A4A-EAA868BFFCC1}" destId="{3D0428E0-DC0F-43EB-A97E-3B7156224726}" srcOrd="2" destOrd="0" parTransId="{067DD85B-A91F-4FE2-AB52-04494364C1DD}" sibTransId="{03032018-169D-47AE-8120-CB9D16136C1F}"/>
    <dgm:cxn modelId="{874C5F2F-5B8D-4516-837A-B904D0D04C0E}" type="presOf" srcId="{F3937DB0-E7A5-432F-8A9B-A20FAB9E54B4}" destId="{4E16D142-56B8-43A0-AD4A-81E719EDA548}" srcOrd="0" destOrd="0" presId="urn:microsoft.com/office/officeart/2018/2/layout/IconLabelList"/>
    <dgm:cxn modelId="{2A9D0336-E3C5-4526-8C3C-768AFC572F7C}" srcId="{914882DE-1C1C-4153-9A4A-EAA868BFFCC1}" destId="{F3937DB0-E7A5-432F-8A9B-A20FAB9E54B4}" srcOrd="1" destOrd="0" parTransId="{2F72D293-15BE-416E-87B5-A6C22F9FA780}" sibTransId="{AA0D9814-0C81-46EF-A8D1-AAD3B141A2DA}"/>
    <dgm:cxn modelId="{F6F24389-54D3-4DC7-BCF1-75EFEB062A85}" srcId="{914882DE-1C1C-4153-9A4A-EAA868BFFCC1}" destId="{C77C4347-79AE-459D-A063-CE1D9FD84158}" srcOrd="0" destOrd="0" parTransId="{81F50713-73F7-465E-AA22-482A63E5AD1D}" sibTransId="{B56354B4-0844-42B5-AD43-98C937098912}"/>
    <dgm:cxn modelId="{38DD70C6-499E-4D4A-88CF-4704764EA1D7}" type="presOf" srcId="{3D0428E0-DC0F-43EB-A97E-3B7156224726}" destId="{2270A1DD-BCC7-46ED-88EF-3BCE62935BB9}" srcOrd="0" destOrd="0" presId="urn:microsoft.com/office/officeart/2018/2/layout/IconLabelList"/>
    <dgm:cxn modelId="{9170A1D9-EE0F-4FC5-B379-EE8D2488DDCC}" type="presOf" srcId="{C77C4347-79AE-459D-A063-CE1D9FD84158}" destId="{EEB42206-B6A2-4982-84D0-861223311E8E}" srcOrd="0" destOrd="0" presId="urn:microsoft.com/office/officeart/2018/2/layout/IconLabelList"/>
    <dgm:cxn modelId="{43D3CF6A-3DC8-4FF3-812B-EAD9AC33FBE0}" type="presParOf" srcId="{6BF5063C-60AA-40D7-9BAB-480935966E9C}" destId="{5A1E2081-7D94-43A3-AED8-988040C28B5B}" srcOrd="0" destOrd="0" presId="urn:microsoft.com/office/officeart/2018/2/layout/IconLabelList"/>
    <dgm:cxn modelId="{20EB87AE-3A0D-42AA-9A2F-138E24C5790D}" type="presParOf" srcId="{5A1E2081-7D94-43A3-AED8-988040C28B5B}" destId="{B8F871CC-681A-42DB-B12A-DD04E0BCBC94}" srcOrd="0" destOrd="0" presId="urn:microsoft.com/office/officeart/2018/2/layout/IconLabelList"/>
    <dgm:cxn modelId="{CBD42870-0482-4CB7-B75B-79375EEA8433}" type="presParOf" srcId="{5A1E2081-7D94-43A3-AED8-988040C28B5B}" destId="{A4EAF43C-7EF1-47E3-A41D-1D4DB2C855A3}" srcOrd="1" destOrd="0" presId="urn:microsoft.com/office/officeart/2018/2/layout/IconLabelList"/>
    <dgm:cxn modelId="{A4E129B0-132C-42FF-A67F-460A1F6529B5}" type="presParOf" srcId="{5A1E2081-7D94-43A3-AED8-988040C28B5B}" destId="{EEB42206-B6A2-4982-84D0-861223311E8E}" srcOrd="2" destOrd="0" presId="urn:microsoft.com/office/officeart/2018/2/layout/IconLabelList"/>
    <dgm:cxn modelId="{4D226EE5-479D-49E9-8604-667F97255041}" type="presParOf" srcId="{6BF5063C-60AA-40D7-9BAB-480935966E9C}" destId="{B459E829-3882-46EE-93E3-D569F88D20DC}" srcOrd="1" destOrd="0" presId="urn:microsoft.com/office/officeart/2018/2/layout/IconLabelList"/>
    <dgm:cxn modelId="{154787A8-4677-44F2-A609-BEA81F177133}" type="presParOf" srcId="{6BF5063C-60AA-40D7-9BAB-480935966E9C}" destId="{B75897CC-9C1A-4F94-A34B-787F13681B60}" srcOrd="2" destOrd="0" presId="urn:microsoft.com/office/officeart/2018/2/layout/IconLabelList"/>
    <dgm:cxn modelId="{B0211FED-C173-4B00-BB13-C1DA704C7F1A}" type="presParOf" srcId="{B75897CC-9C1A-4F94-A34B-787F13681B60}" destId="{F8DA5EE3-78BD-4F06-A88A-99B4C44A747F}" srcOrd="0" destOrd="0" presId="urn:microsoft.com/office/officeart/2018/2/layout/IconLabelList"/>
    <dgm:cxn modelId="{2E81F139-1653-462D-9898-15A530F7CD9A}" type="presParOf" srcId="{B75897CC-9C1A-4F94-A34B-787F13681B60}" destId="{69B254A6-7884-4186-B014-59AEB1EE06A2}" srcOrd="1" destOrd="0" presId="urn:microsoft.com/office/officeart/2018/2/layout/IconLabelList"/>
    <dgm:cxn modelId="{857577C4-2334-4DDD-B8C2-35C4A54CE5E8}" type="presParOf" srcId="{B75897CC-9C1A-4F94-A34B-787F13681B60}" destId="{4E16D142-56B8-43A0-AD4A-81E719EDA548}" srcOrd="2" destOrd="0" presId="urn:microsoft.com/office/officeart/2018/2/layout/IconLabelList"/>
    <dgm:cxn modelId="{EAB867D4-BA8A-4440-AA9A-2F61B48957E7}" type="presParOf" srcId="{6BF5063C-60AA-40D7-9BAB-480935966E9C}" destId="{32091875-89AD-40A1-B4D7-63F709FF26D9}" srcOrd="3" destOrd="0" presId="urn:microsoft.com/office/officeart/2018/2/layout/IconLabelList"/>
    <dgm:cxn modelId="{F375198C-7C7B-47DF-85D4-BEDDBCFD9318}" type="presParOf" srcId="{6BF5063C-60AA-40D7-9BAB-480935966E9C}" destId="{1794ACCF-D136-40EA-AEF1-85528E708943}" srcOrd="4" destOrd="0" presId="urn:microsoft.com/office/officeart/2018/2/layout/IconLabelList"/>
    <dgm:cxn modelId="{F9865C09-C2E8-4534-A49D-3E04D9B52A71}" type="presParOf" srcId="{1794ACCF-D136-40EA-AEF1-85528E708943}" destId="{A950FDBD-7EE2-4A96-A0B8-912435E4CEE9}" srcOrd="0" destOrd="0" presId="urn:microsoft.com/office/officeart/2018/2/layout/IconLabelList"/>
    <dgm:cxn modelId="{D22D6A5E-686C-45EF-8399-A1163B148F5D}" type="presParOf" srcId="{1794ACCF-D136-40EA-AEF1-85528E708943}" destId="{D351DF5B-939E-4F70-BC34-E53888F49152}" srcOrd="1" destOrd="0" presId="urn:microsoft.com/office/officeart/2018/2/layout/IconLabelList"/>
    <dgm:cxn modelId="{D2BBC3E4-2183-4045-AA75-F241E1C87B09}" type="presParOf" srcId="{1794ACCF-D136-40EA-AEF1-85528E708943}" destId="{2270A1DD-BCC7-46ED-88EF-3BCE62935BB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F871CC-681A-42DB-B12A-DD04E0BCBC94}">
      <dsp:nvSpPr>
        <dsp:cNvPr id="0" name=""/>
        <dsp:cNvSpPr/>
      </dsp:nvSpPr>
      <dsp:spPr>
        <a:xfrm>
          <a:off x="890763" y="1138287"/>
          <a:ext cx="981188" cy="9811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42206-B6A2-4982-84D0-861223311E8E}">
      <dsp:nvSpPr>
        <dsp:cNvPr id="0" name=""/>
        <dsp:cNvSpPr/>
      </dsp:nvSpPr>
      <dsp:spPr>
        <a:xfrm>
          <a:off x="291148" y="2431736"/>
          <a:ext cx="2180418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needs of stakeholders have forced hotels to incorporate eco-friendly options like local and low-carbon products, LED lights, into their procurement systems and operations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91148" y="2431736"/>
        <a:ext cx="2180418" cy="787500"/>
      </dsp:txXfrm>
    </dsp:sp>
    <dsp:sp modelId="{F8DA5EE3-78BD-4F06-A88A-99B4C44A747F}">
      <dsp:nvSpPr>
        <dsp:cNvPr id="0" name=""/>
        <dsp:cNvSpPr/>
      </dsp:nvSpPr>
      <dsp:spPr>
        <a:xfrm>
          <a:off x="3452755" y="1138287"/>
          <a:ext cx="981188" cy="9811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16D142-56B8-43A0-AD4A-81E719EDA548}">
      <dsp:nvSpPr>
        <dsp:cNvPr id="0" name=""/>
        <dsp:cNvSpPr/>
      </dsp:nvSpPr>
      <dsp:spPr>
        <a:xfrm>
          <a:off x="2853140" y="2431736"/>
          <a:ext cx="2180418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Almost 58% of tourists opt for the establishments practising environmentally sensitive moves, thus prompting hotels to go greener in their strategies (Fuchs</a:t>
          </a:r>
          <a:r>
            <a:rPr lang="en-GB" sz="11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</a:t>
          </a: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 2024)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853140" y="2431736"/>
        <a:ext cx="2180418" cy="787500"/>
      </dsp:txXfrm>
    </dsp:sp>
    <dsp:sp modelId="{A950FDBD-7EE2-4A96-A0B8-912435E4CEE9}">
      <dsp:nvSpPr>
        <dsp:cNvPr id="0" name=""/>
        <dsp:cNvSpPr/>
      </dsp:nvSpPr>
      <dsp:spPr>
        <a:xfrm>
          <a:off x="6014747" y="1138287"/>
          <a:ext cx="981188" cy="9811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0A1DD-BCC7-46ED-88EF-3BCE62935BB9}">
      <dsp:nvSpPr>
        <dsp:cNvPr id="0" name=""/>
        <dsp:cNvSpPr/>
      </dsp:nvSpPr>
      <dsp:spPr>
        <a:xfrm>
          <a:off x="5415132" y="2431736"/>
          <a:ext cx="2180418" cy="78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Carbon tracking and open reporting of progress towards sustainability are becoming accepted practices in the hospitality industry (Mahajan</a:t>
          </a:r>
          <a:r>
            <a:rPr lang="en-GB" sz="1100" i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 </a:t>
          </a:r>
          <a:r>
            <a:rPr lang="en-GB" sz="11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2023)</a:t>
          </a:r>
          <a:endParaRPr lang="en-US" sz="11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415132" y="2431736"/>
        <a:ext cx="2180418" cy="78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08D22-C949-4B82-8D85-EAA431738368}" type="datetimeFigureOut">
              <a:rPr lang="en-IN" smtClean="0"/>
              <a:t>09/06/25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56F9DE-22CC-411D-8B9C-935D136D998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235465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634470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58169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785245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7950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165066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94168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422119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57700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7507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977716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68395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09645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198904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56F9DE-22CC-411D-8B9C-935D136D9987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13980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48AB5-18A2-06B6-3EC1-2B6BA86A5D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627856-3045-A58B-02AA-2EC6E59619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9C35D-6D0E-C830-7875-066604BE3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2017CD-9D78-F9FD-2106-C5B96B145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9E329-1573-54F2-5000-F334C82903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8865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14FC6-E125-F166-EEC5-930161199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937DE-75D8-4B6E-1278-E7C7DBEF5E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2EC17-3983-5BD5-BAEF-58F87D97A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A41A67-3CE3-636C-1F2B-4B2F8831B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14E12-B7D7-9198-CC94-B341C0BAA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986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E6386-7415-7E75-417D-A6985A380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77B9F0-344E-C1A9-558A-34D1886DA6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3E7E9-83A5-7FE4-8F55-A8E8D6630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064B3-C468-9245-F0CD-B75E2710A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035E1-9BA9-32BC-3333-5E9E4C171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294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18BCC-4CD8-E616-A4B6-017CE74AA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9A5EB-EE15-1F73-62F0-888C32713D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46C253-8123-A492-773A-85DA882A1A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976134-359F-8A9D-37DA-4D72D43FF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814040-5CB7-1AC1-7BEA-664508680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1951C5-C23F-FE35-FF78-FC03361D9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986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80153E-4AF3-CF99-2649-5E459143D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578924-7161-3EFE-FFF2-D263CE47C8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E24854-691A-CFD1-271E-871D8852B2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3AAFAD-3351-23E5-8F6B-1810EA928D0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740E18-0D36-D9FA-130C-9999B376CB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1E35B0B-1D28-272D-13AE-F5A7A74B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2E8473-D314-14BF-202E-D7C855EE0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A73FB3-2212-180F-E3C4-FEA57BA05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959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DC095-D8AB-CBF7-CA41-41ACCB893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CA302-2857-C093-83B4-6F88B352C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0E19AB-BA55-7ED8-F5ED-37897A0751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0CA67F-28D6-923C-69F4-67AD6758F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97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24DC16-7D65-2575-C3F8-BDB493977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810AC6-2B9A-7BFD-4B97-13E501B2EA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096A3C-8C29-46F7-2561-62B2A57B3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389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8A180-21B7-387D-3AC0-DB60BC887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7BE8-D941-7360-171A-53CB947AE9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DCFB60-BF83-5C4A-847D-616AB3EB6B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C69C2F-B865-5A11-9E3C-361F0F9F0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ED763E-9D13-9D80-E201-2BC367C86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162523-BF39-2268-8115-05531377AA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601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DEB81-92C6-F154-51BA-0BB6BAA1E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88F2FF-AAD8-B6F2-E3CE-90DCCF981D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0CFD10-877D-D9B0-95CD-C6D4044C5D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4BA2B1-2FFC-40F6-87FC-C3230DA77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093645-4D52-B775-4C49-CCC80C3852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3866A-EDCC-3192-381F-D64270141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361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0F93D-9D33-ECF2-5C19-965407FF9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2157562-3AF4-9FEE-1C11-9C367257FC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9DD35-3C33-D257-C108-7F12D63F0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188DDB-2FF4-B102-A4B7-37B21035E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3BDD56-4126-9BC3-34EE-2273CF849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522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2BDE09-1CAA-F177-C716-8783AD5022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BC8482-085E-3AE9-A1A5-E2DF78249E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5368B8-A7D9-0994-D15A-C75F9DF95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031FD3-D5FB-A6D9-1184-D7DDEA0D4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10B1B8-D9E4-BD2B-916A-05AA53095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728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64812C-3ACC-4340-C133-C88022D76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548088-0423-D3D2-F809-38D2653300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CA7720-9A69-D890-71FC-46E3A4D105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395B51D-E049-41E9-8116-1E14A7FF239A}" type="datetimeFigureOut">
              <a:rPr lang="en-US" smtClean="0"/>
              <a:t>6/9/25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E765F-E8FF-1024-3648-43BB8A0EA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6759F1-D963-197D-EC88-3AE38B0CF8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F86D2B-4661-4E33-AFA8-B8E67F6BB7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460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hatgp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nergy.ec.europa.eu/topics/energy-efficiency/energy-efficient-buildings/nearly-zero-energy-and-zero-emission-buildings_en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reenkey.global/stories-news-1/2021/7/13/76-of-travellers-pledging-to-seek-out-accommodation-that-has-reputable-third-party-sustainability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Towards a sustainable hospitality industry - EHL business news">
            <a:extLst>
              <a:ext uri="{FF2B5EF4-FFF2-40B4-BE49-F238E27FC236}">
                <a16:creationId xmlns:a16="http://schemas.microsoft.com/office/drawing/2014/main" id="{C21F1827-4728-ADFF-67D3-EFEA327E2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477229" y="158592"/>
            <a:ext cx="6189541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9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0CC057-B6DD-89A5-C29E-9B958308A0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94104" y="1524001"/>
            <a:ext cx="4155791" cy="2011396"/>
          </a:xfrm>
        </p:spPr>
        <p:txBody>
          <a:bodyPr>
            <a:normAutofit fontScale="90000"/>
          </a:bodyPr>
          <a:lstStyle/>
          <a:p>
            <a:r>
              <a:rPr lang="en-GB" sz="35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 AND NET-ZERO IN THE HOTEL INDUSTRY</a:t>
            </a:r>
            <a:endParaRPr lang="en-GB" sz="35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B8F6E-561D-57C6-CABC-71D92DA182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15815" y="3789040"/>
            <a:ext cx="3312369" cy="2391811"/>
          </a:xfrm>
        </p:spPr>
        <p:txBody>
          <a:bodyPr>
            <a:normAutofit/>
          </a:bodyPr>
          <a:lstStyle/>
          <a:p>
            <a:r>
              <a:rPr lang="en-GB" sz="1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 TITLE: CONTEMPORARY THEMES IN THE HOTEL AND HOSPITALITY SECTOR</a:t>
            </a:r>
            <a:b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 CODE: BMIH6001</a:t>
            </a:r>
          </a:p>
          <a:p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NAME: SEMRA ISMAIL</a:t>
            </a:r>
          </a:p>
          <a:p>
            <a: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ID:2207104</a:t>
            </a:r>
            <a:b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IN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68594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 Título"/>
          <p:cNvSpPr>
            <a:spLocks noGrp="1"/>
          </p:cNvSpPr>
          <p:nvPr>
            <p:ph type="title"/>
          </p:nvPr>
        </p:nvSpPr>
        <p:spPr>
          <a:xfrm>
            <a:off x="840699" y="687480"/>
            <a:ext cx="5605629" cy="994172"/>
          </a:xfrm>
        </p:spPr>
        <p:txBody>
          <a:bodyPr>
            <a:normAutofit/>
          </a:bodyPr>
          <a:lstStyle/>
          <a:p>
            <a:r>
              <a:rPr lang="en-GB" sz="30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Acknowledgement for Using AI tools</a:t>
            </a:r>
            <a:endParaRPr lang="en-US" sz="3000"/>
          </a:p>
        </p:txBody>
      </p:sp>
      <p:sp>
        <p:nvSpPr>
          <p:cNvPr id="3" name="2 Marcador de contenido"/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pPr marL="0" marR="0" indent="0">
              <a:buNone/>
            </a:pP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acknowledge that I did not use ChatGPT (</a:t>
            </a:r>
            <a:r>
              <a:rPr lang="en-GB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http://chatgpt.com/</a:t>
            </a:r>
            <a:r>
              <a:rPr lang="en-GB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) on 11 May 2025 to write my notes into submission format using the prompt(s). I confirm that I have not presented any AI generated text as my work. I confirm I have copies of my drafts, notes, and other resources I used before and after the use of AI tools, which I may be asked to provide as evidence. </a:t>
            </a:r>
            <a:endParaRPr lang="en-US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13696596-6DFA-1E29-1414-D10A86250D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239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E04BC6-A29C-78C8-4EB7-F44FA4FCB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INTRODUCTION</a:t>
            </a:r>
            <a:endParaRPr lang="en-GB" sz="3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F5F4D-969C-EEDD-0063-319FB9F9E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3" y="2492896"/>
            <a:ext cx="4392488" cy="4176464"/>
          </a:xfrm>
        </p:spPr>
        <p:txBody>
          <a:bodyPr anchor="ctr">
            <a:normAutofit fontScale="85000" lnSpcReduction="2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Currently UK hospitality sector is making a legal commitment to achieving net-zero.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hotels support 3.2 million posts and add £130 billion to GDP of the country.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building is considered to be Net Zero Energy if its annual energy use is about equivalent to the quantity of energy from renewable sources produced on-site or responsibly purchased (European Commission, 2023).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Smart thermostats and LED lighting are energy-efficient technologies.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Almost 3.2 million individuals draw their sustenance from hotels in the UK, while the industry adds £130 billion to the economy annually (GOV UK, 2025)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 descr="UKHospitality - The value and contribution of the hospitality industry -  Page 1">
            <a:extLst>
              <a:ext uri="{FF2B5EF4-FFF2-40B4-BE49-F238E27FC236}">
                <a16:creationId xmlns:a16="http://schemas.microsoft.com/office/drawing/2014/main" id="{CFC39E5F-CE97-8F51-FFC2-3CFB7954E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57840" y="-14523"/>
            <a:ext cx="48514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69679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59C23-3E35-0E08-418F-B03F90A51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24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BACKGROUND DETAILS</a:t>
            </a:r>
            <a:endParaRPr lang="en-GB" sz="2400" b="1"/>
          </a:p>
        </p:txBody>
      </p:sp>
      <p:pic>
        <p:nvPicPr>
          <p:cNvPr id="4098" name="Picture 2" descr="PwC UK Hotels Forecast 2021-2022 - An emerging recovery">
            <a:extLst>
              <a:ext uri="{FF2B5EF4-FFF2-40B4-BE49-F238E27FC236}">
                <a16:creationId xmlns:a16="http://schemas.microsoft.com/office/drawing/2014/main" id="{F1D1C8C4-92D5-9E6B-C530-07A6412BD8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" y="10"/>
            <a:ext cx="9143980" cy="371060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9C8CE-C9DF-EA69-0DEB-A1549A634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 fontScale="92500" lnSpcReduction="1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hotels each year spend up to £1.3 billion on energy while releasing about eight million tonnes of carbon dioxide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Foxcomms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2025)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commitment is also supported by some strong legislation, such as the Environment Act 2021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Greenkey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2025)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Institutional Theory perspective tells us that such legislative measures prod businesses like hotels in favour of greener practices.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6322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1" name="Rectangle 51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ED342F-AF2F-FB17-F4E3-B4BC4B661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25369"/>
            <a:ext cx="3276451" cy="1956841"/>
          </a:xfrm>
        </p:spPr>
        <p:txBody>
          <a:bodyPr anchor="b">
            <a:normAutofit fontScale="90000"/>
          </a:bodyPr>
          <a:lstStyle/>
          <a:p>
            <a:r>
              <a:rPr lang="en-GB" sz="2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LITERATURE REVIEW:</a:t>
            </a:r>
            <a:br>
              <a:rPr lang="en-GB" sz="2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ENERGY-EFFICIENT TECHNOLOGIES AND OPERATIONAL PRACTICES :</a:t>
            </a:r>
            <a:endParaRPr lang="en-GB" sz="2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13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60" y="2586994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316F7-00D1-45F0-5F46-644AAB03E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060" y="2872899"/>
            <a:ext cx="3182691" cy="3320668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UK hospitality industry is slowly incorporating energy-saving initiatives such as smart thermostats, LED illumination and Building Management Systems (BMS), to reduce its carbon footprint.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using RBV theory, improved internal assets of hotels, such as capital and technical skills (Kruesi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Bazelmans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2022).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Hoteliers, Save Energy In Hotels And Reduce Costs With Smart Technologies ⋆  SensorFlow | SensorFlow">
            <a:extLst>
              <a:ext uri="{FF2B5EF4-FFF2-40B4-BE49-F238E27FC236}">
                <a16:creationId xmlns:a16="http://schemas.microsoft.com/office/drawing/2014/main" id="{CBD3ECB0-F4BC-96C5-9F9B-F87D28BC7A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1001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96CE4-6814-4504-FFB3-1F2F78D9A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2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RENEWABLE ENERGY TECHNOLOGIES FOR NET-ZERO GOALS </a:t>
            </a:r>
            <a:endParaRPr lang="en-GB" sz="2200" b="1" dirty="0"/>
          </a:p>
        </p:txBody>
      </p:sp>
      <p:pic>
        <p:nvPicPr>
          <p:cNvPr id="6146" name="Picture 2" descr="A Roadmap for Energy Efficiency in Hospitality: Key Strategies for Hotel  Owners to Prioritize Energy Conservation Measures - Cumming Group">
            <a:extLst>
              <a:ext uri="{FF2B5EF4-FFF2-40B4-BE49-F238E27FC236}">
                <a16:creationId xmlns:a16="http://schemas.microsoft.com/office/drawing/2014/main" id="{54F0CBCF-022F-FC57-9B51-D90188DA52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1AAC7-7DEE-EFCB-FF0E-60DF9F070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 fontScale="925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Hotels that belong to chains like Fuller’s and Mitchells and Butlers have fitted solar panels and bought renewable electricity, thus significantly reducing their carbon emissions (Fullers, 2025).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Ecological Modernisation Theory (EMT) combines environmental and economic aspirations that can be improved with funding and investments.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6388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How is technology driving sustainable change in the hospitality sector?">
            <a:extLst>
              <a:ext uri="{FF2B5EF4-FFF2-40B4-BE49-F238E27FC236}">
                <a16:creationId xmlns:a16="http://schemas.microsoft.com/office/drawing/2014/main" id="{8B892280-BCD8-5A82-75B0-06FD497DDB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" y="10"/>
            <a:ext cx="72522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Rectangle 717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3449ED-5925-CD54-1EC9-C2AF91EDE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160" y="365125"/>
            <a:ext cx="2664295" cy="1899912"/>
          </a:xfrm>
        </p:spPr>
        <p:txBody>
          <a:bodyPr>
            <a:normAutofit fontScale="90000"/>
          </a:bodyPr>
          <a:lstStyle/>
          <a:p>
            <a:r>
              <a:rPr lang="en-GB" sz="22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EXTERNAL PRESSURES DRIVING SUSTAINABILITY</a:t>
            </a:r>
            <a:br>
              <a:rPr lang="en-GB" sz="2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GB" sz="2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sz="2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6044F-9427-6AE2-C14F-B7CA3FE2B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Trends toward sustainability in UK hotels are strongly driven by the Environment Act, MEES and Plastic Packaging Tax.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Institutional Theory suggests that enterprises adjust their strategies due to government regulations and prevailing mainstream societal values.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many hotels have invested in new equipment to meet Minimum Energy Efficiency Standards.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989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3" name="Rectangle 820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Sustainable technologies - Smart hotels reducing environmental impact">
            <a:extLst>
              <a:ext uri="{FF2B5EF4-FFF2-40B4-BE49-F238E27FC236}">
                <a16:creationId xmlns:a16="http://schemas.microsoft.com/office/drawing/2014/main" id="{8979DB13-3486-7E69-7B58-D8FF1DB964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 bwMode="auto">
          <a:xfrm>
            <a:off x="1891767" y="10"/>
            <a:ext cx="725223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4" name="Rectangle 820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32D4AE-A11E-BEB2-9CF2-900945F8C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>
            <a:normAutofit/>
          </a:bodyPr>
          <a:lstStyle/>
          <a:p>
            <a:r>
              <a:rPr lang="en-GB" sz="22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IMPACTS OF THE THEMES IN THE UK HOSPITALITY AND HOTEL INDUSTRY</a:t>
            </a:r>
            <a:endParaRPr lang="en-GB" sz="2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131B3-06C1-A87C-0B3E-91916A4BA0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434201"/>
            <a:ext cx="2866641" cy="3742762"/>
          </a:xfrm>
        </p:spPr>
        <p:txBody>
          <a:bodyPr>
            <a:normAutofit fontScale="92500"/>
          </a:bodyPr>
          <a:lstStyle/>
          <a:p>
            <a:pPr lvl="0"/>
            <a:r>
              <a:rPr lang="en-GB" dirty="0"/>
              <a:t>The marketing in hotels increasingly focuses on Sustainability.</a:t>
            </a:r>
            <a:endParaRPr lang="en-IN" dirty="0"/>
          </a:p>
          <a:p>
            <a:pPr lvl="0"/>
            <a:r>
              <a:rPr lang="en-GB" dirty="0"/>
              <a:t>75% of visitors who are in search of eco-friendly options, UK-based hotel chains are getting increasingly interested in sustainability to stand out (</a:t>
            </a:r>
            <a:r>
              <a:rPr lang="en-GB" dirty="0" err="1"/>
              <a:t>Greenkey</a:t>
            </a:r>
            <a:r>
              <a:rPr lang="en-GB" dirty="0"/>
              <a:t>, 2025).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00046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EA0E080-AED0-3A08-D0E4-B2C73105C16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5F87C2-F419-BABF-AD68-7F2365029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r>
              <a:rPr lang="en-GB" sz="35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METHODS</a:t>
            </a:r>
            <a:endParaRPr lang="en-GB" sz="35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E460B-3AB5-7E32-9494-D14F2519E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 fontScale="77500" lnSpcReduction="2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Data has been collected from secondary sources, articles, company websites, journals, etc.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Secondary data collection data offers rich insights and varied perspectives of authors, unlike primary data (Wickham, 2019).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Politically, the net-zero targets and regulatory changes like the Environment Act and MEES encourage hotels to upgrade their efficiency under the Institutional Theory.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Economically, substantial annual energy costs £1.3bn, which shows how the use of green technology lessens costs from an Ecological Modernisation perspective.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14429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C5514-B1BF-4473-537C-293D29F6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44" y="1196752"/>
            <a:ext cx="4000653" cy="432048"/>
          </a:xfrm>
        </p:spPr>
        <p:txBody>
          <a:bodyPr anchor="ctr">
            <a:normAutofit fontScale="90000"/>
          </a:bodyPr>
          <a:lstStyle/>
          <a:p>
            <a:r>
              <a:rPr lang="en-GB" sz="3500" b="1" dirty="0"/>
              <a:t>METHODS:</a:t>
            </a:r>
            <a:br>
              <a:rPr lang="en-GB" sz="3500" b="1" dirty="0"/>
            </a:br>
            <a:r>
              <a:rPr lang="en-GB" sz="3500" b="1" dirty="0"/>
              <a:t>CONTEXTUAL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8819E-B9B2-A6B5-E7FB-6A2EDBB8F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 fontScale="92500"/>
          </a:bodyPr>
          <a:lstStyle/>
          <a:p>
            <a:pPr lvl="0"/>
            <a:r>
              <a:rPr lang="en-GB" dirty="0"/>
              <a:t>Socially, 76% of travellers demonstrate a preference for eco-friendly hotels (</a:t>
            </a:r>
            <a:r>
              <a:rPr lang="en-GB" dirty="0" err="1"/>
              <a:t>Weforum</a:t>
            </a:r>
            <a:r>
              <a:rPr lang="en-GB" dirty="0"/>
              <a:t>, 2025). </a:t>
            </a:r>
            <a:endParaRPr lang="en-IN" dirty="0"/>
          </a:p>
          <a:p>
            <a:pPr lvl="0"/>
            <a:r>
              <a:rPr lang="en-GB" dirty="0"/>
              <a:t>Legally, the UK hospitality sector needs to comply with Minimum Energy Efficiency Standards (MEES), and the buildings must achieve a 'B' EPC rating by 2030.</a:t>
            </a:r>
            <a:endParaRPr lang="en-IN" dirty="0"/>
          </a:p>
          <a:p>
            <a:pPr lvl="0"/>
            <a:r>
              <a:rPr lang="en-GB" dirty="0"/>
              <a:t>Environmentally, hotels must comply with the Environment Act of 2021, including air quality and waste reduction. </a:t>
            </a:r>
            <a:endParaRPr lang="en-IN" dirty="0"/>
          </a:p>
        </p:txBody>
      </p:sp>
      <p:pic>
        <p:nvPicPr>
          <p:cNvPr id="5" name="Picture 4" descr="Houses in an area">
            <a:extLst>
              <a:ext uri="{FF2B5EF4-FFF2-40B4-BE49-F238E27FC236}">
                <a16:creationId xmlns:a16="http://schemas.microsoft.com/office/drawing/2014/main" id="{EACF892E-30AF-5B55-FB65-D45C75103FF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111298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6FBE87-12FC-3E10-AD48-DE6844904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 sz="28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IMPACT OF CONTEMPORARY THEMES ON THE HOSPITALITY AND HOTEL INDUSTRY</a:t>
            </a:r>
            <a:endParaRPr lang="en-GB" sz="2800" b="1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A28288-FB64-D007-331E-1645601F1B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7236223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75364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EF6118E-44FB-4509-B4D9-129052E4C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111DFB-414D-5638-343A-FC44591EB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366" y="525195"/>
            <a:ext cx="2989616" cy="2806506"/>
          </a:xfrm>
        </p:spPr>
        <p:txBody>
          <a:bodyPr anchor="b">
            <a:normAutofit/>
          </a:bodyPr>
          <a:lstStyle/>
          <a:p>
            <a:r>
              <a:rPr lang="en-GB" sz="2500" b="1" kern="0">
                <a:effectLst/>
                <a:latin typeface="Times New Roman" panose="02020603050405020304" pitchFamily="18" charset="0"/>
              </a:rPr>
              <a:t>INDUSTRY RESPONSES TO THE CHOSEN CONTEMPORARY ISSUE</a:t>
            </a:r>
            <a:endParaRPr lang="en-GB" sz="25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E67C629-8F94-F040-F227-81854CD0C09C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623241" y="2492896"/>
            <a:ext cx="5105027" cy="26230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56D8E-BB00-AF23-5112-B8E8AA3BC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366" y="3526300"/>
            <a:ext cx="2989616" cy="2588458"/>
          </a:xfrm>
        </p:spPr>
        <p:txBody>
          <a:bodyPr>
            <a:normAutofit/>
          </a:bodyPr>
          <a:lstStyle/>
          <a:p>
            <a:pPr marL="342900" marR="0" lvl="0" indent="-342900">
              <a:buFont typeface="Symbol" panose="05050102010706020507" pitchFamily="18" charset="2"/>
              <a:buChar char=""/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Britain’s first climate-positive hotel, Whatley Manor, achieved a 31% reduction in waste per guest by converting to biogas and using on-site anaerobic digestion</a:t>
            </a:r>
            <a:endParaRPr lang="en-US" sz="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buFont typeface="Symbol" panose="05050102010706020507" pitchFamily="18" charset="2"/>
              <a:buChar char=""/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 helped them to save 3m GBP each year</a:t>
            </a:r>
            <a:endParaRPr lang="en-US" sz="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buFont typeface="Symbol" panose="05050102010706020507" pitchFamily="18" charset="2"/>
              <a:buChar char=""/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Installation of LEDS in 388 Travelodge hotels contributed to annual savings of 20.2 GWh and 4,283 tonnes of CO</a:t>
            </a:r>
            <a:r>
              <a:rPr lang="en-GB" sz="900" baseline="-25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</a:t>
            </a:r>
            <a:endParaRPr lang="en-US" sz="900" baseline="-25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buFont typeface="Symbol" panose="05050102010706020507" pitchFamily="18" charset="2"/>
              <a:buChar char=""/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With the use of smart room controls, Premier Inn managed to bring down its electricity use by 14%</a:t>
            </a:r>
            <a:endParaRPr lang="en-US" sz="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buFont typeface="Symbol" panose="05050102010706020507" pitchFamily="18" charset="2"/>
              <a:buChar char=""/>
            </a:pPr>
            <a:r>
              <a:rPr lang="en-GB" sz="9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Fuller's pub hotels are now powered by 100% renewables and use solar panels, as a result, cutting 948 tonnes of CO₂</a:t>
            </a:r>
            <a:endParaRPr lang="en-US" sz="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43543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A4533E-0B95-A16A-ED5B-268081EAE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4777739"/>
            <a:ext cx="2564242" cy="1412119"/>
          </a:xfrm>
        </p:spPr>
        <p:txBody>
          <a:bodyPr>
            <a:normAutofit/>
          </a:bodyPr>
          <a:lstStyle/>
          <a:p>
            <a:r>
              <a:rPr lang="en-GB" sz="17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CRITICAL REFLECTION ON THEIR LEVELS OF IMPACT, STRENGTHS, AND LIMITATIONS</a:t>
            </a:r>
            <a:endParaRPr lang="en-GB" sz="1700" b="1"/>
          </a:p>
        </p:txBody>
      </p:sp>
      <p:pic>
        <p:nvPicPr>
          <p:cNvPr id="10242" name="Picture 2" descr="An investigation into the use of humour among Paramedics as a factor in  coping with stress and an element affecting resilience against burnout. A  Literature Review | Brighton Journal of Research in">
            <a:extLst>
              <a:ext uri="{FF2B5EF4-FFF2-40B4-BE49-F238E27FC236}">
                <a16:creationId xmlns:a16="http://schemas.microsoft.com/office/drawing/2014/main" id="{30D0AEBA-5D64-BC43-9DB3-635CF98B8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9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onnsiteX0" fmla="*/ 0 w 1371600"/>
              <a:gd name="connsiteY0" fmla="*/ 0 h 13716"/>
              <a:gd name="connsiteX1" fmla="*/ 685800 w 1371600"/>
              <a:gd name="connsiteY1" fmla="*/ 0 h 13716"/>
              <a:gd name="connsiteX2" fmla="*/ 1371600 w 1371600"/>
              <a:gd name="connsiteY2" fmla="*/ 0 h 13716"/>
              <a:gd name="connsiteX3" fmla="*/ 1371600 w 1371600"/>
              <a:gd name="connsiteY3" fmla="*/ 13716 h 13716"/>
              <a:gd name="connsiteX4" fmla="*/ 713232 w 1371600"/>
              <a:gd name="connsiteY4" fmla="*/ 13716 h 13716"/>
              <a:gd name="connsiteX5" fmla="*/ 0 w 1371600"/>
              <a:gd name="connsiteY5" fmla="*/ 13716 h 13716"/>
              <a:gd name="connsiteX6" fmla="*/ 0 w 1371600"/>
              <a:gd name="connsiteY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09A3C-ACA7-0531-B612-A273BEBE3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90720" y="4777739"/>
            <a:ext cx="5173220" cy="1399223"/>
          </a:xfrm>
        </p:spPr>
        <p:txBody>
          <a:bodyPr anchor="ctr">
            <a:normAutofit/>
          </a:bodyPr>
          <a:lstStyle/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Large hotel groups like Premier Inn and Hilton Hotels realise big emissions reductions and 30% of cost savings using intelligent systems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Demonstrating diffusion and EMT benefits (</a:t>
            </a:r>
            <a:r>
              <a:rPr lang="en-GB" sz="1200" u="none" strike="noStrike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Premierinn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2025) 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Institutional pressures like MEES regulations, particularly, weigh heavily on these SMEs with excessive costs of compliance (Mehmood </a:t>
            </a:r>
            <a:r>
              <a:rPr lang="en-GB" sz="1200" i="1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GB" sz="12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2023)</a:t>
            </a:r>
            <a:endParaRPr lang="en-US" sz="12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49977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ildings and reflections">
            <a:extLst>
              <a:ext uri="{FF2B5EF4-FFF2-40B4-BE49-F238E27FC236}">
                <a16:creationId xmlns:a16="http://schemas.microsoft.com/office/drawing/2014/main" id="{24E7B4ED-DADD-603D-E4F0-364308B295D2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924" y="609600"/>
            <a:ext cx="4029076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042B6A-8D56-9E55-94FA-082200190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356" y="1071350"/>
            <a:ext cx="3581372" cy="1339382"/>
          </a:xfrm>
        </p:spPr>
        <p:txBody>
          <a:bodyPr>
            <a:normAutofit/>
          </a:bodyPr>
          <a:lstStyle/>
          <a:p>
            <a:pPr algn="ctr"/>
            <a:r>
              <a:rPr lang="en-GB" sz="31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CONCLUSIONS</a:t>
            </a:r>
            <a:endParaRPr lang="en-GB" sz="3100" b="1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499" y="399531"/>
            <a:ext cx="1280813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96C9F-23DE-90B7-2D5E-27AC93399D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1989" y="2547257"/>
            <a:ext cx="3343834" cy="3109740"/>
          </a:xfrm>
        </p:spPr>
        <p:txBody>
          <a:bodyPr anchor="ctr">
            <a:normAutofit/>
          </a:bodyPr>
          <a:lstStyle/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UK-based hotels have made tangible steps towards net-zero and sustainability objectives via regulation requirements like the 2050 net-zero objective and MEES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Consumer pressure has pushed numerous chains to fit out renewables, intelligent energy controls, and waste-cutting schemes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>
              <a:buFont typeface="Arial" panose="020B0604020202020204" pitchFamily="34" charset="0"/>
              <a:buChar char="●"/>
            </a:pPr>
            <a:r>
              <a:rPr lang="en-GB" sz="1400" u="none" strike="noStrik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High-end hotels like Premier Inn now make large cuts in emissions, and the rest follow on institutional and stakeholder pressures</a:t>
            </a:r>
            <a:endParaRPr lang="en-US" sz="1400" u="none" strike="noStrike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370528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7BF56-71D2-18B5-26E9-F45741720B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GB" sz="27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RECOMMENDATIONS</a:t>
            </a:r>
            <a:endParaRPr lang="en-GB" sz="27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9E07C-C655-6F7C-3A1A-12AC0B3F7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 fontScale="92500" lnSpcReduction="10000"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UK-based hotels have made tangible steps towards net-zero and sustainability objectives via regulation requirements like the 2050 net-zero objective and MEES.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Consumer pressure has pushed numerous chains to fit out renewables, intelligent energy controls, and waste-cutting schemes. 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doing so, they can apply to the government to get grants, tax credits and subsidies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Ukhospitality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bstract green lights">
            <a:extLst>
              <a:ext uri="{FF2B5EF4-FFF2-40B4-BE49-F238E27FC236}">
                <a16:creationId xmlns:a16="http://schemas.microsoft.com/office/drawing/2014/main" id="{5A8242AE-63C5-BDF3-53D5-75EDB1783C83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189132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2997F7-B5EF-9C27-3352-68AE163E1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2500" b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  <a:endParaRPr lang="en-GB" sz="2500" b="1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CA332-F9E3-365E-B66E-DD1CC4D5F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74359" y="666114"/>
            <a:ext cx="4916510" cy="5546047"/>
          </a:xfrm>
        </p:spPr>
        <p:txBody>
          <a:bodyPr anchor="ctr">
            <a:normAutofit fontScale="40000" lnSpcReduction="20000"/>
          </a:bodyPr>
          <a:lstStyle/>
          <a:p>
            <a:pPr algn="just"/>
            <a:r>
              <a:rPr lang="en-IN" dirty="0"/>
              <a:t>European Commission. (2023). </a:t>
            </a:r>
            <a:r>
              <a:rPr lang="en-IN" i="1" dirty="0"/>
              <a:t>Nearly-zero energy and zero-emission buildings</a:t>
            </a:r>
            <a:r>
              <a:rPr lang="en-IN" dirty="0"/>
              <a:t>. Energy. </a:t>
            </a:r>
            <a:r>
              <a:rPr lang="en-IN" u="sng" dirty="0">
                <a:hlinkClick r:id="rId3"/>
              </a:rPr>
              <a:t>https://energy.ec.europa.eu/topics/energy-efficiency/energy-efficient-buildings/nearly-zero-energy-and-zero-emission-buildings_en</a:t>
            </a:r>
            <a:r>
              <a:rPr lang="en-IN" dirty="0"/>
              <a:t> [</a:t>
            </a:r>
            <a:r>
              <a:rPr lang="en-GB" dirty="0"/>
              <a:t>Accessed on: 14 May 2025].</a:t>
            </a:r>
            <a:endParaRPr lang="en-IN" dirty="0"/>
          </a:p>
          <a:p>
            <a:pPr algn="just"/>
            <a:r>
              <a:rPr lang="en-GB" dirty="0" err="1"/>
              <a:t>Foxcomms</a:t>
            </a:r>
            <a:r>
              <a:rPr lang="en-GB" dirty="0"/>
              <a:t>, (2025). </a:t>
            </a:r>
            <a:r>
              <a:rPr lang="en-GB" i="1" dirty="0"/>
              <a:t>Whatley Manor Becomes the First Climate Positive Hotel in the UK | Luxury</a:t>
            </a:r>
            <a:r>
              <a:rPr lang="en-GB" dirty="0"/>
              <a:t>. Available at: https://www.foxcomms.com/2024/01/whatley-hotel-manor-climate-positive-travel-lifestyle-pr-public-relations-luxury-sustainability-carbon/ [Accessed on: 12 May 2025].</a:t>
            </a:r>
            <a:endParaRPr lang="en-IN" dirty="0"/>
          </a:p>
          <a:p>
            <a:pPr algn="just"/>
            <a:r>
              <a:rPr lang="en-GB" dirty="0"/>
              <a:t>Fuchs, K., Prideaux, B. and Konar, R. (2024). An exploratory study on tourist perception of green hotels: Empirical evidence from Thailand. </a:t>
            </a:r>
            <a:r>
              <a:rPr lang="en-GB" i="1" dirty="0"/>
              <a:t>Journal of Vacation Marketing</a:t>
            </a:r>
            <a:r>
              <a:rPr lang="en-GB" dirty="0"/>
              <a:t>.</a:t>
            </a:r>
            <a:endParaRPr lang="en-IN" dirty="0"/>
          </a:p>
          <a:p>
            <a:pPr algn="just"/>
            <a:r>
              <a:rPr lang="en-GB" dirty="0"/>
              <a:t>Fullers, (2025). </a:t>
            </a:r>
            <a:r>
              <a:rPr lang="en-GB" i="1" dirty="0"/>
              <a:t>Sustainability Initiatives | Journey to Net Zero</a:t>
            </a:r>
            <a:r>
              <a:rPr lang="en-GB" dirty="0"/>
              <a:t>. Available at: https://www.fullers.co.uk/corporate/sustainability/planet/journey-to-net-zero [Accessed on: 12 May 2025].</a:t>
            </a:r>
            <a:endParaRPr lang="en-IN" dirty="0"/>
          </a:p>
          <a:p>
            <a:pPr algn="just"/>
            <a:r>
              <a:rPr lang="en-GB" dirty="0" err="1"/>
              <a:t>Greenkey</a:t>
            </a:r>
            <a:r>
              <a:rPr lang="en-GB" dirty="0"/>
              <a:t> (2025). </a:t>
            </a:r>
            <a:r>
              <a:rPr lang="en-GB" i="1" dirty="0"/>
              <a:t>Green Key — 76% of travellers pledged to seek out accommodation that has sustainability accreditation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https://www.greenkey.global/stories-news-1/2021/7/13/76-of-travellers-pledging-to-seek-out-accommodation-that-has-reputable-third-party-sustainability</a:t>
            </a:r>
            <a:r>
              <a:rPr lang="en-GB" dirty="0"/>
              <a:t>-accreditation [Accessed on: 12 May 2025].</a:t>
            </a:r>
          </a:p>
          <a:p>
            <a:pPr algn="just"/>
            <a:r>
              <a:rPr lang="en-GB" dirty="0"/>
              <a:t>GOV UK, (2025). </a:t>
            </a:r>
            <a:r>
              <a:rPr lang="en-GB" i="1" dirty="0"/>
              <a:t>The Non-Domestic Private Rented Sector Minimum Energy Efficiency Standards          Implementation of the EPC B Future Target</a:t>
            </a:r>
            <a:r>
              <a:rPr lang="en-GB" dirty="0"/>
              <a:t>. Available at:   https://</a:t>
            </a:r>
            <a:r>
              <a:rPr lang="en-GB" dirty="0" err="1"/>
              <a:t>assets.publishing.service.gov.uk</a:t>
            </a:r>
            <a:r>
              <a:rPr lang="en-GB" dirty="0"/>
              <a:t>/media/6051337ed3bf7f0453f7b992/non-domestic-prs-mees-epc-b-future-trajectory-implementation.pdf [Accessed on: 12 May 2025].</a:t>
            </a:r>
            <a:r>
              <a:rPr lang="en-IN" dirty="0"/>
              <a:t> </a:t>
            </a:r>
          </a:p>
          <a:p>
            <a:pPr algn="just"/>
            <a:r>
              <a:rPr lang="en-GB" dirty="0" err="1"/>
              <a:t>Kruesi</a:t>
            </a:r>
            <a:r>
              <a:rPr lang="en-GB" dirty="0"/>
              <a:t>, M.A. and </a:t>
            </a:r>
            <a:r>
              <a:rPr lang="en-GB" dirty="0" err="1"/>
              <a:t>Bazelmans</a:t>
            </a:r>
            <a:r>
              <a:rPr lang="en-GB" dirty="0"/>
              <a:t>, L. (2022). Resources, capabilities, and competencies: A review of empirical hospitality and tourism research founded on the resource-based view of the firm. </a:t>
            </a:r>
            <a:r>
              <a:rPr lang="en-GB" i="1" dirty="0"/>
              <a:t>Journal of Hospitality and Tourism Insights</a:t>
            </a:r>
            <a:r>
              <a:rPr lang="en-GB" dirty="0"/>
              <a:t>, 6(2).</a:t>
            </a:r>
            <a:endParaRPr lang="en-IN" dirty="0"/>
          </a:p>
          <a:p>
            <a:pPr algn="just"/>
            <a:r>
              <a:rPr lang="en-GB" dirty="0"/>
              <a:t>Mahajan, R., Lim, W.M., Sareen, M., Kumar, S. and Panwar, R. (2023). Stakeholder Theory. </a:t>
            </a:r>
            <a:r>
              <a:rPr lang="en-GB" i="1" dirty="0"/>
              <a:t>Journal of Business Research</a:t>
            </a:r>
            <a:r>
              <a:rPr lang="en-GB" dirty="0"/>
              <a:t>, 166(1), p.114104.</a:t>
            </a:r>
            <a:endParaRPr lang="en-IN" dirty="0"/>
          </a:p>
          <a:p>
            <a:pPr algn="just"/>
            <a:r>
              <a:rPr lang="en-GB" dirty="0"/>
              <a:t>Mehmood, K., Zia, A., </a:t>
            </a:r>
            <a:r>
              <a:rPr lang="en-GB" dirty="0" err="1"/>
              <a:t>Alkatheeri</a:t>
            </a:r>
            <a:r>
              <a:rPr lang="en-GB" dirty="0"/>
              <a:t>, H.B., Jabeen, F. and Zhang, H. (2023). Resource-based view theory perspective of information technology capabilities on organisational performance in hospitality firms: a time-lagged investigation. </a:t>
            </a:r>
            <a:r>
              <a:rPr lang="en-GB" i="1" dirty="0"/>
              <a:t>Journal of Hospitality and Tourism Technology</a:t>
            </a:r>
            <a:r>
              <a:rPr lang="en-GB" dirty="0"/>
              <a:t>, 14(5), pp.701–716.</a:t>
            </a:r>
            <a:endParaRPr lang="en-IN" dirty="0"/>
          </a:p>
          <a:p>
            <a:pPr algn="just"/>
            <a:r>
              <a:rPr lang="en-GB" dirty="0" err="1"/>
              <a:t>Premierinn</a:t>
            </a:r>
            <a:r>
              <a:rPr lang="en-GB" dirty="0"/>
              <a:t>, (2025). </a:t>
            </a:r>
            <a:r>
              <a:rPr lang="en-GB" i="1" dirty="0"/>
              <a:t>Sustainability Survey by Premier Inn Middle East reveals Strong Environmental Awareness</a:t>
            </a:r>
            <a:r>
              <a:rPr lang="en-GB" dirty="0"/>
              <a:t>. Available at: https://mena.premierinn.com/en/news/sustainability-survey-by-premier-inn-middle-east-reveals-strong-environmental-awareness/ [Accessed on: 12 May 2025].</a:t>
            </a:r>
            <a:endParaRPr lang="en-IN" dirty="0"/>
          </a:p>
          <a:p>
            <a:pPr algn="just"/>
            <a:r>
              <a:rPr lang="en-GB" dirty="0" err="1"/>
              <a:t>Ukhospitality</a:t>
            </a:r>
            <a:r>
              <a:rPr lang="en-GB" dirty="0"/>
              <a:t>, (2025). </a:t>
            </a:r>
            <a:r>
              <a:rPr lang="en-GB" i="1" dirty="0"/>
              <a:t>Economic contribution of hospitality</a:t>
            </a:r>
            <a:r>
              <a:rPr lang="en-GB" dirty="0"/>
              <a:t>. Available at: https://www.ukhospitality.org.uk/insight/economic-contribution-of-hospitality/ [Accessed on: 12 May 2025].</a:t>
            </a:r>
            <a:endParaRPr lang="en-IN" dirty="0"/>
          </a:p>
          <a:p>
            <a:pPr algn="just"/>
            <a:r>
              <a:rPr lang="en-GB" dirty="0" err="1"/>
              <a:t>Weforum</a:t>
            </a:r>
            <a:r>
              <a:rPr lang="en-GB" dirty="0"/>
              <a:t>, (2025). </a:t>
            </a:r>
            <a:r>
              <a:rPr lang="en-GB" i="1" dirty="0"/>
              <a:t>Survey of travellers finds 76% want more sustainable options</a:t>
            </a:r>
            <a:r>
              <a:rPr lang="en-GB" dirty="0"/>
              <a:t>. Available at: https://www.weforum.org/stories/2023/04/survey-of-travelers-finds-76-want-more-sustainable-options/ [Accessed on: 12 May 2025].</a:t>
            </a:r>
            <a:endParaRPr lang="en-IN" dirty="0"/>
          </a:p>
          <a:p>
            <a:pPr algn="just"/>
            <a:r>
              <a:rPr lang="en-GB" dirty="0"/>
              <a:t>Wickham, R. (2019). Secondary Analysis research. </a:t>
            </a:r>
            <a:r>
              <a:rPr lang="en-GB" i="1" dirty="0"/>
              <a:t>Journal of the Advanced Practitioner in Oncology</a:t>
            </a:r>
            <a:r>
              <a:rPr lang="en-GB" dirty="0"/>
              <a:t>, 10(4), pp.395–400.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825466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DAA6B-5DE1-D1A2-474C-85BADC84B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Thank You</a:t>
            </a:r>
            <a:endParaRPr lang="en-IN" b="1" dirty="0"/>
          </a:p>
        </p:txBody>
      </p:sp>
      <p:pic>
        <p:nvPicPr>
          <p:cNvPr id="1026" name="Picture 2" descr="How to Write a Genuine Thank You Note - Sugar and Spice">
            <a:extLst>
              <a:ext uri="{FF2B5EF4-FFF2-40B4-BE49-F238E27FC236}">
                <a16:creationId xmlns:a16="http://schemas.microsoft.com/office/drawing/2014/main" id="{A38B5675-03E7-54D4-ED1F-CCFD253011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009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1637</Words>
  <Application>Microsoft Macintosh PowerPoint</Application>
  <PresentationFormat>On-screen Show (4:3)</PresentationFormat>
  <Paragraphs>89</Paragraphs>
  <Slides>17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Aptos</vt:lpstr>
      <vt:lpstr>Aptos Display</vt:lpstr>
      <vt:lpstr>Arial</vt:lpstr>
      <vt:lpstr>Calibri</vt:lpstr>
      <vt:lpstr>Symbol</vt:lpstr>
      <vt:lpstr>Times New Roman</vt:lpstr>
      <vt:lpstr>Office Theme</vt:lpstr>
      <vt:lpstr>SUSTAINABILITY AND NET-ZERO IN THE HOTEL INDUSTRY</vt:lpstr>
      <vt:lpstr>Acknowledgement for Using AI tools</vt:lpstr>
      <vt:lpstr>INTRODUCTION</vt:lpstr>
      <vt:lpstr>BACKGROUND DETAILS</vt:lpstr>
      <vt:lpstr>LITERATURE REVIEW:  ENERGY-EFFICIENT TECHNOLOGIES AND OPERATIONAL PRACTICES :</vt:lpstr>
      <vt:lpstr>RENEWABLE ENERGY TECHNOLOGIES FOR NET-ZERO GOALS </vt:lpstr>
      <vt:lpstr>EXTERNAL PRESSURES DRIVING SUSTAINABILITY  </vt:lpstr>
      <vt:lpstr>IMPACTS OF THE THEMES IN THE UK HOSPITALITY AND HOTEL INDUSTRY</vt:lpstr>
      <vt:lpstr>METHODS</vt:lpstr>
      <vt:lpstr>METHODS: CONTEXTUAL BACKGROUND</vt:lpstr>
      <vt:lpstr>IMPACT OF CONTEMPORARY THEMES ON THE HOSPITALITY AND HOTEL INDUSTRY</vt:lpstr>
      <vt:lpstr>INDUSTRY RESPONSES TO THE CHOSEN CONTEMPORARY ISSUE</vt:lpstr>
      <vt:lpstr>CRITICAL REFLECTION ON THEIR LEVELS OF IMPACT, STRENGTHS, AND LIMITATIONS</vt:lpstr>
      <vt:lpstr>CONCLUSIONS</vt:lpstr>
      <vt:lpstr>RECOMMENDATIONS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AND NET-ZERO IN THE HOTEL INDUSTRY</dc:title>
  <dc:creator/>
  <cp:lastModifiedBy/>
  <cp:revision>2</cp:revision>
  <dcterms:created xsi:type="dcterms:W3CDTF">2025-05-14T13:47:20Z</dcterms:created>
  <dcterms:modified xsi:type="dcterms:W3CDTF">2025-06-09T19:52:39Z</dcterms:modified>
</cp:coreProperties>
</file>