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82" r:id="rId3"/>
    <p:sldId id="279" r:id="rId4"/>
    <p:sldId id="283" r:id="rId5"/>
    <p:sldId id="285" r:id="rId6"/>
    <p:sldId id="284" r:id="rId7"/>
    <p:sldId id="290" r:id="rId8"/>
    <p:sldId id="299" r:id="rId9"/>
    <p:sldId id="300" r:id="rId10"/>
    <p:sldId id="305" r:id="rId11"/>
    <p:sldId id="307" r:id="rId12"/>
    <p:sldId id="268" r:id="rId13"/>
    <p:sldId id="269" r:id="rId14"/>
    <p:sldId id="258" r:id="rId15"/>
    <p:sldId id="270" r:id="rId16"/>
    <p:sldId id="298" r:id="rId17"/>
    <p:sldId id="272" r:id="rId18"/>
    <p:sldId id="275" r:id="rId19"/>
    <p:sldId id="276" r:id="rId20"/>
    <p:sldId id="304" r:id="rId21"/>
    <p:sldId id="286" r:id="rId22"/>
    <p:sldId id="287" r:id="rId23"/>
    <p:sldId id="291" r:id="rId24"/>
    <p:sldId id="292" r:id="rId25"/>
    <p:sldId id="293" r:id="rId26"/>
    <p:sldId id="294" r:id="rId27"/>
    <p:sldId id="288" r:id="rId28"/>
    <p:sldId id="289" r:id="rId29"/>
    <p:sldId id="29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2" autoAdjust="0"/>
    <p:restoredTop sz="94660"/>
  </p:normalViewPr>
  <p:slideViewPr>
    <p:cSldViewPr snapToGrid="0">
      <p:cViewPr varScale="1">
        <p:scale>
          <a:sx n="42" d="100"/>
          <a:sy n="42" d="100"/>
        </p:scale>
        <p:origin x="54" y="6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2359D9E7-DF1D-4330-B6EA-689DD8977DF4}"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1632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207593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4304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69477C9-60B9-4BC6-BD53-B4E53D88A81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320095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69477C9-60B9-4BC6-BD53-B4E53D88A81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59D9E7-DF1D-4330-B6EA-689DD8977DF4}"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2948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69477C9-60B9-4BC6-BD53-B4E53D88A81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59D9E7-DF1D-4330-B6EA-689DD8977DF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3206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9477C9-60B9-4BC6-BD53-B4E53D88A81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3960693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69477C9-60B9-4BC6-BD53-B4E53D88A81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9D9E7-DF1D-4330-B6EA-689DD8977DF4}"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1066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69477C9-60B9-4BC6-BD53-B4E53D88A81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2502324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69477C9-60B9-4BC6-BD53-B4E53D88A81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1131523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746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3744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spTree>
    <p:extLst>
      <p:ext uri="{BB962C8B-B14F-4D97-AF65-F5344CB8AC3E}">
        <p14:creationId xmlns:p14="http://schemas.microsoft.com/office/powerpoint/2010/main" val="2468671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95289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5365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4518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9477C9-60B9-4BC6-BD53-B4E53D88A81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9D9E7-DF1D-4330-B6EA-689DD8977DF4}"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588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69477C9-60B9-4BC6-BD53-B4E53D88A814}" type="datetimeFigureOut">
              <a:rPr lang="en-GB" smtClean="0"/>
              <a:t>14/06/2020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359D9E7-DF1D-4330-B6EA-689DD8977DF4}" type="slidenum">
              <a:rPr lang="en-GB" smtClean="0"/>
              <a:t>‹#›</a:t>
            </a:fld>
            <a:endParaRPr lang="en-GB"/>
          </a:p>
        </p:txBody>
      </p:sp>
    </p:spTree>
    <p:extLst>
      <p:ext uri="{BB962C8B-B14F-4D97-AF65-F5344CB8AC3E}">
        <p14:creationId xmlns:p14="http://schemas.microsoft.com/office/powerpoint/2010/main" val="21701211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cid:d1838238-d6cf-4d24-852c-6d41f51187f8@GBRP265.PROD.OUTLOOK.COM" TargetMode="External"/><Relationship Id="rId7" Type="http://schemas.openxmlformats.org/officeDocument/2006/relationships/image" Target="cid:c6a5e3d6-d1ae-4ffe-8105-b8ddb3485c59@GBRP265.PROD.OUTLOOK.COM" TargetMode="External"/><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cid:8005fd8c-adac-4e11-9632-43497f8fa3ca@GBRP265.PROD.OUTLOOK.COM" TargetMode="Externa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5.jpe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cid:c6a5e3d6-d1ae-4ffe-8105-b8ddb3485c59@GBRP265.PROD.OUTLOOK.COM" TargetMode="External"/><Relationship Id="rId2" Type="http://schemas.openxmlformats.org/officeDocument/2006/relationships/image" Target="../media/image11.jpeg"/><Relationship Id="rId1" Type="http://schemas.openxmlformats.org/officeDocument/2006/relationships/slideLayout" Target="../slideLayouts/slideLayout6.xml"/><Relationship Id="rId6" Type="http://schemas.openxmlformats.org/officeDocument/2006/relationships/image" Target="../media/image25.jpg"/><Relationship Id="rId5" Type="http://schemas.openxmlformats.org/officeDocument/2006/relationships/image" Target="../media/image24.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32.jpg"/><Relationship Id="rId13" Type="http://schemas.openxmlformats.org/officeDocument/2006/relationships/image" Target="../media/image37.jpg"/><Relationship Id="rId3" Type="http://schemas.openxmlformats.org/officeDocument/2006/relationships/image" Target="../media/image27.jpeg"/><Relationship Id="rId7" Type="http://schemas.openxmlformats.org/officeDocument/2006/relationships/image" Target="../media/image31.jpg"/><Relationship Id="rId12" Type="http://schemas.openxmlformats.org/officeDocument/2006/relationships/image" Target="../media/image36.jpg"/><Relationship Id="rId17" Type="http://schemas.openxmlformats.org/officeDocument/2006/relationships/image" Target="../media/image5.jpeg"/><Relationship Id="rId2" Type="http://schemas.openxmlformats.org/officeDocument/2006/relationships/image" Target="../media/image26.jpeg"/><Relationship Id="rId16" Type="http://schemas.openxmlformats.org/officeDocument/2006/relationships/image" Target="../media/image40.jpg"/><Relationship Id="rId1" Type="http://schemas.openxmlformats.org/officeDocument/2006/relationships/slideLayout" Target="../slideLayouts/slideLayout6.xml"/><Relationship Id="rId6" Type="http://schemas.openxmlformats.org/officeDocument/2006/relationships/image" Target="../media/image30.jpeg"/><Relationship Id="rId11" Type="http://schemas.openxmlformats.org/officeDocument/2006/relationships/image" Target="../media/image35.jpg"/><Relationship Id="rId5" Type="http://schemas.openxmlformats.org/officeDocument/2006/relationships/image" Target="../media/image29.jpeg"/><Relationship Id="rId15" Type="http://schemas.openxmlformats.org/officeDocument/2006/relationships/image" Target="../media/image39.jpg"/><Relationship Id="rId10" Type="http://schemas.openxmlformats.org/officeDocument/2006/relationships/image" Target="../media/image34.jpg"/><Relationship Id="rId4" Type="http://schemas.openxmlformats.org/officeDocument/2006/relationships/image" Target="../media/image28.jpeg"/><Relationship Id="rId9" Type="http://schemas.openxmlformats.org/officeDocument/2006/relationships/image" Target="../media/image33.jpg"/><Relationship Id="rId14" Type="http://schemas.openxmlformats.org/officeDocument/2006/relationships/image" Target="../media/image38.jpg"/></Relationships>
</file>

<file path=ppt/slides/_rels/slide1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50.png"/></Relationships>
</file>

<file path=ppt/slides/_rels/slide1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57.jpeg"/><Relationship Id="rId4" Type="http://schemas.openxmlformats.org/officeDocument/2006/relationships/image" Target="../media/image56.jpeg"/></Relationships>
</file>

<file path=ppt/slides/_rels/slide1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image" Target="../media/image58.jpeg"/><Relationship Id="rId1" Type="http://schemas.openxmlformats.org/officeDocument/2006/relationships/slideLayout" Target="../slideLayouts/slideLayout6.xml"/><Relationship Id="rId6" Type="http://schemas.openxmlformats.org/officeDocument/2006/relationships/image" Target="../media/image62.png"/><Relationship Id="rId5" Type="http://schemas.openxmlformats.org/officeDocument/2006/relationships/image" Target="../media/image61.jpeg"/><Relationship Id="rId4" Type="http://schemas.openxmlformats.org/officeDocument/2006/relationships/image" Target="../media/image60.jpeg"/></Relationships>
</file>

<file path=ppt/slides/_rels/slide1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69.jpeg"/><Relationship Id="rId4" Type="http://schemas.openxmlformats.org/officeDocument/2006/relationships/image" Target="../media/image68.jpeg"/></Relationships>
</file>

<file path=ppt/slides/_rels/slide18.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76.jpeg"/><Relationship Id="rId4" Type="http://schemas.openxmlformats.org/officeDocument/2006/relationships/image" Target="../media/image75.jpeg"/></Relationships>
</file>

<file path=ppt/slides/_rels/slide2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80.jpeg"/><Relationship Id="rId4" Type="http://schemas.openxmlformats.org/officeDocument/2006/relationships/image" Target="../media/image79.jpeg"/></Relationships>
</file>

<file path=ppt/slides/_rels/slide2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83.jpeg"/></Relationships>
</file>

<file path=ppt/slides/_rels/slide2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86.jpeg"/></Relationships>
</file>

<file path=ppt/slides/_rels/slide2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89.jpeg"/></Relationships>
</file>

<file path=ppt/slides/_rels/slide26.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94.jpeg"/></Relationships>
</file>

<file path=ppt/slides/_rels/slide2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98.jpeg"/><Relationship Id="rId4" Type="http://schemas.openxmlformats.org/officeDocument/2006/relationships/image" Target="../media/image97.jpeg"/></Relationships>
</file>

<file path=ppt/slides/_rels/slide2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6.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2673928"/>
            <a:ext cx="6815669" cy="1055110"/>
          </a:xfrm>
        </p:spPr>
        <p:txBody>
          <a:bodyPr/>
          <a:lstStyle/>
          <a:p>
            <a:r>
              <a:rPr lang="en-GB" sz="4800" dirty="0" smtClean="0"/>
              <a:t>John Muir Award</a:t>
            </a:r>
            <a:endParaRPr lang="en-GB" sz="4800" dirty="0"/>
          </a:p>
        </p:txBody>
      </p:sp>
      <p:sp>
        <p:nvSpPr>
          <p:cNvPr id="3" name="Subtitle 2"/>
          <p:cNvSpPr>
            <a:spLocks noGrp="1"/>
          </p:cNvSpPr>
          <p:nvPr>
            <p:ph type="subTitle" idx="1"/>
          </p:nvPr>
        </p:nvSpPr>
        <p:spPr>
          <a:xfrm>
            <a:off x="2327564" y="3529013"/>
            <a:ext cx="7772400" cy="2728912"/>
          </a:xfrm>
        </p:spPr>
        <p:txBody>
          <a:bodyPr>
            <a:normAutofit/>
          </a:bodyPr>
          <a:lstStyle/>
          <a:p>
            <a:r>
              <a:rPr lang="en-GB" sz="4000" i="1" dirty="0" smtClean="0">
                <a:latin typeface="+mj-lt"/>
                <a:cs typeface="Arial" panose="020B0604020202020204" pitchFamily="34" charset="0"/>
              </a:rPr>
              <a:t>Scrap Book</a:t>
            </a:r>
          </a:p>
          <a:p>
            <a:pPr algn="l"/>
            <a:r>
              <a:rPr lang="en-GB" sz="3000" dirty="0" smtClean="0">
                <a:cs typeface="Arial" panose="020B0604020202020204" pitchFamily="34" charset="0"/>
              </a:rPr>
              <a:t>“</a:t>
            </a:r>
            <a:r>
              <a:rPr lang="en-GB" sz="3600" i="1" dirty="0" smtClean="0">
                <a:cs typeface="Arial" panose="020B0604020202020204" pitchFamily="34" charset="0"/>
              </a:rPr>
              <a:t>In Every Walk In Nature One Receives Far              More Than He Seeks”</a:t>
            </a:r>
          </a:p>
          <a:p>
            <a:pPr algn="l"/>
            <a:r>
              <a:rPr lang="en-GB" sz="3000" dirty="0">
                <a:cs typeface="Arial" panose="020B0604020202020204" pitchFamily="34" charset="0"/>
              </a:rPr>
              <a:t> </a:t>
            </a:r>
            <a:r>
              <a:rPr lang="en-GB" sz="3000" dirty="0" smtClean="0">
                <a:cs typeface="Arial" panose="020B0604020202020204" pitchFamily="34" charset="0"/>
              </a:rPr>
              <a:t>                                                         John Muir</a:t>
            </a:r>
            <a:endParaRPr lang="en-GB" sz="3000" dirty="0">
              <a:cs typeface="Arial" panose="020B0604020202020204" pitchFamily="34" charset="0"/>
            </a:endParaRPr>
          </a:p>
        </p:txBody>
      </p:sp>
      <p:pic>
        <p:nvPicPr>
          <p:cNvPr id="4" name="Picture 3"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196" y="6152605"/>
            <a:ext cx="1802336" cy="607423"/>
          </a:xfrm>
          <a:prstGeom prst="rect">
            <a:avLst/>
          </a:prstGeom>
          <a:noFill/>
          <a:ln>
            <a:noFill/>
          </a:ln>
          <a:effectLst>
            <a:softEdge rad="12700"/>
          </a:effectLst>
          <a:scene3d>
            <a:camera prst="orthographicFront"/>
            <a:lightRig rig="threePt" dir="t"/>
          </a:scene3d>
          <a:sp3d prstMaterial="softEdge"/>
        </p:spPr>
      </p:pic>
      <p:pic>
        <p:nvPicPr>
          <p:cNvPr id="4098" name="Picture 2" descr="dee425fd-bd14-4562-b739-90962d87f68a@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64" y="0"/>
            <a:ext cx="10758486" cy="3100387"/>
          </a:xfrm>
          <a:prstGeom prst="rect">
            <a:avLst/>
          </a:prstGeom>
          <a:solidFill>
            <a:schemeClr val="accent5">
              <a:lumMod val="75000"/>
            </a:schemeClr>
          </a:solidFill>
          <a:ln>
            <a:noFill/>
          </a:ln>
          <a:effectLst>
            <a:reflection blurRad="6350" stA="52000" endA="300" endPos="35000" dir="5400000" sy="-100000" algn="bl" rotWithShape="0"/>
          </a:effectLst>
          <a:scene3d>
            <a:camera prst="orthographicFront">
              <a:rot lat="0" lon="0" rev="0"/>
            </a:camera>
            <a:lightRig rig="glow" dir="t">
              <a:rot lat="0" lon="0" rev="14100000"/>
            </a:lightRig>
          </a:scene3d>
          <a:sp3d prstMaterial="softEdge">
            <a:bevelT w="127000" prst="artDeco"/>
          </a:sp3d>
          <a:extLst/>
        </p:spPr>
      </p:pic>
    </p:spTree>
    <p:extLst>
      <p:ext uri="{BB962C8B-B14F-4D97-AF65-F5344CB8AC3E}">
        <p14:creationId xmlns:p14="http://schemas.microsoft.com/office/powerpoint/2010/main" val="1893461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Discovery</a:t>
            </a:r>
            <a:br>
              <a:rPr lang="en-GB" dirty="0" smtClean="0"/>
            </a:br>
            <a:r>
              <a:rPr lang="en-GB" dirty="0" smtClean="0"/>
              <a:t>Llwynhendy Integrated Children Centre</a:t>
            </a:r>
            <a:endParaRPr lang="en-GB" dirty="0"/>
          </a:p>
        </p:txBody>
      </p:sp>
      <p:sp>
        <p:nvSpPr>
          <p:cNvPr id="4" name="Content Placeholder 3"/>
          <p:cNvSpPr>
            <a:spLocks noGrp="1"/>
          </p:cNvSpPr>
          <p:nvPr>
            <p:ph sz="half" idx="2"/>
          </p:nvPr>
        </p:nvSpPr>
        <p:spPr/>
        <p:txBody>
          <a:bodyPr>
            <a:normAutofit fontScale="55000" lnSpcReduction="20000"/>
          </a:bodyPr>
          <a:lstStyle/>
          <a:p>
            <a:r>
              <a:rPr lang="en-GB" dirty="0" smtClean="0"/>
              <a:t>In 2005 Jane Hutt Education Minister for Welsh Government committed to ensuring at least one Integrated Children Centres would be established in each of the 22 Local Authorities in Wales. Funded by the Big Lottery as part of the Governments plan to eradicate Child Poverty by 2020</a:t>
            </a:r>
            <a:endParaRPr lang="en-GB" dirty="0"/>
          </a:p>
          <a:p>
            <a:r>
              <a:rPr lang="en-GB" dirty="0" smtClean="0"/>
              <a:t>Carmarthenshire were fortunate enough to receive funding for three Centres. Llwynhendy Integrated Children Centre was built on the grounds of the Old Brynteg School adjacent to the New Brynteg School in 2009.</a:t>
            </a:r>
          </a:p>
          <a:p>
            <a:r>
              <a:rPr lang="en-GB" dirty="0" smtClean="0"/>
              <a:t>The Centre provides integrated Family Support, Early Years Activities, Early Intervention, Parenting Support and Childcare. Parents and children from 0-12years can access integrated services at the Centres so that they can participate in activities……</a:t>
            </a:r>
          </a:p>
          <a:p>
            <a:pPr marL="0" indent="0">
              <a:buNone/>
            </a:pPr>
            <a:endParaRPr lang="en-GB" dirty="0" smtClean="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95402" y="2560320"/>
            <a:ext cx="4648197" cy="3310127"/>
          </a:xfrm>
          <a:prstGeom prst="rect">
            <a:avLst/>
          </a:prstGeom>
        </p:spPr>
      </p:pic>
      <p:pic>
        <p:nvPicPr>
          <p:cNvPr id="6"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57200" y="432833"/>
            <a:ext cx="2710685" cy="1964003"/>
          </a:xfrm>
        </p:spPr>
      </p:pic>
      <p:pic>
        <p:nvPicPr>
          <p:cNvPr id="7" name="Picture 6"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47" y="6276109"/>
            <a:ext cx="1891144" cy="476082"/>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605321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42913"/>
            <a:ext cx="9601196" cy="585787"/>
          </a:xfrm>
        </p:spPr>
        <p:txBody>
          <a:bodyPr>
            <a:normAutofit fontScale="90000"/>
          </a:bodyPr>
          <a:lstStyle/>
          <a:p>
            <a:r>
              <a:rPr lang="en-GB" dirty="0" smtClean="0"/>
              <a:t>Discovery: ‘</a:t>
            </a:r>
            <a:r>
              <a:rPr lang="en-GB" sz="4000" dirty="0" smtClean="0">
                <a:solidFill>
                  <a:prstClr val="black">
                    <a:lumMod val="85000"/>
                    <a:lumOff val="15000"/>
                  </a:prstClr>
                </a:solidFill>
              </a:rPr>
              <a:t>Lets Go For A Walk</a:t>
            </a:r>
            <a:r>
              <a:rPr lang="en-GB" dirty="0" smtClean="0"/>
              <a:t>’</a:t>
            </a:r>
            <a:endParaRPr lang="en-GB" dirty="0"/>
          </a:p>
        </p:txBody>
      </p:sp>
      <p:pic>
        <p:nvPicPr>
          <p:cNvPr id="3" name="Picture 2" descr="cid:d1838238-d6cf-4d24-852c-6d41f51187f8@GBRP265.PROD.OUTLOOK.COM"/>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935615" y="1028700"/>
            <a:ext cx="3031548" cy="3048000"/>
          </a:xfrm>
          <a:prstGeom prst="rect">
            <a:avLst/>
          </a:prstGeom>
          <a:noFill/>
          <a:ln>
            <a:noFill/>
          </a:ln>
        </p:spPr>
      </p:pic>
      <p:pic>
        <p:nvPicPr>
          <p:cNvPr id="4" name="Picture 3" descr="cid:8005fd8c-adac-4e11-9632-43497f8fa3ca@GBRP265.PROD.OUTLOOK.COM"/>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967163" y="1028700"/>
            <a:ext cx="2755324" cy="3048000"/>
          </a:xfrm>
          <a:prstGeom prst="rect">
            <a:avLst/>
          </a:prstGeom>
          <a:noFill/>
          <a:ln>
            <a:noFill/>
          </a:ln>
        </p:spPr>
      </p:pic>
      <p:pic>
        <p:nvPicPr>
          <p:cNvPr id="6" name="Picture 5" descr="cid:c6a5e3d6-d1ae-4ffe-8105-b8ddb3485c59@GBRP265.PROD.OUTLOOK.COM"/>
          <p:cNvPicPr/>
          <p:nvPr/>
        </p:nvPicPr>
        <p:blipFill>
          <a:blip r:embed="rId6" r:link="rId7">
            <a:extLst>
              <a:ext uri="{28A0092B-C50C-407E-A947-70E740481C1C}">
                <a14:useLocalDpi xmlns:a14="http://schemas.microsoft.com/office/drawing/2010/main" val="0"/>
              </a:ext>
            </a:extLst>
          </a:blip>
          <a:srcRect/>
          <a:stretch>
            <a:fillRect/>
          </a:stretch>
        </p:blipFill>
        <p:spPr bwMode="auto">
          <a:xfrm>
            <a:off x="6722487" y="1028700"/>
            <a:ext cx="4533898" cy="3048000"/>
          </a:xfrm>
          <a:prstGeom prst="rect">
            <a:avLst/>
          </a:prstGeom>
          <a:noFill/>
          <a:ln>
            <a:noFill/>
          </a:ln>
        </p:spPr>
      </p:pic>
      <p:sp>
        <p:nvSpPr>
          <p:cNvPr id="7" name="Title 1"/>
          <p:cNvSpPr txBox="1">
            <a:spLocks/>
          </p:cNvSpPr>
          <p:nvPr/>
        </p:nvSpPr>
        <p:spPr>
          <a:xfrm>
            <a:off x="1447802" y="4200526"/>
            <a:ext cx="9601196" cy="1971674"/>
          </a:xfrm>
          <a:prstGeom prst="rect">
            <a:avLst/>
          </a:prstGeom>
          <a:effectLst/>
        </p:spPr>
        <p:txBody>
          <a:bodyPr vert="horz" lIns="91440" tIns="45720" rIns="91440" bIns="45720" rtlCol="0" anchor="ctr">
            <a:normAutofit fontScale="67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t>Reflection</a:t>
            </a:r>
          </a:p>
          <a:p>
            <a:r>
              <a:rPr lang="en-GB" dirty="0" smtClean="0"/>
              <a:t>Green Space that had historically been reviewed as needing five digit figure funding to become a safe play area. With new eyes opportunity within EDSCG became blatantly obvious and necessary.</a:t>
            </a:r>
            <a:endParaRPr lang="en-GB" dirty="0"/>
          </a:p>
        </p:txBody>
      </p:sp>
      <p:pic>
        <p:nvPicPr>
          <p:cNvPr id="8" name="Picture 7" descr="See the source image"/>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944393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295402" y="528638"/>
            <a:ext cx="9601196" cy="542925"/>
          </a:xfrm>
        </p:spPr>
        <p:txBody>
          <a:bodyPr>
            <a:normAutofit fontScale="90000"/>
          </a:bodyPr>
          <a:lstStyle/>
          <a:p>
            <a:r>
              <a:rPr lang="en-GB" dirty="0" smtClean="0"/>
              <a:t>Discovery: ‘</a:t>
            </a:r>
            <a:r>
              <a:rPr lang="en-GB" sz="4000" dirty="0" smtClean="0">
                <a:solidFill>
                  <a:prstClr val="black">
                    <a:lumMod val="85000"/>
                    <a:lumOff val="15000"/>
                  </a:prstClr>
                </a:solidFill>
              </a:rPr>
              <a:t>Lets Go For A Walk</a:t>
            </a:r>
            <a:r>
              <a:rPr lang="en-GB" dirty="0" smtClean="0"/>
              <a:t>’</a:t>
            </a:r>
            <a:endParaRPr lang="en-GB" dirty="0"/>
          </a:p>
        </p:txBody>
      </p:sp>
      <p:sp>
        <p:nvSpPr>
          <p:cNvPr id="5" name="Title 1"/>
          <p:cNvSpPr txBox="1">
            <a:spLocks/>
          </p:cNvSpPr>
          <p:nvPr/>
        </p:nvSpPr>
        <p:spPr>
          <a:xfrm>
            <a:off x="1600202" y="4657725"/>
            <a:ext cx="9601196" cy="1800225"/>
          </a:xfrm>
          <a:prstGeom prst="rect">
            <a:avLst/>
          </a:prstGeom>
          <a:effectLst/>
        </p:spPr>
        <p:txBody>
          <a:bodyPr vert="horz" lIns="91440" tIns="45720" rIns="91440" bIns="45720" rtlCol="0" anchor="ctr">
            <a:normAutofit fontScale="55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t>Thick Over Grown Bramble Edges</a:t>
            </a:r>
          </a:p>
          <a:p>
            <a:r>
              <a:rPr lang="en-GB" sz="3800" dirty="0" smtClean="0"/>
              <a:t>With old eyes the hedges were a hazard to children, but with new eyes they are a very important feeding ground to Bee’s and an extremely opportunity to integrate EDSCG. Whilst taking time to appreciate the beauty of the Bees hard at work I observed three different types of Bees</a:t>
            </a:r>
            <a:r>
              <a:rPr lang="en-GB" dirty="0" smtClean="0"/>
              <a:t>. Through research I learned about the threat to Bee’s.</a:t>
            </a:r>
            <a:endParaRPr lang="en-GB" dirty="0"/>
          </a:p>
        </p:txBody>
      </p:sp>
      <p:pic>
        <p:nvPicPr>
          <p:cNvPr id="1028" name="Picture 4" descr="9d4f870a-2f65-4026-ab9f-8046ea5498cc@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238" y="1078708"/>
            <a:ext cx="3328987" cy="3136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8cf1a863-1c1d-411c-bb8e-72e5d4021767@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4286" y="1064419"/>
            <a:ext cx="3313340" cy="3157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ef6e6988-68d6-4ad6-8221-716934631816@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3382" y="1078706"/>
            <a:ext cx="3419477" cy="313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p:cNvSpPr txBox="1">
            <a:spLocks/>
          </p:cNvSpPr>
          <p:nvPr/>
        </p:nvSpPr>
        <p:spPr>
          <a:xfrm>
            <a:off x="4248151" y="4221956"/>
            <a:ext cx="3419475" cy="435769"/>
          </a:xfrm>
          <a:prstGeom prst="rect">
            <a:avLst/>
          </a:prstGeom>
          <a:effectLst/>
        </p:spPr>
        <p:txBody>
          <a:bodyPr vert="horz" lIns="91440" tIns="45720" rIns="91440" bIns="45720" rtlCol="0" anchor="ctr">
            <a:normAutofit fontScale="60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solidFill>
                  <a:srgbClr val="00B050"/>
                </a:solidFill>
              </a:rPr>
              <a:t>Tree Bumble Bee</a:t>
            </a:r>
            <a:endParaRPr lang="en-GB" b="1" dirty="0">
              <a:solidFill>
                <a:srgbClr val="00B050"/>
              </a:solidFill>
            </a:endParaRPr>
          </a:p>
        </p:txBody>
      </p:sp>
      <p:sp>
        <p:nvSpPr>
          <p:cNvPr id="16" name="Title 1"/>
          <p:cNvSpPr txBox="1">
            <a:spLocks/>
          </p:cNvSpPr>
          <p:nvPr/>
        </p:nvSpPr>
        <p:spPr>
          <a:xfrm>
            <a:off x="757238" y="4214813"/>
            <a:ext cx="3328987" cy="442912"/>
          </a:xfrm>
          <a:prstGeom prst="rect">
            <a:avLst/>
          </a:prstGeom>
          <a:effectLst/>
        </p:spPr>
        <p:txBody>
          <a:bodyPr vert="horz" lIns="91440" tIns="45720" rIns="91440" bIns="45720" rtlCol="0" anchor="ctr">
            <a:normAutofit fontScale="60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solidFill>
                  <a:srgbClr val="00B050"/>
                </a:solidFill>
              </a:rPr>
              <a:t>Tawny Mining Bee </a:t>
            </a:r>
            <a:endParaRPr lang="en-GB" b="1" dirty="0">
              <a:solidFill>
                <a:srgbClr val="00B050"/>
              </a:solidFill>
            </a:endParaRPr>
          </a:p>
        </p:txBody>
      </p:sp>
      <p:sp>
        <p:nvSpPr>
          <p:cNvPr id="17" name="Title 1"/>
          <p:cNvSpPr txBox="1">
            <a:spLocks/>
          </p:cNvSpPr>
          <p:nvPr/>
        </p:nvSpPr>
        <p:spPr>
          <a:xfrm>
            <a:off x="8053383" y="4221956"/>
            <a:ext cx="3419475" cy="435769"/>
          </a:xfrm>
          <a:prstGeom prst="rect">
            <a:avLst/>
          </a:prstGeom>
          <a:effectLst/>
        </p:spPr>
        <p:txBody>
          <a:bodyPr vert="horz" lIns="91440" tIns="45720" rIns="91440" bIns="45720" rtlCol="0" anchor="ctr">
            <a:normAutofit fontScale="60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solidFill>
                  <a:srgbClr val="00B050"/>
                </a:solidFill>
              </a:rPr>
              <a:t>Early Bumble Bee</a:t>
            </a:r>
            <a:endParaRPr lang="en-GB" b="1" dirty="0">
              <a:solidFill>
                <a:srgbClr val="00B050"/>
              </a:solidFill>
            </a:endParaRPr>
          </a:p>
        </p:txBody>
      </p:sp>
      <p:pic>
        <p:nvPicPr>
          <p:cNvPr id="10" name="Picture 9"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172246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1" y="571500"/>
            <a:ext cx="3718455" cy="1071563"/>
          </a:xfrm>
        </p:spPr>
        <p:txBody>
          <a:bodyPr>
            <a:normAutofit/>
          </a:bodyPr>
          <a:lstStyle/>
          <a:p>
            <a:r>
              <a:rPr lang="en-GB" sz="4000" b="1" dirty="0" smtClean="0"/>
              <a:t>Bee Research</a:t>
            </a:r>
            <a:endParaRPr lang="en-GB" sz="4000" b="1" dirty="0"/>
          </a:p>
        </p:txBody>
      </p:sp>
      <p:sp>
        <p:nvSpPr>
          <p:cNvPr id="3" name="Content Placeholder 2"/>
          <p:cNvSpPr>
            <a:spLocks noGrp="1"/>
          </p:cNvSpPr>
          <p:nvPr>
            <p:ph idx="1"/>
          </p:nvPr>
        </p:nvSpPr>
        <p:spPr>
          <a:xfrm>
            <a:off x="5418668" y="2355272"/>
            <a:ext cx="5469466" cy="3520593"/>
          </a:xfrm>
        </p:spPr>
        <p:txBody>
          <a:bodyPr>
            <a:normAutofit lnSpcReduction="10000"/>
          </a:bodyPr>
          <a:lstStyle/>
          <a:p>
            <a:pPr lvl="0">
              <a:buClr>
                <a:srgbClr val="AB946B"/>
              </a:buClr>
            </a:pPr>
            <a:r>
              <a:rPr lang="en-GB" sz="2000" dirty="0" smtClean="0"/>
              <a:t>Honey Bee- </a:t>
            </a:r>
            <a:r>
              <a:rPr lang="en-GB" sz="2000" dirty="0"/>
              <a:t>Honey </a:t>
            </a:r>
            <a:r>
              <a:rPr lang="en-GB" sz="2000" dirty="0" smtClean="0"/>
              <a:t>bees collect nectar and pollen from flowers to  </a:t>
            </a:r>
            <a:r>
              <a:rPr lang="en-GB" sz="2000" dirty="0"/>
              <a:t>make </a:t>
            </a:r>
            <a:r>
              <a:rPr lang="en-GB" sz="2000" dirty="0" smtClean="0"/>
              <a:t>honey.</a:t>
            </a:r>
          </a:p>
          <a:p>
            <a:pPr lvl="0">
              <a:buClr>
                <a:srgbClr val="AB946B"/>
              </a:buClr>
            </a:pPr>
            <a:r>
              <a:rPr lang="en-GB" sz="2000" dirty="0" smtClean="0"/>
              <a:t>Tree Bumble Bee- New to the UK first spotted in the New Forest in 2001 and quickly spreading, BBC (2014). Common in Continental Europe and Asia but not the Mediterranean, </a:t>
            </a:r>
            <a:r>
              <a:rPr lang="en-GB" sz="2000" dirty="0" smtClean="0">
                <a:solidFill>
                  <a:prstClr val="black">
                    <a:lumMod val="85000"/>
                    <a:lumOff val="15000"/>
                  </a:prstClr>
                </a:solidFill>
              </a:rPr>
              <a:t>Wikipedia, (No Date).</a:t>
            </a:r>
          </a:p>
          <a:p>
            <a:pPr lvl="0">
              <a:buClr>
                <a:srgbClr val="AB946B"/>
              </a:buClr>
            </a:pPr>
            <a:r>
              <a:rPr lang="en-GB" sz="2000" dirty="0" smtClean="0">
                <a:solidFill>
                  <a:prstClr val="black">
                    <a:lumMod val="85000"/>
                    <a:lumOff val="15000"/>
                  </a:prstClr>
                </a:solidFill>
              </a:rPr>
              <a:t>Early </a:t>
            </a:r>
            <a:r>
              <a:rPr lang="en-GB" sz="2000" dirty="0">
                <a:solidFill>
                  <a:prstClr val="black">
                    <a:lumMod val="85000"/>
                    <a:lumOff val="15000"/>
                  </a:prstClr>
                </a:solidFill>
              </a:rPr>
              <a:t>Bumble </a:t>
            </a:r>
            <a:r>
              <a:rPr lang="en-GB" sz="2000" dirty="0" smtClean="0">
                <a:solidFill>
                  <a:prstClr val="black">
                    <a:lumMod val="85000"/>
                    <a:lumOff val="15000"/>
                  </a:prstClr>
                </a:solidFill>
              </a:rPr>
              <a:t>Bee.-The </a:t>
            </a:r>
            <a:r>
              <a:rPr lang="en-GB" sz="2000" dirty="0" err="1">
                <a:solidFill>
                  <a:prstClr val="black">
                    <a:lumMod val="85000"/>
                    <a:lumOff val="15000"/>
                  </a:prstClr>
                </a:solidFill>
              </a:rPr>
              <a:t>Uk’s</a:t>
            </a:r>
            <a:r>
              <a:rPr lang="en-GB" sz="2000" dirty="0">
                <a:solidFill>
                  <a:prstClr val="black">
                    <a:lumMod val="85000"/>
                    <a:lumOff val="15000"/>
                  </a:prstClr>
                </a:solidFill>
              </a:rPr>
              <a:t> smallest Bee. A Spring, Summer Pollinator essential for the pollination of </a:t>
            </a:r>
            <a:r>
              <a:rPr lang="en-GB" sz="2000" dirty="0" smtClean="0">
                <a:solidFill>
                  <a:prstClr val="black">
                    <a:lumMod val="85000"/>
                    <a:lumOff val="15000"/>
                  </a:prstClr>
                </a:solidFill>
              </a:rPr>
              <a:t>fruits, Friends of the Earth, (No Date).</a:t>
            </a:r>
          </a:p>
          <a:p>
            <a:endParaRPr lang="en-GB" dirty="0" smtClean="0"/>
          </a:p>
          <a:p>
            <a:pPr marL="0" indent="0">
              <a:buNone/>
            </a:pPr>
            <a:endParaRPr lang="en-GB" dirty="0" smtClean="0"/>
          </a:p>
          <a:p>
            <a:pPr marL="0" indent="0">
              <a:buNone/>
            </a:pPr>
            <a:endParaRPr lang="en-GB" dirty="0" smtClean="0"/>
          </a:p>
          <a:p>
            <a:endParaRPr lang="en-GB" dirty="0"/>
          </a:p>
        </p:txBody>
      </p:sp>
      <p:pic>
        <p:nvPicPr>
          <p:cNvPr id="3076" name="Picture 4" descr="2585b02d-d0b7-4776-8dad-9cee7b711265@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810" y="1643062"/>
            <a:ext cx="3718455" cy="423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9360227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1295402" y="528638"/>
            <a:ext cx="9601196" cy="542925"/>
          </a:xfrm>
        </p:spPr>
        <p:txBody>
          <a:bodyPr>
            <a:normAutofit fontScale="90000"/>
          </a:bodyPr>
          <a:lstStyle/>
          <a:p>
            <a:r>
              <a:rPr lang="en-GB" dirty="0" smtClean="0"/>
              <a:t>Discovery: ‘</a:t>
            </a:r>
            <a:r>
              <a:rPr lang="en-GB" sz="4000" dirty="0" smtClean="0">
                <a:solidFill>
                  <a:prstClr val="black">
                    <a:lumMod val="85000"/>
                    <a:lumOff val="15000"/>
                  </a:prstClr>
                </a:solidFill>
              </a:rPr>
              <a:t>Lets Go For A Walk</a:t>
            </a:r>
            <a:r>
              <a:rPr lang="en-GB" dirty="0" smtClean="0"/>
              <a:t>’</a:t>
            </a:r>
            <a:endParaRPr lang="en-GB" dirty="0"/>
          </a:p>
        </p:txBody>
      </p:sp>
      <p:sp>
        <p:nvSpPr>
          <p:cNvPr id="5" name="Title 1"/>
          <p:cNvSpPr txBox="1">
            <a:spLocks/>
          </p:cNvSpPr>
          <p:nvPr/>
        </p:nvSpPr>
        <p:spPr>
          <a:xfrm>
            <a:off x="942975" y="4543425"/>
            <a:ext cx="10258423" cy="1914525"/>
          </a:xfrm>
          <a:prstGeom prst="rect">
            <a:avLst/>
          </a:prstGeom>
          <a:effectLst/>
        </p:spPr>
        <p:txBody>
          <a:bodyPr vert="horz" lIns="91440" tIns="45720" rIns="91440" bIns="45720" rtlCol="0" anchor="ctr">
            <a:normAutofit fontScale="52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4400" b="1" i="0" u="none" strike="noStrike" kern="1200" cap="none" spc="0" normalizeH="0" baseline="0" noProof="0" dirty="0" smtClean="0">
                <a:ln w="3175" cmpd="sng">
                  <a:noFill/>
                </a:ln>
                <a:solidFill>
                  <a:prstClr val="black">
                    <a:lumMod val="85000"/>
                    <a:lumOff val="15000"/>
                  </a:prstClr>
                </a:solidFill>
                <a:effectLst/>
                <a:uLnTx/>
                <a:uFillTx/>
              </a:rPr>
              <a:t>The</a:t>
            </a:r>
            <a:r>
              <a:rPr kumimoji="0" lang="en-GB" sz="4400" b="1" i="0" u="none" strike="noStrike" kern="1200" cap="none" spc="0" normalizeH="0" noProof="0" dirty="0" smtClean="0">
                <a:ln w="3175" cmpd="sng">
                  <a:noFill/>
                </a:ln>
                <a:solidFill>
                  <a:prstClr val="black">
                    <a:lumMod val="85000"/>
                    <a:lumOff val="15000"/>
                  </a:prstClr>
                </a:solidFill>
                <a:effectLst/>
                <a:uLnTx/>
                <a:uFillTx/>
              </a:rPr>
              <a:t> Overlooked </a:t>
            </a:r>
            <a:r>
              <a:rPr lang="en-GB" b="1" dirty="0" smtClean="0">
                <a:solidFill>
                  <a:prstClr val="black">
                    <a:lumMod val="85000"/>
                    <a:lumOff val="15000"/>
                  </a:prstClr>
                </a:solidFill>
              </a:rPr>
              <a:t>B</a:t>
            </a:r>
            <a:r>
              <a:rPr kumimoji="0" lang="en-GB" sz="4400" b="1" i="0" u="none" strike="noStrike" kern="1200" cap="none" spc="0" normalizeH="0" noProof="0" dirty="0" smtClean="0">
                <a:ln w="3175" cmpd="sng">
                  <a:noFill/>
                </a:ln>
                <a:solidFill>
                  <a:prstClr val="black">
                    <a:lumMod val="85000"/>
                    <a:lumOff val="15000"/>
                  </a:prstClr>
                </a:solidFill>
                <a:effectLst/>
                <a:uLnTx/>
                <a:uFillTx/>
              </a:rPr>
              <a:t>eauty of the Weed.</a:t>
            </a:r>
          </a:p>
          <a:p>
            <a:pPr marL="0" marR="0" lvl="0" indent="0" algn="ctr" defTabSz="457200" rtl="0" eaLnBrk="1" fontAlgn="auto" latinLnBrk="0" hangingPunct="1">
              <a:lnSpc>
                <a:spcPct val="100000"/>
              </a:lnSpc>
              <a:spcBef>
                <a:spcPct val="0"/>
              </a:spcBef>
              <a:spcAft>
                <a:spcPts val="0"/>
              </a:spcAft>
              <a:buClrTx/>
              <a:buSzTx/>
              <a:buFontTx/>
              <a:buNone/>
              <a:tabLst/>
              <a:defRPr/>
            </a:pPr>
            <a:r>
              <a:rPr lang="en-GB" b="1" baseline="0" dirty="0" smtClean="0">
                <a:solidFill>
                  <a:prstClr val="black">
                    <a:lumMod val="85000"/>
                    <a:lumOff val="15000"/>
                  </a:prstClr>
                </a:solidFill>
                <a:latin typeface="Garamond" panose="02020404030301010803"/>
              </a:rPr>
              <a:t>Who</a:t>
            </a:r>
            <a:r>
              <a:rPr lang="en-GB" b="1" dirty="0" smtClean="0">
                <a:solidFill>
                  <a:prstClr val="black">
                    <a:lumMod val="85000"/>
                    <a:lumOff val="15000"/>
                  </a:prstClr>
                </a:solidFill>
                <a:latin typeface="Garamond" panose="02020404030301010803"/>
              </a:rPr>
              <a:t> said weed?? </a:t>
            </a:r>
          </a:p>
          <a:p>
            <a:pPr marL="0" marR="0" lvl="0" indent="0" algn="ctr" defTabSz="457200" rtl="0" eaLnBrk="1" fontAlgn="auto" latinLnBrk="0" hangingPunct="1">
              <a:lnSpc>
                <a:spcPct val="100000"/>
              </a:lnSpc>
              <a:spcBef>
                <a:spcPct val="0"/>
              </a:spcBef>
              <a:spcAft>
                <a:spcPts val="0"/>
              </a:spcAft>
              <a:buClrTx/>
              <a:buSzTx/>
              <a:buFontTx/>
              <a:buNone/>
              <a:tabLst/>
              <a:defRPr/>
            </a:pPr>
            <a:r>
              <a:rPr lang="en-GB" dirty="0" smtClean="0">
                <a:solidFill>
                  <a:prstClr val="black">
                    <a:lumMod val="85000"/>
                    <a:lumOff val="15000"/>
                  </a:prstClr>
                </a:solidFill>
                <a:latin typeface="Garamond" panose="02020404030301010803"/>
              </a:rPr>
              <a:t> Hello Magazine in June 2020 publicizes a project launched called More Than Weeds. The projects seeks to change peoples perceptions of weeds from the known thorn in a Gardeners side. Hoping people will embrace the beauty and encourage green in the streets as the new norm.</a:t>
            </a:r>
            <a:endParaRPr kumimoji="0" lang="en-GB" sz="4400" b="0"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pic>
        <p:nvPicPr>
          <p:cNvPr id="1027" name="Picture 3" descr="4c3ac8a5-1c75-4ac4-b352-dc1af65a73b6@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6" y="800099"/>
            <a:ext cx="2147888" cy="3457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129777" y="4257675"/>
            <a:ext cx="2147887" cy="357189"/>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Buttercup</a:t>
            </a:r>
            <a:r>
              <a:rPr kumimoji="0" lang="en-GB" sz="2400" b="0"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 </a:t>
            </a:r>
            <a:endParaRPr kumimoji="0" lang="en-GB" sz="2400" b="0"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pic>
        <p:nvPicPr>
          <p:cNvPr id="2050" name="Picture 2" descr="7795ae1f-afc5-4234-8285-a9aedadc7e9b@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1487" y="854866"/>
            <a:ext cx="2009775" cy="3509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flipH="1">
            <a:off x="2311003" y="4241004"/>
            <a:ext cx="1704976" cy="347664"/>
          </a:xfrm>
          <a:prstGeom prst="rect">
            <a:avLst/>
          </a:prstGeom>
          <a:effectLst/>
        </p:spPr>
        <p:txBody>
          <a:bodyPr vert="horz" lIns="91440" tIns="45720" rIns="91440" bIns="45720" rtlCol="0" anchor="ctr">
            <a:normAutofit fontScale="82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Dandelion </a:t>
            </a:r>
            <a:endParaRPr kumimoji="0" lang="en-GB" sz="24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pic>
        <p:nvPicPr>
          <p:cNvPr id="2051" name="Picture 3" descr="f8c690e6-cd5a-4a7d-acbd-a0e5b4a5f22b@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0125" y="1046559"/>
            <a:ext cx="17049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f776b7f2-4dba-4174-9f97-27aa0fa03c84@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7089" y="1062465"/>
            <a:ext cx="17049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2c5880da-721d-4b51-a098-b479b658d998@GBRP26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1869" y="1065611"/>
            <a:ext cx="17049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p:cNvSpPr txBox="1">
            <a:spLocks/>
          </p:cNvSpPr>
          <p:nvPr/>
        </p:nvSpPr>
        <p:spPr>
          <a:xfrm flipH="1">
            <a:off x="6014435" y="4060036"/>
            <a:ext cx="1704975" cy="495301"/>
          </a:xfrm>
          <a:prstGeom prst="rect">
            <a:avLst/>
          </a:prstGeom>
          <a:effectLst/>
        </p:spPr>
        <p:txBody>
          <a:bodyPr vert="horz" lIns="91440" tIns="45720" rIns="91440" bIns="45720" rtlCol="0" anchor="ctr">
            <a:normAutofit fontScale="82500" lnSpcReduction="1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en-GB" sz="2400" b="1" dirty="0" smtClean="0">
                <a:solidFill>
                  <a:prstClr val="black">
                    <a:lumMod val="85000"/>
                    <a:lumOff val="15000"/>
                  </a:prstClr>
                </a:solidFill>
                <a:latin typeface="Garamond" panose="02020404030301010803"/>
              </a:rPr>
              <a:t>Dutch Clover</a:t>
            </a:r>
            <a:endParaRPr kumimoji="0" lang="en-GB" sz="24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sp>
        <p:nvSpPr>
          <p:cNvPr id="16" name="Title 1"/>
          <p:cNvSpPr txBox="1">
            <a:spLocks/>
          </p:cNvSpPr>
          <p:nvPr/>
        </p:nvSpPr>
        <p:spPr>
          <a:xfrm flipH="1">
            <a:off x="8133737" y="4069555"/>
            <a:ext cx="1704976" cy="457202"/>
          </a:xfrm>
          <a:prstGeom prst="rect">
            <a:avLst/>
          </a:prstGeom>
          <a:effectLst/>
        </p:spPr>
        <p:txBody>
          <a:bodyPr vert="horz" lIns="91440" tIns="45720" rIns="91440" bIns="45720" rtlCol="0" anchor="ctr">
            <a:normAutofit fontScale="82500" lnSpcReduction="1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English Daisy</a:t>
            </a:r>
            <a:endParaRPr kumimoji="0" lang="en-GB" sz="24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sp>
        <p:nvSpPr>
          <p:cNvPr id="17" name="Title 1"/>
          <p:cNvSpPr txBox="1">
            <a:spLocks/>
          </p:cNvSpPr>
          <p:nvPr/>
        </p:nvSpPr>
        <p:spPr>
          <a:xfrm flipH="1">
            <a:off x="10223886" y="4211241"/>
            <a:ext cx="1704976" cy="457202"/>
          </a:xfrm>
          <a:prstGeom prst="rect">
            <a:avLst/>
          </a:prstGeom>
          <a:effectLst/>
        </p:spPr>
        <p:txBody>
          <a:bodyPr vert="horz" lIns="91440" tIns="45720" rIns="91440" bIns="45720" rtlCol="0" anchor="ctr">
            <a:normAutofit fontScale="75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Mustard</a:t>
            </a:r>
            <a:r>
              <a:rPr kumimoji="0" lang="en-GB" sz="2400" b="1" i="0" u="none" strike="noStrike" kern="1200" cap="none" spc="0" normalizeH="0" noProof="0" dirty="0" smtClean="0">
                <a:ln w="3175" cmpd="sng">
                  <a:noFill/>
                </a:ln>
                <a:solidFill>
                  <a:prstClr val="black">
                    <a:lumMod val="85000"/>
                    <a:lumOff val="15000"/>
                  </a:prstClr>
                </a:solidFill>
                <a:effectLst/>
                <a:uLnTx/>
                <a:uFillTx/>
                <a:latin typeface="Garamond" panose="02020404030301010803"/>
                <a:ea typeface="+mj-ea"/>
                <a:cs typeface="+mj-cs"/>
              </a:rPr>
              <a:t> Plant</a:t>
            </a:r>
            <a:endParaRPr kumimoji="0" lang="en-GB" sz="24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pic>
        <p:nvPicPr>
          <p:cNvPr id="14" name="Picture 13" descr="See the source image"/>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pic>
        <p:nvPicPr>
          <p:cNvPr id="10242" name="Picture 2" descr="6a2bb5d7-b360-4039-b16a-f74a26fb503d@GBRP26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52458" y="1046559"/>
            <a:ext cx="182642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itle 1"/>
          <p:cNvSpPr txBox="1">
            <a:spLocks/>
          </p:cNvSpPr>
          <p:nvPr/>
        </p:nvSpPr>
        <p:spPr>
          <a:xfrm flipH="1">
            <a:off x="4280959" y="4144621"/>
            <a:ext cx="1704976" cy="347664"/>
          </a:xfrm>
          <a:prstGeom prst="rect">
            <a:avLst/>
          </a:prstGeom>
          <a:effectLst/>
        </p:spPr>
        <p:txBody>
          <a:bodyPr vert="horz" lIns="91440" tIns="45720" rIns="91440" bIns="45720" rtlCol="0" anchor="ctr">
            <a:normAutofit fontScale="82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Red</a:t>
            </a:r>
            <a:r>
              <a:rPr kumimoji="0" lang="en-GB" sz="2400" b="1" i="0" u="none" strike="noStrike" kern="1200" cap="none" spc="0" normalizeH="0" noProof="0" dirty="0" smtClean="0">
                <a:ln w="3175" cmpd="sng">
                  <a:noFill/>
                </a:ln>
                <a:solidFill>
                  <a:prstClr val="black">
                    <a:lumMod val="85000"/>
                    <a:lumOff val="15000"/>
                  </a:prstClr>
                </a:solidFill>
                <a:effectLst/>
                <a:uLnTx/>
                <a:uFillTx/>
                <a:latin typeface="Garamond" panose="02020404030301010803"/>
                <a:ea typeface="+mj-ea"/>
                <a:cs typeface="+mj-cs"/>
              </a:rPr>
              <a:t> clover</a:t>
            </a:r>
            <a:r>
              <a:rPr kumimoji="0" lang="en-GB" sz="2400" b="1"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rPr>
              <a:t> </a:t>
            </a:r>
            <a:endParaRPr kumimoji="0" lang="en-GB" sz="24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p:txBody>
      </p:sp>
    </p:spTree>
    <p:extLst>
      <p:ext uri="{BB962C8B-B14F-4D97-AF65-F5344CB8AC3E}">
        <p14:creationId xmlns:p14="http://schemas.microsoft.com/office/powerpoint/2010/main" val="22638959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14350"/>
            <a:ext cx="9601196" cy="1385887"/>
          </a:xfrm>
        </p:spPr>
        <p:txBody>
          <a:bodyPr>
            <a:normAutofit/>
          </a:bodyPr>
          <a:lstStyle/>
          <a:p>
            <a:r>
              <a:rPr lang="en-GB" sz="4000" dirty="0">
                <a:solidFill>
                  <a:prstClr val="black">
                    <a:lumMod val="85000"/>
                    <a:lumOff val="15000"/>
                  </a:prstClr>
                </a:solidFill>
              </a:rPr>
              <a:t>Discovery: ‘</a:t>
            </a:r>
            <a:r>
              <a:rPr lang="en-GB" sz="3600" dirty="0">
                <a:solidFill>
                  <a:prstClr val="black">
                    <a:lumMod val="85000"/>
                    <a:lumOff val="15000"/>
                  </a:prstClr>
                </a:solidFill>
              </a:rPr>
              <a:t>Lets Go For A Walk</a:t>
            </a:r>
            <a:r>
              <a:rPr lang="en-GB" sz="4000" dirty="0" smtClean="0">
                <a:solidFill>
                  <a:prstClr val="black">
                    <a:lumMod val="85000"/>
                    <a:lumOff val="15000"/>
                  </a:prstClr>
                </a:solidFill>
              </a:rPr>
              <a:t>’</a:t>
            </a:r>
            <a:br>
              <a:rPr lang="en-GB" sz="4000" dirty="0" smtClean="0">
                <a:solidFill>
                  <a:prstClr val="black">
                    <a:lumMod val="85000"/>
                    <a:lumOff val="15000"/>
                  </a:prstClr>
                </a:solidFill>
              </a:rPr>
            </a:br>
            <a:r>
              <a:rPr lang="en-GB" sz="4000" dirty="0" smtClean="0">
                <a:solidFill>
                  <a:prstClr val="black">
                    <a:lumMod val="85000"/>
                    <a:lumOff val="15000"/>
                  </a:prstClr>
                </a:solidFill>
              </a:rPr>
              <a:t>Insects</a:t>
            </a:r>
            <a:endParaRPr lang="en-GB" dirty="0"/>
          </a:p>
        </p:txBody>
      </p:sp>
      <p:pic>
        <p:nvPicPr>
          <p:cNvPr id="6146" name="Picture 2" descr="48168cfd-51fb-424d-99dc-bda3b6811c12@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937" y="1900235"/>
            <a:ext cx="4995863" cy="4192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d19dbf3d-8fb5-4021-a865-c1f3a1c0e90d@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5114" y="1900236"/>
            <a:ext cx="4448176" cy="4192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9871626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42913"/>
            <a:ext cx="9601196" cy="585787"/>
          </a:xfrm>
        </p:spPr>
        <p:txBody>
          <a:bodyPr>
            <a:normAutofit fontScale="90000"/>
          </a:bodyPr>
          <a:lstStyle/>
          <a:p>
            <a:r>
              <a:rPr lang="en-GB" dirty="0" smtClean="0"/>
              <a:t>Discovery: ‘Opportunity’</a:t>
            </a:r>
            <a:endParaRPr lang="en-GB" dirty="0"/>
          </a:p>
        </p:txBody>
      </p:sp>
      <p:pic>
        <p:nvPicPr>
          <p:cNvPr id="6" name="Picture 5" descr="cid:c6a5e3d6-d1ae-4ffe-8105-b8ddb3485c59@GBRP265.PROD.OUTLOOK.COM"/>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614862" y="1152526"/>
            <a:ext cx="3505199" cy="3048000"/>
          </a:xfrm>
          <a:prstGeom prst="rect">
            <a:avLst/>
          </a:prstGeom>
          <a:noFill/>
          <a:ln>
            <a:noFill/>
          </a:ln>
        </p:spPr>
      </p:pic>
      <p:sp>
        <p:nvSpPr>
          <p:cNvPr id="7" name="Title 1"/>
          <p:cNvSpPr txBox="1">
            <a:spLocks/>
          </p:cNvSpPr>
          <p:nvPr/>
        </p:nvSpPr>
        <p:spPr>
          <a:xfrm>
            <a:off x="1447802" y="4324352"/>
            <a:ext cx="9601196" cy="1847848"/>
          </a:xfrm>
          <a:prstGeom prst="rect">
            <a:avLst/>
          </a:prstGeom>
          <a:effectLst/>
        </p:spPr>
        <p:txBody>
          <a:bodyPr vert="horz" lIns="91440" tIns="45720" rIns="91440" bIns="45720" rtlCol="0" anchor="ctr">
            <a:normAutofit fontScale="60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en-GB" b="1" noProof="0" dirty="0" smtClean="0">
                <a:solidFill>
                  <a:prstClr val="black">
                    <a:lumMod val="85000"/>
                    <a:lumOff val="15000"/>
                  </a:prstClr>
                </a:solidFill>
                <a:latin typeface="Garamond" panose="02020404030301010803"/>
              </a:rPr>
              <a:t>Future Conservation</a:t>
            </a:r>
          </a:p>
          <a:p>
            <a:pPr marL="0" marR="0" lvl="0" indent="0" algn="ctr" defTabSz="457200" rtl="0" eaLnBrk="1" fontAlgn="auto" latinLnBrk="0" hangingPunct="1">
              <a:lnSpc>
                <a:spcPct val="100000"/>
              </a:lnSpc>
              <a:spcBef>
                <a:spcPct val="0"/>
              </a:spcBef>
              <a:spcAft>
                <a:spcPts val="0"/>
              </a:spcAft>
              <a:buClrTx/>
              <a:buSzTx/>
              <a:buFontTx/>
              <a:buNone/>
              <a:tabLst/>
              <a:defRPr/>
            </a:pPr>
            <a:r>
              <a:rPr lang="en-GB" dirty="0" smtClean="0">
                <a:solidFill>
                  <a:prstClr val="black">
                    <a:lumMod val="85000"/>
                    <a:lumOff val="15000"/>
                  </a:prstClr>
                </a:solidFill>
                <a:latin typeface="Garamond" panose="02020404030301010803"/>
              </a:rPr>
              <a:t>Sensory </a:t>
            </a:r>
            <a:r>
              <a:rPr kumimoji="0" lang="en-GB" sz="4400" b="0" i="0" u="none" strike="noStrike" kern="1200" cap="none" spc="0" normalizeH="0" dirty="0" smtClean="0">
                <a:ln w="3175" cmpd="sng">
                  <a:noFill/>
                </a:ln>
                <a:solidFill>
                  <a:prstClr val="black">
                    <a:lumMod val="85000"/>
                    <a:lumOff val="15000"/>
                  </a:prstClr>
                </a:solidFill>
                <a:effectLst/>
                <a:uLnTx/>
                <a:uFillTx/>
                <a:latin typeface="Garamond" panose="02020404030301010803"/>
                <a:ea typeface="+mj-ea"/>
                <a:cs typeface="+mj-cs"/>
              </a:rPr>
              <a:t>meadow  with paths for children to explore. </a:t>
            </a:r>
            <a:r>
              <a:rPr lang="en-GB" dirty="0" smtClean="0">
                <a:solidFill>
                  <a:prstClr val="black">
                    <a:lumMod val="85000"/>
                    <a:lumOff val="15000"/>
                  </a:prstClr>
                </a:solidFill>
                <a:latin typeface="Garamond" panose="02020404030301010803"/>
              </a:rPr>
              <a:t>Leaving </a:t>
            </a:r>
            <a:r>
              <a:rPr lang="en-GB" dirty="0">
                <a:solidFill>
                  <a:prstClr val="black">
                    <a:lumMod val="85000"/>
                    <a:lumOff val="15000"/>
                  </a:prstClr>
                </a:solidFill>
                <a:latin typeface="Garamond" panose="02020404030301010803"/>
              </a:rPr>
              <a:t>h</a:t>
            </a:r>
            <a:r>
              <a:rPr lang="en-GB" dirty="0" smtClean="0">
                <a:solidFill>
                  <a:prstClr val="black">
                    <a:lumMod val="85000"/>
                    <a:lumOff val="15000"/>
                  </a:prstClr>
                </a:solidFill>
                <a:latin typeface="Garamond" panose="02020404030301010803"/>
              </a:rPr>
              <a:t>edges  and flower weeds grow alongside perennial flowers. Adding vegetable planting areas, as well as planting trees such as fruit trees. Sensory celebration of colour texture and smells.</a:t>
            </a:r>
            <a:endParaRPr kumimoji="0" lang="en-GB" sz="4400" b="0" i="0" u="none" strike="noStrike" kern="1200" cap="none" spc="0" normalizeH="0" baseline="0" noProof="0" dirty="0" smtClean="0">
              <a:ln w="3175" cmpd="sng">
                <a:noFill/>
              </a:ln>
              <a:solidFill>
                <a:prstClr val="black">
                  <a:lumMod val="85000"/>
                  <a:lumOff val="15000"/>
                </a:prstClr>
              </a:solidFill>
              <a:effectLst/>
              <a:uLnTx/>
              <a:uFillTx/>
              <a:latin typeface="Garamond" panose="02020404030301010803"/>
              <a:ea typeface="+mj-ea"/>
              <a:cs typeface="+mj-cs"/>
            </a:endParaRPr>
          </a:p>
        </p:txBody>
      </p:sp>
      <p:pic>
        <p:nvPicPr>
          <p:cNvPr id="8" name="Picture 7"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4376" y="1524001"/>
            <a:ext cx="3700462" cy="3186114"/>
          </a:xfrm>
          <a:prstGeom prst="rect">
            <a:avLst/>
          </a:prstGeom>
        </p:spPr>
      </p:pic>
      <p:sp>
        <p:nvSpPr>
          <p:cNvPr id="9" name="Title 1"/>
          <p:cNvSpPr txBox="1">
            <a:spLocks/>
          </p:cNvSpPr>
          <p:nvPr/>
        </p:nvSpPr>
        <p:spPr>
          <a:xfrm>
            <a:off x="1447802" y="938213"/>
            <a:ext cx="2419348" cy="585787"/>
          </a:xfrm>
          <a:prstGeom prst="rect">
            <a:avLst/>
          </a:prstGeom>
          <a:effectLst/>
        </p:spPr>
        <p:txBody>
          <a:bodyPr vert="horz" lIns="91440" tIns="45720" rIns="91440" bIns="45720" rtlCol="0" anchor="ctr">
            <a:normAutofit fontScale="975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200" b="1" dirty="0" smtClean="0">
                <a:solidFill>
                  <a:srgbClr val="C00000"/>
                </a:solidFill>
              </a:rPr>
              <a:t>No</a:t>
            </a:r>
            <a:endParaRPr lang="en-GB" sz="3200" b="1" dirty="0">
              <a:solidFill>
                <a:srgbClr val="C00000"/>
              </a:solidFill>
            </a:endParaRPr>
          </a:p>
        </p:txBody>
      </p:sp>
      <p:sp>
        <p:nvSpPr>
          <p:cNvPr id="10" name="Title 1"/>
          <p:cNvSpPr txBox="1">
            <a:spLocks/>
          </p:cNvSpPr>
          <p:nvPr/>
        </p:nvSpPr>
        <p:spPr>
          <a:xfrm>
            <a:off x="8615362" y="1028701"/>
            <a:ext cx="2281235" cy="495300"/>
          </a:xfrm>
          <a:prstGeom prst="rect">
            <a:avLst/>
          </a:prstGeom>
          <a:effectLst/>
        </p:spPr>
        <p:txBody>
          <a:bodyPr vert="horz" lIns="91440" tIns="45720" rIns="91440" bIns="45720" rtlCol="0" anchor="ctr">
            <a:normAutofit fontScale="750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smtClean="0">
                <a:solidFill>
                  <a:srgbClr val="00B050"/>
                </a:solidFill>
              </a:rPr>
              <a:t>Yes</a:t>
            </a:r>
            <a:endParaRPr lang="en-GB" b="1" dirty="0">
              <a:solidFill>
                <a:srgbClr val="00B050"/>
              </a:solidFill>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34358" y="1524000"/>
            <a:ext cx="3181355" cy="3186114"/>
          </a:xfrm>
          <a:prstGeom prst="rect">
            <a:avLst/>
          </a:prstGeom>
        </p:spPr>
      </p:pic>
    </p:spTree>
    <p:extLst>
      <p:ext uri="{BB962C8B-B14F-4D97-AF65-F5344CB8AC3E}">
        <p14:creationId xmlns:p14="http://schemas.microsoft.com/office/powerpoint/2010/main" val="320606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114299"/>
            <a:ext cx="9601196" cy="1250156"/>
          </a:xfrm>
        </p:spPr>
        <p:txBody>
          <a:bodyPr>
            <a:normAutofit fontScale="90000"/>
          </a:bodyPr>
          <a:lstStyle/>
          <a:p>
            <a:r>
              <a:rPr lang="en-GB" dirty="0" smtClean="0"/>
              <a:t>Future Conservation Collage of Ideas</a:t>
            </a:r>
            <a:br>
              <a:rPr lang="en-GB" dirty="0" smtClean="0"/>
            </a:br>
            <a:r>
              <a:rPr lang="en-GB" i="1" dirty="0" smtClean="0"/>
              <a:t>Sensory Meadow and Vegetable Garden</a:t>
            </a:r>
            <a:endParaRPr lang="en-GB" i="1" dirty="0"/>
          </a:p>
        </p:txBody>
      </p:sp>
      <p:pic>
        <p:nvPicPr>
          <p:cNvPr id="5122" name="Picture 2" descr="38421fe0-aaa3-49b0-9245-c5a12aaba16f@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85774" y="1914528"/>
            <a:ext cx="2552699" cy="1276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eb0764d5-d5b9-42a0-80fc-30e456013d5a@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41210" y="4698464"/>
            <a:ext cx="2880404" cy="125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descr="8767efc4-bf9d-4a3e-82ac-b7777223e221@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5426" y="1290638"/>
            <a:ext cx="1319212"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descr="63e1e82f-74d2-4d24-9109-5833a1d2f5ca@GBRP26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33872" y="1252537"/>
            <a:ext cx="1079505"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15436" y="1252539"/>
            <a:ext cx="2824164" cy="1804987"/>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6513" y="3143250"/>
            <a:ext cx="2533985" cy="3625173"/>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67647" y="3096988"/>
            <a:ext cx="1485566" cy="3671435"/>
          </a:xfrm>
          <a:prstGeom prst="rect">
            <a:avLst/>
          </a:prstGeom>
        </p:spPr>
      </p:pic>
      <p:pic>
        <p:nvPicPr>
          <p:cNvPr id="6" name="Pictur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10362" y="3076575"/>
            <a:ext cx="1790701" cy="1895475"/>
          </a:xfrm>
          <a:prstGeom prst="rect">
            <a:avLst/>
          </a:prstGeom>
        </p:spPr>
      </p:pic>
      <p:pic>
        <p:nvPicPr>
          <p:cNvPr id="7" name="Picture 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310812" y="3143251"/>
            <a:ext cx="1728788" cy="1828800"/>
          </a:xfrm>
          <a:prstGeom prst="rect">
            <a:avLst/>
          </a:prstGeom>
        </p:spPr>
      </p:pic>
      <p:pic>
        <p:nvPicPr>
          <p:cNvPr id="9" name="Picture 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710362" y="5057775"/>
            <a:ext cx="5329238" cy="1710648"/>
          </a:xfrm>
          <a:prstGeom prst="rect">
            <a:avLst/>
          </a:prstGeom>
        </p:spPr>
      </p:pic>
      <p:sp>
        <p:nvSpPr>
          <p:cNvPr id="10" name="AutoShape 7" descr="Image result for paths in meadow eco garden"/>
          <p:cNvSpPr>
            <a:spLocks noChangeAspect="1" noChangeArrowheads="1"/>
          </p:cNvSpPr>
          <p:nvPr/>
        </p:nvSpPr>
        <p:spPr bwMode="auto">
          <a:xfrm>
            <a:off x="63500" y="-860425"/>
            <a:ext cx="2609850" cy="18002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2" name="Picture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53213" y="1252537"/>
            <a:ext cx="2376487" cy="1781176"/>
          </a:xfrm>
          <a:prstGeom prst="rect">
            <a:avLst/>
          </a:prstGeom>
        </p:spPr>
      </p:pic>
      <p:pic>
        <p:nvPicPr>
          <p:cNvPr id="15" name="Picture 1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77263" y="2543175"/>
            <a:ext cx="1676102" cy="2428875"/>
          </a:xfrm>
          <a:prstGeom prst="rect">
            <a:avLst/>
          </a:prstGeom>
        </p:spPr>
      </p:pic>
      <p:pic>
        <p:nvPicPr>
          <p:cNvPr id="16" name="Picture 1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019425" y="1283494"/>
            <a:ext cx="1162050" cy="1743075"/>
          </a:xfrm>
          <a:prstGeom prst="rect">
            <a:avLst/>
          </a:prstGeom>
        </p:spPr>
      </p:pic>
      <p:pic>
        <p:nvPicPr>
          <p:cNvPr id="17" name="Picture 1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512595" y="1443038"/>
            <a:ext cx="1047750" cy="1583531"/>
          </a:xfrm>
          <a:prstGeom prst="rect">
            <a:avLst/>
          </a:prstGeom>
        </p:spPr>
      </p:pic>
      <p:pic>
        <p:nvPicPr>
          <p:cNvPr id="18" name="Picture 1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376694" y="3057526"/>
            <a:ext cx="1433178" cy="3710897"/>
          </a:xfrm>
          <a:prstGeom prst="rect">
            <a:avLst/>
          </a:prstGeom>
        </p:spPr>
      </p:pic>
      <p:pic>
        <p:nvPicPr>
          <p:cNvPr id="24" name="Picture 23" descr="See the source image"/>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6343650"/>
            <a:ext cx="2078182" cy="503293"/>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153359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 </a:t>
            </a:r>
            <a:r>
              <a:rPr lang="en-GB" dirty="0"/>
              <a:t>W</a:t>
            </a:r>
            <a:r>
              <a:rPr lang="en-GB" dirty="0" smtClean="0"/>
              <a:t>alk with My Son and a Mood Board of Colours</a:t>
            </a:r>
            <a:endParaRPr lang="en-GB" dirty="0"/>
          </a:p>
        </p:txBody>
      </p:sp>
      <p:pic>
        <p:nvPicPr>
          <p:cNvPr id="1026" name="Picture 2" descr="96047f1c-85b1-425f-a4fe-ed9854cba68c@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0492449" y="8177735"/>
            <a:ext cx="582407" cy="129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b853b82f-548a-4f6a-bf3d-21eff87fae50@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0945" y="1634065"/>
            <a:ext cx="3224215" cy="230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ddb16b63-71bf-4a22-b511-08350a949229@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0873" y="3334100"/>
            <a:ext cx="3047307" cy="2507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a5b2988a-111d-42e0-8a02-a5fbeab93471@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6858000"/>
            <a:ext cx="3048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descr="259eb1ef-367b-4fd5-8eb3-092a874e3c4f@GBRP26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98180" y="3886970"/>
            <a:ext cx="3183164" cy="2319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96047f1c-85b1-425f-a4fe-ed9854cba68c@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618797" y="2020186"/>
            <a:ext cx="4653360" cy="4610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6053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1" y="678874"/>
            <a:ext cx="3718455" cy="970585"/>
          </a:xfrm>
        </p:spPr>
        <p:txBody>
          <a:bodyPr/>
          <a:lstStyle/>
          <a:p>
            <a:r>
              <a:rPr lang="en-GB" dirty="0" smtClean="0"/>
              <a:t>A Busy Buzzy Bee Poem</a:t>
            </a:r>
            <a:br>
              <a:rPr lang="en-GB" dirty="0" smtClean="0"/>
            </a:br>
            <a:r>
              <a:rPr lang="en-GB" dirty="0" smtClean="0"/>
              <a:t>Estelle Etheridge –Lawrence </a:t>
            </a:r>
            <a:endParaRPr lang="en-GB" dirty="0"/>
          </a:p>
        </p:txBody>
      </p:sp>
      <p:sp>
        <p:nvSpPr>
          <p:cNvPr id="3" name="Content Placeholder 2"/>
          <p:cNvSpPr>
            <a:spLocks noGrp="1"/>
          </p:cNvSpPr>
          <p:nvPr>
            <p:ph idx="1"/>
          </p:nvPr>
        </p:nvSpPr>
        <p:spPr>
          <a:xfrm>
            <a:off x="5012266" y="526473"/>
            <a:ext cx="6777952" cy="5777345"/>
          </a:xfrm>
        </p:spPr>
        <p:txBody>
          <a:bodyPr>
            <a:normAutofit/>
          </a:bodyPr>
          <a:lstStyle/>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BUSY BUZZY BEE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 am a Busy Buzzy Bee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Please don’t hurt me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 mean you no Harm</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 try really hard to stay Calm</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But there’s so much work to be done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Pollinating all the flowers before the sun goes down</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The pollen and the nectar from the flowers is oh so sweet you see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It helps me feed my family </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You may not realise but I am important to you too</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A busy buzzy Bee working all Summer through</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To bring you juicy fruit and runny honey</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So delicious it brings you Honey</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To imagine a world without me the Busy Buzzy Bee </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Is to imagine a world without fruit and flowers you see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I am a Busy Buzzy Bee frying free</a:t>
            </a:r>
          </a:p>
          <a:p>
            <a:pPr marL="0" lvl="0" indent="0" algn="ctr" defTabSz="914400">
              <a:lnSpc>
                <a:spcPct val="107000"/>
              </a:lnSpc>
              <a:spcBef>
                <a:spcPts val="0"/>
              </a:spcBef>
              <a:spcAft>
                <a:spcPts val="800"/>
              </a:spcAft>
              <a:buClrTx/>
              <a:buSzTx/>
              <a:buNone/>
            </a:pPr>
            <a:r>
              <a:rPr lang="en-GB" sz="1200" dirty="0">
                <a:solidFill>
                  <a:prstClr val="black"/>
                </a:solidFill>
                <a:latin typeface="Arial" panose="020B0604020202020204" pitchFamily="34" charset="0"/>
                <a:ea typeface="Calibri" panose="020F0502020204030204" pitchFamily="34" charset="0"/>
                <a:cs typeface="Arial" panose="020B0604020202020204" pitchFamily="34" charset="0"/>
              </a:rPr>
              <a:t>Please don’t harm me just let me be,</a:t>
            </a:r>
          </a:p>
          <a:p>
            <a:endParaRPr lang="en-GB" sz="1200" dirty="0">
              <a:latin typeface="Arial" panose="020B0604020202020204" pitchFamily="34" charset="0"/>
              <a:cs typeface="Arial" panose="020B0604020202020204" pitchFamily="34" charset="0"/>
            </a:endParaRPr>
          </a:p>
        </p:txBody>
      </p:sp>
      <p:sp>
        <p:nvSpPr>
          <p:cNvPr id="4" name="Text Placeholder 3"/>
          <p:cNvSpPr>
            <a:spLocks noGrp="1"/>
          </p:cNvSpPr>
          <p:nvPr>
            <p:ph type="body" sz="half" idx="2"/>
          </p:nvPr>
        </p:nvSpPr>
        <p:spPr/>
        <p:txBody>
          <a:bodyPr/>
          <a:lstStyle/>
          <a:p>
            <a:endParaRPr lang="en-GB" dirty="0"/>
          </a:p>
        </p:txBody>
      </p:sp>
      <p:pic>
        <p:nvPicPr>
          <p:cNvPr id="5" name="Picture 6" descr="ea23030b-f80d-4ba9-a03f-4da45e96d821@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68187" y="2547304"/>
            <a:ext cx="4945304" cy="3149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f133d0a1-5262-4910-80aa-699d3e42d383@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303805" y="3168748"/>
            <a:ext cx="5098470" cy="1947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428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309" y="526473"/>
            <a:ext cx="10945091" cy="2078181"/>
          </a:xfrm>
        </p:spPr>
        <p:txBody>
          <a:bodyPr>
            <a:normAutofit fontScale="90000"/>
          </a:bodyPr>
          <a:lstStyle/>
          <a:p>
            <a:r>
              <a:rPr lang="en-GB" dirty="0" smtClean="0"/>
              <a:t>Discovery: Reflection</a:t>
            </a:r>
            <a:br>
              <a:rPr lang="en-GB" dirty="0" smtClean="0"/>
            </a:br>
            <a:r>
              <a:rPr lang="en-GB" dirty="0" smtClean="0"/>
              <a:t>What’s working? </a:t>
            </a:r>
            <a:br>
              <a:rPr lang="en-GB" dirty="0" smtClean="0"/>
            </a:br>
            <a:r>
              <a:rPr lang="en-GB" dirty="0" smtClean="0"/>
              <a:t>Planting </a:t>
            </a:r>
            <a:r>
              <a:rPr lang="en-GB" i="1" dirty="0" smtClean="0"/>
              <a:t>Growing, Shopping and Eating</a:t>
            </a:r>
            <a:r>
              <a:rPr lang="en-GB" dirty="0" smtClean="0"/>
              <a:t>.</a:t>
            </a:r>
            <a:endParaRPr lang="en-GB" dirty="0"/>
          </a:p>
        </p:txBody>
      </p:sp>
      <p:pic>
        <p:nvPicPr>
          <p:cNvPr id="3" name="Picture 2"/>
          <p:cNvPicPr>
            <a:picLocks noChangeAspect="1"/>
          </p:cNvPicPr>
          <p:nvPr/>
        </p:nvPicPr>
        <p:blipFill>
          <a:blip r:embed="rId2"/>
          <a:stretch>
            <a:fillRect/>
          </a:stretch>
        </p:blipFill>
        <p:spPr>
          <a:xfrm>
            <a:off x="5264727" y="2604654"/>
            <a:ext cx="2500777" cy="3221790"/>
          </a:xfrm>
          <a:prstGeom prst="rect">
            <a:avLst/>
          </a:prstGeom>
        </p:spPr>
      </p:pic>
      <p:pic>
        <p:nvPicPr>
          <p:cNvPr id="4" name="Picture 3"/>
          <p:cNvPicPr>
            <a:picLocks noChangeAspect="1"/>
          </p:cNvPicPr>
          <p:nvPr/>
        </p:nvPicPr>
        <p:blipFill>
          <a:blip r:embed="rId3"/>
          <a:stretch>
            <a:fillRect/>
          </a:stretch>
        </p:blipFill>
        <p:spPr>
          <a:xfrm>
            <a:off x="1953491" y="2604654"/>
            <a:ext cx="2590800" cy="3222660"/>
          </a:xfrm>
          <a:prstGeom prst="rect">
            <a:avLst/>
          </a:prstGeom>
        </p:spPr>
      </p:pic>
      <p:pic>
        <p:nvPicPr>
          <p:cNvPr id="5" name="Picture 4"/>
          <p:cNvPicPr>
            <a:picLocks noChangeAspect="1"/>
          </p:cNvPicPr>
          <p:nvPr/>
        </p:nvPicPr>
        <p:blipFill>
          <a:blip r:embed="rId4"/>
          <a:stretch>
            <a:fillRect/>
          </a:stretch>
        </p:blipFill>
        <p:spPr>
          <a:xfrm>
            <a:off x="8485939" y="2604654"/>
            <a:ext cx="2659549" cy="3221790"/>
          </a:xfrm>
          <a:prstGeom prst="rect">
            <a:avLst/>
          </a:prstGeom>
        </p:spPr>
      </p:pic>
      <p:pic>
        <p:nvPicPr>
          <p:cNvPr id="6" name="Picture 5"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240898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309" y="526473"/>
            <a:ext cx="10945091" cy="2078181"/>
          </a:xfrm>
        </p:spPr>
        <p:txBody>
          <a:bodyPr>
            <a:normAutofit fontScale="90000"/>
          </a:bodyPr>
          <a:lstStyle/>
          <a:p>
            <a:r>
              <a:rPr lang="en-GB" dirty="0" smtClean="0"/>
              <a:t>Discovery: Reflection</a:t>
            </a:r>
            <a:br>
              <a:rPr lang="en-GB" dirty="0" smtClean="0"/>
            </a:br>
            <a:r>
              <a:rPr lang="en-GB" dirty="0" smtClean="0"/>
              <a:t>What’s working? </a:t>
            </a:r>
            <a:br>
              <a:rPr lang="en-GB" dirty="0" smtClean="0"/>
            </a:br>
            <a:r>
              <a:rPr lang="en-GB" dirty="0" smtClean="0"/>
              <a:t>Planting, </a:t>
            </a:r>
            <a:r>
              <a:rPr lang="en-GB" i="1" dirty="0" smtClean="0"/>
              <a:t>Growing and Eating</a:t>
            </a:r>
            <a:r>
              <a:rPr lang="en-GB" dirty="0" smtClean="0"/>
              <a:t>.</a:t>
            </a:r>
            <a:endParaRPr lang="en-GB" dirty="0"/>
          </a:p>
        </p:txBody>
      </p:sp>
      <p:pic>
        <p:nvPicPr>
          <p:cNvPr id="6" name="Picture 5" descr="8d567799-4298-4745-a5de-00fb1f29ecc2@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1064" y="2500313"/>
            <a:ext cx="2884992" cy="384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7e710df9-b0a2-406c-95d5-257f1352ccff@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9072" y="2814590"/>
            <a:ext cx="3794845"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d39b6f1c-7122-4650-9ff2-45bec6f9f223@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263" y="2500313"/>
            <a:ext cx="3014662" cy="384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1506267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98764"/>
            <a:ext cx="9601196" cy="1787235"/>
          </a:xfrm>
        </p:spPr>
        <p:txBody>
          <a:bodyPr>
            <a:normAutofit fontScale="90000"/>
          </a:bodyPr>
          <a:lstStyle/>
          <a:p>
            <a:r>
              <a:rPr lang="en-GB" dirty="0">
                <a:solidFill>
                  <a:prstClr val="black">
                    <a:lumMod val="85000"/>
                    <a:lumOff val="15000"/>
                  </a:prstClr>
                </a:solidFill>
              </a:rPr>
              <a:t>Discovery: Reflection</a:t>
            </a:r>
            <a:br>
              <a:rPr lang="en-GB" dirty="0">
                <a:solidFill>
                  <a:prstClr val="black">
                    <a:lumMod val="85000"/>
                    <a:lumOff val="15000"/>
                  </a:prstClr>
                </a:solidFill>
              </a:rPr>
            </a:br>
            <a:r>
              <a:rPr lang="en-GB" dirty="0">
                <a:solidFill>
                  <a:prstClr val="black">
                    <a:lumMod val="85000"/>
                    <a:lumOff val="15000"/>
                  </a:prstClr>
                </a:solidFill>
              </a:rPr>
              <a:t>What’s working? </a:t>
            </a:r>
            <a:br>
              <a:rPr lang="en-GB" dirty="0">
                <a:solidFill>
                  <a:prstClr val="black">
                    <a:lumMod val="85000"/>
                    <a:lumOff val="15000"/>
                  </a:prstClr>
                </a:solidFill>
              </a:rPr>
            </a:br>
            <a:r>
              <a:rPr lang="en-GB" dirty="0">
                <a:solidFill>
                  <a:prstClr val="black">
                    <a:lumMod val="85000"/>
                    <a:lumOff val="15000"/>
                  </a:prstClr>
                </a:solidFill>
              </a:rPr>
              <a:t>Planting, </a:t>
            </a:r>
            <a:r>
              <a:rPr lang="en-GB" i="1" dirty="0">
                <a:solidFill>
                  <a:prstClr val="black">
                    <a:lumMod val="85000"/>
                    <a:lumOff val="15000"/>
                  </a:prstClr>
                </a:solidFill>
              </a:rPr>
              <a:t>Growing and Eating</a:t>
            </a:r>
            <a:r>
              <a:rPr lang="en-GB" dirty="0">
                <a:solidFill>
                  <a:prstClr val="black">
                    <a:lumMod val="85000"/>
                    <a:lumOff val="15000"/>
                  </a:prstClr>
                </a:solidFill>
              </a:rPr>
              <a:t>.</a:t>
            </a:r>
            <a:endParaRPr lang="en-GB" dirty="0"/>
          </a:p>
        </p:txBody>
      </p:sp>
      <p:pic>
        <p:nvPicPr>
          <p:cNvPr id="1026" name="Picture 2" descr="8ca56436-26ed-4fc4-9da4-7b0586b97ff6@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7272" y="2462739"/>
            <a:ext cx="2666998" cy="37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ae565a33-3c1e-4380-bb03-edca97ee354f@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067" y="2462739"/>
            <a:ext cx="2545771" cy="37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dca21076-8e9e-4f97-b120-e276b6f5e050@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1683" y="2462738"/>
            <a:ext cx="2385668" cy="37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 descr="29560194-ee73-4957-8419-624524ac86ee@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74114" y="2462739"/>
            <a:ext cx="2565079" cy="37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40319331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309" y="526473"/>
            <a:ext cx="10945091" cy="2078181"/>
          </a:xfrm>
        </p:spPr>
        <p:txBody>
          <a:bodyPr>
            <a:normAutofit fontScale="90000"/>
          </a:bodyPr>
          <a:lstStyle/>
          <a:p>
            <a:r>
              <a:rPr lang="en-GB" dirty="0" smtClean="0"/>
              <a:t>Discovery: Reflection</a:t>
            </a:r>
            <a:br>
              <a:rPr lang="en-GB" dirty="0" smtClean="0"/>
            </a:br>
            <a:r>
              <a:rPr lang="en-GB" dirty="0" smtClean="0"/>
              <a:t>What’s working? </a:t>
            </a:r>
            <a:br>
              <a:rPr lang="en-GB" dirty="0" smtClean="0"/>
            </a:br>
            <a:r>
              <a:rPr lang="en-GB" dirty="0" smtClean="0"/>
              <a:t>Butterflies…..Help me grow!!!!!</a:t>
            </a:r>
            <a:endParaRPr lang="en-GB" dirty="0"/>
          </a:p>
        </p:txBody>
      </p:sp>
      <p:pic>
        <p:nvPicPr>
          <p:cNvPr id="3" name="Picture 2" descr="419ab7e1-bf20-491b-a6fd-c2f1a0ef2729@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310" y="752908"/>
            <a:ext cx="2205524" cy="5523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79cd3314-d7cb-439b-a1aa-fa2dd2760110@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8728" y="2502477"/>
            <a:ext cx="1536122" cy="3773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f8d48070-d516-40ee-a9b3-a2c3556f8b22@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50745" y="2502475"/>
            <a:ext cx="1592894" cy="3773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5e0e88d3-cf1e-490e-abb6-33fe7b39b2ae@GBRP26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79534" y="2502475"/>
            <a:ext cx="1550027" cy="377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2" descr="c4ba2f4c-48a6-4218-b57f-2ecb059ecf7d@GBRP26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60150" y="2502475"/>
            <a:ext cx="1672016" cy="377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9fe6df5e-6222-4d5a-9597-452ec20156e8@GBRP26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62754" y="752908"/>
            <a:ext cx="1581533" cy="5419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See the source image"/>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41403250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309" y="526473"/>
            <a:ext cx="10945091" cy="2078181"/>
          </a:xfrm>
        </p:spPr>
        <p:txBody>
          <a:bodyPr>
            <a:normAutofit fontScale="90000"/>
          </a:bodyPr>
          <a:lstStyle/>
          <a:p>
            <a:r>
              <a:rPr lang="en-GB" dirty="0" smtClean="0"/>
              <a:t>Discovery: Reflection</a:t>
            </a:r>
            <a:br>
              <a:rPr lang="en-GB" dirty="0" smtClean="0"/>
            </a:br>
            <a:r>
              <a:rPr lang="en-GB" dirty="0" smtClean="0"/>
              <a:t>What’s working? </a:t>
            </a:r>
            <a:br>
              <a:rPr lang="en-GB" dirty="0" smtClean="0"/>
            </a:br>
            <a:endParaRPr lang="en-GB" dirty="0"/>
          </a:p>
        </p:txBody>
      </p:sp>
      <p:pic>
        <p:nvPicPr>
          <p:cNvPr id="4099" name="Picture 3" descr="ce702aad-3771-40dc-91b2-9731e2b5aaa1@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928" y="1914525"/>
            <a:ext cx="5646160" cy="437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3017d886-5db8-425a-815a-a1bd3f010670@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750" y="1914525"/>
            <a:ext cx="2997776" cy="4371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1083349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Discovery: Reflection</a:t>
            </a:r>
            <a:br>
              <a:rPr lang="en-GB" dirty="0" smtClean="0"/>
            </a:br>
            <a:r>
              <a:rPr lang="en-GB" dirty="0">
                <a:solidFill>
                  <a:prstClr val="black">
                    <a:lumMod val="85000"/>
                    <a:lumOff val="15000"/>
                  </a:prstClr>
                </a:solidFill>
              </a:rPr>
              <a:t>What’s working? </a:t>
            </a:r>
            <a:r>
              <a:rPr lang="en-GB" dirty="0" smtClean="0">
                <a:solidFill>
                  <a:prstClr val="black">
                    <a:lumMod val="85000"/>
                    <a:lumOff val="15000"/>
                  </a:prstClr>
                </a:solidFill>
              </a:rPr>
              <a:t>Crafts……</a:t>
            </a:r>
            <a:endParaRPr lang="en-GB" dirty="0"/>
          </a:p>
        </p:txBody>
      </p:sp>
      <p:pic>
        <p:nvPicPr>
          <p:cNvPr id="1026" name="Picture 2" descr="a735a036-9c18-4c78-9ddf-b6ddae5f4d27@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0468" y="842963"/>
            <a:ext cx="2286000" cy="5429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0fd07bd6-efd8-4ee0-8581-19def1128caa@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2843" y="2600088"/>
            <a:ext cx="2711286" cy="356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80c02a4d-963f-4fb0-bca9-3854ea2dc924@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71790" y="842963"/>
            <a:ext cx="2800350" cy="5429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ed6d67f4-173f-4572-9944-877d61d54fb9@GBRP26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97476" y="2600088"/>
            <a:ext cx="2574314" cy="356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4251767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235528"/>
            <a:ext cx="9601196" cy="2050472"/>
          </a:xfrm>
        </p:spPr>
        <p:txBody>
          <a:bodyPr>
            <a:normAutofit/>
          </a:bodyPr>
          <a:lstStyle/>
          <a:p>
            <a:r>
              <a:rPr lang="en-GB" sz="4000" dirty="0" smtClean="0">
                <a:solidFill>
                  <a:prstClr val="black">
                    <a:lumMod val="85000"/>
                    <a:lumOff val="15000"/>
                  </a:prstClr>
                </a:solidFill>
              </a:rPr>
              <a:t>Contributing to Conservation</a:t>
            </a:r>
            <a:br>
              <a:rPr lang="en-GB" sz="4000" dirty="0" smtClean="0">
                <a:solidFill>
                  <a:prstClr val="black">
                    <a:lumMod val="85000"/>
                    <a:lumOff val="15000"/>
                  </a:prstClr>
                </a:solidFill>
              </a:rPr>
            </a:br>
            <a:r>
              <a:rPr lang="en-GB" sz="4000" dirty="0" smtClean="0">
                <a:solidFill>
                  <a:prstClr val="black">
                    <a:lumMod val="85000"/>
                    <a:lumOff val="15000"/>
                  </a:prstClr>
                </a:solidFill>
              </a:rPr>
              <a:t>Squirrel </a:t>
            </a:r>
            <a:r>
              <a:rPr lang="en-GB" sz="4000" dirty="0">
                <a:solidFill>
                  <a:prstClr val="black">
                    <a:lumMod val="85000"/>
                    <a:lumOff val="15000"/>
                  </a:prstClr>
                </a:solidFill>
              </a:rPr>
              <a:t>Picnic Table </a:t>
            </a:r>
            <a:endParaRPr lang="en-GB" sz="4000" dirty="0"/>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56218" y="2452255"/>
            <a:ext cx="4440379" cy="3309937"/>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2583" y="2452255"/>
            <a:ext cx="4290290" cy="3309937"/>
          </a:xfrm>
          <a:prstGeom prst="rect">
            <a:avLst/>
          </a:prstGeom>
        </p:spPr>
      </p:pic>
      <p:pic>
        <p:nvPicPr>
          <p:cNvPr id="5" name="Picture 4"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1471992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Create</a:t>
            </a:r>
            <a:br>
              <a:rPr lang="en-GB" dirty="0" smtClean="0"/>
            </a:br>
            <a:r>
              <a:rPr lang="en-GB" dirty="0" smtClean="0"/>
              <a:t>Squirrel Picnic Table Idea</a:t>
            </a:r>
            <a:endParaRPr lang="en-GB" dirty="0"/>
          </a:p>
        </p:txBody>
      </p:sp>
      <p:sp>
        <p:nvSpPr>
          <p:cNvPr id="3" name="Content Placeholder 2"/>
          <p:cNvSpPr>
            <a:spLocks noGrp="1"/>
          </p:cNvSpPr>
          <p:nvPr>
            <p:ph sz="half" idx="1"/>
          </p:nvPr>
        </p:nvSpPr>
        <p:spPr/>
        <p:txBody>
          <a:bodyPr>
            <a:normAutofit fontScale="62500" lnSpcReduction="20000"/>
          </a:bodyPr>
          <a:lstStyle/>
          <a:p>
            <a:r>
              <a:rPr lang="en-GB" dirty="0" smtClean="0"/>
              <a:t> </a:t>
            </a:r>
            <a:endParaRPr lang="en-GB" dirty="0"/>
          </a:p>
        </p:txBody>
      </p:sp>
      <p:sp>
        <p:nvSpPr>
          <p:cNvPr id="4" name="Content Placeholder 3"/>
          <p:cNvSpPr>
            <a:spLocks noGrp="1"/>
          </p:cNvSpPr>
          <p:nvPr>
            <p:ph sz="half" idx="2"/>
          </p:nvPr>
        </p:nvSpPr>
        <p:spPr>
          <a:xfrm>
            <a:off x="5555672" y="2560320"/>
            <a:ext cx="5343976" cy="3360836"/>
          </a:xfrm>
        </p:spPr>
        <p:txBody>
          <a:bodyPr>
            <a:normAutofit fontScale="62500" lnSpcReduction="20000"/>
          </a:bodyPr>
          <a:lstStyle/>
          <a:p>
            <a:pPr marL="0" lvl="0" indent="0" algn="r">
              <a:spcBef>
                <a:spcPts val="0"/>
              </a:spcBef>
              <a:spcAft>
                <a:spcPts val="0"/>
              </a:spcAft>
              <a:buClr>
                <a:srgbClr val="AB946B"/>
              </a:buClr>
              <a:buNone/>
            </a:pPr>
            <a:r>
              <a:rPr lang="en-GB" dirty="0" smtClean="0"/>
              <a:t>‘People </a:t>
            </a:r>
            <a:r>
              <a:rPr lang="en-GB" dirty="0"/>
              <a:t>have been building tiny picnic benches for squirrels — and the pictures are </a:t>
            </a:r>
            <a:r>
              <a:rPr lang="en-GB" dirty="0" smtClean="0"/>
              <a:t>adorable-The </a:t>
            </a:r>
            <a:r>
              <a:rPr lang="en-GB" dirty="0"/>
              <a:t>DIY trend has gone viral </a:t>
            </a:r>
            <a:r>
              <a:rPr lang="en-GB" dirty="0" smtClean="0"/>
              <a:t>online,’</a:t>
            </a:r>
          </a:p>
          <a:p>
            <a:pPr marL="0" lvl="0" indent="0" algn="r">
              <a:spcBef>
                <a:spcPts val="0"/>
              </a:spcBef>
              <a:spcAft>
                <a:spcPts val="0"/>
              </a:spcAft>
              <a:buClr>
                <a:srgbClr val="AB946B"/>
              </a:buClr>
              <a:buNone/>
            </a:pPr>
            <a:r>
              <a:rPr lang="en-GB" sz="2100" dirty="0" smtClean="0">
                <a:solidFill>
                  <a:prstClr val="black">
                    <a:lumMod val="85000"/>
                    <a:lumOff val="15000"/>
                  </a:prstClr>
                </a:solidFill>
              </a:rPr>
              <a:t>(Country </a:t>
            </a:r>
            <a:r>
              <a:rPr lang="en-GB" sz="2100" dirty="0">
                <a:solidFill>
                  <a:prstClr val="black">
                    <a:lumMod val="85000"/>
                    <a:lumOff val="15000"/>
                  </a:prstClr>
                </a:solidFill>
              </a:rPr>
              <a:t>Living 2020)</a:t>
            </a:r>
          </a:p>
          <a:p>
            <a:endParaRPr lang="en-GB" dirty="0"/>
          </a:p>
          <a:p>
            <a:r>
              <a:rPr lang="en-GB" dirty="0" smtClean="0"/>
              <a:t>Rick </a:t>
            </a:r>
            <a:r>
              <a:rPr lang="en-GB" dirty="0"/>
              <a:t>Kalinowsk, </a:t>
            </a:r>
            <a:r>
              <a:rPr lang="en-GB" dirty="0" smtClean="0"/>
              <a:t>who lost his job as a result of COVID-19 circumstances decided he needed a lockdown hobby. He shared the images of the tiny squirrels dining and enjoying tasty treats (Country Living (2020).</a:t>
            </a:r>
          </a:p>
          <a:p>
            <a:r>
              <a:rPr lang="en-GB" dirty="0" smtClean="0"/>
              <a:t>He didn’t expect the simple idea to become an overnight Social Media success, even starting the latest trend in Etsy JaneJaneJane (2020) The images attracted a fan base from across the World Insider (2020)</a:t>
            </a:r>
          </a:p>
          <a:p>
            <a:r>
              <a:rPr lang="en-GB" dirty="0" smtClean="0"/>
              <a:t>Children and Adults began to get creative .</a:t>
            </a:r>
            <a:r>
              <a:rPr lang="en-GB" dirty="0"/>
              <a:t> </a:t>
            </a:r>
            <a:r>
              <a:rPr lang="en-GB" dirty="0" smtClean="0"/>
              <a:t> </a:t>
            </a:r>
          </a:p>
          <a:p>
            <a:pPr marL="0" marR="0" indent="0">
              <a:spcBef>
                <a:spcPts val="0"/>
              </a:spcBef>
              <a:spcAft>
                <a:spcPts val="0"/>
              </a:spcAft>
              <a:buNone/>
            </a:pPr>
            <a:endParaRPr lang="en-GB" dirty="0"/>
          </a:p>
          <a:p>
            <a:pPr marL="0" marR="0" indent="0">
              <a:spcBef>
                <a:spcPts val="0"/>
              </a:spcBef>
              <a:spcAft>
                <a:spcPts val="0"/>
              </a:spcAft>
              <a:buNone/>
            </a:pPr>
            <a:endParaRPr lang="en-GB" dirty="0" smtClean="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545" y="2450729"/>
            <a:ext cx="4655127" cy="3186546"/>
          </a:xfrm>
          <a:prstGeom prst="rect">
            <a:avLst/>
          </a:prstGeom>
        </p:spPr>
      </p:pic>
      <p:sp>
        <p:nvSpPr>
          <p:cNvPr id="7" name="Round Single Corner Rectangle 6"/>
          <p:cNvSpPr/>
          <p:nvPr/>
        </p:nvSpPr>
        <p:spPr>
          <a:xfrm>
            <a:off x="737678" y="5724975"/>
            <a:ext cx="2738086" cy="290945"/>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Image 3</a:t>
            </a:r>
            <a:endParaRPr lang="en-GB" dirty="0"/>
          </a:p>
        </p:txBody>
      </p:sp>
      <p:pic>
        <p:nvPicPr>
          <p:cNvPr id="8" name="Picture 7"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709415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946681"/>
          </a:xfrm>
        </p:spPr>
        <p:txBody>
          <a:bodyPr/>
          <a:lstStyle/>
          <a:p>
            <a:r>
              <a:rPr lang="en-GB" dirty="0" smtClean="0"/>
              <a:t>The Role of the Squirrel in Eco System</a:t>
            </a:r>
            <a:endParaRPr lang="en-GB" dirty="0"/>
          </a:p>
        </p:txBody>
      </p:sp>
      <p:sp>
        <p:nvSpPr>
          <p:cNvPr id="3" name="Text Placeholder 2"/>
          <p:cNvSpPr>
            <a:spLocks noGrp="1"/>
          </p:cNvSpPr>
          <p:nvPr>
            <p:ph type="body" idx="1"/>
          </p:nvPr>
        </p:nvSpPr>
        <p:spPr>
          <a:xfrm>
            <a:off x="1295400" y="2085977"/>
            <a:ext cx="4718304" cy="457200"/>
          </a:xfrm>
        </p:spPr>
        <p:txBody>
          <a:bodyPr/>
          <a:lstStyle/>
          <a:p>
            <a:r>
              <a:rPr lang="en-GB" b="1" dirty="0" smtClean="0">
                <a:solidFill>
                  <a:srgbClr val="C00000"/>
                </a:solidFill>
              </a:rPr>
              <a:t>Negative</a:t>
            </a:r>
            <a:endParaRPr lang="en-GB" b="1" dirty="0">
              <a:solidFill>
                <a:srgbClr val="C00000"/>
              </a:solidFill>
            </a:endParaRPr>
          </a:p>
        </p:txBody>
      </p:sp>
      <p:sp>
        <p:nvSpPr>
          <p:cNvPr id="4" name="Content Placeholder 3"/>
          <p:cNvSpPr>
            <a:spLocks noGrp="1"/>
          </p:cNvSpPr>
          <p:nvPr>
            <p:ph sz="half" idx="2"/>
          </p:nvPr>
        </p:nvSpPr>
        <p:spPr>
          <a:xfrm>
            <a:off x="1295400" y="2543176"/>
            <a:ext cx="4718304" cy="3786187"/>
          </a:xfrm>
        </p:spPr>
        <p:txBody>
          <a:bodyPr>
            <a:noAutofit/>
          </a:bodyPr>
          <a:lstStyle/>
          <a:p>
            <a:r>
              <a:rPr lang="en-GB" sz="1400" dirty="0" smtClean="0">
                <a:latin typeface="Arial" panose="020B0604020202020204" pitchFamily="34" charset="0"/>
                <a:cs typeface="Arial" panose="020B0604020202020204" pitchFamily="34" charset="0"/>
              </a:rPr>
              <a:t>The British Red Squirrel Organisation (No Date) outlines the following issues for the economy as a result of Grey Squirrels:</a:t>
            </a:r>
          </a:p>
          <a:p>
            <a:pPr>
              <a:buFont typeface="Wingdings" panose="05000000000000000000" pitchFamily="2" charset="2"/>
              <a:buChar char="ü"/>
            </a:pPr>
            <a:r>
              <a:rPr lang="en-GB" sz="1400" dirty="0" smtClean="0">
                <a:latin typeface="Arial" panose="020B0604020202020204" pitchFamily="34" charset="0"/>
                <a:cs typeface="Arial" panose="020B0604020202020204" pitchFamily="34" charset="0"/>
              </a:rPr>
              <a:t>Decline in numbers of Red Squirrels.</a:t>
            </a:r>
          </a:p>
          <a:p>
            <a:pPr>
              <a:buFont typeface="Wingdings" panose="05000000000000000000" pitchFamily="2" charset="2"/>
              <a:buChar char="ü"/>
            </a:pPr>
            <a:r>
              <a:rPr lang="en-GB" sz="1400" dirty="0" smtClean="0">
                <a:latin typeface="Arial" panose="020B0604020202020204" pitchFamily="34" charset="0"/>
                <a:cs typeface="Arial" panose="020B0604020202020204" pitchFamily="34" charset="0"/>
              </a:rPr>
              <a:t>Forestry Survey Forestry Commission Survey in 200 found that Grey Squirrels had damaged 100</a:t>
            </a:r>
            <a:r>
              <a:rPr lang="en-GB" sz="1400" dirty="0">
                <a:latin typeface="Arial" panose="020B0604020202020204" pitchFamily="34" charset="0"/>
                <a:cs typeface="Arial" panose="020B0604020202020204" pitchFamily="34" charset="0"/>
              </a:rPr>
              <a:t>% of sycamore, 66% of beech, 30% of oak and sweet chestnut stands had been damaged by grey </a:t>
            </a:r>
            <a:r>
              <a:rPr lang="en-GB" sz="1400" dirty="0" smtClean="0">
                <a:latin typeface="Arial" panose="020B0604020202020204" pitchFamily="34" charset="0"/>
                <a:cs typeface="Arial" panose="020B0604020202020204" pitchFamily="34" charset="0"/>
              </a:rPr>
              <a:t>squirrels.</a:t>
            </a:r>
          </a:p>
          <a:p>
            <a:pPr>
              <a:buFont typeface="Wingdings" panose="05000000000000000000" pitchFamily="2" charset="2"/>
              <a:buChar char="ü"/>
            </a:pPr>
            <a:r>
              <a:rPr lang="en-GB" sz="1400" dirty="0" smtClean="0">
                <a:latin typeface="Arial" panose="020B0604020202020204" pitchFamily="34" charset="0"/>
                <a:cs typeface="Arial" panose="020B0604020202020204" pitchFamily="34" charset="0"/>
              </a:rPr>
              <a:t>Grey </a:t>
            </a:r>
            <a:r>
              <a:rPr lang="en-GB" sz="1400" dirty="0">
                <a:latin typeface="Arial" panose="020B0604020202020204" pitchFamily="34" charset="0"/>
                <a:cs typeface="Arial" panose="020B0604020202020204" pitchFamily="34" charset="0"/>
              </a:rPr>
              <a:t>squirrels eat song-bird chicks and eggs. </a:t>
            </a:r>
            <a:r>
              <a:rPr lang="en-GB" sz="1400" dirty="0" smtClean="0">
                <a:latin typeface="Arial" panose="020B0604020202020204" pitchFamily="34" charset="0"/>
                <a:cs typeface="Arial" panose="020B0604020202020204" pitchFamily="34" charset="0"/>
              </a:rPr>
              <a:t>Grey </a:t>
            </a:r>
            <a:r>
              <a:rPr lang="en-GB" sz="1400" dirty="0">
                <a:latin typeface="Arial" panose="020B0604020202020204" pitchFamily="34" charset="0"/>
                <a:cs typeface="Arial" panose="020B0604020202020204" pitchFamily="34" charset="0"/>
              </a:rPr>
              <a:t>squirrels </a:t>
            </a:r>
            <a:r>
              <a:rPr lang="en-GB" sz="1400" dirty="0" smtClean="0">
                <a:latin typeface="Arial" panose="020B0604020202020204" pitchFamily="34" charset="0"/>
                <a:cs typeface="Arial" panose="020B0604020202020204" pitchFamily="34" charset="0"/>
              </a:rPr>
              <a:t>have an negative </a:t>
            </a:r>
            <a:r>
              <a:rPr lang="en-GB" sz="1400" dirty="0">
                <a:latin typeface="Arial" panose="020B0604020202020204" pitchFamily="34" charset="0"/>
                <a:cs typeface="Arial" panose="020B0604020202020204" pitchFamily="34" charset="0"/>
              </a:rPr>
              <a:t>impact on many </a:t>
            </a:r>
            <a:r>
              <a:rPr lang="en-GB" sz="1400" dirty="0" smtClean="0">
                <a:latin typeface="Arial" panose="020B0604020202020204" pitchFamily="34" charset="0"/>
                <a:cs typeface="Arial" panose="020B0604020202020204" pitchFamily="34" charset="0"/>
              </a:rPr>
              <a:t>native bird by reducing </a:t>
            </a:r>
            <a:r>
              <a:rPr lang="en-GB" sz="1400" dirty="0">
                <a:latin typeface="Arial" panose="020B0604020202020204" pitchFamily="34" charset="0"/>
                <a:cs typeface="Arial" panose="020B0604020202020204" pitchFamily="34" charset="0"/>
              </a:rPr>
              <a:t>fledging rates </a:t>
            </a:r>
            <a:endParaRPr lang="en-GB" sz="1400" dirty="0" smtClean="0">
              <a:latin typeface="Arial" panose="020B0604020202020204" pitchFamily="34" charset="0"/>
              <a:cs typeface="Arial" panose="020B0604020202020204" pitchFamily="34" charset="0"/>
            </a:endParaRPr>
          </a:p>
          <a:p>
            <a:pPr>
              <a:buFont typeface="Wingdings" panose="05000000000000000000" pitchFamily="2" charset="2"/>
              <a:buChar char="ü"/>
            </a:pPr>
            <a:r>
              <a:rPr lang="en-GB" sz="1400" dirty="0" smtClean="0">
                <a:latin typeface="Arial" panose="020B0604020202020204" pitchFamily="34" charset="0"/>
                <a:cs typeface="Arial" panose="020B0604020202020204" pitchFamily="34" charset="0"/>
              </a:rPr>
              <a:t>Grey squirrels are a threat to Orchards and </a:t>
            </a:r>
            <a:r>
              <a:rPr lang="en-GB" sz="1400" dirty="0">
                <a:latin typeface="Arial" panose="020B0604020202020204" pitchFamily="34" charset="0"/>
                <a:cs typeface="Arial" panose="020B0604020202020204" pitchFamily="34" charset="0"/>
              </a:rPr>
              <a:t>can damage maize and fruit crops. </a:t>
            </a:r>
          </a:p>
        </p:txBody>
      </p:sp>
      <p:sp>
        <p:nvSpPr>
          <p:cNvPr id="5" name="Text Placeholder 4"/>
          <p:cNvSpPr>
            <a:spLocks noGrp="1"/>
          </p:cNvSpPr>
          <p:nvPr>
            <p:ph type="body" sz="quarter" idx="3"/>
          </p:nvPr>
        </p:nvSpPr>
        <p:spPr>
          <a:xfrm>
            <a:off x="6178294" y="2085976"/>
            <a:ext cx="4718304" cy="457200"/>
          </a:xfrm>
        </p:spPr>
        <p:txBody>
          <a:bodyPr/>
          <a:lstStyle/>
          <a:p>
            <a:r>
              <a:rPr lang="en-GB" b="1" dirty="0" smtClean="0">
                <a:solidFill>
                  <a:srgbClr val="00B050"/>
                </a:solidFill>
              </a:rPr>
              <a:t>Positive </a:t>
            </a:r>
            <a:endParaRPr lang="en-GB" b="1" dirty="0">
              <a:solidFill>
                <a:srgbClr val="00B050"/>
              </a:solidFill>
            </a:endParaRPr>
          </a:p>
        </p:txBody>
      </p:sp>
      <p:sp>
        <p:nvSpPr>
          <p:cNvPr id="6" name="Content Placeholder 5"/>
          <p:cNvSpPr>
            <a:spLocks noGrp="1"/>
          </p:cNvSpPr>
          <p:nvPr>
            <p:ph sz="quarter" idx="4"/>
          </p:nvPr>
        </p:nvSpPr>
        <p:spPr>
          <a:xfrm>
            <a:off x="6180671" y="2543176"/>
            <a:ext cx="4992154" cy="3786188"/>
          </a:xfrm>
        </p:spPr>
        <p:txBody>
          <a:bodyPr>
            <a:noAutofit/>
          </a:bodyPr>
          <a:lstStyle/>
          <a:p>
            <a:r>
              <a:rPr lang="en-GB" sz="1400" dirty="0" err="1" smtClean="0">
                <a:latin typeface="Arial" panose="020B0604020202020204" pitchFamily="34" charset="0"/>
                <a:cs typeface="Arial" panose="020B0604020202020204" pitchFamily="34" charset="0"/>
              </a:rPr>
              <a:t>Scoiattolo</a:t>
            </a:r>
            <a:r>
              <a:rPr lang="en-GB" sz="1400" dirty="0" smtClean="0">
                <a:latin typeface="Arial" panose="020B0604020202020204" pitchFamily="34" charset="0"/>
                <a:cs typeface="Arial" panose="020B0604020202020204" pitchFamily="34" charset="0"/>
              </a:rPr>
              <a:t> (2016) advises that Squirrels have a very important role in the eco system as they help the renewal process of the forest. This is because they perform a process of caching which involves the squirrels storing the seeds of plants. Most of the seeds will be eaten in the winter but some will be forgotten. Those that are forgotten will germinate and would otherwise not have done so had they been left where they fell, alongside the parent tree. It is suggested by </a:t>
            </a:r>
            <a:r>
              <a:rPr lang="en-GB" sz="1400" dirty="0" err="1" smtClean="0">
                <a:latin typeface="Arial" panose="020B0604020202020204" pitchFamily="34" charset="0"/>
                <a:cs typeface="Arial" panose="020B0604020202020204" pitchFamily="34" charset="0"/>
              </a:rPr>
              <a:t>Scoiattolo</a:t>
            </a:r>
            <a:r>
              <a:rPr lang="en-GB" sz="1400" dirty="0" smtClean="0">
                <a:latin typeface="Arial" panose="020B0604020202020204" pitchFamily="34" charset="0"/>
                <a:cs typeface="Arial" panose="020B0604020202020204" pitchFamily="34" charset="0"/>
              </a:rPr>
              <a:t> (2016) that much of the renewal of chestnut and pine trees is thanks to Squirrels.</a:t>
            </a:r>
          </a:p>
          <a:p>
            <a:r>
              <a:rPr lang="en-GB" sz="1400" dirty="0" smtClean="0">
                <a:latin typeface="Arial" panose="020B0604020202020204" pitchFamily="34" charset="0"/>
                <a:cs typeface="Arial" panose="020B0604020202020204" pitchFamily="34" charset="0"/>
              </a:rPr>
              <a:t>Squirrels also play an important part in the renewal of Fungi which is important to the growth of  plants. Squirrels eat the fungi and distribute the pores of the fungi in their faeces which enable regrowth and further association and connection with other plants</a:t>
            </a:r>
            <a:endParaRPr lang="en-GB" sz="1400" dirty="0">
              <a:latin typeface="Arial" panose="020B0604020202020204" pitchFamily="34" charset="0"/>
              <a:cs typeface="Arial" panose="020B0604020202020204" pitchFamily="34" charset="0"/>
            </a:endParaRPr>
          </a:p>
        </p:txBody>
      </p:sp>
      <p:pic>
        <p:nvPicPr>
          <p:cNvPr id="7" name="Picture 6" descr="See the source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752339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00063"/>
            <a:ext cx="9601196" cy="1300162"/>
          </a:xfrm>
        </p:spPr>
        <p:txBody>
          <a:bodyPr>
            <a:normAutofit fontScale="90000"/>
          </a:bodyPr>
          <a:lstStyle/>
          <a:p>
            <a:r>
              <a:rPr lang="en-GB" dirty="0" smtClean="0"/>
              <a:t>Lets Get Started!</a:t>
            </a:r>
            <a:br>
              <a:rPr lang="en-GB" dirty="0" smtClean="0"/>
            </a:br>
            <a:r>
              <a:rPr lang="en-GB" i="1" dirty="0" smtClean="0"/>
              <a:t>Old Pallet, Instructions and Tools</a:t>
            </a:r>
            <a:endParaRPr lang="en-GB" i="1" dirty="0"/>
          </a:p>
        </p:txBody>
      </p:sp>
      <p:pic>
        <p:nvPicPr>
          <p:cNvPr id="8194" name="Picture 2" descr="4043a7e7-ae81-47d0-9935-cf26c8670a6f@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4" y="1800223"/>
            <a:ext cx="3009899" cy="4529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descr="1c35eb94-cc9d-434b-858f-35e7e72cc4b1@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599" y="2405059"/>
            <a:ext cx="2800351" cy="323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descr="a4bf7b93-d65b-46a3-b7d7-61d881e10ff9@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57950" y="2405059"/>
            <a:ext cx="2924175" cy="323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f2fe265c-44e2-495b-bcfe-c0e568be4dc1@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05912" y="1800223"/>
            <a:ext cx="2466974" cy="452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458180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42913"/>
            <a:ext cx="9601196" cy="1128711"/>
          </a:xfrm>
        </p:spPr>
        <p:txBody>
          <a:bodyPr>
            <a:normAutofit fontScale="90000"/>
          </a:bodyPr>
          <a:lstStyle/>
          <a:p>
            <a:r>
              <a:rPr lang="en-GB" dirty="0" smtClean="0"/>
              <a:t>Preparing the Pallet.</a:t>
            </a:r>
            <a:br>
              <a:rPr lang="en-GB" dirty="0" smtClean="0"/>
            </a:br>
            <a:r>
              <a:rPr lang="en-GB" dirty="0" smtClean="0"/>
              <a:t>Sawing and Removing Nails</a:t>
            </a:r>
            <a:endParaRPr lang="en-GB" dirty="0"/>
          </a:p>
        </p:txBody>
      </p:sp>
      <p:pic>
        <p:nvPicPr>
          <p:cNvPr id="9218" name="Picture 2" descr="25328dc5-cb30-4a44-b91f-b7e3b5f668b4@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334" y="2395536"/>
            <a:ext cx="2126454" cy="333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0301034b-470f-402a-ab3d-3b675c7fd9bb@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1789" y="1571624"/>
            <a:ext cx="2886076" cy="4633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716ee298-0232-487d-908a-928379e68eab@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8300" y="2395535"/>
            <a:ext cx="2057402" cy="3333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5" descr="8bcf9167-2dac-4722-83d6-88ba09487d23@GBRP26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57864" y="1571624"/>
            <a:ext cx="3314699" cy="4633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771351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1" y="982133"/>
            <a:ext cx="9905997" cy="918106"/>
          </a:xfrm>
        </p:spPr>
        <p:txBody>
          <a:bodyPr>
            <a:normAutofit fontScale="90000"/>
          </a:bodyPr>
          <a:lstStyle/>
          <a:p>
            <a:r>
              <a:rPr lang="en-GB" dirty="0" smtClean="0"/>
              <a:t>Rounding Corners and Sanding the Surface Area</a:t>
            </a:r>
            <a:endParaRPr lang="en-GB" dirty="0"/>
          </a:p>
        </p:txBody>
      </p:sp>
      <p:pic>
        <p:nvPicPr>
          <p:cNvPr id="10242" name="Picture 2" descr="34a6241a-59b8-4ac4-a58e-b90748335443@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8113" y="2131217"/>
            <a:ext cx="3967162" cy="4112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976afc26-950e-4081-8bc5-e6a74e95c531@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01024" y="2131218"/>
            <a:ext cx="2695573" cy="4112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9873368d-f569-451b-9602-94bd1cebf3ec@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1" y="2131217"/>
            <a:ext cx="2809874" cy="411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13931080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571500"/>
            <a:ext cx="9601196" cy="614363"/>
          </a:xfrm>
        </p:spPr>
        <p:txBody>
          <a:bodyPr>
            <a:normAutofit fontScale="90000"/>
          </a:bodyPr>
          <a:lstStyle/>
          <a:p>
            <a:r>
              <a:rPr lang="en-GB" dirty="0" smtClean="0"/>
              <a:t>Making the ‘A’ : Angles, Drill, Jigsaw and Saw.</a:t>
            </a:r>
            <a:endParaRPr lang="en-GB" dirty="0"/>
          </a:p>
        </p:txBody>
      </p:sp>
      <p:pic>
        <p:nvPicPr>
          <p:cNvPr id="11266" name="Picture 2" descr="f532ddcd-4c6e-4bfd-978d-801f4d471de3@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1526" y="1517913"/>
            <a:ext cx="3028949"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descr="cd6cc4e8-d62b-4e34-beeb-4f73db7ae23a@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9076" y="1517913"/>
            <a:ext cx="3529012"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4" descr="017d1088-8e37-4d28-b9bc-9b386841a736@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6688" y="1517913"/>
            <a:ext cx="310991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4146421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24945"/>
            <a:ext cx="9601196" cy="903818"/>
          </a:xfrm>
        </p:spPr>
        <p:txBody>
          <a:bodyPr/>
          <a:lstStyle/>
          <a:p>
            <a:r>
              <a:rPr lang="en-GB" dirty="0" smtClean="0"/>
              <a:t>Picnic Table Top and A Ready </a:t>
            </a:r>
            <a:endParaRPr lang="en-GB" dirty="0"/>
          </a:p>
        </p:txBody>
      </p:sp>
      <p:pic>
        <p:nvPicPr>
          <p:cNvPr id="12290" name="Picture 2" descr="0fcfa705-b7f9-45d1-8322-1422a96db9c6@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2" y="1756532"/>
            <a:ext cx="3333748" cy="4119864"/>
          </a:xfrm>
          <a:prstGeom prst="rect">
            <a:avLst/>
          </a:prstGeom>
          <a:noFill/>
          <a:ln>
            <a:noFill/>
          </a:ln>
          <a:effectLst>
            <a:outerShdw blurRad="50800" dist="38100" algn="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descr="b95b3cd6-921b-48bb-b444-dbc69bcc76c4@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67287" y="2157411"/>
            <a:ext cx="2486025" cy="4014787"/>
          </a:xfrm>
          <a:prstGeom prst="rect">
            <a:avLst/>
          </a:prstGeom>
          <a:noFill/>
          <a:ln>
            <a:noFill/>
          </a:ln>
          <a:effectLst>
            <a:outerShdw blurRad="50800" dist="38100" algn="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descr="770421f5-57b6-4e6a-92ef-209304f4cf3c@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1917" y="1756531"/>
            <a:ext cx="3333750" cy="4119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2606329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999068"/>
          </a:xfrm>
        </p:spPr>
        <p:txBody>
          <a:bodyPr>
            <a:normAutofit/>
          </a:bodyPr>
          <a:lstStyle/>
          <a:p>
            <a:r>
              <a:rPr lang="en-GB" dirty="0" smtClean="0"/>
              <a:t>Assembly: Nearly There !</a:t>
            </a:r>
            <a:endParaRPr lang="en-GB" dirty="0"/>
          </a:p>
        </p:txBody>
      </p:sp>
      <p:pic>
        <p:nvPicPr>
          <p:cNvPr id="13314" name="Picture 2" descr="aaa61030-14bb-49e5-8779-72c9ff9cfeb7@GBRP2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2" y="1981200"/>
            <a:ext cx="4786743" cy="3640726"/>
          </a:xfrm>
          <a:prstGeom prst="rect">
            <a:avLst/>
          </a:prstGeom>
          <a:noFill/>
          <a:ln>
            <a:noFill/>
          </a:ln>
          <a:effectLst>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2434aa6b-7d66-4e11-879f-f2591edde3b4@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2768" y="1981200"/>
            <a:ext cx="4807095" cy="3640726"/>
          </a:xfrm>
          <a:prstGeom prst="rect">
            <a:avLst/>
          </a:prstGeom>
          <a:noFill/>
          <a:ln>
            <a:noFill/>
          </a:ln>
          <a:effectLst>
            <a:outerShdw blurRad="50800" dist="38100" dir="10800000" algn="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5252271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589493"/>
          </a:xfrm>
        </p:spPr>
        <p:txBody>
          <a:bodyPr>
            <a:normAutofit fontScale="90000"/>
          </a:bodyPr>
          <a:lstStyle/>
          <a:p>
            <a:r>
              <a:rPr lang="en-GB" dirty="0" smtClean="0"/>
              <a:t>Table Top Squirrel Food Holder</a:t>
            </a:r>
            <a:endParaRPr lang="en-GB" dirty="0"/>
          </a:p>
        </p:txBody>
      </p:sp>
      <p:pic>
        <p:nvPicPr>
          <p:cNvPr id="5122" name="Picture 2" descr="31375837-2745-45e1-96aa-3919ff25a500@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80977" y="2562226"/>
            <a:ext cx="3219450" cy="2095500"/>
          </a:xfrm>
          <a:prstGeom prst="rect">
            <a:avLst/>
          </a:prstGeom>
          <a:noFill/>
          <a:ln>
            <a:noFill/>
          </a:ln>
          <a:effectLst>
            <a:reflection blurRad="6350" stA="52000" endA="300" endPos="35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9e861c30-ef6e-46b4-9a72-77615f92cbff@GBRP26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43225" y="1671638"/>
            <a:ext cx="3986213" cy="4186237"/>
          </a:xfrm>
          <a:prstGeom prst="rect">
            <a:avLst/>
          </a:prstGeom>
          <a:noFill/>
          <a:ln>
            <a:noFill/>
          </a:ln>
          <a:effectLst>
            <a:outerShdw blurRad="50800" dist="38100" algn="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descr="78656482-7fac-41aa-a8c9-3559febd7a64@GBRP26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1361" y="1671638"/>
            <a:ext cx="3805237" cy="4186237"/>
          </a:xfrm>
          <a:prstGeom prst="rect">
            <a:avLst/>
          </a:prstGeom>
          <a:noFill/>
          <a:ln>
            <a:noFill/>
          </a:ln>
          <a:effectLst>
            <a:innerShdw blurRad="63500" dist="50800" dir="16200000">
              <a:prstClr val="black">
                <a:alpha val="5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ee the source imag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21563786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642938"/>
            <a:ext cx="9601196" cy="671513"/>
          </a:xfrm>
        </p:spPr>
        <p:txBody>
          <a:bodyPr>
            <a:normAutofit fontScale="90000"/>
          </a:bodyPr>
          <a:lstStyle/>
          <a:p>
            <a:r>
              <a:rPr lang="en-GB" dirty="0" smtClean="0"/>
              <a:t>Squirrel Picnic Table</a:t>
            </a:r>
            <a:endParaRPr lang="en-GB" dirty="0"/>
          </a:p>
        </p:txBody>
      </p:sp>
      <p:pic>
        <p:nvPicPr>
          <p:cNvPr id="7170" name="Picture 2" descr="b97d490a-87a6-4041-b683-f1e6610620eb@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040571" y="2412051"/>
            <a:ext cx="4557711" cy="2619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3542f002-fbf2-4879-a93b-f54bb8e99bc5@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463" y="1443042"/>
            <a:ext cx="2116240" cy="4219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descr="8babcde3-0430-4458-adf2-f400b18df5d3@GBRP2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926858" y="2259758"/>
            <a:ext cx="421947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969948eb-e496-4ef1-a9e4-4be6be98e6ef@GBRP26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7458076" y="2457454"/>
            <a:ext cx="4557709" cy="252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See the source image"/>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2640135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832381"/>
          </a:xfrm>
        </p:spPr>
        <p:txBody>
          <a:bodyPr/>
          <a:lstStyle/>
          <a:p>
            <a:r>
              <a:rPr lang="en-GB" dirty="0" smtClean="0"/>
              <a:t>The Recycled Pallet; Before and After.</a:t>
            </a:r>
            <a:endParaRPr lang="en-GB" dirty="0"/>
          </a:p>
        </p:txBody>
      </p:sp>
      <p:pic>
        <p:nvPicPr>
          <p:cNvPr id="14338" name="Picture 2" descr="54fbe463-91ef-4b74-ba25-9a6d3dac2bbe@GBRP2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3" y="1814513"/>
            <a:ext cx="5133972" cy="3946221"/>
          </a:xfrm>
          <a:prstGeom prst="rect">
            <a:avLst/>
          </a:prstGeom>
          <a:noFill/>
          <a:ln>
            <a:noFill/>
          </a:ln>
          <a:effectLst>
            <a:innerShdw blurRad="63500" dist="50800" dir="8100000">
              <a:prstClr val="black">
                <a:alpha val="5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3" descr="c562e396-6876-40c1-a5af-9aac61dee2ed@GBRP2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6576" y="1933575"/>
            <a:ext cx="4010022" cy="4264025"/>
          </a:xfrm>
          <a:prstGeom prst="rect">
            <a:avLst/>
          </a:prstGeom>
          <a:noFill/>
          <a:ln>
            <a:noFill/>
          </a:ln>
          <a:effectLst>
            <a:innerShdw blurRad="63500" dist="50800">
              <a:prstClr val="black">
                <a:alpha val="5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296026"/>
            <a:ext cx="2078182" cy="550917"/>
          </a:xfrm>
          <a:prstGeom prst="rect">
            <a:avLst/>
          </a:prstGeom>
          <a:noFill/>
          <a:ln>
            <a:noFill/>
          </a:ln>
          <a:effectLst>
            <a:softEdge rad="12700"/>
          </a:effectLst>
          <a:scene3d>
            <a:camera prst="orthographicFront"/>
            <a:lightRig rig="threePt" dir="t"/>
          </a:scene3d>
          <a:sp3d prstMaterial="softEdge"/>
        </p:spPr>
      </p:pic>
    </p:spTree>
    <p:extLst>
      <p:ext uri="{BB962C8B-B14F-4D97-AF65-F5344CB8AC3E}">
        <p14:creationId xmlns:p14="http://schemas.microsoft.com/office/powerpoint/2010/main" val="376451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25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500" fill="hold"/>
                                        <p:tgtEl>
                                          <p:spTgt spid="14339"/>
                                        </p:tgtEl>
                                        <p:attrNameLst>
                                          <p:attrName>ppt_x</p:attrName>
                                        </p:attrNameLst>
                                      </p:cBhvr>
                                      <p:tavLst>
                                        <p:tav tm="0">
                                          <p:val>
                                            <p:strVal val="#ppt_x"/>
                                          </p:val>
                                        </p:tav>
                                        <p:tav tm="100000">
                                          <p:val>
                                            <p:strVal val="#ppt_x"/>
                                          </p:val>
                                        </p:tav>
                                      </p:tavLst>
                                    </p:anim>
                                    <p:anim calcmode="lin" valueType="num">
                                      <p:cBhvr additive="base">
                                        <p:cTn id="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16022</TotalTime>
  <Words>1214</Words>
  <Application>Microsoft Office PowerPoint</Application>
  <PresentationFormat>Widescreen</PresentationFormat>
  <Paragraphs>94</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Garamond</vt:lpstr>
      <vt:lpstr>Wingdings</vt:lpstr>
      <vt:lpstr>Organic</vt:lpstr>
      <vt:lpstr>John Muir Award</vt:lpstr>
      <vt:lpstr>Discovery Llwynhendy Integrated Children Centre</vt:lpstr>
      <vt:lpstr>Discovery: ‘Lets Go For A Walk’</vt:lpstr>
      <vt:lpstr>Discovery: ‘Lets Go For A Walk’</vt:lpstr>
      <vt:lpstr>Bee Research</vt:lpstr>
      <vt:lpstr>Discovery: ‘Lets Go For A Walk’</vt:lpstr>
      <vt:lpstr>Discovery: ‘Lets Go For A Walk’ Insects</vt:lpstr>
      <vt:lpstr>Discovery: ‘Opportunity’</vt:lpstr>
      <vt:lpstr>Future Conservation Collage of Ideas Sensory Meadow and Vegetable Garden</vt:lpstr>
      <vt:lpstr>A Walk with My Son and a Mood Board of Colours</vt:lpstr>
      <vt:lpstr>A Busy Buzzy Bee Poem Estelle Etheridge –Lawrence </vt:lpstr>
      <vt:lpstr>Discovery: Reflection What’s working?  Planting Growing, Shopping and Eating.</vt:lpstr>
      <vt:lpstr>Discovery: Reflection What’s working?  Planting, Growing and Eating.</vt:lpstr>
      <vt:lpstr>Discovery: Reflection What’s working?  Planting, Growing and Eating.</vt:lpstr>
      <vt:lpstr>Discovery: Reflection What’s working?  Butterflies…..Help me grow!!!!!</vt:lpstr>
      <vt:lpstr>Discovery: Reflection What’s working?  </vt:lpstr>
      <vt:lpstr>Discovery: Reflection What’s working? Crafts……</vt:lpstr>
      <vt:lpstr>Contributing to Conservation Squirrel Picnic Table </vt:lpstr>
      <vt:lpstr>Create Squirrel Picnic Table Idea</vt:lpstr>
      <vt:lpstr>The Role of the Squirrel in Eco System</vt:lpstr>
      <vt:lpstr>Lets Get Started! Old Pallet, Instructions and Tools</vt:lpstr>
      <vt:lpstr>Preparing the Pallet. Sawing and Removing Nails</vt:lpstr>
      <vt:lpstr>Rounding Corners and Sanding the Surface Area</vt:lpstr>
      <vt:lpstr>Making the ‘A’ : Angles, Drill, Jigsaw and Saw.</vt:lpstr>
      <vt:lpstr>Picnic Table Top and A Ready </vt:lpstr>
      <vt:lpstr>Assembly: Nearly There !</vt:lpstr>
      <vt:lpstr>Table Top Squirrel Food Holder</vt:lpstr>
      <vt:lpstr>Squirrel Picnic Table</vt:lpstr>
      <vt:lpstr>The Recycled Pallet; Before and After.</vt:lpstr>
    </vt:vector>
  </TitlesOfParts>
  <Company>Carmarthenshire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John Muir Award</dc:title>
  <dc:creator>Estelle Etheridge-Lawrence</dc:creator>
  <cp:lastModifiedBy>Estelle Etheridge-Lawrence</cp:lastModifiedBy>
  <cp:revision>70</cp:revision>
  <dcterms:created xsi:type="dcterms:W3CDTF">2020-05-22T16:36:00Z</dcterms:created>
  <dcterms:modified xsi:type="dcterms:W3CDTF">2020-06-14T21:31:49Z</dcterms:modified>
</cp:coreProperties>
</file>