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4" r:id="rId4"/>
  </p:sldMasterIdLst>
  <p:sldIdLst>
    <p:sldId id="257"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2" r:id="rId21"/>
    <p:sldId id="276" r:id="rId22"/>
    <p:sldId id="277" r:id="rId23"/>
    <p:sldId id="278" r:id="rId24"/>
    <p:sldId id="279" r:id="rId25"/>
    <p:sldId id="280" r:id="rId26"/>
    <p:sldId id="281" r:id="rId27"/>
    <p:sldId id="283" r:id="rId28"/>
    <p:sldId id="285"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E4531-77A0-40F3-85A5-BA2C7EE3D123}" v="86" dt="2020-03-13T14:45:08.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19" autoAdjust="0"/>
  </p:normalViewPr>
  <p:slideViewPr>
    <p:cSldViewPr snapToGrid="0">
      <p:cViewPr varScale="1">
        <p:scale>
          <a:sx n="83" d="100"/>
          <a:sy n="83" d="100"/>
        </p:scale>
        <p:origin x="12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1.png"/><Relationship Id="rId7" Type="http://schemas.openxmlformats.org/officeDocument/2006/relationships/image" Target="../media/image12.png"/><Relationship Id="rId2" Type="http://schemas.openxmlformats.org/officeDocument/2006/relationships/image" Target="../media/image3.svg"/><Relationship Id="rId1" Type="http://schemas.openxmlformats.org/officeDocument/2006/relationships/image" Target="../media/image10.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B522E1E-C9BB-498A-B6F4-113F44076CD8}"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FA77E804-8116-44C2-BCB2-DF0757DA7C84}">
      <dgm:prSet/>
      <dgm:spPr/>
      <dgm:t>
        <a:bodyPr/>
        <a:lstStyle/>
        <a:p>
          <a:pPr>
            <a:lnSpc>
              <a:spcPct val="100000"/>
            </a:lnSpc>
          </a:pPr>
          <a:r>
            <a:rPr lang="en-GB"/>
            <a:t>Customer experience is the interaction between a company and a consumer.</a:t>
          </a:r>
          <a:endParaRPr lang="en-US"/>
        </a:p>
      </dgm:t>
    </dgm:pt>
    <dgm:pt modelId="{40665DF8-34E2-40BE-BEF9-A497AE22A73E}" type="parTrans" cxnId="{7ADAB537-CA02-43E9-92C9-9BB1EA413A86}">
      <dgm:prSet/>
      <dgm:spPr/>
      <dgm:t>
        <a:bodyPr/>
        <a:lstStyle/>
        <a:p>
          <a:endParaRPr lang="en-US"/>
        </a:p>
      </dgm:t>
    </dgm:pt>
    <dgm:pt modelId="{4EA7145D-8A79-4868-95E9-66F774A31C5A}" type="sibTrans" cxnId="{7ADAB537-CA02-43E9-92C9-9BB1EA413A86}">
      <dgm:prSet/>
      <dgm:spPr/>
      <dgm:t>
        <a:bodyPr/>
        <a:lstStyle/>
        <a:p>
          <a:endParaRPr lang="en-US"/>
        </a:p>
      </dgm:t>
    </dgm:pt>
    <dgm:pt modelId="{9A3A867C-1E9F-4D0E-91BE-3B4000FFF5AF}">
      <dgm:prSet/>
      <dgm:spPr/>
      <dgm:t>
        <a:bodyPr/>
        <a:lstStyle/>
        <a:p>
          <a:pPr>
            <a:lnSpc>
              <a:spcPct val="100000"/>
            </a:lnSpc>
          </a:pPr>
          <a:r>
            <a:rPr lang="en-GB" dirty="0"/>
            <a:t>The consumer may express their feelings of a service through their shopping experience.</a:t>
          </a:r>
          <a:endParaRPr lang="en-US" dirty="0"/>
        </a:p>
      </dgm:t>
    </dgm:pt>
    <dgm:pt modelId="{FE8B1B11-F241-46F8-B541-9727EACFABB3}" type="parTrans" cxnId="{99139AD3-D20A-4BAB-AEB2-20A0EEAA0F2D}">
      <dgm:prSet/>
      <dgm:spPr/>
      <dgm:t>
        <a:bodyPr/>
        <a:lstStyle/>
        <a:p>
          <a:endParaRPr lang="en-US"/>
        </a:p>
      </dgm:t>
    </dgm:pt>
    <dgm:pt modelId="{993B6858-3BB3-4D0C-A59B-5838CB9D686F}" type="sibTrans" cxnId="{99139AD3-D20A-4BAB-AEB2-20A0EEAA0F2D}">
      <dgm:prSet/>
      <dgm:spPr/>
      <dgm:t>
        <a:bodyPr/>
        <a:lstStyle/>
        <a:p>
          <a:endParaRPr lang="en-US"/>
        </a:p>
      </dgm:t>
    </dgm:pt>
    <dgm:pt modelId="{A07AD35B-3350-4F2F-8754-9120CEC81C77}">
      <dgm:prSet/>
      <dgm:spPr/>
      <dgm:t>
        <a:bodyPr/>
        <a:lstStyle/>
        <a:p>
          <a:pPr>
            <a:lnSpc>
              <a:spcPct val="100000"/>
            </a:lnSpc>
          </a:pPr>
          <a:r>
            <a:rPr lang="en-GB" dirty="0"/>
            <a:t>Feedbacks, survey systems and data collection techniques.</a:t>
          </a:r>
          <a:endParaRPr lang="en-US" dirty="0"/>
        </a:p>
      </dgm:t>
    </dgm:pt>
    <dgm:pt modelId="{C1DDCDF5-6A97-4588-A4B3-6EA2B6894968}" type="parTrans" cxnId="{175889B9-F341-43F2-B9CB-1667487425DB}">
      <dgm:prSet/>
      <dgm:spPr/>
      <dgm:t>
        <a:bodyPr/>
        <a:lstStyle/>
        <a:p>
          <a:endParaRPr lang="en-US"/>
        </a:p>
      </dgm:t>
    </dgm:pt>
    <dgm:pt modelId="{A7BB0CBD-65BF-43AF-8188-F608DAC2CAEA}" type="sibTrans" cxnId="{175889B9-F341-43F2-B9CB-1667487425DB}">
      <dgm:prSet/>
      <dgm:spPr/>
      <dgm:t>
        <a:bodyPr/>
        <a:lstStyle/>
        <a:p>
          <a:endParaRPr lang="en-US"/>
        </a:p>
      </dgm:t>
    </dgm:pt>
    <dgm:pt modelId="{A4C06BEA-7E2B-4EA5-99B2-9D61D38C8C76}">
      <dgm:prSet/>
      <dgm:spPr/>
      <dgm:t>
        <a:bodyPr/>
        <a:lstStyle/>
        <a:p>
          <a:pPr>
            <a:lnSpc>
              <a:spcPct val="100000"/>
            </a:lnSpc>
          </a:pPr>
          <a:r>
            <a:rPr lang="en-GB" dirty="0"/>
            <a:t>Engaging in the customer experience may boost company loyalty and profitability. THEORIES.</a:t>
          </a:r>
          <a:endParaRPr lang="en-US" dirty="0"/>
        </a:p>
      </dgm:t>
    </dgm:pt>
    <dgm:pt modelId="{5A0C13F5-E5F8-4108-B3B3-B395201365AF}" type="parTrans" cxnId="{72AADAA9-B0F7-440A-99FE-B3EC145FBF81}">
      <dgm:prSet/>
      <dgm:spPr/>
      <dgm:t>
        <a:bodyPr/>
        <a:lstStyle/>
        <a:p>
          <a:endParaRPr lang="en-US"/>
        </a:p>
      </dgm:t>
    </dgm:pt>
    <dgm:pt modelId="{BB4988E4-97A5-41B9-B7E6-F60DBF629B3F}" type="sibTrans" cxnId="{72AADAA9-B0F7-440A-99FE-B3EC145FBF81}">
      <dgm:prSet/>
      <dgm:spPr/>
      <dgm:t>
        <a:bodyPr/>
        <a:lstStyle/>
        <a:p>
          <a:endParaRPr lang="en-US"/>
        </a:p>
      </dgm:t>
    </dgm:pt>
    <dgm:pt modelId="{F9FF10E7-3635-4816-A648-3684BEB384E7}" type="pres">
      <dgm:prSet presAssocID="{9B522E1E-C9BB-498A-B6F4-113F44076CD8}" presName="root" presStyleCnt="0">
        <dgm:presLayoutVars>
          <dgm:dir/>
          <dgm:resizeHandles val="exact"/>
        </dgm:presLayoutVars>
      </dgm:prSet>
      <dgm:spPr/>
    </dgm:pt>
    <dgm:pt modelId="{DB53F36D-64BB-4C32-801C-C1BABF8F6DC7}" type="pres">
      <dgm:prSet presAssocID="{FA77E804-8116-44C2-BCB2-DF0757DA7C84}" presName="compNode" presStyleCnt="0"/>
      <dgm:spPr/>
    </dgm:pt>
    <dgm:pt modelId="{09794761-34E0-4AAC-9DF2-3E70DDC1AFBE}" type="pres">
      <dgm:prSet presAssocID="{FA77E804-8116-44C2-BCB2-DF0757DA7C84}" presName="bgRect" presStyleLbl="bgShp" presStyleIdx="0" presStyleCnt="4"/>
      <dgm:spPr/>
    </dgm:pt>
    <dgm:pt modelId="{02683D2D-5943-4D48-803D-4EC50BFB9CCC}" type="pres">
      <dgm:prSet presAssocID="{FA77E804-8116-44C2-BCB2-DF0757DA7C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F973A52D-1174-46E1-9DFC-4D52CCACDED7}" type="pres">
      <dgm:prSet presAssocID="{FA77E804-8116-44C2-BCB2-DF0757DA7C84}" presName="spaceRect" presStyleCnt="0"/>
      <dgm:spPr/>
    </dgm:pt>
    <dgm:pt modelId="{E1A0E7CC-7B86-4692-8D13-D725A51E70DD}" type="pres">
      <dgm:prSet presAssocID="{FA77E804-8116-44C2-BCB2-DF0757DA7C84}" presName="parTx" presStyleLbl="revTx" presStyleIdx="0" presStyleCnt="4">
        <dgm:presLayoutVars>
          <dgm:chMax val="0"/>
          <dgm:chPref val="0"/>
        </dgm:presLayoutVars>
      </dgm:prSet>
      <dgm:spPr/>
    </dgm:pt>
    <dgm:pt modelId="{92ED2762-328C-4B36-89B0-D2E98435581E}" type="pres">
      <dgm:prSet presAssocID="{4EA7145D-8A79-4868-95E9-66F774A31C5A}" presName="sibTrans" presStyleCnt="0"/>
      <dgm:spPr/>
    </dgm:pt>
    <dgm:pt modelId="{86A57684-F5B1-4F3F-A188-14D22FD8096D}" type="pres">
      <dgm:prSet presAssocID="{9A3A867C-1E9F-4D0E-91BE-3B4000FFF5AF}" presName="compNode" presStyleCnt="0"/>
      <dgm:spPr/>
    </dgm:pt>
    <dgm:pt modelId="{1E0B0FEF-2E56-49BF-A440-268B1B492706}" type="pres">
      <dgm:prSet presAssocID="{9A3A867C-1E9F-4D0E-91BE-3B4000FFF5AF}" presName="bgRect" presStyleLbl="bgShp" presStyleIdx="1" presStyleCnt="4"/>
      <dgm:spPr/>
    </dgm:pt>
    <dgm:pt modelId="{9C12A954-1009-4173-AC40-9993A329E283}" type="pres">
      <dgm:prSet presAssocID="{9A3A867C-1E9F-4D0E-91BE-3B4000FFF5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ger"/>
        </a:ext>
      </dgm:extLst>
    </dgm:pt>
    <dgm:pt modelId="{F3592149-9D66-427E-9FF0-537C4A6E4E12}" type="pres">
      <dgm:prSet presAssocID="{9A3A867C-1E9F-4D0E-91BE-3B4000FFF5AF}" presName="spaceRect" presStyleCnt="0"/>
      <dgm:spPr/>
    </dgm:pt>
    <dgm:pt modelId="{9AD82E11-4130-4973-9219-ECCB6C99917D}" type="pres">
      <dgm:prSet presAssocID="{9A3A867C-1E9F-4D0E-91BE-3B4000FFF5AF}" presName="parTx" presStyleLbl="revTx" presStyleIdx="1" presStyleCnt="4">
        <dgm:presLayoutVars>
          <dgm:chMax val="0"/>
          <dgm:chPref val="0"/>
        </dgm:presLayoutVars>
      </dgm:prSet>
      <dgm:spPr/>
    </dgm:pt>
    <dgm:pt modelId="{7E9C332C-8CD7-47C1-970A-7F38912E83C4}" type="pres">
      <dgm:prSet presAssocID="{993B6858-3BB3-4D0C-A59B-5838CB9D686F}" presName="sibTrans" presStyleCnt="0"/>
      <dgm:spPr/>
    </dgm:pt>
    <dgm:pt modelId="{FCF6D3EE-03B8-49AA-856A-8AAA2B4390B7}" type="pres">
      <dgm:prSet presAssocID="{A07AD35B-3350-4F2F-8754-9120CEC81C77}" presName="compNode" presStyleCnt="0"/>
      <dgm:spPr/>
    </dgm:pt>
    <dgm:pt modelId="{EF4FE776-2848-411F-9AF9-6BFF0CCB1AED}" type="pres">
      <dgm:prSet presAssocID="{A07AD35B-3350-4F2F-8754-9120CEC81C77}" presName="bgRect" presStyleLbl="bgShp" presStyleIdx="2" presStyleCnt="4"/>
      <dgm:spPr/>
    </dgm:pt>
    <dgm:pt modelId="{BBEBD104-A077-47F4-8C08-ABB961C73AE0}" type="pres">
      <dgm:prSet presAssocID="{A07AD35B-3350-4F2F-8754-9120CEC81C7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chart"/>
        </a:ext>
      </dgm:extLst>
    </dgm:pt>
    <dgm:pt modelId="{D57D4448-395A-4257-B81B-E8100191AC8C}" type="pres">
      <dgm:prSet presAssocID="{A07AD35B-3350-4F2F-8754-9120CEC81C77}" presName="spaceRect" presStyleCnt="0"/>
      <dgm:spPr/>
    </dgm:pt>
    <dgm:pt modelId="{B30C4676-84D9-4C7D-A9DE-A905EBA622EF}" type="pres">
      <dgm:prSet presAssocID="{A07AD35B-3350-4F2F-8754-9120CEC81C77}" presName="parTx" presStyleLbl="revTx" presStyleIdx="2" presStyleCnt="4">
        <dgm:presLayoutVars>
          <dgm:chMax val="0"/>
          <dgm:chPref val="0"/>
        </dgm:presLayoutVars>
      </dgm:prSet>
      <dgm:spPr/>
    </dgm:pt>
    <dgm:pt modelId="{FF4C2B2D-C8DC-4582-A835-61BF964A96F4}" type="pres">
      <dgm:prSet presAssocID="{A7BB0CBD-65BF-43AF-8188-F608DAC2CAEA}" presName="sibTrans" presStyleCnt="0"/>
      <dgm:spPr/>
    </dgm:pt>
    <dgm:pt modelId="{9DC954D5-B1FA-469C-B819-568C2D1F248F}" type="pres">
      <dgm:prSet presAssocID="{A4C06BEA-7E2B-4EA5-99B2-9D61D38C8C76}" presName="compNode" presStyleCnt="0"/>
      <dgm:spPr/>
    </dgm:pt>
    <dgm:pt modelId="{36C0E0B6-E24E-4ACE-9B63-32D0CE22692B}" type="pres">
      <dgm:prSet presAssocID="{A4C06BEA-7E2B-4EA5-99B2-9D61D38C8C76}" presName="bgRect" presStyleLbl="bgShp" presStyleIdx="3" presStyleCnt="4" custLinFactNeighborX="-88" custLinFactNeighborY="2024"/>
      <dgm:spPr/>
    </dgm:pt>
    <dgm:pt modelId="{43B243B5-976B-4EF6-9939-63D6F9089FA0}" type="pres">
      <dgm:prSet presAssocID="{A4C06BEA-7E2B-4EA5-99B2-9D61D38C8C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4870E17B-A279-4790-B58D-25EC0BC6D581}" type="pres">
      <dgm:prSet presAssocID="{A4C06BEA-7E2B-4EA5-99B2-9D61D38C8C76}" presName="spaceRect" presStyleCnt="0"/>
      <dgm:spPr/>
    </dgm:pt>
    <dgm:pt modelId="{02751908-54D1-435F-A724-1AB0BB75F0BB}" type="pres">
      <dgm:prSet presAssocID="{A4C06BEA-7E2B-4EA5-99B2-9D61D38C8C76}" presName="parTx" presStyleLbl="revTx" presStyleIdx="3" presStyleCnt="4">
        <dgm:presLayoutVars>
          <dgm:chMax val="0"/>
          <dgm:chPref val="0"/>
        </dgm:presLayoutVars>
      </dgm:prSet>
      <dgm:spPr/>
    </dgm:pt>
  </dgm:ptLst>
  <dgm:cxnLst>
    <dgm:cxn modelId="{570E7C26-2331-4337-BC0C-554256EACA3E}" type="presOf" srcId="{A07AD35B-3350-4F2F-8754-9120CEC81C77}" destId="{B30C4676-84D9-4C7D-A9DE-A905EBA622EF}" srcOrd="0" destOrd="0" presId="urn:microsoft.com/office/officeart/2018/2/layout/IconVerticalSolidList"/>
    <dgm:cxn modelId="{7ADAB537-CA02-43E9-92C9-9BB1EA413A86}" srcId="{9B522E1E-C9BB-498A-B6F4-113F44076CD8}" destId="{FA77E804-8116-44C2-BCB2-DF0757DA7C84}" srcOrd="0" destOrd="0" parTransId="{40665DF8-34E2-40BE-BEF9-A497AE22A73E}" sibTransId="{4EA7145D-8A79-4868-95E9-66F774A31C5A}"/>
    <dgm:cxn modelId="{08ADAF64-C107-4548-A73B-BB38B0990319}" type="presOf" srcId="{9A3A867C-1E9F-4D0E-91BE-3B4000FFF5AF}" destId="{9AD82E11-4130-4973-9219-ECCB6C99917D}" srcOrd="0" destOrd="0" presId="urn:microsoft.com/office/officeart/2018/2/layout/IconVerticalSolidList"/>
    <dgm:cxn modelId="{B8500479-DE47-448E-86EF-ABC83882FE2C}" type="presOf" srcId="{FA77E804-8116-44C2-BCB2-DF0757DA7C84}" destId="{E1A0E7CC-7B86-4692-8D13-D725A51E70DD}" srcOrd="0" destOrd="0" presId="urn:microsoft.com/office/officeart/2018/2/layout/IconVerticalSolidList"/>
    <dgm:cxn modelId="{72AADAA9-B0F7-440A-99FE-B3EC145FBF81}" srcId="{9B522E1E-C9BB-498A-B6F4-113F44076CD8}" destId="{A4C06BEA-7E2B-4EA5-99B2-9D61D38C8C76}" srcOrd="3" destOrd="0" parTransId="{5A0C13F5-E5F8-4108-B3B3-B395201365AF}" sibTransId="{BB4988E4-97A5-41B9-B7E6-F60DBF629B3F}"/>
    <dgm:cxn modelId="{3DFAC7AF-D14E-4505-A36C-F44FC4C582DA}" type="presOf" srcId="{A4C06BEA-7E2B-4EA5-99B2-9D61D38C8C76}" destId="{02751908-54D1-435F-A724-1AB0BB75F0BB}" srcOrd="0" destOrd="0" presId="urn:microsoft.com/office/officeart/2018/2/layout/IconVerticalSolidList"/>
    <dgm:cxn modelId="{175889B9-F341-43F2-B9CB-1667487425DB}" srcId="{9B522E1E-C9BB-498A-B6F4-113F44076CD8}" destId="{A07AD35B-3350-4F2F-8754-9120CEC81C77}" srcOrd="2" destOrd="0" parTransId="{C1DDCDF5-6A97-4588-A4B3-6EA2B6894968}" sibTransId="{A7BB0CBD-65BF-43AF-8188-F608DAC2CAEA}"/>
    <dgm:cxn modelId="{99139AD3-D20A-4BAB-AEB2-20A0EEAA0F2D}" srcId="{9B522E1E-C9BB-498A-B6F4-113F44076CD8}" destId="{9A3A867C-1E9F-4D0E-91BE-3B4000FFF5AF}" srcOrd="1" destOrd="0" parTransId="{FE8B1B11-F241-46F8-B541-9727EACFABB3}" sibTransId="{993B6858-3BB3-4D0C-A59B-5838CB9D686F}"/>
    <dgm:cxn modelId="{48AC34EF-81B0-4EEB-AB79-17D55E8FE452}" type="presOf" srcId="{9B522E1E-C9BB-498A-B6F4-113F44076CD8}" destId="{F9FF10E7-3635-4816-A648-3684BEB384E7}" srcOrd="0" destOrd="0" presId="urn:microsoft.com/office/officeart/2018/2/layout/IconVerticalSolidList"/>
    <dgm:cxn modelId="{3AAF8EF2-DBCC-463B-AB3F-CD96452090CB}" type="presParOf" srcId="{F9FF10E7-3635-4816-A648-3684BEB384E7}" destId="{DB53F36D-64BB-4C32-801C-C1BABF8F6DC7}" srcOrd="0" destOrd="0" presId="urn:microsoft.com/office/officeart/2018/2/layout/IconVerticalSolidList"/>
    <dgm:cxn modelId="{1FC1C64F-89B6-47CD-8441-EEF2756D7C01}" type="presParOf" srcId="{DB53F36D-64BB-4C32-801C-C1BABF8F6DC7}" destId="{09794761-34E0-4AAC-9DF2-3E70DDC1AFBE}" srcOrd="0" destOrd="0" presId="urn:microsoft.com/office/officeart/2018/2/layout/IconVerticalSolidList"/>
    <dgm:cxn modelId="{3D560998-872E-48BE-A735-4B244D6A57F6}" type="presParOf" srcId="{DB53F36D-64BB-4C32-801C-C1BABF8F6DC7}" destId="{02683D2D-5943-4D48-803D-4EC50BFB9CCC}" srcOrd="1" destOrd="0" presId="urn:microsoft.com/office/officeart/2018/2/layout/IconVerticalSolidList"/>
    <dgm:cxn modelId="{E60C2585-59C2-4EDD-B0FD-BF21ABE7640F}" type="presParOf" srcId="{DB53F36D-64BB-4C32-801C-C1BABF8F6DC7}" destId="{F973A52D-1174-46E1-9DFC-4D52CCACDED7}" srcOrd="2" destOrd="0" presId="urn:microsoft.com/office/officeart/2018/2/layout/IconVerticalSolidList"/>
    <dgm:cxn modelId="{F0BA36C8-D21A-4AD3-9489-0AFCFEF6C2F3}" type="presParOf" srcId="{DB53F36D-64BB-4C32-801C-C1BABF8F6DC7}" destId="{E1A0E7CC-7B86-4692-8D13-D725A51E70DD}" srcOrd="3" destOrd="0" presId="urn:microsoft.com/office/officeart/2018/2/layout/IconVerticalSolidList"/>
    <dgm:cxn modelId="{BF0A5182-2A03-4938-9CF6-D0BF9DD1B824}" type="presParOf" srcId="{F9FF10E7-3635-4816-A648-3684BEB384E7}" destId="{92ED2762-328C-4B36-89B0-D2E98435581E}" srcOrd="1" destOrd="0" presId="urn:microsoft.com/office/officeart/2018/2/layout/IconVerticalSolidList"/>
    <dgm:cxn modelId="{D24F3B7B-E52B-4776-8FF5-7D1C74D48BEA}" type="presParOf" srcId="{F9FF10E7-3635-4816-A648-3684BEB384E7}" destId="{86A57684-F5B1-4F3F-A188-14D22FD8096D}" srcOrd="2" destOrd="0" presId="urn:microsoft.com/office/officeart/2018/2/layout/IconVerticalSolidList"/>
    <dgm:cxn modelId="{C71CD8BB-A49B-49F7-A5AF-07EFC7D6BAA8}" type="presParOf" srcId="{86A57684-F5B1-4F3F-A188-14D22FD8096D}" destId="{1E0B0FEF-2E56-49BF-A440-268B1B492706}" srcOrd="0" destOrd="0" presId="urn:microsoft.com/office/officeart/2018/2/layout/IconVerticalSolidList"/>
    <dgm:cxn modelId="{AC2DE95F-422B-4CAE-92D8-33A319FA574B}" type="presParOf" srcId="{86A57684-F5B1-4F3F-A188-14D22FD8096D}" destId="{9C12A954-1009-4173-AC40-9993A329E283}" srcOrd="1" destOrd="0" presId="urn:microsoft.com/office/officeart/2018/2/layout/IconVerticalSolidList"/>
    <dgm:cxn modelId="{26881A69-467F-4396-932E-197B49A31704}" type="presParOf" srcId="{86A57684-F5B1-4F3F-A188-14D22FD8096D}" destId="{F3592149-9D66-427E-9FF0-537C4A6E4E12}" srcOrd="2" destOrd="0" presId="urn:microsoft.com/office/officeart/2018/2/layout/IconVerticalSolidList"/>
    <dgm:cxn modelId="{9355C503-CB6A-433A-869B-22C386823E87}" type="presParOf" srcId="{86A57684-F5B1-4F3F-A188-14D22FD8096D}" destId="{9AD82E11-4130-4973-9219-ECCB6C99917D}" srcOrd="3" destOrd="0" presId="urn:microsoft.com/office/officeart/2018/2/layout/IconVerticalSolidList"/>
    <dgm:cxn modelId="{61CA9888-41D6-4239-A026-7F6770BE17F3}" type="presParOf" srcId="{F9FF10E7-3635-4816-A648-3684BEB384E7}" destId="{7E9C332C-8CD7-47C1-970A-7F38912E83C4}" srcOrd="3" destOrd="0" presId="urn:microsoft.com/office/officeart/2018/2/layout/IconVerticalSolidList"/>
    <dgm:cxn modelId="{294220B7-91B1-438F-92E1-DD860F7DB080}" type="presParOf" srcId="{F9FF10E7-3635-4816-A648-3684BEB384E7}" destId="{FCF6D3EE-03B8-49AA-856A-8AAA2B4390B7}" srcOrd="4" destOrd="0" presId="urn:microsoft.com/office/officeart/2018/2/layout/IconVerticalSolidList"/>
    <dgm:cxn modelId="{ED05AA0A-F112-4807-8896-436A3287FD8A}" type="presParOf" srcId="{FCF6D3EE-03B8-49AA-856A-8AAA2B4390B7}" destId="{EF4FE776-2848-411F-9AF9-6BFF0CCB1AED}" srcOrd="0" destOrd="0" presId="urn:microsoft.com/office/officeart/2018/2/layout/IconVerticalSolidList"/>
    <dgm:cxn modelId="{C908455B-BD3C-46B5-96DD-3BF303BFCF3D}" type="presParOf" srcId="{FCF6D3EE-03B8-49AA-856A-8AAA2B4390B7}" destId="{BBEBD104-A077-47F4-8C08-ABB961C73AE0}" srcOrd="1" destOrd="0" presId="urn:microsoft.com/office/officeart/2018/2/layout/IconVerticalSolidList"/>
    <dgm:cxn modelId="{5367BAAA-3B49-4080-839C-ED1B66545939}" type="presParOf" srcId="{FCF6D3EE-03B8-49AA-856A-8AAA2B4390B7}" destId="{D57D4448-395A-4257-B81B-E8100191AC8C}" srcOrd="2" destOrd="0" presId="urn:microsoft.com/office/officeart/2018/2/layout/IconVerticalSolidList"/>
    <dgm:cxn modelId="{5388F4B8-8F07-4C8E-A9A9-A73BDAC7CF40}" type="presParOf" srcId="{FCF6D3EE-03B8-49AA-856A-8AAA2B4390B7}" destId="{B30C4676-84D9-4C7D-A9DE-A905EBA622EF}" srcOrd="3" destOrd="0" presId="urn:microsoft.com/office/officeart/2018/2/layout/IconVerticalSolidList"/>
    <dgm:cxn modelId="{B1AAC163-0120-452C-B9BB-CDC76A2315BF}" type="presParOf" srcId="{F9FF10E7-3635-4816-A648-3684BEB384E7}" destId="{FF4C2B2D-C8DC-4582-A835-61BF964A96F4}" srcOrd="5" destOrd="0" presId="urn:microsoft.com/office/officeart/2018/2/layout/IconVerticalSolidList"/>
    <dgm:cxn modelId="{09059138-71D9-4159-94D7-B95BF1E0D12B}" type="presParOf" srcId="{F9FF10E7-3635-4816-A648-3684BEB384E7}" destId="{9DC954D5-B1FA-469C-B819-568C2D1F248F}" srcOrd="6" destOrd="0" presId="urn:microsoft.com/office/officeart/2018/2/layout/IconVerticalSolidList"/>
    <dgm:cxn modelId="{FA894D24-9D24-4D94-98C4-0B68D2A5A7B6}" type="presParOf" srcId="{9DC954D5-B1FA-469C-B819-568C2D1F248F}" destId="{36C0E0B6-E24E-4ACE-9B63-32D0CE22692B}" srcOrd="0" destOrd="0" presId="urn:microsoft.com/office/officeart/2018/2/layout/IconVerticalSolidList"/>
    <dgm:cxn modelId="{C85D2BFE-2AC2-4E97-B912-B409C51C84F7}" type="presParOf" srcId="{9DC954D5-B1FA-469C-B819-568C2D1F248F}" destId="{43B243B5-976B-4EF6-9939-63D6F9089FA0}" srcOrd="1" destOrd="0" presId="urn:microsoft.com/office/officeart/2018/2/layout/IconVerticalSolidList"/>
    <dgm:cxn modelId="{4FB283D9-1FDE-47B4-B948-A6BCBB0BA00E}" type="presParOf" srcId="{9DC954D5-B1FA-469C-B819-568C2D1F248F}" destId="{4870E17B-A279-4790-B58D-25EC0BC6D581}" srcOrd="2" destOrd="0" presId="urn:microsoft.com/office/officeart/2018/2/layout/IconVerticalSolidList"/>
    <dgm:cxn modelId="{3C33512D-49C3-4775-9424-3015581C1BF9}" type="presParOf" srcId="{9DC954D5-B1FA-469C-B819-568C2D1F248F}" destId="{02751908-54D1-435F-A724-1AB0BB75F0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94761-34E0-4AAC-9DF2-3E70DDC1AFBE}">
      <dsp:nvSpPr>
        <dsp:cNvPr id="0" name=""/>
        <dsp:cNvSpPr/>
      </dsp:nvSpPr>
      <dsp:spPr>
        <a:xfrm>
          <a:off x="0" y="2066"/>
          <a:ext cx="6628804" cy="1047462"/>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2683D2D-5943-4D48-803D-4EC50BFB9CCC}">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1A0E7CC-7B86-4692-8D13-D725A51E70DD}">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a:t>Customer experience is the interaction between a company and a consumer.</a:t>
          </a:r>
          <a:endParaRPr lang="en-US" sz="1900" kern="1200"/>
        </a:p>
      </dsp:txBody>
      <dsp:txXfrm>
        <a:off x="1209819" y="2066"/>
        <a:ext cx="5418984" cy="1047462"/>
      </dsp:txXfrm>
    </dsp:sp>
    <dsp:sp modelId="{1E0B0FEF-2E56-49BF-A440-268B1B492706}">
      <dsp:nvSpPr>
        <dsp:cNvPr id="0" name=""/>
        <dsp:cNvSpPr/>
      </dsp:nvSpPr>
      <dsp:spPr>
        <a:xfrm>
          <a:off x="0" y="1311395"/>
          <a:ext cx="6628804" cy="1047462"/>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C12A954-1009-4173-AC40-9993A329E283}">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AD82E11-4130-4973-9219-ECCB6C99917D}">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The consumer may express their feelings of a service through their shopping experience.</a:t>
          </a:r>
          <a:endParaRPr lang="en-US" sz="1900" kern="1200" dirty="0"/>
        </a:p>
      </dsp:txBody>
      <dsp:txXfrm>
        <a:off x="1209819" y="1311395"/>
        <a:ext cx="5418984" cy="1047462"/>
      </dsp:txXfrm>
    </dsp:sp>
    <dsp:sp modelId="{EF4FE776-2848-411F-9AF9-6BFF0CCB1AED}">
      <dsp:nvSpPr>
        <dsp:cNvPr id="0" name=""/>
        <dsp:cNvSpPr/>
      </dsp:nvSpPr>
      <dsp:spPr>
        <a:xfrm>
          <a:off x="0" y="2620723"/>
          <a:ext cx="6628804" cy="1047462"/>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BEBD104-A077-47F4-8C08-ABB961C73AE0}">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30C4676-84D9-4C7D-A9DE-A905EBA622EF}">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Feedbacks, survey systems and data collection techniques.</a:t>
          </a:r>
          <a:endParaRPr lang="en-US" sz="1900" kern="1200" dirty="0"/>
        </a:p>
      </dsp:txBody>
      <dsp:txXfrm>
        <a:off x="1209819" y="2620723"/>
        <a:ext cx="5418984" cy="1047462"/>
      </dsp:txXfrm>
    </dsp:sp>
    <dsp:sp modelId="{36C0E0B6-E24E-4ACE-9B63-32D0CE22692B}">
      <dsp:nvSpPr>
        <dsp:cNvPr id="0" name=""/>
        <dsp:cNvSpPr/>
      </dsp:nvSpPr>
      <dsp:spPr>
        <a:xfrm>
          <a:off x="0" y="3932118"/>
          <a:ext cx="6628804" cy="1047462"/>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43B243B5-976B-4EF6-9939-63D6F9089FA0}">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2751908-54D1-435F-A724-1AB0BB75F0BB}">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44550">
            <a:lnSpc>
              <a:spcPct val="100000"/>
            </a:lnSpc>
            <a:spcBef>
              <a:spcPct val="0"/>
            </a:spcBef>
            <a:spcAft>
              <a:spcPct val="35000"/>
            </a:spcAft>
            <a:buNone/>
          </a:pPr>
          <a:r>
            <a:rPr lang="en-GB" sz="1900" kern="1200" dirty="0"/>
            <a:t>Engaging in the customer experience may boost company loyalty and profitability. THEORIES.</a:t>
          </a:r>
          <a:endParaRPr lang="en-US" sz="1900" kern="1200" dirty="0"/>
        </a:p>
      </dsp:txBody>
      <dsp:txXfrm>
        <a:off x="1209819" y="3930051"/>
        <a:ext cx="5418984" cy="10474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8187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2552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2976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80191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695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3794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38303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95181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3/13/2020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90490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749980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6496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140889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017423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72910917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8520924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1805394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3/13/2020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2942636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www.privateschoolreview.com/blog/the-private-school-advantage-the-top-reasons-to-send-a-child-to-private-school" TargetMode="External"/><Relationship Id="rId2" Type="http://schemas.openxmlformats.org/officeDocument/2006/relationships/image" Target="../media/image15.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cute-pictures.blogspot.com/2011/08/75-free-stock-images-3d-human-character.html" TargetMode="External"/><Relationship Id="rId2" Type="http://schemas.openxmlformats.org/officeDocument/2006/relationships/image" Target="../media/image16.jp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en.wikipedia.org/wiki/Wikipedia:Files_for_upload/October_2017" TargetMode="External"/><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universalcreditsuffer.com/2018/07/13/uk-supermarkets-discriminate-against-the-poor/" TargetMode="External"/><Relationship Id="rId2" Type="http://schemas.openxmlformats.org/officeDocument/2006/relationships/image" Target="../media/image2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l="9091" t="9091"/>
          <a:stretch/>
        </p:blipFill>
        <p:spPr>
          <a:xfrm>
            <a:off x="20" y="10"/>
            <a:ext cx="12191980" cy="6857990"/>
          </a:xfrm>
          <a:prstGeom prst="rect">
            <a:avLst/>
          </a:prstGeom>
        </p:spPr>
      </p:pic>
      <p:sp>
        <p:nvSpPr>
          <p:cNvPr id="11" name="Isosceles Triangle 1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Parallelogram 1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704200" y="1678665"/>
            <a:ext cx="4569803" cy="2369131"/>
          </a:xfrm>
        </p:spPr>
        <p:txBody>
          <a:bodyPr>
            <a:normAutofit/>
          </a:bodyPr>
          <a:lstStyle/>
          <a:p>
            <a:pPr>
              <a:lnSpc>
                <a:spcPct val="90000"/>
              </a:lnSpc>
            </a:pPr>
            <a:r>
              <a:rPr lang="en-US" sz="3800"/>
              <a:t>UNDERSTANDING AND ENGAGING IN THE CUSTOMER EXPERIENCE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700964" y="4050832"/>
            <a:ext cx="4573037" cy="1096899"/>
          </a:xfrm>
        </p:spPr>
        <p:txBody>
          <a:bodyPr>
            <a:normAutofit/>
          </a:bodyPr>
          <a:lstStyle/>
          <a:p>
            <a:pPr>
              <a:spcAft>
                <a:spcPts val="600"/>
              </a:spcAft>
            </a:pPr>
            <a:r>
              <a:rPr lang="en-US">
                <a:solidFill>
                  <a:schemeClr val="bg1"/>
                </a:solidFill>
              </a:rPr>
              <a:t>Shafia Bibi 1711966</a:t>
            </a:r>
          </a:p>
        </p:txBody>
      </p:sp>
      <p:sp>
        <p:nvSpPr>
          <p:cNvPr id="2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8428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652481" y="1382486"/>
            <a:ext cx="3547581" cy="4093028"/>
          </a:xfrm>
        </p:spPr>
        <p:txBody>
          <a:bodyPr anchor="ctr">
            <a:normAutofit/>
          </a:bodyPr>
          <a:lstStyle/>
          <a:p>
            <a:r>
              <a:rPr lang="en-US" sz="4400"/>
              <a:t>SUMMARY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F9CC53D7-4FCD-4BA0-9880-78AE3E199B4F}"/>
              </a:ext>
            </a:extLst>
          </p:cNvPr>
          <p:cNvGraphicFramePr>
            <a:graphicFrameLocks noGrp="1"/>
          </p:cNvGraphicFramePr>
          <p:nvPr>
            <p:ph idx="1"/>
            <p:extLst>
              <p:ext uri="{D42A27DB-BD31-4B8C-83A1-F6EECF244321}">
                <p14:modId xmlns:p14="http://schemas.microsoft.com/office/powerpoint/2010/main" val="322913416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 name="Group 105">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7" name="Straight Connector 106">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8" name="Straight Connector 107">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Isosceles Triangle 110">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Isosceles Triangle 114">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Isosceles Triangle 11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18" name="Rectangle 11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Isosceles Triangle 11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2" name="Isosceles Triangle 12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126" name="Straight Connector 12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28" name="Straight Connector 12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45091EC4-598D-4B0C-8905-9DFBDE36563F}"/>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100" dirty="0"/>
              <a:t>This presentation will emphasize the importance of quality processes in the workplace.</a:t>
            </a:r>
          </a:p>
          <a:p>
            <a:pPr algn="r">
              <a:lnSpc>
                <a:spcPct val="90000"/>
              </a:lnSpc>
            </a:pPr>
            <a:r>
              <a:rPr lang="en-US" sz="1100" dirty="0"/>
              <a:t>What is quality? Quality is the standard of something, in regard to excellence.</a:t>
            </a:r>
          </a:p>
          <a:p>
            <a:pPr algn="r">
              <a:lnSpc>
                <a:spcPct val="90000"/>
              </a:lnSpc>
            </a:pPr>
            <a:r>
              <a:rPr lang="en-US" sz="1100" dirty="0"/>
              <a:t>The quality of something may be good or bad, or somewhere in between.</a:t>
            </a:r>
          </a:p>
          <a:p>
            <a:pPr algn="r">
              <a:lnSpc>
                <a:spcPct val="90000"/>
              </a:lnSpc>
            </a:pPr>
            <a:r>
              <a:rPr lang="en-US" sz="1100" dirty="0"/>
              <a:t>This presentation will discuss workplace quality and how it is measured through its products and services.</a:t>
            </a:r>
          </a:p>
          <a:p>
            <a:pPr algn="r">
              <a:lnSpc>
                <a:spcPct val="90000"/>
              </a:lnSpc>
            </a:pPr>
            <a:endParaRPr lang="en-US" sz="1100" dirty="0"/>
          </a:p>
        </p:txBody>
      </p:sp>
      <p:sp>
        <p:nvSpPr>
          <p:cNvPr id="2" name="Title 1">
            <a:extLst>
              <a:ext uri="{FF2B5EF4-FFF2-40B4-BE49-F238E27FC236}">
                <a16:creationId xmlns:a16="http://schemas.microsoft.com/office/drawing/2014/main" id="{B64EDE69-26CE-464A-96A1-EAF180F8103B}"/>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INTRODUCTION</a:t>
            </a:r>
          </a:p>
        </p:txBody>
      </p:sp>
    </p:spTree>
    <p:extLst>
      <p:ext uri="{BB962C8B-B14F-4D97-AF65-F5344CB8AC3E}">
        <p14:creationId xmlns:p14="http://schemas.microsoft.com/office/powerpoint/2010/main" val="3067838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8" name="Group 42">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70" name="Rectangle 54">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2" name="Straight Connector 56">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Isosceles Triangle 64">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Isosceles Triangle 68">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Freeform: Shape 70">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B1565-4974-4F4E-86B0-2791C9248A47}"/>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ASDA</a:t>
            </a:r>
            <a:endParaRPr lang="en-US" sz="6000" dirty="0">
              <a:solidFill>
                <a:srgbClr val="FFFFFF"/>
              </a:solidFill>
            </a:endParaRPr>
          </a:p>
        </p:txBody>
      </p:sp>
      <p:sp>
        <p:nvSpPr>
          <p:cNvPr id="3" name="Text Placeholder 2">
            <a:extLst>
              <a:ext uri="{FF2B5EF4-FFF2-40B4-BE49-F238E27FC236}">
                <a16:creationId xmlns:a16="http://schemas.microsoft.com/office/drawing/2014/main" id="{1116B25A-A68E-415F-BC83-772705CBFEB3}"/>
              </a:ext>
            </a:extLst>
          </p:cNvPr>
          <p:cNvSpPr>
            <a:spLocks noGrp="1"/>
          </p:cNvSpPr>
          <p:nvPr>
            <p:ph type="body" idx="1"/>
          </p:nvPr>
        </p:nvSpPr>
        <p:spPr>
          <a:xfrm>
            <a:off x="4548104" y="3962088"/>
            <a:ext cx="6112077" cy="1186108"/>
          </a:xfrm>
        </p:spPr>
        <p:txBody>
          <a:bodyPr vert="horz" lIns="91440" tIns="45720" rIns="91440" bIns="45720" rtlCol="0" anchor="t">
            <a:normAutofit/>
          </a:bodyPr>
          <a:lstStyle/>
          <a:p>
            <a:pPr>
              <a:lnSpc>
                <a:spcPct val="90000"/>
              </a:lnSpc>
            </a:pPr>
            <a:r>
              <a:rPr lang="en-US" sz="1100">
                <a:solidFill>
                  <a:srgbClr val="FFFFFF">
                    <a:alpha val="70000"/>
                  </a:srgbClr>
                </a:solidFill>
              </a:rPr>
              <a:t>Asda, founded in 1960s by the Asquith brothers, is a British supermarket retailer.</a:t>
            </a:r>
          </a:p>
          <a:p>
            <a:pPr>
              <a:lnSpc>
                <a:spcPct val="90000"/>
              </a:lnSpc>
            </a:pPr>
            <a:r>
              <a:rPr lang="en-US" sz="1100">
                <a:solidFill>
                  <a:srgbClr val="FFFFFF">
                    <a:alpha val="70000"/>
                  </a:srgbClr>
                </a:solidFill>
              </a:rPr>
              <a:t>Sell foods, clothing, electronics, homewares, health and beauty products and toys.</a:t>
            </a:r>
          </a:p>
          <a:p>
            <a:pPr>
              <a:lnSpc>
                <a:spcPct val="90000"/>
              </a:lnSpc>
            </a:pPr>
            <a:r>
              <a:rPr lang="en-US" sz="1100">
                <a:solidFill>
                  <a:srgbClr val="FFFFFF">
                    <a:alpha val="70000"/>
                  </a:srgbClr>
                </a:solidFill>
              </a:rPr>
              <a:t>MISSION is to never lose sight of their goal of “Save Money. Live Better.” </a:t>
            </a:r>
          </a:p>
        </p:txBody>
      </p:sp>
      <p:sp>
        <p:nvSpPr>
          <p:cNvPr id="73" name="Isosceles Triangle 72">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12288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65638-9154-47E4-B5F6-F59CC4F24333}"/>
              </a:ext>
            </a:extLst>
          </p:cNvPr>
          <p:cNvSpPr>
            <a:spLocks noGrp="1"/>
          </p:cNvSpPr>
          <p:nvPr>
            <p:ph type="title"/>
          </p:nvPr>
        </p:nvSpPr>
        <p:spPr>
          <a:xfrm>
            <a:off x="677335" y="1201676"/>
            <a:ext cx="8596668" cy="1826581"/>
          </a:xfrm>
        </p:spPr>
        <p:txBody>
          <a:bodyPr>
            <a:normAutofit fontScale="90000"/>
          </a:bodyPr>
          <a:lstStyle/>
          <a:p>
            <a:r>
              <a:rPr lang="en-GB" b="1" cap="all" dirty="0"/>
              <a:t>QUALITY PROCESSES IN THE WORKPLACE</a:t>
            </a:r>
            <a:br>
              <a:rPr lang="en-GB" b="1" cap="all" dirty="0"/>
            </a:br>
            <a:endParaRPr lang="en-GB" dirty="0"/>
          </a:p>
        </p:txBody>
      </p:sp>
      <p:sp>
        <p:nvSpPr>
          <p:cNvPr id="3" name="Text Placeholder 2">
            <a:extLst>
              <a:ext uri="{FF2B5EF4-FFF2-40B4-BE49-F238E27FC236}">
                <a16:creationId xmlns:a16="http://schemas.microsoft.com/office/drawing/2014/main" id="{B5DB9119-69AF-4D57-A810-D72B014516C0}"/>
              </a:ext>
            </a:extLst>
          </p:cNvPr>
          <p:cNvSpPr>
            <a:spLocks noGrp="1"/>
          </p:cNvSpPr>
          <p:nvPr>
            <p:ph type="body" idx="1"/>
          </p:nvPr>
        </p:nvSpPr>
        <p:spPr>
          <a:xfrm>
            <a:off x="602907" y="2392326"/>
            <a:ext cx="8596668" cy="3742659"/>
          </a:xfrm>
        </p:spPr>
        <p:txBody>
          <a:bodyPr>
            <a:normAutofit lnSpcReduction="10000"/>
          </a:bodyPr>
          <a:lstStyle/>
          <a:p>
            <a:r>
              <a:rPr lang="en-GB" dirty="0"/>
              <a:t>Customer experience can be viewed in two different ways: one from the customers point of view, and another from the company’s point of view. A company must provide services or products, for customers to gain customer experience. </a:t>
            </a:r>
          </a:p>
          <a:p>
            <a:endParaRPr lang="en-GB" dirty="0"/>
          </a:p>
          <a:p>
            <a:r>
              <a:rPr lang="en-GB" dirty="0"/>
              <a:t>Customer experience can be managed through Customer Relationship Management. CRM acknowledges the principles, practices and guidelines that a company follows when engaging with its consumers.</a:t>
            </a:r>
          </a:p>
          <a:p>
            <a:endParaRPr lang="en-GB" dirty="0"/>
          </a:p>
          <a:p>
            <a:r>
              <a:rPr lang="en-GB" dirty="0"/>
              <a:t>By having a CRM in place, Asda can ensure to build and maintain relationships with their customers. </a:t>
            </a:r>
          </a:p>
          <a:p>
            <a:endParaRPr lang="en-GB" dirty="0"/>
          </a:p>
          <a:p>
            <a:endParaRPr lang="en-GB" dirty="0"/>
          </a:p>
          <a:p>
            <a:endParaRPr lang="en-GB" dirty="0"/>
          </a:p>
        </p:txBody>
      </p:sp>
    </p:spTree>
    <p:extLst>
      <p:ext uri="{BB962C8B-B14F-4D97-AF65-F5344CB8AC3E}">
        <p14:creationId xmlns:p14="http://schemas.microsoft.com/office/powerpoint/2010/main" val="1657371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1"/>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26" name="Straight Connector 25">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BBBFCB21-B855-4E25-BE22-6C6B5073C35E}"/>
              </a:ext>
            </a:extLst>
          </p:cNvPr>
          <p:cNvSpPr>
            <a:spLocks noGrp="1"/>
          </p:cNvSpPr>
          <p:nvPr>
            <p:ph type="body" idx="1"/>
          </p:nvPr>
        </p:nvSpPr>
        <p:spPr>
          <a:xfrm>
            <a:off x="7534654" y="1892300"/>
            <a:ext cx="3425445" cy="3073400"/>
          </a:xfrm>
        </p:spPr>
        <p:txBody>
          <a:bodyPr vert="horz" lIns="91440" tIns="45720" rIns="91440" bIns="45720" rtlCol="0" anchor="ctr">
            <a:normAutofit/>
          </a:bodyPr>
          <a:lstStyle/>
          <a:p>
            <a:pPr>
              <a:lnSpc>
                <a:spcPct val="90000"/>
              </a:lnSpc>
            </a:pPr>
            <a:r>
              <a:rPr lang="en-US" sz="1400">
                <a:solidFill>
                  <a:srgbClr val="FFFFFF"/>
                </a:solidFill>
              </a:rPr>
              <a:t>The Experience Web resembles a multidimensional structure, in which different areas of customer experience can be seen. There are general and factors that play an important role in the customer experience. </a:t>
            </a:r>
          </a:p>
          <a:p>
            <a:pPr>
              <a:lnSpc>
                <a:spcPct val="90000"/>
              </a:lnSpc>
            </a:pPr>
            <a:endParaRPr lang="en-US" sz="1400">
              <a:solidFill>
                <a:srgbClr val="FFFFFF"/>
              </a:solidFill>
            </a:endParaRPr>
          </a:p>
          <a:p>
            <a:pPr>
              <a:lnSpc>
                <a:spcPct val="90000"/>
              </a:lnSpc>
            </a:pPr>
            <a:r>
              <a:rPr lang="en-US" sz="1400">
                <a:solidFill>
                  <a:srgbClr val="FFFFFF"/>
                </a:solidFill>
              </a:rPr>
              <a:t>Customers have opportunities to have a direct and indirect contact with the company. Direct contact usually takes place when using the service (which can be classed as touch point) and indirect contact usually occurs through recommendations and advertising. </a:t>
            </a:r>
          </a:p>
          <a:p>
            <a:pPr>
              <a:lnSpc>
                <a:spcPct val="90000"/>
              </a:lnSpc>
            </a:pPr>
            <a:endParaRPr lang="en-US" sz="1400">
              <a:solidFill>
                <a:srgbClr val="FFFFFF"/>
              </a:solidFill>
            </a:endParaRPr>
          </a:p>
        </p:txBody>
      </p:sp>
      <p:sp>
        <p:nvSpPr>
          <p:cNvPr id="30" name="Isosceles Triangle 29">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EE43A29-095B-42AA-8317-A4430A53671B}"/>
              </a:ext>
            </a:extLst>
          </p:cNvPr>
          <p:cNvSpPr>
            <a:spLocks noGrp="1"/>
          </p:cNvSpPr>
          <p:nvPr>
            <p:ph type="title"/>
          </p:nvPr>
        </p:nvSpPr>
        <p:spPr>
          <a:xfrm>
            <a:off x="829734" y="854529"/>
            <a:ext cx="5799665" cy="5148943"/>
          </a:xfrm>
        </p:spPr>
        <p:txBody>
          <a:bodyPr vert="horz" lIns="91440" tIns="45720" rIns="91440" bIns="45720" rtlCol="0" anchor="ctr">
            <a:normAutofit/>
          </a:bodyPr>
          <a:lstStyle/>
          <a:p>
            <a:pPr algn="r"/>
            <a:r>
              <a:rPr lang="en-US" sz="6000"/>
              <a:t>EXPERIENCE WEB</a:t>
            </a:r>
          </a:p>
        </p:txBody>
      </p:sp>
    </p:spTree>
    <p:extLst>
      <p:ext uri="{BB962C8B-B14F-4D97-AF65-F5344CB8AC3E}">
        <p14:creationId xmlns:p14="http://schemas.microsoft.com/office/powerpoint/2010/main" val="2249184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CBAC71-566B-4F8F-85E8-95581F23A5BA}"/>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513769" y="517015"/>
            <a:ext cx="7164461" cy="5823969"/>
          </a:xfrm>
          <a:prstGeom prst="rect">
            <a:avLst/>
          </a:prstGeom>
          <a:noFill/>
          <a:ln>
            <a:noFill/>
          </a:ln>
        </p:spPr>
      </p:pic>
    </p:spTree>
    <p:extLst>
      <p:ext uri="{BB962C8B-B14F-4D97-AF65-F5344CB8AC3E}">
        <p14:creationId xmlns:p14="http://schemas.microsoft.com/office/powerpoint/2010/main" val="4176345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3"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A4B2A04-841D-4BA8-AF04-696E9E6D0CF4}"/>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MARKETING ETHICS</a:t>
            </a:r>
          </a:p>
        </p:txBody>
      </p:sp>
      <p:sp>
        <p:nvSpPr>
          <p:cNvPr id="31"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8AC4F563-A453-458A-BB18-FE1F3D4C0291}"/>
              </a:ext>
            </a:extLst>
          </p:cNvPr>
          <p:cNvSpPr>
            <a:spLocks noGrp="1"/>
          </p:cNvSpPr>
          <p:nvPr>
            <p:ph type="body" idx="1"/>
          </p:nvPr>
        </p:nvSpPr>
        <p:spPr>
          <a:xfrm>
            <a:off x="7973364" y="1056564"/>
            <a:ext cx="3787908" cy="5058137"/>
          </a:xfrm>
        </p:spPr>
        <p:txBody>
          <a:bodyPr vert="horz" lIns="91440" tIns="45720" rIns="91440" bIns="45720" rtlCol="0" anchor="ctr">
            <a:normAutofit/>
          </a:bodyPr>
          <a:lstStyle/>
          <a:p>
            <a:pPr>
              <a:lnSpc>
                <a:spcPct val="90000"/>
              </a:lnSpc>
            </a:pPr>
            <a:r>
              <a:rPr lang="en-US" dirty="0">
                <a:solidFill>
                  <a:srgbClr val="FFFFFF"/>
                </a:solidFill>
              </a:rPr>
              <a:t>Ethics refers to the appropriate </a:t>
            </a:r>
            <a:r>
              <a:rPr lang="en-US" dirty="0" err="1">
                <a:solidFill>
                  <a:srgbClr val="FFFFFF"/>
                </a:solidFill>
              </a:rPr>
              <a:t>behaviour</a:t>
            </a:r>
            <a:r>
              <a:rPr lang="en-US" dirty="0">
                <a:solidFill>
                  <a:srgbClr val="FFFFFF"/>
                </a:solidFill>
              </a:rPr>
              <a:t> in a business. It implies doing the right thing. This would involve policies and procedures.</a:t>
            </a:r>
          </a:p>
          <a:p>
            <a:pPr>
              <a:lnSpc>
                <a:spcPct val="90000"/>
              </a:lnSpc>
            </a:pPr>
            <a:endParaRPr lang="en-US" dirty="0">
              <a:solidFill>
                <a:srgbClr val="FFFFFF"/>
              </a:solidFill>
            </a:endParaRPr>
          </a:p>
          <a:p>
            <a:pPr>
              <a:lnSpc>
                <a:spcPct val="90000"/>
              </a:lnSpc>
            </a:pPr>
            <a:r>
              <a:rPr lang="en-US" dirty="0">
                <a:solidFill>
                  <a:srgbClr val="FFFFFF"/>
                </a:solidFill>
              </a:rPr>
              <a:t>Sometimes an employee’s personal values may contradict the employer’s ethical principles or vice versa. This could have great effect on customer experience. Ethics can include (but not limited to) marketing research, product and package strategy, distribution, pricing and promotion.</a:t>
            </a:r>
          </a:p>
          <a:p>
            <a:pPr>
              <a:lnSpc>
                <a:spcPct val="90000"/>
              </a:lnSpc>
            </a:pPr>
            <a:endParaRPr lang="en-US" sz="1000" dirty="0">
              <a:solidFill>
                <a:srgbClr val="FFFFFF"/>
              </a:solidFill>
            </a:endParaRPr>
          </a:p>
        </p:txBody>
      </p:sp>
    </p:spTree>
    <p:extLst>
      <p:ext uri="{BB962C8B-B14F-4D97-AF65-F5344CB8AC3E}">
        <p14:creationId xmlns:p14="http://schemas.microsoft.com/office/powerpoint/2010/main" val="3311586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B8A3B0C-2219-4746-AD34-21540C4B7B4F}"/>
              </a:ext>
            </a:extLst>
          </p:cNvPr>
          <p:cNvSpPr>
            <a:spLocks noGrp="1"/>
          </p:cNvSpPr>
          <p:nvPr>
            <p:ph type="body" idx="1"/>
          </p:nvPr>
        </p:nvSpPr>
        <p:spPr>
          <a:xfrm>
            <a:off x="677335" y="1414130"/>
            <a:ext cx="8596668" cy="3973718"/>
          </a:xfrm>
        </p:spPr>
        <p:txBody>
          <a:bodyPr>
            <a:normAutofit/>
          </a:bodyPr>
          <a:lstStyle/>
          <a:p>
            <a:pPr marL="342900" indent="-342900">
              <a:buFont typeface="Arial" panose="020B0604020202020204" pitchFamily="34" charset="0"/>
              <a:buChar char="•"/>
            </a:pPr>
            <a:r>
              <a:rPr lang="en-GB" dirty="0"/>
              <a:t>Asda has been accused of discrimination against its employees in 2017.</a:t>
            </a:r>
          </a:p>
          <a:p>
            <a:pPr marL="342900" indent="-342900">
              <a:buFont typeface="Arial" panose="020B0604020202020204" pitchFamily="34" charset="0"/>
              <a:buChar char="•"/>
            </a:pPr>
            <a:r>
              <a:rPr lang="en-GB" dirty="0"/>
              <a:t>Lawyers presented 15,000 current and past employees brought an equal pay claim against Asda.</a:t>
            </a:r>
          </a:p>
          <a:p>
            <a:pPr marL="342900" indent="-342900">
              <a:buFont typeface="Arial" panose="020B0604020202020204" pitchFamily="34" charset="0"/>
              <a:buChar char="•"/>
            </a:pPr>
            <a:r>
              <a:rPr lang="en-GB" dirty="0"/>
              <a:t>Asda have been unethical in their practises and face judgment. </a:t>
            </a:r>
          </a:p>
          <a:p>
            <a:pPr marL="342900" indent="-342900">
              <a:buFont typeface="Arial" panose="020B0604020202020204" pitchFamily="34" charset="0"/>
              <a:buChar char="•"/>
            </a:pPr>
            <a:r>
              <a:rPr lang="en-GB" dirty="0"/>
              <a:t>Asda has also been named as the worst of the giant supermarkets in the treatment of suppliers.</a:t>
            </a:r>
          </a:p>
          <a:p>
            <a:pPr marL="342900" indent="-342900">
              <a:buFont typeface="Arial" panose="020B0604020202020204" pitchFamily="34" charset="0"/>
              <a:buChar char="•"/>
            </a:pPr>
            <a:r>
              <a:rPr lang="en-GB" dirty="0"/>
              <a:t>In 2016, Morrisons was at the bottom of the list but now Asda falls below them.</a:t>
            </a:r>
          </a:p>
          <a:p>
            <a:pPr marL="342900" indent="-342900">
              <a:buFont typeface="Arial" panose="020B0604020202020204" pitchFamily="34" charset="0"/>
              <a:buChar char="•"/>
            </a:pPr>
            <a:r>
              <a:rPr lang="en-GB" dirty="0"/>
              <a:t>Broke the code of practice by going into slave labour.</a:t>
            </a:r>
          </a:p>
        </p:txBody>
      </p:sp>
    </p:spTree>
    <p:extLst>
      <p:ext uri="{BB962C8B-B14F-4D97-AF65-F5344CB8AC3E}">
        <p14:creationId xmlns:p14="http://schemas.microsoft.com/office/powerpoint/2010/main" val="4293871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4 pillars">
            <a:extLst>
              <a:ext uri="{FF2B5EF4-FFF2-40B4-BE49-F238E27FC236}">
                <a16:creationId xmlns:a16="http://schemas.microsoft.com/office/drawing/2014/main" id="{1CEE9D4E-DB98-451C-82B5-361C8A767AB8}"/>
              </a:ext>
            </a:extLst>
          </p:cNvPr>
          <p:cNvPicPr/>
          <p:nvPr/>
        </p:nvPicPr>
        <p:blipFill rotWithShape="1">
          <a:blip r:embed="rId2" cstate="print">
            <a:duotone>
              <a:schemeClr val="accent1">
                <a:shade val="45000"/>
                <a:satMod val="135000"/>
              </a:schemeClr>
              <a:prstClr val="white"/>
            </a:duotone>
            <a:extLst>
              <a:ext uri="{28A0092B-C50C-407E-A947-70E740481C1C}">
                <a14:useLocalDpi xmlns:a14="http://schemas.microsoft.com/office/drawing/2010/main" val="0"/>
              </a:ext>
            </a:extLst>
          </a:blip>
          <a:srcRect l="1111" t="6193" r="-2" b="10472"/>
          <a:stretch/>
        </p:blipFill>
        <p:spPr bwMode="auto">
          <a:xfrm>
            <a:off x="1" y="10"/>
            <a:ext cx="12191999" cy="6857990"/>
          </a:xfrm>
          <a:prstGeom prst="rect">
            <a:avLst/>
          </a:prstGeom>
          <a:noFill/>
        </p:spPr>
      </p:pic>
      <p:sp>
        <p:nvSpPr>
          <p:cNvPr id="21" name="Isosceles Triangle 20">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Parallelogram 22">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15D30CE-94E4-42AA-8BA7-50D781C4939A}"/>
              </a:ext>
            </a:extLst>
          </p:cNvPr>
          <p:cNvSpPr>
            <a:spLocks noGrp="1"/>
          </p:cNvSpPr>
          <p:nvPr>
            <p:ph type="title"/>
          </p:nvPr>
        </p:nvSpPr>
        <p:spPr>
          <a:xfrm>
            <a:off x="4791450" y="1678665"/>
            <a:ext cx="4482553" cy="2369131"/>
          </a:xfrm>
        </p:spPr>
        <p:txBody>
          <a:bodyPr vert="horz" lIns="91440" tIns="45720" rIns="91440" bIns="45720" rtlCol="0" anchor="b">
            <a:normAutofit/>
          </a:bodyPr>
          <a:lstStyle/>
          <a:p>
            <a:pPr algn="r"/>
            <a:r>
              <a:rPr lang="en-US" sz="4600"/>
              <a:t>SUSTAINABILITY</a:t>
            </a:r>
          </a:p>
        </p:txBody>
      </p:sp>
      <p:sp>
        <p:nvSpPr>
          <p:cNvPr id="3" name="Text Placeholder 2">
            <a:extLst>
              <a:ext uri="{FF2B5EF4-FFF2-40B4-BE49-F238E27FC236}">
                <a16:creationId xmlns:a16="http://schemas.microsoft.com/office/drawing/2014/main" id="{BF8EBA18-5EBC-45E9-989A-87EF7389202C}"/>
              </a:ext>
            </a:extLst>
          </p:cNvPr>
          <p:cNvSpPr>
            <a:spLocks noGrp="1"/>
          </p:cNvSpPr>
          <p:nvPr>
            <p:ph type="body" idx="1"/>
          </p:nvPr>
        </p:nvSpPr>
        <p:spPr>
          <a:xfrm>
            <a:off x="4788276" y="4050832"/>
            <a:ext cx="4485725" cy="1096899"/>
          </a:xfrm>
        </p:spPr>
        <p:txBody>
          <a:bodyPr vert="horz" lIns="91440" tIns="45720" rIns="91440" bIns="45720" rtlCol="0" anchor="t">
            <a:normAutofit/>
          </a:bodyPr>
          <a:lstStyle/>
          <a:p>
            <a:pPr algn="r">
              <a:lnSpc>
                <a:spcPct val="90000"/>
              </a:lnSpc>
            </a:pPr>
            <a:r>
              <a:rPr lang="en-US" sz="1400"/>
              <a:t>Sustainability refers to activities in relation to the long-term goals of the business and customer needs, without affecting the future generation in terms of economy, environment, human and social factors.</a:t>
            </a:r>
          </a:p>
        </p:txBody>
      </p:sp>
      <p:sp>
        <p:nvSpPr>
          <p:cNvPr id="35"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14710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F66CAC-2218-482A-9520-50746FBE43D5}"/>
              </a:ext>
            </a:extLst>
          </p:cNvPr>
          <p:cNvSpPr>
            <a:spLocks noGrp="1"/>
          </p:cNvSpPr>
          <p:nvPr>
            <p:ph type="body" idx="1"/>
          </p:nvPr>
        </p:nvSpPr>
        <p:spPr>
          <a:xfrm>
            <a:off x="677335" y="2009553"/>
            <a:ext cx="8596668" cy="3378296"/>
          </a:xfrm>
        </p:spPr>
        <p:txBody>
          <a:bodyPr/>
          <a:lstStyle/>
          <a:p>
            <a:pPr marL="342900" indent="-342900">
              <a:buFont typeface="Arial" panose="020B0604020202020204" pitchFamily="34" charset="0"/>
              <a:buChar char="•"/>
            </a:pPr>
            <a:r>
              <a:rPr lang="en-GB" dirty="0"/>
              <a:t>Sustainable marketing can be achieved through ethical marketing.</a:t>
            </a:r>
          </a:p>
          <a:p>
            <a:pPr marL="342900" indent="-342900">
              <a:buFont typeface="Arial" panose="020B0604020202020204" pitchFamily="34" charset="0"/>
              <a:buChar char="•"/>
            </a:pPr>
            <a:r>
              <a:rPr lang="en-GB" dirty="0"/>
              <a:t>Marketing can be affected by prices, selling power and pressure, deceitful practices, outdated methods, poor performance, services and unsafe products.</a:t>
            </a:r>
          </a:p>
          <a:p>
            <a:pPr marL="342900" indent="-342900">
              <a:buFont typeface="Arial" panose="020B0604020202020204" pitchFamily="34" charset="0"/>
              <a:buChar char="•"/>
            </a:pPr>
            <a:r>
              <a:rPr lang="en-GB" dirty="0"/>
              <a:t>Example of deceitful practise could be seen in Asda’s advertising methods: sugary drinks and baby wipes.</a:t>
            </a:r>
          </a:p>
          <a:p>
            <a:pPr marL="342900" indent="-342900">
              <a:buFont typeface="Arial" panose="020B0604020202020204" pitchFamily="34" charset="0"/>
              <a:buChar char="•"/>
            </a:pPr>
            <a:r>
              <a:rPr lang="en-GB" dirty="0"/>
              <a:t>Asda stated that their stock of palm oil was all sustainable.  This could be unethical and misleading as without the trademark, they may contain mixed conventional palm oil.</a:t>
            </a:r>
          </a:p>
          <a:p>
            <a:pPr marL="342900" indent="-34290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887301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037C36C-5020-4CB3-B8E0-FE2A83C353EE}"/>
              </a:ext>
            </a:extLst>
          </p:cNvPr>
          <p:cNvSpPr>
            <a:spLocks noGrp="1"/>
          </p:cNvSpPr>
          <p:nvPr>
            <p:ph type="body" idx="1"/>
          </p:nvPr>
        </p:nvSpPr>
        <p:spPr>
          <a:xfrm>
            <a:off x="677335" y="2392326"/>
            <a:ext cx="8596668" cy="2995522"/>
          </a:xfrm>
        </p:spPr>
        <p:txBody>
          <a:bodyPr/>
          <a:lstStyle/>
          <a:p>
            <a:pPr marL="342900" indent="-342900">
              <a:buFont typeface="Arial" panose="020B0604020202020204" pitchFamily="34" charset="0"/>
              <a:buChar char="•"/>
            </a:pPr>
            <a:r>
              <a:rPr lang="en-GB" dirty="0"/>
              <a:t>Asda sold products that were not labelled as organic or free-range.</a:t>
            </a:r>
          </a:p>
          <a:p>
            <a:pPr marL="342900" indent="-342900">
              <a:buFont typeface="Arial" panose="020B0604020202020204" pitchFamily="34" charset="0"/>
              <a:buChar char="•"/>
            </a:pPr>
            <a:r>
              <a:rPr lang="en-GB" dirty="0"/>
              <a:t>Also sold brands that tested on animals. Tesco had the worst rating as they removed their cut-off dates of its own brand.</a:t>
            </a:r>
          </a:p>
          <a:p>
            <a:pPr marL="342900" indent="-342900">
              <a:buFont typeface="Arial" panose="020B0604020202020204" pitchFamily="34" charset="0"/>
              <a:buChar char="•"/>
            </a:pPr>
            <a:r>
              <a:rPr lang="en-GB" dirty="0"/>
              <a:t>Some customers are vegetarians / vegans, who want to know how and where products are sourced.</a:t>
            </a:r>
          </a:p>
          <a:p>
            <a:pPr marL="342900" indent="-342900">
              <a:buFont typeface="Arial" panose="020B0604020202020204" pitchFamily="34" charset="0"/>
              <a:buChar char="•"/>
            </a:pPr>
            <a:r>
              <a:rPr lang="en-GB" dirty="0"/>
              <a:t>Asda is not protecting people’s rights and human sustainability if they are being unethical with their products. </a:t>
            </a:r>
          </a:p>
        </p:txBody>
      </p:sp>
    </p:spTree>
    <p:extLst>
      <p:ext uri="{BB962C8B-B14F-4D97-AF65-F5344CB8AC3E}">
        <p14:creationId xmlns:p14="http://schemas.microsoft.com/office/powerpoint/2010/main" val="3134125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7" name="Straight Connector 36">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8" name="Rectangle 4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Isosceles Triangle 4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56" name="Straight Connector 5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01278178-67EA-4B5E-8D58-77F3E46CDFFC}"/>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800" b="1" cap="all"/>
              <a:t>Deming’s 14 Obligations of Top Management</a:t>
            </a:r>
          </a:p>
          <a:p>
            <a:pPr algn="r">
              <a:lnSpc>
                <a:spcPct val="90000"/>
              </a:lnSpc>
            </a:pPr>
            <a:r>
              <a:rPr lang="en-US" sz="1800" b="1" cap="all"/>
              <a:t>Ishikawa Cause and Effect Diagram</a:t>
            </a:r>
          </a:p>
          <a:p>
            <a:pPr algn="r">
              <a:lnSpc>
                <a:spcPct val="90000"/>
              </a:lnSpc>
            </a:pPr>
            <a:r>
              <a:rPr lang="en-US" sz="1800" b="1" cap="all"/>
              <a:t>Juran’s Theories of Quality</a:t>
            </a:r>
          </a:p>
          <a:p>
            <a:pPr algn="r">
              <a:lnSpc>
                <a:spcPct val="90000"/>
              </a:lnSpc>
            </a:pPr>
            <a:endParaRPr lang="en-US" sz="1800" b="1" cap="all"/>
          </a:p>
          <a:p>
            <a:pPr algn="r">
              <a:lnSpc>
                <a:spcPct val="90000"/>
              </a:lnSpc>
            </a:pPr>
            <a:endParaRPr lang="en-US" sz="1800"/>
          </a:p>
        </p:txBody>
      </p:sp>
      <p:sp>
        <p:nvSpPr>
          <p:cNvPr id="2" name="Title 1">
            <a:extLst>
              <a:ext uri="{FF2B5EF4-FFF2-40B4-BE49-F238E27FC236}">
                <a16:creationId xmlns:a16="http://schemas.microsoft.com/office/drawing/2014/main" id="{7041FDB5-C651-495A-BDC2-E9E39E1AB57A}"/>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lnSpc>
                <a:spcPct val="90000"/>
              </a:lnSpc>
            </a:pPr>
            <a:r>
              <a:rPr lang="en-US" sz="3800" b="1" cap="all"/>
              <a:t>QUALITY MODELS AND THEORIES IN RELATION TO CUSTOMER RELATIONSHIP MANAGEMENT </a:t>
            </a:r>
            <a:br>
              <a:rPr lang="en-US" sz="3800" b="1" cap="all"/>
            </a:br>
            <a:endParaRPr lang="en-US" sz="3800"/>
          </a:p>
        </p:txBody>
      </p:sp>
    </p:spTree>
    <p:extLst>
      <p:ext uri="{BB962C8B-B14F-4D97-AF65-F5344CB8AC3E}">
        <p14:creationId xmlns:p14="http://schemas.microsoft.com/office/powerpoint/2010/main" val="1821460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521B8B-65AE-4120-AA5B-0461A07E20AB}"/>
              </a:ext>
            </a:extLst>
          </p:cNvPr>
          <p:cNvSpPr>
            <a:spLocks noGrp="1"/>
          </p:cNvSpPr>
          <p:nvPr>
            <p:ph type="body" idx="1"/>
          </p:nvPr>
        </p:nvSpPr>
        <p:spPr>
          <a:xfrm>
            <a:off x="677335" y="2519916"/>
            <a:ext cx="8596668" cy="2867932"/>
          </a:xfrm>
        </p:spPr>
        <p:txBody>
          <a:bodyPr>
            <a:normAutofit/>
          </a:bodyPr>
          <a:lstStyle/>
          <a:p>
            <a:pPr marL="342900" indent="-342900">
              <a:buFont typeface="Arial" panose="020B0604020202020204" pitchFamily="34" charset="0"/>
              <a:buChar char="•"/>
            </a:pPr>
            <a:r>
              <a:rPr lang="en-GB" dirty="0"/>
              <a:t>Managing quality of service and relationships can enhance efficiency and provide better and consistent control.</a:t>
            </a:r>
          </a:p>
          <a:p>
            <a:pPr marL="342900" indent="-342900">
              <a:buFont typeface="Arial" panose="020B0604020202020204" pitchFamily="34" charset="0"/>
              <a:buChar char="•"/>
            </a:pPr>
            <a:r>
              <a:rPr lang="en-GB" dirty="0"/>
              <a:t>Also enables Asda to gain a better understanding of their customer needs.</a:t>
            </a:r>
          </a:p>
          <a:p>
            <a:pPr marL="342900" indent="-342900">
              <a:buFont typeface="Arial" panose="020B0604020202020204" pitchFamily="34" charset="0"/>
              <a:buChar char="•"/>
            </a:pPr>
            <a:r>
              <a:rPr lang="en-GB" dirty="0"/>
              <a:t>It would also boost customer satisfaction and may encourage them to return in future.</a:t>
            </a:r>
          </a:p>
          <a:p>
            <a:pPr marL="342900" indent="-342900">
              <a:buFont typeface="Arial" panose="020B0604020202020204" pitchFamily="34" charset="0"/>
              <a:buChar char="•"/>
            </a:pPr>
            <a:r>
              <a:rPr lang="en-GB" dirty="0"/>
              <a:t>This would generate more income and keep all stakeholders happy.</a:t>
            </a:r>
          </a:p>
        </p:txBody>
      </p:sp>
      <p:pic>
        <p:nvPicPr>
          <p:cNvPr id="5" name="Picture 4" descr="A close up of a device&#10;&#10;Description automatically generated">
            <a:extLst>
              <a:ext uri="{FF2B5EF4-FFF2-40B4-BE49-F238E27FC236}">
                <a16:creationId xmlns:a16="http://schemas.microsoft.com/office/drawing/2014/main" id="{F2A9B4AF-B782-4883-84FC-F3B9C015B8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98324" y="496630"/>
            <a:ext cx="2283082" cy="1947044"/>
          </a:xfrm>
          <a:prstGeom prst="rect">
            <a:avLst/>
          </a:prstGeom>
        </p:spPr>
      </p:pic>
    </p:spTree>
    <p:extLst>
      <p:ext uri="{BB962C8B-B14F-4D97-AF65-F5344CB8AC3E}">
        <p14:creationId xmlns:p14="http://schemas.microsoft.com/office/powerpoint/2010/main" val="94178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C834580-B399-4A6D-83D7-85C37EF0C0E9}"/>
              </a:ext>
            </a:extLst>
          </p:cNvPr>
          <p:cNvSpPr>
            <a:spLocks noGrp="1"/>
          </p:cNvSpPr>
          <p:nvPr>
            <p:ph type="body" idx="1"/>
          </p:nvPr>
        </p:nvSpPr>
        <p:spPr>
          <a:xfrm>
            <a:off x="677335" y="2732567"/>
            <a:ext cx="8596668" cy="2655281"/>
          </a:xfrm>
        </p:spPr>
        <p:txBody>
          <a:bodyPr/>
          <a:lstStyle/>
          <a:p>
            <a:pPr marL="342900" indent="-342900">
              <a:buFont typeface="Arial" panose="020B0604020202020204" pitchFamily="34" charset="0"/>
              <a:buChar char="•"/>
            </a:pPr>
            <a:r>
              <a:rPr lang="en-GB" dirty="0"/>
              <a:t>Such systems in place could be too structured and not flexible.</a:t>
            </a:r>
          </a:p>
          <a:p>
            <a:pPr marL="342900" indent="-342900">
              <a:buFont typeface="Arial" panose="020B0604020202020204" pitchFamily="34" charset="0"/>
              <a:buChar char="•"/>
            </a:pPr>
            <a:r>
              <a:rPr lang="en-GB" dirty="0"/>
              <a:t>It can be timely and a complex system to maintain.</a:t>
            </a:r>
          </a:p>
          <a:p>
            <a:pPr marL="342900" indent="-342900">
              <a:buFont typeface="Arial" panose="020B0604020202020204" pitchFamily="34" charset="0"/>
              <a:buChar char="•"/>
            </a:pPr>
            <a:r>
              <a:rPr lang="en-GB" dirty="0"/>
              <a:t>Stakeholders must ensure they follow systems appropriately for the method to work swiftly and correctly.</a:t>
            </a:r>
          </a:p>
          <a:p>
            <a:pPr marL="342900" indent="-342900">
              <a:buFont typeface="Arial" panose="020B0604020202020204" pitchFamily="34" charset="0"/>
              <a:buChar char="•"/>
            </a:pPr>
            <a:r>
              <a:rPr lang="en-GB" dirty="0"/>
              <a:t>If CRM and the ethical systems were half-heartedly met, key points could be missed.</a:t>
            </a:r>
          </a:p>
        </p:txBody>
      </p:sp>
      <p:pic>
        <p:nvPicPr>
          <p:cNvPr id="11" name="Picture 10" descr="A close up of a logo&#10;&#10;Description automatically generated">
            <a:extLst>
              <a:ext uri="{FF2B5EF4-FFF2-40B4-BE49-F238E27FC236}">
                <a16:creationId xmlns:a16="http://schemas.microsoft.com/office/drawing/2014/main" id="{65ED770F-9719-43E9-8CD3-DD8F9A2C17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8790" y="300942"/>
            <a:ext cx="1645213" cy="1645213"/>
          </a:xfrm>
          <a:prstGeom prst="rect">
            <a:avLst/>
          </a:prstGeom>
        </p:spPr>
      </p:pic>
    </p:spTree>
    <p:extLst>
      <p:ext uri="{BB962C8B-B14F-4D97-AF65-F5344CB8AC3E}">
        <p14:creationId xmlns:p14="http://schemas.microsoft.com/office/powerpoint/2010/main" val="1153608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7677B8E-3F00-464C-9F78-A2A2916DE960}"/>
              </a:ext>
            </a:extLst>
          </p:cNvPr>
          <p:cNvSpPr>
            <a:spLocks noGrp="1"/>
          </p:cNvSpPr>
          <p:nvPr>
            <p:ph type="body" idx="1"/>
          </p:nvPr>
        </p:nvSpPr>
        <p:spPr>
          <a:xfrm>
            <a:off x="619112" y="1956120"/>
            <a:ext cx="3651597" cy="3125165"/>
          </a:xfrm>
        </p:spPr>
        <p:txBody>
          <a:bodyPr>
            <a:normAutofit lnSpcReduction="10000"/>
          </a:bodyPr>
          <a:lstStyle/>
          <a:p>
            <a:pPr marL="342900" indent="-342900">
              <a:buFont typeface="Arial" panose="020B0604020202020204" pitchFamily="34" charset="0"/>
              <a:buChar char="•"/>
            </a:pPr>
            <a:r>
              <a:rPr lang="en-GB" dirty="0"/>
              <a:t>By improving quality, this will boost productivity and market share, whilst lowering costs in the business.</a:t>
            </a:r>
          </a:p>
          <a:p>
            <a:pPr marL="342900" indent="-342900">
              <a:buFont typeface="Arial" panose="020B0604020202020204" pitchFamily="34" charset="0"/>
              <a:buChar char="•"/>
            </a:pPr>
            <a:r>
              <a:rPr lang="en-GB" dirty="0"/>
              <a:t>Point 1: Asda’s strategy for business remains the same and they are being consistent with customer experience.</a:t>
            </a:r>
          </a:p>
        </p:txBody>
      </p:sp>
      <p:pic>
        <p:nvPicPr>
          <p:cNvPr id="4" name="Picture 3" descr="Demings 14 Points">
            <a:extLst>
              <a:ext uri="{FF2B5EF4-FFF2-40B4-BE49-F238E27FC236}">
                <a16:creationId xmlns:a16="http://schemas.microsoft.com/office/drawing/2014/main" id="{D5A2B630-1AC7-4CF8-A8C8-473E2270E3F9}"/>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4270709" y="1517791"/>
            <a:ext cx="5418157" cy="3563494"/>
          </a:xfrm>
          <a:prstGeom prst="rect">
            <a:avLst/>
          </a:prstGeom>
          <a:noFill/>
          <a:ln>
            <a:noFill/>
          </a:ln>
        </p:spPr>
      </p:pic>
    </p:spTree>
    <p:extLst>
      <p:ext uri="{BB962C8B-B14F-4D97-AF65-F5344CB8AC3E}">
        <p14:creationId xmlns:p14="http://schemas.microsoft.com/office/powerpoint/2010/main" val="3913234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0FF25A-4E64-469E-9E16-AB5779963DD6}"/>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932972" y="1111170"/>
            <a:ext cx="7986532" cy="4919240"/>
          </a:xfrm>
          <a:prstGeom prst="rect">
            <a:avLst/>
          </a:prstGeom>
          <a:noFill/>
          <a:ln>
            <a:noFill/>
          </a:ln>
        </p:spPr>
      </p:pic>
    </p:spTree>
    <p:extLst>
      <p:ext uri="{BB962C8B-B14F-4D97-AF65-F5344CB8AC3E}">
        <p14:creationId xmlns:p14="http://schemas.microsoft.com/office/powerpoint/2010/main" val="2640363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3F5C905-957B-469F-A82A-7D7927CFD0F8}"/>
              </a:ext>
            </a:extLst>
          </p:cNvPr>
          <p:cNvSpPr>
            <a:spLocks noGrp="1"/>
          </p:cNvSpPr>
          <p:nvPr>
            <p:ph type="body" idx="1"/>
          </p:nvPr>
        </p:nvSpPr>
        <p:spPr>
          <a:xfrm>
            <a:off x="526926" y="1433406"/>
            <a:ext cx="5418665" cy="3991185"/>
          </a:xfrm>
        </p:spPr>
        <p:txBody>
          <a:bodyPr>
            <a:normAutofit fontScale="92500" lnSpcReduction="10000"/>
          </a:bodyPr>
          <a:lstStyle/>
          <a:p>
            <a:pPr marL="342900" indent="-342900">
              <a:buFont typeface="Arial" panose="020B0604020202020204" pitchFamily="34" charset="0"/>
              <a:buChar char="•"/>
            </a:pPr>
            <a:r>
              <a:rPr lang="en-GB" dirty="0"/>
              <a:t>Many organisations use this strategy to get to the root cause of a problem. There could be many reasons but narrowing it down saves a lot of time.</a:t>
            </a:r>
          </a:p>
          <a:p>
            <a:pPr marL="342900" indent="-342900">
              <a:buFont typeface="Arial" panose="020B0604020202020204" pitchFamily="34" charset="0"/>
              <a:buChar char="•"/>
            </a:pPr>
            <a:r>
              <a:rPr lang="en-GB" dirty="0"/>
              <a:t>Can help identify a series of problems.</a:t>
            </a:r>
          </a:p>
          <a:p>
            <a:pPr marL="342900" indent="-342900">
              <a:buFont typeface="Arial" panose="020B0604020202020204" pitchFamily="34" charset="0"/>
              <a:buChar char="•"/>
            </a:pPr>
            <a:r>
              <a:rPr lang="en-GB" dirty="0"/>
              <a:t>Asda could use this to gain better understanding and rank the problems in order of how challenging it can be.</a:t>
            </a:r>
          </a:p>
          <a:p>
            <a:pPr marL="342900" indent="-342900">
              <a:buFont typeface="Arial" panose="020B0604020202020204" pitchFamily="34" charset="0"/>
              <a:buChar char="•"/>
            </a:pPr>
            <a:r>
              <a:rPr lang="en-GB" dirty="0"/>
              <a:t>It would help identify any future problems too.</a:t>
            </a:r>
          </a:p>
          <a:p>
            <a:pPr marL="342900" indent="-342900">
              <a:buFont typeface="Arial" panose="020B0604020202020204" pitchFamily="34" charset="0"/>
              <a:buChar char="•"/>
            </a:pPr>
            <a:r>
              <a:rPr lang="en-GB" dirty="0"/>
              <a:t>This method requires the whole team to be assessed, e.g. staff sickness.</a:t>
            </a:r>
          </a:p>
          <a:p>
            <a:endParaRPr lang="en-GB" dirty="0"/>
          </a:p>
        </p:txBody>
      </p:sp>
      <p:pic>
        <p:nvPicPr>
          <p:cNvPr id="4" name="Picture 3" descr="O atributo alt desta imagem está vazio">
            <a:extLst>
              <a:ext uri="{FF2B5EF4-FFF2-40B4-BE49-F238E27FC236}">
                <a16:creationId xmlns:a16="http://schemas.microsoft.com/office/drawing/2014/main" id="{3E484B23-779F-446B-8430-AF83BAEC27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246410" y="1396662"/>
            <a:ext cx="5603920" cy="4064675"/>
          </a:xfrm>
          <a:prstGeom prst="rect">
            <a:avLst/>
          </a:prstGeom>
          <a:noFill/>
          <a:ln>
            <a:noFill/>
          </a:ln>
        </p:spPr>
      </p:pic>
    </p:spTree>
    <p:extLst>
      <p:ext uri="{BB962C8B-B14F-4D97-AF65-F5344CB8AC3E}">
        <p14:creationId xmlns:p14="http://schemas.microsoft.com/office/powerpoint/2010/main" val="2108892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B043855-1C2F-4718-AF51-3F64ECA58D85}"/>
              </a:ext>
            </a:extLst>
          </p:cNvPr>
          <p:cNvSpPr>
            <a:spLocks noGrp="1"/>
          </p:cNvSpPr>
          <p:nvPr>
            <p:ph type="body" idx="1"/>
          </p:nvPr>
        </p:nvSpPr>
        <p:spPr>
          <a:xfrm>
            <a:off x="771968" y="1470152"/>
            <a:ext cx="5170572" cy="4302760"/>
          </a:xfrm>
        </p:spPr>
        <p:txBody>
          <a:bodyPr>
            <a:normAutofit fontScale="70000" lnSpcReduction="20000"/>
          </a:bodyPr>
          <a:lstStyle/>
          <a:p>
            <a:pPr marL="342900" indent="-342900">
              <a:buFont typeface="Arial" panose="020B0604020202020204" pitchFamily="34" charset="0"/>
              <a:buChar char="•"/>
            </a:pPr>
            <a:r>
              <a:rPr lang="en-GB" dirty="0"/>
              <a:t>Communicated through a graph, which consists of time and cost.</a:t>
            </a:r>
          </a:p>
          <a:p>
            <a:pPr marL="342900" indent="-342900">
              <a:buFont typeface="Arial" panose="020B0604020202020204" pitchFamily="34" charset="0"/>
              <a:buChar char="•"/>
            </a:pPr>
            <a:r>
              <a:rPr lang="en-GB" dirty="0"/>
              <a:t>When used correctly, the graph shows hidden problems that are present in the workplace.</a:t>
            </a:r>
          </a:p>
          <a:p>
            <a:pPr marL="342900" indent="-342900">
              <a:buFont typeface="Arial" panose="020B0604020202020204" pitchFamily="34" charset="0"/>
              <a:buChar char="•"/>
            </a:pPr>
            <a:r>
              <a:rPr lang="en-GB" dirty="0"/>
              <a:t>20-30% of work must be revisited due to issues (chronic waste).</a:t>
            </a:r>
          </a:p>
          <a:p>
            <a:pPr marL="342900" indent="-342900">
              <a:buFont typeface="Arial" panose="020B0604020202020204" pitchFamily="34" charset="0"/>
              <a:buChar char="•"/>
            </a:pPr>
            <a:r>
              <a:rPr lang="en-GB" dirty="0"/>
              <a:t>This issue will continue to run in the long run, unless the root cause is identified and rectified. This is known as cost of poor quality.</a:t>
            </a:r>
          </a:p>
          <a:p>
            <a:pPr marL="342900" indent="-342900">
              <a:buFont typeface="Arial" panose="020B0604020202020204" pitchFamily="34" charset="0"/>
              <a:buChar char="•"/>
            </a:pPr>
            <a:r>
              <a:rPr lang="en-GB" dirty="0"/>
              <a:t>Problems may be hard to remove, therefore room for improvement must be allowed.</a:t>
            </a:r>
          </a:p>
          <a:p>
            <a:pPr marL="342900" indent="-342900">
              <a:buFont typeface="Arial" panose="020B0604020202020204" pitchFamily="34" charset="0"/>
              <a:buChar char="•"/>
            </a:pPr>
            <a:r>
              <a:rPr lang="en-GB" dirty="0"/>
              <a:t>The sudden rise of the hidden problems could be due to unforeseen activities in the workplace.</a:t>
            </a:r>
          </a:p>
          <a:p>
            <a:pPr marL="342900" indent="-342900">
              <a:buFont typeface="Arial" panose="020B0604020202020204" pitchFamily="34" charset="0"/>
              <a:buChar char="•"/>
            </a:pPr>
            <a:r>
              <a:rPr lang="en-GB" dirty="0"/>
              <a:t>Changes must be made to bring the level back down and enter the new zone of quality control.</a:t>
            </a:r>
          </a:p>
          <a:p>
            <a:pPr marL="342900" indent="-342900">
              <a:buFont typeface="Arial" panose="020B0604020202020204" pitchFamily="34" charset="0"/>
              <a:buChar char="•"/>
            </a:pPr>
            <a:r>
              <a:rPr lang="en-GB" dirty="0"/>
              <a:t>Keeping below the 20% mark of chronic waste could bring positive results. An example of a problem that may occur is bad customer services. </a:t>
            </a:r>
          </a:p>
        </p:txBody>
      </p:sp>
      <p:pic>
        <p:nvPicPr>
          <p:cNvPr id="4" name="Picture 3" descr="Juran Trilogy Diagram">
            <a:extLst>
              <a:ext uri="{FF2B5EF4-FFF2-40B4-BE49-F238E27FC236}">
                <a16:creationId xmlns:a16="http://schemas.microsoft.com/office/drawing/2014/main" id="{8697D3E3-ED64-464F-8171-4E913454F4A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847907" y="1470152"/>
            <a:ext cx="5572125" cy="4302760"/>
          </a:xfrm>
          <a:prstGeom prst="rect">
            <a:avLst/>
          </a:prstGeom>
          <a:noFill/>
          <a:ln>
            <a:noFill/>
          </a:ln>
        </p:spPr>
      </p:pic>
    </p:spTree>
    <p:extLst>
      <p:ext uri="{BB962C8B-B14F-4D97-AF65-F5344CB8AC3E}">
        <p14:creationId xmlns:p14="http://schemas.microsoft.com/office/powerpoint/2010/main" val="4206799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60AC5-735C-477E-A382-D22D9FBA94BD}"/>
              </a:ext>
            </a:extLst>
          </p:cNvPr>
          <p:cNvSpPr>
            <a:spLocks noGrp="1"/>
          </p:cNvSpPr>
          <p:nvPr>
            <p:ph type="title"/>
          </p:nvPr>
        </p:nvSpPr>
        <p:spPr>
          <a:xfrm>
            <a:off x="677335" y="957767"/>
            <a:ext cx="8596668" cy="1018704"/>
          </a:xfrm>
        </p:spPr>
        <p:txBody>
          <a:bodyPr/>
          <a:lstStyle/>
          <a:p>
            <a:r>
              <a:rPr lang="en-GB"/>
              <a:t>EFFECTIVENESS OF THEORIES</a:t>
            </a:r>
            <a:endParaRPr lang="en-GB" dirty="0"/>
          </a:p>
        </p:txBody>
      </p:sp>
      <p:sp>
        <p:nvSpPr>
          <p:cNvPr id="3" name="Text Placeholder 2">
            <a:extLst>
              <a:ext uri="{FF2B5EF4-FFF2-40B4-BE49-F238E27FC236}">
                <a16:creationId xmlns:a16="http://schemas.microsoft.com/office/drawing/2014/main" id="{2296B39E-031E-49BF-87C6-3CFF5DE34F8F}"/>
              </a:ext>
            </a:extLst>
          </p:cNvPr>
          <p:cNvSpPr>
            <a:spLocks noGrp="1"/>
          </p:cNvSpPr>
          <p:nvPr>
            <p:ph type="body" idx="1"/>
          </p:nvPr>
        </p:nvSpPr>
        <p:spPr>
          <a:xfrm>
            <a:off x="677335" y="2424223"/>
            <a:ext cx="8596668" cy="2963625"/>
          </a:xfrm>
        </p:spPr>
        <p:txBody>
          <a:bodyPr>
            <a:normAutofit fontScale="85000" lnSpcReduction="20000"/>
          </a:bodyPr>
          <a:lstStyle/>
          <a:p>
            <a:pPr marL="342900" indent="-342900">
              <a:buFont typeface="Arial" panose="020B0604020202020204" pitchFamily="34" charset="0"/>
              <a:buChar char="•"/>
            </a:pPr>
            <a:r>
              <a:rPr lang="en-GB"/>
              <a:t>All theories include the organisation and its stakeholders.</a:t>
            </a:r>
          </a:p>
          <a:p>
            <a:pPr marL="342900" indent="-342900">
              <a:buFont typeface="Arial" panose="020B0604020202020204" pitchFamily="34" charset="0"/>
              <a:buChar char="•"/>
            </a:pPr>
            <a:r>
              <a:rPr lang="en-GB"/>
              <a:t>Everyone must be involved in the total quality management.</a:t>
            </a:r>
          </a:p>
          <a:p>
            <a:pPr marL="342900" indent="-342900">
              <a:buFont typeface="Arial" panose="020B0604020202020204" pitchFamily="34" charset="0"/>
              <a:buChar char="•"/>
            </a:pPr>
            <a:r>
              <a:rPr lang="en-GB"/>
              <a:t>Deming believed changes of systems comes from external factors, despite employee efforts.</a:t>
            </a:r>
          </a:p>
          <a:p>
            <a:pPr marL="342900" indent="-342900">
              <a:buFont typeface="Arial" panose="020B0604020202020204" pitchFamily="34" charset="0"/>
              <a:buChar char="•"/>
            </a:pPr>
            <a:r>
              <a:rPr lang="en-GB"/>
              <a:t>Juran believed changes came when there was clashes with employees and the management team.</a:t>
            </a:r>
          </a:p>
          <a:p>
            <a:pPr marL="342900" indent="-342900">
              <a:buFont typeface="Arial" panose="020B0604020202020204" pitchFamily="34" charset="0"/>
              <a:buChar char="•"/>
            </a:pPr>
            <a:r>
              <a:rPr lang="en-GB"/>
              <a:t>He believed the manager should be training and developing employees.</a:t>
            </a:r>
          </a:p>
          <a:p>
            <a:pPr marL="342900" indent="-342900">
              <a:buFont typeface="Arial" panose="020B0604020202020204" pitchFamily="34" charset="0"/>
              <a:buChar char="•"/>
            </a:pPr>
            <a:r>
              <a:rPr lang="en-GB"/>
              <a:t>All believed there are no quality costs, but quality can be controlled.</a:t>
            </a:r>
          </a:p>
          <a:p>
            <a:pPr marL="342900" indent="-342900">
              <a:buFont typeface="Arial" panose="020B0604020202020204" pitchFamily="34" charset="0"/>
              <a:buChar char="•"/>
            </a:pPr>
            <a:r>
              <a:rPr lang="en-GB"/>
              <a:t>Deming also believed innovation came from freedom but Ishikawa and Juran believed it is gained through teamwork. </a:t>
            </a:r>
          </a:p>
          <a:p>
            <a:endParaRPr lang="en-GB" dirty="0"/>
          </a:p>
        </p:txBody>
      </p:sp>
    </p:spTree>
    <p:extLst>
      <p:ext uri="{BB962C8B-B14F-4D97-AF65-F5344CB8AC3E}">
        <p14:creationId xmlns:p14="http://schemas.microsoft.com/office/powerpoint/2010/main" val="4104788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61" name="Rectangle 1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2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69" name="Straight Connector 2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0" name="Straight Connector 2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1"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3" name="Isosceles Triangle 2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Isosceles Triangle 2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5C5B4B1-A1EB-4DD3-A499-47C7009B4CCF}"/>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ASDA AND STAKEHOLDERS</a:t>
            </a:r>
          </a:p>
        </p:txBody>
      </p:sp>
      <p:sp>
        <p:nvSpPr>
          <p:cNvPr id="76" name="Freeform: Shape 3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BC1A2230-1AD4-4D87-9253-B00DEDC7EE9C}"/>
              </a:ext>
            </a:extLst>
          </p:cNvPr>
          <p:cNvSpPr>
            <a:spLocks noGrp="1"/>
          </p:cNvSpPr>
          <p:nvPr>
            <p:ph type="body" idx="1"/>
          </p:nvPr>
        </p:nvSpPr>
        <p:spPr>
          <a:xfrm>
            <a:off x="7821120" y="2510119"/>
            <a:ext cx="3602567" cy="1829292"/>
          </a:xfrm>
        </p:spPr>
        <p:txBody>
          <a:bodyPr vert="horz" lIns="91440" tIns="45720" rIns="91440" bIns="45720" rtlCol="0" anchor="ctr">
            <a:normAutofit/>
          </a:bodyPr>
          <a:lstStyle/>
          <a:p>
            <a:pPr>
              <a:lnSpc>
                <a:spcPct val="90000"/>
              </a:lnSpc>
            </a:pPr>
            <a:r>
              <a:rPr lang="en-US" sz="1800">
                <a:solidFill>
                  <a:srgbClr val="FFFFFF"/>
                </a:solidFill>
              </a:rPr>
              <a:t>The internal stakeholders of Asda are employees, managers and shareholders.</a:t>
            </a:r>
          </a:p>
          <a:p>
            <a:pPr>
              <a:lnSpc>
                <a:spcPct val="90000"/>
              </a:lnSpc>
            </a:pPr>
            <a:r>
              <a:rPr lang="en-US" sz="1800">
                <a:solidFill>
                  <a:srgbClr val="FFFFFF"/>
                </a:solidFill>
              </a:rPr>
              <a:t>The external stakeholders are suppliers, customers, creditors, community and the government. </a:t>
            </a:r>
          </a:p>
          <a:p>
            <a:pPr>
              <a:lnSpc>
                <a:spcPct val="90000"/>
              </a:lnSpc>
            </a:pPr>
            <a:endParaRPr lang="en-US" sz="1800">
              <a:solidFill>
                <a:srgbClr val="FFFFFF"/>
              </a:solidFill>
            </a:endParaRPr>
          </a:p>
        </p:txBody>
      </p:sp>
    </p:spTree>
    <p:extLst>
      <p:ext uri="{BB962C8B-B14F-4D97-AF65-F5344CB8AC3E}">
        <p14:creationId xmlns:p14="http://schemas.microsoft.com/office/powerpoint/2010/main" val="3031764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E0183D5-0F14-4E66-B0CB-C94ECDDEDDA0}"/>
              </a:ext>
            </a:extLst>
          </p:cNvPr>
          <p:cNvSpPr>
            <a:spLocks noGrp="1"/>
          </p:cNvSpPr>
          <p:nvPr>
            <p:ph type="body" idx="1"/>
          </p:nvPr>
        </p:nvSpPr>
        <p:spPr>
          <a:xfrm>
            <a:off x="677335" y="2775098"/>
            <a:ext cx="8596668" cy="2612750"/>
          </a:xfrm>
        </p:spPr>
        <p:txBody>
          <a:bodyPr/>
          <a:lstStyle/>
          <a:p>
            <a:pPr marL="342900" indent="-342900">
              <a:buFont typeface="Arial" panose="020B0604020202020204" pitchFamily="34" charset="0"/>
              <a:buChar char="•"/>
            </a:pPr>
            <a:r>
              <a:rPr lang="en-GB" dirty="0"/>
              <a:t>Asda considers views of customers, making changes e.g. marketing activities.</a:t>
            </a:r>
          </a:p>
          <a:p>
            <a:pPr marL="342900" indent="-342900">
              <a:buFont typeface="Arial" panose="020B0604020202020204" pitchFamily="34" charset="0"/>
              <a:buChar char="•"/>
            </a:pPr>
            <a:r>
              <a:rPr lang="en-GB" dirty="0"/>
              <a:t>Customers adhere to standards of Asda.</a:t>
            </a:r>
          </a:p>
          <a:p>
            <a:pPr marL="342900" indent="-342900">
              <a:buFont typeface="Arial" panose="020B0604020202020204" pitchFamily="34" charset="0"/>
              <a:buChar char="•"/>
            </a:pPr>
            <a:r>
              <a:rPr lang="en-GB" dirty="0"/>
              <a:t>Asda and Suppliers reducing plastic bags, producing more fabric bags.</a:t>
            </a:r>
          </a:p>
          <a:p>
            <a:pPr marL="342900" indent="-342900">
              <a:buFont typeface="Arial" panose="020B0604020202020204" pitchFamily="34" charset="0"/>
              <a:buChar char="•"/>
            </a:pPr>
            <a:r>
              <a:rPr lang="en-GB" dirty="0"/>
              <a:t>Customers re-cycling old plastic bags.</a:t>
            </a:r>
          </a:p>
        </p:txBody>
      </p:sp>
    </p:spTree>
    <p:extLst>
      <p:ext uri="{BB962C8B-B14F-4D97-AF65-F5344CB8AC3E}">
        <p14:creationId xmlns:p14="http://schemas.microsoft.com/office/powerpoint/2010/main" val="190677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8" name="Straight Connector 4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59" name="Rectangle 5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6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67" name="Straight Connector 6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69" name="Straight Connector 6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Text Placeholder 2">
            <a:extLst>
              <a:ext uri="{FF2B5EF4-FFF2-40B4-BE49-F238E27FC236}">
                <a16:creationId xmlns:a16="http://schemas.microsoft.com/office/drawing/2014/main" id="{798D532D-BC7A-46C3-8D85-0C99E364E94E}"/>
              </a:ext>
            </a:extLst>
          </p:cNvPr>
          <p:cNvSpPr>
            <a:spLocks noGrp="1"/>
          </p:cNvSpPr>
          <p:nvPr>
            <p:ph type="body" idx="1"/>
          </p:nvPr>
        </p:nvSpPr>
        <p:spPr>
          <a:xfrm>
            <a:off x="1507067" y="4050833"/>
            <a:ext cx="7766936" cy="1096899"/>
          </a:xfrm>
        </p:spPr>
        <p:txBody>
          <a:bodyPr vert="horz" lIns="91440" tIns="45720" rIns="91440" bIns="45720" rtlCol="0" anchor="t">
            <a:normAutofit/>
          </a:bodyPr>
          <a:lstStyle/>
          <a:p>
            <a:pPr algn="r">
              <a:lnSpc>
                <a:spcPct val="90000"/>
              </a:lnSpc>
            </a:pPr>
            <a:r>
              <a:rPr lang="en-US" sz="1400"/>
              <a:t>A SWOT analysis is an analysis on strengths, weaknesses, opportunities and threats.</a:t>
            </a:r>
          </a:p>
          <a:p>
            <a:pPr algn="r">
              <a:lnSpc>
                <a:spcPct val="90000"/>
              </a:lnSpc>
            </a:pPr>
            <a:r>
              <a:rPr lang="en-US" sz="1400"/>
              <a:t>Identifies any issues that may be present or may arise and how they can be dealt with.</a:t>
            </a:r>
          </a:p>
          <a:p>
            <a:pPr algn="r">
              <a:lnSpc>
                <a:spcPct val="90000"/>
              </a:lnSpc>
            </a:pPr>
            <a:r>
              <a:rPr lang="en-US" sz="1400"/>
              <a:t>Strengths and weaknesses are internal factors, and opportunities and threats are external </a:t>
            </a:r>
          </a:p>
        </p:txBody>
      </p:sp>
      <p:sp>
        <p:nvSpPr>
          <p:cNvPr id="2" name="Title 1">
            <a:extLst>
              <a:ext uri="{FF2B5EF4-FFF2-40B4-BE49-F238E27FC236}">
                <a16:creationId xmlns:a16="http://schemas.microsoft.com/office/drawing/2014/main" id="{CD3317DB-BC57-48EA-8F7F-B4E81D0E8A0B}"/>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r>
              <a:rPr lang="en-US" sz="5400"/>
              <a:t>SWOT ANALYSIS</a:t>
            </a:r>
          </a:p>
        </p:txBody>
      </p:sp>
    </p:spTree>
    <p:extLst>
      <p:ext uri="{BB962C8B-B14F-4D97-AF65-F5344CB8AC3E}">
        <p14:creationId xmlns:p14="http://schemas.microsoft.com/office/powerpoint/2010/main" val="99630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graphicFrame>
        <p:nvGraphicFramePr>
          <p:cNvPr id="4" name="Table 3">
            <a:extLst>
              <a:ext uri="{FF2B5EF4-FFF2-40B4-BE49-F238E27FC236}">
                <a16:creationId xmlns:a16="http://schemas.microsoft.com/office/drawing/2014/main" id="{5283BEDE-4B34-43F9-8902-560FEE62ED79}"/>
              </a:ext>
            </a:extLst>
          </p:cNvPr>
          <p:cNvGraphicFramePr>
            <a:graphicFrameLocks noGrp="1"/>
          </p:cNvGraphicFramePr>
          <p:nvPr>
            <p:extLst>
              <p:ext uri="{D42A27DB-BD31-4B8C-83A1-F6EECF244321}">
                <p14:modId xmlns:p14="http://schemas.microsoft.com/office/powerpoint/2010/main" val="2147263475"/>
              </p:ext>
            </p:extLst>
          </p:nvPr>
        </p:nvGraphicFramePr>
        <p:xfrm>
          <a:off x="2267096" y="1845783"/>
          <a:ext cx="7625163" cy="3579714"/>
        </p:xfrm>
        <a:graphic>
          <a:graphicData uri="http://schemas.openxmlformats.org/drawingml/2006/table">
            <a:tbl>
              <a:tblPr firstRow="1" firstCol="1" bandRow="1">
                <a:tableStyleId>{69012ECD-51FC-41F1-AA8D-1B2483CD663E}</a:tableStyleId>
              </a:tblPr>
              <a:tblGrid>
                <a:gridCol w="3898272">
                  <a:extLst>
                    <a:ext uri="{9D8B030D-6E8A-4147-A177-3AD203B41FA5}">
                      <a16:colId xmlns:a16="http://schemas.microsoft.com/office/drawing/2014/main" val="3565646305"/>
                    </a:ext>
                  </a:extLst>
                </a:gridCol>
                <a:gridCol w="3726891">
                  <a:extLst>
                    <a:ext uri="{9D8B030D-6E8A-4147-A177-3AD203B41FA5}">
                      <a16:colId xmlns:a16="http://schemas.microsoft.com/office/drawing/2014/main" val="2859250319"/>
                    </a:ext>
                  </a:extLst>
                </a:gridCol>
              </a:tblGrid>
              <a:tr h="405978">
                <a:tc>
                  <a:txBody>
                    <a:bodyPr/>
                    <a:lstStyle/>
                    <a:p>
                      <a:pPr algn="ctr">
                        <a:lnSpc>
                          <a:spcPct val="150000"/>
                        </a:lnSpc>
                        <a:spcBef>
                          <a:spcPts val="500"/>
                        </a:spcBef>
                        <a:spcAft>
                          <a:spcPts val="0"/>
                        </a:spcAft>
                      </a:pPr>
                      <a:r>
                        <a:rPr lang="en-GB" sz="1700" dirty="0">
                          <a:effectLst/>
                        </a:rPr>
                        <a:t>STRENGTHS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tc>
                  <a:txBody>
                    <a:bodyPr/>
                    <a:lstStyle/>
                    <a:p>
                      <a:pPr algn="ctr">
                        <a:lnSpc>
                          <a:spcPct val="150000"/>
                        </a:lnSpc>
                        <a:spcBef>
                          <a:spcPts val="500"/>
                        </a:spcBef>
                        <a:spcAft>
                          <a:spcPts val="0"/>
                        </a:spcAft>
                      </a:pPr>
                      <a:r>
                        <a:rPr lang="en-GB" sz="1700">
                          <a:effectLst/>
                        </a:rPr>
                        <a:t>WEAKNESSES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extLst>
                  <a:ext uri="{0D108BD9-81ED-4DB2-BD59-A6C34878D82A}">
                    <a16:rowId xmlns:a16="http://schemas.microsoft.com/office/drawing/2014/main" val="700444415"/>
                  </a:ext>
                </a:extLst>
              </a:tr>
              <a:tr h="1188299">
                <a:tc>
                  <a:txBody>
                    <a:bodyPr/>
                    <a:lstStyle/>
                    <a:p>
                      <a:pPr marL="342900" lvl="0" indent="-342900" algn="just">
                        <a:lnSpc>
                          <a:spcPct val="150000"/>
                        </a:lnSpc>
                        <a:spcBef>
                          <a:spcPts val="500"/>
                        </a:spcBef>
                        <a:spcAft>
                          <a:spcPts val="0"/>
                        </a:spcAft>
                        <a:buFont typeface="Symbol" panose="05050102010706020507" pitchFamily="18" charset="2"/>
                        <a:buChar char=""/>
                      </a:pPr>
                      <a:r>
                        <a:rPr lang="en-GB" sz="1700">
                          <a:effectLst/>
                        </a:rPr>
                        <a:t>Give room for improvement</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Provide relevant training</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Involve their stakeholders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tc>
                  <a:txBody>
                    <a:bodyPr/>
                    <a:lstStyle/>
                    <a:p>
                      <a:pPr marL="342900" lvl="0" indent="-342900" algn="just">
                        <a:lnSpc>
                          <a:spcPct val="150000"/>
                        </a:lnSpc>
                        <a:spcAft>
                          <a:spcPts val="0"/>
                        </a:spcAft>
                        <a:buFont typeface="Symbol" panose="05050102010706020507" pitchFamily="18" charset="2"/>
                        <a:buChar char=""/>
                      </a:pPr>
                      <a:r>
                        <a:rPr lang="en-GB" sz="1700">
                          <a:effectLst/>
                        </a:rPr>
                        <a:t>Gender discrimination</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Misconduct with suppliers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extLst>
                  <a:ext uri="{0D108BD9-81ED-4DB2-BD59-A6C34878D82A}">
                    <a16:rowId xmlns:a16="http://schemas.microsoft.com/office/drawing/2014/main" val="934093786"/>
                  </a:ext>
                </a:extLst>
              </a:tr>
              <a:tr h="1579459">
                <a:tc>
                  <a:txBody>
                    <a:bodyPr/>
                    <a:lstStyle/>
                    <a:p>
                      <a:pPr marL="342900" lvl="0" indent="-342900" algn="just">
                        <a:lnSpc>
                          <a:spcPct val="150000"/>
                        </a:lnSpc>
                        <a:spcBef>
                          <a:spcPts val="500"/>
                        </a:spcBef>
                        <a:spcAft>
                          <a:spcPts val="0"/>
                        </a:spcAft>
                        <a:buFont typeface="Symbol" panose="05050102010706020507" pitchFamily="18" charset="2"/>
                        <a:buChar char=""/>
                      </a:pPr>
                      <a:r>
                        <a:rPr lang="en-GB" sz="1700">
                          <a:effectLst/>
                        </a:rPr>
                        <a:t>Deliver better customer experience</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Learn from past mistakes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Outrun other competitors</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tc>
                  <a:txBody>
                    <a:bodyPr/>
                    <a:lstStyle/>
                    <a:p>
                      <a:pPr marL="342900" lvl="0" indent="-342900" algn="just">
                        <a:lnSpc>
                          <a:spcPct val="150000"/>
                        </a:lnSpc>
                        <a:spcAft>
                          <a:spcPts val="0"/>
                        </a:spcAft>
                        <a:buFont typeface="Symbol" panose="05050102010706020507" pitchFamily="18" charset="2"/>
                        <a:buChar char=""/>
                      </a:pPr>
                      <a:r>
                        <a:rPr lang="en-GB" sz="1700">
                          <a:effectLst/>
                        </a:rPr>
                        <a:t>Tesco</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Sainsburys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Morrisons</a:t>
                      </a:r>
                      <a:endParaRPr lang="en-GB" sz="1600">
                        <a:effectLst/>
                      </a:endParaRPr>
                    </a:p>
                    <a:p>
                      <a:pPr marL="342900" lvl="0" indent="-342900" algn="just">
                        <a:lnSpc>
                          <a:spcPct val="150000"/>
                        </a:lnSpc>
                        <a:spcAft>
                          <a:spcPts val="0"/>
                        </a:spcAft>
                        <a:buFont typeface="Symbol" panose="05050102010706020507" pitchFamily="18" charset="2"/>
                        <a:buChar char=""/>
                      </a:pPr>
                      <a:r>
                        <a:rPr lang="en-GB" sz="1700">
                          <a:effectLst/>
                        </a:rPr>
                        <a:t>Aldi</a:t>
                      </a:r>
                      <a:endParaRPr lang="en-GB" sz="1600">
                        <a:effectLst/>
                        <a:latin typeface="Calibri" panose="020F0502020204030204" pitchFamily="34" charset="0"/>
                        <a:ea typeface="Times New Roman" panose="02020603050405020304" pitchFamily="18" charset="0"/>
                        <a:cs typeface="Symbol" panose="05050102010706020507" pitchFamily="18" charset="2"/>
                      </a:endParaRPr>
                    </a:p>
                  </a:txBody>
                  <a:tcPr marL="106680" marR="106680" marT="0" marB="0"/>
                </a:tc>
                <a:extLst>
                  <a:ext uri="{0D108BD9-81ED-4DB2-BD59-A6C34878D82A}">
                    <a16:rowId xmlns:a16="http://schemas.microsoft.com/office/drawing/2014/main" val="38972029"/>
                  </a:ext>
                </a:extLst>
              </a:tr>
              <a:tr h="405978">
                <a:tc>
                  <a:txBody>
                    <a:bodyPr/>
                    <a:lstStyle/>
                    <a:p>
                      <a:pPr algn="ctr">
                        <a:lnSpc>
                          <a:spcPct val="150000"/>
                        </a:lnSpc>
                        <a:spcBef>
                          <a:spcPts val="500"/>
                        </a:spcBef>
                        <a:spcAft>
                          <a:spcPts val="0"/>
                        </a:spcAft>
                      </a:pPr>
                      <a:r>
                        <a:rPr lang="en-GB" sz="1700">
                          <a:effectLst/>
                        </a:rPr>
                        <a:t>OPPORTUNITIES</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tc>
                  <a:txBody>
                    <a:bodyPr/>
                    <a:lstStyle/>
                    <a:p>
                      <a:pPr algn="ctr">
                        <a:lnSpc>
                          <a:spcPct val="150000"/>
                        </a:lnSpc>
                        <a:spcBef>
                          <a:spcPts val="500"/>
                        </a:spcBef>
                        <a:spcAft>
                          <a:spcPts val="0"/>
                        </a:spcAft>
                      </a:pPr>
                      <a:r>
                        <a:rPr lang="en-GB" sz="1700" dirty="0">
                          <a:effectLst/>
                        </a:rPr>
                        <a:t>THREATS</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106680" marR="106680" marT="0" marB="0"/>
                </a:tc>
                <a:extLst>
                  <a:ext uri="{0D108BD9-81ED-4DB2-BD59-A6C34878D82A}">
                    <a16:rowId xmlns:a16="http://schemas.microsoft.com/office/drawing/2014/main" val="1939120483"/>
                  </a:ext>
                </a:extLst>
              </a:tr>
            </a:tbl>
          </a:graphicData>
        </a:graphic>
      </p:graphicFrame>
    </p:spTree>
    <p:extLst>
      <p:ext uri="{BB962C8B-B14F-4D97-AF65-F5344CB8AC3E}">
        <p14:creationId xmlns:p14="http://schemas.microsoft.com/office/powerpoint/2010/main" val="1302979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0" name="Group 81">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3" name="Straight Connector 82">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5"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Title 33">
            <a:extLst>
              <a:ext uri="{FF2B5EF4-FFF2-40B4-BE49-F238E27FC236}">
                <a16:creationId xmlns:a16="http://schemas.microsoft.com/office/drawing/2014/main" id="{5C458AEA-6C84-44B2-81F9-3C8A056FF315}"/>
              </a:ext>
            </a:extLst>
          </p:cNvPr>
          <p:cNvSpPr>
            <a:spLocks noGrp="1"/>
          </p:cNvSpPr>
          <p:nvPr>
            <p:ph type="title"/>
          </p:nvPr>
        </p:nvSpPr>
        <p:spPr>
          <a:xfrm>
            <a:off x="1507067" y="1578133"/>
            <a:ext cx="4335468" cy="2875534"/>
          </a:xfrm>
        </p:spPr>
        <p:txBody>
          <a:bodyPr vert="horz" lIns="91440" tIns="45720" rIns="91440" bIns="45720" rtlCol="0" anchor="b">
            <a:normAutofit/>
          </a:bodyPr>
          <a:lstStyle/>
          <a:p>
            <a:pPr algn="r"/>
            <a:r>
              <a:rPr lang="en-US" sz="3400" kern="1200" dirty="0">
                <a:solidFill>
                  <a:schemeClr val="accent1"/>
                </a:solidFill>
                <a:latin typeface="+mj-lt"/>
                <a:ea typeface="+mj-ea"/>
                <a:cs typeface="+mj-cs"/>
              </a:rPr>
              <a:t>RECOMMENDATIONS</a:t>
            </a:r>
          </a:p>
        </p:txBody>
      </p:sp>
      <p:sp>
        <p:nvSpPr>
          <p:cNvPr id="49" name="Text Placeholder 2">
            <a:extLst>
              <a:ext uri="{FF2B5EF4-FFF2-40B4-BE49-F238E27FC236}">
                <a16:creationId xmlns:a16="http://schemas.microsoft.com/office/drawing/2014/main" id="{BF9E9DD1-43AC-456A-86BE-65317A1EE150}"/>
              </a:ext>
            </a:extLst>
          </p:cNvPr>
          <p:cNvSpPr>
            <a:spLocks noGrp="1"/>
          </p:cNvSpPr>
          <p:nvPr>
            <p:ph type="body" idx="1"/>
          </p:nvPr>
        </p:nvSpPr>
        <p:spPr>
          <a:xfrm>
            <a:off x="1507067" y="4453667"/>
            <a:ext cx="4335468" cy="1096899"/>
          </a:xfrm>
        </p:spPr>
        <p:txBody>
          <a:bodyPr vert="horz" lIns="91440" tIns="45720" rIns="91440" bIns="45720" rtlCol="0" anchor="t">
            <a:normAutofit/>
          </a:bodyPr>
          <a:lstStyle/>
          <a:p>
            <a:pPr algn="r">
              <a:lnSpc>
                <a:spcPct val="90000"/>
              </a:lnSpc>
            </a:pPr>
            <a:r>
              <a:rPr lang="en-US" sz="1100"/>
              <a:t>Allow more room for changes and improvement.</a:t>
            </a:r>
          </a:p>
          <a:p>
            <a:pPr algn="r">
              <a:lnSpc>
                <a:spcPct val="90000"/>
              </a:lnSpc>
            </a:pPr>
            <a:r>
              <a:rPr lang="en-US" sz="1100"/>
              <a:t>Stay focused on their goal, which is to save money, live better.</a:t>
            </a:r>
          </a:p>
          <a:p>
            <a:pPr algn="r">
              <a:lnSpc>
                <a:spcPct val="90000"/>
              </a:lnSpc>
            </a:pPr>
            <a:r>
              <a:rPr lang="en-US" sz="1100"/>
              <a:t>Asda should continue to involve its stakeholders for better productivity and higher profitability.</a:t>
            </a:r>
          </a:p>
          <a:p>
            <a:pPr algn="r">
              <a:lnSpc>
                <a:spcPct val="90000"/>
              </a:lnSpc>
            </a:pPr>
            <a:endParaRPr lang="en-US" sz="1100"/>
          </a:p>
        </p:txBody>
      </p:sp>
      <p:pic>
        <p:nvPicPr>
          <p:cNvPr id="66" name="Picture 65" descr="A picture containing drawing&#10;&#10;Description automatically generated">
            <a:extLst>
              <a:ext uri="{FF2B5EF4-FFF2-40B4-BE49-F238E27FC236}">
                <a16:creationId xmlns:a16="http://schemas.microsoft.com/office/drawing/2014/main" id="{28729DFF-BC99-4616-9736-D71E793085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8" y="2559662"/>
            <a:ext cx="3280613" cy="2009375"/>
          </a:xfrm>
          <a:prstGeom prst="rect">
            <a:avLst/>
          </a:prstGeom>
        </p:spPr>
      </p:pic>
    </p:spTree>
    <p:extLst>
      <p:ext uri="{BB962C8B-B14F-4D97-AF65-F5344CB8AC3E}">
        <p14:creationId xmlns:p14="http://schemas.microsoft.com/office/powerpoint/2010/main" val="29572583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Isosceles Triangle 8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picture containing drawing&#10;&#10;Description automatically generated">
            <a:extLst>
              <a:ext uri="{FF2B5EF4-FFF2-40B4-BE49-F238E27FC236}">
                <a16:creationId xmlns:a16="http://schemas.microsoft.com/office/drawing/2014/main" id="{4138CF33-0690-4FBA-8590-FF3367E7762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69" t="6308" r="-1" b="2782"/>
          <a:stretch/>
        </p:blipFill>
        <p:spPr>
          <a:xfrm>
            <a:off x="1" y="10"/>
            <a:ext cx="12191999" cy="6857990"/>
          </a:xfrm>
          <a:prstGeom prst="rect">
            <a:avLst/>
          </a:prstGeom>
        </p:spPr>
      </p:pic>
      <p:sp>
        <p:nvSpPr>
          <p:cNvPr id="91" name="Isosceles Triangle 90">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Parallelogram 92">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95" name="Straight Connector 94">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7" name="Straight Connector 96">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9"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102">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AEDA82-4F75-4EDE-AF8B-23BFDC9DC489}"/>
              </a:ext>
            </a:extLst>
          </p:cNvPr>
          <p:cNvSpPr>
            <a:spLocks noGrp="1"/>
          </p:cNvSpPr>
          <p:nvPr>
            <p:ph type="title"/>
          </p:nvPr>
        </p:nvSpPr>
        <p:spPr>
          <a:xfrm>
            <a:off x="4704200" y="1678665"/>
            <a:ext cx="4569803" cy="2369131"/>
          </a:xfrm>
        </p:spPr>
        <p:txBody>
          <a:bodyPr vert="horz" lIns="91440" tIns="45720" rIns="91440" bIns="45720" rtlCol="0" anchor="b">
            <a:normAutofit/>
          </a:bodyPr>
          <a:lstStyle/>
          <a:p>
            <a:pPr algn="r"/>
            <a:r>
              <a:rPr lang="en-US" sz="3800" dirty="0"/>
              <a:t>THANK YOU!</a:t>
            </a:r>
          </a:p>
        </p:txBody>
      </p:sp>
      <p:sp>
        <p:nvSpPr>
          <p:cNvPr id="105"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Isosceles Triangle 110">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449343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1389</Words>
  <Application>Microsoft Office PowerPoint</Application>
  <PresentationFormat>Widescreen</PresentationFormat>
  <Paragraphs>114</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Symbol</vt:lpstr>
      <vt:lpstr>Trebuchet MS</vt:lpstr>
      <vt:lpstr>Wingdings 3</vt:lpstr>
      <vt:lpstr>Facet</vt:lpstr>
      <vt:lpstr>UNDERSTANDING AND ENGAGING IN THE CUSTOMER EXPERIENCE</vt:lpstr>
      <vt:lpstr>SUMMARY </vt:lpstr>
      <vt:lpstr>INTRODUCTION</vt:lpstr>
      <vt:lpstr>ASDA</vt:lpstr>
      <vt:lpstr>QUALITY PROCESSES IN THE WORKPLACE </vt:lpstr>
      <vt:lpstr>EXPERIENCE WEB</vt:lpstr>
      <vt:lpstr>PowerPoint Presentation</vt:lpstr>
      <vt:lpstr>MARKETING ETHICS</vt:lpstr>
      <vt:lpstr>PowerPoint Presentation</vt:lpstr>
      <vt:lpstr>SUSTAINABILITY</vt:lpstr>
      <vt:lpstr>PowerPoint Presentation</vt:lpstr>
      <vt:lpstr>PowerPoint Presentation</vt:lpstr>
      <vt:lpstr>QUALITY MODELS AND THEORIES IN RELATION TO CUSTOMER RELATIONSHIP MANAGEMENT  </vt:lpstr>
      <vt:lpstr>PowerPoint Presentation</vt:lpstr>
      <vt:lpstr>PowerPoint Presentation</vt:lpstr>
      <vt:lpstr>PowerPoint Presentation</vt:lpstr>
      <vt:lpstr>PowerPoint Presentation</vt:lpstr>
      <vt:lpstr>PowerPoint Presentation</vt:lpstr>
      <vt:lpstr>PowerPoint Presentation</vt:lpstr>
      <vt:lpstr>EFFECTIVENESS OF THEORIES</vt:lpstr>
      <vt:lpstr>ASDA AND STAKEHOLDERS</vt:lpstr>
      <vt:lpstr>PowerPoint Presentation</vt:lpstr>
      <vt:lpstr>SWOT ANALYSIS</vt:lpstr>
      <vt:lpstr>PowerPoint Presentation</vt:lpstr>
      <vt:lpstr>RECOMMENDATIONS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2020-03-13T14:25:51Z</dcterms:created>
  <dcterms:modified xsi:type="dcterms:W3CDTF">2020-03-13T14:45:29Z</dcterms:modified>
</cp:coreProperties>
</file>