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69" r:id="rId2"/>
    <p:sldId id="261" r:id="rId3"/>
    <p:sldId id="262" r:id="rId4"/>
    <p:sldId id="266" r:id="rId5"/>
    <p:sldId id="264" r:id="rId6"/>
    <p:sldId id="267" r:id="rId7"/>
    <p:sldId id="265" r:id="rId8"/>
    <p:sldId id="268" r:id="rId9"/>
    <p:sldId id="263" r:id="rId10"/>
    <p:sldId id="260" r:id="rId11"/>
    <p:sldId id="271" r:id="rId12"/>
    <p:sldId id="272" r:id="rId13"/>
    <p:sldId id="278" r:id="rId14"/>
    <p:sldId id="277" r:id="rId15"/>
    <p:sldId id="276" r:id="rId16"/>
    <p:sldId id="279" r:id="rId17"/>
    <p:sldId id="280" r:id="rId18"/>
    <p:sldId id="275" r:id="rId19"/>
    <p:sldId id="284" r:id="rId20"/>
    <p:sldId id="281" r:id="rId21"/>
    <p:sldId id="282" r:id="rId22"/>
    <p:sldId id="274" r:id="rId23"/>
    <p:sldId id="283" r:id="rId24"/>
    <p:sldId id="285" r:id="rId25"/>
    <p:sldId id="273" r:id="rId26"/>
    <p:sldId id="286" r:id="rId27"/>
    <p:sldId id="287" r:id="rId28"/>
    <p:sldId id="288" r:id="rId29"/>
    <p:sldId id="257" r:id="rId30"/>
  </p:sldIdLst>
  <p:sldSz cx="12192000" cy="6858000"/>
  <p:notesSz cx="6889750"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981" autoAdjust="0"/>
    <p:restoredTop sz="74338" autoAdjust="0"/>
  </p:normalViewPr>
  <p:slideViewPr>
    <p:cSldViewPr snapToGrid="0">
      <p:cViewPr varScale="1">
        <p:scale>
          <a:sx n="45" d="100"/>
          <a:sy n="45" d="100"/>
        </p:scale>
        <p:origin x="97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676"/>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2597" y="0"/>
            <a:ext cx="2985558" cy="502676"/>
          </a:xfrm>
          <a:prstGeom prst="rect">
            <a:avLst/>
          </a:prstGeom>
        </p:spPr>
        <p:txBody>
          <a:bodyPr vert="horz" lIns="96616" tIns="48308" rIns="96616" bIns="48308" rtlCol="0"/>
          <a:lstStyle>
            <a:lvl1pPr algn="r">
              <a:defRPr sz="1300"/>
            </a:lvl1pPr>
          </a:lstStyle>
          <a:p>
            <a:fld id="{4CFD52FA-2E96-41A8-A26A-E2BEE18BD86C}" type="datetimeFigureOut">
              <a:rPr lang="en-GB" smtClean="0"/>
              <a:t>12/06/2020</a:t>
            </a:fld>
            <a:endParaRPr lang="en-GB"/>
          </a:p>
        </p:txBody>
      </p:sp>
      <p:sp>
        <p:nvSpPr>
          <p:cNvPr id="4" name="Slide Image Placeholder 3"/>
          <p:cNvSpPr>
            <a:spLocks noGrp="1" noRot="1" noChangeAspect="1"/>
          </p:cNvSpPr>
          <p:nvPr>
            <p:ph type="sldImg" idx="2"/>
          </p:nvPr>
        </p:nvSpPr>
        <p:spPr>
          <a:xfrm>
            <a:off x="439738" y="1252538"/>
            <a:ext cx="6010275" cy="3381375"/>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975" y="4821506"/>
            <a:ext cx="5511800" cy="3944868"/>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5558" cy="502674"/>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6039"/>
            <a:ext cx="2985558" cy="502674"/>
          </a:xfrm>
          <a:prstGeom prst="rect">
            <a:avLst/>
          </a:prstGeom>
        </p:spPr>
        <p:txBody>
          <a:bodyPr vert="horz" lIns="96616" tIns="48308" rIns="96616" bIns="48308" rtlCol="0" anchor="b"/>
          <a:lstStyle>
            <a:lvl1pPr algn="r">
              <a:defRPr sz="1300"/>
            </a:lvl1pPr>
          </a:lstStyle>
          <a:p>
            <a:fld id="{783C8998-135B-44E9-B028-E460DD0E64C2}" type="slidenum">
              <a:rPr lang="en-GB" smtClean="0"/>
              <a:t>‹#›</a:t>
            </a:fld>
            <a:endParaRPr lang="en-GB"/>
          </a:p>
        </p:txBody>
      </p:sp>
    </p:spTree>
    <p:extLst>
      <p:ext uri="{BB962C8B-B14F-4D97-AF65-F5344CB8AC3E}">
        <p14:creationId xmlns:p14="http://schemas.microsoft.com/office/powerpoint/2010/main" val="3883208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966155"/>
            <a:fld id="{F9F3EC92-96C9-4E7E-A0F5-9B1CA54D168A}" type="slidenum">
              <a:rPr lang="en-GB" sz="1400">
                <a:solidFill>
                  <a:prstClr val="black"/>
                </a:solidFill>
                <a:latin typeface="Calibri" panose="020F0502020204030204"/>
              </a:rPr>
              <a:pPr defTabSz="966155"/>
              <a:t>1</a:t>
            </a:fld>
            <a:endParaRPr lang="en-GB" sz="1400">
              <a:solidFill>
                <a:prstClr val="black"/>
              </a:solidFill>
              <a:latin typeface="Calibri" panose="020F0502020204030204"/>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eaLnBrk="0" fontAlgn="base" hangingPunct="0">
              <a:spcBef>
                <a:spcPct val="30000"/>
              </a:spcBef>
              <a:spcAft>
                <a:spcPct val="0"/>
              </a:spcAft>
              <a:defRPr/>
            </a:pPr>
            <a:r>
              <a:rPr lang="en-GB" altLang="en-US" sz="1700" dirty="0">
                <a:solidFill>
                  <a:srgbClr val="000000"/>
                </a:solidFill>
                <a:latin typeface="Arial" charset="0"/>
                <a:ea typeface="ＭＳ Ｐゴシック" pitchFamily="-112" charset="-128"/>
              </a:rPr>
              <a:t>Depending on the circumstances of the crime or the victim, some victims may suffer long after the event.</a:t>
            </a:r>
          </a:p>
          <a:p>
            <a:endParaRPr lang="en-GB" dirty="0"/>
          </a:p>
        </p:txBody>
      </p:sp>
      <p:sp>
        <p:nvSpPr>
          <p:cNvPr id="4" name="Slide Number Placeholder 3"/>
          <p:cNvSpPr>
            <a:spLocks noGrp="1"/>
          </p:cNvSpPr>
          <p:nvPr>
            <p:ph type="sldNum" sz="quarter" idx="5"/>
          </p:nvPr>
        </p:nvSpPr>
        <p:spPr/>
        <p:txBody>
          <a:bodyPr/>
          <a:lstStyle/>
          <a:p>
            <a:fld id="{783C8998-135B-44E9-B028-E460DD0E64C2}" type="slidenum">
              <a:rPr lang="en-GB" smtClean="0"/>
              <a:t>23</a:t>
            </a:fld>
            <a:endParaRPr lang="en-GB"/>
          </a:p>
        </p:txBody>
      </p:sp>
    </p:spTree>
    <p:extLst>
      <p:ext uri="{BB962C8B-B14F-4D97-AF65-F5344CB8AC3E}">
        <p14:creationId xmlns:p14="http://schemas.microsoft.com/office/powerpoint/2010/main" val="1163881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eaLnBrk="0" fontAlgn="base" hangingPunct="0">
              <a:spcBef>
                <a:spcPct val="30000"/>
              </a:spcBef>
              <a:spcAft>
                <a:spcPct val="0"/>
              </a:spcAft>
              <a:defRPr/>
            </a:pPr>
            <a:r>
              <a:rPr lang="en-GB" altLang="en-US" sz="1700" dirty="0">
                <a:solidFill>
                  <a:srgbClr val="000000"/>
                </a:solidFill>
                <a:latin typeface="Arial" charset="0"/>
                <a:ea typeface="ＭＳ Ｐゴシック" pitchFamily="-112" charset="-128"/>
              </a:rPr>
              <a:t>Depending on the circumstances of the crime or the victim, some victims may suffer long after the event.</a:t>
            </a:r>
          </a:p>
          <a:p>
            <a:endParaRPr lang="en-GB" dirty="0"/>
          </a:p>
        </p:txBody>
      </p:sp>
      <p:sp>
        <p:nvSpPr>
          <p:cNvPr id="4" name="Slide Number Placeholder 3"/>
          <p:cNvSpPr>
            <a:spLocks noGrp="1"/>
          </p:cNvSpPr>
          <p:nvPr>
            <p:ph type="sldNum" sz="quarter" idx="5"/>
          </p:nvPr>
        </p:nvSpPr>
        <p:spPr/>
        <p:txBody>
          <a:bodyPr/>
          <a:lstStyle/>
          <a:p>
            <a:fld id="{783C8998-135B-44E9-B028-E460DD0E64C2}" type="slidenum">
              <a:rPr lang="en-GB" smtClean="0"/>
              <a:t>24</a:t>
            </a:fld>
            <a:endParaRPr lang="en-GB"/>
          </a:p>
        </p:txBody>
      </p:sp>
    </p:spTree>
    <p:extLst>
      <p:ext uri="{BB962C8B-B14F-4D97-AF65-F5344CB8AC3E}">
        <p14:creationId xmlns:p14="http://schemas.microsoft.com/office/powerpoint/2010/main" val="410960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3C8998-135B-44E9-B028-E460DD0E64C2}" type="slidenum">
              <a:rPr lang="en-GB" smtClean="0"/>
              <a:t>25</a:t>
            </a:fld>
            <a:endParaRPr lang="en-GB"/>
          </a:p>
        </p:txBody>
      </p:sp>
    </p:spTree>
    <p:extLst>
      <p:ext uri="{BB962C8B-B14F-4D97-AF65-F5344CB8AC3E}">
        <p14:creationId xmlns:p14="http://schemas.microsoft.com/office/powerpoint/2010/main" val="3347191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3C8998-135B-44E9-B028-E460DD0E64C2}" type="slidenum">
              <a:rPr lang="en-GB" smtClean="0"/>
              <a:t>26</a:t>
            </a:fld>
            <a:endParaRPr lang="en-GB"/>
          </a:p>
        </p:txBody>
      </p:sp>
    </p:spTree>
    <p:extLst>
      <p:ext uri="{BB962C8B-B14F-4D97-AF65-F5344CB8AC3E}">
        <p14:creationId xmlns:p14="http://schemas.microsoft.com/office/powerpoint/2010/main" val="3208029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3C8998-135B-44E9-B028-E460DD0E64C2}" type="slidenum">
              <a:rPr lang="en-GB" smtClean="0"/>
              <a:t>28</a:t>
            </a:fld>
            <a:endParaRPr lang="en-GB"/>
          </a:p>
        </p:txBody>
      </p:sp>
    </p:spTree>
    <p:extLst>
      <p:ext uri="{BB962C8B-B14F-4D97-AF65-F5344CB8AC3E}">
        <p14:creationId xmlns:p14="http://schemas.microsoft.com/office/powerpoint/2010/main" val="42775633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12/06/2020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3823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12/06/2020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7268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4998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45183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12/06/2020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86801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12/06/2020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59738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12/06/2020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09564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07357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448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4749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88762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13"/>
          <p:cNvSpPr>
            <a:spLocks noGrp="1" noChangeArrowheads="1"/>
          </p:cNvSpPr>
          <p:nvPr>
            <p:ph type="dt" sz="half" idx="10"/>
          </p:nvPr>
        </p:nvSpPr>
        <p:spPr>
          <a:ln/>
        </p:spPr>
        <p:txBody>
          <a:bodyPr/>
          <a:lstStyle>
            <a:lvl1pPr>
              <a:defRPr/>
            </a:lvl1pPr>
          </a:lstStyle>
          <a:p>
            <a:pPr>
              <a:defRPr/>
            </a:pPr>
            <a:endParaRPr lang="en-GB"/>
          </a:p>
        </p:txBody>
      </p:sp>
      <p:sp>
        <p:nvSpPr>
          <p:cNvPr id="5" name="Rectangle 14"/>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4192232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13"/>
          <p:cNvSpPr>
            <a:spLocks noGrp="1" noChangeArrowheads="1"/>
          </p:cNvSpPr>
          <p:nvPr>
            <p:ph type="dt" sz="half" idx="10"/>
          </p:nvPr>
        </p:nvSpPr>
        <p:spPr>
          <a:ln/>
        </p:spPr>
        <p:txBody>
          <a:bodyPr/>
          <a:lstStyle>
            <a:lvl1pPr>
              <a:defRPr/>
            </a:lvl1pPr>
          </a:lstStyle>
          <a:p>
            <a:pPr>
              <a:defRPr/>
            </a:pPr>
            <a:endParaRPr lang="en-GB"/>
          </a:p>
        </p:txBody>
      </p:sp>
      <p:sp>
        <p:nvSpPr>
          <p:cNvPr id="5" name="Rectangle 14"/>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41082595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13"/>
          <p:cNvSpPr>
            <a:spLocks noGrp="1" noChangeArrowheads="1"/>
          </p:cNvSpPr>
          <p:nvPr>
            <p:ph type="dt" sz="half" idx="10"/>
          </p:nvPr>
        </p:nvSpPr>
        <p:spPr>
          <a:ln/>
        </p:spPr>
        <p:txBody>
          <a:bodyPr/>
          <a:lstStyle>
            <a:lvl1pPr>
              <a:defRPr/>
            </a:lvl1pPr>
          </a:lstStyle>
          <a:p>
            <a:pPr>
              <a:defRPr/>
            </a:pPr>
            <a:endParaRPr lang="en-GB"/>
          </a:p>
        </p:txBody>
      </p:sp>
      <p:sp>
        <p:nvSpPr>
          <p:cNvPr id="5" name="Rectangle 14"/>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331155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13"/>
          <p:cNvSpPr>
            <a:spLocks noGrp="1" noChangeArrowheads="1"/>
          </p:cNvSpPr>
          <p:nvPr>
            <p:ph type="dt" sz="half" idx="10"/>
          </p:nvPr>
        </p:nvSpPr>
        <p:spPr>
          <a:ln/>
        </p:spPr>
        <p:txBody>
          <a:bodyPr/>
          <a:lstStyle>
            <a:lvl1pPr>
              <a:defRPr/>
            </a:lvl1pPr>
          </a:lstStyle>
          <a:p>
            <a:pPr>
              <a:defRPr/>
            </a:pPr>
            <a:endParaRPr lang="en-GB"/>
          </a:p>
        </p:txBody>
      </p:sp>
      <p:sp>
        <p:nvSpPr>
          <p:cNvPr id="5" name="Rectangle 14"/>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489214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13"/>
          <p:cNvSpPr>
            <a:spLocks noGrp="1" noChangeArrowheads="1"/>
          </p:cNvSpPr>
          <p:nvPr>
            <p:ph type="dt" sz="half" idx="10"/>
          </p:nvPr>
        </p:nvSpPr>
        <p:spPr>
          <a:ln/>
        </p:spPr>
        <p:txBody>
          <a:bodyPr/>
          <a:lstStyle>
            <a:lvl1pPr>
              <a:defRPr/>
            </a:lvl1pPr>
          </a:lstStyle>
          <a:p>
            <a:pPr>
              <a:defRPr/>
            </a:pPr>
            <a:endParaRPr lang="en-GB"/>
          </a:p>
        </p:txBody>
      </p:sp>
      <p:sp>
        <p:nvSpPr>
          <p:cNvPr id="5" name="Rectangle 14"/>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7450990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13"/>
          <p:cNvSpPr>
            <a:spLocks noGrp="1" noChangeArrowheads="1"/>
          </p:cNvSpPr>
          <p:nvPr>
            <p:ph type="dt" sz="half" idx="10"/>
          </p:nvPr>
        </p:nvSpPr>
        <p:spPr>
          <a:ln/>
        </p:spPr>
        <p:txBody>
          <a:bodyPr/>
          <a:lstStyle>
            <a:lvl1pPr>
              <a:defRPr/>
            </a:lvl1pPr>
          </a:lstStyle>
          <a:p>
            <a:pPr>
              <a:defRPr/>
            </a:pPr>
            <a:endParaRPr lang="en-GB"/>
          </a:p>
        </p:txBody>
      </p:sp>
      <p:sp>
        <p:nvSpPr>
          <p:cNvPr id="5" name="Rectangle 14"/>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191852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12/06/2020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4526482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hyperlink" Target="http://www.themindfulword.org/2015/invincible-domestic-violence/" TargetMode="External"/><Relationship Id="rId2" Type="http://schemas.openxmlformats.org/officeDocument/2006/relationships/image" Target="../media/image12.jpg"/><Relationship Id="rId1" Type="http://schemas.openxmlformats.org/officeDocument/2006/relationships/slideLayout" Target="../slideLayouts/slideLayout4.xml"/><Relationship Id="rId4" Type="http://schemas.openxmlformats.org/officeDocument/2006/relationships/hyperlink" Target="https://creativecommons.org/licenses/by-sa/3.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theconversation.com/young-offenders-need-a-verbal-toolkit-to-unlock-literacy-12377" TargetMode="External"/><Relationship Id="rId2" Type="http://schemas.openxmlformats.org/officeDocument/2006/relationships/image" Target="../media/image13.jpg"/><Relationship Id="rId1" Type="http://schemas.openxmlformats.org/officeDocument/2006/relationships/slideLayout" Target="../slideLayouts/slideLayout4.xml"/><Relationship Id="rId4" Type="http://schemas.openxmlformats.org/officeDocument/2006/relationships/hyperlink" Target="https://creativecommons.org/licenses/by-nd/3.0/"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wagingnonviolence.org/feature/7-ways-support-people-prison/" TargetMode="External"/><Relationship Id="rId2" Type="http://schemas.openxmlformats.org/officeDocument/2006/relationships/image" Target="../media/image14.jpg"/><Relationship Id="rId1" Type="http://schemas.openxmlformats.org/officeDocument/2006/relationships/slideLayout" Target="../slideLayouts/slideLayout4.xml"/><Relationship Id="rId4" Type="http://schemas.openxmlformats.org/officeDocument/2006/relationships/hyperlink" Target="https://creativecommons.org/licenses/by/3.0/"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theconversation.com/young-offenders-must-be-screened-for-fetal-alcohol-spectrum-disorders-before-sentencing-48659" TargetMode="External"/><Relationship Id="rId2" Type="http://schemas.openxmlformats.org/officeDocument/2006/relationships/image" Target="../media/image15.jpg"/><Relationship Id="rId1" Type="http://schemas.openxmlformats.org/officeDocument/2006/relationships/slideLayout" Target="../slideLayouts/slideLayout4.xml"/><Relationship Id="rId4" Type="http://schemas.openxmlformats.org/officeDocument/2006/relationships/hyperlink" Target="https://creativecommons.org/licenses/by-nd/3.0/"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www.childandfamilyblog.com/social-emotional-learning/hitting-child/" TargetMode="External"/><Relationship Id="rId2" Type="http://schemas.openxmlformats.org/officeDocument/2006/relationships/image" Target="../media/image16.jpg"/><Relationship Id="rId1" Type="http://schemas.openxmlformats.org/officeDocument/2006/relationships/slideLayout" Target="../slideLayouts/slideLayout4.xml"/><Relationship Id="rId4" Type="http://schemas.openxmlformats.org/officeDocument/2006/relationships/hyperlink" Target="https://creativecommons.org/licenses/by-sa/3.0/"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en.wikiversity.org/wiki/Motivation_and_emotion/Book/2014/Depression_and_motivation" TargetMode="External"/><Relationship Id="rId2" Type="http://schemas.openxmlformats.org/officeDocument/2006/relationships/image" Target="../media/image17.jpg"/><Relationship Id="rId1" Type="http://schemas.openxmlformats.org/officeDocument/2006/relationships/slideLayout" Target="../slideLayouts/slideLayout4.xml"/><Relationship Id="rId4" Type="http://schemas.openxmlformats.org/officeDocument/2006/relationships/hyperlink" Target="https://creativecommons.org/licenses/by-sa/3.0/"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pixabay.com/en/man-face-phone-despair-schreck-76218/" TargetMode="External"/><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hyperlink" Target="https://creativecommons.org/licenses/by-sa/3.0/" TargetMode="External"/><Relationship Id="rId4" Type="http://schemas.openxmlformats.org/officeDocument/2006/relationships/hyperlink" Target="https://www.dailypetition.com/Help-Stop-Child-Abuse-Indefinitely-t-1235"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hyperlink" Target="https://creativecommons.org/licenses/by-nc-sa/3.0/" TargetMode="External"/><Relationship Id="rId4" Type="http://schemas.openxmlformats.org/officeDocument/2006/relationships/hyperlink" Target="https://brewminate.com/how-to-really-help-people-with-depression/"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did-research.org/origin/d-attachment/traumatic_bonding.html" TargetMode="External"/><Relationship Id="rId2" Type="http://schemas.openxmlformats.org/officeDocument/2006/relationships/image" Target="../media/image23.jpg"/><Relationship Id="rId1" Type="http://schemas.openxmlformats.org/officeDocument/2006/relationships/slideLayout" Target="../slideLayouts/slideLayout4.xml"/><Relationship Id="rId4" Type="http://schemas.openxmlformats.org/officeDocument/2006/relationships/hyperlink" Target="https://creativecommons.org/licenses/by-sa/3.0/"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46930/victim-strategy.pdf" TargetMode="External"/><Relationship Id="rId7" Type="http://schemas.openxmlformats.org/officeDocument/2006/relationships/hyperlink" Target="https://www.rsph.org.uk/our-work/resources/early-action-together-learning-network/resources/animation-and-films.html" TargetMode="External"/><Relationship Id="rId2" Type="http://schemas.openxmlformats.org/officeDocument/2006/relationships/hyperlink" Target="https://link-springer-com.ezproxy.uwtsd.ac.uk/content/pdf/10.1007/s11089-008-0188-0.pdf" TargetMode="External"/><Relationship Id="rId1" Type="http://schemas.openxmlformats.org/officeDocument/2006/relationships/slideLayout" Target="../slideLayouts/slideLayout2.xml"/><Relationship Id="rId6" Type="http://schemas.openxmlformats.org/officeDocument/2006/relationships/hyperlink" Target="https://www.ohchr.org/en/professionalinterest/pages/victimsofcrimeandabuseofpower.aspx" TargetMode="External"/><Relationship Id="rId5" Type="http://schemas.openxmlformats.org/officeDocument/2006/relationships/hyperlink" Target="https://www.herc.ox.ac.uk/downloads/health_datasets/browse-data-sets/ons-survey-of-psychiatric-morbidity-among-prisoners-in-england-and-wales" TargetMode="External"/><Relationship Id="rId4" Type="http://schemas.openxmlformats.org/officeDocument/2006/relationships/hyperlink" Target="https://www.harleytherapy.co.uk/counselling/what-is-trauma-bonding.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8A7B-A423-4469-9B45-F5833C61CB9D}"/>
              </a:ext>
            </a:extLst>
          </p:cNvPr>
          <p:cNvSpPr>
            <a:spLocks noGrp="1"/>
          </p:cNvSpPr>
          <p:nvPr>
            <p:ph type="ctrTitle"/>
          </p:nvPr>
        </p:nvSpPr>
        <p:spPr>
          <a:xfrm>
            <a:off x="4076054" y="647720"/>
            <a:ext cx="6165226" cy="3208000"/>
          </a:xfrm>
        </p:spPr>
        <p:txBody>
          <a:bodyPr>
            <a:normAutofit/>
          </a:bodyPr>
          <a:lstStyle/>
          <a:p>
            <a:r>
              <a:rPr kumimoji="0" lang="en-GB" sz="6000" b="1" i="0" u="none" strike="noStrike" kern="1200" cap="none" spc="0" normalizeH="0" baseline="0" noProof="0" dirty="0">
                <a:ln>
                  <a:noFill/>
                </a:ln>
                <a:solidFill>
                  <a:schemeClr val="bg1"/>
                </a:solidFill>
                <a:effectLst/>
                <a:uLnTx/>
                <a:uFillTx/>
                <a:latin typeface="Calibri Light" panose="020F0302020204030204"/>
              </a:rPr>
              <a:t>Public Protection 1</a:t>
            </a:r>
            <a:endParaRPr lang="en-GB" sz="4800" b="1" dirty="0">
              <a:solidFill>
                <a:schemeClr val="bg1"/>
              </a:solidFill>
            </a:endParaRPr>
          </a:p>
        </p:txBody>
      </p:sp>
      <p:sp>
        <p:nvSpPr>
          <p:cNvPr id="3" name="TextBox 2">
            <a:extLst>
              <a:ext uri="{FF2B5EF4-FFF2-40B4-BE49-F238E27FC236}">
                <a16:creationId xmlns:a16="http://schemas.microsoft.com/office/drawing/2014/main" id="{CB6460C6-EBE7-4672-A52A-78EFD9596D43}"/>
              </a:ext>
            </a:extLst>
          </p:cNvPr>
          <p:cNvSpPr txBox="1"/>
          <p:nvPr/>
        </p:nvSpPr>
        <p:spPr>
          <a:xfrm>
            <a:off x="7154958" y="4123113"/>
            <a:ext cx="308632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chemeClr val="bg1"/>
                </a:solidFill>
                <a:latin typeface="Myriad Pro"/>
              </a:rPr>
              <a:t>Wynne Jones</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62FB-DF19-4327-8B90-79A29926FD57}"/>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523B15E4-F148-44EA-9DFA-41654F5A7D93}"/>
              </a:ext>
            </a:extLst>
          </p:cNvPr>
          <p:cNvSpPr>
            <a:spLocks noGrp="1"/>
          </p:cNvSpPr>
          <p:nvPr>
            <p:ph idx="1"/>
          </p:nvPr>
        </p:nvSpPr>
        <p:spPr/>
        <p:txBody>
          <a:bodyPr>
            <a:normAutofit fontScale="85000" lnSpcReduction="20000"/>
          </a:bodyPr>
          <a:lstStyle/>
          <a:p>
            <a:pPr marL="0" indent="0">
              <a:buNone/>
            </a:pPr>
            <a:r>
              <a:rPr lang="en-GB" dirty="0"/>
              <a:t>Following Completion of the Lectures Students Should be Able to:</a:t>
            </a:r>
          </a:p>
          <a:p>
            <a:pPr marL="0" indent="0">
              <a:buNone/>
            </a:pPr>
            <a:endParaRPr lang="en-GB" dirty="0"/>
          </a:p>
          <a:p>
            <a:r>
              <a:rPr lang="en-GB" dirty="0">
                <a:solidFill>
                  <a:srgbClr val="FF0000"/>
                </a:solidFill>
              </a:rPr>
              <a:t>Critically Assess the Impact of abuse upon victims</a:t>
            </a:r>
          </a:p>
          <a:p>
            <a:r>
              <a:rPr lang="en-GB" dirty="0"/>
              <a:t>Understand how to evolve professional strategies to deal with the impact of personal attitudes and values upon the investigative process</a:t>
            </a:r>
          </a:p>
          <a:p>
            <a:r>
              <a:rPr lang="en-GB" dirty="0"/>
              <a:t>Critically Review the links between Serious and Organised Crime Groups and public protection issues</a:t>
            </a:r>
          </a:p>
          <a:p>
            <a:r>
              <a:rPr lang="en-GB" dirty="0"/>
              <a:t>Critically assess police strategies for dealing with public protection incidents. </a:t>
            </a:r>
          </a:p>
          <a:p>
            <a:pPr marL="0" indent="0">
              <a:buNone/>
            </a:pPr>
            <a:endParaRPr lang="en-GB" dirty="0"/>
          </a:p>
        </p:txBody>
      </p:sp>
    </p:spTree>
    <p:extLst>
      <p:ext uri="{BB962C8B-B14F-4D97-AF65-F5344CB8AC3E}">
        <p14:creationId xmlns:p14="http://schemas.microsoft.com/office/powerpoint/2010/main" val="120790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3C38-8F5C-48C0-8460-93ABE6EB4B79}"/>
              </a:ext>
            </a:extLst>
          </p:cNvPr>
          <p:cNvSpPr>
            <a:spLocks noGrp="1"/>
          </p:cNvSpPr>
          <p:nvPr>
            <p:ph type="title"/>
          </p:nvPr>
        </p:nvSpPr>
        <p:spPr>
          <a:xfrm>
            <a:off x="609600" y="274638"/>
            <a:ext cx="10972800" cy="1143000"/>
          </a:xfrm>
        </p:spPr>
        <p:txBody>
          <a:bodyPr anchor="ctr">
            <a:normAutofit/>
          </a:bodyPr>
          <a:lstStyle/>
          <a:p>
            <a:r>
              <a:rPr lang="en-GB" dirty="0"/>
              <a:t>Defining a ‘Victim’</a:t>
            </a:r>
          </a:p>
        </p:txBody>
      </p:sp>
      <p:sp>
        <p:nvSpPr>
          <p:cNvPr id="3" name="Content Placeholder 2">
            <a:extLst>
              <a:ext uri="{FF2B5EF4-FFF2-40B4-BE49-F238E27FC236}">
                <a16:creationId xmlns:a16="http://schemas.microsoft.com/office/drawing/2014/main" id="{B05A4E1A-E794-4446-9B56-F034FCF86A17}"/>
              </a:ext>
            </a:extLst>
          </p:cNvPr>
          <p:cNvSpPr>
            <a:spLocks noGrp="1"/>
          </p:cNvSpPr>
          <p:nvPr>
            <p:ph sz="half" idx="1"/>
          </p:nvPr>
        </p:nvSpPr>
        <p:spPr>
          <a:xfrm>
            <a:off x="609600" y="1600201"/>
            <a:ext cx="5384800" cy="3989040"/>
          </a:xfrm>
        </p:spPr>
        <p:txBody>
          <a:bodyPr>
            <a:normAutofit/>
          </a:bodyPr>
          <a:lstStyle/>
          <a:p>
            <a:pPr marL="0" indent="0">
              <a:buNone/>
            </a:pPr>
            <a:r>
              <a:rPr lang="en-GB" dirty="0"/>
              <a:t>We might consider the definition of a ‘victim’ as being obvious. </a:t>
            </a:r>
          </a:p>
          <a:p>
            <a:pPr marL="0" indent="0">
              <a:buNone/>
            </a:pPr>
            <a:r>
              <a:rPr lang="en-GB" dirty="0"/>
              <a:t>We should however, examine some of the complexities around this contested and controversial aspect of victimology (the scientific study of crime victims). </a:t>
            </a:r>
          </a:p>
        </p:txBody>
      </p:sp>
      <p:pic>
        <p:nvPicPr>
          <p:cNvPr id="5" name="Content Placeholder 4">
            <a:extLst>
              <a:ext uri="{FF2B5EF4-FFF2-40B4-BE49-F238E27FC236}">
                <a16:creationId xmlns:a16="http://schemas.microsoft.com/office/drawing/2014/main" id="{8E564D94-7EA4-4723-88A7-5023779B116C}"/>
              </a:ext>
            </a:extLst>
          </p:cNvPr>
          <p:cNvPicPr>
            <a:picLocks noGrp="1" noChangeAspect="1"/>
          </p:cNvPicPr>
          <p:nvPr>
            <p:ph sz="half" idx="2"/>
          </p:nvPr>
        </p:nvPicPr>
        <p:blipFill>
          <a:blip r:embed="rId2"/>
          <a:stretch>
            <a:fillRect/>
          </a:stretch>
        </p:blipFill>
        <p:spPr>
          <a:xfrm>
            <a:off x="6230640" y="1600201"/>
            <a:ext cx="5318720" cy="3989040"/>
          </a:xfrm>
          <a:prstGeom prst="rect">
            <a:avLst/>
          </a:prstGeom>
          <a:noFill/>
        </p:spPr>
      </p:pic>
    </p:spTree>
    <p:extLst>
      <p:ext uri="{BB962C8B-B14F-4D97-AF65-F5344CB8AC3E}">
        <p14:creationId xmlns:p14="http://schemas.microsoft.com/office/powerpoint/2010/main" val="412017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3C38-8F5C-48C0-8460-93ABE6EB4B79}"/>
              </a:ext>
            </a:extLst>
          </p:cNvPr>
          <p:cNvSpPr>
            <a:spLocks noGrp="1"/>
          </p:cNvSpPr>
          <p:nvPr>
            <p:ph type="title"/>
          </p:nvPr>
        </p:nvSpPr>
        <p:spPr/>
        <p:txBody>
          <a:bodyPr/>
          <a:lstStyle/>
          <a:p>
            <a:r>
              <a:rPr lang="en-GB" dirty="0"/>
              <a:t>Popular view of Victimhood</a:t>
            </a:r>
          </a:p>
        </p:txBody>
      </p:sp>
      <p:sp>
        <p:nvSpPr>
          <p:cNvPr id="4" name="Content Placeholder 3">
            <a:extLst>
              <a:ext uri="{FF2B5EF4-FFF2-40B4-BE49-F238E27FC236}">
                <a16:creationId xmlns:a16="http://schemas.microsoft.com/office/drawing/2014/main" id="{35E726F6-BF5C-48D8-A143-5B85A9278F31}"/>
              </a:ext>
            </a:extLst>
          </p:cNvPr>
          <p:cNvSpPr>
            <a:spLocks noGrp="1"/>
          </p:cNvSpPr>
          <p:nvPr>
            <p:ph sz="half" idx="1"/>
          </p:nvPr>
        </p:nvSpPr>
        <p:spPr/>
        <p:txBody>
          <a:bodyPr>
            <a:normAutofit lnSpcReduction="10000"/>
          </a:bodyPr>
          <a:lstStyle/>
          <a:p>
            <a:endParaRPr lang="en-GB" dirty="0"/>
          </a:p>
          <a:p>
            <a:r>
              <a:rPr lang="en-GB" dirty="0"/>
              <a:t>A person who is entitled to some financial recompense as a result of what has happened to them?</a:t>
            </a:r>
          </a:p>
          <a:p>
            <a:r>
              <a:rPr lang="en-GB" dirty="0"/>
              <a:t>Someone who seeks and deserves practical protection and the administration of Justice from the state?</a:t>
            </a:r>
          </a:p>
        </p:txBody>
      </p:sp>
      <p:pic>
        <p:nvPicPr>
          <p:cNvPr id="3" name="Content Placeholder 2">
            <a:extLst>
              <a:ext uri="{FF2B5EF4-FFF2-40B4-BE49-F238E27FC236}">
                <a16:creationId xmlns:a16="http://schemas.microsoft.com/office/drawing/2014/main" id="{DE30C1A9-4575-4DEA-815C-9510FF3669DA}"/>
              </a:ext>
            </a:extLst>
          </p:cNvPr>
          <p:cNvPicPr>
            <a:picLocks noGrp="1" noChangeAspect="1"/>
          </p:cNvPicPr>
          <p:nvPr>
            <p:ph sz="half" idx="2"/>
          </p:nvPr>
        </p:nvPicPr>
        <p:blipFill>
          <a:blip r:embed="rId2"/>
          <a:stretch>
            <a:fillRect/>
          </a:stretch>
        </p:blipFill>
        <p:spPr>
          <a:xfrm>
            <a:off x="6381753" y="1825625"/>
            <a:ext cx="2952750" cy="1743075"/>
          </a:xfrm>
          <a:prstGeom prst="rect">
            <a:avLst/>
          </a:prstGeom>
        </p:spPr>
      </p:pic>
      <p:pic>
        <p:nvPicPr>
          <p:cNvPr id="6" name="Picture 5">
            <a:extLst>
              <a:ext uri="{FF2B5EF4-FFF2-40B4-BE49-F238E27FC236}">
                <a16:creationId xmlns:a16="http://schemas.microsoft.com/office/drawing/2014/main" id="{8AEA7EBB-D96F-4FE5-ABD8-B3E93EC7B1F2}"/>
              </a:ext>
            </a:extLst>
          </p:cNvPr>
          <p:cNvPicPr>
            <a:picLocks noChangeAspect="1"/>
          </p:cNvPicPr>
          <p:nvPr/>
        </p:nvPicPr>
        <p:blipFill>
          <a:blip r:embed="rId3"/>
          <a:stretch>
            <a:fillRect/>
          </a:stretch>
        </p:blipFill>
        <p:spPr>
          <a:xfrm>
            <a:off x="8225592" y="3846166"/>
            <a:ext cx="2952750" cy="1743075"/>
          </a:xfrm>
          <a:prstGeom prst="rect">
            <a:avLst/>
          </a:prstGeom>
        </p:spPr>
      </p:pic>
    </p:spTree>
    <p:extLst>
      <p:ext uri="{BB962C8B-B14F-4D97-AF65-F5344CB8AC3E}">
        <p14:creationId xmlns:p14="http://schemas.microsoft.com/office/powerpoint/2010/main" val="3405648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3C38-8F5C-48C0-8460-93ABE6EB4B79}"/>
              </a:ext>
            </a:extLst>
          </p:cNvPr>
          <p:cNvSpPr>
            <a:spLocks noGrp="1"/>
          </p:cNvSpPr>
          <p:nvPr>
            <p:ph type="title"/>
          </p:nvPr>
        </p:nvSpPr>
        <p:spPr>
          <a:xfrm>
            <a:off x="609600" y="274638"/>
            <a:ext cx="10972800" cy="1143000"/>
          </a:xfrm>
        </p:spPr>
        <p:txBody>
          <a:bodyPr anchor="ctr">
            <a:normAutofit/>
          </a:bodyPr>
          <a:lstStyle/>
          <a:p>
            <a:r>
              <a:rPr lang="en-GB" dirty="0"/>
              <a:t>Historical Context</a:t>
            </a:r>
          </a:p>
        </p:txBody>
      </p:sp>
      <p:sp>
        <p:nvSpPr>
          <p:cNvPr id="3" name="Content Placeholder 2">
            <a:extLst>
              <a:ext uri="{FF2B5EF4-FFF2-40B4-BE49-F238E27FC236}">
                <a16:creationId xmlns:a16="http://schemas.microsoft.com/office/drawing/2014/main" id="{B05A4E1A-E794-4446-9B56-F034FCF86A17}"/>
              </a:ext>
            </a:extLst>
          </p:cNvPr>
          <p:cNvSpPr>
            <a:spLocks noGrp="1"/>
          </p:cNvSpPr>
          <p:nvPr>
            <p:ph sz="half" idx="1"/>
          </p:nvPr>
        </p:nvSpPr>
        <p:spPr>
          <a:xfrm>
            <a:off x="609600" y="1600201"/>
            <a:ext cx="5384800" cy="3989040"/>
          </a:xfrm>
        </p:spPr>
        <p:txBody>
          <a:bodyPr>
            <a:normAutofit/>
          </a:bodyPr>
          <a:lstStyle/>
          <a:p>
            <a:pPr>
              <a:lnSpc>
                <a:spcPct val="90000"/>
              </a:lnSpc>
            </a:pPr>
            <a:r>
              <a:rPr lang="en-GB" dirty="0"/>
              <a:t>From the mid 1800’s victims were placed at the centre of the Criminal Justice System as offenders were subjected to public retribution either physically or by means of humiliation such as being placed in stocks and townsfolk throwing rubbish, dung or stones at them. </a:t>
            </a:r>
            <a:endParaRPr lang="en-GB"/>
          </a:p>
        </p:txBody>
      </p:sp>
      <p:pic>
        <p:nvPicPr>
          <p:cNvPr id="5" name="Content Placeholder 4">
            <a:extLst>
              <a:ext uri="{FF2B5EF4-FFF2-40B4-BE49-F238E27FC236}">
                <a16:creationId xmlns:a16="http://schemas.microsoft.com/office/drawing/2014/main" id="{305AC109-CAC1-43E0-9349-2CD798328601}"/>
              </a:ext>
            </a:extLst>
          </p:cNvPr>
          <p:cNvPicPr>
            <a:picLocks noGrp="1" noChangeAspect="1"/>
          </p:cNvPicPr>
          <p:nvPr>
            <p:ph sz="half" idx="2"/>
          </p:nvPr>
        </p:nvPicPr>
        <p:blipFill>
          <a:blip r:embed="rId2"/>
          <a:stretch>
            <a:fillRect/>
          </a:stretch>
        </p:blipFill>
        <p:spPr>
          <a:xfrm>
            <a:off x="6197600" y="1661088"/>
            <a:ext cx="5384800" cy="3867265"/>
          </a:xfrm>
          <a:prstGeom prst="rect">
            <a:avLst/>
          </a:prstGeom>
          <a:noFill/>
        </p:spPr>
      </p:pic>
    </p:spTree>
    <p:extLst>
      <p:ext uri="{BB962C8B-B14F-4D97-AF65-F5344CB8AC3E}">
        <p14:creationId xmlns:p14="http://schemas.microsoft.com/office/powerpoint/2010/main" val="435034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CAE92-D76B-42E4-A606-F5FAF5B781D3}"/>
              </a:ext>
            </a:extLst>
          </p:cNvPr>
          <p:cNvSpPr>
            <a:spLocks noGrp="1"/>
          </p:cNvSpPr>
          <p:nvPr>
            <p:ph type="title"/>
          </p:nvPr>
        </p:nvSpPr>
        <p:spPr>
          <a:xfrm>
            <a:off x="609600" y="274638"/>
            <a:ext cx="10972800" cy="1143000"/>
          </a:xfrm>
        </p:spPr>
        <p:txBody>
          <a:bodyPr anchor="ctr">
            <a:normAutofit/>
          </a:bodyPr>
          <a:lstStyle/>
          <a:p>
            <a:r>
              <a:rPr lang="en-GB" dirty="0"/>
              <a:t>Police become Prosecutors</a:t>
            </a:r>
          </a:p>
        </p:txBody>
      </p:sp>
      <p:sp>
        <p:nvSpPr>
          <p:cNvPr id="3" name="Content Placeholder 2">
            <a:extLst>
              <a:ext uri="{FF2B5EF4-FFF2-40B4-BE49-F238E27FC236}">
                <a16:creationId xmlns:a16="http://schemas.microsoft.com/office/drawing/2014/main" id="{130263AB-A10E-40FE-9D9C-76B2B75721FF}"/>
              </a:ext>
            </a:extLst>
          </p:cNvPr>
          <p:cNvSpPr>
            <a:spLocks noGrp="1"/>
          </p:cNvSpPr>
          <p:nvPr>
            <p:ph sz="half" idx="1"/>
          </p:nvPr>
        </p:nvSpPr>
        <p:spPr>
          <a:xfrm>
            <a:off x="609600" y="1600201"/>
            <a:ext cx="5384800" cy="3989040"/>
          </a:xfrm>
        </p:spPr>
        <p:txBody>
          <a:bodyPr>
            <a:normAutofit/>
          </a:bodyPr>
          <a:lstStyle/>
          <a:p>
            <a:pPr>
              <a:lnSpc>
                <a:spcPct val="90000"/>
              </a:lnSpc>
            </a:pPr>
            <a:r>
              <a:rPr lang="en-GB" dirty="0"/>
              <a:t>Throughout the 19</a:t>
            </a:r>
            <a:r>
              <a:rPr lang="en-GB" baseline="30000" dirty="0"/>
              <a:t>th</a:t>
            </a:r>
            <a:r>
              <a:rPr lang="en-GB" dirty="0"/>
              <a:t> and early 20</a:t>
            </a:r>
            <a:r>
              <a:rPr lang="en-GB" baseline="30000" dirty="0"/>
              <a:t>th</a:t>
            </a:r>
            <a:r>
              <a:rPr lang="en-GB" dirty="0"/>
              <a:t> Century the justice system developed the Police became the main prosecutors of crime on behalf of victims until by the mid 20</a:t>
            </a:r>
            <a:r>
              <a:rPr lang="en-GB" baseline="30000" dirty="0"/>
              <a:t>th</a:t>
            </a:r>
            <a:r>
              <a:rPr lang="en-GB" dirty="0"/>
              <a:t> century victims had, largely disappeared from the courts. </a:t>
            </a:r>
          </a:p>
        </p:txBody>
      </p:sp>
      <p:pic>
        <p:nvPicPr>
          <p:cNvPr id="5" name="Content Placeholder 4">
            <a:extLst>
              <a:ext uri="{FF2B5EF4-FFF2-40B4-BE49-F238E27FC236}">
                <a16:creationId xmlns:a16="http://schemas.microsoft.com/office/drawing/2014/main" id="{0D1A5F90-FF35-4AF8-8C7C-5E688402B969}"/>
              </a:ext>
            </a:extLst>
          </p:cNvPr>
          <p:cNvPicPr>
            <a:picLocks noGrp="1" noChangeAspect="1"/>
          </p:cNvPicPr>
          <p:nvPr>
            <p:ph sz="half" idx="2"/>
          </p:nvPr>
        </p:nvPicPr>
        <p:blipFill>
          <a:blip r:embed="rId2"/>
          <a:stretch>
            <a:fillRect/>
          </a:stretch>
        </p:blipFill>
        <p:spPr>
          <a:xfrm>
            <a:off x="6197600" y="1673326"/>
            <a:ext cx="5384800" cy="3842789"/>
          </a:xfrm>
          <a:prstGeom prst="rect">
            <a:avLst/>
          </a:prstGeom>
          <a:noFill/>
        </p:spPr>
      </p:pic>
    </p:spTree>
    <p:extLst>
      <p:ext uri="{BB962C8B-B14F-4D97-AF65-F5344CB8AC3E}">
        <p14:creationId xmlns:p14="http://schemas.microsoft.com/office/powerpoint/2010/main" val="4061179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3C38-8F5C-48C0-8460-93ABE6EB4B79}"/>
              </a:ext>
            </a:extLst>
          </p:cNvPr>
          <p:cNvSpPr>
            <a:spLocks noGrp="1"/>
          </p:cNvSpPr>
          <p:nvPr>
            <p:ph type="title"/>
          </p:nvPr>
        </p:nvSpPr>
        <p:spPr>
          <a:xfrm>
            <a:off x="609600" y="274638"/>
            <a:ext cx="10972800" cy="1143000"/>
          </a:xfrm>
        </p:spPr>
        <p:txBody>
          <a:bodyPr anchor="ctr">
            <a:normAutofit/>
          </a:bodyPr>
          <a:lstStyle/>
          <a:p>
            <a:r>
              <a:rPr lang="en-GB" dirty="0"/>
              <a:t>The impacts of Victimisation</a:t>
            </a:r>
          </a:p>
        </p:txBody>
      </p:sp>
      <p:pic>
        <p:nvPicPr>
          <p:cNvPr id="5" name="Content Placeholder 4">
            <a:extLst>
              <a:ext uri="{FF2B5EF4-FFF2-40B4-BE49-F238E27FC236}">
                <a16:creationId xmlns:a16="http://schemas.microsoft.com/office/drawing/2014/main" id="{859B661B-69AE-4E42-9A4E-38581CE6C49B}"/>
              </a:ext>
            </a:extLst>
          </p:cNvPr>
          <p:cNvPicPr>
            <a:picLocks noGrp="1" noChangeAspect="1"/>
          </p:cNvPicPr>
          <p:nvPr>
            <p:ph sz="half" idx="1"/>
          </p:nvPr>
        </p:nvPicPr>
        <p:blipFill>
          <a:blip r:embed="rId2"/>
          <a:stretch>
            <a:fillRect/>
          </a:stretch>
        </p:blipFill>
        <p:spPr>
          <a:xfrm>
            <a:off x="1902859" y="1600201"/>
            <a:ext cx="2798281" cy="3989040"/>
          </a:xfrm>
          <a:prstGeom prst="rect">
            <a:avLst/>
          </a:prstGeom>
          <a:noFill/>
        </p:spPr>
      </p:pic>
      <p:sp>
        <p:nvSpPr>
          <p:cNvPr id="3" name="Content Placeholder 2">
            <a:extLst>
              <a:ext uri="{FF2B5EF4-FFF2-40B4-BE49-F238E27FC236}">
                <a16:creationId xmlns:a16="http://schemas.microsoft.com/office/drawing/2014/main" id="{B05A4E1A-E794-4446-9B56-F034FCF86A17}"/>
              </a:ext>
            </a:extLst>
          </p:cNvPr>
          <p:cNvSpPr>
            <a:spLocks noGrp="1"/>
          </p:cNvSpPr>
          <p:nvPr>
            <p:ph sz="half" idx="2"/>
          </p:nvPr>
        </p:nvSpPr>
        <p:spPr>
          <a:xfrm>
            <a:off x="6197600" y="1600201"/>
            <a:ext cx="5384800" cy="3989040"/>
          </a:xfrm>
        </p:spPr>
        <p:txBody>
          <a:bodyPr>
            <a:normAutofit/>
          </a:bodyPr>
          <a:lstStyle/>
          <a:p>
            <a:pPr>
              <a:lnSpc>
                <a:spcPct val="90000"/>
              </a:lnSpc>
            </a:pPr>
            <a:r>
              <a:rPr lang="en-GB" sz="2600" dirty="0"/>
              <a:t>The impacts of crime may have financial or material effects but may also leave the victim with physical, behavioural and emotional harm </a:t>
            </a:r>
          </a:p>
          <a:p>
            <a:pPr>
              <a:lnSpc>
                <a:spcPct val="90000"/>
              </a:lnSpc>
            </a:pPr>
            <a:r>
              <a:rPr lang="en-GB" sz="2600" dirty="0"/>
              <a:t>Given that the potential harm to victims is potentially substantial it might be argued that they should be placed at the centre of the Criminal Justice process </a:t>
            </a:r>
          </a:p>
        </p:txBody>
      </p:sp>
    </p:spTree>
    <p:extLst>
      <p:ext uri="{BB962C8B-B14F-4D97-AF65-F5344CB8AC3E}">
        <p14:creationId xmlns:p14="http://schemas.microsoft.com/office/powerpoint/2010/main" val="2434304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A64BF-58DB-4F48-BA46-401FEBA9E355}"/>
              </a:ext>
            </a:extLst>
          </p:cNvPr>
          <p:cNvSpPr>
            <a:spLocks noGrp="1"/>
          </p:cNvSpPr>
          <p:nvPr>
            <p:ph type="title"/>
          </p:nvPr>
        </p:nvSpPr>
        <p:spPr>
          <a:xfrm>
            <a:off x="609600" y="274638"/>
            <a:ext cx="10972800" cy="1143000"/>
          </a:xfrm>
        </p:spPr>
        <p:txBody>
          <a:bodyPr anchor="ctr">
            <a:normAutofit/>
          </a:bodyPr>
          <a:lstStyle/>
          <a:p>
            <a:r>
              <a:rPr lang="en-GB" dirty="0"/>
              <a:t>Re-</a:t>
            </a:r>
            <a:r>
              <a:rPr lang="en-GB" dirty="0" err="1"/>
              <a:t>centering</a:t>
            </a:r>
            <a:r>
              <a:rPr lang="en-GB" dirty="0"/>
              <a:t> victims of crime</a:t>
            </a:r>
          </a:p>
        </p:txBody>
      </p:sp>
      <p:sp>
        <p:nvSpPr>
          <p:cNvPr id="3" name="Content Placeholder 2">
            <a:extLst>
              <a:ext uri="{FF2B5EF4-FFF2-40B4-BE49-F238E27FC236}">
                <a16:creationId xmlns:a16="http://schemas.microsoft.com/office/drawing/2014/main" id="{27B3B2D5-B8AD-4047-BA66-4767F591D67C}"/>
              </a:ext>
            </a:extLst>
          </p:cNvPr>
          <p:cNvSpPr>
            <a:spLocks noGrp="1"/>
          </p:cNvSpPr>
          <p:nvPr>
            <p:ph sz="half" idx="1"/>
          </p:nvPr>
        </p:nvSpPr>
        <p:spPr>
          <a:xfrm>
            <a:off x="609600" y="1600201"/>
            <a:ext cx="5384800" cy="3989040"/>
          </a:xfrm>
        </p:spPr>
        <p:txBody>
          <a:bodyPr>
            <a:normAutofit/>
          </a:bodyPr>
          <a:lstStyle/>
          <a:p>
            <a:pPr>
              <a:lnSpc>
                <a:spcPct val="90000"/>
              </a:lnSpc>
            </a:pPr>
            <a:endParaRPr lang="en-GB"/>
          </a:p>
          <a:p>
            <a:pPr>
              <a:lnSpc>
                <a:spcPct val="90000"/>
              </a:lnSpc>
            </a:pPr>
            <a:r>
              <a:rPr lang="en-GB" dirty="0"/>
              <a:t>Recently there have been calls for the re-</a:t>
            </a:r>
            <a:r>
              <a:rPr lang="en-GB" dirty="0" err="1"/>
              <a:t>centering</a:t>
            </a:r>
            <a:r>
              <a:rPr lang="en-GB" dirty="0"/>
              <a:t> of victims of crime throughout the criminal justice system through the introduction of restorative justice, the ‘Victims Commissioner and the Victims Strategy (2018) </a:t>
            </a:r>
            <a:endParaRPr lang="en-GB"/>
          </a:p>
        </p:txBody>
      </p:sp>
      <p:pic>
        <p:nvPicPr>
          <p:cNvPr id="5" name="Content Placeholder 4">
            <a:extLst>
              <a:ext uri="{FF2B5EF4-FFF2-40B4-BE49-F238E27FC236}">
                <a16:creationId xmlns:a16="http://schemas.microsoft.com/office/drawing/2014/main" id="{23EAAB30-ECED-48D7-8372-7537FF07A048}"/>
              </a:ext>
            </a:extLst>
          </p:cNvPr>
          <p:cNvPicPr>
            <a:picLocks noGrp="1" noChangeAspect="1"/>
          </p:cNvPicPr>
          <p:nvPr>
            <p:ph sz="half" idx="2"/>
          </p:nvPr>
        </p:nvPicPr>
        <p:blipFill rotWithShape="1">
          <a:blip r:embed="rId2"/>
          <a:srcRect r="10170"/>
          <a:stretch/>
        </p:blipFill>
        <p:spPr>
          <a:xfrm>
            <a:off x="6197600" y="1600201"/>
            <a:ext cx="5384800" cy="3989040"/>
          </a:xfrm>
          <a:prstGeom prst="rect">
            <a:avLst/>
          </a:prstGeom>
          <a:noFill/>
        </p:spPr>
      </p:pic>
    </p:spTree>
    <p:extLst>
      <p:ext uri="{BB962C8B-B14F-4D97-AF65-F5344CB8AC3E}">
        <p14:creationId xmlns:p14="http://schemas.microsoft.com/office/powerpoint/2010/main" val="3064161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3C38-8F5C-48C0-8460-93ABE6EB4B79}"/>
              </a:ext>
            </a:extLst>
          </p:cNvPr>
          <p:cNvSpPr>
            <a:spLocks noGrp="1"/>
          </p:cNvSpPr>
          <p:nvPr>
            <p:ph type="title"/>
          </p:nvPr>
        </p:nvSpPr>
        <p:spPr>
          <a:xfrm>
            <a:off x="609600" y="274638"/>
            <a:ext cx="10972800" cy="1143000"/>
          </a:xfrm>
        </p:spPr>
        <p:txBody>
          <a:bodyPr anchor="ctr">
            <a:normAutofit/>
          </a:bodyPr>
          <a:lstStyle/>
          <a:p>
            <a:r>
              <a:rPr lang="en-GB" dirty="0"/>
              <a:t>Boundaries of Victimhood</a:t>
            </a:r>
          </a:p>
        </p:txBody>
      </p:sp>
      <p:pic>
        <p:nvPicPr>
          <p:cNvPr id="5" name="Content Placeholder 4">
            <a:extLst>
              <a:ext uri="{FF2B5EF4-FFF2-40B4-BE49-F238E27FC236}">
                <a16:creationId xmlns:a16="http://schemas.microsoft.com/office/drawing/2014/main" id="{4CE574B1-E983-4AFB-90A2-356455A9CF1A}"/>
              </a:ext>
            </a:extLst>
          </p:cNvPr>
          <p:cNvPicPr>
            <a:picLocks noGrp="1" noChangeAspect="1"/>
          </p:cNvPicPr>
          <p:nvPr>
            <p:ph sz="half" idx="1"/>
          </p:nvPr>
        </p:nvPicPr>
        <p:blipFill rotWithShape="1">
          <a:blip r:embed="rId2"/>
          <a:srcRect l="15869"/>
          <a:stretch/>
        </p:blipFill>
        <p:spPr>
          <a:xfrm>
            <a:off x="609600" y="1600201"/>
            <a:ext cx="5384800" cy="3989040"/>
          </a:xfrm>
          <a:prstGeom prst="rect">
            <a:avLst/>
          </a:prstGeom>
          <a:noFill/>
        </p:spPr>
      </p:pic>
      <p:sp>
        <p:nvSpPr>
          <p:cNvPr id="3" name="Content Placeholder 2">
            <a:extLst>
              <a:ext uri="{FF2B5EF4-FFF2-40B4-BE49-F238E27FC236}">
                <a16:creationId xmlns:a16="http://schemas.microsoft.com/office/drawing/2014/main" id="{B05A4E1A-E794-4446-9B56-F034FCF86A17}"/>
              </a:ext>
            </a:extLst>
          </p:cNvPr>
          <p:cNvSpPr>
            <a:spLocks noGrp="1"/>
          </p:cNvSpPr>
          <p:nvPr>
            <p:ph sz="half" idx="2"/>
          </p:nvPr>
        </p:nvSpPr>
        <p:spPr>
          <a:xfrm>
            <a:off x="6197600" y="1600201"/>
            <a:ext cx="5384800" cy="3989040"/>
          </a:xfrm>
        </p:spPr>
        <p:txBody>
          <a:bodyPr>
            <a:normAutofit/>
          </a:bodyPr>
          <a:lstStyle/>
          <a:p>
            <a:pPr>
              <a:lnSpc>
                <a:spcPct val="90000"/>
              </a:lnSpc>
            </a:pPr>
            <a:r>
              <a:rPr lang="en-GB" sz="2400"/>
              <a:t>Are the boundaries between the perception of and recognition for different types of victimhood equal?</a:t>
            </a:r>
          </a:p>
          <a:p>
            <a:pPr>
              <a:lnSpc>
                <a:spcPct val="90000"/>
              </a:lnSpc>
            </a:pPr>
            <a:r>
              <a:rPr lang="en-GB" sz="2400"/>
              <a:t>If we think about victim responses to crime (you might have been one) they might differ across offence categories e.g. we would probably react differently to our car being damaged than we would if we had been physically assaulted.   </a:t>
            </a:r>
          </a:p>
        </p:txBody>
      </p:sp>
    </p:spTree>
    <p:extLst>
      <p:ext uri="{BB962C8B-B14F-4D97-AF65-F5344CB8AC3E}">
        <p14:creationId xmlns:p14="http://schemas.microsoft.com/office/powerpoint/2010/main" val="2202794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52B52-400E-4645-B5BC-62519DEA095A}"/>
              </a:ext>
            </a:extLst>
          </p:cNvPr>
          <p:cNvSpPr>
            <a:spLocks noGrp="1"/>
          </p:cNvSpPr>
          <p:nvPr>
            <p:ph type="title"/>
          </p:nvPr>
        </p:nvSpPr>
        <p:spPr/>
        <p:txBody>
          <a:bodyPr/>
          <a:lstStyle/>
          <a:p>
            <a:r>
              <a:rPr lang="en-GB" dirty="0"/>
              <a:t>Exercise - A hierarchy of Victims</a:t>
            </a:r>
          </a:p>
        </p:txBody>
      </p:sp>
      <p:sp>
        <p:nvSpPr>
          <p:cNvPr id="3" name="Content Placeholder 2">
            <a:extLst>
              <a:ext uri="{FF2B5EF4-FFF2-40B4-BE49-F238E27FC236}">
                <a16:creationId xmlns:a16="http://schemas.microsoft.com/office/drawing/2014/main" id="{2F094392-25F7-46A1-AC89-23135BBEC4B5}"/>
              </a:ext>
            </a:extLst>
          </p:cNvPr>
          <p:cNvSpPr>
            <a:spLocks noGrp="1"/>
          </p:cNvSpPr>
          <p:nvPr>
            <p:ph idx="1"/>
          </p:nvPr>
        </p:nvSpPr>
        <p:spPr/>
        <p:txBody>
          <a:bodyPr/>
          <a:lstStyle/>
          <a:p>
            <a:r>
              <a:rPr lang="en-GB" dirty="0"/>
              <a:t>Are Victims ‘Deserving’? ‘Undeserving’? ‘Ideal’ (Christie 1986)?</a:t>
            </a:r>
          </a:p>
          <a:p>
            <a:pPr marL="0" indent="0">
              <a:buNone/>
            </a:pPr>
            <a:endParaRPr lang="en-GB" dirty="0"/>
          </a:p>
          <a:p>
            <a:r>
              <a:rPr lang="en-GB" dirty="0"/>
              <a:t>On the next slide you will be presented with a range of Victims on a scale of 1 – 5 where 1 is ‘none’ and 5 is ‘full’ rate your level of support for each victim, make o record of your score and your reasons for awarding that score. </a:t>
            </a:r>
          </a:p>
        </p:txBody>
      </p:sp>
    </p:spTree>
    <p:extLst>
      <p:ext uri="{BB962C8B-B14F-4D97-AF65-F5344CB8AC3E}">
        <p14:creationId xmlns:p14="http://schemas.microsoft.com/office/powerpoint/2010/main" val="2059608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52B52-400E-4645-B5BC-62519DEA095A}"/>
              </a:ext>
            </a:extLst>
          </p:cNvPr>
          <p:cNvSpPr>
            <a:spLocks noGrp="1"/>
          </p:cNvSpPr>
          <p:nvPr>
            <p:ph type="title"/>
          </p:nvPr>
        </p:nvSpPr>
        <p:spPr/>
        <p:txBody>
          <a:bodyPr/>
          <a:lstStyle/>
          <a:p>
            <a:r>
              <a:rPr lang="en-GB" dirty="0"/>
              <a:t>Exercise - A hierarchy of Victims</a:t>
            </a:r>
          </a:p>
        </p:txBody>
      </p:sp>
      <p:sp>
        <p:nvSpPr>
          <p:cNvPr id="3" name="Content Placeholder 2">
            <a:extLst>
              <a:ext uri="{FF2B5EF4-FFF2-40B4-BE49-F238E27FC236}">
                <a16:creationId xmlns:a16="http://schemas.microsoft.com/office/drawing/2014/main" id="{2F094392-25F7-46A1-AC89-23135BBEC4B5}"/>
              </a:ext>
            </a:extLst>
          </p:cNvPr>
          <p:cNvSpPr>
            <a:spLocks noGrp="1"/>
          </p:cNvSpPr>
          <p:nvPr>
            <p:ph idx="1"/>
          </p:nvPr>
        </p:nvSpPr>
        <p:spPr/>
        <p:txBody>
          <a:bodyPr>
            <a:normAutofit fontScale="55000" lnSpcReduction="20000"/>
          </a:bodyPr>
          <a:lstStyle/>
          <a:p>
            <a:pPr>
              <a:lnSpc>
                <a:spcPct val="170000"/>
              </a:lnSpc>
            </a:pPr>
            <a:r>
              <a:rPr lang="en-GB" dirty="0"/>
              <a:t>A young child run over by a careless driver?</a:t>
            </a:r>
          </a:p>
          <a:p>
            <a:pPr>
              <a:lnSpc>
                <a:spcPct val="170000"/>
              </a:lnSpc>
            </a:pPr>
            <a:r>
              <a:rPr lang="en-GB" dirty="0"/>
              <a:t>A man who stays with an abusive and violent partner?</a:t>
            </a:r>
          </a:p>
          <a:p>
            <a:pPr>
              <a:lnSpc>
                <a:spcPct val="170000"/>
              </a:lnSpc>
            </a:pPr>
            <a:r>
              <a:rPr lang="en-GB" dirty="0"/>
              <a:t>A husband with a debilitating terminal disease who is given a lethal overdose by his wife?</a:t>
            </a:r>
          </a:p>
          <a:p>
            <a:pPr>
              <a:lnSpc>
                <a:spcPct val="170000"/>
              </a:lnSpc>
            </a:pPr>
            <a:r>
              <a:rPr lang="en-GB" dirty="0"/>
              <a:t>A woman who gets so drunk she cannot remember getting into a taxi with a stranger who later attacks her?</a:t>
            </a:r>
          </a:p>
          <a:p>
            <a:pPr>
              <a:lnSpc>
                <a:spcPct val="170000"/>
              </a:lnSpc>
            </a:pPr>
            <a:r>
              <a:rPr lang="en-GB" dirty="0"/>
              <a:t>A Heroin dealer beaten up by a rival?</a:t>
            </a:r>
          </a:p>
          <a:p>
            <a:pPr>
              <a:lnSpc>
                <a:spcPct val="170000"/>
              </a:lnSpc>
            </a:pPr>
            <a:r>
              <a:rPr lang="en-GB" dirty="0"/>
              <a:t>A prisoner who suffers violence in prison?</a:t>
            </a:r>
          </a:p>
          <a:p>
            <a:pPr>
              <a:lnSpc>
                <a:spcPct val="170000"/>
              </a:lnSpc>
            </a:pPr>
            <a:r>
              <a:rPr lang="en-GB" dirty="0"/>
              <a:t>An elderly person who has  been overcharged £4000 by an unscrupulous tradesperson. </a:t>
            </a:r>
          </a:p>
        </p:txBody>
      </p:sp>
    </p:spTree>
    <p:extLst>
      <p:ext uri="{BB962C8B-B14F-4D97-AF65-F5344CB8AC3E}">
        <p14:creationId xmlns:p14="http://schemas.microsoft.com/office/powerpoint/2010/main" val="40857494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p:txBody>
          <a:bodyPr/>
          <a:lstStyle/>
          <a:p>
            <a:r>
              <a:rPr lang="en-GB" dirty="0"/>
              <a:t>Debrief of Exercise</a:t>
            </a:r>
          </a:p>
        </p:txBody>
      </p:sp>
      <p:sp>
        <p:nvSpPr>
          <p:cNvPr id="3" name="Content Placeholder 2">
            <a:extLst>
              <a:ext uri="{FF2B5EF4-FFF2-40B4-BE49-F238E27FC236}">
                <a16:creationId xmlns:a16="http://schemas.microsoft.com/office/drawing/2014/main" id="{DE4C3CAD-2BC8-4FF6-8F94-EEE7A81162AB}"/>
              </a:ext>
            </a:extLst>
          </p:cNvPr>
          <p:cNvSpPr>
            <a:spLocks noGrp="1"/>
          </p:cNvSpPr>
          <p:nvPr>
            <p:ph idx="1"/>
          </p:nvPr>
        </p:nvSpPr>
        <p:spPr/>
        <p:txBody>
          <a:bodyPr/>
          <a:lstStyle/>
          <a:p>
            <a:r>
              <a:rPr lang="en-GB" dirty="0"/>
              <a:t>Were some of the examples easier to score than others?</a:t>
            </a:r>
          </a:p>
          <a:p>
            <a:r>
              <a:rPr lang="en-GB" dirty="0"/>
              <a:t>Would your response have changed had the circumstances been slightly difference e.g. if the heroin supplier had been carrying out his or her dealing to fund a child’s healthcare?</a:t>
            </a:r>
          </a:p>
          <a:p>
            <a:r>
              <a:rPr lang="en-GB" dirty="0"/>
              <a:t>Would the way you learned of the crime affect your view (heard it in a bar? Read on tabloid? Personal experience?)</a:t>
            </a:r>
          </a:p>
        </p:txBody>
      </p:sp>
    </p:spTree>
    <p:extLst>
      <p:ext uri="{BB962C8B-B14F-4D97-AF65-F5344CB8AC3E}">
        <p14:creationId xmlns:p14="http://schemas.microsoft.com/office/powerpoint/2010/main" val="884675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p:txBody>
          <a:bodyPr/>
          <a:lstStyle/>
          <a:p>
            <a:r>
              <a:rPr lang="en-GB" dirty="0"/>
              <a:t>United Nations on Victims</a:t>
            </a:r>
          </a:p>
        </p:txBody>
      </p:sp>
      <p:sp>
        <p:nvSpPr>
          <p:cNvPr id="3" name="Content Placeholder 2">
            <a:extLst>
              <a:ext uri="{FF2B5EF4-FFF2-40B4-BE49-F238E27FC236}">
                <a16:creationId xmlns:a16="http://schemas.microsoft.com/office/drawing/2014/main" id="{DE4C3CAD-2BC8-4FF6-8F94-EEE7A81162AB}"/>
              </a:ext>
            </a:extLst>
          </p:cNvPr>
          <p:cNvSpPr>
            <a:spLocks noGrp="1"/>
          </p:cNvSpPr>
          <p:nvPr>
            <p:ph idx="1"/>
          </p:nvPr>
        </p:nvSpPr>
        <p:spPr/>
        <p:txBody>
          <a:bodyPr>
            <a:normAutofit fontScale="77500" lnSpcReduction="20000"/>
          </a:bodyPr>
          <a:lstStyle/>
          <a:p>
            <a:pPr algn="l"/>
            <a:r>
              <a:rPr lang="en-GB" sz="3100" b="0" i="0" dirty="0">
                <a:solidFill>
                  <a:srgbClr val="000000"/>
                </a:solidFill>
                <a:effectLst/>
                <a:cs typeface="Miriam" panose="020B0604020202020204" pitchFamily="34" charset="-79"/>
              </a:rPr>
              <a:t>"Victims" means persons who, individually or collectively, have suffered harm, including physical or mental injury, emotional suffering, economic loss or substantial impairment of their fundamental rights, through acts or omissions that are in violation of criminal laws operative within Member States, including those laws proscribing criminal abuse of power.</a:t>
            </a:r>
          </a:p>
          <a:p>
            <a:pPr algn="l"/>
            <a:endParaRPr lang="en-GB" sz="3100" b="0" i="0" dirty="0">
              <a:solidFill>
                <a:srgbClr val="000000"/>
              </a:solidFill>
              <a:effectLst/>
              <a:cs typeface="Miriam" panose="020B0604020202020204" pitchFamily="34" charset="-79"/>
            </a:endParaRPr>
          </a:p>
          <a:p>
            <a:pPr algn="l"/>
            <a:r>
              <a:rPr lang="en-GB" sz="3100" b="0" i="0" dirty="0">
                <a:solidFill>
                  <a:srgbClr val="000000"/>
                </a:solidFill>
                <a:effectLst/>
                <a:cs typeface="Miriam" panose="020B0604020202020204" pitchFamily="34" charset="-79"/>
              </a:rPr>
              <a:t>A person may be considered a victim, under this Declaration, regardless of whether the perpetrator is identified, apprehended, prosecuted or convicted and regardless of the familial relationship between the perpetrator and the victim. The term "victim" also includes, where appropriate, the immediate family or dependants of the direct victim and persons who have suffered harm in intervening to assist victims in distress or to prevent victimization.</a:t>
            </a:r>
          </a:p>
          <a:p>
            <a:endParaRPr lang="en-GB" dirty="0"/>
          </a:p>
        </p:txBody>
      </p:sp>
    </p:spTree>
    <p:extLst>
      <p:ext uri="{BB962C8B-B14F-4D97-AF65-F5344CB8AC3E}">
        <p14:creationId xmlns:p14="http://schemas.microsoft.com/office/powerpoint/2010/main" val="960552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1" y="273050"/>
            <a:ext cx="4011084" cy="1162050"/>
          </a:xfrm>
        </p:spPr>
        <p:txBody>
          <a:bodyPr anchor="b">
            <a:normAutofit/>
          </a:bodyPr>
          <a:lstStyle/>
          <a:p>
            <a:r>
              <a:rPr lang="en-GB" sz="4400" b="0" dirty="0"/>
              <a:t>UN Definition</a:t>
            </a:r>
          </a:p>
        </p:txBody>
      </p:sp>
      <p:pic>
        <p:nvPicPr>
          <p:cNvPr id="5" name="Content Placeholder 4">
            <a:extLst>
              <a:ext uri="{FF2B5EF4-FFF2-40B4-BE49-F238E27FC236}">
                <a16:creationId xmlns:a16="http://schemas.microsoft.com/office/drawing/2014/main" id="{5D424748-1F54-4EBF-872C-CA6DB1406205}"/>
              </a:ext>
            </a:extLst>
          </p:cNvPr>
          <p:cNvPicPr>
            <a:picLocks noGrp="1" noChangeAspect="1"/>
          </p:cNvPicPr>
          <p:nvPr>
            <p:ph idx="1"/>
          </p:nvPr>
        </p:nvPicPr>
        <p:blipFill>
          <a:blip r:embed="rId2"/>
          <a:stretch>
            <a:fillRect/>
          </a:stretch>
        </p:blipFill>
        <p:spPr>
          <a:xfrm>
            <a:off x="5588480" y="273051"/>
            <a:ext cx="5172173" cy="5172173"/>
          </a:xfrm>
          <a:prstGeom prst="rect">
            <a:avLst/>
          </a:prstGeom>
          <a:noFill/>
        </p:spPr>
      </p:pic>
      <p:sp>
        <p:nvSpPr>
          <p:cNvPr id="3" name="Content Placeholder 2">
            <a:extLst>
              <a:ext uri="{FF2B5EF4-FFF2-40B4-BE49-F238E27FC236}">
                <a16:creationId xmlns:a16="http://schemas.microsoft.com/office/drawing/2014/main" id="{DE4C3CAD-2BC8-4FF6-8F94-EEE7A81162AB}"/>
              </a:ext>
            </a:extLst>
          </p:cNvPr>
          <p:cNvSpPr>
            <a:spLocks noGrp="1"/>
          </p:cNvSpPr>
          <p:nvPr>
            <p:ph type="body" sz="half" idx="2"/>
          </p:nvPr>
        </p:nvSpPr>
        <p:spPr>
          <a:xfrm>
            <a:off x="609601" y="1435101"/>
            <a:ext cx="4011084" cy="4029891"/>
          </a:xfrm>
        </p:spPr>
        <p:txBody>
          <a:bodyPr>
            <a:normAutofit/>
          </a:bodyPr>
          <a:lstStyle/>
          <a:p>
            <a:r>
              <a:rPr lang="en-GB" sz="2400" dirty="0"/>
              <a:t>You will have noted that the UN definition of ‘Victim’ talks of ‘harm’ rather than ‘crime’ and also introduces the idea of the ‘secondary victim’ – the effects of the crime or abuse on immediate family members of the ‘primary’ victim. </a:t>
            </a:r>
          </a:p>
        </p:txBody>
      </p:sp>
    </p:spTree>
    <p:extLst>
      <p:ext uri="{BB962C8B-B14F-4D97-AF65-F5344CB8AC3E}">
        <p14:creationId xmlns:p14="http://schemas.microsoft.com/office/powerpoint/2010/main" val="2405337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0" y="274638"/>
            <a:ext cx="10972800" cy="1143000"/>
          </a:xfrm>
        </p:spPr>
        <p:txBody>
          <a:bodyPr anchor="ctr">
            <a:normAutofit/>
          </a:bodyPr>
          <a:lstStyle/>
          <a:p>
            <a:r>
              <a:rPr lang="en-GB" dirty="0"/>
              <a:t>Distinctions between Victims and Offenders</a:t>
            </a:r>
          </a:p>
        </p:txBody>
      </p:sp>
      <p:pic>
        <p:nvPicPr>
          <p:cNvPr id="6" name="Content Placeholder 5" descr="A picture containing person, holding, girl, man&#10;&#10;Description automatically generated">
            <a:extLst>
              <a:ext uri="{FF2B5EF4-FFF2-40B4-BE49-F238E27FC236}">
                <a16:creationId xmlns:a16="http://schemas.microsoft.com/office/drawing/2014/main" id="{F1EED8E9-EE1C-4CB7-88C3-C6062E8C0F44}"/>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894" r="-2" b="-2"/>
          <a:stretch/>
        </p:blipFill>
        <p:spPr>
          <a:xfrm>
            <a:off x="609600" y="1600201"/>
            <a:ext cx="5384800" cy="3989040"/>
          </a:xfrm>
          <a:noFill/>
        </p:spPr>
      </p:pic>
      <p:sp>
        <p:nvSpPr>
          <p:cNvPr id="3" name="Content Placeholder 2">
            <a:extLst>
              <a:ext uri="{FF2B5EF4-FFF2-40B4-BE49-F238E27FC236}">
                <a16:creationId xmlns:a16="http://schemas.microsoft.com/office/drawing/2014/main" id="{DE4C3CAD-2BC8-4FF6-8F94-EEE7A81162AB}"/>
              </a:ext>
            </a:extLst>
          </p:cNvPr>
          <p:cNvSpPr>
            <a:spLocks noGrp="1"/>
          </p:cNvSpPr>
          <p:nvPr>
            <p:ph sz="half" idx="2"/>
          </p:nvPr>
        </p:nvSpPr>
        <p:spPr>
          <a:xfrm>
            <a:off x="6197600" y="1600201"/>
            <a:ext cx="5384800" cy="3989040"/>
          </a:xfrm>
        </p:spPr>
        <p:txBody>
          <a:bodyPr>
            <a:normAutofit/>
          </a:bodyPr>
          <a:lstStyle/>
          <a:p>
            <a:pPr marL="0" indent="0">
              <a:buNone/>
            </a:pPr>
            <a:r>
              <a:rPr lang="en-GB" dirty="0"/>
              <a:t>Sometimes not as clear as we might think e.g. </a:t>
            </a:r>
          </a:p>
          <a:p>
            <a:r>
              <a:rPr lang="en-GB" dirty="0"/>
              <a:t>Evidence suggests that many people who inflict domestic abuse upon partners themselves suffered domestic abuse,</a:t>
            </a:r>
          </a:p>
          <a:p>
            <a:endParaRPr lang="en-GB" dirty="0"/>
          </a:p>
        </p:txBody>
      </p:sp>
      <p:sp>
        <p:nvSpPr>
          <p:cNvPr id="7" name="TextBox 6">
            <a:extLst>
              <a:ext uri="{FF2B5EF4-FFF2-40B4-BE49-F238E27FC236}">
                <a16:creationId xmlns:a16="http://schemas.microsoft.com/office/drawing/2014/main" id="{0B1AF689-C774-4263-B164-180FC55226E6}"/>
              </a:ext>
            </a:extLst>
          </p:cNvPr>
          <p:cNvSpPr txBox="1"/>
          <p:nvPr/>
        </p:nvSpPr>
        <p:spPr>
          <a:xfrm>
            <a:off x="3480571" y="5389186"/>
            <a:ext cx="251382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themindfulword.org/2015/invincible-domestic-violenc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584485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0" y="274638"/>
            <a:ext cx="10972800" cy="1143000"/>
          </a:xfrm>
        </p:spPr>
        <p:txBody>
          <a:bodyPr anchor="ctr">
            <a:normAutofit/>
          </a:bodyPr>
          <a:lstStyle/>
          <a:p>
            <a:r>
              <a:rPr lang="en-GB" dirty="0"/>
              <a:t>Distinctions between Victims and Offenders</a:t>
            </a:r>
          </a:p>
        </p:txBody>
      </p:sp>
      <p:sp>
        <p:nvSpPr>
          <p:cNvPr id="3" name="Content Placeholder 2">
            <a:extLst>
              <a:ext uri="{FF2B5EF4-FFF2-40B4-BE49-F238E27FC236}">
                <a16:creationId xmlns:a16="http://schemas.microsoft.com/office/drawing/2014/main" id="{DE4C3CAD-2BC8-4FF6-8F94-EEE7A81162AB}"/>
              </a:ext>
            </a:extLst>
          </p:cNvPr>
          <p:cNvSpPr>
            <a:spLocks noGrp="1"/>
          </p:cNvSpPr>
          <p:nvPr>
            <p:ph sz="half" idx="1"/>
          </p:nvPr>
        </p:nvSpPr>
        <p:spPr>
          <a:xfrm>
            <a:off x="609600" y="1600201"/>
            <a:ext cx="5384800" cy="3989040"/>
          </a:xfrm>
        </p:spPr>
        <p:txBody>
          <a:bodyPr>
            <a:normAutofit/>
          </a:bodyPr>
          <a:lstStyle/>
          <a:p>
            <a:r>
              <a:rPr lang="en-GB" dirty="0"/>
              <a:t>Many young offenders who end up in young offender’s institutes also suffer from multiple forms of deprivation – 95% of imprisoned young people suffer from at least one form of mental illness. (ONS 1997)</a:t>
            </a:r>
          </a:p>
          <a:p>
            <a:endParaRPr lang="en-GB" dirty="0"/>
          </a:p>
        </p:txBody>
      </p:sp>
      <p:pic>
        <p:nvPicPr>
          <p:cNvPr id="6" name="Content Placeholder 5" descr="A picture containing building, racket, person, player&#10;&#10;Description automatically generated">
            <a:extLst>
              <a:ext uri="{FF2B5EF4-FFF2-40B4-BE49-F238E27FC236}">
                <a16:creationId xmlns:a16="http://schemas.microsoft.com/office/drawing/2014/main" id="{CC196926-0B4C-4EFB-8A52-7174AA56113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703" r="15815"/>
          <a:stretch/>
        </p:blipFill>
        <p:spPr>
          <a:xfrm>
            <a:off x="6197600" y="1600201"/>
            <a:ext cx="5384800" cy="3989040"/>
          </a:xfrm>
          <a:noFill/>
        </p:spPr>
      </p:pic>
      <p:sp>
        <p:nvSpPr>
          <p:cNvPr id="7" name="TextBox 6">
            <a:extLst>
              <a:ext uri="{FF2B5EF4-FFF2-40B4-BE49-F238E27FC236}">
                <a16:creationId xmlns:a16="http://schemas.microsoft.com/office/drawing/2014/main" id="{357AA9C3-6D23-4C30-A11C-8CDBC60598B8}"/>
              </a:ext>
            </a:extLst>
          </p:cNvPr>
          <p:cNvSpPr txBox="1"/>
          <p:nvPr/>
        </p:nvSpPr>
        <p:spPr>
          <a:xfrm>
            <a:off x="9044526" y="5389186"/>
            <a:ext cx="253787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theconversation.com/young-offenders-need-a-verbal-toolkit-to-unlock-literacy-12377">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3673871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0" y="274638"/>
            <a:ext cx="10972800" cy="1143000"/>
          </a:xfrm>
        </p:spPr>
        <p:txBody>
          <a:bodyPr anchor="ctr">
            <a:normAutofit/>
          </a:bodyPr>
          <a:lstStyle/>
          <a:p>
            <a:r>
              <a:rPr lang="en-GB" dirty="0"/>
              <a:t>Distinctions between Victims and Offenders</a:t>
            </a:r>
          </a:p>
        </p:txBody>
      </p:sp>
      <p:pic>
        <p:nvPicPr>
          <p:cNvPr id="9" name="Content Placeholder 8" descr="A person sitting on a bed in a room&#10;&#10;Description automatically generated">
            <a:extLst>
              <a:ext uri="{FF2B5EF4-FFF2-40B4-BE49-F238E27FC236}">
                <a16:creationId xmlns:a16="http://schemas.microsoft.com/office/drawing/2014/main" id="{92A9579C-5176-4279-BDC0-6B8DC94B2CB9}"/>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27"/>
          <a:stretch/>
        </p:blipFill>
        <p:spPr>
          <a:xfrm>
            <a:off x="609600" y="1600201"/>
            <a:ext cx="5384800" cy="3989040"/>
          </a:xfrm>
          <a:noFill/>
        </p:spPr>
      </p:pic>
      <p:sp>
        <p:nvSpPr>
          <p:cNvPr id="3" name="Content Placeholder 2">
            <a:extLst>
              <a:ext uri="{FF2B5EF4-FFF2-40B4-BE49-F238E27FC236}">
                <a16:creationId xmlns:a16="http://schemas.microsoft.com/office/drawing/2014/main" id="{DE4C3CAD-2BC8-4FF6-8F94-EEE7A81162AB}"/>
              </a:ext>
            </a:extLst>
          </p:cNvPr>
          <p:cNvSpPr>
            <a:spLocks noGrp="1"/>
          </p:cNvSpPr>
          <p:nvPr>
            <p:ph sz="half" idx="2"/>
          </p:nvPr>
        </p:nvSpPr>
        <p:spPr>
          <a:xfrm>
            <a:off x="6197600" y="1600201"/>
            <a:ext cx="5384800" cy="3989040"/>
          </a:xfrm>
        </p:spPr>
        <p:txBody>
          <a:bodyPr>
            <a:normAutofit lnSpcReduction="10000"/>
          </a:bodyPr>
          <a:lstStyle/>
          <a:p>
            <a:r>
              <a:rPr lang="en-GB" dirty="0"/>
              <a:t>25% of adult prisoners have an IQ of less than 80, </a:t>
            </a:r>
          </a:p>
          <a:p>
            <a:r>
              <a:rPr lang="en-GB" b="0" i="0" dirty="0">
                <a:solidFill>
                  <a:srgbClr val="212529"/>
                </a:solidFill>
                <a:effectLst/>
              </a:rPr>
              <a:t>84% had experienced at least one Adverse Childhood Experience (ACE) compared with a Welsh average of 46%.</a:t>
            </a:r>
          </a:p>
          <a:p>
            <a:pPr algn="just"/>
            <a:r>
              <a:rPr lang="en-GB" b="0" i="0" dirty="0">
                <a:solidFill>
                  <a:srgbClr val="212529"/>
                </a:solidFill>
                <a:effectLst/>
              </a:rPr>
              <a:t>Nearly half of prisoners (46%) reported they had experienced four or more ACEs.</a:t>
            </a:r>
          </a:p>
          <a:p>
            <a:endParaRPr lang="en-GB" dirty="0"/>
          </a:p>
        </p:txBody>
      </p:sp>
      <p:sp>
        <p:nvSpPr>
          <p:cNvPr id="10" name="TextBox 9">
            <a:extLst>
              <a:ext uri="{FF2B5EF4-FFF2-40B4-BE49-F238E27FC236}">
                <a16:creationId xmlns:a16="http://schemas.microsoft.com/office/drawing/2014/main" id="{01A209A0-55C6-4EC4-9EC7-99AC0C780D30}"/>
              </a:ext>
            </a:extLst>
          </p:cNvPr>
          <p:cNvSpPr txBox="1"/>
          <p:nvPr/>
        </p:nvSpPr>
        <p:spPr>
          <a:xfrm>
            <a:off x="3621635" y="5389186"/>
            <a:ext cx="2372765"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agingnonviolence.org/feature/7-ways-support-people-prison/">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95148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0" y="274638"/>
            <a:ext cx="10972800" cy="1143000"/>
          </a:xfrm>
        </p:spPr>
        <p:txBody>
          <a:bodyPr anchor="ctr">
            <a:normAutofit/>
          </a:bodyPr>
          <a:lstStyle/>
          <a:p>
            <a:r>
              <a:rPr lang="en-GB" dirty="0"/>
              <a:t>Think about that…………..</a:t>
            </a:r>
            <a:endParaRPr lang="en-GB"/>
          </a:p>
        </p:txBody>
      </p:sp>
      <p:sp>
        <p:nvSpPr>
          <p:cNvPr id="3" name="Content Placeholder 2">
            <a:extLst>
              <a:ext uri="{FF2B5EF4-FFF2-40B4-BE49-F238E27FC236}">
                <a16:creationId xmlns:a16="http://schemas.microsoft.com/office/drawing/2014/main" id="{DE4C3CAD-2BC8-4FF6-8F94-EEE7A81162AB}"/>
              </a:ext>
            </a:extLst>
          </p:cNvPr>
          <p:cNvSpPr>
            <a:spLocks noGrp="1"/>
          </p:cNvSpPr>
          <p:nvPr>
            <p:ph sz="half" idx="1"/>
          </p:nvPr>
        </p:nvSpPr>
        <p:spPr>
          <a:xfrm>
            <a:off x="609600" y="1600201"/>
            <a:ext cx="5384800" cy="3989040"/>
          </a:xfrm>
        </p:spPr>
        <p:txBody>
          <a:bodyPr>
            <a:normAutofit/>
          </a:bodyPr>
          <a:lstStyle/>
          <a:p>
            <a:r>
              <a:rPr lang="en-GB" dirty="0"/>
              <a:t>Are these ‘offenders’ themselves ‘Victims’ of broader social exclusion and injustice?? </a:t>
            </a:r>
          </a:p>
        </p:txBody>
      </p:sp>
      <p:pic>
        <p:nvPicPr>
          <p:cNvPr id="6" name="Content Placeholder 5" descr="A person posing for the camera&#10;&#10;Description automatically generated">
            <a:extLst>
              <a:ext uri="{FF2B5EF4-FFF2-40B4-BE49-F238E27FC236}">
                <a16:creationId xmlns:a16="http://schemas.microsoft.com/office/drawing/2014/main" id="{ECA4E378-42E2-46C3-A194-09A4F5F5498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7884" r="5634"/>
          <a:stretch/>
        </p:blipFill>
        <p:spPr>
          <a:xfrm>
            <a:off x="6197600" y="1600201"/>
            <a:ext cx="5384800" cy="3989040"/>
          </a:xfrm>
          <a:noFill/>
        </p:spPr>
      </p:pic>
      <p:sp>
        <p:nvSpPr>
          <p:cNvPr id="7" name="TextBox 6">
            <a:extLst>
              <a:ext uri="{FF2B5EF4-FFF2-40B4-BE49-F238E27FC236}">
                <a16:creationId xmlns:a16="http://schemas.microsoft.com/office/drawing/2014/main" id="{24B0592D-8C3E-45C6-A9E2-E89BCF2641B7}"/>
              </a:ext>
            </a:extLst>
          </p:cNvPr>
          <p:cNvSpPr txBox="1"/>
          <p:nvPr/>
        </p:nvSpPr>
        <p:spPr>
          <a:xfrm>
            <a:off x="9044526" y="5389186"/>
            <a:ext cx="253787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theconversation.com/young-offenders-must-be-screened-for-fetal-alcohol-spectrum-disorders-before-sentencing-48659">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29176673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BE8BF-49F9-4B4B-A005-A64C765117F6}"/>
              </a:ext>
            </a:extLst>
          </p:cNvPr>
          <p:cNvSpPr>
            <a:spLocks noGrp="1"/>
          </p:cNvSpPr>
          <p:nvPr>
            <p:ph type="title"/>
          </p:nvPr>
        </p:nvSpPr>
        <p:spPr/>
        <p:txBody>
          <a:bodyPr/>
          <a:lstStyle/>
          <a:p>
            <a:r>
              <a:rPr lang="en-GB" dirty="0"/>
              <a:t>Impact of Abuse on Victims</a:t>
            </a:r>
          </a:p>
        </p:txBody>
      </p:sp>
      <p:sp>
        <p:nvSpPr>
          <p:cNvPr id="3" name="Content Placeholder 2">
            <a:extLst>
              <a:ext uri="{FF2B5EF4-FFF2-40B4-BE49-F238E27FC236}">
                <a16:creationId xmlns:a16="http://schemas.microsoft.com/office/drawing/2014/main" id="{FB46A819-A18C-40CC-97AE-528BD9EAD11A}"/>
              </a:ext>
            </a:extLst>
          </p:cNvPr>
          <p:cNvSpPr>
            <a:spLocks noGrp="1"/>
          </p:cNvSpPr>
          <p:nvPr>
            <p:ph sz="half" idx="1"/>
          </p:nvPr>
        </p:nvSpPr>
        <p:spPr/>
        <p:txBody>
          <a:bodyPr/>
          <a:lstStyle/>
          <a:p>
            <a:endParaRPr lang="en-GB" dirty="0"/>
          </a:p>
        </p:txBody>
      </p:sp>
      <p:sp>
        <p:nvSpPr>
          <p:cNvPr id="4" name="Content Placeholder 3">
            <a:extLst>
              <a:ext uri="{FF2B5EF4-FFF2-40B4-BE49-F238E27FC236}">
                <a16:creationId xmlns:a16="http://schemas.microsoft.com/office/drawing/2014/main" id="{ECA23045-9D87-4261-9D7C-0EFA9921FA75}"/>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642730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90FF6-314B-4B4F-B2B3-8BC219BD55CA}"/>
              </a:ext>
            </a:extLst>
          </p:cNvPr>
          <p:cNvSpPr>
            <a:spLocks noGrp="1"/>
          </p:cNvSpPr>
          <p:nvPr>
            <p:ph type="title"/>
          </p:nvPr>
        </p:nvSpPr>
        <p:spPr>
          <a:xfrm>
            <a:off x="609600" y="274638"/>
            <a:ext cx="10972800" cy="1143000"/>
          </a:xfrm>
        </p:spPr>
        <p:txBody>
          <a:bodyPr anchor="ctr">
            <a:normAutofit/>
          </a:bodyPr>
          <a:lstStyle/>
          <a:p>
            <a:r>
              <a:rPr lang="en-GB" dirty="0"/>
              <a:t>The Impact of Abuse on Victims </a:t>
            </a:r>
          </a:p>
        </p:txBody>
      </p:sp>
      <p:pic>
        <p:nvPicPr>
          <p:cNvPr id="6" name="Content Placeholder 5" descr="A person looking at the camera&#10;&#10;Description automatically generated">
            <a:extLst>
              <a:ext uri="{FF2B5EF4-FFF2-40B4-BE49-F238E27FC236}">
                <a16:creationId xmlns:a16="http://schemas.microsoft.com/office/drawing/2014/main" id="{DE362EC8-0F50-4F9B-BE03-76001891EDB5}"/>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356" r="873" b="-3"/>
          <a:stretch/>
        </p:blipFill>
        <p:spPr>
          <a:xfrm>
            <a:off x="609600" y="1600201"/>
            <a:ext cx="5384800" cy="3989040"/>
          </a:xfrm>
          <a:noFill/>
        </p:spPr>
      </p:pic>
      <p:sp>
        <p:nvSpPr>
          <p:cNvPr id="3" name="Content Placeholder 2">
            <a:extLst>
              <a:ext uri="{FF2B5EF4-FFF2-40B4-BE49-F238E27FC236}">
                <a16:creationId xmlns:a16="http://schemas.microsoft.com/office/drawing/2014/main" id="{45E79820-5BAF-4D0D-AFD2-1D4657856D1E}"/>
              </a:ext>
            </a:extLst>
          </p:cNvPr>
          <p:cNvSpPr>
            <a:spLocks noGrp="1"/>
          </p:cNvSpPr>
          <p:nvPr>
            <p:ph sz="half" idx="2"/>
          </p:nvPr>
        </p:nvSpPr>
        <p:spPr>
          <a:xfrm>
            <a:off x="6197600" y="1600201"/>
            <a:ext cx="5384800" cy="3989040"/>
          </a:xfrm>
        </p:spPr>
        <p:txBody>
          <a:bodyPr>
            <a:normAutofit/>
          </a:bodyPr>
          <a:lstStyle/>
          <a:p>
            <a:pPr marL="0" marR="0" lvl="0" indent="0" defTabSz="914400" rtl="0" eaLnBrk="0" fontAlgn="base" latinLnBrk="0" hangingPunct="0">
              <a:lnSpc>
                <a:spcPct val="90000"/>
              </a:lnSpc>
              <a:spcBef>
                <a:spcPct val="30000"/>
              </a:spcBef>
              <a:spcAft>
                <a:spcPct val="0"/>
              </a:spcAft>
              <a:buClrTx/>
              <a:buSzTx/>
              <a:buFontTx/>
              <a:buNone/>
              <a:tabLst/>
              <a:defRPr/>
            </a:pPr>
            <a:r>
              <a:rPr kumimoji="0" lang="en-GB" altLang="en-US" sz="2400" b="0" i="0" u="none" strike="noStrike" kern="1200" cap="none" spc="0" normalizeH="0" baseline="0" noProof="0" dirty="0">
                <a:ln>
                  <a:noFill/>
                </a:ln>
                <a:effectLst/>
                <a:uLnTx/>
                <a:uFillTx/>
              </a:rPr>
              <a:t>The </a:t>
            </a:r>
            <a:r>
              <a:rPr kumimoji="0" lang="en-GB" altLang="en-US" sz="2400" b="0" i="1" u="none" strike="noStrike" kern="1200" cap="none" spc="0" normalizeH="0" baseline="0" noProof="0" dirty="0">
                <a:ln>
                  <a:noFill/>
                </a:ln>
                <a:effectLst/>
                <a:uLnTx/>
                <a:uFillTx/>
              </a:rPr>
              <a:t>impact </a:t>
            </a:r>
            <a:r>
              <a:rPr kumimoji="0" lang="en-GB" altLang="en-US" sz="2400" b="0" i="0" u="none" strike="noStrike" kern="1200" cap="none" spc="0" normalizeH="0" baseline="0" noProof="0" dirty="0">
                <a:ln>
                  <a:noFill/>
                </a:ln>
                <a:effectLst/>
                <a:uLnTx/>
                <a:uFillTx/>
              </a:rPr>
              <a:t>of abuse is perhaps best thought of as a product of the perceived seriousness or intensity of these effects </a:t>
            </a:r>
            <a:r>
              <a:rPr kumimoji="0" lang="en-GB" altLang="en-US" sz="2400" b="0" i="1" u="none" strike="noStrike" kern="1200" cap="none" spc="0" normalizeH="0" baseline="0" noProof="0" dirty="0">
                <a:ln>
                  <a:noFill/>
                </a:ln>
                <a:effectLst/>
                <a:uLnTx/>
                <a:uFillTx/>
              </a:rPr>
              <a:t>from the victim’s own standpoint</a:t>
            </a:r>
            <a:r>
              <a:rPr kumimoji="0" lang="en-GB" altLang="en-US" sz="2400" b="0" i="0" u="none" strike="noStrike" kern="1200" cap="none" spc="0" normalizeH="0" baseline="0" noProof="0" dirty="0">
                <a:ln>
                  <a:noFill/>
                </a:ln>
                <a:effectLst/>
                <a:uLnTx/>
                <a:uFillTx/>
              </a:rPr>
              <a:t>. </a:t>
            </a:r>
          </a:p>
          <a:p>
            <a:pPr marL="0" marR="0" lvl="0" indent="0" defTabSz="914400" rtl="0" eaLnBrk="0" fontAlgn="base" latinLnBrk="0" hangingPunct="0">
              <a:lnSpc>
                <a:spcPct val="90000"/>
              </a:lnSpc>
              <a:spcBef>
                <a:spcPct val="30000"/>
              </a:spcBef>
              <a:spcAft>
                <a:spcPct val="0"/>
              </a:spcAft>
              <a:buClrTx/>
              <a:buSzTx/>
              <a:buFontTx/>
              <a:buNone/>
              <a:tabLst/>
              <a:defRPr/>
            </a:pPr>
            <a:r>
              <a:rPr kumimoji="0" lang="en-GB" altLang="en-US" sz="2400" b="0" i="0" u="none" strike="noStrike" kern="1200" cap="none" spc="0" normalizeH="0" baseline="0" noProof="0" dirty="0">
                <a:ln>
                  <a:noFill/>
                </a:ln>
                <a:effectLst/>
                <a:uLnTx/>
                <a:uFillTx/>
              </a:rPr>
              <a:t>This includes </a:t>
            </a:r>
            <a:r>
              <a:rPr lang="en-GB" altLang="en-US" sz="2400" dirty="0"/>
              <a:t>the </a:t>
            </a:r>
            <a:r>
              <a:rPr kumimoji="0" lang="en-GB" altLang="en-US" sz="2400" b="0" i="0" u="none" strike="noStrike" kern="1200" cap="none" spc="0" normalizeH="0" baseline="0" noProof="0" dirty="0">
                <a:ln>
                  <a:noFill/>
                </a:ln>
                <a:effectLst/>
                <a:uLnTx/>
                <a:uFillTx/>
              </a:rPr>
              <a:t>meaning and significance of the abuse for the victim, whether or not it has resulted in a change of self-perception by which the victim comes to perceive himself or herself </a:t>
            </a:r>
            <a:r>
              <a:rPr kumimoji="0" lang="en-GB" altLang="en-US" sz="2400" b="0" i="1" u="none" strike="noStrike" kern="1200" cap="none" spc="0" normalizeH="0" baseline="0" noProof="0" dirty="0">
                <a:ln>
                  <a:noFill/>
                </a:ln>
                <a:effectLst/>
                <a:uLnTx/>
                <a:uFillTx/>
              </a:rPr>
              <a:t>as </a:t>
            </a:r>
            <a:r>
              <a:rPr kumimoji="0" lang="en-GB" altLang="en-US" sz="2400" b="0" i="0" u="none" strike="noStrike" kern="1200" cap="none" spc="0" normalizeH="0" baseline="0" noProof="0" dirty="0">
                <a:ln>
                  <a:noFill/>
                </a:ln>
                <a:effectLst/>
                <a:uLnTx/>
                <a:uFillTx/>
              </a:rPr>
              <a:t>a victim. </a:t>
            </a:r>
          </a:p>
          <a:p>
            <a:pPr marL="0" indent="0">
              <a:lnSpc>
                <a:spcPct val="90000"/>
              </a:lnSpc>
              <a:buNone/>
            </a:pPr>
            <a:endParaRPr lang="en-GB" sz="2400" dirty="0"/>
          </a:p>
        </p:txBody>
      </p:sp>
      <p:sp>
        <p:nvSpPr>
          <p:cNvPr id="7" name="TextBox 6">
            <a:extLst>
              <a:ext uri="{FF2B5EF4-FFF2-40B4-BE49-F238E27FC236}">
                <a16:creationId xmlns:a16="http://schemas.microsoft.com/office/drawing/2014/main" id="{4125D4DD-424B-4F1B-847D-35824EAB094E}"/>
              </a:ext>
            </a:extLst>
          </p:cNvPr>
          <p:cNvSpPr txBox="1"/>
          <p:nvPr/>
        </p:nvSpPr>
        <p:spPr>
          <a:xfrm>
            <a:off x="3480571" y="5389186"/>
            <a:ext cx="251382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childandfamilyblog.com/social-emotional-learning/hitting-child/">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580628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90FF6-314B-4B4F-B2B3-8BC219BD55CA}"/>
              </a:ext>
            </a:extLst>
          </p:cNvPr>
          <p:cNvSpPr>
            <a:spLocks noGrp="1"/>
          </p:cNvSpPr>
          <p:nvPr>
            <p:ph type="title"/>
          </p:nvPr>
        </p:nvSpPr>
        <p:spPr>
          <a:xfrm>
            <a:off x="609600" y="274638"/>
            <a:ext cx="10972800" cy="1143000"/>
          </a:xfrm>
        </p:spPr>
        <p:txBody>
          <a:bodyPr anchor="ctr">
            <a:normAutofit/>
          </a:bodyPr>
          <a:lstStyle/>
          <a:p>
            <a:r>
              <a:rPr lang="en-GB" dirty="0"/>
              <a:t>The Impact of Abuse on Victims </a:t>
            </a:r>
          </a:p>
        </p:txBody>
      </p:sp>
      <p:sp>
        <p:nvSpPr>
          <p:cNvPr id="3" name="Content Placeholder 2">
            <a:extLst>
              <a:ext uri="{FF2B5EF4-FFF2-40B4-BE49-F238E27FC236}">
                <a16:creationId xmlns:a16="http://schemas.microsoft.com/office/drawing/2014/main" id="{45E79820-5BAF-4D0D-AFD2-1D4657856D1E}"/>
              </a:ext>
            </a:extLst>
          </p:cNvPr>
          <p:cNvSpPr>
            <a:spLocks noGrp="1"/>
          </p:cNvSpPr>
          <p:nvPr>
            <p:ph sz="half" idx="1"/>
          </p:nvPr>
        </p:nvSpPr>
        <p:spPr>
          <a:xfrm>
            <a:off x="609600" y="1600201"/>
            <a:ext cx="5384800" cy="3989040"/>
          </a:xfrm>
        </p:spPr>
        <p:txBody>
          <a:bodyPr>
            <a:normAutofit/>
          </a:bodyPr>
          <a:lstStyle/>
          <a:p>
            <a:pPr marL="0" marR="0" lvl="0" indent="0" defTabSz="914400" rtl="0" eaLnBrk="0" fontAlgn="base" latinLnBrk="0" hangingPunct="0">
              <a:lnSpc>
                <a:spcPct val="90000"/>
              </a:lnSpc>
              <a:spcBef>
                <a:spcPct val="30000"/>
              </a:spcBef>
              <a:spcAft>
                <a:spcPct val="0"/>
              </a:spcAft>
              <a:buClrTx/>
              <a:buSzTx/>
              <a:buFontTx/>
              <a:buNone/>
              <a:tabLst/>
              <a:defRPr/>
            </a:pPr>
            <a:r>
              <a:rPr kumimoji="0" lang="en-GB" altLang="en-US" sz="2600" b="0" i="0" u="none" strike="noStrike" kern="1200" cap="none" spc="0" normalizeH="0" baseline="0" noProof="0" dirty="0">
                <a:ln>
                  <a:noFill/>
                </a:ln>
                <a:effectLst/>
                <a:uLnTx/>
                <a:uFillTx/>
              </a:rPr>
              <a:t>In terms of its duration the emotional impact is particularly intense at the outset, but that after a few days the initial fear, shock and anger gives way to a longer period of nervousness, anxiety, sleeplessness, depression, fear of a repeat attack and, often, self-blaming. </a:t>
            </a:r>
          </a:p>
          <a:p>
            <a:pPr marL="0" indent="0">
              <a:lnSpc>
                <a:spcPct val="90000"/>
              </a:lnSpc>
              <a:buNone/>
            </a:pPr>
            <a:endParaRPr lang="en-GB" sz="2600" dirty="0"/>
          </a:p>
        </p:txBody>
      </p:sp>
      <p:pic>
        <p:nvPicPr>
          <p:cNvPr id="6" name="Content Placeholder 5" descr="A person talking on a cell phone&#10;&#10;Description automatically generated">
            <a:extLst>
              <a:ext uri="{FF2B5EF4-FFF2-40B4-BE49-F238E27FC236}">
                <a16:creationId xmlns:a16="http://schemas.microsoft.com/office/drawing/2014/main" id="{40C8404D-3FE3-4971-8504-CBF61E9572A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384" b="13537"/>
          <a:stretch/>
        </p:blipFill>
        <p:spPr>
          <a:xfrm>
            <a:off x="6197600" y="1600201"/>
            <a:ext cx="5384800" cy="3989040"/>
          </a:xfrm>
          <a:noFill/>
        </p:spPr>
      </p:pic>
      <p:sp>
        <p:nvSpPr>
          <p:cNvPr id="7" name="TextBox 6">
            <a:extLst>
              <a:ext uri="{FF2B5EF4-FFF2-40B4-BE49-F238E27FC236}">
                <a16:creationId xmlns:a16="http://schemas.microsoft.com/office/drawing/2014/main" id="{575956D0-24CD-4222-B171-6E6DF1E320E9}"/>
              </a:ext>
            </a:extLst>
          </p:cNvPr>
          <p:cNvSpPr txBox="1"/>
          <p:nvPr/>
        </p:nvSpPr>
        <p:spPr>
          <a:xfrm>
            <a:off x="9068571" y="5389186"/>
            <a:ext cx="251382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versity.org/wiki/Motivation_and_emotion/Book/2014/Depression_and_motivation">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14968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0" y="274638"/>
            <a:ext cx="10972800" cy="1143000"/>
          </a:xfrm>
        </p:spPr>
        <p:txBody>
          <a:bodyPr anchor="ctr">
            <a:normAutofit/>
          </a:bodyPr>
          <a:lstStyle/>
          <a:p>
            <a:r>
              <a:rPr lang="en-GB" dirty="0"/>
              <a:t>Short Term Impacts of Abuse </a:t>
            </a:r>
          </a:p>
        </p:txBody>
      </p:sp>
      <p:pic>
        <p:nvPicPr>
          <p:cNvPr id="6" name="Content Placeholder 5" descr="A picture containing man, person, cellphone, phone&#10;&#10;Description automatically generated">
            <a:extLst>
              <a:ext uri="{FF2B5EF4-FFF2-40B4-BE49-F238E27FC236}">
                <a16:creationId xmlns:a16="http://schemas.microsoft.com/office/drawing/2014/main" id="{E1712230-05F4-41F5-B60E-CEA1D04BC3AC}"/>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781" b="-1"/>
          <a:stretch/>
        </p:blipFill>
        <p:spPr>
          <a:xfrm>
            <a:off x="609600" y="1600201"/>
            <a:ext cx="5384800" cy="3989040"/>
          </a:xfrm>
          <a:noFill/>
        </p:spPr>
      </p:pic>
      <p:sp>
        <p:nvSpPr>
          <p:cNvPr id="3" name="Content Placeholder 2">
            <a:extLst>
              <a:ext uri="{FF2B5EF4-FFF2-40B4-BE49-F238E27FC236}">
                <a16:creationId xmlns:a16="http://schemas.microsoft.com/office/drawing/2014/main" id="{DE4C3CAD-2BC8-4FF6-8F94-EEE7A81162AB}"/>
              </a:ext>
            </a:extLst>
          </p:cNvPr>
          <p:cNvSpPr>
            <a:spLocks noGrp="1"/>
          </p:cNvSpPr>
          <p:nvPr>
            <p:ph sz="half" idx="2"/>
          </p:nvPr>
        </p:nvSpPr>
        <p:spPr>
          <a:xfrm>
            <a:off x="6197600" y="1600201"/>
            <a:ext cx="5384800" cy="3989040"/>
          </a:xfrm>
        </p:spPr>
        <p:txBody>
          <a:bodyPr>
            <a:normAutofit/>
          </a:bodyPr>
          <a:lstStyle/>
          <a:p>
            <a:pPr marL="0" marR="0" lvl="0" indent="0" defTabSz="914400" rtl="0" eaLnBrk="0" fontAlgn="base" latinLnBrk="0" hangingPunct="0">
              <a:lnSpc>
                <a:spcPct val="90000"/>
              </a:lnSpc>
              <a:spcBef>
                <a:spcPct val="20000"/>
              </a:spcBef>
              <a:spcAft>
                <a:spcPct val="0"/>
              </a:spcAft>
              <a:buClrTx/>
              <a:buSzTx/>
              <a:buFontTx/>
              <a:buNone/>
              <a:tabLst/>
              <a:defRPr/>
            </a:pPr>
            <a:r>
              <a:rPr kumimoji="0" lang="en-US" altLang="en-US" b="0" i="0" u="none" strike="noStrike" kern="0" cap="none" spc="0" normalizeH="0" baseline="0" noProof="0">
                <a:ln>
                  <a:noFill/>
                </a:ln>
                <a:effectLst/>
                <a:uLnTx/>
                <a:uFillTx/>
              </a:rPr>
              <a:t>Mental Anguish </a:t>
            </a:r>
          </a:p>
          <a:p>
            <a:pPr marL="0" marR="0" lvl="0" indent="0" defTabSz="914400" rtl="0" eaLnBrk="0" fontAlgn="base" latinLnBrk="0" hangingPunct="0">
              <a:lnSpc>
                <a:spcPct val="90000"/>
              </a:lnSpc>
              <a:spcBef>
                <a:spcPct val="20000"/>
              </a:spcBef>
              <a:spcAft>
                <a:spcPct val="0"/>
              </a:spcAft>
              <a:buClrTx/>
              <a:buSzTx/>
              <a:buFontTx/>
              <a:buNone/>
              <a:tabLst/>
              <a:defRPr/>
            </a:pPr>
            <a:endParaRPr lang="en-US" altLang="en-US" kern="0"/>
          </a:p>
          <a:p>
            <a:pPr marL="0" marR="0" lvl="0" indent="0" defTabSz="914400" rtl="0" eaLnBrk="0" fontAlgn="base" latinLnBrk="0" hangingPunct="0">
              <a:lnSpc>
                <a:spcPct val="90000"/>
              </a:lnSpc>
              <a:spcBef>
                <a:spcPct val="20000"/>
              </a:spcBef>
              <a:spcAft>
                <a:spcPct val="0"/>
              </a:spcAft>
              <a:buClrTx/>
              <a:buSzTx/>
              <a:buFontTx/>
              <a:buNone/>
              <a:tabLst/>
              <a:defRPr/>
            </a:pPr>
            <a:r>
              <a:rPr kumimoji="0" lang="en-US" altLang="en-US" b="0" i="0" u="none" strike="noStrike" kern="0" cap="none" spc="0" normalizeH="0" baseline="0" noProof="0">
                <a:ln>
                  <a:noFill/>
                </a:ln>
                <a:effectLst/>
                <a:uLnTx/>
                <a:uFillTx/>
              </a:rPr>
              <a:t>Shock, disbelief and denial</a:t>
            </a:r>
          </a:p>
          <a:p>
            <a:pPr marL="0" marR="0" lvl="0" indent="0" defTabSz="914400" rtl="0" eaLnBrk="0" fontAlgn="base" latinLnBrk="0" hangingPunct="0">
              <a:lnSpc>
                <a:spcPct val="90000"/>
              </a:lnSpc>
              <a:spcBef>
                <a:spcPct val="20000"/>
              </a:spcBef>
              <a:spcAft>
                <a:spcPct val="0"/>
              </a:spcAft>
              <a:buClrTx/>
              <a:buSzTx/>
              <a:buFontTx/>
              <a:buNone/>
              <a:tabLst/>
              <a:defRPr/>
            </a:pPr>
            <a:endParaRPr kumimoji="0" lang="en-US" altLang="en-US" b="0" i="0" u="none" strike="noStrike" kern="0" cap="none" spc="0" normalizeH="0" baseline="0" noProof="0">
              <a:ln>
                <a:noFill/>
              </a:ln>
              <a:effectLst/>
              <a:uLnTx/>
              <a:uFillTx/>
            </a:endParaRPr>
          </a:p>
          <a:p>
            <a:pPr marL="0" marR="0" lvl="0" indent="0" defTabSz="914400" rtl="0" eaLnBrk="0" fontAlgn="base" latinLnBrk="0" hangingPunct="0">
              <a:lnSpc>
                <a:spcPct val="90000"/>
              </a:lnSpc>
              <a:spcBef>
                <a:spcPct val="20000"/>
              </a:spcBef>
              <a:spcAft>
                <a:spcPct val="0"/>
              </a:spcAft>
              <a:buClrTx/>
              <a:buSzTx/>
              <a:buFontTx/>
              <a:buNone/>
              <a:tabLst/>
              <a:defRPr/>
            </a:pPr>
            <a:r>
              <a:rPr kumimoji="0" lang="en-US" altLang="en-US" b="0" i="0" u="none" strike="noStrike" kern="0" cap="none" spc="0" normalizeH="0" baseline="0" noProof="0">
                <a:ln>
                  <a:noFill/>
                </a:ln>
                <a:effectLst/>
                <a:uLnTx/>
                <a:uFillTx/>
              </a:rPr>
              <a:t>Anger, fear, frustration, confusion </a:t>
            </a:r>
          </a:p>
          <a:p>
            <a:pPr marL="0" marR="0" lvl="0" indent="0" defTabSz="914400" rtl="0" eaLnBrk="0" fontAlgn="base" latinLnBrk="0" hangingPunct="0">
              <a:lnSpc>
                <a:spcPct val="90000"/>
              </a:lnSpc>
              <a:spcBef>
                <a:spcPct val="20000"/>
              </a:spcBef>
              <a:spcAft>
                <a:spcPct val="0"/>
              </a:spcAft>
              <a:buClrTx/>
              <a:buSzTx/>
              <a:buFontTx/>
              <a:buNone/>
              <a:tabLst/>
              <a:defRPr/>
            </a:pPr>
            <a:endParaRPr kumimoji="0" lang="en-US" altLang="en-US" b="0" i="0" u="none" strike="noStrike" kern="0" cap="none" spc="0" normalizeH="0" baseline="0" noProof="0">
              <a:ln>
                <a:noFill/>
              </a:ln>
              <a:effectLst/>
              <a:uLnTx/>
              <a:uFillTx/>
            </a:endParaRPr>
          </a:p>
          <a:p>
            <a:pPr marL="0" marR="0" lvl="0" indent="0" defTabSz="914400" rtl="0" eaLnBrk="0" fontAlgn="base" latinLnBrk="0" hangingPunct="0">
              <a:lnSpc>
                <a:spcPct val="90000"/>
              </a:lnSpc>
              <a:spcBef>
                <a:spcPct val="20000"/>
              </a:spcBef>
              <a:spcAft>
                <a:spcPct val="0"/>
              </a:spcAft>
              <a:buClrTx/>
              <a:buSzTx/>
              <a:buFontTx/>
              <a:buNone/>
              <a:tabLst/>
              <a:defRPr/>
            </a:pPr>
            <a:r>
              <a:rPr kumimoji="0" lang="en-US" altLang="en-US" b="0" i="0" u="none" strike="noStrike" kern="0" cap="none" spc="0" normalizeH="0" baseline="0" noProof="0">
                <a:ln>
                  <a:noFill/>
                </a:ln>
                <a:effectLst/>
                <a:uLnTx/>
                <a:uFillTx/>
              </a:rPr>
              <a:t>Self-blame, guilt, grief</a:t>
            </a:r>
          </a:p>
          <a:p>
            <a:pPr>
              <a:lnSpc>
                <a:spcPct val="90000"/>
              </a:lnSpc>
            </a:pPr>
            <a:endParaRPr lang="en-GB"/>
          </a:p>
        </p:txBody>
      </p:sp>
    </p:spTree>
    <p:extLst>
      <p:ext uri="{BB962C8B-B14F-4D97-AF65-F5344CB8AC3E}">
        <p14:creationId xmlns:p14="http://schemas.microsoft.com/office/powerpoint/2010/main" val="17999947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C01A1-50E5-4DE4-8AEE-7357E90CAE51}"/>
              </a:ext>
            </a:extLst>
          </p:cNvPr>
          <p:cNvSpPr>
            <a:spLocks noGrp="1"/>
          </p:cNvSpPr>
          <p:nvPr>
            <p:ph type="title"/>
          </p:nvPr>
        </p:nvSpPr>
        <p:spPr>
          <a:xfrm>
            <a:off x="609600" y="274638"/>
            <a:ext cx="10972800" cy="1143000"/>
          </a:xfrm>
        </p:spPr>
        <p:txBody>
          <a:bodyPr anchor="ctr">
            <a:normAutofit/>
          </a:bodyPr>
          <a:lstStyle/>
          <a:p>
            <a:r>
              <a:rPr lang="en-GB" dirty="0"/>
              <a:t>Long Term Impacts of Abuse </a:t>
            </a:r>
          </a:p>
        </p:txBody>
      </p:sp>
      <p:sp>
        <p:nvSpPr>
          <p:cNvPr id="3" name="Content Placeholder 2">
            <a:extLst>
              <a:ext uri="{FF2B5EF4-FFF2-40B4-BE49-F238E27FC236}">
                <a16:creationId xmlns:a16="http://schemas.microsoft.com/office/drawing/2014/main" id="{8E3CF332-7913-4E36-8CE4-1E941831BD9C}"/>
              </a:ext>
            </a:extLst>
          </p:cNvPr>
          <p:cNvSpPr>
            <a:spLocks noGrp="1"/>
          </p:cNvSpPr>
          <p:nvPr>
            <p:ph sz="half" idx="1"/>
          </p:nvPr>
        </p:nvSpPr>
        <p:spPr>
          <a:xfrm>
            <a:off x="609600" y="1600201"/>
            <a:ext cx="5384800" cy="3989040"/>
          </a:xfrm>
        </p:spPr>
        <p:txBody>
          <a:bodyPr>
            <a:normAutofit fontScale="92500" lnSpcReduction="20000"/>
          </a:bodyPr>
          <a:lstStyle/>
          <a:p>
            <a:pPr marL="0" marR="0" lvl="0" indent="0" defTabSz="914400" rtl="0" eaLnBrk="0" fontAlgn="base" latinLnBrk="0" hangingPunct="0">
              <a:spcBef>
                <a:spcPct val="30000"/>
              </a:spcBef>
              <a:spcAft>
                <a:spcPct val="0"/>
              </a:spcAft>
              <a:buClrTx/>
              <a:buSzTx/>
              <a:buFontTx/>
              <a:buNone/>
              <a:tabLst/>
              <a:defRPr/>
            </a:pPr>
            <a:r>
              <a:rPr kumimoji="0" lang="en-GB" altLang="en-US" b="0" i="0" u="none" strike="noStrike" kern="1200" cap="none" spc="0" normalizeH="0" baseline="0" noProof="0" dirty="0">
                <a:ln>
                  <a:noFill/>
                </a:ln>
                <a:effectLst/>
                <a:uLnTx/>
                <a:uFillTx/>
              </a:rPr>
              <a:t>Following abuse some victims may develop long-term psychological problems, such as depression or anxiety attacks  or Post Traumatic Stress Disorder.</a:t>
            </a:r>
          </a:p>
          <a:p>
            <a:pPr marL="0" marR="0" lvl="0" indent="0" defTabSz="914400" rtl="0" eaLnBrk="0" fontAlgn="base" latinLnBrk="0" hangingPunct="0">
              <a:spcBef>
                <a:spcPct val="30000"/>
              </a:spcBef>
              <a:spcAft>
                <a:spcPct val="0"/>
              </a:spcAft>
              <a:buClrTx/>
              <a:buSzTx/>
              <a:buFontTx/>
              <a:buNone/>
              <a:tabLst/>
              <a:defRPr/>
            </a:pPr>
            <a:r>
              <a:rPr kumimoji="0" lang="en-GB" altLang="en-US" b="0" i="0" u="none" strike="noStrike" kern="1200" cap="none" spc="0" normalizeH="0" baseline="0" noProof="0" dirty="0">
                <a:ln>
                  <a:noFill/>
                </a:ln>
                <a:effectLst/>
                <a:uLnTx/>
                <a:uFillTx/>
              </a:rPr>
              <a:t>(Dan Biddle the most injured survivor of the London Terror Attacks of 2005 leaving him with PTSD amongst other health issues – since he has suffered Hate Crime on account of his disability). </a:t>
            </a:r>
          </a:p>
          <a:p>
            <a:pPr marL="0" marR="0" lvl="0" indent="0" defTabSz="914400" rtl="0" eaLnBrk="0" fontAlgn="base" latinLnBrk="0" hangingPunct="0">
              <a:spcBef>
                <a:spcPct val="30000"/>
              </a:spcBef>
              <a:spcAft>
                <a:spcPct val="0"/>
              </a:spcAft>
              <a:buClrTx/>
              <a:buSzTx/>
              <a:buFontTx/>
              <a:buNone/>
              <a:tabLst/>
              <a:defRPr/>
            </a:pPr>
            <a:endParaRPr kumimoji="0" lang="en-GB" altLang="en-US" b="0" i="0" u="none" strike="noStrike" kern="1200" cap="none" spc="0" normalizeH="0" baseline="0" noProof="0" dirty="0">
              <a:ln>
                <a:noFill/>
              </a:ln>
              <a:effectLst/>
              <a:uLnTx/>
              <a:uFillTx/>
            </a:endParaRPr>
          </a:p>
          <a:p>
            <a:endParaRPr lang="en-GB" dirty="0"/>
          </a:p>
        </p:txBody>
      </p:sp>
      <p:pic>
        <p:nvPicPr>
          <p:cNvPr id="5" name="Content Placeholder 4">
            <a:extLst>
              <a:ext uri="{FF2B5EF4-FFF2-40B4-BE49-F238E27FC236}">
                <a16:creationId xmlns:a16="http://schemas.microsoft.com/office/drawing/2014/main" id="{F5CAB56D-BC98-4921-A5A9-42B55074DF5C}"/>
              </a:ext>
            </a:extLst>
          </p:cNvPr>
          <p:cNvPicPr>
            <a:picLocks noGrp="1" noChangeAspect="1"/>
          </p:cNvPicPr>
          <p:nvPr>
            <p:ph sz="half" idx="2"/>
          </p:nvPr>
        </p:nvPicPr>
        <p:blipFill rotWithShape="1">
          <a:blip r:embed="rId3"/>
          <a:srcRect l="1874" r="2624" b="3"/>
          <a:stretch/>
        </p:blipFill>
        <p:spPr>
          <a:xfrm>
            <a:off x="6197600" y="1600201"/>
            <a:ext cx="5384800" cy="3989040"/>
          </a:xfrm>
          <a:prstGeom prst="rect">
            <a:avLst/>
          </a:prstGeom>
          <a:noFill/>
        </p:spPr>
      </p:pic>
    </p:spTree>
    <p:extLst>
      <p:ext uri="{BB962C8B-B14F-4D97-AF65-F5344CB8AC3E}">
        <p14:creationId xmlns:p14="http://schemas.microsoft.com/office/powerpoint/2010/main" val="3414240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C01A1-50E5-4DE4-8AEE-7357E90CAE51}"/>
              </a:ext>
            </a:extLst>
          </p:cNvPr>
          <p:cNvSpPr>
            <a:spLocks noGrp="1"/>
          </p:cNvSpPr>
          <p:nvPr>
            <p:ph type="title"/>
          </p:nvPr>
        </p:nvSpPr>
        <p:spPr>
          <a:xfrm>
            <a:off x="609600" y="274638"/>
            <a:ext cx="10972800" cy="1143000"/>
          </a:xfrm>
        </p:spPr>
        <p:txBody>
          <a:bodyPr anchor="ctr">
            <a:normAutofit/>
          </a:bodyPr>
          <a:lstStyle/>
          <a:p>
            <a:r>
              <a:rPr lang="en-GB" dirty="0"/>
              <a:t>Long Term Impacts of Abuse </a:t>
            </a:r>
          </a:p>
        </p:txBody>
      </p:sp>
      <p:pic>
        <p:nvPicPr>
          <p:cNvPr id="9" name="Content Placeholder 8" descr="A picture containing person, indoor, young, holding&#10;&#10;Description automatically generated">
            <a:extLst>
              <a:ext uri="{FF2B5EF4-FFF2-40B4-BE49-F238E27FC236}">
                <a16:creationId xmlns:a16="http://schemas.microsoft.com/office/drawing/2014/main" id="{FDA3B4E4-F719-4A0B-9DD8-3145E2A85FC2}"/>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4068"/>
          <a:stretch/>
        </p:blipFill>
        <p:spPr>
          <a:xfrm>
            <a:off x="609600" y="1600201"/>
            <a:ext cx="5384800" cy="3989040"/>
          </a:xfrm>
          <a:noFill/>
        </p:spPr>
      </p:pic>
      <p:sp>
        <p:nvSpPr>
          <p:cNvPr id="3" name="Content Placeholder 2">
            <a:extLst>
              <a:ext uri="{FF2B5EF4-FFF2-40B4-BE49-F238E27FC236}">
                <a16:creationId xmlns:a16="http://schemas.microsoft.com/office/drawing/2014/main" id="{8E3CF332-7913-4E36-8CE4-1E941831BD9C}"/>
              </a:ext>
            </a:extLst>
          </p:cNvPr>
          <p:cNvSpPr>
            <a:spLocks noGrp="1"/>
          </p:cNvSpPr>
          <p:nvPr>
            <p:ph sz="half" idx="2"/>
          </p:nvPr>
        </p:nvSpPr>
        <p:spPr>
          <a:xfrm>
            <a:off x="6197600" y="1600201"/>
            <a:ext cx="5384800" cy="3989040"/>
          </a:xfrm>
        </p:spPr>
        <p:txBody>
          <a:bodyPr>
            <a:normAutofit/>
          </a:bodyPr>
          <a:lstStyle/>
          <a:p>
            <a:pPr marL="0" marR="0" lvl="0" indent="0" defTabSz="914400" rtl="0" eaLnBrk="0" fontAlgn="base" latinLnBrk="0" hangingPunct="0">
              <a:lnSpc>
                <a:spcPct val="90000"/>
              </a:lnSpc>
              <a:spcBef>
                <a:spcPct val="30000"/>
              </a:spcBef>
              <a:spcAft>
                <a:spcPct val="0"/>
              </a:spcAft>
              <a:buClrTx/>
              <a:buSzTx/>
              <a:buFontTx/>
              <a:buNone/>
              <a:tabLst/>
              <a:defRPr/>
            </a:pPr>
            <a:endParaRPr kumimoji="0" lang="en-GB" altLang="en-US" sz="2200" b="0" i="0" u="none" strike="noStrike" kern="1200" cap="none" spc="0" normalizeH="0" baseline="0" noProof="0">
              <a:ln>
                <a:noFill/>
              </a:ln>
              <a:effectLst/>
              <a:uLnTx/>
              <a:uFillTx/>
            </a:endParaRPr>
          </a:p>
          <a:p>
            <a:pPr marL="0" marR="0" lvl="0" indent="0" defTabSz="914400" rtl="0" eaLnBrk="0" fontAlgn="base" latinLnBrk="0" hangingPunct="0">
              <a:lnSpc>
                <a:spcPct val="90000"/>
              </a:lnSpc>
              <a:spcBef>
                <a:spcPct val="30000"/>
              </a:spcBef>
              <a:spcAft>
                <a:spcPct val="0"/>
              </a:spcAft>
              <a:buClrTx/>
              <a:buSzTx/>
              <a:buFontTx/>
              <a:buNone/>
              <a:tabLst/>
              <a:defRPr/>
            </a:pPr>
            <a:r>
              <a:rPr lang="en-GB" sz="2200"/>
              <a:t>Abuse can lead to the victim feeling </a:t>
            </a:r>
            <a:r>
              <a:rPr kumimoji="0" lang="en-GB" sz="2200" b="0" i="0" u="none" strike="noStrike" kern="1200" cap="none" spc="0" normalizeH="0" baseline="0" noProof="0">
                <a:ln>
                  <a:noFill/>
                </a:ln>
                <a:effectLst/>
                <a:uLnTx/>
                <a:uFillTx/>
              </a:rPr>
              <a:t>powerless and vulnerable. </a:t>
            </a:r>
          </a:p>
          <a:p>
            <a:pPr marL="0" marR="0" lvl="0" indent="0" defTabSz="914400" rtl="0" eaLnBrk="0" fontAlgn="base" latinLnBrk="0" hangingPunct="0">
              <a:lnSpc>
                <a:spcPct val="90000"/>
              </a:lnSpc>
              <a:spcBef>
                <a:spcPct val="30000"/>
              </a:spcBef>
              <a:spcAft>
                <a:spcPct val="0"/>
              </a:spcAft>
              <a:buClrTx/>
              <a:buSzTx/>
              <a:buFontTx/>
              <a:buNone/>
              <a:tabLst/>
              <a:defRPr/>
            </a:pPr>
            <a:r>
              <a:rPr lang="en-GB" sz="2200"/>
              <a:t>As we know some abuse such as domestic violence, racially motivated crimes child abuse etc are often ‘ongoing’ offences and rarely ‘one off’s’ this for of abuse is particularly harmful to the victim. </a:t>
            </a:r>
          </a:p>
          <a:p>
            <a:pPr marL="0" marR="0" lvl="0" indent="0" defTabSz="914400" rtl="0" eaLnBrk="0" fontAlgn="base" latinLnBrk="0" hangingPunct="0">
              <a:lnSpc>
                <a:spcPct val="90000"/>
              </a:lnSpc>
              <a:spcBef>
                <a:spcPct val="30000"/>
              </a:spcBef>
              <a:spcAft>
                <a:spcPct val="0"/>
              </a:spcAft>
              <a:buClrTx/>
              <a:buSzTx/>
              <a:buFontTx/>
              <a:buNone/>
              <a:tabLst/>
              <a:defRPr/>
            </a:pPr>
            <a:endParaRPr lang="en-GB" sz="2200"/>
          </a:p>
          <a:p>
            <a:pPr marL="0" marR="0" lvl="0" indent="0" defTabSz="914400" rtl="0" eaLnBrk="0" fontAlgn="base" latinLnBrk="0" hangingPunct="0">
              <a:lnSpc>
                <a:spcPct val="90000"/>
              </a:lnSpc>
              <a:spcBef>
                <a:spcPct val="30000"/>
              </a:spcBef>
              <a:spcAft>
                <a:spcPct val="0"/>
              </a:spcAft>
              <a:buClrTx/>
              <a:buSzTx/>
              <a:buFontTx/>
              <a:buNone/>
              <a:tabLst/>
              <a:defRPr/>
            </a:pPr>
            <a:r>
              <a:rPr lang="en-GB" sz="2200"/>
              <a:t> </a:t>
            </a:r>
          </a:p>
        </p:txBody>
      </p:sp>
      <p:sp>
        <p:nvSpPr>
          <p:cNvPr id="10" name="TextBox 9">
            <a:extLst>
              <a:ext uri="{FF2B5EF4-FFF2-40B4-BE49-F238E27FC236}">
                <a16:creationId xmlns:a16="http://schemas.microsoft.com/office/drawing/2014/main" id="{9864821C-33B8-4C85-9D3B-7E4A99CA898C}"/>
              </a:ext>
            </a:extLst>
          </p:cNvPr>
          <p:cNvSpPr txBox="1"/>
          <p:nvPr/>
        </p:nvSpPr>
        <p:spPr>
          <a:xfrm>
            <a:off x="3480571" y="5389186"/>
            <a:ext cx="251382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dailypetition.com/Help-Stop-Child-Abuse-Indefinitely-t-1235">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686990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AB7D-AC1B-46BC-9624-C4E8931496AF}"/>
              </a:ext>
            </a:extLst>
          </p:cNvPr>
          <p:cNvSpPr>
            <a:spLocks noGrp="1"/>
          </p:cNvSpPr>
          <p:nvPr>
            <p:ph type="title"/>
          </p:nvPr>
        </p:nvSpPr>
        <p:spPr>
          <a:xfrm>
            <a:off x="609600" y="274638"/>
            <a:ext cx="10972800" cy="1143000"/>
          </a:xfrm>
        </p:spPr>
        <p:txBody>
          <a:bodyPr anchor="ctr">
            <a:normAutofit/>
          </a:bodyPr>
          <a:lstStyle/>
          <a:p>
            <a:r>
              <a:rPr lang="en-GB" dirty="0"/>
              <a:t>Long Term Impacts</a:t>
            </a:r>
          </a:p>
        </p:txBody>
      </p:sp>
      <p:sp>
        <p:nvSpPr>
          <p:cNvPr id="3" name="Content Placeholder 2">
            <a:extLst>
              <a:ext uri="{FF2B5EF4-FFF2-40B4-BE49-F238E27FC236}">
                <a16:creationId xmlns:a16="http://schemas.microsoft.com/office/drawing/2014/main" id="{DE4C3CAD-2BC8-4FF6-8F94-EEE7A81162AB}"/>
              </a:ext>
            </a:extLst>
          </p:cNvPr>
          <p:cNvSpPr>
            <a:spLocks noGrp="1"/>
          </p:cNvSpPr>
          <p:nvPr>
            <p:ph sz="half" idx="1"/>
          </p:nvPr>
        </p:nvSpPr>
        <p:spPr>
          <a:xfrm>
            <a:off x="609600" y="1417638"/>
            <a:ext cx="5384800" cy="4323942"/>
          </a:xfrm>
        </p:spPr>
        <p:txBody>
          <a:bodyPr>
            <a:normAutofit fontScale="47500" lnSpcReduction="20000"/>
          </a:bodyPr>
          <a:lstStyle/>
          <a:p>
            <a:pPr eaLnBrk="0" fontAlgn="base" hangingPunct="0">
              <a:lnSpc>
                <a:spcPct val="170000"/>
              </a:lnSpc>
              <a:spcAft>
                <a:spcPct val="0"/>
              </a:spcAft>
              <a:defRPr/>
            </a:pPr>
            <a:r>
              <a:rPr kumimoji="0" lang="en-GB" altLang="en-US" sz="3300" i="0" u="none" strike="noStrike" kern="0" cap="none" spc="0" normalizeH="0" baseline="0" noProof="0" dirty="0">
                <a:ln>
                  <a:noFill/>
                </a:ln>
                <a:effectLst/>
                <a:uLnTx/>
                <a:uFillTx/>
              </a:rPr>
              <a:t>Post Traumatic Stress Disorder (PTSD)</a:t>
            </a:r>
          </a:p>
          <a:p>
            <a:pPr eaLnBrk="0" fontAlgn="base" hangingPunct="0">
              <a:lnSpc>
                <a:spcPct val="170000"/>
              </a:lnSpc>
              <a:spcAft>
                <a:spcPct val="0"/>
              </a:spcAft>
              <a:defRPr/>
            </a:pPr>
            <a:r>
              <a:rPr kumimoji="0" lang="en-US" altLang="en-US" sz="3300" b="0" i="0" u="none" strike="noStrike" kern="0" cap="none" spc="0" normalizeH="0" baseline="0" noProof="0" dirty="0">
                <a:ln>
                  <a:noFill/>
                </a:ln>
                <a:effectLst/>
                <a:uLnTx/>
                <a:uFillTx/>
              </a:rPr>
              <a:t>Flashbacks</a:t>
            </a:r>
          </a:p>
          <a:p>
            <a:pPr eaLnBrk="0" fontAlgn="base" hangingPunct="0">
              <a:lnSpc>
                <a:spcPct val="170000"/>
              </a:lnSpc>
              <a:spcAft>
                <a:spcPct val="0"/>
              </a:spcAft>
              <a:defRPr/>
            </a:pPr>
            <a:r>
              <a:rPr kumimoji="0" lang="en-US" altLang="en-US" sz="3300" b="0" i="0" u="none" strike="noStrike" kern="0" cap="none" spc="0" normalizeH="0" baseline="0" noProof="0" dirty="0">
                <a:ln>
                  <a:noFill/>
                </a:ln>
                <a:effectLst/>
                <a:uLnTx/>
                <a:uFillTx/>
              </a:rPr>
              <a:t>Depression</a:t>
            </a:r>
          </a:p>
          <a:p>
            <a:pPr eaLnBrk="0" fontAlgn="base" hangingPunct="0">
              <a:lnSpc>
                <a:spcPct val="170000"/>
              </a:lnSpc>
              <a:spcAft>
                <a:spcPct val="0"/>
              </a:spcAft>
              <a:defRPr/>
            </a:pPr>
            <a:r>
              <a:rPr kumimoji="0" lang="en-US" altLang="en-US" sz="3300" b="0" i="0" u="none" strike="noStrike" kern="0" cap="none" spc="0" normalizeH="0" baseline="0" noProof="0" dirty="0">
                <a:ln>
                  <a:noFill/>
                </a:ln>
                <a:effectLst/>
                <a:uLnTx/>
                <a:uFillTx/>
              </a:rPr>
              <a:t>Panic Attacks</a:t>
            </a:r>
          </a:p>
          <a:p>
            <a:pPr eaLnBrk="0" fontAlgn="base" hangingPunct="0">
              <a:lnSpc>
                <a:spcPct val="170000"/>
              </a:lnSpc>
              <a:spcAft>
                <a:spcPct val="0"/>
              </a:spcAft>
              <a:defRPr/>
            </a:pPr>
            <a:r>
              <a:rPr kumimoji="0" lang="en-US" altLang="en-US" sz="3300" b="0" i="0" u="none" strike="noStrike" kern="0" cap="none" spc="0" normalizeH="0" baseline="0" noProof="0" dirty="0">
                <a:ln>
                  <a:noFill/>
                </a:ln>
                <a:effectLst/>
                <a:uLnTx/>
                <a:uFillTx/>
              </a:rPr>
              <a:t>Behavioral changes - Fear of going out (of re-</a:t>
            </a:r>
            <a:r>
              <a:rPr kumimoji="0" lang="en-US" altLang="en-US" sz="3300" b="0" i="0" u="none" strike="noStrike" kern="0" cap="none" spc="0" normalizeH="0" baseline="0" noProof="0" dirty="0" err="1">
                <a:ln>
                  <a:noFill/>
                </a:ln>
                <a:effectLst/>
                <a:uLnTx/>
                <a:uFillTx/>
              </a:rPr>
              <a:t>victimisation</a:t>
            </a:r>
            <a:r>
              <a:rPr kumimoji="0" lang="en-US" altLang="en-US" sz="3300" b="0" i="0" u="none" strike="noStrike" kern="0" cap="none" spc="0" normalizeH="0" baseline="0" noProof="0" dirty="0">
                <a:ln>
                  <a:noFill/>
                </a:ln>
                <a:effectLst/>
                <a:uLnTx/>
                <a:uFillTx/>
              </a:rPr>
              <a:t>)</a:t>
            </a:r>
          </a:p>
          <a:p>
            <a:pPr eaLnBrk="0" fontAlgn="base" hangingPunct="0">
              <a:lnSpc>
                <a:spcPct val="170000"/>
              </a:lnSpc>
              <a:spcAft>
                <a:spcPct val="0"/>
              </a:spcAft>
              <a:defRPr/>
            </a:pPr>
            <a:r>
              <a:rPr kumimoji="0" lang="en-US" altLang="en-US" sz="3300" b="0" i="0" u="none" strike="noStrike" kern="0" cap="none" spc="0" normalizeH="0" baseline="0" noProof="0" dirty="0">
                <a:ln>
                  <a:noFill/>
                </a:ln>
                <a:effectLst/>
                <a:uLnTx/>
                <a:uFillTx/>
              </a:rPr>
              <a:t>Suicide</a:t>
            </a:r>
          </a:p>
          <a:p>
            <a:pPr eaLnBrk="0" fontAlgn="base" hangingPunct="0">
              <a:lnSpc>
                <a:spcPct val="170000"/>
              </a:lnSpc>
              <a:spcAft>
                <a:spcPct val="0"/>
              </a:spcAft>
              <a:defRPr/>
            </a:pPr>
            <a:r>
              <a:rPr lang="en-US" altLang="en-US" sz="3300" kern="0" dirty="0"/>
              <a:t>Multiple impacts on abuse victims life (e.g. employment, social, offending)</a:t>
            </a:r>
            <a:br>
              <a:rPr kumimoji="0" lang="en-US" altLang="en-US" sz="3300" b="0" i="0" u="none" strike="noStrike" kern="0" cap="none" spc="0" normalizeH="0" baseline="0" noProof="0" dirty="0">
                <a:ln>
                  <a:noFill/>
                </a:ln>
                <a:effectLst/>
                <a:uLnTx/>
                <a:uFillTx/>
              </a:rPr>
            </a:br>
            <a:endParaRPr kumimoji="0" lang="en-GB" altLang="en-US" sz="3300" b="0" i="0" u="none" strike="noStrike" kern="0" cap="none" spc="0" normalizeH="0" baseline="0" noProof="0" dirty="0">
              <a:ln>
                <a:noFill/>
              </a:ln>
              <a:effectLst/>
              <a:uLnTx/>
              <a:uFillTx/>
            </a:endParaRPr>
          </a:p>
          <a:p>
            <a:pPr>
              <a:lnSpc>
                <a:spcPct val="90000"/>
              </a:lnSpc>
            </a:pPr>
            <a:endParaRPr lang="en-GB" sz="2400" dirty="0"/>
          </a:p>
        </p:txBody>
      </p:sp>
      <p:pic>
        <p:nvPicPr>
          <p:cNvPr id="6" name="Content Placeholder 5" descr="A picture containing food, shirt&#10;&#10;Description automatically generated">
            <a:extLst>
              <a:ext uri="{FF2B5EF4-FFF2-40B4-BE49-F238E27FC236}">
                <a16:creationId xmlns:a16="http://schemas.microsoft.com/office/drawing/2014/main" id="{B131D55C-B0DD-4ECC-BE94-B42B9DD90804}"/>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8585" r="10882" b="-2"/>
          <a:stretch/>
        </p:blipFill>
        <p:spPr>
          <a:xfrm>
            <a:off x="6197600" y="1417638"/>
            <a:ext cx="5384800" cy="4171603"/>
          </a:xfrm>
          <a:noFill/>
        </p:spPr>
      </p:pic>
      <p:sp>
        <p:nvSpPr>
          <p:cNvPr id="7" name="TextBox 6">
            <a:extLst>
              <a:ext uri="{FF2B5EF4-FFF2-40B4-BE49-F238E27FC236}">
                <a16:creationId xmlns:a16="http://schemas.microsoft.com/office/drawing/2014/main" id="{6AAFFE06-7FB2-48E2-910E-EAB81AAC19A7}"/>
              </a:ext>
            </a:extLst>
          </p:cNvPr>
          <p:cNvSpPr txBox="1"/>
          <p:nvPr/>
        </p:nvSpPr>
        <p:spPr>
          <a:xfrm>
            <a:off x="8909874" y="5389186"/>
            <a:ext cx="267252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brewminate.com/how-to-really-help-people-with-depression/">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2959384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6604E-7823-47BE-A16F-522FB9866D52}"/>
              </a:ext>
            </a:extLst>
          </p:cNvPr>
          <p:cNvSpPr>
            <a:spLocks noGrp="1"/>
          </p:cNvSpPr>
          <p:nvPr>
            <p:ph type="title"/>
          </p:nvPr>
        </p:nvSpPr>
        <p:spPr>
          <a:xfrm>
            <a:off x="609600" y="274638"/>
            <a:ext cx="10972800" cy="1143000"/>
          </a:xfrm>
        </p:spPr>
        <p:txBody>
          <a:bodyPr anchor="ctr">
            <a:normAutofit/>
          </a:bodyPr>
          <a:lstStyle/>
          <a:p>
            <a:r>
              <a:rPr lang="en-GB" dirty="0"/>
              <a:t>Depression and Anxiety</a:t>
            </a:r>
          </a:p>
        </p:txBody>
      </p:sp>
      <p:pic>
        <p:nvPicPr>
          <p:cNvPr id="5" name="Content Placeholder 4">
            <a:extLst>
              <a:ext uri="{FF2B5EF4-FFF2-40B4-BE49-F238E27FC236}">
                <a16:creationId xmlns:a16="http://schemas.microsoft.com/office/drawing/2014/main" id="{2C4FA044-7CC5-49AB-96A0-E072C7F63491}"/>
              </a:ext>
            </a:extLst>
          </p:cNvPr>
          <p:cNvPicPr>
            <a:picLocks noGrp="1" noChangeAspect="1"/>
          </p:cNvPicPr>
          <p:nvPr>
            <p:ph sz="half" idx="1"/>
          </p:nvPr>
        </p:nvPicPr>
        <p:blipFill rotWithShape="1">
          <a:blip r:embed="rId3"/>
          <a:srcRect l="1078" r="22990"/>
          <a:stretch/>
        </p:blipFill>
        <p:spPr>
          <a:xfrm>
            <a:off x="609600" y="1600201"/>
            <a:ext cx="5384800" cy="3989040"/>
          </a:xfrm>
          <a:prstGeom prst="rect">
            <a:avLst/>
          </a:prstGeom>
          <a:noFill/>
        </p:spPr>
      </p:pic>
      <p:sp>
        <p:nvSpPr>
          <p:cNvPr id="3" name="Content Placeholder 2">
            <a:extLst>
              <a:ext uri="{FF2B5EF4-FFF2-40B4-BE49-F238E27FC236}">
                <a16:creationId xmlns:a16="http://schemas.microsoft.com/office/drawing/2014/main" id="{ED04381D-7A0A-441F-A6B2-05F3345142E7}"/>
              </a:ext>
            </a:extLst>
          </p:cNvPr>
          <p:cNvSpPr>
            <a:spLocks noGrp="1"/>
          </p:cNvSpPr>
          <p:nvPr>
            <p:ph sz="half" idx="2"/>
          </p:nvPr>
        </p:nvSpPr>
        <p:spPr>
          <a:xfrm>
            <a:off x="6197600" y="1600201"/>
            <a:ext cx="5384800" cy="3989040"/>
          </a:xfrm>
        </p:spPr>
        <p:txBody>
          <a:bodyPr>
            <a:normAutofit/>
          </a:bodyPr>
          <a:lstStyle/>
          <a:p>
            <a:pPr>
              <a:lnSpc>
                <a:spcPct val="90000"/>
              </a:lnSpc>
            </a:pPr>
            <a:r>
              <a:rPr lang="en-GB" dirty="0"/>
              <a:t>One person in eight will suffer from depression at some time in their lives,</a:t>
            </a:r>
            <a:endParaRPr lang="en-GB"/>
          </a:p>
          <a:p>
            <a:pPr>
              <a:lnSpc>
                <a:spcPct val="90000"/>
              </a:lnSpc>
            </a:pPr>
            <a:r>
              <a:rPr lang="en-GB" dirty="0"/>
              <a:t>Sufferers from depression are likely to experience low energy levels and de motivation, </a:t>
            </a:r>
            <a:endParaRPr lang="en-GB"/>
          </a:p>
          <a:p>
            <a:pPr>
              <a:lnSpc>
                <a:spcPct val="90000"/>
              </a:lnSpc>
            </a:pPr>
            <a:r>
              <a:rPr lang="en-GB" dirty="0"/>
              <a:t>Victims of abuse may experience feelings of guilt and have suicidal thoughts. </a:t>
            </a:r>
            <a:endParaRPr lang="en-GB"/>
          </a:p>
        </p:txBody>
      </p:sp>
    </p:spTree>
    <p:extLst>
      <p:ext uri="{BB962C8B-B14F-4D97-AF65-F5344CB8AC3E}">
        <p14:creationId xmlns:p14="http://schemas.microsoft.com/office/powerpoint/2010/main" val="28950832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6ED40-7784-46E3-89AC-8DE0B4EAE8E7}"/>
              </a:ext>
            </a:extLst>
          </p:cNvPr>
          <p:cNvSpPr>
            <a:spLocks noGrp="1"/>
          </p:cNvSpPr>
          <p:nvPr>
            <p:ph type="title"/>
          </p:nvPr>
        </p:nvSpPr>
        <p:spPr>
          <a:xfrm>
            <a:off x="609600" y="274638"/>
            <a:ext cx="10972800" cy="1143000"/>
          </a:xfrm>
        </p:spPr>
        <p:txBody>
          <a:bodyPr anchor="ctr">
            <a:normAutofit/>
          </a:bodyPr>
          <a:lstStyle/>
          <a:p>
            <a:r>
              <a:rPr lang="en-GB" dirty="0"/>
              <a:t>Trauma Bond</a:t>
            </a:r>
          </a:p>
        </p:txBody>
      </p:sp>
      <p:sp>
        <p:nvSpPr>
          <p:cNvPr id="3" name="Content Placeholder 2">
            <a:extLst>
              <a:ext uri="{FF2B5EF4-FFF2-40B4-BE49-F238E27FC236}">
                <a16:creationId xmlns:a16="http://schemas.microsoft.com/office/drawing/2014/main" id="{47539E5D-AE6F-40B1-AF22-69815041D287}"/>
              </a:ext>
            </a:extLst>
          </p:cNvPr>
          <p:cNvSpPr>
            <a:spLocks noGrp="1"/>
          </p:cNvSpPr>
          <p:nvPr>
            <p:ph sz="half" idx="1"/>
          </p:nvPr>
        </p:nvSpPr>
        <p:spPr>
          <a:xfrm>
            <a:off x="609600" y="1600201"/>
            <a:ext cx="5384800" cy="3989040"/>
          </a:xfrm>
        </p:spPr>
        <p:txBody>
          <a:bodyPr>
            <a:normAutofit/>
          </a:bodyPr>
          <a:lstStyle/>
          <a:p>
            <a:pPr>
              <a:lnSpc>
                <a:spcPct val="90000"/>
              </a:lnSpc>
            </a:pPr>
            <a:r>
              <a:rPr lang="en-GB" dirty="0"/>
              <a:t>Trauma bond relates to the phenomena whereby a kind of relationship forms between the abuser and the victim.</a:t>
            </a:r>
          </a:p>
          <a:p>
            <a:pPr>
              <a:lnSpc>
                <a:spcPct val="90000"/>
              </a:lnSpc>
            </a:pPr>
            <a:r>
              <a:rPr lang="en-GB" dirty="0"/>
              <a:t>The term was first coined by </a:t>
            </a:r>
            <a:r>
              <a:rPr lang="en-GB" dirty="0" err="1"/>
              <a:t>Dr.</a:t>
            </a:r>
            <a:r>
              <a:rPr lang="en-GB" dirty="0"/>
              <a:t> David Dutton a Canadian academic who researched domestic violence and child abuse extensively.   </a:t>
            </a:r>
          </a:p>
        </p:txBody>
      </p:sp>
      <p:pic>
        <p:nvPicPr>
          <p:cNvPr id="6" name="Content Placeholder 5" descr="A picture containing woman, holding, sitting, white&#10;&#10;Description automatically generated">
            <a:extLst>
              <a:ext uri="{FF2B5EF4-FFF2-40B4-BE49-F238E27FC236}">
                <a16:creationId xmlns:a16="http://schemas.microsoft.com/office/drawing/2014/main" id="{6F745DDC-7D39-4BBF-B183-255A0B19606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5074"/>
          <a:stretch/>
        </p:blipFill>
        <p:spPr>
          <a:xfrm>
            <a:off x="6197600" y="1600201"/>
            <a:ext cx="5384800" cy="3989040"/>
          </a:xfrm>
          <a:noFill/>
        </p:spPr>
      </p:pic>
      <p:sp>
        <p:nvSpPr>
          <p:cNvPr id="7" name="TextBox 6">
            <a:extLst>
              <a:ext uri="{FF2B5EF4-FFF2-40B4-BE49-F238E27FC236}">
                <a16:creationId xmlns:a16="http://schemas.microsoft.com/office/drawing/2014/main" id="{EA1FBABA-E4F9-44FF-99F5-DACC0693F4D1}"/>
              </a:ext>
            </a:extLst>
          </p:cNvPr>
          <p:cNvSpPr txBox="1"/>
          <p:nvPr/>
        </p:nvSpPr>
        <p:spPr>
          <a:xfrm>
            <a:off x="9068570" y="5389186"/>
            <a:ext cx="251383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did-research.org/origin/d-attachment/traumatic_bonding.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552066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C6660-7B8F-48FE-9DA9-C4193D3093B1}"/>
              </a:ext>
            </a:extLst>
          </p:cNvPr>
          <p:cNvSpPr>
            <a:spLocks noGrp="1"/>
          </p:cNvSpPr>
          <p:nvPr>
            <p:ph type="title"/>
          </p:nvPr>
        </p:nvSpPr>
        <p:spPr>
          <a:xfrm>
            <a:off x="609600" y="274638"/>
            <a:ext cx="10972800" cy="1143000"/>
          </a:xfrm>
        </p:spPr>
        <p:txBody>
          <a:bodyPr anchor="ctr">
            <a:normAutofit/>
          </a:bodyPr>
          <a:lstStyle/>
          <a:p>
            <a:r>
              <a:rPr lang="en-GB" dirty="0"/>
              <a:t>Traumatic Bonding </a:t>
            </a:r>
          </a:p>
        </p:txBody>
      </p:sp>
      <p:pic>
        <p:nvPicPr>
          <p:cNvPr id="5" name="Content Placeholder 4">
            <a:extLst>
              <a:ext uri="{FF2B5EF4-FFF2-40B4-BE49-F238E27FC236}">
                <a16:creationId xmlns:a16="http://schemas.microsoft.com/office/drawing/2014/main" id="{A0C08399-9291-47A3-BB67-21A1CEA5AA06}"/>
              </a:ext>
            </a:extLst>
          </p:cNvPr>
          <p:cNvPicPr>
            <a:picLocks noGrp="1" noChangeAspect="1"/>
          </p:cNvPicPr>
          <p:nvPr>
            <p:ph sz="half" idx="1"/>
          </p:nvPr>
        </p:nvPicPr>
        <p:blipFill>
          <a:blip r:embed="rId3"/>
          <a:stretch>
            <a:fillRect/>
          </a:stretch>
        </p:blipFill>
        <p:spPr>
          <a:xfrm>
            <a:off x="389860" y="1745940"/>
            <a:ext cx="4408967" cy="3697562"/>
          </a:xfrm>
          <a:prstGeom prst="rect">
            <a:avLst/>
          </a:prstGeom>
          <a:noFill/>
        </p:spPr>
      </p:pic>
      <p:sp>
        <p:nvSpPr>
          <p:cNvPr id="3" name="Content Placeholder 2">
            <a:extLst>
              <a:ext uri="{FF2B5EF4-FFF2-40B4-BE49-F238E27FC236}">
                <a16:creationId xmlns:a16="http://schemas.microsoft.com/office/drawing/2014/main" id="{D55A0672-4A2F-44F1-8EC5-309B08EB269E}"/>
              </a:ext>
            </a:extLst>
          </p:cNvPr>
          <p:cNvSpPr>
            <a:spLocks noGrp="1"/>
          </p:cNvSpPr>
          <p:nvPr>
            <p:ph sz="half" idx="2"/>
          </p:nvPr>
        </p:nvSpPr>
        <p:spPr>
          <a:xfrm>
            <a:off x="4798827" y="1600201"/>
            <a:ext cx="7003313" cy="3989040"/>
          </a:xfrm>
        </p:spPr>
        <p:txBody>
          <a:bodyPr>
            <a:normAutofit fontScale="92500" lnSpcReduction="10000"/>
          </a:bodyPr>
          <a:lstStyle/>
          <a:p>
            <a:pPr marR="198120">
              <a:lnSpc>
                <a:spcPct val="90000"/>
              </a:lnSpc>
              <a:spcBef>
                <a:spcPts val="590"/>
              </a:spcBef>
            </a:pPr>
            <a:r>
              <a:rPr lang="en-US" sz="3000" dirty="0"/>
              <a:t>T</a:t>
            </a:r>
            <a:r>
              <a:rPr lang="en-US" sz="3000" dirty="0">
                <a:effectLst/>
              </a:rPr>
              <a:t>he development of strong emotional ties between two persons, with one person intermittently harassing, beating, threatening, abusing or intimidating the other. </a:t>
            </a:r>
          </a:p>
          <a:p>
            <a:pPr marL="199390" marR="198120">
              <a:lnSpc>
                <a:spcPct val="90000"/>
              </a:lnSpc>
              <a:spcBef>
                <a:spcPts val="590"/>
              </a:spcBef>
              <a:spcAft>
                <a:spcPts val="0"/>
              </a:spcAft>
            </a:pPr>
            <a:r>
              <a:rPr lang="en-US" sz="3000" dirty="0">
                <a:effectLst/>
              </a:rPr>
              <a:t>This phenomenon is based on the existence of a power imbalance wherein the maltreated person perceives him or herself to be subjugated to be dominated by the other (Foote 1988)</a:t>
            </a:r>
            <a:endParaRPr lang="en-GB" sz="3000" dirty="0">
              <a:effectLst/>
            </a:endParaRPr>
          </a:p>
          <a:p>
            <a:pPr>
              <a:lnSpc>
                <a:spcPct val="90000"/>
              </a:lnSpc>
            </a:pPr>
            <a:endParaRPr lang="en-GB" sz="2200" dirty="0"/>
          </a:p>
        </p:txBody>
      </p:sp>
    </p:spTree>
    <p:extLst>
      <p:ext uri="{BB962C8B-B14F-4D97-AF65-F5344CB8AC3E}">
        <p14:creationId xmlns:p14="http://schemas.microsoft.com/office/powerpoint/2010/main" val="690586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D5E67-11E4-4FD1-8A50-57FCD6E1BC39}"/>
              </a:ext>
            </a:extLst>
          </p:cNvPr>
          <p:cNvSpPr>
            <a:spLocks noGrp="1"/>
          </p:cNvSpPr>
          <p:nvPr>
            <p:ph type="title"/>
          </p:nvPr>
        </p:nvSpPr>
        <p:spPr/>
        <p:txBody>
          <a:bodyPr>
            <a:normAutofit fontScale="90000"/>
          </a:bodyPr>
          <a:lstStyle/>
          <a:p>
            <a:r>
              <a:rPr lang="en-GB" dirty="0"/>
              <a:t>Bibliography (All available via open source (online) or via UWTSD Library)</a:t>
            </a:r>
          </a:p>
        </p:txBody>
      </p:sp>
      <p:sp>
        <p:nvSpPr>
          <p:cNvPr id="3" name="Content Placeholder 2">
            <a:extLst>
              <a:ext uri="{FF2B5EF4-FFF2-40B4-BE49-F238E27FC236}">
                <a16:creationId xmlns:a16="http://schemas.microsoft.com/office/drawing/2014/main" id="{0C19E357-3032-44CD-A7BA-EA2BD7385CF9}"/>
              </a:ext>
            </a:extLst>
          </p:cNvPr>
          <p:cNvSpPr>
            <a:spLocks noGrp="1"/>
          </p:cNvSpPr>
          <p:nvPr>
            <p:ph idx="1"/>
          </p:nvPr>
        </p:nvSpPr>
        <p:spPr/>
        <p:txBody>
          <a:bodyPr>
            <a:normAutofit/>
          </a:bodyPr>
          <a:lstStyle/>
          <a:p>
            <a:pPr algn="l"/>
            <a:endParaRPr lang="en-GB" sz="1400" dirty="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400" b="0" i="0" u="none" strike="noStrike" kern="1200" cap="none" spc="0" normalizeH="0" baseline="0" noProof="0" dirty="0">
                <a:ln>
                  <a:noFill/>
                </a:ln>
                <a:solidFill>
                  <a:prstClr val="black"/>
                </a:solidFill>
                <a:effectLst/>
                <a:uLnTx/>
                <a:uFillTx/>
                <a:ea typeface="+mn-ea"/>
                <a:cs typeface="+mn-cs"/>
              </a:rPr>
              <a:t>Benkert M. &amp; Doyle T.P. (2009) Clericalism, Religious Duress and its Psychological Impact on Victims of Clergy Sexual Abuse. </a:t>
            </a:r>
          </a:p>
          <a:p>
            <a:pPr marL="0" indent="0" algn="l">
              <a:buNone/>
            </a:pPr>
            <a:r>
              <a:rPr lang="en-GB" sz="1400" dirty="0"/>
              <a:t>       Available at: </a:t>
            </a:r>
            <a:r>
              <a:rPr lang="en-GB" sz="1400" dirty="0">
                <a:hlinkClick r:id="rId2"/>
              </a:rPr>
              <a:t>https://link-springer-com.ezproxy.uwtsd.ac.uk/content/pdf/10.1007/s11089-008-0188-0.pdf</a:t>
            </a:r>
            <a:r>
              <a:rPr lang="en-GB" sz="1400" dirty="0"/>
              <a:t> Accessed 6th June 2020 </a:t>
            </a:r>
          </a:p>
          <a:p>
            <a:pPr algn="l"/>
            <a:r>
              <a:rPr lang="en-GB" sz="1400" dirty="0"/>
              <a:t>HMSO (2018) Victims Strategy Available at: </a:t>
            </a:r>
            <a:r>
              <a:rPr lang="en-GB" sz="1400" dirty="0">
                <a:hlinkClick r:id="rId3"/>
              </a:rPr>
              <a:t>https://assets.publishing.service.gov.uk/government/uploads/system/uploads/attachment_data/file/746930/victim-strategy.pdf</a:t>
            </a:r>
            <a:r>
              <a:rPr lang="en-GB" sz="1400" dirty="0"/>
              <a:t>  Accessed 10</a:t>
            </a:r>
            <a:r>
              <a:rPr lang="en-GB" sz="1400" baseline="30000" dirty="0"/>
              <a:t>th</a:t>
            </a:r>
            <a:r>
              <a:rPr lang="en-GB" sz="1400" dirty="0"/>
              <a:t> June 2020</a:t>
            </a:r>
          </a:p>
          <a:p>
            <a:pPr algn="l" fontAlgn="base"/>
            <a:r>
              <a:rPr lang="en-GB" sz="1400" dirty="0"/>
              <a:t>Jakobson S (2018) </a:t>
            </a:r>
            <a:r>
              <a:rPr lang="en-GB" sz="1400" b="0" i="0" dirty="0">
                <a:solidFill>
                  <a:srgbClr val="494949"/>
                </a:solidFill>
                <a:effectLst/>
              </a:rPr>
              <a:t>What is Trauma Bonding? Is It Keeping You In a Bad Relationship? Available at: </a:t>
            </a:r>
            <a:r>
              <a:rPr lang="en-GB" sz="1400" dirty="0">
                <a:hlinkClick r:id="rId4"/>
              </a:rPr>
              <a:t>https://www.harleytherapy.co.uk/counselling/what-is-trauma-bonding.htm</a:t>
            </a:r>
            <a:r>
              <a:rPr lang="en-GB" sz="1400" dirty="0"/>
              <a:t> Accessed on 10th June 2020</a:t>
            </a:r>
          </a:p>
          <a:p>
            <a:pPr algn="l"/>
            <a:r>
              <a:rPr lang="en-GB" sz="1400" dirty="0"/>
              <a:t>ONS (1997) </a:t>
            </a:r>
            <a:r>
              <a:rPr lang="en-GB" sz="1400" b="0" i="0" dirty="0">
                <a:effectLst/>
              </a:rPr>
              <a:t>Survey of Psychiatric Morbidity among Prisoners in England and Wales. Available at: </a:t>
            </a:r>
            <a:r>
              <a:rPr lang="en-GB" sz="1400" dirty="0">
                <a:hlinkClick r:id="rId5"/>
              </a:rPr>
              <a:t>https://www.herc.ox.ac.uk/downloads/health_datasets/browse-data-sets/ons-survey-of-psychiatric-morbidity-among-prisoners-in-england-and-wales</a:t>
            </a:r>
            <a:r>
              <a:rPr lang="en-GB" sz="1400" dirty="0"/>
              <a:t>  Accessed 9</a:t>
            </a:r>
            <a:r>
              <a:rPr lang="en-GB" sz="1400" baseline="30000" dirty="0"/>
              <a:t>th</a:t>
            </a:r>
            <a:r>
              <a:rPr lang="en-GB" sz="1400" dirty="0"/>
              <a:t> June 2020. </a:t>
            </a:r>
            <a:endParaRPr lang="en-GB" sz="1400" b="0" i="0" dirty="0">
              <a:effectLst/>
            </a:endParaRPr>
          </a:p>
          <a:p>
            <a:pPr algn="l"/>
            <a:r>
              <a:rPr lang="en-GB" sz="1400" dirty="0"/>
              <a:t>United Nations (1985) Declaration of Basic Principles of Justice for Victims of Crime and Abuse of Power. Available at: </a:t>
            </a:r>
            <a:r>
              <a:rPr lang="en-GB" sz="1400" dirty="0">
                <a:hlinkClick r:id="rId6"/>
              </a:rPr>
              <a:t>https://www.ohchr.org/en/professionalinterest/pages/victimsofcrimeandabuseofpower.aspx</a:t>
            </a:r>
            <a:r>
              <a:rPr lang="en-GB" sz="1400" dirty="0"/>
              <a:t>  Accessed 6</a:t>
            </a:r>
            <a:r>
              <a:rPr lang="en-GB" sz="1400" baseline="30000" dirty="0"/>
              <a:t>th</a:t>
            </a:r>
            <a:r>
              <a:rPr lang="en-GB" sz="1400" dirty="0"/>
              <a:t> June 2020.  </a:t>
            </a:r>
          </a:p>
          <a:p>
            <a:pPr algn="l"/>
            <a:r>
              <a:rPr lang="en-GB" sz="1400" dirty="0"/>
              <a:t>Royal Society for Public Health (2019)</a:t>
            </a:r>
          </a:p>
          <a:p>
            <a:pPr algn="l"/>
            <a:r>
              <a:rPr lang="en-GB" sz="1400" dirty="0">
                <a:hlinkClick r:id="rId7"/>
              </a:rPr>
              <a:t>https://www.rsph.org.uk/our-work/resources/early-action-together-learning-network/resources/animation-and-films.html</a:t>
            </a:r>
            <a:endParaRPr lang="en-GB" sz="1400" dirty="0"/>
          </a:p>
          <a:p>
            <a:pPr algn="l"/>
            <a:endParaRPr lang="en-GB" sz="1400" dirty="0"/>
          </a:p>
          <a:p>
            <a:pPr algn="l"/>
            <a:endParaRPr lang="en-GB" sz="1400" dirty="0"/>
          </a:p>
        </p:txBody>
      </p:sp>
    </p:spTree>
    <p:extLst>
      <p:ext uri="{BB962C8B-B14F-4D97-AF65-F5344CB8AC3E}">
        <p14:creationId xmlns:p14="http://schemas.microsoft.com/office/powerpoint/2010/main" val="2937226377"/>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1869</Words>
  <Application>Microsoft Office PowerPoint</Application>
  <PresentationFormat>Widescreen</PresentationFormat>
  <Paragraphs>130</Paragraphs>
  <Slides>29</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Myriad Pro</vt:lpstr>
      <vt:lpstr>Theme1.thmx first page pp</vt:lpstr>
      <vt:lpstr>Public Protection 1</vt:lpstr>
      <vt:lpstr>Learning Outcomes</vt:lpstr>
      <vt:lpstr>Defining a ‘Victim’</vt:lpstr>
      <vt:lpstr>Popular view of Victimhood</vt:lpstr>
      <vt:lpstr>Historical Context</vt:lpstr>
      <vt:lpstr>Police become Prosecutors</vt:lpstr>
      <vt:lpstr>The impacts of Victimisation</vt:lpstr>
      <vt:lpstr>Re-centering victims of crime</vt:lpstr>
      <vt:lpstr>Boundaries of Victimhood</vt:lpstr>
      <vt:lpstr>Exercise - A hierarchy of Victims</vt:lpstr>
      <vt:lpstr>Exercise - A hierarchy of Victims</vt:lpstr>
      <vt:lpstr>Debrief of Exercise</vt:lpstr>
      <vt:lpstr>United Nations on Victims</vt:lpstr>
      <vt:lpstr>UN Definition</vt:lpstr>
      <vt:lpstr>Distinctions between Victims and Offenders</vt:lpstr>
      <vt:lpstr>Distinctions between Victims and Offenders</vt:lpstr>
      <vt:lpstr>Distinctions between Victims and Offenders</vt:lpstr>
      <vt:lpstr>Think about that…………..</vt:lpstr>
      <vt:lpstr>Impact of Abuse on Victims</vt:lpstr>
      <vt:lpstr>The Impact of Abuse on Victims </vt:lpstr>
      <vt:lpstr>The Impact of Abuse on Victims </vt:lpstr>
      <vt:lpstr>Short Term Impacts of Abuse </vt:lpstr>
      <vt:lpstr>Long Term Impacts of Abuse </vt:lpstr>
      <vt:lpstr>Long Term Impacts of Abuse </vt:lpstr>
      <vt:lpstr>Long Term Impacts</vt:lpstr>
      <vt:lpstr>Depression and Anxiety</vt:lpstr>
      <vt:lpstr>Trauma Bond</vt:lpstr>
      <vt:lpstr>Traumatic Bonding </vt:lpstr>
      <vt:lpstr>Bibliography (All available via open source (online) or via UWTSD Library)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Protection 1</dc:title>
  <dc:creator>Wynne Jones</dc:creator>
  <cp:lastModifiedBy>Wynne Jones</cp:lastModifiedBy>
  <cp:revision>4</cp:revision>
  <cp:lastPrinted>2020-06-12T13:24:08Z</cp:lastPrinted>
  <dcterms:created xsi:type="dcterms:W3CDTF">2020-06-11T14:17:45Z</dcterms:created>
  <dcterms:modified xsi:type="dcterms:W3CDTF">2020-06-12T14:40:36Z</dcterms:modified>
</cp:coreProperties>
</file>