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46" d="100"/>
          <a:sy n="46" d="100"/>
        </p:scale>
        <p:origin x="221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1D73B-CABE-48BC-8646-38169A6DA48B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2F61-47B1-4082-9892-29BE0F3F1E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618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1D73B-CABE-48BC-8646-38169A6DA48B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2F61-47B1-4082-9892-29BE0F3F1E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13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1D73B-CABE-48BC-8646-38169A6DA48B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2F61-47B1-4082-9892-29BE0F3F1E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174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1D73B-CABE-48BC-8646-38169A6DA48B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2F61-47B1-4082-9892-29BE0F3F1E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921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1D73B-CABE-48BC-8646-38169A6DA48B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2F61-47B1-4082-9892-29BE0F3F1E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568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1D73B-CABE-48BC-8646-38169A6DA48B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2F61-47B1-4082-9892-29BE0F3F1E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842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1D73B-CABE-48BC-8646-38169A6DA48B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2F61-47B1-4082-9892-29BE0F3F1E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665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1D73B-CABE-48BC-8646-38169A6DA48B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2F61-47B1-4082-9892-29BE0F3F1E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102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1D73B-CABE-48BC-8646-38169A6DA48B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2F61-47B1-4082-9892-29BE0F3F1E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243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1D73B-CABE-48BC-8646-38169A6DA48B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2F61-47B1-4082-9892-29BE0F3F1E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898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1D73B-CABE-48BC-8646-38169A6DA48B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2F61-47B1-4082-9892-29BE0F3F1E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736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91D73B-CABE-48BC-8646-38169A6DA48B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0B2F61-47B1-4082-9892-29BE0F3F1E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024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f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E5507-42ED-49C0-9C60-309B4E8F4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   </a:t>
            </a:r>
            <a:r>
              <a:rPr lang="en-US" sz="4800" b="1" dirty="0"/>
              <a:t>Menu</a:t>
            </a:r>
            <a:endParaRPr lang="en-GB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8CC70D-F115-40B4-B625-2F8F6E0F3F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               Name: Mohammad Khan</a:t>
            </a:r>
          </a:p>
          <a:p>
            <a:r>
              <a:rPr lang="en-US" sz="2800" dirty="0"/>
              <a:t>                Student ID: 2026011</a:t>
            </a:r>
          </a:p>
          <a:p>
            <a:r>
              <a:rPr lang="en-US" sz="2800" dirty="0"/>
              <a:t>                Module : BMIH4002</a:t>
            </a:r>
          </a:p>
          <a:p>
            <a:r>
              <a:rPr lang="en-US" sz="2800" dirty="0"/>
              <a:t>                Lecturer : Lola Villard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885607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4BB8CEF-25B5-4E90-AA47-394361AE75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036"/>
            <a:ext cx="6858000" cy="5262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34DFCE-CB42-46E1-92D5-3A5D8CF3DE43}"/>
              </a:ext>
            </a:extLst>
          </p:cNvPr>
          <p:cNvSpPr txBox="1"/>
          <p:nvPr/>
        </p:nvSpPr>
        <p:spPr>
          <a:xfrm>
            <a:off x="2294837" y="3793748"/>
            <a:ext cx="26962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lgerian" panose="04020705040A02060702" pitchFamily="82" charset="0"/>
              </a:rPr>
              <a:t>Food Menu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CE29C3-BAAB-4A33-B9AE-847B66621B58}"/>
              </a:ext>
            </a:extLst>
          </p:cNvPr>
          <p:cNvSpPr txBox="1"/>
          <p:nvPr/>
        </p:nvSpPr>
        <p:spPr>
          <a:xfrm>
            <a:off x="1844090" y="4140854"/>
            <a:ext cx="5013909" cy="1624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Algerian" panose="04020705040A02060702" pitchFamily="82" charset="0"/>
              </a:rPr>
              <a:t>Hotel Trinity </a:t>
            </a:r>
          </a:p>
          <a:p>
            <a:endParaRPr lang="en-US" sz="6355" b="1" dirty="0">
              <a:latin typeface="Algerian" panose="04020705040A02060702" pitchFamily="8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D01FA9-498A-4414-AC5B-77BCE04912DB}"/>
              </a:ext>
            </a:extLst>
          </p:cNvPr>
          <p:cNvSpPr txBox="1"/>
          <p:nvPr/>
        </p:nvSpPr>
        <p:spPr>
          <a:xfrm>
            <a:off x="1008084" y="4567600"/>
            <a:ext cx="6579795" cy="15627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lgerian" panose="04020705040A02060702" pitchFamily="82" charset="0"/>
              </a:rPr>
              <a:t>Cell : +44 5672 872692</a:t>
            </a:r>
          </a:p>
          <a:p>
            <a:endParaRPr lang="en-US" sz="6355" b="1" dirty="0">
              <a:latin typeface="Algerian" panose="04020705040A02060702" pitchFamily="82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4CE4EFF-BF1A-491E-B2CB-777E55D7E5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284379"/>
            <a:ext cx="3429000" cy="4599584"/>
          </a:xfrm>
          <a:prstGeom prst="rect">
            <a:avLst/>
          </a:prstGeom>
        </p:spPr>
      </p:pic>
      <p:sp>
        <p:nvSpPr>
          <p:cNvPr id="9" name="Scroll: Vertical 8">
            <a:extLst>
              <a:ext uri="{FF2B5EF4-FFF2-40B4-BE49-F238E27FC236}">
                <a16:creationId xmlns:a16="http://schemas.microsoft.com/office/drawing/2014/main" id="{1D296B0B-0B4C-4632-A0F5-86508507EC78}"/>
              </a:ext>
            </a:extLst>
          </p:cNvPr>
          <p:cNvSpPr/>
          <p:nvPr/>
        </p:nvSpPr>
        <p:spPr>
          <a:xfrm rot="5400000">
            <a:off x="3485835" y="5327209"/>
            <a:ext cx="1624291" cy="1538632"/>
          </a:xfrm>
          <a:prstGeom prst="verticalScroll">
            <a:avLst/>
          </a:prstGeom>
          <a:solidFill>
            <a:srgbClr val="7C1F0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600"/>
          </a:p>
        </p:txBody>
      </p:sp>
      <p:sp>
        <p:nvSpPr>
          <p:cNvPr id="10" name="Scroll: Vertical 9">
            <a:extLst>
              <a:ext uri="{FF2B5EF4-FFF2-40B4-BE49-F238E27FC236}">
                <a16:creationId xmlns:a16="http://schemas.microsoft.com/office/drawing/2014/main" id="{A9D01804-7954-4BB3-B6B6-FE8663EC3D64}"/>
              </a:ext>
            </a:extLst>
          </p:cNvPr>
          <p:cNvSpPr/>
          <p:nvPr/>
        </p:nvSpPr>
        <p:spPr>
          <a:xfrm rot="5400000">
            <a:off x="3774278" y="6469602"/>
            <a:ext cx="1624291" cy="2155553"/>
          </a:xfrm>
          <a:prstGeom prst="verticalScroll">
            <a:avLst/>
          </a:prstGeom>
          <a:solidFill>
            <a:srgbClr val="7C1F0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600"/>
          </a:p>
        </p:txBody>
      </p:sp>
      <p:sp>
        <p:nvSpPr>
          <p:cNvPr id="11" name="Scroll: Vertical 10">
            <a:extLst>
              <a:ext uri="{FF2B5EF4-FFF2-40B4-BE49-F238E27FC236}">
                <a16:creationId xmlns:a16="http://schemas.microsoft.com/office/drawing/2014/main" id="{BF524F58-969E-48E8-A667-A8F7105B63D6}"/>
              </a:ext>
            </a:extLst>
          </p:cNvPr>
          <p:cNvSpPr/>
          <p:nvPr/>
        </p:nvSpPr>
        <p:spPr>
          <a:xfrm rot="5400000">
            <a:off x="5150502" y="5342935"/>
            <a:ext cx="1624291" cy="1538632"/>
          </a:xfrm>
          <a:prstGeom prst="verticalScroll">
            <a:avLst/>
          </a:prstGeom>
          <a:solidFill>
            <a:srgbClr val="7C1F0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600"/>
          </a:p>
        </p:txBody>
      </p:sp>
      <p:sp>
        <p:nvSpPr>
          <p:cNvPr id="12" name="Scroll: Vertical 11">
            <a:extLst>
              <a:ext uri="{FF2B5EF4-FFF2-40B4-BE49-F238E27FC236}">
                <a16:creationId xmlns:a16="http://schemas.microsoft.com/office/drawing/2014/main" id="{2B315AF9-C7E7-4507-A5E6-62C99BB74F34}"/>
              </a:ext>
            </a:extLst>
          </p:cNvPr>
          <p:cNvSpPr/>
          <p:nvPr/>
        </p:nvSpPr>
        <p:spPr>
          <a:xfrm rot="5400000">
            <a:off x="4308158" y="7366344"/>
            <a:ext cx="1624291" cy="3223318"/>
          </a:xfrm>
          <a:prstGeom prst="verticalScroll">
            <a:avLst/>
          </a:prstGeom>
          <a:solidFill>
            <a:srgbClr val="7C1F0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60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70F4A06-F671-4B74-BBBB-870C6D1B4B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3846" y="7003970"/>
            <a:ext cx="1114152" cy="116040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A9C86C0-AA01-4062-87BA-0CDE16A32568}"/>
              </a:ext>
            </a:extLst>
          </p:cNvPr>
          <p:cNvSpPr txBox="1"/>
          <p:nvPr/>
        </p:nvSpPr>
        <p:spPr>
          <a:xfrm>
            <a:off x="3508646" y="5655304"/>
            <a:ext cx="17808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lgerian" panose="04020705040A02060702" pitchFamily="82" charset="0"/>
              </a:rPr>
              <a:t>We Accept Card and Cash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D7B1DC-EE6B-4DFE-867F-D970602AA592}"/>
              </a:ext>
            </a:extLst>
          </p:cNvPr>
          <p:cNvSpPr txBox="1"/>
          <p:nvPr/>
        </p:nvSpPr>
        <p:spPr>
          <a:xfrm>
            <a:off x="5213349" y="5711125"/>
            <a:ext cx="2099538" cy="1025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22" dirty="0">
                <a:latin typeface="Algerian" panose="04020705040A02060702" pitchFamily="82" charset="0"/>
              </a:rPr>
              <a:t>Dine-in or </a:t>
            </a:r>
          </a:p>
          <a:p>
            <a:r>
              <a:rPr lang="en-US" sz="2022" dirty="0">
                <a:latin typeface="Algerian" panose="04020705040A02060702" pitchFamily="82" charset="0"/>
              </a:rPr>
              <a:t>Home </a:t>
            </a:r>
          </a:p>
          <a:p>
            <a:r>
              <a:rPr lang="en-US" sz="2022" dirty="0">
                <a:latin typeface="Algerian" panose="04020705040A02060702" pitchFamily="82" charset="0"/>
              </a:rPr>
              <a:t>Delivery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CA16FC9-FC88-4643-A256-B7131A4CEC49}"/>
              </a:ext>
            </a:extLst>
          </p:cNvPr>
          <p:cNvSpPr txBox="1"/>
          <p:nvPr/>
        </p:nvSpPr>
        <p:spPr>
          <a:xfrm>
            <a:off x="3508646" y="7017861"/>
            <a:ext cx="2346808" cy="11421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lgerian" panose="04020705040A02060702" pitchFamily="82" charset="0"/>
              </a:rPr>
              <a:t>Wash Your Hands Before taking service</a:t>
            </a:r>
          </a:p>
          <a:p>
            <a:endParaRPr lang="en-US" sz="2022" b="1" dirty="0">
              <a:latin typeface="Algerian" panose="04020705040A02060702" pitchFamily="8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8737444-E8FE-452A-822C-949A1A2C0663}"/>
              </a:ext>
            </a:extLst>
          </p:cNvPr>
          <p:cNvSpPr txBox="1"/>
          <p:nvPr/>
        </p:nvSpPr>
        <p:spPr>
          <a:xfrm>
            <a:off x="3462850" y="8633744"/>
            <a:ext cx="4367822" cy="8959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Arial Black" panose="020B0A04020102020204" pitchFamily="34" charset="0"/>
              </a:rPr>
              <a:t>Mail: hoteltrinity@gmail.com</a:t>
            </a:r>
          </a:p>
          <a:p>
            <a:r>
              <a:rPr lang="en-US" sz="1600" b="1" dirty="0">
                <a:latin typeface="Algerian" panose="04020705040A02060702" pitchFamily="82" charset="0"/>
              </a:rPr>
              <a:t>Facebook.com/</a:t>
            </a:r>
            <a:r>
              <a:rPr lang="en-US" sz="1600" b="1" dirty="0" err="1">
                <a:latin typeface="Algerian" panose="04020705040A02060702" pitchFamily="82" charset="0"/>
              </a:rPr>
              <a:t>hoteltrinity</a:t>
            </a:r>
            <a:r>
              <a:rPr lang="en-US" sz="1600" b="1" dirty="0">
                <a:latin typeface="Algerian" panose="04020705040A02060702" pitchFamily="82" charset="0"/>
              </a:rPr>
              <a:t> </a:t>
            </a:r>
          </a:p>
          <a:p>
            <a:endParaRPr lang="en-US" sz="2022" b="1" dirty="0"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97860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7E1EA8E-ECAC-4967-A990-FCBCBF824D7E}"/>
              </a:ext>
            </a:extLst>
          </p:cNvPr>
          <p:cNvSpPr/>
          <p:nvPr/>
        </p:nvSpPr>
        <p:spPr>
          <a:xfrm>
            <a:off x="1783376" y="154085"/>
            <a:ext cx="3291247" cy="1103215"/>
          </a:xfrm>
          <a:prstGeom prst="rect">
            <a:avLst/>
          </a:prstGeom>
          <a:noFill/>
          <a:ln w="57150">
            <a:solidFill>
              <a:srgbClr val="5B17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6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2413DA-1D68-40C3-B04E-68F0E2B436D8}"/>
              </a:ext>
            </a:extLst>
          </p:cNvPr>
          <p:cNvSpPr txBox="1"/>
          <p:nvPr/>
        </p:nvSpPr>
        <p:spPr>
          <a:xfrm>
            <a:off x="2687249" y="182472"/>
            <a:ext cx="27535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Bernard MT Condensed" panose="02050806060905020404" pitchFamily="18" charset="0"/>
              </a:rPr>
              <a:t>Food MENU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C2269E-8A78-4B6E-86F1-BB0BDDF5CF9D}"/>
              </a:ext>
            </a:extLst>
          </p:cNvPr>
          <p:cNvSpPr txBox="1"/>
          <p:nvPr/>
        </p:nvSpPr>
        <p:spPr>
          <a:xfrm>
            <a:off x="1917700" y="547714"/>
            <a:ext cx="3523052" cy="14191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Bernard MT Condensed" panose="02050806060905020404" pitchFamily="18" charset="0"/>
              </a:rPr>
              <a:t>     Eat Healthy, Live Healthy</a:t>
            </a:r>
          </a:p>
          <a:p>
            <a:r>
              <a:rPr lang="en-US" sz="2000" b="1" dirty="0">
                <a:latin typeface="Algerian" panose="04020705040A02060702" pitchFamily="82" charset="0"/>
              </a:rPr>
              <a:t>Cell : +44 5672 872692</a:t>
            </a:r>
          </a:p>
          <a:p>
            <a:r>
              <a:rPr lang="en-US" sz="4622" b="1" dirty="0">
                <a:latin typeface="Bernard MT Condensed" panose="02050806060905020404" pitchFamily="18" charset="0"/>
              </a:rPr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801723C-DB0B-43A4-8D7B-EE6E0F40EB55}"/>
              </a:ext>
            </a:extLst>
          </p:cNvPr>
          <p:cNvSpPr/>
          <p:nvPr/>
        </p:nvSpPr>
        <p:spPr>
          <a:xfrm rot="10800000" flipV="1">
            <a:off x="289154" y="6695302"/>
            <a:ext cx="6391299" cy="45719"/>
          </a:xfrm>
          <a:prstGeom prst="rect">
            <a:avLst/>
          </a:prstGeom>
          <a:solidFill>
            <a:srgbClr val="5B1705">
              <a:alpha val="84000"/>
            </a:srgbClr>
          </a:solidFill>
          <a:ln>
            <a:solidFill>
              <a:srgbClr val="5B17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60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3894DDD-2272-4E7E-B5C6-D6CCEB0E185C}"/>
              </a:ext>
            </a:extLst>
          </p:cNvPr>
          <p:cNvSpPr/>
          <p:nvPr/>
        </p:nvSpPr>
        <p:spPr>
          <a:xfrm>
            <a:off x="0" y="1344438"/>
            <a:ext cx="6788900" cy="475265"/>
          </a:xfrm>
          <a:prstGeom prst="rect">
            <a:avLst/>
          </a:prstGeom>
          <a:solidFill>
            <a:srgbClr val="5B170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6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18F96D-A89D-49A9-9440-0038CFACFB2B}"/>
              </a:ext>
            </a:extLst>
          </p:cNvPr>
          <p:cNvSpPr txBox="1"/>
          <p:nvPr/>
        </p:nvSpPr>
        <p:spPr>
          <a:xfrm>
            <a:off x="103054" y="1322052"/>
            <a:ext cx="67635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dirty="0">
                <a:latin typeface="Arial Black" panose="020B0A04020102020204" pitchFamily="34" charset="0"/>
              </a:rPr>
              <a:t>NB. The food ingredients are supplied by the local food distributors and contain alcohol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E2B00DA-DF88-419A-99E5-E289E4536D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5076" y="228937"/>
            <a:ext cx="1282924" cy="71033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5BF256A-EFFB-44FC-B8D8-6FA166DA330F}"/>
              </a:ext>
            </a:extLst>
          </p:cNvPr>
          <p:cNvSpPr txBox="1"/>
          <p:nvPr/>
        </p:nvSpPr>
        <p:spPr>
          <a:xfrm>
            <a:off x="167391" y="290193"/>
            <a:ext cx="1249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lgerian" panose="04020705040A02060702" pitchFamily="82" charset="0"/>
              </a:rPr>
              <a:t>From 9 am </a:t>
            </a:r>
          </a:p>
          <a:p>
            <a:r>
              <a:rPr lang="en-US" sz="1600" dirty="0">
                <a:latin typeface="Algerian" panose="04020705040A02060702" pitchFamily="82" charset="0"/>
              </a:rPr>
              <a:t>to 11 pm </a:t>
            </a:r>
          </a:p>
          <a:p>
            <a:r>
              <a:rPr lang="en-US" sz="1600" dirty="0">
                <a:latin typeface="Algerian" panose="04020705040A02060702" pitchFamily="82" charset="0"/>
              </a:rPr>
              <a:t>Everyday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E7831C3-887B-4523-BCED-60DCE78B1C62}"/>
              </a:ext>
            </a:extLst>
          </p:cNvPr>
          <p:cNvSpPr/>
          <p:nvPr/>
        </p:nvSpPr>
        <p:spPr>
          <a:xfrm>
            <a:off x="151883" y="241728"/>
            <a:ext cx="1265364" cy="927927"/>
          </a:xfrm>
          <a:prstGeom prst="rect">
            <a:avLst/>
          </a:prstGeom>
          <a:noFill/>
          <a:ln w="57150">
            <a:solidFill>
              <a:srgbClr val="5B17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6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4B8337E-2ED5-497E-82E5-50A4EC17345A}"/>
              </a:ext>
            </a:extLst>
          </p:cNvPr>
          <p:cNvSpPr txBox="1"/>
          <p:nvPr/>
        </p:nvSpPr>
        <p:spPr>
          <a:xfrm>
            <a:off x="2563599" y="1742262"/>
            <a:ext cx="22312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u="sng" dirty="0">
                <a:solidFill>
                  <a:schemeClr val="bg1"/>
                </a:solidFill>
                <a:latin typeface="Algerian" panose="04020705040A02060702" pitchFamily="82" charset="0"/>
              </a:rPr>
              <a:t>Main Items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B05EC88-DEE9-4617-8E32-C66B8F8BD86E}"/>
              </a:ext>
            </a:extLst>
          </p:cNvPr>
          <p:cNvSpPr txBox="1"/>
          <p:nvPr/>
        </p:nvSpPr>
        <p:spPr>
          <a:xfrm>
            <a:off x="167391" y="1993319"/>
            <a:ext cx="681428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Berlin Sans FB Demi" panose="020E0802020502020306" pitchFamily="34" charset="0"/>
              </a:rPr>
              <a:t>Shrimp and Fennel Risotto                                                              £12.25     </a:t>
            </a:r>
          </a:p>
          <a:p>
            <a:r>
              <a:rPr lang="en-US" sz="1400" b="1" dirty="0">
                <a:latin typeface="arial" panose="020B0604020202020204" pitchFamily="34" charset="0"/>
              </a:rPr>
              <a:t>(The shrimp may contain allergy for some consumers)</a:t>
            </a:r>
          </a:p>
          <a:p>
            <a:r>
              <a:rPr lang="en-US" sz="1600" b="1" dirty="0">
                <a:latin typeface="Berlin Sans FB Demi" panose="020E0802020502020306" pitchFamily="34" charset="0"/>
              </a:rPr>
              <a:t>Wine 1: </a:t>
            </a:r>
            <a:r>
              <a:rPr lang="en-US" sz="1600" dirty="0">
                <a:latin typeface="Berlin Sans FB Demi" panose="020E0802020502020306" pitchFamily="34" charset="0"/>
              </a:rPr>
              <a:t>Arneis</a:t>
            </a:r>
            <a:r>
              <a:rPr lang="en-US" sz="1600" b="1" dirty="0">
                <a:latin typeface="Berlin Sans FB Demi" panose="020E0802020502020306" pitchFamily="34" charset="0"/>
              </a:rPr>
              <a:t>                                                                                    £13.40</a:t>
            </a:r>
          </a:p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( The Arneis is a little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flavoured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wine from Italy)</a:t>
            </a:r>
          </a:p>
          <a:p>
            <a:r>
              <a:rPr lang="en-US" sz="1600" b="1" dirty="0">
                <a:latin typeface="Berlin Sans FB Demi" panose="020E0802020502020306" pitchFamily="34" charset="0"/>
              </a:rPr>
              <a:t>Wine 2: Chablis                                                                                  £11.00</a:t>
            </a:r>
          </a:p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( This wine from France ensures a great taste for the consumers)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B65D6FB-9994-4659-AFC9-07452D91A178}"/>
              </a:ext>
            </a:extLst>
          </p:cNvPr>
          <p:cNvSpPr txBox="1"/>
          <p:nvPr/>
        </p:nvSpPr>
        <p:spPr>
          <a:xfrm>
            <a:off x="132652" y="3451775"/>
            <a:ext cx="6592694" cy="17063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Berlin Sans FB Demi" panose="020E0802020502020306" pitchFamily="34" charset="0"/>
              </a:rPr>
              <a:t>Grilled Lamb                                                                                      £12.55     </a:t>
            </a:r>
          </a:p>
          <a:p>
            <a:r>
              <a:rPr lang="en-US" sz="1400" b="1" dirty="0">
                <a:latin typeface="arial" panose="020B0604020202020204" pitchFamily="34" charset="0"/>
              </a:rPr>
              <a:t>( This grilled lamb provide a spicy taste and does not contain any kinds of allergic symptoms)</a:t>
            </a:r>
          </a:p>
          <a:p>
            <a:r>
              <a:rPr lang="en-US" sz="1600" b="1" dirty="0">
                <a:latin typeface="Berlin Sans FB Demi" panose="020E0802020502020306" pitchFamily="34" charset="0"/>
              </a:rPr>
              <a:t>Wine 1: Cabernet Sauvignon                                                             £9.00</a:t>
            </a:r>
          </a:p>
          <a:p>
            <a:r>
              <a:rPr lang="en-US" sz="1444" b="1" dirty="0">
                <a:latin typeface="Arial" panose="020B0604020202020204" pitchFamily="34" charset="0"/>
                <a:cs typeface="Arial" panose="020B0604020202020204" pitchFamily="34" charset="0"/>
              </a:rPr>
              <a:t>( This tasty wine is provided by the suppliers of Chile )</a:t>
            </a:r>
          </a:p>
          <a:p>
            <a:r>
              <a:rPr lang="en-US" sz="1600" b="1" dirty="0">
                <a:latin typeface="Berlin Sans FB Demi" panose="020E0802020502020306" pitchFamily="34" charset="0"/>
              </a:rPr>
              <a:t>Wine 2: </a:t>
            </a:r>
            <a:r>
              <a:rPr lang="en-US" sz="1600" dirty="0">
                <a:latin typeface="Berlin Sans FB Demi" panose="020E0802020502020306" pitchFamily="34" charset="0"/>
              </a:rPr>
              <a:t>Chianti                                                                                  </a:t>
            </a:r>
            <a:r>
              <a:rPr lang="en-US" sz="1600" b="1" dirty="0">
                <a:latin typeface="Berlin Sans FB Demi" panose="020E0802020502020306" pitchFamily="34" charset="0"/>
              </a:rPr>
              <a:t>£10.00</a:t>
            </a:r>
          </a:p>
          <a:p>
            <a:r>
              <a:rPr lang="en-US" sz="1444" b="1" dirty="0">
                <a:latin typeface="Arial" panose="020B0604020202020204" pitchFamily="34" charset="0"/>
                <a:cs typeface="Arial" panose="020B0604020202020204" pitchFamily="34" charset="0"/>
              </a:rPr>
              <a:t>( This red wine is from Italy and is highly demanded by the consumers)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5E7CA7A-FBF4-43A7-9AE9-A202CA4E773E}"/>
              </a:ext>
            </a:extLst>
          </p:cNvPr>
          <p:cNvSpPr txBox="1"/>
          <p:nvPr/>
        </p:nvSpPr>
        <p:spPr>
          <a:xfrm>
            <a:off x="167391" y="5173554"/>
            <a:ext cx="6814285" cy="14909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Berlin Sans FB Demi" panose="020E0802020502020306" pitchFamily="34" charset="0"/>
              </a:rPr>
              <a:t>Meaty pasta                                                                                       £13.55     </a:t>
            </a:r>
          </a:p>
          <a:p>
            <a:r>
              <a:rPr lang="en-US" sz="1400" b="1" dirty="0">
                <a:latin typeface="arial" panose="020B0604020202020204" pitchFamily="34" charset="0"/>
              </a:rPr>
              <a:t>( This meaty pasta provides high protein and ensures good taste)</a:t>
            </a:r>
          </a:p>
          <a:p>
            <a:r>
              <a:rPr lang="en-US" sz="1600" b="1" dirty="0">
                <a:latin typeface="Berlin Sans FB Demi" panose="020E0802020502020306" pitchFamily="34" charset="0"/>
              </a:rPr>
              <a:t>Wine 1: Zinfandel                                                                               £9.20</a:t>
            </a:r>
          </a:p>
          <a:p>
            <a:r>
              <a:rPr lang="en-US" sz="1444" b="1" dirty="0">
                <a:latin typeface="Arial" panose="020B0604020202020204" pitchFamily="34" charset="0"/>
                <a:cs typeface="Arial" panose="020B0604020202020204" pitchFamily="34" charset="0"/>
              </a:rPr>
              <a:t>( This wine from Croatia ensures a good taste)</a:t>
            </a:r>
          </a:p>
          <a:p>
            <a:r>
              <a:rPr lang="en-US" sz="1600" b="1" dirty="0">
                <a:latin typeface="Berlin Sans FB Demi" panose="020E0802020502020306" pitchFamily="34" charset="0"/>
              </a:rPr>
              <a:t>Wine 2: Chardonnay                                                                        £11.50</a:t>
            </a:r>
          </a:p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( This wine from France is spicy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flavoured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and ensures good taste </a:t>
            </a:r>
            <a:r>
              <a:rPr lang="en-US" sz="1444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5FAE670-889F-4435-A1DB-0A54530BE6FB}"/>
              </a:ext>
            </a:extLst>
          </p:cNvPr>
          <p:cNvSpPr txBox="1"/>
          <p:nvPr/>
        </p:nvSpPr>
        <p:spPr>
          <a:xfrm>
            <a:off x="674860" y="6672010"/>
            <a:ext cx="28649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u="sng" dirty="0">
                <a:solidFill>
                  <a:schemeClr val="bg1"/>
                </a:solidFill>
                <a:latin typeface="Algerian" panose="04020705040A02060702" pitchFamily="82" charset="0"/>
              </a:rPr>
              <a:t>Dessert Items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FBEE76B-9AA2-4EB2-8D35-B80C0794F4E9}"/>
              </a:ext>
            </a:extLst>
          </p:cNvPr>
          <p:cNvSpPr txBox="1"/>
          <p:nvPr/>
        </p:nvSpPr>
        <p:spPr>
          <a:xfrm>
            <a:off x="4002689" y="6718162"/>
            <a:ext cx="31447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u="sng" dirty="0">
                <a:solidFill>
                  <a:schemeClr val="bg1"/>
                </a:solidFill>
                <a:latin typeface="Algerian" panose="04020705040A02060702" pitchFamily="82" charset="0"/>
              </a:rPr>
              <a:t>beverage Items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30FB88E-CEA4-4AFD-A01D-F5102168F5EF}"/>
              </a:ext>
            </a:extLst>
          </p:cNvPr>
          <p:cNvSpPr/>
          <p:nvPr/>
        </p:nvSpPr>
        <p:spPr>
          <a:xfrm rot="16200000" flipV="1">
            <a:off x="2164161" y="8141358"/>
            <a:ext cx="2460578" cy="46813"/>
          </a:xfrm>
          <a:prstGeom prst="rect">
            <a:avLst/>
          </a:prstGeom>
          <a:solidFill>
            <a:srgbClr val="5B1705">
              <a:alpha val="84000"/>
            </a:srgbClr>
          </a:solidFill>
          <a:ln>
            <a:solidFill>
              <a:srgbClr val="5B17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60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AAF88BA-A173-413C-A92F-3C49899ED76E}"/>
              </a:ext>
            </a:extLst>
          </p:cNvPr>
          <p:cNvSpPr txBox="1"/>
          <p:nvPr/>
        </p:nvSpPr>
        <p:spPr>
          <a:xfrm>
            <a:off x="132652" y="7079656"/>
            <a:ext cx="3191577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12737" indent="-412737">
              <a:buFont typeface="Wingdings" panose="05000000000000000000" pitchFamily="2" charset="2"/>
              <a:buChar char="ü"/>
            </a:pPr>
            <a:r>
              <a:rPr lang="en-US" sz="1600" b="1" dirty="0">
                <a:latin typeface="Berlin Sans FB Demi" panose="020E0802020502020306" pitchFamily="34" charset="0"/>
              </a:rPr>
              <a:t>Treacle Tart                   </a:t>
            </a:r>
            <a:r>
              <a:rPr lang="en-US" sz="1800" b="1" dirty="0">
                <a:latin typeface="Berlin Sans FB Demi" panose="020E0802020502020306" pitchFamily="34" charset="0"/>
              </a:rPr>
              <a:t>£5.50</a:t>
            </a:r>
          </a:p>
          <a:p>
            <a:pPr algn="just"/>
            <a:r>
              <a:rPr lang="en-US" sz="1100" b="1" dirty="0">
                <a:latin typeface="Arial Black" panose="020B0A04020102020204" pitchFamily="34" charset="0"/>
              </a:rPr>
              <a:t>( Our treacle tart is highly recommended for the consumers and is also allergy free)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0C9A223-FFB0-48BF-B48D-210E98459477}"/>
              </a:ext>
            </a:extLst>
          </p:cNvPr>
          <p:cNvSpPr txBox="1"/>
          <p:nvPr/>
        </p:nvSpPr>
        <p:spPr>
          <a:xfrm>
            <a:off x="89557" y="7945859"/>
            <a:ext cx="3304893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12737" indent="-412737">
              <a:buFont typeface="Wingdings" panose="05000000000000000000" pitchFamily="2" charset="2"/>
              <a:buChar char="ü"/>
            </a:pPr>
            <a:r>
              <a:rPr lang="en-US" sz="1600" b="1" dirty="0">
                <a:latin typeface="Berlin Sans FB Demi" panose="020E0802020502020306" pitchFamily="34" charset="0"/>
              </a:rPr>
              <a:t>Eton Mess                        </a:t>
            </a:r>
            <a:r>
              <a:rPr lang="en-US" sz="1800" b="1" dirty="0">
                <a:latin typeface="Berlin Sans FB Demi" panose="020E0802020502020306" pitchFamily="34" charset="0"/>
              </a:rPr>
              <a:t>£6.20</a:t>
            </a:r>
          </a:p>
          <a:p>
            <a:pPr algn="just"/>
            <a:r>
              <a:rPr lang="en-US" sz="1100" b="1" dirty="0">
                <a:latin typeface="Arial Black" panose="020B0A04020102020204" pitchFamily="34" charset="0"/>
              </a:rPr>
              <a:t>( This tasty Eton Mess is free from allergic ingredients and is liked  by children)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90F1940-C34B-4AF1-93BD-518643D0205A}"/>
              </a:ext>
            </a:extLst>
          </p:cNvPr>
          <p:cNvSpPr txBox="1"/>
          <p:nvPr/>
        </p:nvSpPr>
        <p:spPr>
          <a:xfrm>
            <a:off x="68948" y="8846289"/>
            <a:ext cx="32552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b="1" dirty="0">
                <a:latin typeface="Berlin Sans FB Demi" panose="020E0802020502020306" pitchFamily="34" charset="0"/>
              </a:rPr>
              <a:t>Syllabub                             </a:t>
            </a:r>
            <a:r>
              <a:rPr lang="en-US" b="1" dirty="0">
                <a:latin typeface="Berlin Sans FB Demi" panose="020E0802020502020306" pitchFamily="34" charset="0"/>
              </a:rPr>
              <a:t>£8.38</a:t>
            </a:r>
          </a:p>
          <a:p>
            <a:r>
              <a:rPr lang="en-US" sz="1100" b="1" dirty="0">
                <a:latin typeface="Arial Black" panose="020B0A04020102020204" pitchFamily="34" charset="0"/>
              </a:rPr>
              <a:t>( Syllabub is a highly tasty dessert and recommended for consumers.)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BD9D06E-5659-4844-AE1E-F4528BB98020}"/>
              </a:ext>
            </a:extLst>
          </p:cNvPr>
          <p:cNvSpPr txBox="1"/>
          <p:nvPr/>
        </p:nvSpPr>
        <p:spPr>
          <a:xfrm>
            <a:off x="3539762" y="7118272"/>
            <a:ext cx="32418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12737" indent="-412737">
              <a:buFont typeface="Wingdings" panose="05000000000000000000" pitchFamily="2" charset="2"/>
              <a:buChar char="ü"/>
            </a:pPr>
            <a:r>
              <a:rPr lang="en-US" sz="1600" b="1" dirty="0">
                <a:latin typeface="Berlin Sans FB Demi" panose="020E0802020502020306" pitchFamily="34" charset="0"/>
              </a:rPr>
              <a:t>Earl Grey  (75ml)         </a:t>
            </a:r>
            <a:r>
              <a:rPr lang="en-US" b="1" dirty="0">
                <a:latin typeface="Berlin Sans FB Demi" panose="020E0802020502020306" pitchFamily="34" charset="0"/>
              </a:rPr>
              <a:t>£3.00</a:t>
            </a:r>
          </a:p>
          <a:p>
            <a:r>
              <a:rPr lang="en-US" sz="1100" b="1" dirty="0">
                <a:latin typeface="Arial Black" panose="020B0A04020102020204" pitchFamily="34" charset="0"/>
              </a:rPr>
              <a:t>( This is a non-alco beverage item that can be drunken by children too)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A8937EB-09DA-4BB2-B156-0EE20F49CD19}"/>
              </a:ext>
            </a:extLst>
          </p:cNvPr>
          <p:cNvSpPr txBox="1"/>
          <p:nvPr/>
        </p:nvSpPr>
        <p:spPr>
          <a:xfrm>
            <a:off x="3516787" y="7866440"/>
            <a:ext cx="3287801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12737" indent="-412737">
              <a:buFont typeface="Wingdings" panose="05000000000000000000" pitchFamily="2" charset="2"/>
              <a:buChar char="ü"/>
            </a:pPr>
            <a:r>
              <a:rPr lang="en-US" sz="1600" b="1" dirty="0">
                <a:latin typeface="Berlin Sans FB Demi" panose="020E0802020502020306" pitchFamily="34" charset="0"/>
              </a:rPr>
              <a:t>Pale Ale (75ml)             </a:t>
            </a:r>
            <a:r>
              <a:rPr lang="en-US" b="1" dirty="0">
                <a:latin typeface="Berlin Sans FB Demi" panose="020E0802020502020306" pitchFamily="34" charset="0"/>
              </a:rPr>
              <a:t>£4.88</a:t>
            </a:r>
          </a:p>
          <a:p>
            <a:r>
              <a:rPr lang="en-US" sz="1100" b="1" dirty="0">
                <a:latin typeface="Arial Black" panose="020B0A04020102020204" pitchFamily="34" charset="0"/>
              </a:rPr>
              <a:t>( This beverage item is containing 5% and is recommended not to provide children)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0E7048B-4E0D-41CE-A664-F014ED4A67C5}"/>
              </a:ext>
            </a:extLst>
          </p:cNvPr>
          <p:cNvSpPr txBox="1"/>
          <p:nvPr/>
        </p:nvSpPr>
        <p:spPr>
          <a:xfrm>
            <a:off x="3516786" y="8820699"/>
            <a:ext cx="32878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12737" indent="-412737">
              <a:buFont typeface="Wingdings" panose="05000000000000000000" pitchFamily="2" charset="2"/>
              <a:buChar char="ü"/>
            </a:pPr>
            <a:r>
              <a:rPr lang="en-US" sz="1600" b="1" dirty="0">
                <a:latin typeface="Berlin Sans FB Demi" panose="020E0802020502020306" pitchFamily="34" charset="0"/>
              </a:rPr>
              <a:t>India pale ale (75ml)    </a:t>
            </a:r>
            <a:r>
              <a:rPr lang="en-US" b="1" dirty="0">
                <a:latin typeface="Berlin Sans FB Demi" panose="020E0802020502020306" pitchFamily="34" charset="0"/>
              </a:rPr>
              <a:t>£3.50</a:t>
            </a:r>
          </a:p>
          <a:p>
            <a:pPr algn="just"/>
            <a:r>
              <a:rPr lang="en-US" sz="1100" b="1" dirty="0">
                <a:latin typeface="Arial Black" panose="020B0A04020102020204" pitchFamily="34" charset="0"/>
              </a:rPr>
              <a:t>( This is a beer style drink containing 4% alcohol)</a:t>
            </a:r>
          </a:p>
        </p:txBody>
      </p:sp>
    </p:spTree>
    <p:extLst>
      <p:ext uri="{BB962C8B-B14F-4D97-AF65-F5344CB8AC3E}">
        <p14:creationId xmlns:p14="http://schemas.microsoft.com/office/powerpoint/2010/main" val="6684775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AF7ABE6-C86C-4BAC-95DD-BB7934380B79}"/>
              </a:ext>
            </a:extLst>
          </p:cNvPr>
          <p:cNvSpPr txBox="1"/>
          <p:nvPr/>
        </p:nvSpPr>
        <p:spPr>
          <a:xfrm>
            <a:off x="146050" y="546633"/>
            <a:ext cx="6565900" cy="88127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467" dirty="0">
                <a:solidFill>
                  <a:srgbClr val="000000"/>
                </a:solidFill>
                <a:latin typeface="Berlin Sans FB Demi" panose="020E0802020502020306" pitchFamily="34" charset="0"/>
              </a:rPr>
              <a:t>References</a:t>
            </a:r>
          </a:p>
          <a:p>
            <a:pPr algn="just"/>
            <a:r>
              <a:rPr lang="en-US" sz="2200" dirty="0">
                <a:solidFill>
                  <a:srgbClr val="000000"/>
                </a:solidFill>
                <a:latin typeface="Times New Roman" panose="02020603050405020304" pitchFamily="18" charset="0"/>
              </a:rPr>
              <a:t>Totalwine.com. 2022. [online] Available at: &lt;https://www.totalwine.com/wine-guide/french-wine/burgundy/chablis&gt; [Accessed 20 February 2022].</a:t>
            </a:r>
          </a:p>
          <a:p>
            <a:pPr algn="just"/>
            <a:r>
              <a:rPr lang="en-US" sz="2200" dirty="0">
                <a:solidFill>
                  <a:srgbClr val="000000"/>
                </a:solidFill>
                <a:latin typeface="Times New Roman" panose="02020603050405020304" pitchFamily="18" charset="0"/>
              </a:rPr>
              <a:t>Wine Folly. 2022. </a:t>
            </a:r>
            <a:r>
              <a:rPr lang="en-US" sz="22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Chardonnay | Wine Folly</a:t>
            </a:r>
            <a:r>
              <a:rPr lang="en-US" sz="220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Available at: &lt;https://winefolly.com/grapes/chardonnay/&gt; [Accessed 20 February 2022].</a:t>
            </a:r>
          </a:p>
          <a:p>
            <a:pPr algn="just"/>
            <a:r>
              <a:rPr lang="en-US" sz="2200" dirty="0">
                <a:solidFill>
                  <a:srgbClr val="000000"/>
                </a:solidFill>
                <a:latin typeface="Times New Roman" panose="02020603050405020304" pitchFamily="18" charset="0"/>
              </a:rPr>
              <a:t>Wine Folly. 2022. </a:t>
            </a:r>
            <a:r>
              <a:rPr lang="en-US" sz="22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Chianti Wine: The Taste, Region and Classic Pairings | Wine Folly</a:t>
            </a:r>
            <a:r>
              <a:rPr lang="en-US" sz="220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Available at: &lt;https://winefolly.com/deep-dive/chianti-wine-tuscany/&gt; [Accessed 20 February 2022].</a:t>
            </a:r>
          </a:p>
          <a:p>
            <a:pPr algn="just"/>
            <a:r>
              <a:rPr lang="en-US" sz="2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2022. [online] Available at: &lt;https://www.williams-sonoma.com/pages/guide-to-wine-pairing.html&gt; [Accessed 21 February 2022].</a:t>
            </a:r>
          </a:p>
          <a:p>
            <a:pPr algn="just"/>
            <a:r>
              <a:rPr lang="en-US" sz="2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Rouse, A., 2022. </a:t>
            </a:r>
            <a:r>
              <a:rPr lang="en-US" sz="2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Basics: Wine and Food Pairing Guide</a:t>
            </a:r>
            <a:r>
              <a:rPr lang="en-US" sz="2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Academy.getbackbar.com. Available at: &lt;https://academy.getbackbar.com/the-basics-wine-and-food-pairing&gt; [Accessed 21 February 2022].</a:t>
            </a:r>
          </a:p>
          <a:p>
            <a:pPr algn="just"/>
            <a:r>
              <a:rPr lang="en-US" sz="2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Wine Cellar Group. 2022. </a:t>
            </a:r>
            <a:r>
              <a:rPr lang="en-US" sz="2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Wine Pairing Tips for Beginners | Wine Pairing Guide | Wine Cellar Group</a:t>
            </a:r>
            <a:r>
              <a:rPr lang="en-US" sz="2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&lt;https://www.thewinecellargroup.com/wine-pairing-tips-for-beginners/&gt; [Accessed 21 February 2022].</a:t>
            </a:r>
          </a:p>
          <a:p>
            <a:pPr algn="l"/>
            <a:endParaRPr lang="en-US" sz="2600" dirty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52051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56</TotalTime>
  <Words>614</Words>
  <Application>Microsoft Office PowerPoint</Application>
  <PresentationFormat>A4 Paper (210x297 mm)</PresentationFormat>
  <Paragraphs>63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5" baseType="lpstr">
      <vt:lpstr>Algerian</vt:lpstr>
      <vt:lpstr>arial</vt:lpstr>
      <vt:lpstr>arial</vt:lpstr>
      <vt:lpstr>Arial Black</vt:lpstr>
      <vt:lpstr>Berlin Sans FB Demi</vt:lpstr>
      <vt:lpstr>Bernard MT Condensed</vt:lpstr>
      <vt:lpstr>Calibri</vt:lpstr>
      <vt:lpstr>Calibri Light</vt:lpstr>
      <vt:lpstr>Times New Roman</vt:lpstr>
      <vt:lpstr>Wingdings</vt:lpstr>
      <vt:lpstr>Office Theme</vt:lpstr>
      <vt:lpstr>                     Menu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Amran Khan</cp:lastModifiedBy>
  <cp:revision>17</cp:revision>
  <dcterms:created xsi:type="dcterms:W3CDTF">2022-02-21T16:10:07Z</dcterms:created>
  <dcterms:modified xsi:type="dcterms:W3CDTF">2022-02-25T12:09:49Z</dcterms:modified>
</cp:coreProperties>
</file>