
<file path=[Content_Types].xml><?xml version="1.0" encoding="utf-8"?>
<Types xmlns="http://schemas.openxmlformats.org/package/2006/content-types">
  <Default Extension="png" ContentType="image/png"/>
  <Default Extension="jpg&amp;ehk=0gxEpiflvdiaYf27aJFbNQ&amp;r=0&amp;pid=OfficeInsert" ContentType="image/jpe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57" r:id="rId6"/>
    <p:sldId id="258" r:id="rId7"/>
    <p:sldId id="259" r:id="rId8"/>
    <p:sldId id="260" r:id="rId9"/>
    <p:sldId id="316" r:id="rId10"/>
    <p:sldId id="261" r:id="rId11"/>
    <p:sldId id="262" r:id="rId12"/>
    <p:sldId id="306" r:id="rId13"/>
    <p:sldId id="307" r:id="rId14"/>
    <p:sldId id="308" r:id="rId15"/>
    <p:sldId id="309" r:id="rId16"/>
    <p:sldId id="310" r:id="rId17"/>
    <p:sldId id="311" r:id="rId18"/>
    <p:sldId id="312" r:id="rId19"/>
    <p:sldId id="315" r:id="rId20"/>
    <p:sldId id="313" r:id="rId21"/>
    <p:sldId id="299" r:id="rId22"/>
    <p:sldId id="301" r:id="rId23"/>
    <p:sldId id="302" r:id="rId24"/>
    <p:sldId id="305" r:id="rId25"/>
    <p:sldId id="303" r:id="rId26"/>
    <p:sldId id="304" r:id="rId27"/>
    <p:sldId id="30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71767" autoAdjust="0"/>
  </p:normalViewPr>
  <p:slideViewPr>
    <p:cSldViewPr>
      <p:cViewPr varScale="1">
        <p:scale>
          <a:sx n="82" d="100"/>
          <a:sy n="82" d="100"/>
        </p:scale>
        <p:origin x="2454" y="7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29/01/2018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29/01/2018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Team Dynamics:</a:t>
            </a:r>
          </a:p>
          <a:p>
            <a:r>
              <a:rPr lang="en-GB" dirty="0"/>
              <a:t>Most important – psychological safety</a:t>
            </a:r>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a:p>
        </p:txBody>
      </p:sp>
    </p:spTree>
    <p:extLst>
      <p:ext uri="{BB962C8B-B14F-4D97-AF65-F5344CB8AC3E}">
        <p14:creationId xmlns:p14="http://schemas.microsoft.com/office/powerpoint/2010/main" val="4248305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a:p>
        </p:txBody>
      </p:sp>
    </p:spTree>
    <p:extLst>
      <p:ext uri="{BB962C8B-B14F-4D97-AF65-F5344CB8AC3E}">
        <p14:creationId xmlns:p14="http://schemas.microsoft.com/office/powerpoint/2010/main" val="1308790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167146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19</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21</a:t>
            </a:fld>
            <a:endParaRPr lang="en-GB"/>
          </a:p>
        </p:txBody>
      </p:sp>
    </p:spTree>
    <p:extLst>
      <p:ext uri="{BB962C8B-B14F-4D97-AF65-F5344CB8AC3E}">
        <p14:creationId xmlns:p14="http://schemas.microsoft.com/office/powerpoint/2010/main" val="622073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29/01/2018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K5Sr8MIcn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ommons.wikimedia.org/wiki/File:The_Thumbs-up_position.jpg"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leadershipfreak.wordpress.com/category/deleg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flickr.com/photos/62337512@N00/3958637561/" TargetMode="External"/><Relationship Id="rId2" Type="http://schemas.openxmlformats.org/officeDocument/2006/relationships/image" Target="../media/image7.jpg&amp;ehk=0gxEpiflvdiaYf27aJFbNQ&amp;r=0&amp;pid=OfficeInsert"/><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Week 4</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Why teams fail</a:t>
            </a:r>
          </a:p>
          <a:p>
            <a:r>
              <a:rPr lang="en-GB" dirty="0"/>
              <a:t>Intercultural Teams</a:t>
            </a:r>
          </a:p>
          <a:p>
            <a:r>
              <a:rPr lang="en-GB" dirty="0"/>
              <a:t>Dealing with team members</a:t>
            </a:r>
          </a:p>
          <a:p>
            <a:r>
              <a:rPr lang="en-GB" dirty="0"/>
              <a:t>Conflict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2"/>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539552" y="-24340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73188" y="692696"/>
            <a:ext cx="7143228" cy="5352252"/>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CEB3-CC4C-46BC-8808-3CB2BBAFE4EF}"/>
              </a:ext>
            </a:extLst>
          </p:cNvPr>
          <p:cNvSpPr>
            <a:spLocks noGrp="1"/>
          </p:cNvSpPr>
          <p:nvPr>
            <p:ph type="title"/>
          </p:nvPr>
        </p:nvSpPr>
        <p:spPr/>
        <p:txBody>
          <a:bodyPr/>
          <a:lstStyle/>
          <a:p>
            <a:r>
              <a:rPr lang="en-GB" dirty="0"/>
              <a:t>Google – Effective Teams</a:t>
            </a:r>
          </a:p>
        </p:txBody>
      </p:sp>
      <p:sp>
        <p:nvSpPr>
          <p:cNvPr id="3" name="Content Placeholder 2">
            <a:extLst>
              <a:ext uri="{FF2B5EF4-FFF2-40B4-BE49-F238E27FC236}">
                <a16:creationId xmlns:a16="http://schemas.microsoft.com/office/drawing/2014/main" id="{4A27F311-6383-4691-A9F5-21A890B4B5CB}"/>
              </a:ext>
            </a:extLst>
          </p:cNvPr>
          <p:cNvSpPr>
            <a:spLocks noGrp="1"/>
          </p:cNvSpPr>
          <p:nvPr>
            <p:ph idx="1"/>
          </p:nvPr>
        </p:nvSpPr>
        <p:spPr/>
        <p:txBody>
          <a:bodyPr/>
          <a:lstStyle/>
          <a:p>
            <a:r>
              <a:rPr lang="en-GB" dirty="0">
                <a:hlinkClick r:id="rId3"/>
              </a:rPr>
              <a:t>https://www.youtube.com/watch?v=0K5Sr8MIcnU</a:t>
            </a:r>
            <a:endParaRPr lang="en-GB" dirty="0"/>
          </a:p>
          <a:p>
            <a:r>
              <a:rPr lang="en-GB" dirty="0"/>
              <a:t>Take notes, ready to discuss in about 20 minutes. </a:t>
            </a:r>
          </a:p>
        </p:txBody>
      </p:sp>
    </p:spTree>
    <p:extLst>
      <p:ext uri="{BB962C8B-B14F-4D97-AF65-F5344CB8AC3E}">
        <p14:creationId xmlns:p14="http://schemas.microsoft.com/office/powerpoint/2010/main" val="3674638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id="{20961B77-E5D1-4EDC-AAD2-29593CEE10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3" tooltip="http://commons.wikimedia.org/wiki/File:The_Thumbs-up_position.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a:p>
            <a:pPr marL="0" indent="0" algn="ctr">
              <a:buNone/>
            </a:pPr>
            <a:r>
              <a:rPr lang="en-GB" b="1" dirty="0">
                <a:solidFill>
                  <a:srgbClr val="FF0000"/>
                </a:solidFill>
              </a:rPr>
              <a:t>You have 5 mins to think up a definition and then discuss with the group.</a:t>
            </a:r>
          </a:p>
        </p:txBody>
      </p:sp>
    </p:spTree>
    <p:extLst>
      <p:ext uri="{BB962C8B-B14F-4D97-AF65-F5344CB8AC3E}">
        <p14:creationId xmlns:p14="http://schemas.microsoft.com/office/powerpoint/2010/main" val="39958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444923568"/>
              </p:ext>
            </p:extLst>
          </p:nvPr>
        </p:nvGraphicFramePr>
        <p:xfrm>
          <a:off x="352636" y="959227"/>
          <a:ext cx="7571184" cy="4359528"/>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58000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580008">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58000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580008">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580008">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id="{9C017701-083E-4D0B-B605-765BB8EF171E}"/>
              </a:ext>
            </a:extLst>
          </p:cNvPr>
          <p:cNvSpPr/>
          <p:nvPr/>
        </p:nvSpPr>
        <p:spPr>
          <a:xfrm>
            <a:off x="500912" y="5318755"/>
            <a:ext cx="6731124" cy="369332"/>
          </a:xfrm>
          <a:prstGeom prst="rect">
            <a:avLst/>
          </a:prstGeom>
        </p:spPr>
        <p:txBody>
          <a:bodyPr wrap="square">
            <a:spAutoFit/>
          </a:bodyPr>
          <a:lstStyle/>
          <a:p>
            <a:r>
              <a:rPr lang="en-GB" dirty="0"/>
              <a:t>Adapted from Covey, S. The 7</a:t>
            </a:r>
            <a:r>
              <a:rPr lang="en-GB"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b="1" i="1" dirty="0">
                <a:latin typeface="+mj-lt"/>
              </a:rPr>
              <a:t>Sets boundaries but allows freedom over approach.</a:t>
            </a:r>
          </a:p>
          <a:p>
            <a:pPr>
              <a:lnSpc>
                <a:spcPct val="90000"/>
              </a:lnSpc>
              <a:spcBef>
                <a:spcPct val="50000"/>
              </a:spcBef>
              <a:buClr>
                <a:srgbClr val="395A79"/>
              </a:buClr>
            </a:pPr>
            <a:r>
              <a:rPr lang="en-GB" sz="2500" b="1" i="1" dirty="0">
                <a:latin typeface="+mj-lt"/>
              </a:rPr>
              <a:t>Uses clear communication.</a:t>
            </a:r>
          </a:p>
          <a:p>
            <a:pPr>
              <a:lnSpc>
                <a:spcPct val="90000"/>
              </a:lnSpc>
              <a:spcBef>
                <a:spcPct val="50000"/>
              </a:spcBef>
              <a:buClr>
                <a:srgbClr val="395A79"/>
              </a:buClr>
            </a:pPr>
            <a:r>
              <a:rPr lang="en-GB" sz="2500" b="1" i="1" dirty="0">
                <a:latin typeface="+mj-lt"/>
              </a:rPr>
              <a:t>Makes time for questions.</a:t>
            </a:r>
          </a:p>
          <a:p>
            <a:pPr>
              <a:lnSpc>
                <a:spcPct val="90000"/>
              </a:lnSpc>
              <a:spcBef>
                <a:spcPct val="50000"/>
              </a:spcBef>
              <a:buClr>
                <a:srgbClr val="395A79"/>
              </a:buClr>
            </a:pPr>
            <a:r>
              <a:rPr lang="en-GB" sz="2500" b="1" i="1" dirty="0">
                <a:latin typeface="+mj-lt"/>
              </a:rPr>
              <a:t>Allows alternate solutions.</a:t>
            </a:r>
          </a:p>
          <a:p>
            <a:pPr>
              <a:lnSpc>
                <a:spcPct val="90000"/>
              </a:lnSpc>
              <a:spcBef>
                <a:spcPct val="50000"/>
              </a:spcBef>
              <a:buClr>
                <a:srgbClr val="395A79"/>
              </a:buClr>
            </a:pPr>
            <a:r>
              <a:rPr lang="en-GB" sz="2500" b="1" i="1" dirty="0">
                <a:latin typeface="+mj-lt"/>
              </a:rPr>
              <a:t>Builds trust and confidence, motivates and develops.</a:t>
            </a:r>
          </a:p>
          <a:p>
            <a:pPr>
              <a:lnSpc>
                <a:spcPct val="90000"/>
              </a:lnSpc>
              <a:spcBef>
                <a:spcPct val="50000"/>
              </a:spcBef>
              <a:buClr>
                <a:srgbClr val="395A79"/>
              </a:buClr>
            </a:pPr>
            <a:r>
              <a:rPr lang="en-GB" sz="2500" b="1" i="1" dirty="0">
                <a:latin typeface="+mj-lt"/>
              </a:rPr>
              <a:t>Requires regular progress reports.</a:t>
            </a:r>
          </a:p>
          <a:p>
            <a:pPr>
              <a:lnSpc>
                <a:spcPct val="90000"/>
              </a:lnSpc>
              <a:spcBef>
                <a:spcPct val="50000"/>
              </a:spcBef>
              <a:buClr>
                <a:srgbClr val="395A79"/>
              </a:buClr>
            </a:pPr>
            <a:r>
              <a:rPr lang="en-GB" sz="2500" b="1"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57200" y="1417638"/>
            <a:ext cx="8229600" cy="4099595"/>
          </a:xfrm>
        </p:spPr>
        <p:txBody>
          <a:bodyPr>
            <a:normAutofit fontScale="850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CF83-217C-4B7F-8DF2-388267BD32F0}"/>
              </a:ext>
            </a:extLst>
          </p:cNvPr>
          <p:cNvSpPr>
            <a:spLocks noGrp="1"/>
          </p:cNvSpPr>
          <p:nvPr>
            <p:ph type="title"/>
          </p:nvPr>
        </p:nvSpPr>
        <p:spPr>
          <a:xfrm>
            <a:off x="457200" y="274638"/>
            <a:ext cx="8435280" cy="1143000"/>
          </a:xfrm>
        </p:spPr>
        <p:txBody>
          <a:bodyPr>
            <a:normAutofit fontScale="90000"/>
          </a:bodyPr>
          <a:lstStyle/>
          <a:p>
            <a:br>
              <a:rPr lang="en-GB" altLang="en-US" dirty="0"/>
            </a:br>
            <a:r>
              <a:rPr lang="en-GB" altLang="en-US" dirty="0"/>
              <a:t>Do Teams Really Work? Or, Why Do They Fail?</a:t>
            </a:r>
            <a:br>
              <a:rPr lang="en-GB" altLang="en-US" dirty="0"/>
            </a:br>
            <a:endParaRPr lang="en-GB" dirty="0"/>
          </a:p>
        </p:txBody>
      </p:sp>
      <p:sp>
        <p:nvSpPr>
          <p:cNvPr id="3" name="Content Placeholder 2">
            <a:extLst>
              <a:ext uri="{FF2B5EF4-FFF2-40B4-BE49-F238E27FC236}">
                <a16:creationId xmlns:a16="http://schemas.microsoft.com/office/drawing/2014/main" id="{EC96B4CA-C47D-48E3-A4CB-CA0F4EE27B95}"/>
              </a:ext>
            </a:extLst>
          </p:cNvPr>
          <p:cNvSpPr>
            <a:spLocks noGrp="1"/>
          </p:cNvSpPr>
          <p:nvPr>
            <p:ph idx="1"/>
          </p:nvPr>
        </p:nvSpPr>
        <p:spPr/>
        <p:txBody>
          <a:bodyPr>
            <a:normAutofit lnSpcReduction="10000"/>
          </a:bodyPr>
          <a:lstStyle/>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stupid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F01-6FA4-4687-B5E5-C6DBA90C6C50}"/>
              </a:ext>
            </a:extLst>
          </p:cNvPr>
          <p:cNvSpPr>
            <a:spLocks noGrp="1"/>
          </p:cNvSpPr>
          <p:nvPr>
            <p:ph type="title"/>
          </p:nvPr>
        </p:nvSpPr>
        <p:spPr/>
        <p:txBody>
          <a:bodyPr>
            <a:normAutofit fontScale="90000"/>
          </a:bodyPr>
          <a:lstStyle/>
          <a:p>
            <a:r>
              <a:rPr lang="en-GB" dirty="0"/>
              <a:t>So what makes a High Performing Team?</a:t>
            </a:r>
          </a:p>
        </p:txBody>
      </p:sp>
      <p:graphicFrame>
        <p:nvGraphicFramePr>
          <p:cNvPr id="4" name="Table 3">
            <a:extLst>
              <a:ext uri="{FF2B5EF4-FFF2-40B4-BE49-F238E27FC236}">
                <a16:creationId xmlns:a16="http://schemas.microsoft.com/office/drawing/2014/main" id="{CFE35152-8972-4FA9-A929-B01919B6120A}"/>
              </a:ext>
            </a:extLst>
          </p:cNvPr>
          <p:cNvGraphicFramePr>
            <a:graphicFrameLocks noGrp="1"/>
          </p:cNvGraphicFramePr>
          <p:nvPr>
            <p:extLst>
              <p:ext uri="{D42A27DB-BD31-4B8C-83A1-F6EECF244321}">
                <p14:modId xmlns:p14="http://schemas.microsoft.com/office/powerpoint/2010/main" val="1650691168"/>
              </p:ext>
            </p:extLst>
          </p:nvPr>
        </p:nvGraphicFramePr>
        <p:xfrm>
          <a:off x="791580" y="2034958"/>
          <a:ext cx="7560840" cy="3611043"/>
        </p:xfrm>
        <a:graphic>
          <a:graphicData uri="http://schemas.openxmlformats.org/drawingml/2006/table">
            <a:tbl>
              <a:tblPr firstRow="1" bandRow="1">
                <a:tableStyleId>{5C22544A-7EE6-4342-B048-85BDC9FD1C3A}</a:tableStyleId>
              </a:tblPr>
              <a:tblGrid>
                <a:gridCol w="3780420">
                  <a:extLst>
                    <a:ext uri="{9D8B030D-6E8A-4147-A177-3AD203B41FA5}">
                      <a16:colId xmlns:a16="http://schemas.microsoft.com/office/drawing/2014/main" val="4217564537"/>
                    </a:ext>
                  </a:extLst>
                </a:gridCol>
                <a:gridCol w="3780420">
                  <a:extLst>
                    <a:ext uri="{9D8B030D-6E8A-4147-A177-3AD203B41FA5}">
                      <a16:colId xmlns:a16="http://schemas.microsoft.com/office/drawing/2014/main" val="1657769384"/>
                    </a:ext>
                  </a:extLst>
                </a:gridCol>
              </a:tblGrid>
              <a:tr h="448925">
                <a:tc>
                  <a:txBody>
                    <a:bodyPr/>
                    <a:lstStyle/>
                    <a:p>
                      <a:pPr marL="342900" indent="-342900">
                        <a:buFont typeface="Arial" panose="020B0604020202020204" pitchFamily="34" charset="0"/>
                        <a:buChar char="•"/>
                      </a:pPr>
                      <a:r>
                        <a:rPr lang="en-GB" sz="2400" b="1" dirty="0">
                          <a:solidFill>
                            <a:srgbClr val="7030A0"/>
                          </a:solidFill>
                        </a:rPr>
                        <a:t>Shared Vision</a:t>
                      </a:r>
                    </a:p>
                  </a:txBody>
                  <a:tcPr>
                    <a:noFill/>
                  </a:tcPr>
                </a:tc>
                <a:tc>
                  <a:txBody>
                    <a:bodyPr/>
                    <a:lstStyle/>
                    <a:p>
                      <a:pPr marL="342900" indent="-342900">
                        <a:buFont typeface="Arial" panose="020B0604020202020204" pitchFamily="34" charset="0"/>
                        <a:buChar char="•"/>
                      </a:pPr>
                      <a:r>
                        <a:rPr lang="en-GB" sz="2400" b="1" dirty="0">
                          <a:solidFill>
                            <a:srgbClr val="7030A0"/>
                          </a:solidFill>
                        </a:rPr>
                        <a:t>Leadership</a:t>
                      </a:r>
                    </a:p>
                  </a:txBody>
                  <a:tcPr>
                    <a:noFill/>
                  </a:tcPr>
                </a:tc>
                <a:extLst>
                  <a:ext uri="{0D108BD9-81ED-4DB2-BD59-A6C34878D82A}">
                    <a16:rowId xmlns:a16="http://schemas.microsoft.com/office/drawing/2014/main" val="832957558"/>
                  </a:ext>
                </a:extLst>
              </a:tr>
              <a:tr h="477169">
                <a:tc>
                  <a:txBody>
                    <a:bodyPr/>
                    <a:lstStyle/>
                    <a:p>
                      <a:pPr marL="342900" indent="-342900">
                        <a:buFont typeface="Arial" panose="020B0604020202020204" pitchFamily="34" charset="0"/>
                        <a:buChar char="•"/>
                      </a:pPr>
                      <a:r>
                        <a:rPr lang="en-GB" sz="2400" b="1" dirty="0">
                          <a:solidFill>
                            <a:srgbClr val="7030A0"/>
                          </a:solidFill>
                        </a:rPr>
                        <a:t>Trust</a:t>
                      </a:r>
                    </a:p>
                  </a:txBody>
                  <a:tcPr>
                    <a:noFill/>
                  </a:tcPr>
                </a:tc>
                <a:tc>
                  <a:txBody>
                    <a:bodyPr/>
                    <a:lstStyle/>
                    <a:p>
                      <a:pPr marL="342900" indent="-342900">
                        <a:buFont typeface="Arial" panose="020B0604020202020204" pitchFamily="34" charset="0"/>
                        <a:buChar char="•"/>
                      </a:pPr>
                      <a:r>
                        <a:rPr lang="en-GB" sz="2400" b="1" dirty="0">
                          <a:solidFill>
                            <a:srgbClr val="7030A0"/>
                          </a:solidFill>
                        </a:rPr>
                        <a:t>Alignment</a:t>
                      </a:r>
                    </a:p>
                  </a:txBody>
                  <a:tcPr>
                    <a:noFill/>
                  </a:tcPr>
                </a:tc>
                <a:extLst>
                  <a:ext uri="{0D108BD9-81ED-4DB2-BD59-A6C34878D82A}">
                    <a16:rowId xmlns:a16="http://schemas.microsoft.com/office/drawing/2014/main" val="246064541"/>
                  </a:ext>
                </a:extLst>
              </a:tr>
              <a:tr h="818004">
                <a:tc>
                  <a:txBody>
                    <a:bodyPr/>
                    <a:lstStyle/>
                    <a:p>
                      <a:pPr marL="342900" indent="-342900">
                        <a:buFont typeface="Arial" panose="020B0604020202020204" pitchFamily="34" charset="0"/>
                        <a:buChar char="•"/>
                      </a:pPr>
                      <a:r>
                        <a:rPr lang="en-GB" sz="2400" b="1" dirty="0">
                          <a:solidFill>
                            <a:srgbClr val="7030A0"/>
                          </a:solidFill>
                        </a:rPr>
                        <a:t>Continuous Development</a:t>
                      </a:r>
                    </a:p>
                  </a:txBody>
                  <a:tcPr>
                    <a:noFill/>
                  </a:tcPr>
                </a:tc>
                <a:tc>
                  <a:txBody>
                    <a:bodyPr/>
                    <a:lstStyle/>
                    <a:p>
                      <a:pPr marL="342900" indent="-342900">
                        <a:buFont typeface="Arial" panose="020B0604020202020204" pitchFamily="34" charset="0"/>
                        <a:buChar char="•"/>
                      </a:pPr>
                      <a:r>
                        <a:rPr lang="en-GB" sz="2400" b="1" dirty="0">
                          <a:solidFill>
                            <a:srgbClr val="7030A0"/>
                          </a:solidFill>
                        </a:rPr>
                        <a:t>Continuous Improvement</a:t>
                      </a:r>
                    </a:p>
                  </a:txBody>
                  <a:tcPr>
                    <a:noFill/>
                  </a:tcPr>
                </a:tc>
                <a:extLst>
                  <a:ext uri="{0D108BD9-81ED-4DB2-BD59-A6C34878D82A}">
                    <a16:rowId xmlns:a16="http://schemas.microsoft.com/office/drawing/2014/main" val="1182372942"/>
                  </a:ext>
                </a:extLst>
              </a:tr>
              <a:tr h="46892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Collaboration</a:t>
                      </a:r>
                    </a:p>
                  </a:txBody>
                  <a:tcPr>
                    <a:noFill/>
                  </a:tcPr>
                </a:tc>
                <a:tc>
                  <a:txBody>
                    <a:bodyPr/>
                    <a:lstStyle/>
                    <a:p>
                      <a:pPr marL="342900" indent="-342900">
                        <a:buFont typeface="Arial" panose="020B0604020202020204" pitchFamily="34" charset="0"/>
                        <a:buChar char="•"/>
                      </a:pPr>
                      <a:r>
                        <a:rPr lang="en-GB" sz="2400" b="1" dirty="0">
                          <a:solidFill>
                            <a:srgbClr val="7030A0"/>
                          </a:solidFill>
                        </a:rPr>
                        <a:t>Focus on Objectives</a:t>
                      </a:r>
                    </a:p>
                  </a:txBody>
                  <a:tcPr>
                    <a:noFill/>
                  </a:tcPr>
                </a:tc>
                <a:extLst>
                  <a:ext uri="{0D108BD9-81ED-4DB2-BD59-A6C34878D82A}">
                    <a16:rowId xmlns:a16="http://schemas.microsoft.com/office/drawing/2014/main" val="2413725466"/>
                  </a:ext>
                </a:extLst>
              </a:tr>
              <a:tr h="561833">
                <a:tc>
                  <a:txBody>
                    <a:bodyPr/>
                    <a:lstStyle/>
                    <a:p>
                      <a:pPr marL="342900" indent="-342900">
                        <a:buFont typeface="Arial" panose="020B0604020202020204" pitchFamily="34" charset="0"/>
                        <a:buChar char="•"/>
                      </a:pPr>
                      <a:r>
                        <a:rPr lang="en-GB" sz="2400" b="1" dirty="0">
                          <a:solidFill>
                            <a:srgbClr val="7030A0"/>
                          </a:solidFill>
                        </a:rPr>
                        <a:t>Commitment</a:t>
                      </a:r>
                    </a:p>
                  </a:txBody>
                  <a:tcPr>
                    <a:noFill/>
                  </a:tcPr>
                </a:tc>
                <a:tc>
                  <a:txBody>
                    <a:bodyPr/>
                    <a:lstStyle/>
                    <a:p>
                      <a:pPr marL="342900" indent="-342900">
                        <a:buFont typeface="Arial" panose="020B0604020202020204" pitchFamily="34" charset="0"/>
                        <a:buChar char="•"/>
                      </a:pPr>
                      <a:r>
                        <a:rPr lang="en-GB" sz="2400" b="1" dirty="0">
                          <a:solidFill>
                            <a:srgbClr val="7030A0"/>
                          </a:solidFill>
                        </a:rPr>
                        <a:t>Respect</a:t>
                      </a:r>
                    </a:p>
                  </a:txBody>
                  <a:tcPr>
                    <a:noFill/>
                  </a:tcPr>
                </a:tc>
                <a:extLst>
                  <a:ext uri="{0D108BD9-81ED-4DB2-BD59-A6C34878D82A}">
                    <a16:rowId xmlns:a16="http://schemas.microsoft.com/office/drawing/2014/main" val="985271924"/>
                  </a:ext>
                </a:extLst>
              </a:tr>
              <a:tr h="561833">
                <a:tc>
                  <a:txBody>
                    <a:bodyPr/>
                    <a:lstStyle/>
                    <a:p>
                      <a:pPr marL="342900" indent="-342900">
                        <a:buFont typeface="Arial" panose="020B0604020202020204" pitchFamily="34" charset="0"/>
                        <a:buChar char="•"/>
                      </a:pPr>
                      <a:r>
                        <a:rPr lang="en-GB" sz="2400" b="1" dirty="0">
                          <a:solidFill>
                            <a:srgbClr val="7030A0"/>
                          </a:solidFill>
                        </a:rPr>
                        <a:t>Integrity</a:t>
                      </a:r>
                    </a:p>
                  </a:txBody>
                  <a:tcPr>
                    <a:no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Open Communication</a:t>
                      </a:r>
                    </a:p>
                    <a:p>
                      <a:pPr marL="342900" indent="-342900">
                        <a:buFont typeface="Arial" panose="020B0604020202020204" pitchFamily="34" charset="0"/>
                        <a:buChar char="•"/>
                      </a:pPr>
                      <a:endParaRPr lang="en-GB" sz="2400" b="1" dirty="0">
                        <a:solidFill>
                          <a:srgbClr val="7030A0"/>
                        </a:solidFill>
                      </a:endParaRPr>
                    </a:p>
                  </a:txBody>
                  <a:tcPr>
                    <a:noFill/>
                  </a:tcPr>
                </a:tc>
                <a:extLst>
                  <a:ext uri="{0D108BD9-81ED-4DB2-BD59-A6C34878D82A}">
                    <a16:rowId xmlns:a16="http://schemas.microsoft.com/office/drawing/2014/main" val="4268575243"/>
                  </a:ext>
                </a:extLst>
              </a:tr>
            </a:tbl>
          </a:graphicData>
        </a:graphic>
      </p:graphicFrame>
    </p:spTree>
    <p:extLst>
      <p:ext uri="{BB962C8B-B14F-4D97-AF65-F5344CB8AC3E}">
        <p14:creationId xmlns:p14="http://schemas.microsoft.com/office/powerpoint/2010/main" val="3776882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F2FD3-5EE5-46FD-81DF-3DEFF2F4323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46BD748-1610-449E-87F9-2BEF2C14C6C7}"/>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173D-27B6-42F1-AB12-2024CF9CF8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id="{60457C54-8B95-45E6-9B35-243720C8F624}"/>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b="1" i="1" dirty="0">
                <a:solidFill>
                  <a:srgbClr val="FF0000"/>
                </a:solidFill>
              </a:rPr>
              <a:t>Complete the Communication Styles Questionnaire activity and bring it to the next session.</a:t>
            </a:r>
          </a:p>
        </p:txBody>
      </p:sp>
    </p:spTree>
    <p:extLst>
      <p:ext uri="{BB962C8B-B14F-4D97-AF65-F5344CB8AC3E}">
        <p14:creationId xmlns:p14="http://schemas.microsoft.com/office/powerpoint/2010/main" val="4268055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f66716c4-314f-46c1-b01e-5a44c61897d8"/>
    <ds:schemaRef ds:uri="http://purl.org/dc/dcmitype/"/>
    <ds:schemaRef ds:uri="http://schemas.microsoft.com/office/infopath/2007/PartnerControls"/>
    <ds:schemaRef ds:uri="http://purl.org/dc/elements/1.1/"/>
    <ds:schemaRef ds:uri="http://schemas.microsoft.com/office/2006/metadata/properties"/>
    <ds:schemaRef ds:uri="a908d394-d138-480e-87a3-ff44c37f991a"/>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1958</TotalTime>
  <Words>2249</Words>
  <Application>Microsoft Office PowerPoint</Application>
  <PresentationFormat>On-screen Show (4:3)</PresentationFormat>
  <Paragraphs>206</Paragraphs>
  <Slides>24</Slides>
  <Notes>15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Myriad Pro</vt:lpstr>
      <vt:lpstr>ProximaNova-b7</vt:lpstr>
      <vt:lpstr>Tahoma</vt:lpstr>
      <vt:lpstr>20140311PresentationUWTSDTemplate</vt:lpstr>
      <vt:lpstr>CertHE Skills for the Workplace Module: BMSK4002</vt:lpstr>
      <vt:lpstr>Overview of Workshop</vt:lpstr>
      <vt:lpstr>Group Dynamics</vt:lpstr>
      <vt:lpstr>Positive Dynamics – Lessons from Geese</vt:lpstr>
      <vt:lpstr>Lessons from Geese</vt:lpstr>
      <vt:lpstr>Google – Effective Teams</vt:lpstr>
      <vt:lpstr>You’re a new Project Manager</vt:lpstr>
      <vt:lpstr>Worst-Case Scenario?                     Or What Happens in Real Life….</vt:lpstr>
      <vt:lpstr>Delegation</vt:lpstr>
      <vt:lpstr>Delegation: Definition</vt:lpstr>
      <vt:lpstr>Stephen Covey – Styles of Delegation</vt:lpstr>
      <vt:lpstr>Alternative Delegation Style</vt:lpstr>
      <vt:lpstr>Effective Delegation</vt:lpstr>
      <vt:lpstr>The Act of Delegation</vt:lpstr>
      <vt:lpstr>Delegation Process</vt:lpstr>
      <vt:lpstr> Do Teams Really Work? Or, Why Do They Fail? </vt:lpstr>
      <vt:lpstr>Do Teams Really Work? (Cont.)</vt:lpstr>
      <vt:lpstr>Conflict</vt:lpstr>
      <vt:lpstr>Conflict</vt:lpstr>
      <vt:lpstr>Conflict</vt:lpstr>
      <vt:lpstr>So what makes a High Performing Team?</vt:lpstr>
      <vt:lpstr>Summary</vt:lpstr>
      <vt:lpstr>Further Research</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34</cp:revision>
  <dcterms:created xsi:type="dcterms:W3CDTF">2015-04-14T15:21:28Z</dcterms:created>
  <dcterms:modified xsi:type="dcterms:W3CDTF">2018-01-29T13:54:34Z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