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3" r:id="rId6"/>
  </p:sldMasterIdLst>
  <p:notesMasterIdLst>
    <p:notesMasterId r:id="rId61"/>
  </p:notesMasterIdLst>
  <p:sldIdLst>
    <p:sldId id="442" r:id="rId7"/>
    <p:sldId id="444" r:id="rId8"/>
    <p:sldId id="335" r:id="rId9"/>
    <p:sldId id="336" r:id="rId10"/>
    <p:sldId id="337" r:id="rId11"/>
    <p:sldId id="345" r:id="rId12"/>
    <p:sldId id="447" r:id="rId13"/>
    <p:sldId id="338" r:id="rId14"/>
    <p:sldId id="339" r:id="rId15"/>
    <p:sldId id="445" r:id="rId16"/>
    <p:sldId id="446" r:id="rId17"/>
    <p:sldId id="351" r:id="rId18"/>
    <p:sldId id="340" r:id="rId19"/>
    <p:sldId id="346" r:id="rId20"/>
    <p:sldId id="341" r:id="rId21"/>
    <p:sldId id="348" r:id="rId22"/>
    <p:sldId id="342" r:id="rId23"/>
    <p:sldId id="343" r:id="rId24"/>
    <p:sldId id="352" r:id="rId25"/>
    <p:sldId id="349" r:id="rId26"/>
    <p:sldId id="449" r:id="rId27"/>
    <p:sldId id="350" r:id="rId28"/>
    <p:sldId id="344" r:id="rId29"/>
    <p:sldId id="450" r:id="rId30"/>
    <p:sldId id="448" r:id="rId31"/>
    <p:sldId id="457" r:id="rId32"/>
    <p:sldId id="443" r:id="rId33"/>
    <p:sldId id="358" r:id="rId34"/>
    <p:sldId id="359" r:id="rId35"/>
    <p:sldId id="360" r:id="rId36"/>
    <p:sldId id="361" r:id="rId37"/>
    <p:sldId id="362" r:id="rId38"/>
    <p:sldId id="374" r:id="rId39"/>
    <p:sldId id="367" r:id="rId40"/>
    <p:sldId id="368" r:id="rId41"/>
    <p:sldId id="369" r:id="rId42"/>
    <p:sldId id="363" r:id="rId43"/>
    <p:sldId id="364" r:id="rId44"/>
    <p:sldId id="365" r:id="rId45"/>
    <p:sldId id="366" r:id="rId46"/>
    <p:sldId id="451" r:id="rId47"/>
    <p:sldId id="458" r:id="rId48"/>
    <p:sldId id="452" r:id="rId49"/>
    <p:sldId id="347" r:id="rId50"/>
    <p:sldId id="453" r:id="rId51"/>
    <p:sldId id="454" r:id="rId52"/>
    <p:sldId id="455" r:id="rId53"/>
    <p:sldId id="456" r:id="rId54"/>
    <p:sldId id="353" r:id="rId55"/>
    <p:sldId id="354" r:id="rId56"/>
    <p:sldId id="375" r:id="rId57"/>
    <p:sldId id="459" r:id="rId58"/>
    <p:sldId id="356" r:id="rId59"/>
    <p:sldId id="371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0000FF"/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97ED7B-FC2C-4A0B-8755-E7D542A36316}" v="2" dt="2026-08-27T13:28:40.1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3" autoAdjust="0"/>
    <p:restoredTop sz="94660"/>
  </p:normalViewPr>
  <p:slideViewPr>
    <p:cSldViewPr snapToGrid="0">
      <p:cViewPr varScale="1">
        <p:scale>
          <a:sx n="65" d="100"/>
          <a:sy n="65" d="100"/>
        </p:scale>
        <p:origin x="57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microsoft.com/office/2015/10/relationships/revisionInfo" Target="revisionInfo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lenda Tinney" userId="56b889b2-370d-4cf5-add0-fc776a2ba020" providerId="ADAL" clId="{285346D7-3811-4BB2-AED7-6B49C2654E26}"/>
    <pc:docChg chg="custSel addSld modSld">
      <pc:chgData name="Glenda Tinney" userId="56b889b2-370d-4cf5-add0-fc776a2ba020" providerId="ADAL" clId="{285346D7-3811-4BB2-AED7-6B49C2654E26}" dt="2026-08-27T13:29:42.598" v="418" actId="20577"/>
      <pc:docMkLst>
        <pc:docMk/>
      </pc:docMkLst>
      <pc:sldChg chg="modSp mod">
        <pc:chgData name="Glenda Tinney" userId="56b889b2-370d-4cf5-add0-fc776a2ba020" providerId="ADAL" clId="{285346D7-3811-4BB2-AED7-6B49C2654E26}" dt="2026-08-27T13:24:13.360" v="46" actId="5793"/>
        <pc:sldMkLst>
          <pc:docMk/>
          <pc:sldMk cId="852500877" sldId="336"/>
        </pc:sldMkLst>
        <pc:spChg chg="mod">
          <ac:chgData name="Glenda Tinney" userId="56b889b2-370d-4cf5-add0-fc776a2ba020" providerId="ADAL" clId="{285346D7-3811-4BB2-AED7-6B49C2654E26}" dt="2026-08-27T13:24:13.360" v="46" actId="5793"/>
          <ac:spMkLst>
            <pc:docMk/>
            <pc:sldMk cId="852500877" sldId="336"/>
            <ac:spMk id="5" creationId="{00000000-0000-0000-0000-000000000000}"/>
          </ac:spMkLst>
        </pc:spChg>
        <pc:spChg chg="mod">
          <ac:chgData name="Glenda Tinney" userId="56b889b2-370d-4cf5-add0-fc776a2ba020" providerId="ADAL" clId="{285346D7-3811-4BB2-AED7-6B49C2654E26}" dt="2026-08-27T13:24:10.640" v="44" actId="20577"/>
          <ac:spMkLst>
            <pc:docMk/>
            <pc:sldMk cId="852500877" sldId="336"/>
            <ac:spMk id="6" creationId="{00000000-0000-0000-0000-000000000000}"/>
          </ac:spMkLst>
        </pc:spChg>
      </pc:sldChg>
      <pc:sldChg chg="modSp mod">
        <pc:chgData name="Glenda Tinney" userId="56b889b2-370d-4cf5-add0-fc776a2ba020" providerId="ADAL" clId="{285346D7-3811-4BB2-AED7-6B49C2654E26}" dt="2026-08-27T13:25:13.177" v="121" actId="20577"/>
        <pc:sldMkLst>
          <pc:docMk/>
          <pc:sldMk cId="2106946072" sldId="337"/>
        </pc:sldMkLst>
        <pc:spChg chg="mod">
          <ac:chgData name="Glenda Tinney" userId="56b889b2-370d-4cf5-add0-fc776a2ba020" providerId="ADAL" clId="{285346D7-3811-4BB2-AED7-6B49C2654E26}" dt="2026-08-27T13:24:49.028" v="71" actId="20577"/>
          <ac:spMkLst>
            <pc:docMk/>
            <pc:sldMk cId="2106946072" sldId="337"/>
            <ac:spMk id="3" creationId="{00000000-0000-0000-0000-000000000000}"/>
          </ac:spMkLst>
        </pc:spChg>
        <pc:spChg chg="mod">
          <ac:chgData name="Glenda Tinney" userId="56b889b2-370d-4cf5-add0-fc776a2ba020" providerId="ADAL" clId="{285346D7-3811-4BB2-AED7-6B49C2654E26}" dt="2026-08-27T13:25:13.177" v="121" actId="20577"/>
          <ac:spMkLst>
            <pc:docMk/>
            <pc:sldMk cId="2106946072" sldId="337"/>
            <ac:spMk id="4" creationId="{00000000-0000-0000-0000-000000000000}"/>
          </ac:spMkLst>
        </pc:spChg>
      </pc:sldChg>
      <pc:sldChg chg="modSp new mod">
        <pc:chgData name="Glenda Tinney" userId="56b889b2-370d-4cf5-add0-fc776a2ba020" providerId="ADAL" clId="{285346D7-3811-4BB2-AED7-6B49C2654E26}" dt="2026-08-27T13:29:42.598" v="418" actId="20577"/>
        <pc:sldMkLst>
          <pc:docMk/>
          <pc:sldMk cId="4059316139" sldId="459"/>
        </pc:sldMkLst>
        <pc:spChg chg="mod">
          <ac:chgData name="Glenda Tinney" userId="56b889b2-370d-4cf5-add0-fc776a2ba020" providerId="ADAL" clId="{285346D7-3811-4BB2-AED7-6B49C2654E26}" dt="2026-08-27T13:28:42.891" v="404" actId="27636"/>
          <ac:spMkLst>
            <pc:docMk/>
            <pc:sldMk cId="4059316139" sldId="459"/>
            <ac:spMk id="2" creationId="{3B96AC5B-A6DE-D7BD-DDFE-CB1E6D5F8D62}"/>
          </ac:spMkLst>
        </pc:spChg>
        <pc:spChg chg="mod">
          <ac:chgData name="Glenda Tinney" userId="56b889b2-370d-4cf5-add0-fc776a2ba020" providerId="ADAL" clId="{285346D7-3811-4BB2-AED7-6B49C2654E26}" dt="2026-08-27T13:29:42.598" v="418" actId="20577"/>
          <ac:spMkLst>
            <pc:docMk/>
            <pc:sldMk cId="4059316139" sldId="459"/>
            <ac:spMk id="3" creationId="{1614E5A7-729E-4D62-3FE2-DDFE991C6946}"/>
          </ac:spMkLst>
        </pc:spChg>
        <pc:spChg chg="mod">
          <ac:chgData name="Glenda Tinney" userId="56b889b2-370d-4cf5-add0-fc776a2ba020" providerId="ADAL" clId="{285346D7-3811-4BB2-AED7-6B49C2654E26}" dt="2026-08-27T13:29:26.829" v="416" actId="1076"/>
          <ac:spMkLst>
            <pc:docMk/>
            <pc:sldMk cId="4059316139" sldId="459"/>
            <ac:spMk id="4" creationId="{BB417809-B273-8EC9-3173-7E2B088F1DF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72086-6DE5-41E9-B3DA-6A4C85691D4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342DE-1AA4-43B4-9CA9-4ED485D4E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xmatters.com/mt/archives/2010/07/recruiting-better-research-participants.php" TargetMode="External"/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telegraph.co.uk/women/mother-tongue/9134900/Quarter-of-children-play-outdoors-every-day.html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376AFD6C-5D6C-46E1-90DE-603B0732D3C1}" type="slidenum">
              <a:rPr lang="cy-GB" altLang="en-US" sz="1200" smtClean="0">
                <a:latin typeface="Arial" panose="020B0604020202020204" pitchFamily="34" charset="0"/>
              </a:rPr>
              <a:pPr/>
              <a:t>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008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376AFD6C-5D6C-46E1-90DE-603B0732D3C1}" type="slidenum">
              <a:rPr lang="cy-GB" altLang="en-US" sz="1200" smtClean="0">
                <a:latin typeface="Arial" panose="020B0604020202020204" pitchFamily="34" charset="0"/>
              </a:rPr>
              <a:pPr/>
              <a:t>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468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735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286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64F10CC2-DF83-461C-8FA5-820429122666}" type="slidenum">
              <a:rPr lang="cy-GB" altLang="en-US" sz="1200" smtClean="0">
                <a:latin typeface="Arial" panose="020B0604020202020204" pitchFamily="34" charset="0"/>
              </a:rPr>
              <a:pPr/>
              <a:t>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381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DEA7BD5-31CD-43E0-88A5-1CB93A02690A}" type="slidenum">
              <a:rPr lang="cy-GB" altLang="en-US" sz="1200" smtClean="0">
                <a:latin typeface="Arial" panose="020B0604020202020204" pitchFamily="34" charset="0"/>
              </a:rPr>
              <a:pPr/>
              <a:t>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556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98B49E9-1912-4CDC-80BC-155FB218F295}" type="slidenum">
              <a:rPr lang="cy-GB" altLang="en-US" sz="1200" smtClean="0">
                <a:latin typeface="Arial" panose="020B0604020202020204" pitchFamily="34" charset="0"/>
              </a:rPr>
              <a:pPr/>
              <a:t>13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347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98B49E9-1912-4CDC-80BC-155FB218F295}" type="slidenum">
              <a:rPr lang="cy-GB" altLang="en-US" sz="1200" smtClean="0">
                <a:latin typeface="Arial" panose="020B0604020202020204" pitchFamily="34" charset="0"/>
              </a:rPr>
              <a:pPr/>
              <a:t>14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189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85C76BF-6E22-4EC2-8564-88A17316D07B}" type="slidenum">
              <a:rPr lang="cy-GB" altLang="en-US" sz="1200" smtClean="0">
                <a:latin typeface="Arial" panose="020B0604020202020204" pitchFamily="34" charset="0"/>
              </a:rPr>
              <a:pPr/>
              <a:t>15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836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85C76BF-6E22-4EC2-8564-88A17316D07B}" type="slidenum">
              <a:rPr lang="cy-GB" altLang="en-US" sz="1200" smtClean="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13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B801C702-F79B-4001-B6F5-1C0666D5680B}" type="slidenum">
              <a:rPr lang="cy-GB" altLang="en-US" sz="1200" smtClean="0">
                <a:latin typeface="Arial" panose="020B0604020202020204" pitchFamily="34" charset="0"/>
              </a:rPr>
              <a:pPr/>
              <a:t>17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173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E1285F9-819F-4D7B-8A34-66C6E2C4D6E8}" type="slidenum">
              <a:rPr lang="cy-GB" altLang="en-US" sz="1200" smtClean="0">
                <a:latin typeface="Arial" panose="020B0604020202020204" pitchFamily="34" charset="0"/>
              </a:rPr>
              <a:pPr/>
              <a:t>18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618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51B17B7-3559-4C4E-ADEF-DAC43537BF2E}" type="slidenum">
              <a:rPr lang="cy-GB" altLang="en-US" sz="1200" smtClean="0">
                <a:latin typeface="Arial" panose="020B0604020202020204" pitchFamily="34" charset="0"/>
              </a:rPr>
              <a:pPr/>
              <a:t>23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6769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376AFD6C-5D6C-46E1-90DE-603B0732D3C1}" type="slidenum">
              <a:rPr lang="cy-GB" altLang="en-US" sz="1200" smtClean="0">
                <a:latin typeface="Arial" panose="020B0604020202020204" pitchFamily="34" charset="0"/>
              </a:rPr>
              <a:pPr/>
              <a:t>26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6893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28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2671396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29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0081256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30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46159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31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0033839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gwneud iddo edrych mor ddeniadol ag y gallwch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32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7398331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y-GB" altLang="en-US" err="1">
                <a:latin typeface="Arial" panose="020B0604020202020204" pitchFamily="34" charset="0"/>
              </a:rPr>
              <a:t>This</a:t>
            </a:r>
            <a:r>
              <a:rPr lang="cy-GB" altLang="en-US">
                <a:latin typeface="Arial" panose="020B0604020202020204" pitchFamily="34" charset="0"/>
              </a:rPr>
              <a:t> can be </a:t>
            </a:r>
            <a:r>
              <a:rPr lang="cy-GB" altLang="en-US" err="1">
                <a:latin typeface="Arial" panose="020B0604020202020204" pitchFamily="34" charset="0"/>
              </a:rPr>
              <a:t>critiqued</a:t>
            </a:r>
            <a:r>
              <a:rPr lang="cy-GB" altLang="en-US">
                <a:latin typeface="Arial" panose="020B0604020202020204" pitchFamily="34" charset="0"/>
              </a:rPr>
              <a:t> </a:t>
            </a:r>
            <a:r>
              <a:rPr lang="cy-GB" altLang="en-US" err="1">
                <a:latin typeface="Arial" panose="020B0604020202020204" pitchFamily="34" charset="0"/>
              </a:rPr>
              <a:t>in</a:t>
            </a:r>
            <a:r>
              <a:rPr lang="cy-GB" altLang="en-US">
                <a:latin typeface="Arial" panose="020B0604020202020204" pitchFamily="34" charset="0"/>
              </a:rPr>
              <a:t> </a:t>
            </a:r>
            <a:r>
              <a:rPr lang="cy-GB" altLang="en-US" err="1">
                <a:latin typeface="Arial" panose="020B0604020202020204" pitchFamily="34" charset="0"/>
              </a:rPr>
              <a:t>terms</a:t>
            </a:r>
            <a:r>
              <a:rPr lang="cy-GB" altLang="en-US">
                <a:latin typeface="Arial" panose="020B0604020202020204" pitchFamily="34" charset="0"/>
              </a:rPr>
              <a:t> of contract, </a:t>
            </a:r>
            <a:r>
              <a:rPr lang="cy-GB" altLang="en-US" err="1">
                <a:latin typeface="Arial" panose="020B0604020202020204" pitchFamily="34" charset="0"/>
              </a:rPr>
              <a:t>size</a:t>
            </a:r>
            <a:r>
              <a:rPr lang="cy-GB" altLang="en-US">
                <a:latin typeface="Arial" panose="020B0604020202020204" pitchFamily="34" charset="0"/>
              </a:rPr>
              <a:t> of fônt etc.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594C5D-FCF8-4EF2-91B0-ECD320FFF36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69486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B30267C-D757-4DFC-986D-0696D3BD365C}" type="slidenum">
              <a:rPr lang="cy-GB" altLang="en-US" sz="1200" smtClean="0">
                <a:latin typeface="Arial" panose="020B0604020202020204" pitchFamily="34" charset="0"/>
              </a:rPr>
              <a:pPr/>
              <a:t>35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8863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011986D4-1616-4384-B72D-219531542F5E}" type="slidenum">
              <a:rPr lang="en-US" altLang="cy-GB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36</a:t>
            </a:fld>
            <a:endParaRPr lang="en-US" altLang="cy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6770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39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7024029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40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584993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DEA7BD5-31CD-43E0-88A5-1CB93A02690A}" type="slidenum">
              <a:rPr lang="cy-GB" altLang="en-US" sz="1200" smtClean="0">
                <a:latin typeface="Arial" panose="020B0604020202020204" pitchFamily="34" charset="0"/>
              </a:rPr>
              <a:pPr/>
              <a:t>41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606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98B49E9-1912-4CDC-80BC-155FB218F295}" type="slidenum">
              <a:rPr lang="cy-GB" altLang="en-US" sz="1200" smtClean="0">
                <a:latin typeface="Arial" panose="020B0604020202020204" pitchFamily="34" charset="0"/>
              </a:rPr>
              <a:pPr/>
              <a:t>43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3264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85C76BF-6E22-4EC2-8564-88A17316D07B}" type="slidenum">
              <a:rPr lang="cy-GB" altLang="en-US" sz="1200" smtClean="0">
                <a:latin typeface="Arial" panose="020B0604020202020204" pitchFamily="34" charset="0"/>
              </a:rPr>
              <a:pPr/>
              <a:t>44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7062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AA4FBC3-70A3-497A-856B-DEAFA3015BAF}" type="slidenum">
              <a:rPr lang="cy-GB" altLang="en-US" sz="1200" smtClean="0">
                <a:latin typeface="Arial" panose="020B0604020202020204" pitchFamily="34" charset="0"/>
              </a:rPr>
              <a:pPr/>
              <a:t>45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9785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5E5D4345-2F2B-47CC-85D6-9FA79B3BA393}" type="slidenum">
              <a:rPr lang="cy-GB" altLang="en-US" sz="1200" smtClean="0">
                <a:latin typeface="Arial" panose="020B0604020202020204" pitchFamily="34" charset="0"/>
              </a:rPr>
              <a:pPr/>
              <a:t>46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4119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A5D12A25-6C7B-4CB2-8C21-708E2ABABBA3}" type="slidenum">
              <a:rPr lang="cy-GB" altLang="en-US" sz="1200" smtClean="0">
                <a:latin typeface="Arial" panose="020B0604020202020204" pitchFamily="34" charset="0"/>
              </a:rPr>
              <a:pPr/>
              <a:t>47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5347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B801C702-F79B-4001-B6F5-1C0666D5680B}" type="slidenum">
              <a:rPr lang="cy-GB" altLang="en-US" sz="1200" smtClean="0">
                <a:latin typeface="Arial" panose="020B0604020202020204" pitchFamily="34" charset="0"/>
              </a:rPr>
              <a:pPr/>
              <a:t>48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0004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E1285F9-819F-4D7B-8A34-66C6E2C4D6E8}" type="slidenum">
              <a:rPr lang="cy-GB" altLang="en-US" sz="1200" smtClean="0">
                <a:latin typeface="Arial" panose="020B0604020202020204" pitchFamily="34" charset="0"/>
              </a:rPr>
              <a:pPr/>
              <a:t>49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651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51B17B7-3559-4C4E-ADEF-DAC43537BF2E}" type="slidenum">
              <a:rPr lang="cy-GB" altLang="en-US" sz="1200" smtClean="0">
                <a:latin typeface="Arial" panose="020B0604020202020204" pitchFamily="34" charset="0"/>
              </a:rPr>
              <a:pPr/>
              <a:t>50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7807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C80B711-5D79-403C-B6C3-15DA8F42BA4A}" type="slidenum">
              <a:rPr lang="cy-GB" altLang="en-US" sz="1200" smtClean="0">
                <a:latin typeface="Arial" panose="020B0604020202020204" pitchFamily="34" charset="0"/>
              </a:rPr>
              <a:pPr/>
              <a:t>53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7874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Mitchell, N. and Hobson, A. J. (2011) ‘The influence of prior experience on research participants perspectives,’ </a:t>
            </a:r>
            <a:r>
              <a:rPr lang="en-GB" altLang="cy-GB" sz="1200" i="1" kern="0">
                <a:solidFill>
                  <a:srgbClr val="000000"/>
                </a:solidFill>
                <a:latin typeface="Arial" panose="020B0604020202020204" pitchFamily="34" charset="0"/>
              </a:rPr>
              <a:t>Journal of Empirical Research on Human Research Ethics: An International</a:t>
            </a:r>
            <a:r>
              <a:rPr lang="cy-GB" altLang="cy-GB" sz="1200" i="0" kern="120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GB" altLang="cy-GB" sz="1200" i="1" kern="0">
                <a:solidFill>
                  <a:srgbClr val="000000"/>
                </a:solidFill>
                <a:latin typeface="Arial" panose="020B0604020202020204" pitchFamily="34" charset="0"/>
              </a:rPr>
              <a:t>Journal, </a:t>
            </a: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6,1 pp. 83-84.</a:t>
            </a:r>
            <a:endParaRPr lang="en-US" altLang="cy-GB" sz="1200" ker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Ross, J. (2010) ‘Recruiting Better Research Participants.’ </a:t>
            </a: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http://www.uxmatters.com/mt/archives/2010/07/recruiting-better-research-participants.php</a:t>
            </a: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 [Accessed: 10</a:t>
            </a:r>
            <a:r>
              <a:rPr lang="en-GB" altLang="cy-GB" sz="1200" kern="0" baseline="3000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 December 2011].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The Telegraph (2012) ‘</a:t>
            </a:r>
            <a:r>
              <a:rPr lang="en-US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Quarter of children play outdoors every day,’      </a:t>
            </a:r>
            <a:r>
              <a:rPr lang="en-US" altLang="cy-GB" sz="1200" kern="0">
                <a:solidFill>
                  <a:srgbClr val="000000"/>
                </a:solidFill>
                <a:latin typeface="Arial" panose="020B0604020202020204" pitchFamily="34" charset="0"/>
                <a:hlinkClick r:id="rId4"/>
              </a:rPr>
              <a:t>http://www.telegraph.co.uk/women/mother-tongue/9134900/Quarter-of-children-play-outdoors-every-day.html</a:t>
            </a:r>
            <a:r>
              <a:rPr lang="en-US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 [Accessed: 17</a:t>
            </a:r>
            <a:r>
              <a:rPr lang="en-US" altLang="cy-GB" sz="1200" kern="0" baseline="3000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US" altLang="cy-GB" sz="1200" kern="0">
                <a:solidFill>
                  <a:srgbClr val="000000"/>
                </a:solidFill>
                <a:latin typeface="Arial" panose="020B0604020202020204" pitchFamily="34" charset="0"/>
              </a:rPr>
              <a:t> October 2013].</a:t>
            </a:r>
            <a:endParaRPr lang="cy-GB" altLang="cy-GB" sz="1200" ker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C80B711-5D79-403C-B6C3-15DA8F42BA4A}" type="slidenum">
              <a:rPr lang="cy-GB" altLang="en-US" sz="1200" smtClean="0">
                <a:latin typeface="Arial" panose="020B0604020202020204" pitchFamily="34" charset="0"/>
              </a:rPr>
              <a:pPr/>
              <a:t>54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906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774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0849C-3569-87AC-5303-DEC049B5C8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33653B-BD6D-45D2-1E9A-237AAF6F38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45544-D271-C112-4B66-A81A169F8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2051D-C22D-4143-A15D-2930F96F52F6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E4D95-EADE-CD7C-861B-0A4C2F278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6A200-6544-E1B1-E39C-FFED63E4F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8E393-9B3F-4F1A-A4E0-E1EDE9055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63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41129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4228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0421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832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152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99831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00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C9F2051D-C22D-4143-A15D-2930F96F52F6}" type="datetimeFigureOut">
              <a:rPr lang="en-GB" smtClean="0"/>
              <a:pPr/>
              <a:t>27/08/2026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2188E393-9B3F-4F1A-A4E0-E1EDE905557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5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872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-my.sharepoint.com/:w:/g/personal/g_tinney_uwtsd_ac_uk/EQKnIiYYHS9Kimz4kgKkfbUBl6g2nQELJOb04GYYtp2xOQ?e=hiOdyS" TargetMode="External"/><Relationship Id="rId2" Type="http://schemas.openxmlformats.org/officeDocument/2006/relationships/hyperlink" Target="https://uowtsd-my.sharepoint.com/:w:/g/personal/g_tinney_uwtsd_ac_uk/EcSvA46U90JJqvaFe80mUCIBQdGYR8LiFoGLtbvypbRpaw?e=sPyLyf" TargetMode="Externa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libguides.hull.ac.uk/writing/home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-my.sharepoint.com/:w:/g/personal/g_tinney_uwtsd_ac_uk/Ecmhzzbe6gxCtdTBin70uIoBRNltSQGyxDkCxGXUYyt1Bw?e=QddgbS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12688&amp;section=12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gif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graph.co.uk/women/mother-tongue/9134900/Quarter-of-children-play-outdoors-every-day.html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graph.co.uk/women/mother-tongue/9134900/Quarter-of-children-play-outdoors-every-day.html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Q5WT2vweFRY?start=124&amp;feature=oembed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xmatters.com/mt/archives/2010/07/recruiting-better-research-participants.php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telegraph.co.uk/women/mother-tongue/9134900/Quarter-of-children-play-outdoors-every-da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0220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933AE7C-4909-B6AD-DEB9-4F32DC533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733" y="1908147"/>
            <a:ext cx="4535079" cy="3864989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 daith </a:t>
            </a:r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ECEY4012C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The learning journey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ECEY4012</a:t>
            </a:r>
          </a:p>
        </p:txBody>
      </p:sp>
    </p:spTree>
    <p:extLst>
      <p:ext uri="{BB962C8B-B14F-4D97-AF65-F5344CB8AC3E}">
        <p14:creationId xmlns:p14="http://schemas.microsoft.com/office/powerpoint/2010/main" val="3951877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364671" y="620486"/>
            <a:ext cx="5393871" cy="479266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4000" b="1" kern="0" dirty="0">
                <a:solidFill>
                  <a:srgbClr val="000000"/>
                </a:solidFill>
                <a:latin typeface="Arial" panose="020B0604020202020204" pitchFamily="34" charset="0"/>
              </a:rPr>
              <a:t>ECEY4012C</a:t>
            </a:r>
            <a:endParaRPr lang="en-GB" sz="40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GB" sz="4000" kern="0" dirty="0">
                <a:solidFill>
                  <a:srgbClr val="000000"/>
                </a:solidFill>
                <a:latin typeface="Arial" panose="020B0604020202020204" pitchFamily="34" charset="0"/>
              </a:rPr>
              <a:t>Rhan 1</a:t>
            </a:r>
          </a:p>
          <a:p>
            <a:pPr marL="0" indent="0">
              <a:buNone/>
              <a:defRPr/>
            </a:pPr>
            <a:r>
              <a:rPr lang="en-GB" sz="4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Ysgrifennu</a:t>
            </a:r>
            <a:r>
              <a:rPr lang="en-GB" sz="40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4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Academaidd</a:t>
            </a:r>
            <a:endParaRPr lang="en-GB" sz="40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GB" sz="4000" kern="0" dirty="0">
                <a:solidFill>
                  <a:srgbClr val="000000"/>
                </a:solidFill>
                <a:latin typeface="Arial" panose="020B0604020202020204" pitchFamily="34" charset="0"/>
              </a:rPr>
              <a:t>Rhan 2</a:t>
            </a:r>
          </a:p>
          <a:p>
            <a:pPr marL="0" indent="0">
              <a:buNone/>
              <a:defRPr/>
            </a:pPr>
            <a:r>
              <a:rPr lang="en-GB" sz="4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Cyflwyniadau</a:t>
            </a:r>
            <a:r>
              <a:rPr lang="en-GB" sz="40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4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Academaidd</a:t>
            </a:r>
            <a:endParaRPr lang="cy-GB" sz="40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sz="2400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634841" y="620486"/>
            <a:ext cx="5323115" cy="50945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y-GB" sz="4000" b="1" dirty="0">
                <a:solidFill>
                  <a:srgbClr val="2F5597"/>
                </a:solidFill>
                <a:latin typeface="Arial" panose="020B0604020202020204" pitchFamily="34" charset="0"/>
              </a:rPr>
              <a:t>ECEY4012</a:t>
            </a:r>
          </a:p>
          <a:p>
            <a:pPr marL="0" indent="0">
              <a:buNone/>
              <a:defRPr/>
            </a:pPr>
            <a:r>
              <a:rPr lang="cy-GB" sz="4000" dirty="0" err="1">
                <a:solidFill>
                  <a:srgbClr val="2F5597"/>
                </a:solidFill>
                <a:latin typeface="Arial" panose="020B0604020202020204" pitchFamily="34" charset="0"/>
              </a:rPr>
              <a:t>Part</a:t>
            </a:r>
            <a:r>
              <a:rPr lang="cy-GB" sz="4000" dirty="0">
                <a:solidFill>
                  <a:srgbClr val="2F5597"/>
                </a:solidFill>
                <a:latin typeface="Arial" panose="020B0604020202020204" pitchFamily="34" charset="0"/>
              </a:rPr>
              <a:t> 1 </a:t>
            </a:r>
          </a:p>
          <a:p>
            <a:pPr marL="0" indent="0">
              <a:buNone/>
              <a:defRPr/>
            </a:pPr>
            <a:r>
              <a:rPr lang="cy-GB" sz="4000" dirty="0" err="1">
                <a:solidFill>
                  <a:srgbClr val="2F5597"/>
                </a:solidFill>
                <a:latin typeface="Arial" panose="020B0604020202020204" pitchFamily="34" charset="0"/>
              </a:rPr>
              <a:t>Academic</a:t>
            </a:r>
            <a:r>
              <a:rPr lang="cy-GB" sz="4000" dirty="0">
                <a:solidFill>
                  <a:srgbClr val="2F5597"/>
                </a:solidFill>
                <a:latin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2F5597"/>
                </a:solidFill>
                <a:latin typeface="Arial" panose="020B0604020202020204" pitchFamily="34" charset="0"/>
              </a:rPr>
              <a:t>Writing</a:t>
            </a:r>
            <a:endParaRPr lang="cy-GB" sz="400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sz="4000" dirty="0" err="1">
                <a:solidFill>
                  <a:srgbClr val="2F5597"/>
                </a:solidFill>
                <a:latin typeface="Arial" panose="020B0604020202020204" pitchFamily="34" charset="0"/>
              </a:rPr>
              <a:t>Part</a:t>
            </a:r>
            <a:r>
              <a:rPr lang="cy-GB" sz="4000" dirty="0">
                <a:solidFill>
                  <a:srgbClr val="2F5597"/>
                </a:solidFill>
                <a:latin typeface="Arial" panose="020B0604020202020204" pitchFamily="34" charset="0"/>
              </a:rPr>
              <a:t> 2 </a:t>
            </a:r>
          </a:p>
          <a:p>
            <a:pPr marL="0" indent="0">
              <a:buNone/>
              <a:defRPr/>
            </a:pPr>
            <a:r>
              <a:rPr lang="cy-GB" sz="4000" dirty="0" err="1">
                <a:solidFill>
                  <a:srgbClr val="2F5597"/>
                </a:solidFill>
                <a:latin typeface="Arial" panose="020B0604020202020204" pitchFamily="34" charset="0"/>
              </a:rPr>
              <a:t>Academic</a:t>
            </a:r>
            <a:r>
              <a:rPr lang="cy-GB" sz="4000" dirty="0">
                <a:solidFill>
                  <a:srgbClr val="2F5597"/>
                </a:solidFill>
                <a:latin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2F5597"/>
                </a:solidFill>
                <a:latin typeface="Arial" panose="020B0604020202020204" pitchFamily="34" charset="0"/>
              </a:rPr>
              <a:t>Presentations</a:t>
            </a:r>
            <a:endParaRPr lang="cy-GB" sz="400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y-GB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544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Cynnwys</a:t>
            </a:r>
            <a: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          </a:t>
            </a:r>
            <a:r>
              <a:rPr lang="en-GB" altLang="cy-GB" sz="4800" kern="0" dirty="0">
                <a:solidFill>
                  <a:srgbClr val="2F5597"/>
                </a:solidFill>
                <a:latin typeface="Arial" panose="020B0604020202020204" pitchFamily="34" charset="0"/>
              </a:rPr>
              <a:t>Contents</a:t>
            </a:r>
            <a:endParaRPr lang="cy-GB" sz="4800" dirty="0">
              <a:solidFill>
                <a:srgbClr val="2F5597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Arddull academaidd</a:t>
            </a:r>
          </a:p>
          <a:p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Arddull ffurfiol</a:t>
            </a:r>
          </a:p>
          <a:p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Bratiaith</a:t>
            </a:r>
          </a:p>
          <a:p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Ysgrifennu beirniadol</a:t>
            </a:r>
          </a:p>
          <a:p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Sgiliau Cyflwyno</a:t>
            </a:r>
          </a:p>
          <a:p>
            <a:pPr marL="0" indent="0">
              <a:buNone/>
            </a:pPr>
            <a:endParaRPr lang="cy-GB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>
                <a:solidFill>
                  <a:srgbClr val="2F5597"/>
                </a:solidFill>
                <a:latin typeface="Arial" panose="020B0604020202020204" pitchFamily="34" charset="0"/>
              </a:rPr>
              <a:t>Academic style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Formal style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Slang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Critical writing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Presentation skills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981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cy-GB" sz="2400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cy-GB" sz="2400" dirty="0"/>
          </a:p>
        </p:txBody>
      </p:sp>
    </p:spTree>
    <p:extLst>
      <p:ext uri="{BB962C8B-B14F-4D97-AF65-F5344CB8AC3E}">
        <p14:creationId xmlns:p14="http://schemas.microsoft.com/office/powerpoint/2010/main" val="852500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 err="1">
                <a:latin typeface="Arial" panose="020B0604020202020204" pitchFamily="34" charset="0"/>
              </a:rPr>
              <a:t>Adnoddau</a:t>
            </a:r>
            <a:r>
              <a:rPr lang="en-GB" sz="4800" dirty="0">
                <a:latin typeface="Arial" panose="020B0604020202020204" pitchFamily="34" charset="0"/>
              </a:rPr>
              <a:t>        </a:t>
            </a:r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2F5597"/>
                </a:solidFill>
                <a:latin typeface="Arial" panose="020B0604020202020204" pitchFamily="34" charset="0"/>
              </a:rPr>
              <a:t>Resources</a:t>
            </a:r>
            <a:endParaRPr lang="en-US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90689"/>
            <a:ext cx="4038600" cy="3898552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panose="020B0604020202020204" pitchFamily="34" charset="0"/>
              </a:rPr>
              <a:t>Cyflwyniad</a:t>
            </a:r>
            <a:r>
              <a:rPr lang="en-GB" dirty="0">
                <a:latin typeface="Arial" panose="020B0604020202020204" pitchFamily="34" charset="0"/>
              </a:rPr>
              <a:t> Power Point</a:t>
            </a:r>
          </a:p>
          <a:p>
            <a:r>
              <a:rPr lang="en-GB" dirty="0" err="1">
                <a:latin typeface="Arial" panose="020B0604020202020204" pitchFamily="34" charset="0"/>
              </a:rPr>
              <a:t>Llawlyfr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cyfeirnodi</a:t>
            </a:r>
            <a:r>
              <a:rPr lang="en-GB" dirty="0">
                <a:latin typeface="Arial" panose="020B0604020202020204" pitchFamily="34" charset="0"/>
              </a:rPr>
              <a:t> / Cite them Right</a:t>
            </a:r>
          </a:p>
          <a:p>
            <a:r>
              <a:rPr lang="en-GB" dirty="0" err="1">
                <a:latin typeface="Arial" panose="020B0604020202020204" pitchFamily="34" charset="0"/>
              </a:rPr>
              <a:t>Tasg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ysgrifennu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academaidd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Adnoddau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cyflwyno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240161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Power Point presentation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Referencing handbook / Cite Them Right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Academic writing task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Resources linked to presentation </a:t>
            </a:r>
            <a:endParaRPr lang="en-US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946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528" y="365127"/>
            <a:ext cx="8191822" cy="1325563"/>
          </a:xfrm>
        </p:spPr>
        <p:txBody>
          <a:bodyPr>
            <a:noAutofit/>
          </a:bodyPr>
          <a:lstStyle/>
          <a:p>
            <a:r>
              <a:rPr lang="en-GB" sz="4800" dirty="0" err="1">
                <a:latin typeface="Arial" panose="020B0604020202020204" pitchFamily="34" charset="0"/>
              </a:rPr>
              <a:t>Sgiliau</a:t>
            </a:r>
            <a:r>
              <a:rPr lang="en-GB" sz="4800" dirty="0">
                <a:latin typeface="Arial" panose="020B0604020202020204" pitchFamily="34" charset="0"/>
              </a:rPr>
              <a:t>                 </a:t>
            </a:r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2F5597"/>
                </a:solidFill>
                <a:latin typeface="Arial" panose="020B0604020202020204" pitchFamily="34" charset="0"/>
              </a:rPr>
              <a:t>Skills</a:t>
            </a:r>
            <a:endParaRPr lang="en-US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39890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</a:rPr>
              <a:t>Sgiliau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Cyflogadwyedd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Trosglwyddadwy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Ysgrifennu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ffurfiol</a:t>
            </a:r>
            <a:r>
              <a:rPr lang="en-GB" dirty="0">
                <a:latin typeface="Arial" panose="020B0604020202020204" pitchFamily="34" charset="0"/>
              </a:rPr>
              <a:t>, </a:t>
            </a:r>
            <a:r>
              <a:rPr lang="en-GB" dirty="0" err="1">
                <a:latin typeface="Arial" panose="020B0604020202020204" pitchFamily="34" charset="0"/>
              </a:rPr>
              <a:t>academaidd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Gwrthrycholdeb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Gwirio</a:t>
            </a:r>
            <a:r>
              <a:rPr lang="en-GB" dirty="0">
                <a:latin typeface="Arial" panose="020B0604020202020204" pitchFamily="34" charset="0"/>
              </a:rPr>
              <a:t> a </a:t>
            </a:r>
            <a:r>
              <a:rPr lang="en-GB" dirty="0" err="1">
                <a:latin typeface="Arial" panose="020B0604020202020204" pitchFamily="34" charset="0"/>
              </a:rPr>
              <a:t>golygu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Aralleirio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TGCh</a:t>
            </a:r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Employability/Transferable Skills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Formal, academic writing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Objectivity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Editing and checking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Paraphrasing</a:t>
            </a:r>
          </a:p>
          <a:p>
            <a:r>
              <a:rPr lang="en-GB" dirty="0">
                <a:solidFill>
                  <a:srgbClr val="2F5597"/>
                </a:solidFill>
                <a:latin typeface="Arial" panose="020B0604020202020204" pitchFamily="34" charset="0"/>
              </a:rPr>
              <a:t>ICT</a:t>
            </a:r>
            <a:endParaRPr lang="en-US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049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B7EB8-6D8D-6421-98CA-0E4AD21B7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307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Amcanion</a:t>
            </a:r>
            <a:br>
              <a:rPr lang="en-GB" dirty="0"/>
            </a:br>
            <a:r>
              <a:rPr lang="en-GB" dirty="0">
                <a:solidFill>
                  <a:srgbClr val="2F5597"/>
                </a:solidFill>
              </a:rPr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1F371-3620-ACA4-0A2A-4EC3CD95F2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8428" y="1648979"/>
            <a:ext cx="5181600" cy="4351338"/>
          </a:xfrm>
        </p:spPr>
        <p:txBody>
          <a:bodyPr/>
          <a:lstStyle/>
          <a:p>
            <a:r>
              <a:rPr lang="en-GB" dirty="0"/>
              <a:t>I </a:t>
            </a:r>
            <a:r>
              <a:rPr lang="en-GB" dirty="0" err="1"/>
              <a:t>ddeall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arddull</a:t>
            </a:r>
            <a:r>
              <a:rPr lang="en-GB" dirty="0"/>
              <a:t> </a:t>
            </a:r>
            <a:r>
              <a:rPr lang="en-GB" dirty="0" err="1"/>
              <a:t>ffurfiol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ysgrifen</a:t>
            </a:r>
            <a:r>
              <a:rPr lang="en-GB" dirty="0"/>
              <a:t> </a:t>
            </a:r>
            <a:r>
              <a:rPr lang="en-GB" dirty="0" err="1"/>
              <a:t>academaidd</a:t>
            </a:r>
            <a:endParaRPr lang="en-GB" dirty="0"/>
          </a:p>
          <a:p>
            <a:r>
              <a:rPr lang="en-GB" dirty="0"/>
              <a:t>I </a:t>
            </a:r>
            <a:r>
              <a:rPr lang="en-GB" dirty="0" err="1"/>
              <a:t>ymarfer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academaidd</a:t>
            </a:r>
            <a:endParaRPr lang="en-GB" dirty="0"/>
          </a:p>
          <a:p>
            <a:r>
              <a:rPr lang="en-GB" dirty="0"/>
              <a:t>I </a:t>
            </a:r>
            <a:r>
              <a:rPr lang="en-GB" dirty="0" err="1"/>
              <a:t>ddeall</a:t>
            </a:r>
            <a:r>
              <a:rPr lang="en-GB" dirty="0"/>
              <a:t> </a:t>
            </a:r>
            <a:r>
              <a:rPr lang="en-GB" dirty="0" err="1"/>
              <a:t>canllawiau</a:t>
            </a:r>
            <a:r>
              <a:rPr lang="en-GB" dirty="0"/>
              <a:t> </a:t>
            </a:r>
            <a:r>
              <a:rPr lang="en-GB" dirty="0" err="1"/>
              <a:t>cyflwyno</a:t>
            </a:r>
            <a:r>
              <a:rPr lang="en-GB" dirty="0"/>
              <a:t> </a:t>
            </a:r>
            <a:r>
              <a:rPr lang="en-GB" dirty="0" err="1"/>
              <a:t>aseiniadau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a </a:t>
            </a:r>
            <a:r>
              <a:rPr lang="en-GB" dirty="0" err="1"/>
              <a:t>Gofal</a:t>
            </a:r>
            <a:r>
              <a:rPr lang="en-GB" dirty="0"/>
              <a:t> </a:t>
            </a:r>
            <a:r>
              <a:rPr lang="en-GB" dirty="0" err="1"/>
              <a:t>Blynyddoedd</a:t>
            </a:r>
            <a:r>
              <a:rPr lang="en-GB" dirty="0"/>
              <a:t> </a:t>
            </a:r>
            <a:r>
              <a:rPr lang="en-GB" dirty="0" err="1"/>
              <a:t>Cynnar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B4DDE0-2128-5A0C-11F2-CDDAEDD85A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22268"/>
            <a:ext cx="5181600" cy="4654695"/>
          </a:xfrm>
        </p:spPr>
        <p:txBody>
          <a:bodyPr/>
          <a:lstStyle/>
          <a:p>
            <a:r>
              <a:rPr lang="en-GB" dirty="0">
                <a:solidFill>
                  <a:srgbClr val="2F5597"/>
                </a:solidFill>
              </a:rPr>
              <a:t>To understand the formal style required in academic writing</a:t>
            </a:r>
          </a:p>
          <a:p>
            <a:r>
              <a:rPr lang="en-GB" dirty="0">
                <a:solidFill>
                  <a:srgbClr val="2F5597"/>
                </a:solidFill>
              </a:rPr>
              <a:t>To practice academic writing skills</a:t>
            </a:r>
          </a:p>
          <a:p>
            <a:r>
              <a:rPr lang="en-GB" dirty="0">
                <a:solidFill>
                  <a:srgbClr val="2F5597"/>
                </a:solidFill>
              </a:rPr>
              <a:t>To understand the assignment presentation guidelines linked to Early Years Education and Care assignments</a:t>
            </a:r>
          </a:p>
        </p:txBody>
      </p:sp>
    </p:spTree>
    <p:extLst>
      <p:ext uri="{BB962C8B-B14F-4D97-AF65-F5344CB8AC3E}">
        <p14:creationId xmlns:p14="http://schemas.microsoft.com/office/powerpoint/2010/main" val="4144983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Arddull Academaidd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cy-GB" altLang="cy-GB" sz="4800" kern="0" dirty="0">
                <a:solidFill>
                  <a:srgbClr val="2F5597"/>
                </a:solidFill>
                <a:latin typeface="Arial" panose="020B0604020202020204" pitchFamily="34" charset="0"/>
              </a:rPr>
              <a:t>Academic Style</a:t>
            </a:r>
            <a:endParaRPr lang="cy-GB" sz="4800" dirty="0">
              <a:solidFill>
                <a:srgbClr val="2F5597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916832"/>
            <a:ext cx="4038600" cy="50300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Ffurfiol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Trydydd person</a:t>
            </a:r>
          </a:p>
          <a:p>
            <a:pPr>
              <a:defRPr/>
            </a:pPr>
            <a:r>
              <a:rPr lang="cy-GB" dirty="0">
                <a:latin typeface="Arial"/>
                <a:cs typeface="Arial"/>
              </a:rPr>
              <a:t>Llawlyfr Cyfeirnodi </a:t>
            </a:r>
            <a:r>
              <a:rPr lang="cy-GB" dirty="0" err="1">
                <a:latin typeface="Arial"/>
                <a:cs typeface="Arial"/>
              </a:rPr>
              <a:t>Harvard</a:t>
            </a:r>
            <a:r>
              <a:rPr lang="cy-GB" dirty="0">
                <a:latin typeface="Arial"/>
                <a:cs typeface="Arial"/>
              </a:rPr>
              <a:t> 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Tystiolaeth 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16831"/>
            <a:ext cx="4038600" cy="503006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dirty="0">
                <a:solidFill>
                  <a:srgbClr val="2F5597"/>
                </a:solidFill>
                <a:latin typeface="Arial" panose="020B0604020202020204" pitchFamily="34" charset="0"/>
              </a:rPr>
              <a:t>Formal</a:t>
            </a:r>
          </a:p>
          <a:p>
            <a:pPr>
              <a:defRPr/>
            </a:pPr>
            <a:r>
              <a:rPr lang="en-US" dirty="0">
                <a:solidFill>
                  <a:srgbClr val="2F5597"/>
                </a:solidFill>
                <a:latin typeface="Arial" panose="020B0604020202020204" pitchFamily="34" charset="0"/>
              </a:rPr>
              <a:t>Third person</a:t>
            </a:r>
          </a:p>
          <a:p>
            <a:pPr>
              <a:defRPr/>
            </a:pPr>
            <a:r>
              <a:rPr lang="en-US" dirty="0">
                <a:solidFill>
                  <a:srgbClr val="2F5597"/>
                </a:solidFill>
                <a:latin typeface="Arial"/>
                <a:cs typeface="Arial"/>
              </a:rPr>
              <a:t>Harvard Referencing Handbook </a:t>
            </a:r>
          </a:p>
          <a:p>
            <a:pPr>
              <a:defRPr/>
            </a:pPr>
            <a:r>
              <a:rPr lang="en-US" dirty="0">
                <a:solidFill>
                  <a:srgbClr val="2F5597"/>
                </a:solidFill>
                <a:latin typeface="Arial" panose="020B0604020202020204" pitchFamily="34" charset="0"/>
              </a:rPr>
              <a:t>Evidence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728199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8960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Arddull Academaidd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cy-GB" altLang="cy-GB" sz="4800" kern="0" dirty="0">
                <a:solidFill>
                  <a:srgbClr val="2F5597"/>
                </a:solidFill>
                <a:latin typeface="Arial" panose="020B0604020202020204" pitchFamily="34" charset="0"/>
              </a:rPr>
              <a:t>Academic Style</a:t>
            </a:r>
            <a:endParaRPr lang="cy-GB" sz="4800" dirty="0">
              <a:solidFill>
                <a:srgbClr val="2F5597"/>
              </a:solidFill>
            </a:endParaRPr>
          </a:p>
        </p:txBody>
      </p:sp>
      <p:sp>
        <p:nvSpPr>
          <p:cNvPr id="3" name="Content Placeholder 6"/>
          <p:cNvSpPr>
            <a:spLocks noGrp="1"/>
          </p:cNvSpPr>
          <p:nvPr>
            <p:ph sz="half" idx="1"/>
          </p:nvPr>
        </p:nvSpPr>
        <p:spPr>
          <a:xfrm>
            <a:off x="576943" y="1600201"/>
            <a:ext cx="5442857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Byddwch yn wrthrychol</a:t>
            </a:r>
          </a:p>
          <a:p>
            <a:pPr>
              <a:buFontTx/>
              <a:buChar char="•"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Byddwch yn bwyllog</a:t>
            </a:r>
          </a:p>
          <a:p>
            <a:pPr>
              <a:buFontTx/>
              <a:buChar char="•"/>
              <a:defRPr/>
            </a:pPr>
            <a:endParaRPr lang="cy-GB" altLang="cy-GB" sz="24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Nid mater o ddu a gwyn mo ymchwil academaidd, ac nid oes elfen o sicrwydd yn perthyn iddo chwaith, a dylai eich iaith adlewyrchu hyn</a:t>
            </a:r>
          </a:p>
          <a:p>
            <a:pPr>
              <a:buFontTx/>
              <a:buChar char="•"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Trydydd person </a:t>
            </a: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7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5018314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US" altLang="cy-GB" sz="2400" kern="0" dirty="0">
                <a:solidFill>
                  <a:srgbClr val="2F5597"/>
                </a:solidFill>
                <a:latin typeface="Arial" panose="020B0604020202020204" pitchFamily="34" charset="0"/>
              </a:rPr>
              <a:t>Be objective</a:t>
            </a:r>
          </a:p>
          <a:p>
            <a:pPr>
              <a:buFontTx/>
              <a:buChar char="•"/>
              <a:defRPr/>
            </a:pPr>
            <a:r>
              <a:rPr lang="en-US" altLang="cy-GB" sz="2400" kern="0" dirty="0">
                <a:solidFill>
                  <a:srgbClr val="2F5597"/>
                </a:solidFill>
                <a:latin typeface="Arial" panose="020B0604020202020204" pitchFamily="34" charset="0"/>
              </a:rPr>
              <a:t>Be cautious</a:t>
            </a:r>
          </a:p>
          <a:p>
            <a:pPr>
              <a:buFontTx/>
              <a:buChar char="•"/>
              <a:defRPr/>
            </a:pPr>
            <a:endParaRPr lang="en-US" altLang="cy-GB" sz="2400" kern="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US" altLang="cy-GB" sz="2400" kern="0" dirty="0">
                <a:solidFill>
                  <a:srgbClr val="2F5597"/>
                </a:solidFill>
                <a:latin typeface="Arial" panose="020B0604020202020204" pitchFamily="34" charset="0"/>
              </a:rPr>
              <a:t>Academic research is not a black and white issue or a certainty, and your language should reflect this</a:t>
            </a:r>
          </a:p>
          <a:p>
            <a:pPr>
              <a:buFontTx/>
              <a:buChar char="•"/>
              <a:defRPr/>
            </a:pPr>
            <a:r>
              <a:rPr lang="en-US" altLang="cy-GB" sz="2400" kern="0" dirty="0">
                <a:solidFill>
                  <a:srgbClr val="2F5597"/>
                </a:solidFill>
                <a:latin typeface="Arial" panose="020B0604020202020204" pitchFamily="34" charset="0"/>
              </a:rPr>
              <a:t>Third person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667109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92813-22D3-C9B1-1292-DC55A3290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Trydydd</a:t>
            </a:r>
            <a:r>
              <a:rPr lang="en-GB" dirty="0"/>
              <a:t> person? (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eu</a:t>
            </a:r>
            <a:r>
              <a:rPr lang="en-GB" dirty="0"/>
              <a:t>)</a:t>
            </a:r>
            <a:br>
              <a:rPr lang="en-GB" dirty="0"/>
            </a:br>
            <a:r>
              <a:rPr lang="en-GB" dirty="0"/>
              <a:t>Third person? (it, he she, they, them)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DD980-C1AD-9A0C-3665-3D17FDC52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6669" y="1943100"/>
            <a:ext cx="5162550" cy="4618326"/>
          </a:xfrm>
        </p:spPr>
        <p:txBody>
          <a:bodyPr/>
          <a:lstStyle/>
          <a:p>
            <a:r>
              <a:rPr lang="en-GB" dirty="0">
                <a:solidFill>
                  <a:srgbClr val="2F5597"/>
                </a:solidFill>
              </a:rPr>
              <a:t>Bruce (2019) suggested that play supports creativity.</a:t>
            </a:r>
          </a:p>
          <a:p>
            <a:r>
              <a:rPr lang="en-GB" dirty="0">
                <a:solidFill>
                  <a:srgbClr val="2F5597"/>
                </a:solidFill>
              </a:rPr>
              <a:t>Children’s rights are underpinned by the United Nations Convention on the Rights of the Child (UNCRC).</a:t>
            </a:r>
          </a:p>
          <a:p>
            <a:pPr marL="0" indent="0">
              <a:buNone/>
            </a:pPr>
            <a:r>
              <a:rPr lang="en-GB" dirty="0">
                <a:solidFill>
                  <a:srgbClr val="2F5597"/>
                </a:solidFill>
              </a:rPr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A8B54-0AD9-9AE8-60DE-7016F8C409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4627" y="1802823"/>
            <a:ext cx="5441373" cy="4431290"/>
          </a:xfrm>
        </p:spPr>
        <p:txBody>
          <a:bodyPr/>
          <a:lstStyle/>
          <a:p>
            <a:r>
              <a:rPr lang="cy-GB" dirty="0"/>
              <a:t>Cynigiodd Bruce (2019) bod chwarae yn cefnogi creadigedd.</a:t>
            </a:r>
          </a:p>
          <a:p>
            <a:r>
              <a:rPr lang="cy-GB" dirty="0"/>
              <a:t>Mae hawliau plant yn cael eu tanategu gan Confensiwn y Cenhedloedd Unedig  ar Hawliau Plant (CCUHP).</a:t>
            </a:r>
          </a:p>
        </p:txBody>
      </p:sp>
    </p:spTree>
    <p:extLst>
      <p:ext uri="{BB962C8B-B14F-4D97-AF65-F5344CB8AC3E}">
        <p14:creationId xmlns:p14="http://schemas.microsoft.com/office/powerpoint/2010/main" val="951095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6DB9D-4E34-3BA0-0D5D-32CF6979B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Rhagwenau</a:t>
            </a:r>
            <a:r>
              <a:rPr lang="en-GB" dirty="0"/>
              <a:t> / Pronouns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00E4B-833B-7A12-1106-ED25ECF039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8795" y="1597026"/>
            <a:ext cx="6019800" cy="404523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As a general rule use </a:t>
            </a:r>
            <a:r>
              <a:rPr lang="en-GB" b="1" dirty="0"/>
              <a:t>third person (it, his her, they, them)</a:t>
            </a:r>
          </a:p>
          <a:p>
            <a:r>
              <a:rPr lang="en-GB" b="1" dirty="0"/>
              <a:t>No first person- </a:t>
            </a:r>
            <a:r>
              <a:rPr lang="en-GB" dirty="0"/>
              <a:t>‘I, we, us, me, our…’</a:t>
            </a:r>
          </a:p>
          <a:p>
            <a:r>
              <a:rPr lang="en-GB" b="1" dirty="0"/>
              <a:t>No second person- </a:t>
            </a:r>
            <a:r>
              <a:rPr lang="en-GB" dirty="0"/>
              <a:t>‘you, yours,…’</a:t>
            </a:r>
          </a:p>
          <a:p>
            <a:pPr marL="0" indent="0">
              <a:buNone/>
            </a:pPr>
            <a:r>
              <a:rPr lang="en-GB" dirty="0"/>
              <a:t>However, this will also depend on the assignment and specific guidance. </a:t>
            </a:r>
          </a:p>
          <a:p>
            <a:pPr marL="0" indent="0">
              <a:buNone/>
            </a:pPr>
            <a:r>
              <a:rPr lang="en-GB" dirty="0"/>
              <a:t>Module tutor may suggest different pronouns for specific types of work:</a:t>
            </a:r>
          </a:p>
          <a:p>
            <a:r>
              <a:rPr lang="en-GB" dirty="0"/>
              <a:t>Reflection can use first person</a:t>
            </a:r>
          </a:p>
          <a:p>
            <a:r>
              <a:rPr lang="en-GB" dirty="0"/>
              <a:t>Informational assignment such as pamphlet or handbook may use second person.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6EFEB1-D06D-1345-8090-908BEA0443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0605" y="1597026"/>
            <a:ext cx="4951269" cy="4395066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rheol</a:t>
            </a:r>
            <a:r>
              <a:rPr lang="en-GB" dirty="0"/>
              <a:t> </a:t>
            </a:r>
            <a:r>
              <a:rPr lang="en-GB" dirty="0" err="1"/>
              <a:t>cyffredinol</a:t>
            </a:r>
            <a:r>
              <a:rPr lang="en-GB" dirty="0"/>
              <a:t> </a:t>
            </a:r>
            <a:r>
              <a:rPr lang="en-GB" dirty="0" err="1"/>
              <a:t>defnyddiwch</a:t>
            </a:r>
            <a:r>
              <a:rPr lang="en-GB" dirty="0"/>
              <a:t> y </a:t>
            </a:r>
            <a:r>
              <a:rPr lang="en-GB" b="1" dirty="0" err="1"/>
              <a:t>trydydd</a:t>
            </a:r>
            <a:r>
              <a:rPr lang="en-GB" b="1" dirty="0"/>
              <a:t> person (</a:t>
            </a:r>
            <a:r>
              <a:rPr lang="en-GB" b="1" dirty="0" err="1"/>
              <a:t>ei</a:t>
            </a:r>
            <a:r>
              <a:rPr lang="en-GB" b="1" dirty="0"/>
              <a:t>, </a:t>
            </a:r>
            <a:r>
              <a:rPr lang="en-GB" b="1" dirty="0" err="1"/>
              <a:t>eu</a:t>
            </a:r>
            <a:r>
              <a:rPr lang="en-GB" b="1" dirty="0"/>
              <a:t>)</a:t>
            </a:r>
            <a:r>
              <a:rPr lang="en-GB" dirty="0"/>
              <a:t>.</a:t>
            </a:r>
          </a:p>
          <a:p>
            <a:r>
              <a:rPr lang="en-GB" b="1" dirty="0"/>
              <a:t>Dim person </a:t>
            </a:r>
            <a:r>
              <a:rPr lang="en-GB" b="1" dirty="0" err="1"/>
              <a:t>cyntaf</a:t>
            </a:r>
            <a:r>
              <a:rPr lang="en-GB" b="1" dirty="0"/>
              <a:t>- ‘</a:t>
            </a:r>
            <a:r>
              <a:rPr lang="en-GB" dirty="0" err="1"/>
              <a:t>rwyf</a:t>
            </a:r>
            <a:r>
              <a:rPr lang="en-GB" dirty="0"/>
              <a:t>, fi, </a:t>
            </a:r>
            <a:r>
              <a:rPr lang="en-GB" dirty="0" err="1"/>
              <a:t>ni</a:t>
            </a:r>
            <a:r>
              <a:rPr lang="en-GB" dirty="0"/>
              <a:t>, </a:t>
            </a:r>
            <a:r>
              <a:rPr lang="en-GB" dirty="0" err="1"/>
              <a:t>ein</a:t>
            </a:r>
            <a:r>
              <a:rPr lang="en-GB" dirty="0"/>
              <a:t>’</a:t>
            </a:r>
          </a:p>
          <a:p>
            <a:r>
              <a:rPr lang="en-GB" b="1" dirty="0"/>
              <a:t>Dim ail </a:t>
            </a:r>
            <a:r>
              <a:rPr lang="en-GB" b="1" dirty="0" err="1"/>
              <a:t>berson</a:t>
            </a:r>
            <a:r>
              <a:rPr lang="en-GB" b="1" dirty="0"/>
              <a:t>- ‘</a:t>
            </a:r>
            <a:r>
              <a:rPr lang="en-GB" dirty="0" err="1"/>
              <a:t>ti</a:t>
            </a:r>
            <a:r>
              <a:rPr lang="en-GB" dirty="0"/>
              <a:t>, chi, </a:t>
            </a:r>
            <a:r>
              <a:rPr lang="en-GB" dirty="0" err="1"/>
              <a:t>dy</a:t>
            </a:r>
            <a:r>
              <a:rPr lang="en-GB" dirty="0"/>
              <a:t>, </a:t>
            </a:r>
            <a:r>
              <a:rPr lang="en-GB" dirty="0" err="1"/>
              <a:t>eich</a:t>
            </a:r>
            <a:r>
              <a:rPr lang="en-GB" dirty="0"/>
              <a:t>’ </a:t>
            </a:r>
          </a:p>
          <a:p>
            <a:r>
              <a:rPr lang="en-GB" dirty="0" err="1"/>
              <a:t>Fodd</a:t>
            </a:r>
            <a:r>
              <a:rPr lang="en-GB" dirty="0"/>
              <a:t> </a:t>
            </a:r>
            <a:r>
              <a:rPr lang="en-GB" dirty="0" err="1"/>
              <a:t>bynng</a:t>
            </a:r>
            <a:r>
              <a:rPr lang="en-GB" dirty="0"/>
              <a:t>, 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ddibynnol</a:t>
            </a:r>
            <a:r>
              <a:rPr lang="en-GB" dirty="0"/>
              <a:t> </a:t>
            </a:r>
            <a:r>
              <a:rPr lang="en-GB" dirty="0" err="1"/>
              <a:t>hefyd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aseiniad</a:t>
            </a:r>
            <a:r>
              <a:rPr lang="en-GB" dirty="0"/>
              <a:t> a </a:t>
            </a:r>
            <a:r>
              <a:rPr lang="en-GB" dirty="0" err="1"/>
              <a:t>chanllawiau</a:t>
            </a:r>
            <a:r>
              <a:rPr lang="en-GB" dirty="0"/>
              <a:t> </a:t>
            </a:r>
            <a:r>
              <a:rPr lang="en-GB" dirty="0" err="1"/>
              <a:t>penodol</a:t>
            </a:r>
            <a:endParaRPr lang="en-GB" dirty="0"/>
          </a:p>
          <a:p>
            <a:r>
              <a:rPr lang="en-GB" dirty="0"/>
              <a:t>Gally </a:t>
            </a:r>
            <a:r>
              <a:rPr lang="en-GB" dirty="0" err="1"/>
              <a:t>tiwtor</a:t>
            </a:r>
            <a:r>
              <a:rPr lang="en-GB" dirty="0"/>
              <a:t> </a:t>
            </a:r>
            <a:r>
              <a:rPr lang="en-GB" dirty="0" err="1"/>
              <a:t>modilw</a:t>
            </a:r>
            <a:r>
              <a:rPr lang="en-GB" dirty="0"/>
              <a:t> </a:t>
            </a:r>
            <a:r>
              <a:rPr lang="en-GB" dirty="0" err="1"/>
              <a:t>cynnig</a:t>
            </a:r>
            <a:r>
              <a:rPr lang="en-GB" dirty="0"/>
              <a:t> </a:t>
            </a:r>
            <a:r>
              <a:rPr lang="en-GB" dirty="0" err="1"/>
              <a:t>wahanol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penodol</a:t>
            </a:r>
            <a:endParaRPr lang="en-GB" dirty="0"/>
          </a:p>
          <a:p>
            <a:r>
              <a:rPr lang="en-GB" dirty="0" err="1"/>
              <a:t>Adfyfyrio</a:t>
            </a:r>
            <a:r>
              <a:rPr lang="en-GB" dirty="0"/>
              <a:t>- 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 </a:t>
            </a:r>
            <a:r>
              <a:rPr lang="en-GB" dirty="0" err="1"/>
              <a:t>defnyddio</a:t>
            </a:r>
            <a:r>
              <a:rPr lang="en-GB" dirty="0"/>
              <a:t> person </a:t>
            </a:r>
            <a:r>
              <a:rPr lang="en-GB" dirty="0" err="1"/>
              <a:t>cyntaf</a:t>
            </a:r>
            <a:endParaRPr lang="en-GB" dirty="0"/>
          </a:p>
          <a:p>
            <a:r>
              <a:rPr lang="en-GB" dirty="0" err="1"/>
              <a:t>Aseiniad</a:t>
            </a:r>
            <a:r>
              <a:rPr lang="en-GB" dirty="0"/>
              <a:t> </a:t>
            </a:r>
            <a:r>
              <a:rPr lang="en-GB" dirty="0" err="1"/>
              <a:t>rhannu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megis</a:t>
            </a:r>
            <a:r>
              <a:rPr lang="en-GB" dirty="0"/>
              <a:t> </a:t>
            </a:r>
            <a:r>
              <a:rPr lang="en-GB" dirty="0" err="1"/>
              <a:t>pamffled</a:t>
            </a:r>
            <a:r>
              <a:rPr lang="en-GB" dirty="0"/>
              <a:t> neu </a:t>
            </a:r>
            <a:r>
              <a:rPr lang="en-GB" dirty="0" err="1"/>
              <a:t>llawlyfr</a:t>
            </a:r>
            <a:r>
              <a:rPr lang="en-GB" dirty="0"/>
              <a:t>- gall ail </a:t>
            </a:r>
            <a:r>
              <a:rPr lang="en-GB" dirty="0" err="1"/>
              <a:t>berson</a:t>
            </a:r>
            <a:r>
              <a:rPr lang="en-GB" dirty="0"/>
              <a:t> bod yn </a:t>
            </a:r>
            <a:r>
              <a:rPr lang="en-GB" dirty="0" err="1"/>
              <a:t>iawn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4687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75C0-7C9C-E541-959A-6DBAC8740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714"/>
            <a:ext cx="10515600" cy="1335231"/>
          </a:xfrm>
        </p:spPr>
        <p:txBody>
          <a:bodyPr>
            <a:normAutofit/>
          </a:bodyPr>
          <a:lstStyle/>
          <a:p>
            <a:r>
              <a:rPr lang="en-GB" dirty="0" err="1"/>
              <a:t>Osgowch</a:t>
            </a:r>
            <a:r>
              <a:rPr lang="en-GB" dirty="0"/>
              <a:t> </a:t>
            </a:r>
            <a:r>
              <a:rPr lang="en-GB" dirty="0" err="1"/>
              <a:t>tôn</a:t>
            </a:r>
            <a:r>
              <a:rPr lang="en-GB" dirty="0"/>
              <a:t> </a:t>
            </a:r>
            <a:r>
              <a:rPr lang="en-GB" dirty="0" err="1"/>
              <a:t>emosiynol</a:t>
            </a:r>
            <a:br>
              <a:rPr lang="en-GB" dirty="0"/>
            </a:br>
            <a:r>
              <a:rPr lang="en-GB" dirty="0"/>
              <a:t> </a:t>
            </a:r>
            <a:r>
              <a:rPr lang="en-GB" dirty="0">
                <a:solidFill>
                  <a:srgbClr val="2F5597"/>
                </a:solidFill>
              </a:rPr>
              <a:t>Avoid emotive tone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66DFB-ED9F-67C8-6A72-6EA610DA37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8881" y="1607127"/>
            <a:ext cx="4710544" cy="4885748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2F5597"/>
                </a:solidFill>
              </a:rPr>
              <a:t>Piaget was not wonderful, fantastic, great or awful </a:t>
            </a:r>
          </a:p>
          <a:p>
            <a:r>
              <a:rPr lang="en-GB" dirty="0">
                <a:solidFill>
                  <a:srgbClr val="2F5597"/>
                </a:solidFill>
              </a:rPr>
              <a:t>Be specific and neutral in tone</a:t>
            </a:r>
          </a:p>
          <a:p>
            <a:r>
              <a:rPr lang="en-GB" dirty="0">
                <a:solidFill>
                  <a:srgbClr val="2F5597"/>
                </a:solidFill>
              </a:rPr>
              <a:t>Make statements you can evidence with research such as:   </a:t>
            </a:r>
          </a:p>
          <a:p>
            <a:r>
              <a:rPr lang="en-GB" dirty="0">
                <a:solidFill>
                  <a:srgbClr val="2F5597"/>
                </a:solidFill>
              </a:rPr>
              <a:t>Piaget (1956) proposed a theory to explain a child cognitive development.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3717EB-FDA6-1994-05AA-95EAE26B9D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767" y="1530892"/>
            <a:ext cx="5181600" cy="4269128"/>
          </a:xfrm>
        </p:spPr>
        <p:txBody>
          <a:bodyPr>
            <a:normAutofit lnSpcReduction="10000"/>
          </a:bodyPr>
          <a:lstStyle/>
          <a:p>
            <a:r>
              <a:rPr lang="en-GB" dirty="0" err="1"/>
              <a:t>Nid</a:t>
            </a:r>
            <a:r>
              <a:rPr lang="en-GB" dirty="0"/>
              <a:t> </a:t>
            </a:r>
            <a:r>
              <a:rPr lang="en-GB" dirty="0" err="1"/>
              <a:t>oedd</a:t>
            </a:r>
            <a:r>
              <a:rPr lang="en-GB" dirty="0"/>
              <a:t> Piaget yn </a:t>
            </a:r>
            <a:r>
              <a:rPr lang="en-GB" dirty="0" err="1"/>
              <a:t>arbennig</a:t>
            </a:r>
            <a:r>
              <a:rPr lang="en-GB" dirty="0"/>
              <a:t>, </a:t>
            </a:r>
            <a:r>
              <a:rPr lang="en-GB" dirty="0" err="1"/>
              <a:t>gwych</a:t>
            </a:r>
            <a:r>
              <a:rPr lang="en-GB" dirty="0"/>
              <a:t>, </a:t>
            </a:r>
            <a:r>
              <a:rPr lang="en-GB" dirty="0" err="1"/>
              <a:t>ffantastig</a:t>
            </a:r>
            <a:r>
              <a:rPr lang="en-GB" dirty="0"/>
              <a:t> </a:t>
            </a:r>
            <a:r>
              <a:rPr lang="en-GB" dirty="0" err="1"/>
              <a:t>neu’n</a:t>
            </a:r>
            <a:r>
              <a:rPr lang="en-GB" dirty="0"/>
              <a:t> </a:t>
            </a:r>
            <a:r>
              <a:rPr lang="en-GB" dirty="0" err="1"/>
              <a:t>ofnadwy</a:t>
            </a:r>
            <a:endParaRPr lang="en-GB" dirty="0"/>
          </a:p>
          <a:p>
            <a:r>
              <a:rPr lang="en-GB" dirty="0" err="1"/>
              <a:t>Byddwch</a:t>
            </a:r>
            <a:r>
              <a:rPr lang="en-GB" dirty="0"/>
              <a:t> yn </a:t>
            </a:r>
            <a:r>
              <a:rPr lang="en-GB" dirty="0" err="1"/>
              <a:t>niwtral</a:t>
            </a:r>
            <a:r>
              <a:rPr lang="en-GB" dirty="0"/>
              <a:t> a </a:t>
            </a:r>
            <a:r>
              <a:rPr lang="en-GB" dirty="0" err="1"/>
              <a:t>phenodol</a:t>
            </a:r>
            <a:endParaRPr lang="en-GB" dirty="0"/>
          </a:p>
          <a:p>
            <a:r>
              <a:rPr lang="en-GB" dirty="0" err="1"/>
              <a:t>Gwnewch</a:t>
            </a:r>
            <a:r>
              <a:rPr lang="en-GB" dirty="0"/>
              <a:t> </a:t>
            </a:r>
            <a:r>
              <a:rPr lang="en-GB" dirty="0" err="1"/>
              <a:t>datganiadau</a:t>
            </a:r>
            <a:r>
              <a:rPr lang="en-GB" dirty="0"/>
              <a:t> </a:t>
            </a:r>
            <a:r>
              <a:rPr lang="en-GB" dirty="0" err="1"/>
              <a:t>gallwch</a:t>
            </a:r>
            <a:r>
              <a:rPr lang="en-GB" dirty="0"/>
              <a:t> </a:t>
            </a:r>
            <a:r>
              <a:rPr lang="en-GB" dirty="0" err="1"/>
              <a:t>cefnogi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thystiolaeth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:</a:t>
            </a:r>
          </a:p>
          <a:p>
            <a:r>
              <a:rPr lang="en-GB" dirty="0" err="1"/>
              <a:t>Cynigiodd</a:t>
            </a:r>
            <a:r>
              <a:rPr lang="en-GB" dirty="0"/>
              <a:t> Piaget (1956) </a:t>
            </a:r>
            <a:r>
              <a:rPr lang="en-GB" dirty="0" err="1"/>
              <a:t>damcaniaeth</a:t>
            </a:r>
            <a:r>
              <a:rPr lang="en-GB" dirty="0"/>
              <a:t> </a:t>
            </a:r>
            <a:r>
              <a:rPr lang="en-GB" dirty="0" err="1"/>
              <a:t>oedd</a:t>
            </a:r>
            <a:r>
              <a:rPr lang="en-GB" dirty="0"/>
              <a:t> yn </a:t>
            </a:r>
            <a:r>
              <a:rPr lang="en-GB" dirty="0" err="1"/>
              <a:t>esbonio</a:t>
            </a:r>
            <a:r>
              <a:rPr lang="en-GB" dirty="0"/>
              <a:t> </a:t>
            </a:r>
            <a:r>
              <a:rPr lang="en-GB" dirty="0" err="1"/>
              <a:t>dablygiad</a:t>
            </a:r>
            <a:r>
              <a:rPr lang="en-GB" dirty="0"/>
              <a:t> </a:t>
            </a:r>
            <a:r>
              <a:rPr lang="en-GB" dirty="0" err="1"/>
              <a:t>gwybyddol</a:t>
            </a:r>
            <a:r>
              <a:rPr lang="en-GB" dirty="0"/>
              <a:t> plant</a:t>
            </a:r>
          </a:p>
        </p:txBody>
      </p:sp>
    </p:spTree>
    <p:extLst>
      <p:ext uri="{BB962C8B-B14F-4D97-AF65-F5344CB8AC3E}">
        <p14:creationId xmlns:p14="http://schemas.microsoft.com/office/powerpoint/2010/main" val="4043731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GB" altLang="en-US" sz="4800" dirty="0">
                <a:latin typeface="Arial" panose="020B0604020202020204" pitchFamily="34" charset="0"/>
              </a:rPr>
              <a:t>Byddwch yn </a:t>
            </a:r>
            <a:r>
              <a:rPr lang="en-GB" altLang="en-US" sz="4800" dirty="0" err="1">
                <a:latin typeface="Arial" panose="020B0604020202020204" pitchFamily="34" charset="0"/>
              </a:rPr>
              <a:t>ffurfiol</a:t>
            </a:r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2F5597"/>
                </a:solidFill>
                <a:latin typeface="Arial" panose="020B0604020202020204" pitchFamily="34" charset="0"/>
              </a:rPr>
              <a:t>Be formal – avoid contractions</a:t>
            </a:r>
            <a:endParaRPr lang="cy-GB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90689"/>
            <a:ext cx="4038600" cy="4435474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Rwyf/Rydw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i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yn hytrach na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Dw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i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Nid yw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yn hytrach na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Dyw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Does dim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yn hytrach na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Sdim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90689"/>
            <a:ext cx="4038600" cy="4435474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US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‘Cannot’ instead of ‘Can’t’</a:t>
            </a:r>
          </a:p>
          <a:p>
            <a:pPr>
              <a:buFontTx/>
              <a:buChar char="•"/>
              <a:defRPr/>
            </a:pPr>
            <a:endParaRPr lang="en-US" altLang="cy-GB" kern="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US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‘Did not’ instead of ‘Didn’t’</a:t>
            </a:r>
          </a:p>
          <a:p>
            <a:pPr>
              <a:buFontTx/>
              <a:buChar char="•"/>
              <a:defRPr/>
            </a:pPr>
            <a:endParaRPr lang="en-US" altLang="cy-GB" kern="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US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‘They are’ instead of ‘They’re’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843706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GB" altLang="en-US" sz="4800" dirty="0">
                <a:latin typeface="Arial" panose="020B0604020202020204" pitchFamily="34" charset="0"/>
              </a:rPr>
              <a:t>Byddwch </a:t>
            </a:r>
            <a:r>
              <a:rPr lang="en-GB" altLang="en-US" sz="4800" dirty="0" err="1">
                <a:latin typeface="Arial" panose="020B0604020202020204" pitchFamily="34" charset="0"/>
              </a:rPr>
              <a:t>yn</a:t>
            </a:r>
            <a:r>
              <a:rPr lang="en-GB" altLang="en-US" sz="4800" dirty="0">
                <a:latin typeface="Arial" panose="020B0604020202020204" pitchFamily="34" charset="0"/>
              </a:rPr>
              <a:t> </a:t>
            </a:r>
            <a:r>
              <a:rPr lang="en-GB" altLang="en-US" sz="4800" dirty="0" err="1">
                <a:latin typeface="Arial" panose="020B0604020202020204" pitchFamily="34" charset="0"/>
              </a:rPr>
              <a:t>ffurfiol</a:t>
            </a:r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2F5597"/>
                </a:solidFill>
                <a:latin typeface="Arial" panose="020B0604020202020204" pitchFamily="34" charset="0"/>
              </a:rPr>
              <a:t>Be formal</a:t>
            </a:r>
            <a:endParaRPr lang="cy-GB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18557" y="1600201"/>
            <a:ext cx="4501243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Er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enghraifft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r>
              <a:rPr lang="pl-PL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yn hytrach na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e.e.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Hynny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yw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 yn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hytrach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na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‘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h.y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.’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Llawer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’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nid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‘lots’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Plant /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bobl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ifanc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-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nid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‘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plantos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twts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pobl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bach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…’</a:t>
            </a:r>
          </a:p>
          <a:p>
            <a:pPr>
              <a:buFontTx/>
              <a:buChar char="•"/>
              <a:defRPr/>
            </a:pPr>
            <a:endParaRPr lang="pl-PL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2" y="1469571"/>
            <a:ext cx="4038598" cy="465659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US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‘For example’ instead of e.g.’</a:t>
            </a:r>
          </a:p>
          <a:p>
            <a:pPr>
              <a:buFontTx/>
              <a:buChar char="•"/>
              <a:defRPr/>
            </a:pPr>
            <a:r>
              <a:rPr lang="en-US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‘That is to say’ instead of ‘i.e.’</a:t>
            </a:r>
          </a:p>
          <a:p>
            <a:pPr>
              <a:buFontTx/>
              <a:buChar char="•"/>
              <a:defRPr/>
            </a:pPr>
            <a:r>
              <a:rPr lang="en-US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‘several’ / ‘many’ not ‘lots’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‘Children / young people’ not ‘kids, tots, little ones, youngsters…’</a:t>
            </a:r>
            <a:endParaRPr lang="pl-PL" altLang="cy-GB" kern="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endParaRPr lang="en-GB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endParaRPr lang="en-US" altLang="cy-GB" kern="0" dirty="0">
              <a:solidFill>
                <a:srgbClr val="2F5597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endParaRPr lang="en-US" altLang="cy-GB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69663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8605" y="365127"/>
            <a:ext cx="9099396" cy="975642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en-US" altLang="en-US" sz="4800" noProof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altLang="en-US" sz="4800" noProof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Osgowch fratiaith ac ymadroddion llafar </a:t>
            </a:r>
            <a:br>
              <a:rPr lang="en-GB" altLang="en-US" sz="4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altLang="en-US" sz="4800" noProof="1">
                <a:solidFill>
                  <a:srgbClr val="2F5597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Avoid slang and colloquiums </a:t>
            </a:r>
            <a:endParaRPr lang="cy-GB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2204865"/>
            <a:ext cx="4038600" cy="3921299"/>
          </a:xfrm>
        </p:spPr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endParaRPr lang="cy-GB" altLang="cy-GB" sz="2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Mae hyn allan o drefn yn llwyr oherwydd ..</a:t>
            </a:r>
            <a:r>
              <a:rPr lang="cy-GB" altLang="cy-GB" kern="0" dirty="0">
                <a:solidFill>
                  <a:srgbClr val="FF0000"/>
                </a:solidFill>
                <a:latin typeface="Arial" panose="020B0604020202020204" pitchFamily="34" charset="0"/>
              </a:rPr>
              <a:t>X</a:t>
            </a:r>
          </a:p>
          <a:p>
            <a:pPr>
              <a:buFontTx/>
              <a:buChar char="•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Gellir gweld bod y syniad hwn yn annerbyniol am ddau reswm.</a:t>
            </a:r>
            <a:r>
              <a:rPr lang="cy-GB" altLang="cy-GB" b="1" kern="0" dirty="0">
                <a:solidFill>
                  <a:srgbClr val="00B050"/>
                </a:solidFill>
                <a:latin typeface="Arial" panose="020B0604020202020204" pitchFamily="34" charset="0"/>
              </a:rPr>
              <a:t>√</a:t>
            </a:r>
          </a:p>
          <a:p>
            <a:pPr>
              <a:buFontTx/>
              <a:buChar char="•"/>
              <a:defRPr/>
            </a:pPr>
            <a:endParaRPr lang="cy-GB" altLang="cy-GB" sz="2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04865"/>
            <a:ext cx="4038600" cy="3921299"/>
          </a:xfrm>
        </p:spPr>
        <p:txBody>
          <a:bodyPr>
            <a:normAutofit/>
          </a:bodyPr>
          <a:lstStyle/>
          <a:p>
            <a:endParaRPr lang="en-US" altLang="en-US" sz="2200" noProof="1">
              <a:solidFill>
                <a:schemeClr val="hlink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altLang="en-US" noProof="1">
                <a:solidFill>
                  <a:srgbClr val="2F5597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is well out of order because ..</a:t>
            </a:r>
            <a:r>
              <a:rPr lang="en-US" altLang="en-US" noProof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</a:p>
          <a:p>
            <a:r>
              <a:rPr lang="en-US" altLang="en-US" noProof="1">
                <a:solidFill>
                  <a:srgbClr val="2F5597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idea can be seen as unacceptable for two reasons.</a:t>
            </a:r>
            <a:r>
              <a:rPr lang="cy-GB" altLang="cy-GB" b="1" kern="0" dirty="0">
                <a:solidFill>
                  <a:srgbClr val="2F5597"/>
                </a:solidFill>
                <a:latin typeface="Arial" panose="020B0604020202020204" pitchFamily="34" charset="0"/>
              </a:rPr>
              <a:t> </a:t>
            </a:r>
            <a:r>
              <a:rPr lang="cy-GB" altLang="cy-GB" b="1" kern="0" dirty="0">
                <a:solidFill>
                  <a:srgbClr val="00B050"/>
                </a:solidFill>
                <a:latin typeface="Arial" panose="020B0604020202020204" pitchFamily="34" charset="0"/>
              </a:rPr>
              <a:t>√</a:t>
            </a:r>
            <a:endParaRPr lang="en-US" altLang="en-US" noProof="1">
              <a:solidFill>
                <a:srgbClr val="00B05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altLang="en-US" sz="2200" noProof="1">
              <a:solidFill>
                <a:srgbClr val="2F5597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25749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8605" y="365127"/>
            <a:ext cx="9099396" cy="97564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800" noProof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Osgowch fratiaith ac ymadroddion llafar </a:t>
            </a:r>
            <a:br>
              <a:rPr lang="en-GB" altLang="en-US" sz="4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altLang="en-US" sz="4800" noProof="1">
                <a:solidFill>
                  <a:srgbClr val="2F5597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Avoid slang and colloquiums </a:t>
            </a:r>
            <a:endParaRPr lang="cy-GB" sz="4800" dirty="0">
              <a:solidFill>
                <a:srgbClr val="2F5597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213757"/>
            <a:ext cx="4038600" cy="433251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endParaRPr lang="cy-GB" altLang="cy-GB" sz="2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y-GB" altLang="cy-GB" sz="2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y-GB" altLang="cy-GB" sz="2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Rhoddodd Maslow ei fys ar y broblem pan </a:t>
            </a:r>
            <a:r>
              <a:rPr lang="cy-GB" altLang="cy-GB" kern="0" dirty="0">
                <a:solidFill>
                  <a:srgbClr val="FF0000"/>
                </a:solidFill>
                <a:latin typeface="Arial" panose="020B0604020202020204" pitchFamily="34" charset="0"/>
              </a:rPr>
              <a:t>X</a:t>
            </a:r>
          </a:p>
          <a:p>
            <a:pPr>
              <a:buFontTx/>
              <a:buChar char="•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Nododd Maslow un mater llosg posibl gyda’r dull hwn pan …</a:t>
            </a:r>
            <a:r>
              <a:rPr lang="cy-GB" altLang="cy-GB" b="1" kern="0" dirty="0">
                <a:solidFill>
                  <a:schemeClr val="accent6"/>
                </a:solidFill>
                <a:latin typeface="Arial" panose="020B0604020202020204" pitchFamily="34" charset="0"/>
              </a:rPr>
              <a:t> </a:t>
            </a:r>
            <a:r>
              <a:rPr lang="cy-GB" altLang="cy-GB" b="1" kern="0" dirty="0">
                <a:solidFill>
                  <a:srgbClr val="00B050"/>
                </a:solidFill>
                <a:latin typeface="Arial" panose="020B0604020202020204" pitchFamily="34" charset="0"/>
              </a:rPr>
              <a:t>√</a:t>
            </a:r>
            <a:endParaRPr lang="cy-GB" altLang="cy-GB" kern="0" dirty="0">
              <a:solidFill>
                <a:srgbClr val="00B05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sz="2200" noProof="1">
              <a:solidFill>
                <a:schemeClr val="hlink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en-US" sz="2200" noProof="1">
              <a:solidFill>
                <a:schemeClr val="hlink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altLang="en-US" noProof="1">
                <a:solidFill>
                  <a:srgbClr val="2F5597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Maslow put his finger on the problem when </a:t>
            </a:r>
            <a:r>
              <a:rPr lang="en-US" altLang="en-US" noProof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</a:p>
          <a:p>
            <a:r>
              <a:rPr lang="en-US" altLang="en-US" noProof="1">
                <a:solidFill>
                  <a:srgbClr val="2F5597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Maslow identified one possible issue with this approach when…</a:t>
            </a:r>
            <a:r>
              <a:rPr lang="cy-GB" altLang="cy-GB" b="1" kern="0" dirty="0">
                <a:solidFill>
                  <a:srgbClr val="2F5597"/>
                </a:solidFill>
                <a:latin typeface="Arial" panose="020B0604020202020204" pitchFamily="34" charset="0"/>
              </a:rPr>
              <a:t> </a:t>
            </a:r>
            <a:r>
              <a:rPr lang="cy-GB" altLang="cy-GB" b="1" kern="0" dirty="0">
                <a:solidFill>
                  <a:srgbClr val="00B050"/>
                </a:solidFill>
                <a:latin typeface="Arial" panose="020B0604020202020204" pitchFamily="34" charset="0"/>
              </a:rPr>
              <a:t>√</a:t>
            </a:r>
            <a:endParaRPr lang="en-US" altLang="en-US" noProof="1">
              <a:solidFill>
                <a:srgbClr val="00B05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324789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592282" y="365128"/>
            <a:ext cx="9447068" cy="68760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Ysgrifennu beirniadol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cy-GB" altLang="cy-GB" sz="4800" kern="0" dirty="0">
                <a:solidFill>
                  <a:srgbClr val="2F5597"/>
                </a:solidFill>
                <a:latin typeface="Arial" panose="020B0604020202020204" pitchFamily="34" charset="0"/>
              </a:rPr>
              <a:t>Critical writing </a:t>
            </a:r>
            <a:endParaRPr lang="cy-GB" sz="4800" dirty="0">
              <a:solidFill>
                <a:srgbClr val="2F5597"/>
              </a:solidFill>
            </a:endParaRPr>
          </a:p>
        </p:txBody>
      </p:sp>
      <p:sp>
        <p:nvSpPr>
          <p:cNvPr id="3" name="Content Placeholder 4"/>
          <p:cNvSpPr>
            <a:spLocks noGrp="1"/>
          </p:cNvSpPr>
          <p:nvPr>
            <p:ph sz="half" idx="1"/>
          </p:nvPr>
        </p:nvSpPr>
        <p:spPr>
          <a:xfrm>
            <a:off x="524741" y="1412777"/>
            <a:ext cx="5075959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noProof="1">
                <a:latin typeface="Arial"/>
                <a:cs typeface="Arial"/>
              </a:rPr>
              <a:t>Defnyddiwch dystiolaeth i gefnogi’r pwyntiau sy’n cael eu gwneud a dehonglwch y dystiolaeth hon i ddatblygu eich dadl. </a:t>
            </a:r>
            <a:endParaRPr lang="en-GB" altLang="en-US" sz="2400" dirty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GB" altLang="en-US" sz="2400" noProof="1">
                <a:latin typeface="Arial"/>
                <a:cs typeface="Arial"/>
              </a:rPr>
              <a:t>Gyda phob paragraff a ysgrifennwch, mae’n ddefnyddiol gofyn i chi’ch hun:</a:t>
            </a:r>
          </a:p>
          <a:p>
            <a:pPr>
              <a:lnSpc>
                <a:spcPct val="80000"/>
              </a:lnSpc>
            </a:pPr>
            <a:r>
              <a:rPr lang="en-GB" altLang="en-US" sz="2400" noProof="1">
                <a:latin typeface="Arial"/>
                <a:cs typeface="Arial"/>
              </a:rPr>
              <a:t>Pam ydw i’n ysgrifennu hyn?</a:t>
            </a:r>
          </a:p>
          <a:p>
            <a:pPr>
              <a:lnSpc>
                <a:spcPct val="80000"/>
              </a:lnSpc>
            </a:pPr>
            <a:r>
              <a:rPr lang="en-GB" altLang="en-US" sz="2400" noProof="1">
                <a:latin typeface="Arial"/>
                <a:cs typeface="Arial"/>
              </a:rPr>
              <a:t>Pa bwynt ydw i’n ceisio ei wneud?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sz="2400" noProof="1">
                <a:cs typeface="Arial"/>
              </a:rPr>
              <a:t>Pa dytiolaeth sydd o'm darllen?</a:t>
            </a:r>
          </a:p>
          <a:p>
            <a:pPr>
              <a:defRPr/>
            </a:pPr>
            <a:endParaRPr lang="cy-GB" dirty="0">
              <a:cs typeface="Arial" panose="020B0604020202020204"/>
            </a:endParaRPr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5756564" y="1361209"/>
            <a:ext cx="4909703" cy="447187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/>
                <a:cs typeface="Arial"/>
              </a:rPr>
              <a:t>Use evidence to support the points being made and interpret this evidence to develop your argument.   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With each paragraph you write it is useful to ask yourself: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Why am I writing this?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What point am I trying to make?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cs typeface="Arial"/>
              </a:rPr>
              <a:t>What evidence is there from my reading ?</a:t>
            </a:r>
          </a:p>
        </p:txBody>
      </p:sp>
    </p:spTree>
    <p:extLst>
      <p:ext uri="{BB962C8B-B14F-4D97-AF65-F5344CB8AC3E}">
        <p14:creationId xmlns:p14="http://schemas.microsoft.com/office/powerpoint/2010/main" val="10925302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8515350" cy="97564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cy-GB" sz="4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Byddwch</a:t>
            </a:r>
            <a:r>
              <a:rPr lang="en-US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cy-GB" sz="4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yn</a:t>
            </a:r>
            <a:r>
              <a:rPr lang="en-US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cy-GB" sz="4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gryno</a:t>
            </a:r>
            <a:r>
              <a:rPr lang="en-US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 a </a:t>
            </a:r>
            <a:r>
              <a:rPr lang="en-US" altLang="cy-GB" sz="4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threfnus</a:t>
            </a:r>
            <a:r>
              <a:rPr lang="en-US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en-US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US" altLang="cy-GB" sz="4800" kern="0" dirty="0">
                <a:solidFill>
                  <a:srgbClr val="2F5597"/>
                </a:solidFill>
                <a:latin typeface="Arial" panose="020B0604020202020204" pitchFamily="34" charset="0"/>
              </a:rPr>
              <a:t>Be concise and structured </a:t>
            </a:r>
            <a:endParaRPr lang="cy-GB" sz="4800" dirty="0">
              <a:solidFill>
                <a:srgbClr val="2F5597"/>
              </a:solidFill>
            </a:endParaRPr>
          </a:p>
        </p:txBody>
      </p:sp>
      <p:sp>
        <p:nvSpPr>
          <p:cNvPr id="6" name="Content Placeholder 3"/>
          <p:cNvSpPr>
            <a:spLocks noGrp="1"/>
          </p:cNvSpPr>
          <p:nvPr>
            <p:ph sz="half" idx="1"/>
          </p:nvPr>
        </p:nvSpPr>
        <p:spPr>
          <a:xfrm>
            <a:off x="1703512" y="1600201"/>
            <a:ext cx="4316288" cy="4525963"/>
          </a:xfrm>
        </p:spPr>
        <p:txBody>
          <a:bodyPr/>
          <a:lstStyle/>
          <a:p>
            <a:pPr>
              <a:defRPr/>
            </a:pPr>
            <a:r>
              <a:rPr lang="cy-GB" sz="2400" dirty="0">
                <a:latin typeface="Arial" panose="020B0604020202020204" pitchFamily="34" charset="0"/>
              </a:rPr>
              <a:t>A yw ystyr y frawddeg/ paragraff yn glir?</a:t>
            </a:r>
          </a:p>
          <a:p>
            <a:pPr>
              <a:defRPr/>
            </a:pPr>
            <a:r>
              <a:rPr lang="cy-GB" sz="2400" dirty="0">
                <a:latin typeface="Arial" panose="020B0604020202020204" pitchFamily="34" charset="0"/>
              </a:rPr>
              <a:t>Alla i wella’r ffordd rydw i wedi ysgrifennu’r frawddeg hon / paragraff hwn?</a:t>
            </a:r>
          </a:p>
          <a:p>
            <a:pPr>
              <a:defRPr/>
            </a:pPr>
            <a:r>
              <a:rPr lang="cy-GB" sz="2400" dirty="0">
                <a:latin typeface="Arial" panose="020B0604020202020204" pitchFamily="34" charset="0"/>
              </a:rPr>
              <a:t>Ydw i wedi defnyddio geiriau cysylltu/pontio i hybu llif a strwythur yr aseiniad?</a:t>
            </a:r>
          </a:p>
          <a:p>
            <a:pPr>
              <a:defRPr/>
            </a:pPr>
            <a:r>
              <a:rPr lang="cy-GB" sz="2400" dirty="0">
                <a:latin typeface="Arial" panose="020B0604020202020204" pitchFamily="34" charset="0"/>
              </a:rPr>
              <a:t>Ailddrafftiwch a golygwch eich gwaith</a:t>
            </a:r>
          </a:p>
          <a:p>
            <a:pPr>
              <a:defRPr/>
            </a:pPr>
            <a:endParaRPr lang="cy-GB" dirty="0"/>
          </a:p>
        </p:txBody>
      </p:sp>
      <p:sp>
        <p:nvSpPr>
          <p:cNvPr id="7" name="Content Placeholder 4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316288" cy="4525963"/>
          </a:xfrm>
        </p:spPr>
        <p:txBody>
          <a:bodyPr/>
          <a:lstStyle/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Is the meaning of the sentence/paragraph clear?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Can I improve the way I have written this sentence/paragraph?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Have I used linking/transition words to assist the flow and structure of the assignment?</a:t>
            </a:r>
          </a:p>
          <a:p>
            <a:pPr>
              <a:defRPr/>
            </a:pPr>
            <a:r>
              <a:rPr lang="en-US" sz="2400" dirty="0">
                <a:solidFill>
                  <a:srgbClr val="2F5597"/>
                </a:solidFill>
                <a:latin typeface="Arial" panose="020B0604020202020204" pitchFamily="34" charset="0"/>
              </a:rPr>
              <a:t>Re-draft and edit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723251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31AE2-284D-9DA8-7C9A-E5F2C7788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" y="365125"/>
            <a:ext cx="11963400" cy="1546801"/>
          </a:xfrm>
        </p:spPr>
        <p:txBody>
          <a:bodyPr>
            <a:noAutofit/>
          </a:bodyPr>
          <a:lstStyle/>
          <a:p>
            <a:r>
              <a:rPr lang="en-GB" sz="2800" dirty="0" err="1"/>
              <a:t>Geiriau</a:t>
            </a:r>
            <a:r>
              <a:rPr lang="en-GB" sz="2800" dirty="0"/>
              <a:t> </a:t>
            </a:r>
            <a:r>
              <a:rPr lang="en-GB" sz="2800" dirty="0" err="1"/>
              <a:t>cysylltiol</a:t>
            </a:r>
            <a:r>
              <a:rPr lang="en-GB" sz="2800" dirty="0"/>
              <a:t>? </a:t>
            </a:r>
            <a:br>
              <a:rPr lang="en-GB" sz="2800" dirty="0"/>
            </a:br>
            <a:r>
              <a:rPr lang="en-GB" sz="2800" dirty="0"/>
              <a:t>Sut </a:t>
            </a:r>
            <a:r>
              <a:rPr lang="en-GB" sz="2800" dirty="0" err="1"/>
              <a:t>allwch</a:t>
            </a:r>
            <a:r>
              <a:rPr lang="en-GB" sz="2800" dirty="0"/>
              <a:t> </a:t>
            </a:r>
            <a:r>
              <a:rPr lang="en-GB" sz="2800" dirty="0" err="1"/>
              <a:t>ddefnyddio</a:t>
            </a:r>
            <a:r>
              <a:rPr lang="en-GB" sz="2800" dirty="0"/>
              <a:t> </a:t>
            </a:r>
            <a:r>
              <a:rPr lang="en-GB" sz="2800" dirty="0" err="1"/>
              <a:t>rhain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gysylltu</a:t>
            </a:r>
            <a:r>
              <a:rPr lang="en-GB" sz="2800" dirty="0"/>
              <a:t> </a:t>
            </a:r>
            <a:r>
              <a:rPr lang="en-GB" sz="2800" dirty="0" err="1"/>
              <a:t>brawddegau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greu</a:t>
            </a:r>
            <a:r>
              <a:rPr lang="en-GB" sz="2800" dirty="0"/>
              <a:t> </a:t>
            </a:r>
            <a:r>
              <a:rPr lang="en-GB" sz="2800" dirty="0" err="1"/>
              <a:t>paragraff</a:t>
            </a:r>
            <a:r>
              <a:rPr lang="en-GB" sz="2800" dirty="0"/>
              <a:t> </a:t>
            </a:r>
            <a:r>
              <a:rPr lang="en-GB" sz="2800" dirty="0" err="1"/>
              <a:t>sy’n</a:t>
            </a:r>
            <a:r>
              <a:rPr lang="en-GB" sz="2800" dirty="0"/>
              <a:t> </a:t>
            </a:r>
            <a:r>
              <a:rPr lang="en-GB" sz="2800" dirty="0" err="1"/>
              <a:t>llifo</a:t>
            </a:r>
            <a:br>
              <a:rPr lang="en-GB" sz="2800" dirty="0"/>
            </a:br>
            <a:r>
              <a:rPr lang="en-GB" sz="2800" dirty="0">
                <a:solidFill>
                  <a:srgbClr val="2F5597"/>
                </a:solidFill>
              </a:rPr>
              <a:t>Linking words?</a:t>
            </a:r>
            <a:br>
              <a:rPr lang="en-GB" sz="2800" dirty="0">
                <a:solidFill>
                  <a:srgbClr val="2F5597"/>
                </a:solidFill>
              </a:rPr>
            </a:br>
            <a:r>
              <a:rPr lang="en-GB" sz="2800" dirty="0">
                <a:solidFill>
                  <a:srgbClr val="2F5597"/>
                </a:solidFill>
              </a:rPr>
              <a:t>How can you use these to link sentences and make a flowing paragraph.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12101-8B91-7095-210A-E42691BAD3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59286" y="2021032"/>
            <a:ext cx="5318414" cy="4373645"/>
          </a:xfrm>
        </p:spPr>
        <p:txBody>
          <a:bodyPr/>
          <a:lstStyle/>
          <a:p>
            <a:r>
              <a:rPr lang="en-GB" sz="2400" dirty="0">
                <a:solidFill>
                  <a:srgbClr val="2F5597"/>
                </a:solidFill>
              </a:rPr>
              <a:t>However</a:t>
            </a:r>
          </a:p>
          <a:p>
            <a:r>
              <a:rPr lang="en-GB" sz="2400" dirty="0">
                <a:solidFill>
                  <a:srgbClr val="2F5597"/>
                </a:solidFill>
              </a:rPr>
              <a:t>Therefore</a:t>
            </a:r>
          </a:p>
          <a:p>
            <a:r>
              <a:rPr lang="en-GB" sz="2400" dirty="0">
                <a:solidFill>
                  <a:srgbClr val="2F5597"/>
                </a:solidFill>
              </a:rPr>
              <a:t>Moreover</a:t>
            </a:r>
          </a:p>
          <a:p>
            <a:r>
              <a:rPr lang="en-GB" sz="2400" dirty="0">
                <a:solidFill>
                  <a:srgbClr val="2F5597"/>
                </a:solidFill>
              </a:rPr>
              <a:t>Furthermore</a:t>
            </a:r>
          </a:p>
          <a:p>
            <a:r>
              <a:rPr lang="en-GB" sz="2400" dirty="0">
                <a:solidFill>
                  <a:srgbClr val="2F5597"/>
                </a:solidFill>
              </a:rPr>
              <a:t>In addition</a:t>
            </a:r>
          </a:p>
          <a:p>
            <a:r>
              <a:rPr lang="en-GB" sz="2400" dirty="0">
                <a:solidFill>
                  <a:srgbClr val="2F5597"/>
                </a:solidFill>
              </a:rPr>
              <a:t>Similarly</a:t>
            </a:r>
          </a:p>
          <a:p>
            <a:r>
              <a:rPr lang="en-GB" sz="2400" dirty="0">
                <a:solidFill>
                  <a:srgbClr val="2F5597"/>
                </a:solidFill>
              </a:rPr>
              <a:t>In contrast</a:t>
            </a:r>
          </a:p>
          <a:p>
            <a:r>
              <a:rPr lang="en-GB" sz="2400" dirty="0">
                <a:solidFill>
                  <a:srgbClr val="2F5597"/>
                </a:solidFill>
              </a:rPr>
              <a:t>In comparison</a:t>
            </a:r>
          </a:p>
          <a:p>
            <a:pPr marL="0" indent="0">
              <a:buNone/>
            </a:pPr>
            <a:endParaRPr lang="en-GB" dirty="0">
              <a:solidFill>
                <a:srgbClr val="2F5597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920E4-A090-53C7-C82C-B9F4598210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7072" y="2021032"/>
            <a:ext cx="5181600" cy="4020993"/>
          </a:xfrm>
        </p:spPr>
        <p:txBody>
          <a:bodyPr/>
          <a:lstStyle/>
          <a:p>
            <a:r>
              <a:rPr lang="en-GB" sz="2400" dirty="0" err="1"/>
              <a:t>Fodd</a:t>
            </a:r>
            <a:r>
              <a:rPr lang="en-GB" sz="2400" dirty="0"/>
              <a:t> </a:t>
            </a:r>
            <a:r>
              <a:rPr lang="en-GB" sz="2400" dirty="0" err="1"/>
              <a:t>bynnag</a:t>
            </a:r>
            <a:endParaRPr lang="en-GB" sz="2400" dirty="0"/>
          </a:p>
          <a:p>
            <a:r>
              <a:rPr lang="en-GB" sz="2400" dirty="0"/>
              <a:t>Felly</a:t>
            </a:r>
          </a:p>
          <a:p>
            <a:r>
              <a:rPr lang="en-GB" sz="2400" dirty="0" err="1"/>
              <a:t>Ar</a:t>
            </a:r>
            <a:r>
              <a:rPr lang="en-GB" sz="2400" dirty="0"/>
              <a:t> ben </a:t>
            </a:r>
            <a:r>
              <a:rPr lang="en-GB" sz="2400" dirty="0" err="1"/>
              <a:t>hynny</a:t>
            </a:r>
            <a:endParaRPr lang="en-GB" sz="2400" dirty="0"/>
          </a:p>
          <a:p>
            <a:r>
              <a:rPr lang="en-GB" sz="2400" dirty="0"/>
              <a:t>Yn </a:t>
            </a:r>
            <a:r>
              <a:rPr lang="en-GB" sz="2400" dirty="0" err="1"/>
              <a:t>ogystal</a:t>
            </a:r>
            <a:endParaRPr lang="en-GB" sz="2400" dirty="0"/>
          </a:p>
          <a:p>
            <a:r>
              <a:rPr lang="en-GB" sz="2400" dirty="0" err="1"/>
              <a:t>Ymhellach</a:t>
            </a:r>
            <a:endParaRPr lang="en-GB" sz="2400" dirty="0"/>
          </a:p>
          <a:p>
            <a:r>
              <a:rPr lang="en-GB" sz="2400" dirty="0"/>
              <a:t>Yn </a:t>
            </a:r>
            <a:r>
              <a:rPr lang="en-GB" sz="2400" dirty="0" err="1"/>
              <a:t>debyg</a:t>
            </a:r>
            <a:endParaRPr lang="en-GB" sz="2400" dirty="0"/>
          </a:p>
          <a:p>
            <a:r>
              <a:rPr lang="en-GB" sz="2400" dirty="0" err="1"/>
              <a:t>O’i</a:t>
            </a:r>
            <a:r>
              <a:rPr lang="en-GB" sz="2400" dirty="0"/>
              <a:t> </a:t>
            </a:r>
            <a:r>
              <a:rPr lang="en-GB" sz="2400" dirty="0" err="1"/>
              <a:t>gymharu</a:t>
            </a:r>
            <a:endParaRPr lang="en-GB" sz="2400" dirty="0"/>
          </a:p>
          <a:p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cyferbyniad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0527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5A838-1486-01D4-1D39-FC6707630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Geirfa</a:t>
            </a:r>
            <a:r>
              <a:rPr lang="en-GB" dirty="0"/>
              <a:t> </a:t>
            </a:r>
            <a:r>
              <a:rPr lang="en-GB" dirty="0" err="1"/>
              <a:t>defnyddiol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strwythuro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  </a:t>
            </a:r>
            <a:r>
              <a:rPr lang="en-GB" dirty="0">
                <a:solidFill>
                  <a:srgbClr val="2F5597"/>
                </a:solidFill>
              </a:rPr>
              <a:t>Useful phrases to structure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9A8578-5DF0-C6AA-21BF-8A6292ABD25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Useful phrases.docx</a:t>
            </a:r>
            <a:endParaRPr lang="en-GB" dirty="0">
              <a:hlinkClick r:id="rId3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124B6-8206-DC02-748A-5668CB4BD2C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en-GB">
                <a:hlinkClick r:id="rId2"/>
              </a:rPr>
              <a:t>Gerifa Defnyddiol.docx</a:t>
            </a:r>
            <a:endParaRPr lang="en-GB"/>
          </a:p>
          <a:p>
            <a:pPr marL="0" lvl="0" indent="0">
              <a:buNone/>
              <a:defRPr/>
            </a:pPr>
            <a:endParaRPr lang="en-GB" dirty="0">
              <a:solidFill>
                <a:prstClr val="black"/>
              </a:solidFill>
              <a:latin typeface="Arial" panose="020B0604020202020204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3745154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4501A-FCEC-936F-857E-98773E38E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Wefan</a:t>
            </a:r>
            <a:r>
              <a:rPr lang="en-GB" dirty="0"/>
              <a:t> </a:t>
            </a:r>
            <a:r>
              <a:rPr lang="en-GB" dirty="0" err="1"/>
              <a:t>defnyddiol</a:t>
            </a:r>
            <a:br>
              <a:rPr lang="en-GB" dirty="0"/>
            </a:br>
            <a:r>
              <a:rPr lang="en-GB" dirty="0">
                <a:solidFill>
                  <a:srgbClr val="2F5597"/>
                </a:solidFill>
              </a:rPr>
              <a:t>Useful 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974EE-68F5-702F-3C6B-EDB9B1355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Dolen </a:t>
            </a:r>
            <a:r>
              <a:rPr lang="en-GB" dirty="0" err="1">
                <a:hlinkClick r:id="rId2"/>
              </a:rPr>
              <a:t>i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wefan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ddefnddiol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iawn</a:t>
            </a:r>
            <a:r>
              <a:rPr lang="en-GB" dirty="0">
                <a:hlinkClick r:id="rId2"/>
              </a:rPr>
              <a:t>.  /   Link to a very useful website.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513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CA69F-B2BB-FCD6-3348-C2415F0A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12907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cs typeface="Arial"/>
              </a:rPr>
              <a:t>Canllawiau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Sgiliau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Academaidd</a:t>
            </a:r>
            <a:br>
              <a:rPr lang="en-US" dirty="0">
                <a:cs typeface="Arial"/>
              </a:rPr>
            </a:br>
            <a:r>
              <a:rPr lang="en-US" dirty="0">
                <a:solidFill>
                  <a:srgbClr val="2F5597"/>
                </a:solidFill>
                <a:cs typeface="Arial"/>
              </a:rPr>
              <a:t>Academic Skills 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ECABE-AF40-3681-4BE9-5376EAEFF5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7755" y="1343303"/>
            <a:ext cx="5034395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 err="1">
                <a:cs typeface="Arial"/>
              </a:rPr>
              <a:t>Maint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Ffont</a:t>
            </a:r>
            <a:r>
              <a:rPr lang="en-US" sz="2000" dirty="0">
                <a:cs typeface="Arial"/>
              </a:rPr>
              <a:t>- 12</a:t>
            </a:r>
          </a:p>
          <a:p>
            <a:r>
              <a:rPr lang="en-US" sz="2000" dirty="0" err="1">
                <a:cs typeface="Arial"/>
              </a:rPr>
              <a:t>Ffont</a:t>
            </a:r>
            <a:r>
              <a:rPr lang="en-US" sz="2000" dirty="0">
                <a:cs typeface="Arial"/>
              </a:rPr>
              <a:t> sans serif </a:t>
            </a:r>
            <a:r>
              <a:rPr lang="en-US" sz="2000" dirty="0" err="1">
                <a:cs typeface="Arial"/>
              </a:rPr>
              <a:t>fel</a:t>
            </a:r>
            <a:r>
              <a:rPr lang="en-US" sz="2000" dirty="0">
                <a:cs typeface="Arial"/>
              </a:rPr>
              <a:t> Arial</a:t>
            </a:r>
          </a:p>
          <a:p>
            <a:r>
              <a:rPr lang="en-US" sz="2000" dirty="0" err="1">
                <a:cs typeface="Arial"/>
              </a:rPr>
              <a:t>Gofod</a:t>
            </a:r>
            <a:r>
              <a:rPr lang="en-US" sz="2000" dirty="0">
                <a:cs typeface="Arial"/>
              </a:rPr>
              <a:t> 1.5</a:t>
            </a:r>
          </a:p>
          <a:p>
            <a:r>
              <a:rPr lang="en-US" sz="2000" dirty="0" err="1">
                <a:cs typeface="Arial"/>
              </a:rPr>
              <a:t>Unioni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i’r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chwith</a:t>
            </a:r>
            <a:r>
              <a:rPr lang="en-US" sz="2000" dirty="0">
                <a:cs typeface="Arial"/>
              </a:rPr>
              <a:t> </a:t>
            </a:r>
          </a:p>
          <a:p>
            <a:r>
              <a:rPr lang="en-US" sz="2000" dirty="0" err="1">
                <a:cs typeface="Arial"/>
              </a:rPr>
              <a:t>Pennawd</a:t>
            </a:r>
            <a:r>
              <a:rPr lang="en-US" sz="2000" dirty="0">
                <a:cs typeface="Arial"/>
              </a:rPr>
              <a:t> ‘header’ y </a:t>
            </a:r>
            <a:r>
              <a:rPr lang="en-US" sz="2000" dirty="0" err="1">
                <a:cs typeface="Arial"/>
              </a:rPr>
              <a:t>dudalen</a:t>
            </a:r>
            <a:r>
              <a:rPr lang="en-US" sz="2000" dirty="0">
                <a:cs typeface="Arial"/>
              </a:rPr>
              <a:t>- </a:t>
            </a:r>
            <a:r>
              <a:rPr lang="en-US" sz="2000" dirty="0" err="1">
                <a:cs typeface="Arial"/>
              </a:rPr>
              <a:t>rhig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myfyriwr</a:t>
            </a:r>
            <a:r>
              <a:rPr lang="en-US" sz="2000" dirty="0">
                <a:cs typeface="Arial"/>
              </a:rPr>
              <a:t>, </a:t>
            </a:r>
            <a:r>
              <a:rPr lang="en-US" sz="2000" dirty="0" err="1">
                <a:cs typeface="Arial"/>
              </a:rPr>
              <a:t>côd</a:t>
            </a:r>
            <a:r>
              <a:rPr lang="en-US" sz="2000" dirty="0">
                <a:cs typeface="Arial"/>
              </a:rPr>
              <a:t> y </a:t>
            </a:r>
            <a:r>
              <a:rPr lang="en-US" sz="2000" dirty="0" err="1">
                <a:cs typeface="Arial"/>
              </a:rPr>
              <a:t>modiwl</a:t>
            </a:r>
            <a:r>
              <a:rPr lang="en-US" sz="2000" dirty="0">
                <a:cs typeface="Arial"/>
              </a:rPr>
              <a:t>, </a:t>
            </a:r>
            <a:r>
              <a:rPr lang="en-US" sz="2000" dirty="0" err="1">
                <a:cs typeface="Arial"/>
              </a:rPr>
              <a:t>nifer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geiriau</a:t>
            </a:r>
            <a:endParaRPr lang="en-US" sz="2000" dirty="0">
              <a:cs typeface="Arial"/>
            </a:endParaRPr>
          </a:p>
          <a:p>
            <a:r>
              <a:rPr lang="en-US" sz="2000" dirty="0" err="1">
                <a:cs typeface="Arial"/>
              </a:rPr>
              <a:t>Rhifau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tudalen</a:t>
            </a:r>
            <a:endParaRPr lang="en-US" sz="2000" dirty="0"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cs typeface="Arial"/>
              </a:rPr>
              <a:t>**</a:t>
            </a:r>
            <a:r>
              <a:rPr lang="en-US" sz="2000" dirty="0" err="1">
                <a:cs typeface="Arial"/>
              </a:rPr>
              <a:t>Nid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yw’r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manylion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uchod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yn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berthnasol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i’r</a:t>
            </a:r>
            <a:r>
              <a:rPr lang="en-US" sz="2000" dirty="0">
                <a:cs typeface="Arial"/>
              </a:rPr>
              <a:t> poster, </a:t>
            </a:r>
            <a:r>
              <a:rPr lang="en-US" sz="2000" dirty="0" err="1">
                <a:cs typeface="Arial"/>
              </a:rPr>
              <a:t>Powerpoints</a:t>
            </a:r>
            <a:r>
              <a:rPr lang="en-US" sz="2000" dirty="0">
                <a:cs typeface="Arial"/>
              </a:rPr>
              <a:t> ac </a:t>
            </a:r>
            <a:r>
              <a:rPr lang="en-US" sz="2000" dirty="0" err="1">
                <a:cs typeface="Arial"/>
              </a:rPr>
              <a:t>aseiniadau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creadigol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arall</a:t>
            </a:r>
            <a:r>
              <a:rPr lang="en-US" sz="2000" dirty="0">
                <a:cs typeface="Arial"/>
              </a:rPr>
              <a:t>. </a:t>
            </a:r>
          </a:p>
          <a:p>
            <a:pPr marL="0" indent="0">
              <a:buNone/>
            </a:pPr>
            <a:r>
              <a:rPr lang="en-US" sz="2000" dirty="0">
                <a:cs typeface="Arial"/>
              </a:rPr>
              <a:t>Fe </a:t>
            </a:r>
            <a:r>
              <a:rPr lang="en-US" sz="2000" dirty="0" err="1">
                <a:cs typeface="Arial"/>
              </a:rPr>
              <a:t>fydd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modiwlau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gwahanol</a:t>
            </a:r>
            <a:r>
              <a:rPr lang="en-US" sz="2000" dirty="0">
                <a:cs typeface="Arial"/>
              </a:rPr>
              <a:t>  </a:t>
            </a:r>
            <a:r>
              <a:rPr lang="en-US" sz="2000" dirty="0" err="1">
                <a:cs typeface="Arial"/>
              </a:rPr>
              <a:t>yn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cynnig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canllawiau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os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yn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wahanol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i’r</a:t>
            </a:r>
            <a:r>
              <a:rPr lang="en-US" sz="2000" dirty="0">
                <a:cs typeface="Arial"/>
              </a:rPr>
              <a:t> </a:t>
            </a:r>
            <a:r>
              <a:rPr lang="en-US" sz="2000" dirty="0" err="1">
                <a:cs typeface="Arial"/>
              </a:rPr>
              <a:t>uchod</a:t>
            </a:r>
            <a:endParaRPr lang="en-US" sz="2000" dirty="0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892E23-C5FF-C714-6B9C-FC8D719CF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718" y="1184564"/>
            <a:ext cx="5088082" cy="421464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>
                <a:solidFill>
                  <a:srgbClr val="2F5597"/>
                </a:solidFill>
                <a:cs typeface="Arial"/>
              </a:rPr>
              <a:t>Font size- 12 </a:t>
            </a:r>
            <a:endParaRPr lang="en-US" sz="2000" dirty="0">
              <a:solidFill>
                <a:srgbClr val="2F5597"/>
              </a:solidFill>
            </a:endParaRPr>
          </a:p>
          <a:p>
            <a:r>
              <a:rPr lang="en-US" sz="2000" dirty="0">
                <a:solidFill>
                  <a:srgbClr val="2F5597"/>
                </a:solidFill>
                <a:cs typeface="Arial"/>
              </a:rPr>
              <a:t>Sans serif font such as Arial </a:t>
            </a:r>
            <a:endParaRPr lang="en-US" sz="2000" dirty="0">
              <a:solidFill>
                <a:srgbClr val="2F5597"/>
              </a:solidFill>
            </a:endParaRPr>
          </a:p>
          <a:p>
            <a:r>
              <a:rPr lang="en-US" sz="2000" dirty="0">
                <a:solidFill>
                  <a:srgbClr val="2F5597"/>
                </a:solidFill>
                <a:cs typeface="Arial"/>
              </a:rPr>
              <a:t>1.5 spacing </a:t>
            </a:r>
          </a:p>
          <a:p>
            <a:r>
              <a:rPr lang="en-US" sz="2000" dirty="0">
                <a:solidFill>
                  <a:srgbClr val="2F5597"/>
                </a:solidFill>
                <a:cs typeface="Arial"/>
              </a:rPr>
              <a:t>Left justified </a:t>
            </a:r>
          </a:p>
          <a:p>
            <a:r>
              <a:rPr lang="en-US" sz="2000" dirty="0">
                <a:solidFill>
                  <a:srgbClr val="2F5597"/>
                </a:solidFill>
                <a:cs typeface="Arial"/>
              </a:rPr>
              <a:t>Page Header- student number, module code, word count </a:t>
            </a:r>
          </a:p>
          <a:p>
            <a:r>
              <a:rPr lang="en-US" sz="2000" dirty="0">
                <a:solidFill>
                  <a:srgbClr val="2F5597"/>
                </a:solidFill>
                <a:cs typeface="Arial"/>
              </a:rPr>
              <a:t>Page numbers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2F5597"/>
                </a:solidFill>
                <a:cs typeface="Arial"/>
              </a:rPr>
              <a:t>**Above does not apply to posters, </a:t>
            </a:r>
            <a:r>
              <a:rPr lang="en-US" sz="2000" dirty="0" err="1">
                <a:solidFill>
                  <a:srgbClr val="2F5597"/>
                </a:solidFill>
                <a:cs typeface="Arial"/>
              </a:rPr>
              <a:t>Powerpoints</a:t>
            </a:r>
            <a:r>
              <a:rPr lang="en-US" sz="2000" dirty="0">
                <a:solidFill>
                  <a:srgbClr val="2F5597"/>
                </a:solidFill>
                <a:cs typeface="Arial"/>
              </a:rPr>
              <a:t> and other creative assignments. 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2F5597"/>
                </a:solidFill>
                <a:cs typeface="Arial"/>
              </a:rPr>
              <a:t>Different module tutors will provide guidance, if different to above</a:t>
            </a:r>
          </a:p>
        </p:txBody>
      </p:sp>
    </p:spTree>
    <p:extLst>
      <p:ext uri="{BB962C8B-B14F-4D97-AF65-F5344CB8AC3E}">
        <p14:creationId xmlns:p14="http://schemas.microsoft.com/office/powerpoint/2010/main" val="16023089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62000" y="69054"/>
            <a:ext cx="10515600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  <a:t>Tasg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sz="4800" kern="0" dirty="0">
                <a:solidFill>
                  <a:srgbClr val="2F5597"/>
                </a:solidFill>
                <a:latin typeface="Arial" panose="020B0604020202020204" pitchFamily="34" charset="0"/>
              </a:rPr>
              <a:t>Task</a:t>
            </a:r>
            <a:endParaRPr lang="cy-GB" sz="4800" dirty="0">
              <a:solidFill>
                <a:srgbClr val="2F5597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1268186" y="1394617"/>
            <a:ext cx="4751614" cy="4731547"/>
          </a:xfrm>
        </p:spPr>
        <p:txBody>
          <a:bodyPr>
            <a:normAutofit lnSpcReduction="10000"/>
          </a:bodyPr>
          <a:lstStyle/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Eich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tro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chi!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Gyda’r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esiampl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o’ch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blaen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ewch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ati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i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ail-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ysgrifennu’r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baragraff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/au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mewn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arddull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ffurfiol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academaidd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Neu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gweler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y gem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Anomolaedd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Academig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ar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Moodle </a:t>
            </a:r>
            <a:r>
              <a:rPr lang="en-GB" sz="28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wythnos</a:t>
            </a: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</a:rPr>
              <a:t> 4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hlinkClick r:id="rId3"/>
              </a:rPr>
              <a:t>Link to an Academic Writing Task (8).docx</a:t>
            </a: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endParaRPr lang="cy-GB" sz="28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134099" y="1394617"/>
            <a:ext cx="4288971" cy="4731547"/>
          </a:xfrm>
        </p:spPr>
        <p:txBody>
          <a:bodyPr>
            <a:normAutofit lnSpcReduction="10000"/>
          </a:bodyPr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Your turn!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With the sample provided, re-write the paragraph/s in a formal, academic style.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2F5597"/>
                </a:solidFill>
                <a:latin typeface="Arial" panose="020B0604020202020204" pitchFamily="34" charset="0"/>
              </a:rPr>
              <a:t>Or see the Week 4 The Academic Anomaly game on Moodle</a:t>
            </a:r>
          </a:p>
          <a:p>
            <a:pPr>
              <a:buFontTx/>
              <a:buChar char="•"/>
              <a:defRPr/>
            </a:pPr>
            <a:endParaRPr lang="en-GB" altLang="cy-GB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GB" dirty="0">
                <a:hlinkClick r:id="rId3"/>
              </a:rPr>
              <a:t>Link to an Academic Writing Task (8).docx</a:t>
            </a:r>
            <a:endParaRPr lang="en-US" altLang="cy-GB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683669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523E0-A281-5116-AEAE-ED5A067EE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069596"/>
          </a:xfrm>
        </p:spPr>
        <p:txBody>
          <a:bodyPr anchor="b">
            <a:normAutofit fontScale="90000"/>
          </a:bodyPr>
          <a:lstStyle/>
          <a:p>
            <a:br>
              <a:rPr lang="en-GB" dirty="0"/>
            </a:br>
            <a:r>
              <a:rPr lang="en-GB" dirty="0" err="1"/>
              <a:t>Deallusrwydd</a:t>
            </a:r>
            <a:r>
              <a:rPr lang="en-GB" dirty="0"/>
              <a:t> </a:t>
            </a:r>
            <a:r>
              <a:rPr lang="en-GB" dirty="0" err="1"/>
              <a:t>Artiffisial</a:t>
            </a:r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Artificial Intelligence  (AI)</a:t>
            </a:r>
          </a:p>
        </p:txBody>
      </p:sp>
      <p:pic>
        <p:nvPicPr>
          <p:cNvPr id="6" name="Content Placeholder 5" descr="A diagram of a company&#10;&#10;AI-generated content may be incorrect.">
            <a:extLst>
              <a:ext uri="{FF2B5EF4-FFF2-40B4-BE49-F238E27FC236}">
                <a16:creationId xmlns:a16="http://schemas.microsoft.com/office/drawing/2014/main" id="{F2ADCC0E-1D80-E62A-93A9-56AF8D31D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584" r="-1" b="-1"/>
          <a:stretch>
            <a:fillRect/>
          </a:stretch>
        </p:blipFill>
        <p:spPr>
          <a:xfrm>
            <a:off x="5180012" y="584754"/>
            <a:ext cx="6172200" cy="4873625"/>
          </a:xfrm>
          <a:noFill/>
        </p:spPr>
      </p:pic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C8D66B9-DEE5-A5BA-3BD8-51F825505D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Gall </a:t>
            </a:r>
            <a:r>
              <a:rPr lang="en-US" dirty="0" err="1"/>
              <a:t>llawer</a:t>
            </a:r>
            <a:r>
              <a:rPr lang="en-US" dirty="0"/>
              <a:t> o </a:t>
            </a:r>
            <a:r>
              <a:rPr lang="en-US" dirty="0" err="1"/>
              <a:t>elfennau</a:t>
            </a:r>
            <a:r>
              <a:rPr lang="en-US" dirty="0"/>
              <a:t> o AI </a:t>
            </a:r>
            <a:r>
              <a:rPr lang="en-US" dirty="0" err="1"/>
              <a:t>cefnogi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gwaith</a:t>
            </a:r>
            <a:r>
              <a:rPr lang="en-US" dirty="0"/>
              <a:t> </a:t>
            </a:r>
            <a:r>
              <a:rPr lang="en-US" dirty="0" err="1"/>
              <a:t>academiadd</a:t>
            </a:r>
            <a:r>
              <a:rPr lang="en-US" dirty="0"/>
              <a:t> </a:t>
            </a:r>
            <a:r>
              <a:rPr lang="en-US" dirty="0" err="1"/>
              <a:t>hefyd</a:t>
            </a:r>
            <a:r>
              <a:rPr lang="en-US" dirty="0"/>
              <a:t> </a:t>
            </a:r>
            <a:r>
              <a:rPr lang="en-US" dirty="0" err="1"/>
              <a:t>ond</a:t>
            </a:r>
            <a:r>
              <a:rPr lang="en-US" dirty="0"/>
              <a:t> </a:t>
            </a:r>
            <a:r>
              <a:rPr lang="en-US" dirty="0" err="1"/>
              <a:t>mae</a:t>
            </a:r>
            <a:r>
              <a:rPr lang="en-US" dirty="0"/>
              <a:t> </a:t>
            </a:r>
            <a:r>
              <a:rPr lang="en-US" dirty="0" err="1"/>
              <a:t>angen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defnyddio</a:t>
            </a:r>
            <a:r>
              <a:rPr lang="en-US" dirty="0"/>
              <a:t> </a:t>
            </a:r>
            <a:r>
              <a:rPr lang="en-US" dirty="0" err="1"/>
              <a:t>mewn</a:t>
            </a:r>
            <a:r>
              <a:rPr lang="en-US" dirty="0"/>
              <a:t> </a:t>
            </a:r>
            <a:r>
              <a:rPr lang="en-US" dirty="0" err="1"/>
              <a:t>modd</a:t>
            </a:r>
            <a:r>
              <a:rPr lang="en-US" dirty="0"/>
              <a:t> </a:t>
            </a:r>
            <a:r>
              <a:rPr lang="en-US" dirty="0" err="1"/>
              <a:t>beirniadol</a:t>
            </a:r>
            <a:r>
              <a:rPr lang="en-US" dirty="0"/>
              <a:t> (</a:t>
            </a:r>
            <a:r>
              <a:rPr lang="en-US" dirty="0" err="1"/>
              <a:t>gweler</a:t>
            </a:r>
            <a:r>
              <a:rPr lang="en-US" dirty="0"/>
              <a:t> </a:t>
            </a:r>
            <a:r>
              <a:rPr lang="en-US" dirty="0" err="1"/>
              <a:t>wythnos</a:t>
            </a:r>
            <a:r>
              <a:rPr lang="en-US" dirty="0"/>
              <a:t> 2).</a:t>
            </a:r>
          </a:p>
          <a:p>
            <a:endParaRPr lang="en-US" dirty="0"/>
          </a:p>
          <a:p>
            <a:r>
              <a:rPr lang="en-US" dirty="0">
                <a:solidFill>
                  <a:srgbClr val="2F5597"/>
                </a:solidFill>
              </a:rPr>
              <a:t>Many AI tools can support many of the skills discussed, as long as you use AI critically (see week 2).</a:t>
            </a:r>
          </a:p>
          <a:p>
            <a:endParaRPr lang="en-GB" dirty="0">
              <a:hlinkClick r:id="rId3"/>
            </a:endParaRPr>
          </a:p>
          <a:p>
            <a:r>
              <a:rPr lang="en-GB" dirty="0">
                <a:hlinkClick r:id="rId3"/>
              </a:rPr>
              <a:t>https://moodle.uwtsd.ac.uk/course/view.php?id=12688&amp;section=12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96050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17CB8-A751-1234-DEBE-FE811CCF1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Rhestr</a:t>
            </a:r>
            <a:r>
              <a:rPr lang="en-GB" dirty="0"/>
              <a:t> </a:t>
            </a:r>
            <a:r>
              <a:rPr lang="en-GB" dirty="0" err="1"/>
              <a:t>Cyfeirnodi</a:t>
            </a:r>
            <a:br>
              <a:rPr lang="en-GB" dirty="0"/>
            </a:br>
            <a:r>
              <a:rPr lang="en-GB" dirty="0">
                <a:solidFill>
                  <a:srgbClr val="2F5597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803BE-E08C-F03A-D07E-52F12E357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Cottrell, S. (2013) </a:t>
            </a:r>
            <a:r>
              <a:rPr lang="en-GB" i="1" dirty="0"/>
              <a:t>The study skills handbook </a:t>
            </a:r>
            <a:r>
              <a:rPr lang="en-GB" dirty="0"/>
              <a:t>(4th ed). Hampshire: Palgrave Macmillan.​</a:t>
            </a:r>
          </a:p>
          <a:p>
            <a:r>
              <a:rPr lang="en-GB" dirty="0"/>
              <a:t>Hull University (2024) </a:t>
            </a:r>
            <a:r>
              <a:rPr lang="en-GB" i="1" dirty="0"/>
              <a:t>Writing Academically. </a:t>
            </a:r>
            <a:r>
              <a:rPr lang="en-GB" dirty="0"/>
              <a:t>Available from: https://libguides.hull.ac.uk/writing/home (Accessed 11 August 2024).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63983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775520" y="1600201"/>
            <a:ext cx="4244280" cy="452596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4800" kern="0" dirty="0">
                <a:solidFill>
                  <a:srgbClr val="000000"/>
                </a:solidFill>
                <a:latin typeface="Arial"/>
                <a:cs typeface="Arial"/>
              </a:rPr>
              <a:t>Rhan 2 </a:t>
            </a:r>
            <a:r>
              <a:rPr lang="en-GB" sz="4800" kern="0" dirty="0" err="1">
                <a:solidFill>
                  <a:srgbClr val="000000"/>
                </a:solidFill>
                <a:latin typeface="Arial"/>
                <a:cs typeface="Arial"/>
              </a:rPr>
              <a:t>Sgiliau</a:t>
            </a:r>
            <a:r>
              <a:rPr lang="en-GB" sz="4800" kern="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GB" sz="4800" kern="0" dirty="0" err="1">
                <a:solidFill>
                  <a:srgbClr val="000000"/>
                </a:solidFill>
                <a:latin typeface="Arial"/>
                <a:cs typeface="Arial"/>
              </a:rPr>
              <a:t>Cyflwyno</a:t>
            </a:r>
            <a:endParaRPr lang="cy-GB" sz="4800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endParaRPr lang="cy-GB" sz="2400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1600201"/>
            <a:ext cx="4038600" cy="452596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y-GB" sz="4800" dirty="0" err="1">
                <a:solidFill>
                  <a:srgbClr val="2F5597"/>
                </a:solidFill>
                <a:latin typeface="Arial"/>
                <a:cs typeface="Arial"/>
              </a:rPr>
              <a:t>Part</a:t>
            </a:r>
            <a:r>
              <a:rPr lang="cy-GB" sz="4800" dirty="0">
                <a:solidFill>
                  <a:srgbClr val="2F5597"/>
                </a:solidFill>
                <a:latin typeface="Arial"/>
                <a:cs typeface="Arial"/>
              </a:rPr>
              <a:t> 2 </a:t>
            </a:r>
            <a:r>
              <a:rPr lang="cy-GB" sz="4800" dirty="0" err="1">
                <a:solidFill>
                  <a:srgbClr val="2F5597"/>
                </a:solidFill>
                <a:latin typeface="Arial"/>
                <a:cs typeface="Arial"/>
              </a:rPr>
              <a:t>Presentation</a:t>
            </a:r>
            <a:r>
              <a:rPr lang="cy-GB" sz="4800" dirty="0">
                <a:solidFill>
                  <a:srgbClr val="2F5597"/>
                </a:solidFill>
                <a:latin typeface="Arial"/>
                <a:cs typeface="Arial"/>
              </a:rPr>
              <a:t> </a:t>
            </a:r>
            <a:r>
              <a:rPr lang="cy-GB" sz="4800" dirty="0" err="1">
                <a:solidFill>
                  <a:srgbClr val="2F5597"/>
                </a:solidFill>
                <a:latin typeface="Arial"/>
                <a:cs typeface="Arial"/>
              </a:rPr>
              <a:t>Skills</a:t>
            </a:r>
            <a:endParaRPr lang="cy-GB" sz="4800" dirty="0">
              <a:solidFill>
                <a:srgbClr val="2F5597"/>
              </a:solidFill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49930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0C5A6-2434-65DF-5CBB-01EFD2784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Amcanion</a:t>
            </a:r>
            <a:br>
              <a:rPr lang="en-GB"/>
            </a:br>
            <a:r>
              <a:rPr lang="en-GB">
                <a:solidFill>
                  <a:srgbClr val="2F5597"/>
                </a:solidFill>
              </a:rPr>
              <a:t>Objectives</a:t>
            </a:r>
            <a:endParaRPr lang="en-GB">
              <a:solidFill>
                <a:srgbClr val="2F5597"/>
              </a:solidFill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1C446-6EBA-C172-340D-372BEE44208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y-GB"/>
              <a:t>Datblygu strategaethau cynllunio cyflwyniadau llafar   effeithiol ar gyfer Addysg Uwch</a:t>
            </a:r>
          </a:p>
          <a:p>
            <a:r>
              <a:rPr lang="cy-GB"/>
              <a:t>Deall dylunio effeithiol adnoddau megis sleidiau</a:t>
            </a:r>
            <a:endParaRPr lang="cy-GB">
              <a:cs typeface="Arial"/>
            </a:endParaRPr>
          </a:p>
          <a:p>
            <a:r>
              <a:rPr lang="cy-GB"/>
              <a:t>Ystyried ymarfer da ar gyfer cyflwyno academaidd</a:t>
            </a:r>
            <a:endParaRPr lang="cy-GB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1F64CC-E2B4-F99E-90FB-D466B744F04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rgbClr val="2F5597"/>
                </a:solidFill>
              </a:rPr>
              <a:t>Develop effective planning strategies for oral presentations in Higher Education</a:t>
            </a:r>
            <a:endParaRPr lang="en-GB">
              <a:solidFill>
                <a:srgbClr val="2F5597"/>
              </a:solidFill>
              <a:cs typeface="Arial"/>
            </a:endParaRPr>
          </a:p>
          <a:p>
            <a:r>
              <a:rPr lang="en-GB">
                <a:solidFill>
                  <a:srgbClr val="2F5597"/>
                </a:solidFill>
              </a:rPr>
              <a:t>Understand effective design of resources such as slides </a:t>
            </a:r>
            <a:endParaRPr lang="en-GB">
              <a:solidFill>
                <a:srgbClr val="2F5597"/>
              </a:solidFill>
              <a:cs typeface="Arial"/>
            </a:endParaRPr>
          </a:p>
          <a:p>
            <a:r>
              <a:rPr lang="en-GB">
                <a:solidFill>
                  <a:srgbClr val="2F5597"/>
                </a:solidFill>
              </a:rPr>
              <a:t>Consider good practice for academic presentation</a:t>
            </a:r>
            <a:endParaRPr lang="en-GB">
              <a:solidFill>
                <a:srgbClr val="2F5597"/>
              </a:solidFill>
              <a:cs typeface="Arial"/>
            </a:endParaRPr>
          </a:p>
          <a:p>
            <a:pPr marL="0" indent="0">
              <a:buNone/>
            </a:pPr>
            <a:endParaRPr lang="en-GB">
              <a:solidFill>
                <a:srgbClr val="2F5597"/>
              </a:solidFill>
              <a:cs typeface="Arial"/>
            </a:endParaRP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7852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096678" y="404665"/>
            <a:ext cx="7886700" cy="936105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GB" altLang="en-US" sz="5300" b="1" err="1">
                <a:latin typeface="Arial"/>
                <a:cs typeface="Arial"/>
              </a:rPr>
              <a:t>Cynllunio</a:t>
            </a:r>
            <a:br>
              <a:rPr lang="en-GB" altLang="en-US" sz="5300" b="1">
                <a:latin typeface="Arial" panose="020B0604020202020204" pitchFamily="34" charset="0"/>
              </a:rPr>
            </a:br>
            <a:r>
              <a:rPr lang="en-GB" altLang="en-US" sz="5300" b="1">
                <a:solidFill>
                  <a:srgbClr val="2F5597"/>
                </a:solidFill>
                <a:latin typeface="Arial"/>
                <a:cs typeface="Arial"/>
              </a:rPr>
              <a:t>Planning</a:t>
            </a:r>
            <a:br>
              <a:rPr lang="en-GB" altLang="en-US" b="1">
                <a:solidFill>
                  <a:srgbClr val="2F5597"/>
                </a:solidFill>
              </a:rPr>
            </a:br>
            <a:endParaRPr lang="en-GB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75520" y="1340769"/>
            <a:ext cx="4263330" cy="432047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sz="2400" err="1">
                <a:latin typeface="Arial"/>
                <a:cs typeface="Arial"/>
              </a:rPr>
              <a:t>Wrth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ysgrifennu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cyflwyniad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llafar</a:t>
            </a:r>
            <a:r>
              <a:rPr lang="en-GB" altLang="en-US" sz="2400">
                <a:latin typeface="Arial"/>
                <a:cs typeface="Arial"/>
              </a:rPr>
              <a:t>/seminar </a:t>
            </a:r>
            <a:r>
              <a:rPr lang="en-GB" altLang="en-US" sz="2400" err="1">
                <a:latin typeface="Arial"/>
                <a:cs typeface="Arial"/>
              </a:rPr>
              <a:t>bydd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rhaid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i</a:t>
            </a:r>
            <a:r>
              <a:rPr lang="en-GB" altLang="en-US" sz="2400">
                <a:latin typeface="Arial"/>
                <a:cs typeface="Arial"/>
              </a:rPr>
              <a:t> chi </a:t>
            </a:r>
            <a:r>
              <a:rPr lang="en-GB" altLang="en-US" sz="2400" err="1">
                <a:latin typeface="Arial"/>
                <a:cs typeface="Arial"/>
              </a:rPr>
              <a:t>ystyried</a:t>
            </a:r>
            <a:r>
              <a:rPr lang="en-GB" altLang="en-US" sz="2400">
                <a:latin typeface="Arial"/>
                <a:cs typeface="Arial"/>
              </a:rPr>
              <a:t> y </a:t>
            </a:r>
            <a:r>
              <a:rPr lang="en-GB" altLang="en-US" sz="2400" err="1">
                <a:latin typeface="Arial"/>
                <a:cs typeface="Arial"/>
              </a:rPr>
              <a:t>canlynol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cyn</a:t>
            </a:r>
            <a:r>
              <a:rPr lang="en-GB" altLang="en-US" sz="2400">
                <a:latin typeface="Arial"/>
                <a:cs typeface="Arial"/>
              </a:rPr>
              <a:t> </a:t>
            </a:r>
            <a:r>
              <a:rPr lang="en-GB" altLang="en-US" sz="2400" err="1">
                <a:latin typeface="Arial"/>
                <a:cs typeface="Arial"/>
              </a:rPr>
              <a:t>dechrau</a:t>
            </a:r>
            <a:r>
              <a:rPr lang="en-GB" altLang="en-US" sz="2400">
                <a:latin typeface="Arial"/>
                <a:cs typeface="Arial"/>
              </a:rPr>
              <a:t> bob </a:t>
            </a:r>
            <a:r>
              <a:rPr lang="en-GB" altLang="en-US" sz="2400" err="1">
                <a:latin typeface="Arial"/>
                <a:cs typeface="Arial"/>
              </a:rPr>
              <a:t>amser</a:t>
            </a:r>
            <a:r>
              <a:rPr lang="en-GB" altLang="en-US" sz="2400">
                <a:latin typeface="Arial"/>
                <a:cs typeface="Arial"/>
              </a:rPr>
              <a:t> :</a:t>
            </a:r>
            <a:endParaRPr lang="en-US">
              <a:cs typeface="Arial" panose="020B0604020202020204"/>
            </a:endParaRPr>
          </a:p>
          <a:p>
            <a:pPr lvl="1" eaLnBrk="1" hangingPunct="1">
              <a:lnSpc>
                <a:spcPct val="80000"/>
              </a:lnSpc>
            </a:pPr>
            <a:endParaRPr lang="en-GB" altLang="en-US" b="1">
              <a:latin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r>
              <a:rPr lang="en-GB" altLang="en-US" err="1">
                <a:latin typeface="Arial"/>
                <a:cs typeface="Arial"/>
              </a:rPr>
              <a:t>Pwnc</a:t>
            </a:r>
            <a:endParaRPr lang="en-GB" altLang="en-US">
              <a:latin typeface="Arial"/>
              <a:cs typeface="Arial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r>
              <a:rPr lang="en-GB" altLang="en-US" err="1">
                <a:latin typeface="Arial"/>
                <a:cs typeface="Arial"/>
              </a:rPr>
              <a:t>Hyd</a:t>
            </a:r>
            <a:endParaRPr lang="en-GB" altLang="en-US">
              <a:latin typeface="Arial"/>
              <a:cs typeface="Arial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r>
              <a:rPr lang="en-GB" altLang="en-US" err="1">
                <a:latin typeface="Arial"/>
                <a:cs typeface="Arial"/>
              </a:rPr>
              <a:t>Cynulleidfa</a:t>
            </a:r>
            <a:endParaRPr lang="en-GB" altLang="en-US">
              <a:latin typeface="Arial"/>
              <a:cs typeface="Arial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  <a:buFont typeface="Arial" panose="05000000000000000000" pitchFamily="2" charset="2"/>
              <a:buChar char="•"/>
            </a:pPr>
            <a:r>
              <a:rPr lang="en-GB" altLang="en-US">
                <a:latin typeface="Arial"/>
                <a:cs typeface="Arial"/>
              </a:rPr>
              <a:t>Dull </a:t>
            </a:r>
            <a:r>
              <a:rPr lang="en-GB" altLang="en-US" err="1">
                <a:latin typeface="Arial"/>
                <a:cs typeface="Arial"/>
              </a:rPr>
              <a:t>trosglwyddo</a:t>
            </a:r>
            <a:endParaRPr lang="en-GB" altLang="en-US">
              <a:latin typeface="Arial"/>
              <a:cs typeface="Arial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12120" y="1339099"/>
            <a:ext cx="4278922" cy="430289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lnSpc>
                <a:spcPct val="160000"/>
              </a:lnSpc>
              <a:buNone/>
            </a:pPr>
            <a:r>
              <a:rPr lang="en-GB" altLang="en-US" sz="2400" b="1">
                <a:solidFill>
                  <a:srgbClr val="0000FF"/>
                </a:solidFill>
                <a:latin typeface="Arial"/>
                <a:cs typeface="Arial"/>
              </a:rPr>
              <a:t>   </a:t>
            </a:r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When writing an oral presentation/seminar you will always need to consider the following before you start:</a:t>
            </a:r>
            <a:endParaRPr lang="en-US">
              <a:solidFill>
                <a:srgbClr val="2F5597"/>
              </a:solidFill>
              <a:cs typeface="Arial"/>
            </a:endParaRPr>
          </a:p>
          <a:p>
            <a:pPr lvl="1" eaLnBrk="1" hangingPunct="1">
              <a:lnSpc>
                <a:spcPct val="80000"/>
              </a:lnSpc>
            </a:pPr>
            <a:endParaRPr lang="en-GB" altLang="en-US" b="1">
              <a:solidFill>
                <a:srgbClr val="2F5597"/>
              </a:solidFill>
              <a:latin typeface="Arial" panose="020B0604020202020204" pitchFamily="34" charset="0"/>
              <a:cs typeface="Arial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Subject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>
              <a:solidFill>
                <a:srgbClr val="2F55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Length of time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>
              <a:solidFill>
                <a:srgbClr val="2F55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Audience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>
              <a:solidFill>
                <a:srgbClr val="2F55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Mode of delivery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/>
          </a:p>
        </p:txBody>
      </p:sp>
    </p:spTree>
    <p:extLst>
      <p:ext uri="{BB962C8B-B14F-4D97-AF65-F5344CB8AC3E}">
        <p14:creationId xmlns:p14="http://schemas.microsoft.com/office/powerpoint/2010/main" val="8592079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15510" y="259620"/>
            <a:ext cx="6069624" cy="645726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 err="1">
                <a:latin typeface="Arial"/>
                <a:cs typeface="Arial"/>
              </a:rPr>
              <a:t>Pwnc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Subject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31630" y="1363361"/>
            <a:ext cx="4032739" cy="439248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y-GB" altLang="en-US" sz="2400">
                <a:latin typeface="Arial"/>
                <a:cs typeface="Arial"/>
              </a:rPr>
              <a:t>Darllenwch y teitl yn  ofalus</a:t>
            </a:r>
            <a:endParaRPr lang="en-US"/>
          </a:p>
          <a:p>
            <a:pPr>
              <a:lnSpc>
                <a:spcPct val="150000"/>
              </a:lnSpc>
            </a:pPr>
            <a:r>
              <a:rPr lang="cy-GB" altLang="en-US" sz="2400">
                <a:latin typeface="Arial" panose="020B0604020202020204" pitchFamily="34" charset="0"/>
              </a:rPr>
              <a:t>Ymchwiliwch i’r pwnc trwy ddarllen llyfrau, cylchgronau ac erthyglau pwrpasol ar y we</a:t>
            </a:r>
            <a:endParaRPr lang="cy-GB" altLang="en-US" sz="240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cy-GB" altLang="en-US" sz="2400">
                <a:latin typeface="Arial" panose="020B0604020202020204" pitchFamily="34" charset="0"/>
                <a:cs typeface="Times New Roman" panose="02020603050405020304" pitchFamily="18" charset="0"/>
              </a:rPr>
              <a:t>Cyfeirnodwch ffynhonnell y wybodaeth fel a nodir yn y Llawlyfr Canllawiau Cyfeirnodi</a:t>
            </a:r>
            <a:endParaRPr lang="cy-GB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732551" y="1360857"/>
            <a:ext cx="5128845" cy="458506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Read the title carefully</a:t>
            </a:r>
            <a:endParaRPr lang="en-US">
              <a:solidFill>
                <a:srgbClr val="2F5597"/>
              </a:solidFill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Research your topic by reading books, journals and appropriate articles on the internet</a:t>
            </a:r>
          </a:p>
          <a:p>
            <a:pPr>
              <a:lnSpc>
                <a:spcPct val="150000"/>
              </a:lnSpc>
            </a:pPr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Reference the source of your information following guidelines in the Reference Guidance Handbook</a:t>
            </a:r>
          </a:p>
        </p:txBody>
      </p:sp>
    </p:spTree>
    <p:extLst>
      <p:ext uri="{BB962C8B-B14F-4D97-AF65-F5344CB8AC3E}">
        <p14:creationId xmlns:p14="http://schemas.microsoft.com/office/powerpoint/2010/main" val="9619775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507881" y="308466"/>
            <a:ext cx="7886700" cy="975642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 err="1">
                <a:latin typeface="Arial"/>
                <a:cs typeface="Arial"/>
              </a:rPr>
              <a:t>Hyd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Length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98765" y="1645920"/>
            <a:ext cx="5397944" cy="400111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altLang="en-US" sz="2200" dirty="0" err="1">
                <a:latin typeface="Arial"/>
                <a:cs typeface="Arial"/>
              </a:rPr>
              <a:t>Hyd</a:t>
            </a:r>
            <a:r>
              <a:rPr lang="en-GB" altLang="en-US" sz="2200" dirty="0">
                <a:latin typeface="Arial"/>
                <a:cs typeface="Arial"/>
              </a:rPr>
              <a:t> y </a:t>
            </a:r>
            <a:r>
              <a:rPr lang="en-GB" altLang="en-US" sz="2200" dirty="0" err="1">
                <a:latin typeface="Arial"/>
                <a:cs typeface="Arial"/>
              </a:rPr>
              <a:t>gyflwyniad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llafar</a:t>
            </a:r>
            <a:r>
              <a:rPr lang="en-GB" altLang="en-US" sz="2200" dirty="0">
                <a:latin typeface="Arial"/>
                <a:cs typeface="Arial"/>
              </a:rPr>
              <a:t>/seminar </a:t>
            </a:r>
            <a:r>
              <a:rPr lang="en-GB" altLang="en-US" sz="2200" dirty="0" err="1">
                <a:latin typeface="Arial"/>
                <a:cs typeface="Arial"/>
              </a:rPr>
              <a:t>yn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bwysig</a:t>
            </a:r>
            <a:r>
              <a:rPr lang="en-GB" altLang="en-US" sz="2200" dirty="0">
                <a:latin typeface="Arial"/>
                <a:cs typeface="Arial"/>
              </a:rPr>
              <a:t>- </a:t>
            </a:r>
            <a:r>
              <a:rPr lang="en-GB" altLang="en-US" sz="2200" dirty="0" err="1">
                <a:latin typeface="Arial"/>
                <a:cs typeface="Arial"/>
              </a:rPr>
              <a:t>mae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angen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fod</a:t>
            </a:r>
            <a:r>
              <a:rPr lang="en-GB" altLang="en-US" sz="2200" dirty="0">
                <a:latin typeface="Arial"/>
                <a:cs typeface="Arial"/>
              </a:rPr>
              <a:t> o </a:t>
            </a:r>
            <a:r>
              <a:rPr lang="en-GB" altLang="en-US" sz="2200" dirty="0" err="1">
                <a:latin typeface="Arial"/>
                <a:cs typeface="Arial"/>
              </a:rPr>
              <a:t>fewn</a:t>
            </a:r>
            <a:r>
              <a:rPr lang="en-GB" altLang="en-US" sz="2200" dirty="0">
                <a:latin typeface="Arial"/>
                <a:cs typeface="Arial"/>
              </a:rPr>
              <a:t> 10% </a:t>
            </a:r>
            <a:r>
              <a:rPr lang="en-GB" altLang="en-US" sz="2200" dirty="0" err="1">
                <a:latin typeface="Arial"/>
                <a:cs typeface="Arial"/>
              </a:rPr>
              <a:t>o’r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amser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rhoddir</a:t>
            </a:r>
            <a:r>
              <a:rPr lang="en-GB" altLang="en-US" sz="2200" dirty="0">
                <a:latin typeface="Arial"/>
                <a:cs typeface="Arial"/>
              </a:rPr>
              <a:t>.</a:t>
            </a:r>
          </a:p>
          <a:p>
            <a:r>
              <a:rPr lang="en-GB" altLang="en-US" sz="2200" dirty="0">
                <a:latin typeface="Arial"/>
                <a:cs typeface="Arial"/>
              </a:rPr>
              <a:t>Er </a:t>
            </a:r>
            <a:r>
              <a:rPr lang="en-GB" altLang="en-US" sz="2200" dirty="0" err="1">
                <a:latin typeface="Arial"/>
                <a:cs typeface="Arial"/>
              </a:rPr>
              <a:t>enghraifft</a:t>
            </a:r>
            <a:endParaRPr lang="en-GB" altLang="en-US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altLang="en-US" sz="2200" dirty="0">
                <a:latin typeface="Arial"/>
                <a:cs typeface="Arial"/>
              </a:rPr>
              <a:t>5 </a:t>
            </a:r>
            <a:r>
              <a:rPr lang="en-GB" altLang="en-US" sz="2200" dirty="0" err="1">
                <a:latin typeface="Arial"/>
                <a:cs typeface="Arial"/>
              </a:rPr>
              <a:t>munud</a:t>
            </a:r>
            <a:r>
              <a:rPr lang="en-GB" altLang="en-US" sz="2200" dirty="0">
                <a:latin typeface="Arial"/>
                <a:cs typeface="Arial"/>
              </a:rPr>
              <a:t> – </a:t>
            </a:r>
            <a:r>
              <a:rPr lang="en-GB" altLang="en-US" sz="2200" dirty="0" err="1">
                <a:latin typeface="Arial"/>
                <a:cs typeface="Arial"/>
              </a:rPr>
              <a:t>dylai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fod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rhwng</a:t>
            </a:r>
            <a:r>
              <a:rPr lang="en-GB" altLang="en-US" sz="2200" dirty="0">
                <a:latin typeface="Arial"/>
                <a:cs typeface="Arial"/>
              </a:rPr>
              <a:t> 4 </a:t>
            </a:r>
            <a:r>
              <a:rPr lang="en-GB" altLang="en-US" sz="2200" dirty="0" err="1">
                <a:latin typeface="Arial"/>
                <a:cs typeface="Arial"/>
              </a:rPr>
              <a:t>munud</a:t>
            </a:r>
            <a:r>
              <a:rPr lang="en-GB" altLang="en-US" sz="2200" dirty="0">
                <a:latin typeface="Arial"/>
                <a:cs typeface="Arial"/>
              </a:rPr>
              <a:t> 30 </a:t>
            </a:r>
            <a:r>
              <a:rPr lang="en-GB" altLang="en-US" sz="2200" dirty="0" err="1">
                <a:latin typeface="Arial"/>
                <a:cs typeface="Arial"/>
              </a:rPr>
              <a:t>eiliad</a:t>
            </a:r>
            <a:r>
              <a:rPr lang="en-GB" altLang="en-US" sz="2200" dirty="0">
                <a:latin typeface="Arial"/>
                <a:cs typeface="Arial"/>
              </a:rPr>
              <a:t> a 5 </a:t>
            </a:r>
            <a:r>
              <a:rPr lang="en-GB" altLang="en-US" sz="2200" dirty="0" err="1">
                <a:latin typeface="Arial"/>
                <a:cs typeface="Arial"/>
              </a:rPr>
              <a:t>munud</a:t>
            </a:r>
            <a:r>
              <a:rPr lang="en-GB" altLang="en-US" sz="2200" dirty="0">
                <a:latin typeface="Arial"/>
                <a:cs typeface="Arial"/>
              </a:rPr>
              <a:t> 30 </a:t>
            </a:r>
            <a:r>
              <a:rPr lang="en-GB" altLang="en-US" sz="2200" dirty="0" err="1">
                <a:latin typeface="Arial"/>
                <a:cs typeface="Arial"/>
              </a:rPr>
              <a:t>eiliad</a:t>
            </a:r>
            <a:r>
              <a:rPr lang="en-GB" altLang="en-US" sz="2200" dirty="0">
                <a:latin typeface="Arial"/>
                <a:cs typeface="Arial"/>
              </a:rPr>
              <a:t>.</a:t>
            </a:r>
          </a:p>
          <a:p>
            <a:r>
              <a:rPr lang="en-GB" altLang="en-US" sz="2200" dirty="0">
                <a:latin typeface="Arial"/>
                <a:cs typeface="Arial"/>
              </a:rPr>
              <a:t>Fe </a:t>
            </a:r>
            <a:r>
              <a:rPr lang="en-GB" altLang="en-US" sz="2200" dirty="0" err="1">
                <a:latin typeface="Arial"/>
                <a:cs typeface="Arial"/>
              </a:rPr>
              <a:t>fyddwch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yn</a:t>
            </a:r>
            <a:r>
              <a:rPr lang="en-GB" altLang="en-US" sz="2200" dirty="0">
                <a:latin typeface="Arial"/>
                <a:cs typeface="Arial"/>
              </a:rPr>
              <a:t> colli </a:t>
            </a:r>
            <a:r>
              <a:rPr lang="en-GB" altLang="en-US" sz="2200" dirty="0" err="1">
                <a:latin typeface="Arial"/>
                <a:cs typeface="Arial"/>
              </a:rPr>
              <a:t>maricau</a:t>
            </a:r>
            <a:r>
              <a:rPr lang="en-GB" altLang="en-US" sz="2200" dirty="0">
                <a:latin typeface="Arial"/>
                <a:cs typeface="Arial"/>
              </a:rPr>
              <a:t> am  </a:t>
            </a:r>
            <a:r>
              <a:rPr lang="en-GB" altLang="en-US" sz="2200" dirty="0" err="1">
                <a:latin typeface="Arial"/>
                <a:cs typeface="Arial"/>
              </a:rPr>
              <a:t>fynd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dros</a:t>
            </a:r>
            <a:r>
              <a:rPr lang="en-GB" altLang="en-US" sz="2200" dirty="0">
                <a:latin typeface="Arial"/>
                <a:cs typeface="Arial"/>
              </a:rPr>
              <a:t> y </a:t>
            </a:r>
            <a:r>
              <a:rPr lang="en-GB" altLang="en-US" sz="2200" dirty="0" err="1">
                <a:latin typeface="Arial"/>
                <a:cs typeface="Arial"/>
              </a:rPr>
              <a:t>terfyn</a:t>
            </a:r>
            <a:r>
              <a:rPr lang="en-GB" altLang="en-US" sz="2200" dirty="0">
                <a:latin typeface="Arial"/>
                <a:cs typeface="Arial"/>
              </a:rPr>
              <a:t> 10%  </a:t>
            </a:r>
          </a:p>
          <a:p>
            <a:r>
              <a:rPr lang="en-GB" altLang="en-US" sz="2200" dirty="0">
                <a:latin typeface="Arial"/>
                <a:cs typeface="Arial"/>
              </a:rPr>
              <a:t>Rhy </a:t>
            </a:r>
            <a:r>
              <a:rPr lang="en-GB" altLang="en-US" sz="2200" dirty="0" err="1">
                <a:latin typeface="Arial"/>
                <a:cs typeface="Arial"/>
              </a:rPr>
              <a:t>fyr</a:t>
            </a:r>
            <a:r>
              <a:rPr lang="en-GB" altLang="en-US" sz="2200" dirty="0">
                <a:latin typeface="Arial"/>
                <a:cs typeface="Arial"/>
              </a:rPr>
              <a:t> - </a:t>
            </a:r>
            <a:r>
              <a:rPr lang="en-GB" altLang="en-US" sz="2200" dirty="0" err="1">
                <a:latin typeface="Arial"/>
                <a:cs typeface="Arial"/>
              </a:rPr>
              <a:t>sylwadau</a:t>
            </a:r>
            <a:r>
              <a:rPr lang="en-GB" altLang="en-US" sz="2200" dirty="0">
                <a:latin typeface="Arial"/>
                <a:cs typeface="Arial"/>
              </a:rPr>
              <a:t> </a:t>
            </a:r>
            <a:r>
              <a:rPr lang="en-GB" altLang="en-US" sz="2200" dirty="0" err="1">
                <a:latin typeface="Arial"/>
                <a:cs typeface="Arial"/>
              </a:rPr>
              <a:t>arwynebol</a:t>
            </a:r>
            <a:endParaRPr lang="en-GB" altLang="en-US" sz="2200" dirty="0">
              <a:latin typeface="Arial"/>
              <a:cs typeface="Arial"/>
            </a:endParaRPr>
          </a:p>
          <a:p>
            <a:r>
              <a:rPr lang="en-GB" altLang="en-US" sz="2200" dirty="0">
                <a:latin typeface="Arial"/>
                <a:cs typeface="Arial"/>
              </a:rPr>
              <a:t>Rhy hir - di-</a:t>
            </a:r>
            <a:r>
              <a:rPr lang="en-GB" altLang="en-US" sz="2200" dirty="0" err="1">
                <a:latin typeface="Arial"/>
                <a:cs typeface="Arial"/>
              </a:rPr>
              <a:t>drefn</a:t>
            </a:r>
            <a:r>
              <a:rPr lang="en-GB" altLang="en-US" sz="2200" dirty="0">
                <a:latin typeface="Arial"/>
                <a:cs typeface="Arial"/>
              </a:rPr>
              <a:t>  a </a:t>
            </a:r>
            <a:r>
              <a:rPr lang="en-GB" altLang="en-US" sz="2200" dirty="0" err="1">
                <a:latin typeface="Arial"/>
                <a:cs typeface="Arial"/>
              </a:rPr>
              <a:t>dryslyd</a:t>
            </a:r>
            <a:endParaRPr lang="en-GB" altLang="en-US" sz="2200" dirty="0">
              <a:latin typeface="Arial"/>
              <a:cs typeface="Arial"/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441831" y="1876654"/>
            <a:ext cx="5517413" cy="3594539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Length of time is an important consideration- stay within 10% of time given 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 panose="020B0604020202020204" pitchFamily="34" charset="0"/>
                <a:cs typeface="Arial"/>
              </a:rPr>
              <a:t>For example,</a:t>
            </a:r>
          </a:p>
          <a:p>
            <a:pPr marL="0" indent="0">
              <a:buNone/>
            </a:pPr>
            <a:r>
              <a:rPr lang="en-GB" altLang="en-US" dirty="0">
                <a:solidFill>
                  <a:srgbClr val="2F5597"/>
                </a:solidFill>
                <a:latin typeface="Arial" panose="020B0604020202020204" pitchFamily="34" charset="0"/>
                <a:cs typeface="Arial"/>
              </a:rPr>
              <a:t>5 minutes should be between 4 minutes 30 seconds and 5 minutes 30 seconds.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 panose="020B0604020202020204" pitchFamily="34" charset="0"/>
                <a:cs typeface="Arial"/>
              </a:rPr>
              <a:t>You will lose mark for going over the upper 10%  limit 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Too short - superficial coverage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Too long – rambling</a:t>
            </a:r>
          </a:p>
          <a:p>
            <a:pPr marL="0" indent="0" eaLnBrk="1" hangingPunct="1"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9405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152650" y="365127"/>
            <a:ext cx="7886700" cy="1047650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 err="1">
                <a:latin typeface="Arial"/>
                <a:cs typeface="Arial"/>
              </a:rPr>
              <a:t>Trefn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Order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52650" y="1700809"/>
            <a:ext cx="3886200" cy="447615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err="1">
                <a:latin typeface="Arial" panose="020B0604020202020204" pitchFamily="34" charset="0"/>
              </a:rPr>
              <a:t>Bydd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angen</a:t>
            </a:r>
            <a:r>
              <a:rPr lang="en-GB" altLang="en-US">
                <a:latin typeface="Arial" panose="020B0604020202020204" pitchFamily="34" charset="0"/>
              </a:rPr>
              <a:t>:</a:t>
            </a:r>
          </a:p>
          <a:p>
            <a:pPr eaLnBrk="1" hangingPunct="1">
              <a:buFontTx/>
              <a:buNone/>
            </a:pPr>
            <a:endParaRPr lang="en-GB" altLang="en-US">
              <a:latin typeface="Arial" panose="020B0604020202020204" pitchFamily="34" charset="0"/>
            </a:endParaRPr>
          </a:p>
          <a:p>
            <a:r>
              <a:rPr lang="en-GB" altLang="en-US" err="1">
                <a:latin typeface="Arial" panose="020B0604020202020204" pitchFamily="34" charset="0"/>
              </a:rPr>
              <a:t>Cyflwyniad</a:t>
            </a:r>
            <a:endParaRPr lang="en-GB" altLang="en-US">
              <a:latin typeface="Arial" panose="020B0604020202020204" pitchFamily="34" charset="0"/>
            </a:endParaRPr>
          </a:p>
          <a:p>
            <a:r>
              <a:rPr lang="en-GB" altLang="en-US" err="1">
                <a:latin typeface="Arial" panose="020B0604020202020204" pitchFamily="34" charset="0"/>
              </a:rPr>
              <a:t>Trafodaeth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o’r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prif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bwyntiau</a:t>
            </a:r>
            <a:endParaRPr lang="en-GB" altLang="en-US">
              <a:latin typeface="Arial" panose="020B0604020202020204" pitchFamily="34" charset="0"/>
            </a:endParaRPr>
          </a:p>
          <a:p>
            <a:r>
              <a:rPr lang="en-GB" altLang="en-US" err="1">
                <a:latin typeface="Arial" panose="020B0604020202020204" pitchFamily="34" charset="0"/>
              </a:rPr>
              <a:t>Diweddglo</a:t>
            </a:r>
            <a:endParaRPr lang="en-GB" altLang="en-US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en-GB" altLang="en-US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53150" y="1628801"/>
            <a:ext cx="3886200" cy="45481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You will need:</a:t>
            </a:r>
          </a:p>
          <a:p>
            <a:pPr eaLnBrk="1" hangingPunct="1">
              <a:buFontTx/>
              <a:buNone/>
            </a:pPr>
            <a:endParaRPr lang="en-GB" altLang="en-US">
              <a:solidFill>
                <a:srgbClr val="2F5597"/>
              </a:solidFill>
              <a:latin typeface="Arial" panose="020B0604020202020204" pitchFamily="34" charset="0"/>
              <a:cs typeface="Arial"/>
            </a:endParaRPr>
          </a:p>
          <a:p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An introduction</a:t>
            </a:r>
          </a:p>
          <a:p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A discussion of the main points</a:t>
            </a:r>
          </a:p>
          <a:p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A conclusion</a:t>
            </a:r>
          </a:p>
        </p:txBody>
      </p:sp>
    </p:spTree>
    <p:extLst>
      <p:ext uri="{BB962C8B-B14F-4D97-AF65-F5344CB8AC3E}">
        <p14:creationId xmlns:p14="http://schemas.microsoft.com/office/powerpoint/2010/main" val="6166780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630973" y="523390"/>
            <a:ext cx="7944857" cy="909494"/>
          </a:xfrm>
        </p:spPr>
        <p:txBody>
          <a:bodyPr>
            <a:noAutofit/>
          </a:bodyPr>
          <a:lstStyle/>
          <a:p>
            <a:r>
              <a:rPr lang="en-GB" altLang="en-US" sz="4800" b="1" err="1">
                <a:latin typeface="Arial"/>
                <a:cs typeface="Arial"/>
              </a:rPr>
              <a:t>Cynllun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Design</a:t>
            </a:r>
            <a:br>
              <a:rPr lang="en-GB" altLang="en-US" sz="4800" b="1">
                <a:latin typeface="Arial" panose="020B0604020202020204" pitchFamily="34" charset="0"/>
              </a:rPr>
            </a:br>
            <a:endParaRPr lang="en-GB" altLang="en-US" sz="48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Content Placeholder 4"/>
          <p:cNvSpPr>
            <a:spLocks noGrp="1"/>
          </p:cNvSpPr>
          <p:nvPr>
            <p:ph sz="half" idx="1"/>
          </p:nvPr>
        </p:nvSpPr>
        <p:spPr>
          <a:xfrm>
            <a:off x="1617258" y="1432884"/>
            <a:ext cx="4263330" cy="4908203"/>
          </a:xfrm>
        </p:spPr>
        <p:txBody>
          <a:bodyPr>
            <a:normAutofit/>
          </a:bodyPr>
          <a:lstStyle/>
          <a:p>
            <a:r>
              <a:rPr lang="en-GB" altLang="en-US" sz="2400" err="1">
                <a:latin typeface="Arial" panose="020B0604020202020204" pitchFamily="34" charset="0"/>
              </a:rPr>
              <a:t>Yn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glir</a:t>
            </a:r>
            <a:endParaRPr lang="en-GB" altLang="en-US" sz="2400">
              <a:latin typeface="Arial" panose="020B0604020202020204" pitchFamily="34" charset="0"/>
            </a:endParaRPr>
          </a:p>
          <a:p>
            <a:r>
              <a:rPr lang="en-GB" altLang="en-US" sz="2400" err="1">
                <a:latin typeface="Arial" panose="020B0604020202020204" pitchFamily="34" charset="0"/>
              </a:rPr>
              <a:t>Peidiwch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roi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gormod</a:t>
            </a:r>
            <a:r>
              <a:rPr lang="en-GB" altLang="en-US" sz="2400">
                <a:latin typeface="Arial" panose="020B0604020202020204" pitchFamily="34" charset="0"/>
              </a:rPr>
              <a:t> o </a:t>
            </a:r>
            <a:r>
              <a:rPr lang="en-GB" altLang="en-US" sz="2400" err="1">
                <a:latin typeface="Arial" panose="020B0604020202020204" pitchFamily="34" charset="0"/>
              </a:rPr>
              <a:t>eiriau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ar</a:t>
            </a:r>
            <a:r>
              <a:rPr lang="en-GB" altLang="en-US" sz="2400">
                <a:latin typeface="Arial" panose="020B0604020202020204" pitchFamily="34" charset="0"/>
              </a:rPr>
              <a:t> y </a:t>
            </a:r>
            <a:r>
              <a:rPr lang="en-GB" altLang="en-US" sz="2400" err="1">
                <a:latin typeface="Arial" panose="020B0604020202020204" pitchFamily="34" charset="0"/>
              </a:rPr>
              <a:t>sleid</a:t>
            </a:r>
            <a:r>
              <a:rPr lang="en-GB" altLang="en-US" sz="2400">
                <a:latin typeface="Arial" panose="020B0604020202020204" pitchFamily="34" charset="0"/>
              </a:rPr>
              <a:t>/poster</a:t>
            </a:r>
          </a:p>
          <a:p>
            <a:r>
              <a:rPr lang="en-GB" altLang="en-US" sz="2400" err="1">
                <a:latin typeface="Arial" panose="020B0604020202020204" pitchFamily="34" charset="0"/>
              </a:rPr>
              <a:t>Defnyddiwch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ddelweddau</a:t>
            </a:r>
            <a:endParaRPr lang="en-GB" altLang="en-US" sz="2400">
              <a:latin typeface="Arial" panose="020B0604020202020204" pitchFamily="34" charset="0"/>
            </a:endParaRPr>
          </a:p>
          <a:p>
            <a:r>
              <a:rPr lang="en-GB" altLang="en-US" sz="2400" err="1">
                <a:latin typeface="Arial" panose="020B0604020202020204" pitchFamily="34" charset="0"/>
              </a:rPr>
              <a:t>Defnyddiwch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benawdau</a:t>
            </a:r>
            <a:endParaRPr lang="en-GB" altLang="en-US" sz="2400">
              <a:latin typeface="Arial" panose="020B0604020202020204" pitchFamily="34" charset="0"/>
            </a:endParaRPr>
          </a:p>
          <a:p>
            <a:r>
              <a:rPr lang="en-GB" altLang="en-US" sz="2400" err="1">
                <a:latin typeface="Arial" panose="020B0604020202020204" pitchFamily="34" charset="0"/>
              </a:rPr>
              <a:t>Gwnewch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i’ch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gwaith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edrych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mor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ddeniadol</a:t>
            </a:r>
            <a:r>
              <a:rPr lang="en-GB" altLang="en-US" sz="2400">
                <a:latin typeface="Arial" panose="020B0604020202020204" pitchFamily="34" charset="0"/>
              </a:rPr>
              <a:t> â </a:t>
            </a:r>
            <a:r>
              <a:rPr lang="en-GB" altLang="en-US" sz="2400" err="1">
                <a:latin typeface="Arial" panose="020B0604020202020204" pitchFamily="34" charset="0"/>
              </a:rPr>
              <a:t>phosib</a:t>
            </a:r>
            <a:endParaRPr lang="en-GB" altLang="en-US" sz="2400">
              <a:latin typeface="Arial" panose="020B0604020202020204" pitchFamily="34" charset="0"/>
            </a:endParaRPr>
          </a:p>
          <a:p>
            <a:r>
              <a:rPr lang="en-GB" altLang="en-US" sz="2400" err="1">
                <a:latin typeface="Arial" panose="020B0604020202020204" pitchFamily="34" charset="0"/>
              </a:rPr>
              <a:t>Angen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cyfeiriadau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ar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eich</a:t>
            </a:r>
            <a:r>
              <a:rPr lang="en-GB" altLang="en-US" sz="2400">
                <a:latin typeface="Arial" panose="020B0604020202020204" pitchFamily="34" charset="0"/>
              </a:rPr>
              <a:t> </a:t>
            </a:r>
            <a:r>
              <a:rPr lang="en-GB" altLang="en-US" sz="2400" err="1">
                <a:latin typeface="Arial" panose="020B0604020202020204" pitchFamily="34" charset="0"/>
              </a:rPr>
              <a:t>sleidiau</a:t>
            </a:r>
            <a:r>
              <a:rPr lang="en-GB" altLang="en-US" sz="2400">
                <a:latin typeface="Arial" panose="020B0604020202020204" pitchFamily="34" charset="0"/>
              </a:rPr>
              <a:t>/poster</a:t>
            </a:r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6094537" y="1432884"/>
            <a:ext cx="4407346" cy="46921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Clear</a:t>
            </a:r>
          </a:p>
          <a:p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Do not put too many words on the slide/poster</a:t>
            </a:r>
          </a:p>
          <a:p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Use visuals</a:t>
            </a:r>
          </a:p>
          <a:p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Use headings</a:t>
            </a:r>
          </a:p>
          <a:p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Make it look as attractive as you can</a:t>
            </a:r>
          </a:p>
          <a:p>
            <a:r>
              <a:rPr lang="en-GB" altLang="en-US" sz="2400">
                <a:solidFill>
                  <a:srgbClr val="2F5597"/>
                </a:solidFill>
                <a:latin typeface="Arial"/>
                <a:cs typeface="Arial"/>
              </a:rPr>
              <a:t>References are needed on the poster/slideshow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2102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BE292-84FD-5CD6-9693-4CD70D118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err="1">
                <a:cs typeface="Arial"/>
              </a:rPr>
              <a:t>Ystyriwch</a:t>
            </a:r>
            <a:r>
              <a:rPr lang="en-US" b="1">
                <a:cs typeface="Arial"/>
              </a:rPr>
              <a:t> </a:t>
            </a:r>
            <a:r>
              <a:rPr lang="en-US" b="1" err="1">
                <a:cs typeface="Arial"/>
              </a:rPr>
              <a:t>cynllun</a:t>
            </a:r>
            <a:r>
              <a:rPr lang="en-US" b="1">
                <a:cs typeface="Arial"/>
              </a:rPr>
              <a:t> ac </a:t>
            </a:r>
            <a:r>
              <a:rPr lang="en-US" b="1" err="1">
                <a:cs typeface="Arial"/>
              </a:rPr>
              <a:t>eglirder</a:t>
            </a:r>
            <a:br>
              <a:rPr lang="en-US" b="1">
                <a:cs typeface="Arial"/>
              </a:rPr>
            </a:br>
            <a:r>
              <a:rPr lang="en-US" b="1" i="1">
                <a:solidFill>
                  <a:srgbClr val="2F5597"/>
                </a:solidFill>
                <a:cs typeface="Arial"/>
              </a:rPr>
              <a:t>Consider design and clarity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04C64-2918-30D3-300B-FD34480752D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err="1">
                <a:cs typeface="Arial"/>
              </a:rPr>
              <a:t>Lliw</a:t>
            </a:r>
            <a:endParaRPr lang="en-US">
              <a:cs typeface="Arial"/>
            </a:endParaRPr>
          </a:p>
          <a:p>
            <a:r>
              <a:rPr lang="en-US" err="1">
                <a:cs typeface="Arial"/>
              </a:rPr>
              <a:t>Cyferbyniad</a:t>
            </a:r>
            <a:endParaRPr lang="en-US">
              <a:cs typeface="Arial"/>
            </a:endParaRPr>
          </a:p>
          <a:p>
            <a:r>
              <a:rPr lang="en-US" err="1">
                <a:cs typeface="Arial"/>
              </a:rPr>
              <a:t>Patrwm</a:t>
            </a:r>
            <a:r>
              <a:rPr lang="en-US">
                <a:cs typeface="Arial"/>
              </a:rPr>
              <a:t> </a:t>
            </a:r>
          </a:p>
          <a:p>
            <a:r>
              <a:rPr lang="en-US" err="1">
                <a:cs typeface="Arial"/>
              </a:rPr>
              <a:t>Maint</a:t>
            </a:r>
            <a:r>
              <a:rPr lang="en-US">
                <a:cs typeface="Arial"/>
              </a:rPr>
              <a:t> </a:t>
            </a:r>
            <a:r>
              <a:rPr lang="en-US" err="1">
                <a:cs typeface="Arial"/>
              </a:rPr>
              <a:t>ffont</a:t>
            </a:r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r>
              <a:rPr lang="en-US" err="1">
                <a:cs typeface="Arial"/>
              </a:rPr>
              <a:t>Byddwch</a:t>
            </a:r>
            <a:r>
              <a:rPr lang="en-US">
                <a:cs typeface="Arial"/>
              </a:rPr>
              <a:t> </a:t>
            </a:r>
            <a:r>
              <a:rPr lang="en-US" err="1">
                <a:cs typeface="Arial"/>
              </a:rPr>
              <a:t>yn</a:t>
            </a:r>
            <a:r>
              <a:rPr lang="en-US">
                <a:cs typeface="Arial"/>
              </a:rPr>
              <a:t> </a:t>
            </a:r>
            <a:r>
              <a:rPr lang="en-US" err="1">
                <a:cs typeface="Arial"/>
              </a:rPr>
              <a:t>syml</a:t>
            </a:r>
            <a:r>
              <a:rPr lang="en-US">
                <a:cs typeface="Arial"/>
              </a:rPr>
              <a:t> a </a:t>
            </a:r>
            <a:r>
              <a:rPr lang="en-US" err="1">
                <a:cs typeface="Arial"/>
              </a:rPr>
              <a:t>chlir</a:t>
            </a:r>
          </a:p>
          <a:p>
            <a:r>
              <a:rPr lang="en-US" err="1">
                <a:cs typeface="Arial"/>
              </a:rPr>
              <a:t>Gwerthuswch</a:t>
            </a:r>
            <a:r>
              <a:rPr lang="en-US">
                <a:cs typeface="Arial"/>
              </a:rPr>
              <a:t> y </a:t>
            </a:r>
            <a:r>
              <a:rPr lang="en-US" err="1">
                <a:cs typeface="Arial"/>
              </a:rPr>
              <a:t>sleidiau</a:t>
            </a:r>
            <a:r>
              <a:rPr lang="en-US">
                <a:cs typeface="Arial"/>
              </a:rPr>
              <a:t> </a:t>
            </a:r>
            <a:r>
              <a:rPr lang="en-US" err="1">
                <a:cs typeface="Arial"/>
              </a:rPr>
              <a:t>canlynol</a:t>
            </a:r>
            <a:r>
              <a:rPr lang="en-US">
                <a:cs typeface="Arial"/>
              </a:rPr>
              <a:t>:</a:t>
            </a: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5B131-FE3C-2EF2-EE26-E0D2D0905DD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err="1">
                <a:solidFill>
                  <a:srgbClr val="2F5597"/>
                </a:solidFill>
                <a:cs typeface="Arial"/>
              </a:rPr>
              <a:t>Colours</a:t>
            </a:r>
            <a:endParaRPr lang="en-US">
              <a:solidFill>
                <a:srgbClr val="2F5597"/>
              </a:solidFill>
              <a:cs typeface="Arial"/>
            </a:endParaRPr>
          </a:p>
          <a:p>
            <a:r>
              <a:rPr lang="en-US">
                <a:solidFill>
                  <a:srgbClr val="2F5597"/>
                </a:solidFill>
                <a:cs typeface="Arial"/>
              </a:rPr>
              <a:t>Contrast</a:t>
            </a:r>
          </a:p>
          <a:p>
            <a:r>
              <a:rPr lang="en-US">
                <a:solidFill>
                  <a:srgbClr val="2F5597"/>
                </a:solidFill>
                <a:cs typeface="Arial"/>
              </a:rPr>
              <a:t>Pattern</a:t>
            </a:r>
          </a:p>
          <a:p>
            <a:r>
              <a:rPr lang="en-US">
                <a:solidFill>
                  <a:srgbClr val="2F5597"/>
                </a:solidFill>
                <a:cs typeface="Arial"/>
              </a:rPr>
              <a:t>Size of font</a:t>
            </a:r>
          </a:p>
          <a:p>
            <a:endParaRPr lang="en-US">
              <a:solidFill>
                <a:srgbClr val="2F5597"/>
              </a:solidFill>
              <a:cs typeface="Arial"/>
            </a:endParaRPr>
          </a:p>
          <a:p>
            <a:r>
              <a:rPr lang="en-US">
                <a:solidFill>
                  <a:srgbClr val="2F5597"/>
                </a:solidFill>
                <a:cs typeface="Arial"/>
              </a:rPr>
              <a:t>Be simple and clear</a:t>
            </a:r>
          </a:p>
          <a:p>
            <a:r>
              <a:rPr lang="en-US">
                <a:solidFill>
                  <a:srgbClr val="2F5597"/>
                </a:solidFill>
                <a:cs typeface="Arial"/>
              </a:rPr>
              <a:t>Evaluate the following slides:</a:t>
            </a:r>
          </a:p>
        </p:txBody>
      </p:sp>
    </p:spTree>
    <p:extLst>
      <p:ext uri="{BB962C8B-B14F-4D97-AF65-F5344CB8AC3E}">
        <p14:creationId xmlns:p14="http://schemas.microsoft.com/office/powerpoint/2010/main" val="2479169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3050"/>
            <a:ext cx="7211144" cy="1162050"/>
          </a:xfrm>
        </p:spPr>
        <p:txBody>
          <a:bodyPr/>
          <a:lstStyle/>
          <a:p>
            <a:pPr eaLnBrk="1" hangingPunct="1"/>
            <a:r>
              <a:rPr lang="cy-GB" altLang="en-US">
                <a:solidFill>
                  <a:srgbClr val="FFFF00"/>
                </a:solidFill>
              </a:rPr>
              <a:t>Beiciau Modur   </a:t>
            </a:r>
            <a:br>
              <a:rPr lang="cy-GB" altLang="en-US">
                <a:solidFill>
                  <a:srgbClr val="FFFF00"/>
                </a:solidFill>
              </a:rPr>
            </a:br>
            <a:r>
              <a:rPr lang="cy-GB" altLang="en-US" err="1">
                <a:solidFill>
                  <a:srgbClr val="FFFF00"/>
                </a:solidFill>
              </a:rPr>
              <a:t>Motorbikes</a:t>
            </a:r>
            <a:endParaRPr lang="cy-GB" altLang="en-US">
              <a:solidFill>
                <a:srgbClr val="FFFF00"/>
              </a:solidFill>
            </a:endParaRPr>
          </a:p>
        </p:txBody>
      </p:sp>
      <p:pic>
        <p:nvPicPr>
          <p:cNvPr id="14339" name="Picture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3" y="1770658"/>
            <a:ext cx="4032447" cy="3890591"/>
          </a:xfrm>
        </p:spPr>
      </p:pic>
      <p:sp>
        <p:nvSpPr>
          <p:cNvPr id="14340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981200" y="1435101"/>
            <a:ext cx="4258816" cy="469106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altLang="en-US" sz="2000">
                <a:solidFill>
                  <a:srgbClr val="FFFF00"/>
                </a:solidFill>
              </a:rPr>
              <a:t>Fy hoff feic i: y </a:t>
            </a:r>
            <a:r>
              <a:rPr lang="cy-GB" altLang="en-US" sz="2000" noProof="1">
                <a:solidFill>
                  <a:srgbClr val="FFFF00"/>
                </a:solidFill>
              </a:rPr>
              <a:t>Suzuki Savage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altLang="en-US" sz="2000">
                <a:solidFill>
                  <a:srgbClr val="FFFF00"/>
                </a:solidFill>
              </a:rPr>
              <a:t>Ysgafn (~380 pwys)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altLang="en-US" sz="2000">
                <a:solidFill>
                  <a:srgbClr val="FFFF00"/>
                </a:solidFill>
              </a:rPr>
              <a:t>Digon o bŵer (injan 650cc)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altLang="en-US" sz="2000">
                <a:solidFill>
                  <a:srgbClr val="FFFF00"/>
                </a:solidFill>
              </a:rPr>
              <a:t>Sêt isel yn addas i’r rhan fwyaf o yrwyr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y-GB" altLang="en-US" sz="2000">
              <a:solidFill>
                <a:srgbClr val="FFFF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rgbClr val="FFFF00"/>
                </a:solidFill>
              </a:rPr>
              <a:t>My </a:t>
            </a:r>
            <a:r>
              <a:rPr lang="en-US" altLang="en-US" sz="2000" err="1">
                <a:solidFill>
                  <a:srgbClr val="FFFF00"/>
                </a:solidFill>
              </a:rPr>
              <a:t>favourite</a:t>
            </a:r>
            <a:r>
              <a:rPr lang="en-US" altLang="en-US" sz="2000">
                <a:solidFill>
                  <a:srgbClr val="FFFF00"/>
                </a:solidFill>
              </a:rPr>
              <a:t> bike: Suzuki Savage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rgbClr val="FFFF00"/>
                </a:solidFill>
              </a:rPr>
              <a:t>Light (-380 pounds)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rgbClr val="FFFF00"/>
                </a:solidFill>
              </a:rPr>
              <a:t>Plenty of power (650cc engine)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rgbClr val="FFFF00"/>
                </a:solidFill>
              </a:rPr>
              <a:t>Low seat which suits most riders</a:t>
            </a:r>
          </a:p>
        </p:txBody>
      </p:sp>
    </p:spTree>
    <p:extLst>
      <p:ext uri="{BB962C8B-B14F-4D97-AF65-F5344CB8AC3E}">
        <p14:creationId xmlns:p14="http://schemas.microsoft.com/office/powerpoint/2010/main" val="15187225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28800"/>
            <a:ext cx="1524000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3429001"/>
            <a:ext cx="210502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1" y="3429000"/>
            <a:ext cx="13890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1" y="3429001"/>
            <a:ext cx="209232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5" descr="The image “http://www.crews.org/curriculum/ex/compsci/webresources/animation/eyescan.gif” cannot be displayed, because it contains errors.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429000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9" descr="wow2ani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533400"/>
            <a:ext cx="12065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1" descr="wow2ani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457200"/>
            <a:ext cx="12065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676401"/>
            <a:ext cx="10096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7" descr="The image “http://www.crews.org/curriculum/ex/compsci/webresources/animation/eyescan.gif” cannot be displayed, because it contains errors.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410200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8" descr="flame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1" y="4495800"/>
            <a:ext cx="9048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29" descr="flame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648200"/>
            <a:ext cx="8001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7" descr="Image result for new suit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364" y="1117600"/>
            <a:ext cx="3678237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AutoShape 15" descr="Image result for new suit"/>
          <p:cNvSpPr>
            <a:spLocks noChangeAspect="1" noChangeArrowheads="1"/>
          </p:cNvSpPr>
          <p:nvPr/>
        </p:nvSpPr>
        <p:spPr bwMode="auto">
          <a:xfrm>
            <a:off x="1692275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Times" panose="02020603050405020304" pitchFamily="18" charset="0"/>
            </a:endParaRPr>
          </a:p>
        </p:txBody>
      </p:sp>
      <p:sp>
        <p:nvSpPr>
          <p:cNvPr id="21519" name="WordArt 20" descr="This slide demonstrates a slide which is too busy and overly full "/>
          <p:cNvSpPr>
            <a:spLocks noChangeArrowheads="1" noChangeShapeType="1" noTextEdit="1"/>
          </p:cNvSpPr>
          <p:nvPr/>
        </p:nvSpPr>
        <p:spPr bwMode="auto">
          <a:xfrm>
            <a:off x="3648076" y="228600"/>
            <a:ext cx="456247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  <a:contourClr>
                <a:srgbClr val="DCEBF5"/>
              </a:contourClr>
            </a:sp3d>
          </a:bodyPr>
          <a:lstStyle/>
          <a:p>
            <a:pPr algn="ctr"/>
            <a:r>
              <a:rPr lang="en-US" sz="3600" kern="1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Prynu</a:t>
            </a:r>
            <a:r>
              <a:rPr 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 </a:t>
            </a:r>
            <a:r>
              <a:rPr lang="en-US" sz="3600" kern="1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Siwt</a:t>
            </a:r>
            <a:r>
              <a:rPr 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 Newydd</a:t>
            </a:r>
          </a:p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buying a new suit</a:t>
            </a:r>
          </a:p>
        </p:txBody>
      </p:sp>
    </p:spTree>
    <p:extLst>
      <p:ext uri="{BB962C8B-B14F-4D97-AF65-F5344CB8AC3E}">
        <p14:creationId xmlns:p14="http://schemas.microsoft.com/office/powerpoint/2010/main" val="6228595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y-GB" altLang="cy-GB"/>
              <a:t>Allforion o Chile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3916363"/>
          </a:xfrm>
          <a:blipFill dpi="0" rotWithShape="1">
            <a:blip r:embed="rId4"/>
            <a:srcRect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cy-GB" altLang="cy-GB" sz="1600"/>
              <a:t>Ffrwythau ffres yw prif gynnyrch allforio Chile – mae Chile wedi dod i’r amlwg fel un o’r prif gyflenwyr ffrwythau ffres i farchnad y byd oherwydd digonedd o adnoddau naturiol, y galw gan gwsmeriaid yn yr UDA ac Ewrop am ffrwythau ffres yn ystod tymor y gaeaf, a chymhellion polisïau amaethyddol llywodraeth Chile, sy’n annog tuedd tuag at arallgyfeirio o ran allforion a datblygu cnydau nad ydynt yn draddodiadol – Adroddiad gan Wasanaeth Ymchwil Economaidd yr Adran Amaethyddiaeth, UDA </a:t>
            </a:r>
          </a:p>
          <a:p>
            <a:pPr eaLnBrk="1" hangingPunct="1">
              <a:lnSpc>
                <a:spcPct val="80000"/>
              </a:lnSpc>
            </a:pPr>
            <a:r>
              <a:rPr lang="cy-GB" altLang="cy-GB" sz="1600"/>
              <a:t>Mae Chile ymhlith yr economïau datblygol sy’n manteisio ar y tueddiadau hyn, gan ddilyn economi’r farchnad rydd. Mae hyn wedi caniatáu arallgyfeirio trwy ehangu cynhyrchu ffrwythau i’w hallforio, yn enwedig i’r UDA a Gorllewin Ewrop. Mae Chile wedi llwyddo i arallgyfeirio’i sector amaethyddol i’r fath raddau nes ei bod bellach yn genedl bwysig o ran allforio ffrwythau. Mae llawer o wledydd yn edrych ar yr arallgyfeirio ar amaethyddiaeth gan Chile fel model i’w ddilyn. </a:t>
            </a:r>
          </a:p>
          <a:p>
            <a:pPr eaLnBrk="1" hangingPunct="1">
              <a:lnSpc>
                <a:spcPct val="80000"/>
              </a:lnSpc>
            </a:pPr>
            <a:r>
              <a:rPr lang="cy-GB" altLang="cy-GB" sz="1600"/>
              <a:t>Yn y cyfamser, yr UDA yw prif farchnad unigol allforion Chile o ran ffrwythau. Fodd bynnag, mae’n bosibl y bydd galw cynyddol gan y Gymuned Ewropeaidd ar y cyd â gwledydd Canolbarth a Dwyrain Ewrop yn fwy yn y pen draw nag allforion i’r UDA, gan ysgogi twf pellach o ran allforion Chile. </a:t>
            </a:r>
          </a:p>
          <a:p>
            <a:pPr eaLnBrk="1" hangingPunct="1">
              <a:lnSpc>
                <a:spcPct val="80000"/>
              </a:lnSpc>
            </a:pPr>
            <a:r>
              <a:rPr lang="cy-GB" altLang="cy-GB" sz="1600"/>
              <a:t>Os ydych wedi darllen mor bell â hyn, mae’ n sicr bod eich llygaid yn rhoi loes ac rydych wedi bod yn darllen y testun diflas hirwyntog hwn yn lle gwrando arnaf i. Rwyf wedi fy sarhau – oni allwch  weld fy mod yn gwneud cyflwyniad fan hyn? Edrychwch arnaf i! Llongyfarchiadau, fodd bynnag, ar feddu ar olwg mor dda. </a:t>
            </a:r>
          </a:p>
        </p:txBody>
      </p:sp>
    </p:spTree>
    <p:extLst>
      <p:ext uri="{BB962C8B-B14F-4D97-AF65-F5344CB8AC3E}">
        <p14:creationId xmlns:p14="http://schemas.microsoft.com/office/powerpoint/2010/main" val="3489195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152650" y="365127"/>
            <a:ext cx="6463630" cy="903634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 err="1">
                <a:latin typeface="Arial"/>
                <a:cs typeface="Arial"/>
              </a:rPr>
              <a:t>Cyngor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Tips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63552" y="1484784"/>
            <a:ext cx="3880048" cy="4752528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Amhosib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cofio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popeth</a:t>
            </a:r>
            <a:endParaRPr lang="en-GB" altLang="en-US" sz="2400" dirty="0">
              <a:latin typeface="Arial" panose="020B0604020202020204" pitchFamily="34" charset="0"/>
            </a:endParaRPr>
          </a:p>
          <a:p>
            <a:r>
              <a:rPr lang="en-GB" altLang="en-US" sz="2400" dirty="0" err="1">
                <a:latin typeface="Arial" panose="020B0604020202020204" pitchFamily="34" charset="0"/>
              </a:rPr>
              <a:t>Defnyddiwch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nodiadau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byr</a:t>
            </a:r>
            <a:r>
              <a:rPr lang="en-GB" altLang="en-US" sz="2400" dirty="0">
                <a:latin typeface="Arial" panose="020B0604020202020204" pitchFamily="34" charset="0"/>
              </a:rPr>
              <a:t> / </a:t>
            </a:r>
            <a:r>
              <a:rPr lang="en-GB" altLang="en-US" sz="2400" dirty="0" err="1">
                <a:latin typeface="Arial" panose="020B0604020202020204" pitchFamily="34" charset="0"/>
              </a:rPr>
              <a:t>gardiau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ciw</a:t>
            </a:r>
            <a:r>
              <a:rPr lang="en-GB" altLang="en-US" sz="2400" dirty="0">
                <a:latin typeface="Arial" panose="020B0604020202020204" pitchFamily="34" charset="0"/>
              </a:rPr>
              <a:t>, </a:t>
            </a:r>
            <a:r>
              <a:rPr lang="en-GB" altLang="en-US" sz="2400" dirty="0" err="1">
                <a:latin typeface="Arial" panose="020B0604020202020204" pitchFamily="34" charset="0"/>
              </a:rPr>
              <a:t>sgrin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dyfais</a:t>
            </a:r>
            <a:r>
              <a:rPr lang="en-GB" altLang="en-US" sz="2400" dirty="0">
                <a:latin typeface="Arial" panose="020B0604020202020204" pitchFamily="34" charset="0"/>
              </a:rPr>
              <a:t>, </a:t>
            </a:r>
            <a:r>
              <a:rPr lang="en-GB" altLang="en-US" sz="2400" dirty="0" err="1">
                <a:latin typeface="Arial" panose="020B0604020202020204" pitchFamily="34" charset="0"/>
              </a:rPr>
              <a:t>ond</a:t>
            </a:r>
            <a:r>
              <a:rPr lang="en-GB" altLang="en-US" sz="2400" dirty="0">
                <a:latin typeface="Arial" panose="020B0604020202020204" pitchFamily="34" charset="0"/>
              </a:rPr>
              <a:t> dim </a:t>
            </a:r>
            <a:r>
              <a:rPr lang="en-GB" altLang="en-US" sz="2400" dirty="0" err="1">
                <a:latin typeface="Arial" panose="020B0604020202020204" pitchFamily="34" charset="0"/>
              </a:rPr>
              <a:t>gormod</a:t>
            </a:r>
            <a:endParaRPr lang="en-GB" altLang="en-US" sz="2400" dirty="0">
              <a:latin typeface="Arial" panose="020B0604020202020204" pitchFamily="34" charset="0"/>
            </a:endParaRPr>
          </a:p>
          <a:p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Defnyddiwch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cordyn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</a:rPr>
              <a:t> y </a:t>
            </a:r>
            <a:r>
              <a:rPr lang="en-GB" altLang="en-US" sz="2400" dirty="0" err="1">
                <a:latin typeface="Arial" panose="020B0604020202020204" pitchFamily="34" charset="0"/>
              </a:rPr>
              <a:t>gornel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i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glymu’r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cardiau</a:t>
            </a:r>
            <a:endParaRPr lang="en-GB" altLang="en-US" sz="2400" dirty="0">
              <a:latin typeface="Arial" panose="020B0604020202020204" pitchFamily="34" charset="0"/>
            </a:endParaRPr>
          </a:p>
          <a:p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Peidiwch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darllen</a:t>
            </a:r>
            <a:r>
              <a:rPr lang="en-GB" altLang="en-US" sz="2400" dirty="0">
                <a:latin typeface="Arial" panose="020B0604020202020204" pitchFamily="34" charset="0"/>
              </a:rPr>
              <a:t> air am air – </a:t>
            </a:r>
            <a:r>
              <a:rPr lang="en-GB" altLang="en-US" sz="2400" dirty="0" err="1">
                <a:latin typeface="Arial" panose="020B0604020202020204" pitchFamily="34" charset="0"/>
              </a:rPr>
              <a:t>siaradwch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o’r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galon</a:t>
            </a:r>
            <a:endParaRPr lang="en-GB" altLang="en-US" sz="2400" dirty="0">
              <a:latin typeface="Arial" panose="020B0604020202020204" pitchFamily="34" charset="0"/>
            </a:endParaRPr>
          </a:p>
          <a:p>
            <a:r>
              <a:rPr lang="en-GB" altLang="en-US" sz="2400" dirty="0" err="1">
                <a:latin typeface="Arial" panose="020B0604020202020204" pitchFamily="34" charset="0"/>
              </a:rPr>
              <a:t>Byddwch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</a:rPr>
              <a:t>frwdfrydig</a:t>
            </a:r>
            <a:endParaRPr lang="en-GB" altLang="en-US" sz="2400" dirty="0">
              <a:latin typeface="Arial" panose="020B0604020202020204" pitchFamily="34" charset="0"/>
            </a:endParaRP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23843" y="1311462"/>
            <a:ext cx="4482122" cy="489480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400" dirty="0">
                <a:solidFill>
                  <a:srgbClr val="2F5597"/>
                </a:solidFill>
                <a:latin typeface="Arial"/>
                <a:cs typeface="Arial"/>
              </a:rPr>
              <a:t>Impossible to remember everything</a:t>
            </a:r>
          </a:p>
          <a:p>
            <a:r>
              <a:rPr lang="en-GB" altLang="en-US" sz="2400" dirty="0">
                <a:solidFill>
                  <a:srgbClr val="2F5597"/>
                </a:solidFill>
                <a:latin typeface="Arial"/>
                <a:cs typeface="Arial"/>
              </a:rPr>
              <a:t>Use brief notes / cue card, device screen, but not too excessively</a:t>
            </a:r>
          </a:p>
          <a:p>
            <a:r>
              <a:rPr lang="en-GB" altLang="en-US" sz="2400" dirty="0">
                <a:solidFill>
                  <a:srgbClr val="2F5597"/>
                </a:solidFill>
                <a:latin typeface="Arial"/>
                <a:cs typeface="Arial"/>
              </a:rPr>
              <a:t>Attach the cards by their corner with a piece of string</a:t>
            </a:r>
          </a:p>
          <a:p>
            <a:r>
              <a:rPr lang="en-GB" altLang="en-US" sz="2400" dirty="0">
                <a:solidFill>
                  <a:srgbClr val="2F5597"/>
                </a:solidFill>
                <a:latin typeface="Arial"/>
                <a:cs typeface="Arial"/>
              </a:rPr>
              <a:t>Don’t read word for word – speak from the heart</a:t>
            </a:r>
          </a:p>
          <a:p>
            <a:r>
              <a:rPr lang="en-GB" altLang="en-US" sz="2400" dirty="0">
                <a:solidFill>
                  <a:srgbClr val="2F5597"/>
                </a:solidFill>
                <a:latin typeface="Arial"/>
                <a:cs typeface="Arial"/>
              </a:rPr>
              <a:t>Be enthusiastic</a:t>
            </a:r>
          </a:p>
        </p:txBody>
      </p:sp>
    </p:spTree>
    <p:extLst>
      <p:ext uri="{BB962C8B-B14F-4D97-AF65-F5344CB8AC3E}">
        <p14:creationId xmlns:p14="http://schemas.microsoft.com/office/powerpoint/2010/main" val="21211708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52650" y="365127"/>
            <a:ext cx="7886700" cy="1119658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>
                <a:latin typeface="Arial"/>
                <a:cs typeface="Arial"/>
              </a:rPr>
              <a:t>Y </a:t>
            </a:r>
            <a:r>
              <a:rPr lang="en-GB" altLang="en-US" sz="4800" b="1" err="1">
                <a:latin typeface="Arial"/>
                <a:cs typeface="Arial"/>
              </a:rPr>
              <a:t>Cyflwyniad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The Introduction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03389" y="1700808"/>
            <a:ext cx="4537075" cy="4395192"/>
          </a:xfrm>
        </p:spPr>
        <p:txBody>
          <a:bodyPr/>
          <a:lstStyle/>
          <a:p>
            <a:r>
              <a:rPr lang="en-GB" altLang="en-US" err="1">
                <a:latin typeface="Arial" panose="020B0604020202020204" pitchFamily="34" charset="0"/>
              </a:rPr>
              <a:t>Cyflwynwch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eich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hun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a’ch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testun</a:t>
            </a:r>
            <a:endParaRPr lang="en-GB" altLang="en-US">
              <a:latin typeface="Arial" panose="020B0604020202020204" pitchFamily="34" charset="0"/>
            </a:endParaRPr>
          </a:p>
          <a:p>
            <a:r>
              <a:rPr lang="en-GB" altLang="en-US" err="1">
                <a:latin typeface="Arial" panose="020B0604020202020204" pitchFamily="34" charset="0"/>
              </a:rPr>
              <a:t>Mynnwch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sylw</a:t>
            </a:r>
            <a:r>
              <a:rPr lang="en-GB" altLang="en-US">
                <a:latin typeface="Arial" panose="020B0604020202020204" pitchFamily="34" charset="0"/>
              </a:rPr>
              <a:t> a </a:t>
            </a:r>
            <a:r>
              <a:rPr lang="en-GB" altLang="en-US" err="1">
                <a:latin typeface="Arial" panose="020B0604020202020204" pitchFamily="34" charset="0"/>
              </a:rPr>
              <a:t>diddordeb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eich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cynulleidfa</a:t>
            </a:r>
            <a:endParaRPr lang="en-GB" altLang="en-US">
              <a:latin typeface="Arial" panose="020B0604020202020204" pitchFamily="34" charset="0"/>
            </a:endParaRPr>
          </a:p>
          <a:p>
            <a:r>
              <a:rPr lang="en-GB" altLang="en-US" err="1">
                <a:latin typeface="Arial" panose="020B0604020202020204" pitchFamily="34" charset="0"/>
              </a:rPr>
              <a:t>Wrth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ddefnyddio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dyfyniadau</a:t>
            </a:r>
            <a:r>
              <a:rPr lang="en-GB" altLang="en-US">
                <a:latin typeface="Arial" panose="020B0604020202020204" pitchFamily="34" charset="0"/>
              </a:rPr>
              <a:t>, </a:t>
            </a:r>
            <a:r>
              <a:rPr lang="en-GB" altLang="en-US" err="1">
                <a:latin typeface="Arial" panose="020B0604020202020204" pitchFamily="34" charset="0"/>
              </a:rPr>
              <a:t>nodwch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yr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awdur</a:t>
            </a:r>
            <a:r>
              <a:rPr lang="en-GB" altLang="en-US">
                <a:latin typeface="Arial" panose="020B0604020202020204" pitchFamily="34" charset="0"/>
              </a:rPr>
              <a:t> a </a:t>
            </a:r>
            <a:r>
              <a:rPr lang="en-GB" altLang="en-US" err="1">
                <a:latin typeface="Arial" panose="020B0604020202020204" pitchFamily="34" charset="0"/>
              </a:rPr>
              <a:t>darllenwch</a:t>
            </a:r>
            <a:r>
              <a:rPr lang="en-GB" altLang="en-US">
                <a:latin typeface="Arial" panose="020B0604020202020204" pitchFamily="34" charset="0"/>
              </a:rPr>
              <a:t> </a:t>
            </a:r>
            <a:r>
              <a:rPr lang="en-GB" altLang="en-US" err="1">
                <a:latin typeface="Arial" panose="020B0604020202020204" pitchFamily="34" charset="0"/>
              </a:rPr>
              <a:t>hwy</a:t>
            </a:r>
            <a:r>
              <a:rPr lang="en-GB" altLang="en-US">
                <a:latin typeface="Arial" panose="020B0604020202020204" pitchFamily="34" charset="0"/>
              </a:rPr>
              <a:t> air am air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456363" y="1700808"/>
            <a:ext cx="3810000" cy="440313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Introduce yourself and your topic</a:t>
            </a:r>
          </a:p>
          <a:p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Get the audience’s attention and interest</a:t>
            </a:r>
          </a:p>
          <a:p>
            <a:r>
              <a:rPr lang="en-GB" altLang="en-US">
                <a:solidFill>
                  <a:srgbClr val="2F5597"/>
                </a:solidFill>
                <a:latin typeface="Arial"/>
                <a:cs typeface="Arial"/>
              </a:rPr>
              <a:t>When using quotations, reference the author and read it word for word</a:t>
            </a:r>
          </a:p>
        </p:txBody>
      </p:sp>
    </p:spTree>
    <p:extLst>
      <p:ext uri="{BB962C8B-B14F-4D97-AF65-F5344CB8AC3E}">
        <p14:creationId xmlns:p14="http://schemas.microsoft.com/office/powerpoint/2010/main" val="41727126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6934944" cy="1023257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 dirty="0" err="1">
                <a:latin typeface="Arial"/>
                <a:cs typeface="Arial"/>
              </a:rPr>
              <a:t>Prif</a:t>
            </a:r>
            <a:r>
              <a:rPr lang="en-GB" altLang="en-US" sz="4800" b="1" dirty="0">
                <a:latin typeface="Arial"/>
                <a:cs typeface="Arial"/>
              </a:rPr>
              <a:t> </a:t>
            </a:r>
            <a:r>
              <a:rPr lang="en-GB" altLang="en-US" sz="4800" b="1" dirty="0" err="1">
                <a:latin typeface="Arial"/>
                <a:cs typeface="Arial"/>
              </a:rPr>
              <a:t>Bwyntiau</a:t>
            </a:r>
            <a:br>
              <a:rPr lang="en-GB" altLang="en-US" sz="4800" b="1" dirty="0">
                <a:latin typeface="Arial" panose="020B0604020202020204" pitchFamily="34" charset="0"/>
              </a:rPr>
            </a:br>
            <a:r>
              <a:rPr lang="en-GB" altLang="en-US" sz="4800" b="1" dirty="0">
                <a:solidFill>
                  <a:srgbClr val="2F5597"/>
                </a:solidFill>
                <a:latin typeface="Arial"/>
                <a:cs typeface="Arial"/>
              </a:rPr>
              <a:t>Main Points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98715" y="1273763"/>
            <a:ext cx="5165271" cy="396044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GB" altLang="en-US" dirty="0" err="1">
                <a:latin typeface="Arial" panose="020B0604020202020204" pitchFamily="34" charset="0"/>
              </a:rPr>
              <a:t>Defnyddiwch</a:t>
            </a:r>
            <a:r>
              <a:rPr lang="en-GB" altLang="en-US" dirty="0">
                <a:latin typeface="Arial" panose="020B0604020202020204" pitchFamily="34" charset="0"/>
              </a:rPr>
              <a:t> 3 </a:t>
            </a:r>
            <a:r>
              <a:rPr lang="en-GB" altLang="en-US" dirty="0" err="1">
                <a:latin typeface="Arial" panose="020B0604020202020204" pitchFamily="34" charset="0"/>
              </a:rPr>
              <a:t>i</a:t>
            </a:r>
            <a:r>
              <a:rPr lang="en-GB" altLang="en-US" dirty="0">
                <a:latin typeface="Arial" panose="020B0604020202020204" pitchFamily="34" charset="0"/>
              </a:rPr>
              <a:t> 5 </a:t>
            </a:r>
            <a:r>
              <a:rPr lang="en-GB" altLang="en-US" dirty="0" err="1">
                <a:latin typeface="Arial" panose="020B0604020202020204" pitchFamily="34" charset="0"/>
              </a:rPr>
              <a:t>prif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bwynt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yn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unig</a:t>
            </a:r>
            <a:endParaRPr lang="en-GB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Arial" panose="020B0604020202020204" pitchFamily="34" charset="0"/>
              </a:rPr>
              <a:t>Dilyniant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rhesymegol</a:t>
            </a:r>
            <a:endParaRPr lang="en-GB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Arial" panose="020B0604020202020204" pitchFamily="34" charset="0"/>
              </a:rPr>
              <a:t>Dyddiadau</a:t>
            </a:r>
            <a:r>
              <a:rPr lang="en-GB" altLang="en-US" dirty="0">
                <a:latin typeface="Arial" panose="020B0604020202020204" pitchFamily="34" charset="0"/>
              </a:rPr>
              <a:t> - </a:t>
            </a:r>
            <a:r>
              <a:rPr lang="en-GB" altLang="en-US" dirty="0" err="1">
                <a:latin typeface="Arial" panose="020B0604020202020204" pitchFamily="34" charset="0"/>
              </a:rPr>
              <a:t>cysylltwch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ddyddiadau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allweddol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gyda’i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gilydd</a:t>
            </a:r>
            <a:endParaRPr lang="en-GB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Arial" panose="020B0604020202020204" pitchFamily="34" charset="0"/>
              </a:rPr>
              <a:t>Fframwaith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gronolegol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yn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ddefnyddiol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i</a:t>
            </a:r>
            <a:r>
              <a:rPr lang="en-GB" altLang="en-US" dirty="0">
                <a:latin typeface="Arial" panose="020B0604020202020204" pitchFamily="34" charset="0"/>
              </a:rPr>
              <a:t> rai </a:t>
            </a:r>
            <a:r>
              <a:rPr lang="en-GB" altLang="en-US" dirty="0" err="1">
                <a:latin typeface="Arial" panose="020B0604020202020204" pitchFamily="34" charset="0"/>
              </a:rPr>
              <a:t>pynciau</a:t>
            </a:r>
            <a:endParaRPr lang="en-GB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Arial" panose="020B0604020202020204" pitchFamily="34" charset="0"/>
              </a:rPr>
              <a:t>Cyfeirnodi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tystiolaeth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ar</a:t>
            </a:r>
            <a:r>
              <a:rPr lang="en-GB" altLang="en-US" dirty="0">
                <a:latin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</a:rPr>
              <a:t>lafar</a:t>
            </a:r>
            <a:r>
              <a:rPr lang="en-GB" altLang="en-US" dirty="0">
                <a:latin typeface="Arial" panose="020B0604020202020204" pitchFamily="34" charset="0"/>
              </a:rPr>
              <a:t>. Er </a:t>
            </a:r>
            <a:r>
              <a:rPr lang="en-GB" altLang="en-US" dirty="0" err="1">
                <a:latin typeface="Arial" panose="020B0604020202020204" pitchFamily="34" charset="0"/>
              </a:rPr>
              <a:t>enghraifft</a:t>
            </a:r>
            <a:r>
              <a:rPr lang="en-GB" altLang="en-US" dirty="0">
                <a:latin typeface="Arial" panose="020B0604020202020204" pitchFamily="34" charset="0"/>
              </a:rPr>
              <a:t>,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dirty="0" err="1">
                <a:latin typeface="Arial" panose="020B0604020202020204" pitchFamily="34" charset="0"/>
              </a:rPr>
              <a:t>Nododd</a:t>
            </a:r>
            <a:r>
              <a:rPr lang="en-GB" altLang="en-US" dirty="0">
                <a:latin typeface="Arial" panose="020B0604020202020204" pitchFamily="34" charset="0"/>
              </a:rPr>
              <a:t> Evans </a:t>
            </a:r>
            <a:r>
              <a:rPr lang="en-GB" altLang="en-US" dirty="0" err="1">
                <a:latin typeface="Arial" panose="020B0604020202020204" pitchFamily="34" charset="0"/>
              </a:rPr>
              <a:t>yn</a:t>
            </a:r>
            <a:r>
              <a:rPr lang="en-GB" altLang="en-US" dirty="0">
                <a:latin typeface="Arial" panose="020B0604020202020204" pitchFamily="34" charset="0"/>
              </a:rPr>
              <a:t> 2019 bod…</a:t>
            </a:r>
          </a:p>
          <a:p>
            <a:pPr>
              <a:lnSpc>
                <a:spcPct val="80000"/>
              </a:lnSpc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44985" y="1273763"/>
            <a:ext cx="5377543" cy="47678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Only use 3 to 5 main points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Logical progression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Dates - link key dates together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Chronological framework may be useful for some subjects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Oral referencing of evidence- For example, </a:t>
            </a:r>
          </a:p>
          <a:p>
            <a:r>
              <a:rPr lang="en-GB" altLang="en-US" dirty="0">
                <a:solidFill>
                  <a:srgbClr val="2F5597"/>
                </a:solidFill>
                <a:latin typeface="Arial"/>
                <a:cs typeface="Arial"/>
              </a:rPr>
              <a:t>In 2019 Evans suggested……</a:t>
            </a:r>
          </a:p>
          <a:p>
            <a:pPr eaLnBrk="1" hangingPunct="1"/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797390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52650" y="365127"/>
            <a:ext cx="6895678" cy="759618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b="1" err="1">
                <a:latin typeface="Arial"/>
                <a:cs typeface="Arial"/>
              </a:rPr>
              <a:t>Diweddglo</a:t>
            </a:r>
            <a:br>
              <a:rPr lang="en-GB" altLang="en-US" sz="4800" b="1">
                <a:latin typeface="Arial" panose="020B0604020202020204" pitchFamily="34" charset="0"/>
              </a:rPr>
            </a:br>
            <a:r>
              <a:rPr lang="en-GB" altLang="en-US" sz="4800" b="1">
                <a:solidFill>
                  <a:srgbClr val="2F5597"/>
                </a:solidFill>
                <a:latin typeface="Arial"/>
                <a:cs typeface="Arial"/>
              </a:rPr>
              <a:t>Conclusion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05000" y="1556792"/>
            <a:ext cx="4572000" cy="453920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altLang="en-US" sz="3800" err="1">
                <a:latin typeface="Arial"/>
                <a:cs typeface="Arial"/>
              </a:rPr>
              <a:t>Allweddol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i’ch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cyflwyniad</a:t>
            </a:r>
            <a:endParaRPr lang="en-GB" altLang="en-US" sz="3800" err="1">
              <a:latin typeface="Arial" panose="020B0604020202020204" pitchFamily="34" charset="0"/>
            </a:endParaRPr>
          </a:p>
          <a:p>
            <a:r>
              <a:rPr lang="en-GB" altLang="en-US" sz="3800" err="1">
                <a:latin typeface="Arial"/>
                <a:cs typeface="Arial"/>
              </a:rPr>
              <a:t>Tynnwch</a:t>
            </a:r>
            <a:r>
              <a:rPr lang="en-GB" altLang="en-US" sz="3800">
                <a:latin typeface="Arial"/>
                <a:cs typeface="Arial"/>
              </a:rPr>
              <a:t> y </a:t>
            </a:r>
            <a:r>
              <a:rPr lang="en-GB" altLang="en-US" sz="3800" err="1">
                <a:latin typeface="Arial"/>
                <a:cs typeface="Arial"/>
              </a:rPr>
              <a:t>prif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bwyntiau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ynghyd</a:t>
            </a:r>
            <a:r>
              <a:rPr lang="en-GB" altLang="en-US" sz="3800">
                <a:latin typeface="Arial"/>
                <a:cs typeface="Arial"/>
              </a:rPr>
              <a:t> </a:t>
            </a:r>
          </a:p>
          <a:p>
            <a:r>
              <a:rPr lang="en-GB" altLang="en-US" sz="3800" err="1">
                <a:latin typeface="Arial"/>
                <a:cs typeface="Arial"/>
              </a:rPr>
              <a:t>Peidiwch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cyflwyno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gwybodaeth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newydd</a:t>
            </a:r>
            <a:endParaRPr lang="en-GB" altLang="en-US" sz="3800">
              <a:latin typeface="Arial"/>
              <a:cs typeface="Arial"/>
            </a:endParaRPr>
          </a:p>
          <a:p>
            <a:r>
              <a:rPr lang="en-GB" altLang="en-US" sz="3800" err="1">
                <a:latin typeface="Arial"/>
                <a:cs typeface="Arial"/>
              </a:rPr>
              <a:t>Awgrymwch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ffordd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ymlaen</a:t>
            </a:r>
            <a:r>
              <a:rPr lang="en-GB" altLang="en-US" sz="3800">
                <a:latin typeface="Arial"/>
                <a:cs typeface="Arial"/>
              </a:rPr>
              <a:t> </a:t>
            </a:r>
          </a:p>
          <a:p>
            <a:r>
              <a:rPr lang="en-GB" altLang="en-US" sz="3800" err="1">
                <a:latin typeface="Arial"/>
                <a:cs typeface="Arial"/>
              </a:rPr>
              <a:t>Mewn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rhai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amgylchiadau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bydd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brawddeg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sydd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yn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symbylu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eich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cynulleidfa</a:t>
            </a:r>
            <a:r>
              <a:rPr lang="en-GB" altLang="en-US" sz="3800">
                <a:latin typeface="Arial"/>
                <a:cs typeface="Arial"/>
              </a:rPr>
              <a:t> </a:t>
            </a:r>
            <a:r>
              <a:rPr lang="en-GB" altLang="en-US" sz="3800" err="1">
                <a:latin typeface="Arial"/>
                <a:cs typeface="Arial"/>
              </a:rPr>
              <a:t>yn</a:t>
            </a:r>
            <a:r>
              <a:rPr lang="en-GB" altLang="en-US" sz="3800">
                <a:latin typeface="Arial"/>
                <a:cs typeface="Arial"/>
              </a:rPr>
              <a:t> addas</a:t>
            </a:r>
          </a:p>
          <a:p>
            <a:pPr eaLnBrk="1" hangingPunct="1">
              <a:lnSpc>
                <a:spcPct val="90000"/>
              </a:lnSpc>
            </a:pPr>
            <a:endParaRPr lang="en-GB" alt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477000" y="1556792"/>
            <a:ext cx="4572000" cy="453920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altLang="en-US" sz="2400">
                <a:solidFill>
                  <a:srgbClr val="0000FF"/>
                </a:solidFill>
                <a:latin typeface="Arial"/>
                <a:cs typeface="Arial"/>
              </a:rPr>
              <a:t> </a:t>
            </a:r>
            <a:r>
              <a:rPr lang="en-GB" altLang="en-US" sz="2900">
                <a:solidFill>
                  <a:srgbClr val="2F5597"/>
                </a:solidFill>
                <a:latin typeface="Arial"/>
                <a:cs typeface="Arial"/>
              </a:rPr>
              <a:t>Key to your presentation</a:t>
            </a:r>
          </a:p>
          <a:p>
            <a:r>
              <a:rPr lang="en-GB" altLang="en-US" sz="2900">
                <a:solidFill>
                  <a:srgbClr val="2F5597"/>
                </a:solidFill>
                <a:latin typeface="Arial"/>
                <a:cs typeface="Arial"/>
              </a:rPr>
              <a:t>Draw together the main points</a:t>
            </a:r>
          </a:p>
          <a:p>
            <a:r>
              <a:rPr lang="en-GB" altLang="en-US" sz="2900">
                <a:solidFill>
                  <a:srgbClr val="2F5597"/>
                </a:solidFill>
                <a:latin typeface="Arial"/>
                <a:cs typeface="Arial"/>
              </a:rPr>
              <a:t>Do not introduce new information</a:t>
            </a:r>
          </a:p>
          <a:p>
            <a:r>
              <a:rPr lang="en-GB" altLang="en-US" sz="2900">
                <a:solidFill>
                  <a:srgbClr val="2F5597"/>
                </a:solidFill>
                <a:latin typeface="Arial"/>
                <a:cs typeface="Arial"/>
              </a:rPr>
              <a:t>Suggest a way forward </a:t>
            </a:r>
            <a:endParaRPr lang="en-GB" altLang="en-US" sz="2900">
              <a:solidFill>
                <a:srgbClr val="2F5597"/>
              </a:solidFill>
              <a:latin typeface="Arial" panose="020B0604020202020204" pitchFamily="34" charset="0"/>
              <a:cs typeface="Arial"/>
            </a:endParaRPr>
          </a:p>
          <a:p>
            <a:r>
              <a:rPr lang="en-GB" altLang="en-US" sz="2900">
                <a:solidFill>
                  <a:srgbClr val="2F5597"/>
                </a:solidFill>
                <a:latin typeface="Arial"/>
                <a:cs typeface="Arial"/>
              </a:rPr>
              <a:t>In some instances a sentence that motivates your audience is suitable</a:t>
            </a:r>
          </a:p>
        </p:txBody>
      </p:sp>
    </p:spTree>
    <p:extLst>
      <p:ext uri="{BB962C8B-B14F-4D97-AF65-F5344CB8AC3E}">
        <p14:creationId xmlns:p14="http://schemas.microsoft.com/office/powerpoint/2010/main" val="3341911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Strwythur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Structure </a:t>
            </a:r>
            <a:endParaRPr lang="cy-GB" sz="4800">
              <a:solidFill>
                <a:srgbClr val="2F5597"/>
              </a:solidFill>
              <a:cs typeface="Arial"/>
            </a:endParaRPr>
          </a:p>
        </p:txBody>
      </p:sp>
      <p:sp>
        <p:nvSpPr>
          <p:cNvPr id="3" name="Content Placeholder 6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Cyflwyno eich hun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Trefn y cyflwyniad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Prif gorff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Cyflwyniad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Casgliad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Cyfeirnodi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Cwestiynau </a:t>
            </a:r>
            <a:r>
              <a:rPr lang="cy-GB" altLang="cy-GB" sz="2400" kern="0">
                <a:solidFill>
                  <a:srgbClr val="000000"/>
                </a:solidFill>
                <a:latin typeface="Arial" panose="020B0604020202020204" pitchFamily="34" charset="0"/>
              </a:rPr>
              <a:t>(os yn berthnasol)</a:t>
            </a:r>
          </a:p>
          <a:p>
            <a:pPr>
              <a:defRPr/>
            </a:pPr>
            <a:endParaRPr lang="cy-GB"/>
          </a:p>
        </p:txBody>
      </p:sp>
      <p:sp>
        <p:nvSpPr>
          <p:cNvPr id="4" name="Content Placeholder 7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Introduce yourself</a:t>
            </a:r>
            <a:endParaRPr lang="en-US" altLang="cy-GB" kern="0">
              <a:solidFill>
                <a:srgbClr val="2F5597"/>
              </a:solidFill>
              <a:latin typeface="Arial"/>
              <a:cs typeface="Arial"/>
            </a:endParaRP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Order of presentation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Introduction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Main body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Conclusion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Referencing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Questions </a:t>
            </a:r>
            <a:r>
              <a:rPr lang="en-GB" altLang="cy-GB" sz="2400" kern="0">
                <a:solidFill>
                  <a:srgbClr val="2F5597"/>
                </a:solidFill>
                <a:latin typeface="Arial"/>
                <a:cs typeface="Arial"/>
              </a:rPr>
              <a:t>(if relevant)</a:t>
            </a: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306188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E2E51-2501-77C7-161B-74F0AA81D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Meddwl</a:t>
            </a:r>
            <a:r>
              <a:rPr lang="en-GB" dirty="0"/>
              <a:t> am </a:t>
            </a:r>
            <a:r>
              <a:rPr lang="en-GB" dirty="0" err="1"/>
              <a:t>llif</a:t>
            </a:r>
            <a:br>
              <a:rPr lang="en-GB" dirty="0"/>
            </a:br>
            <a:r>
              <a:rPr lang="en-GB" dirty="0">
                <a:solidFill>
                  <a:srgbClr val="2F5597"/>
                </a:solidFill>
              </a:rPr>
              <a:t>Think about flow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CD8EF-3860-5B76-1832-E7BC8D5203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Yn yr un </a:t>
            </a:r>
            <a:r>
              <a:rPr lang="en-GB" dirty="0" err="1"/>
              <a:t>modd</a:t>
            </a:r>
            <a:r>
              <a:rPr lang="en-GB" dirty="0"/>
              <a:t> a </a:t>
            </a:r>
            <a:r>
              <a:rPr lang="en-GB" dirty="0" err="1"/>
              <a:t>tasg</a:t>
            </a:r>
            <a:r>
              <a:rPr lang="en-GB" dirty="0"/>
              <a:t> </a:t>
            </a:r>
            <a:r>
              <a:rPr lang="en-GB" dirty="0" err="1"/>
              <a:t>ysgrifenedig</a:t>
            </a:r>
            <a:r>
              <a:rPr lang="en-GB" dirty="0"/>
              <a:t>- </a:t>
            </a:r>
            <a:r>
              <a:rPr lang="en-GB" dirty="0" err="1"/>
              <a:t>defnyddiwch</a:t>
            </a:r>
            <a:r>
              <a:rPr lang="en-GB" dirty="0"/>
              <a:t> </a:t>
            </a:r>
            <a:r>
              <a:rPr lang="en-GB" dirty="0" err="1"/>
              <a:t>geirfa</a:t>
            </a:r>
            <a:r>
              <a:rPr lang="en-GB" dirty="0"/>
              <a:t> </a:t>
            </a:r>
            <a:r>
              <a:rPr lang="en-GB" dirty="0" err="1"/>
              <a:t>cysylltiol</a:t>
            </a:r>
            <a:endParaRPr lang="en-GB" dirty="0"/>
          </a:p>
          <a:p>
            <a:r>
              <a:rPr lang="en-GB" dirty="0"/>
              <a:t>I </a:t>
            </a:r>
            <a:r>
              <a:rPr lang="en-GB" dirty="0" err="1"/>
              <a:t>ddechrau</a:t>
            </a:r>
            <a:r>
              <a:rPr lang="en-GB" dirty="0"/>
              <a:t>..</a:t>
            </a:r>
          </a:p>
          <a:p>
            <a:r>
              <a:rPr lang="en-GB" dirty="0"/>
              <a:t>Yn </a:t>
            </a:r>
            <a:r>
              <a:rPr lang="en-GB" dirty="0" err="1"/>
              <a:t>ychwanegol</a:t>
            </a:r>
            <a:r>
              <a:rPr lang="en-GB" dirty="0"/>
              <a:t>...</a:t>
            </a:r>
          </a:p>
          <a:p>
            <a:r>
              <a:rPr lang="en-GB" dirty="0"/>
              <a:t>Yn </a:t>
            </a:r>
            <a:r>
              <a:rPr lang="en-GB" dirty="0" err="1"/>
              <a:t>ogystal</a:t>
            </a:r>
            <a:r>
              <a:rPr lang="en-GB" dirty="0"/>
              <a:t>…</a:t>
            </a:r>
          </a:p>
          <a:p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cyferbyniad</a:t>
            </a:r>
            <a:r>
              <a:rPr lang="en-GB" dirty="0"/>
              <a:t>…</a:t>
            </a:r>
          </a:p>
          <a:p>
            <a:r>
              <a:rPr lang="en-GB" dirty="0" err="1"/>
              <a:t>Fodd</a:t>
            </a:r>
            <a:r>
              <a:rPr lang="en-GB" dirty="0"/>
              <a:t> </a:t>
            </a:r>
            <a:r>
              <a:rPr lang="en-GB" dirty="0" err="1"/>
              <a:t>bynnag</a:t>
            </a:r>
            <a:r>
              <a:rPr lang="en-GB" dirty="0"/>
              <a:t>…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483C4E-E0D4-F064-2B11-1A41A4BC3A3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2F5597"/>
                </a:solidFill>
              </a:rPr>
              <a:t>Just as in a written task- use linking words so points link together such as:</a:t>
            </a:r>
          </a:p>
          <a:p>
            <a:r>
              <a:rPr lang="en-GB" dirty="0">
                <a:solidFill>
                  <a:srgbClr val="2F5597"/>
                </a:solidFill>
              </a:rPr>
              <a:t>To begin with…</a:t>
            </a:r>
          </a:p>
          <a:p>
            <a:r>
              <a:rPr lang="en-GB" dirty="0">
                <a:solidFill>
                  <a:srgbClr val="2F5597"/>
                </a:solidFill>
              </a:rPr>
              <a:t>In addition…</a:t>
            </a:r>
          </a:p>
          <a:p>
            <a:r>
              <a:rPr lang="en-GB" dirty="0">
                <a:solidFill>
                  <a:srgbClr val="2F5597"/>
                </a:solidFill>
              </a:rPr>
              <a:t>Furthermore…</a:t>
            </a:r>
          </a:p>
          <a:p>
            <a:r>
              <a:rPr lang="en-GB" dirty="0">
                <a:solidFill>
                  <a:srgbClr val="2F5597"/>
                </a:solidFill>
              </a:rPr>
              <a:t>In contrast….</a:t>
            </a:r>
          </a:p>
          <a:p>
            <a:r>
              <a:rPr lang="en-GB" dirty="0">
                <a:solidFill>
                  <a:srgbClr val="2F5597"/>
                </a:solidFill>
              </a:rPr>
              <a:t>However….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03757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Delwedd y cyflwyniad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Presentation Image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90689"/>
            <a:ext cx="4038600" cy="443547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Ffont 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/>
                <a:cs typeface="Arial"/>
              </a:rPr>
              <a:t>Nifer o eiriau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Adnoddau gweledol</a:t>
            </a:r>
          </a:p>
          <a:p>
            <a:pPr>
              <a:buFontTx/>
              <a:buChar char="•"/>
              <a:defRPr/>
            </a:pPr>
            <a:r>
              <a:rPr lang="cy-GB" altLang="cy-GB" kern="0">
                <a:solidFill>
                  <a:srgbClr val="000000"/>
                </a:solidFill>
                <a:latin typeface="Arial" panose="020B0604020202020204" pitchFamily="34" charset="0"/>
              </a:rPr>
              <a:t>Cysondeb delwedd</a:t>
            </a:r>
          </a:p>
          <a:p>
            <a:pPr>
              <a:defRPr/>
            </a:pPr>
            <a:endParaRPr lang="cy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90689"/>
            <a:ext cx="4038600" cy="443547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Font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Number of words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Visual aids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Consistency of style</a:t>
            </a:r>
          </a:p>
          <a:p>
            <a:pPr>
              <a:defRPr/>
            </a:pPr>
            <a:endParaRPr lang="cy-GB">
              <a:solidFill>
                <a:srgbClr val="2F5597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681349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Cyfeirnodi ar sleidiau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Referencing on slides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23292" y="1690688"/>
            <a:ext cx="3751384" cy="4429613"/>
          </a:xfrm>
        </p:spPr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cy-GB" altLang="cy-GB" sz="2700" kern="0">
                <a:solidFill>
                  <a:srgbClr val="000000"/>
                </a:solidFill>
                <a:latin typeface="Arial" panose="020B0604020202020204" pitchFamily="34" charset="0"/>
              </a:rPr>
              <a:t>Rhaid cyfeirnodi bob delwedd</a:t>
            </a:r>
          </a:p>
          <a:p>
            <a:pPr>
              <a:buFontTx/>
              <a:buChar char="•"/>
              <a:defRPr/>
            </a:pPr>
            <a:r>
              <a:rPr lang="cy-GB" altLang="cy-GB" sz="2700" kern="0">
                <a:solidFill>
                  <a:srgbClr val="000000"/>
                </a:solidFill>
                <a:latin typeface="Arial" panose="020B0604020202020204" pitchFamily="34" charset="0"/>
              </a:rPr>
              <a:t>Rhaid cyfeirnodi’r wybodaeth ar y sleidiau</a:t>
            </a:r>
          </a:p>
          <a:p>
            <a:pPr>
              <a:buFontTx/>
              <a:buChar char="•"/>
              <a:defRPr/>
            </a:pPr>
            <a:r>
              <a:rPr lang="cy-GB" altLang="cy-GB" sz="2700" kern="0">
                <a:solidFill>
                  <a:srgbClr val="000000"/>
                </a:solidFill>
                <a:latin typeface="Arial" panose="020B0604020202020204" pitchFamily="34" charset="0"/>
              </a:rPr>
              <a:t>Cyfeirnodi ar lafar – enwi ffynonellau/awduron/damcaniaethwyr</a:t>
            </a:r>
          </a:p>
          <a:p>
            <a:pPr>
              <a:defRPr/>
            </a:pPr>
            <a:endParaRPr lang="cy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37031" y="1702412"/>
            <a:ext cx="4261338" cy="4423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sz="2700" kern="0">
                <a:solidFill>
                  <a:srgbClr val="2F5597"/>
                </a:solidFill>
                <a:latin typeface="Arial"/>
                <a:cs typeface="Arial"/>
              </a:rPr>
              <a:t>All images must be referenced</a:t>
            </a:r>
          </a:p>
          <a:p>
            <a:pPr>
              <a:buFontTx/>
              <a:buChar char="•"/>
              <a:defRPr/>
            </a:pPr>
            <a:r>
              <a:rPr lang="en-GB" altLang="cy-GB" sz="2700" kern="0">
                <a:solidFill>
                  <a:srgbClr val="2F5597"/>
                </a:solidFill>
                <a:latin typeface="Arial"/>
                <a:cs typeface="Arial"/>
              </a:rPr>
              <a:t>All information on slides need referencing</a:t>
            </a:r>
          </a:p>
          <a:p>
            <a:pPr>
              <a:buFontTx/>
              <a:buChar char="•"/>
              <a:defRPr/>
            </a:pPr>
            <a:r>
              <a:rPr lang="en-GB" altLang="cy-GB" sz="2700" kern="0">
                <a:solidFill>
                  <a:srgbClr val="2F5597"/>
                </a:solidFill>
                <a:latin typeface="Arial"/>
                <a:cs typeface="Arial"/>
              </a:rPr>
              <a:t>Verbal referencing – naming sources/authors/theorists</a:t>
            </a:r>
            <a:endParaRPr lang="cy-GB" altLang="cy-GB" sz="2700" kern="0">
              <a:solidFill>
                <a:srgbClr val="2F5597"/>
              </a:solidFill>
              <a:latin typeface="Arial"/>
              <a:cs typeface="Arial"/>
            </a:endParaRP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5368914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589574" y="365127"/>
            <a:ext cx="10078426" cy="133533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Cyfeirnodi delwedd/llun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0000FF"/>
                </a:solidFill>
                <a:latin typeface="Arial"/>
                <a:cs typeface="Arial"/>
              </a:rPr>
              <a:t>R</a:t>
            </a: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eferencing an image/picture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pic>
        <p:nvPicPr>
          <p:cNvPr id="31747" name="Content Placeholder 5" descr="Example image to referenc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015" y="2014722"/>
            <a:ext cx="5826125" cy="283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8" name="TextBox 2"/>
          <p:cNvSpPr txBox="1">
            <a:spLocks noChangeArrowheads="1"/>
          </p:cNvSpPr>
          <p:nvPr/>
        </p:nvSpPr>
        <p:spPr bwMode="auto">
          <a:xfrm>
            <a:off x="6092949" y="5061806"/>
            <a:ext cx="3455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Times" panose="02020603050405020304" pitchFamily="18" charset="0"/>
              </a:rPr>
              <a:t>(Source: Telegraph, 2012)</a:t>
            </a:r>
          </a:p>
        </p:txBody>
      </p:sp>
    </p:spTree>
    <p:extLst>
      <p:ext uri="{BB962C8B-B14F-4D97-AF65-F5344CB8AC3E}">
        <p14:creationId xmlns:p14="http://schemas.microsoft.com/office/powerpoint/2010/main" val="12155078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>
                <a:solidFill>
                  <a:srgbClr val="000000"/>
                </a:solidFill>
                <a:latin typeface="Arial"/>
                <a:cs typeface="Arial"/>
              </a:rPr>
              <a:t>Rhestr o gyfeiriadau</a:t>
            </a:r>
            <a:br>
              <a:rPr lang="en-GB" altLang="cy-GB" sz="4800" kern="0">
                <a:latin typeface="Arial" panose="020B0604020202020204" pitchFamily="34" charset="0"/>
              </a:rPr>
            </a:br>
            <a:r>
              <a:rPr lang="en-GB" altLang="cy-GB" sz="4800" kern="0">
                <a:solidFill>
                  <a:srgbClr val="2F5597"/>
                </a:solidFill>
                <a:latin typeface="Arial"/>
                <a:cs typeface="Arial"/>
              </a:rPr>
              <a:t>Reference list</a:t>
            </a:r>
            <a:endParaRPr lang="cy-GB" sz="4800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2650" y="1988841"/>
            <a:ext cx="8058150" cy="413732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defRPr/>
            </a:pPr>
            <a:r>
              <a:rPr lang="en-GB" altLang="cy-GB" kern="0">
                <a:solidFill>
                  <a:srgbClr val="000000"/>
                </a:solidFill>
                <a:latin typeface="Arial"/>
                <a:cs typeface="Arial"/>
              </a:rPr>
              <a:t>The Telegraph (2012) </a:t>
            </a:r>
            <a:r>
              <a:rPr lang="en-US" altLang="cy-GB" i="1" kern="0">
                <a:solidFill>
                  <a:srgbClr val="000000"/>
                </a:solidFill>
                <a:latin typeface="Arial"/>
                <a:cs typeface="Arial"/>
              </a:rPr>
              <a:t>Quarter of children play outdoors every day. </a:t>
            </a:r>
            <a:r>
              <a:rPr lang="en-US" altLang="cy-GB" kern="0">
                <a:solidFill>
                  <a:srgbClr val="000000"/>
                </a:solidFill>
                <a:latin typeface="Arial"/>
                <a:cs typeface="Arial"/>
              </a:rPr>
              <a:t>Available at:</a:t>
            </a:r>
            <a:r>
              <a:rPr lang="en-US" altLang="cy-GB" i="1" kern="0">
                <a:solidFill>
                  <a:srgbClr val="000000"/>
                </a:solidFill>
                <a:latin typeface="Arial"/>
                <a:cs typeface="Arial"/>
              </a:rPr>
              <a:t> </a:t>
            </a:r>
            <a:r>
              <a:rPr lang="en-US" altLang="cy-GB" kern="0">
                <a:solidFill>
                  <a:srgbClr val="000000"/>
                </a:solidFill>
                <a:latin typeface="Arial"/>
                <a:cs typeface="Arial"/>
                <a:hlinkClick r:id="rId3"/>
              </a:rPr>
              <a:t>http://www.telegraph.co.uk/women/mother-tongue/9134900/Quarter-of-children-play-outdoors-every-day.html</a:t>
            </a:r>
            <a:r>
              <a:rPr lang="en-US" altLang="cy-GB" kern="0">
                <a:solidFill>
                  <a:srgbClr val="000000"/>
                </a:solidFill>
                <a:latin typeface="Arial"/>
                <a:cs typeface="Arial"/>
              </a:rPr>
              <a:t> (Accessed: October 17 2013).</a:t>
            </a:r>
            <a:endParaRPr lang="cy-GB" altLang="cy-GB" ker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845136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468404" y="186715"/>
            <a:ext cx="9195776" cy="142325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Rhestr o gyfeiriadau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Reference list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417597" y="1629509"/>
            <a:ext cx="11487429" cy="449665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cy-GB" altLang="cy-GB" kern="0" err="1">
                <a:solidFill>
                  <a:srgbClr val="000000"/>
                </a:solidFill>
                <a:latin typeface="Arial"/>
                <a:cs typeface="Arial"/>
              </a:rPr>
              <a:t>Beckley</a:t>
            </a:r>
            <a:r>
              <a:rPr lang="cy-GB" altLang="cy-GB" kern="0">
                <a:solidFill>
                  <a:srgbClr val="000000"/>
                </a:solidFill>
                <a:latin typeface="Arial"/>
                <a:cs typeface="Arial"/>
              </a:rPr>
              <a:t>, P. (</a:t>
            </a:r>
            <a:r>
              <a:rPr lang="cy-GB" altLang="cy-GB" kern="0" err="1">
                <a:solidFill>
                  <a:srgbClr val="000000"/>
                </a:solidFill>
                <a:latin typeface="Arial"/>
                <a:cs typeface="Arial"/>
              </a:rPr>
              <a:t>ed</a:t>
            </a:r>
            <a:r>
              <a:rPr lang="cy-GB" altLang="cy-GB" kern="0">
                <a:solidFill>
                  <a:srgbClr val="000000"/>
                </a:solidFill>
                <a:latin typeface="Arial"/>
                <a:cs typeface="Arial"/>
              </a:rPr>
              <a:t>.) (2012) </a:t>
            </a:r>
            <a:r>
              <a:rPr lang="cy-GB" altLang="cy-GB" i="1" kern="0" err="1">
                <a:solidFill>
                  <a:srgbClr val="000000"/>
                </a:solidFill>
                <a:latin typeface="Arial"/>
                <a:cs typeface="Arial"/>
              </a:rPr>
              <a:t>Learning</a:t>
            </a:r>
            <a:r>
              <a:rPr lang="cy-GB" altLang="cy-GB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cy-GB" altLang="cy-GB" i="1" kern="0" err="1">
                <a:solidFill>
                  <a:srgbClr val="000000"/>
                </a:solidFill>
                <a:latin typeface="Arial"/>
                <a:cs typeface="Arial"/>
              </a:rPr>
              <a:t>in</a:t>
            </a:r>
            <a:r>
              <a:rPr lang="cy-GB" altLang="cy-GB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cy-GB" altLang="cy-GB" i="1" kern="0" err="1">
                <a:solidFill>
                  <a:srgbClr val="000000"/>
                </a:solidFill>
                <a:latin typeface="Arial"/>
                <a:cs typeface="Arial"/>
              </a:rPr>
              <a:t>early</a:t>
            </a:r>
            <a:r>
              <a:rPr lang="cy-GB" altLang="cy-GB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cy-GB" altLang="cy-GB" i="1" kern="0" err="1">
                <a:solidFill>
                  <a:srgbClr val="000000"/>
                </a:solidFill>
                <a:latin typeface="Arial"/>
                <a:cs typeface="Arial"/>
              </a:rPr>
              <a:t>childhood</a:t>
            </a:r>
            <a:r>
              <a:rPr lang="cy-GB" altLang="cy-GB" i="1" kern="0">
                <a:solidFill>
                  <a:srgbClr val="000000"/>
                </a:solidFill>
                <a:latin typeface="Arial"/>
                <a:cs typeface="Arial"/>
              </a:rPr>
              <a:t>. </a:t>
            </a:r>
            <a:r>
              <a:rPr lang="cy-GB" altLang="cy-GB" kern="0">
                <a:solidFill>
                  <a:srgbClr val="000000"/>
                </a:solidFill>
                <a:latin typeface="Arial"/>
                <a:cs typeface="Arial"/>
              </a:rPr>
              <a:t>London: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cy-GB" altLang="cy-GB" kern="0" err="1">
                <a:solidFill>
                  <a:srgbClr val="000000"/>
                </a:solidFill>
                <a:latin typeface="Arial"/>
                <a:cs typeface="Arial"/>
              </a:rPr>
              <a:t>Sage</a:t>
            </a:r>
            <a:r>
              <a:rPr lang="cy-GB" altLang="cy-GB" kern="0">
                <a:solidFill>
                  <a:srgbClr val="000000"/>
                </a:solidFill>
                <a:latin typeface="Arial"/>
                <a:cs typeface="Arial"/>
              </a:rPr>
              <a:t> Publications </a:t>
            </a:r>
            <a:r>
              <a:rPr lang="cy-GB" altLang="cy-GB" kern="0" err="1">
                <a:solidFill>
                  <a:srgbClr val="000000"/>
                </a:solidFill>
                <a:latin typeface="Arial"/>
                <a:cs typeface="Arial"/>
              </a:rPr>
              <a:t>Limited</a:t>
            </a:r>
            <a:r>
              <a:rPr lang="cy-GB" altLang="cy-GB" ker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>
                <a:solidFill>
                  <a:srgbClr val="000000"/>
                </a:solidFill>
                <a:latin typeface="Arial"/>
                <a:cs typeface="Arial"/>
              </a:rPr>
              <a:t>Doherty, J. and Hughes, M. (2009) </a:t>
            </a:r>
            <a:r>
              <a:rPr lang="en-GB" altLang="cy-GB" i="1" kern="0">
                <a:solidFill>
                  <a:srgbClr val="000000"/>
                </a:solidFill>
                <a:latin typeface="Arial"/>
                <a:cs typeface="Arial"/>
              </a:rPr>
              <a:t>Child development: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i="1" kern="0">
                <a:solidFill>
                  <a:srgbClr val="000000"/>
                </a:solidFill>
                <a:latin typeface="Arial"/>
                <a:cs typeface="Arial"/>
              </a:rPr>
              <a:t>theory and practice 0-11. </a:t>
            </a:r>
            <a:r>
              <a:rPr lang="en-GB" altLang="cy-GB" kern="0">
                <a:solidFill>
                  <a:srgbClr val="000000"/>
                </a:solidFill>
                <a:latin typeface="Arial"/>
                <a:cs typeface="Arial"/>
              </a:rPr>
              <a:t>Essex: Pearson Education Limited.</a:t>
            </a:r>
          </a:p>
          <a:p>
            <a:pPr marL="0" indent="0">
              <a:buNone/>
              <a:defRPr/>
            </a:pPr>
            <a:r>
              <a:rPr lang="en-GB" kern="0">
                <a:solidFill>
                  <a:srgbClr val="000000"/>
                </a:solidFill>
                <a:latin typeface="Arial"/>
                <a:cs typeface="Arial"/>
              </a:rPr>
              <a:t>The Telegraph (2012) ‘</a:t>
            </a:r>
            <a:r>
              <a:rPr lang="en-US" kern="0">
                <a:solidFill>
                  <a:srgbClr val="000000"/>
                </a:solidFill>
                <a:latin typeface="Arial"/>
                <a:cs typeface="Arial"/>
              </a:rPr>
              <a:t>Quarter of children play outdoors every  day’, </a:t>
            </a:r>
            <a:r>
              <a:rPr lang="en-US" kern="0">
                <a:solidFill>
                  <a:srgbClr val="000000"/>
                </a:solidFill>
                <a:latin typeface="Arial"/>
                <a:cs typeface="Arial"/>
                <a:hlinkClick r:id="rId3"/>
              </a:rPr>
              <a:t>http://www.telegraph.co.uk/women/mother-tongue/9134900/Quarter-of-children-play-outdoors-every-day.html</a:t>
            </a:r>
            <a:r>
              <a:rPr lang="en-US" kern="0">
                <a:solidFill>
                  <a:srgbClr val="000000"/>
                </a:solidFill>
                <a:latin typeface="Arial"/>
                <a:cs typeface="Arial"/>
              </a:rPr>
              <a:t> (Accessed: October 17 2013).</a:t>
            </a:r>
            <a:endParaRPr lang="cy-GB" ker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237014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1148336" y="271343"/>
            <a:ext cx="9209529" cy="143497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Cyfeirnodi gwybodaeth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Referencing information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4"/>
          <p:cNvSpPr>
            <a:spLocks noGrp="1"/>
          </p:cNvSpPr>
          <p:nvPr>
            <p:ph sz="half" idx="1"/>
          </p:nvPr>
        </p:nvSpPr>
        <p:spPr>
          <a:xfrm>
            <a:off x="1149452" y="1735295"/>
            <a:ext cx="4576433" cy="505453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ct val="0"/>
              </a:spcBef>
              <a:buNone/>
              <a:defRPr/>
            </a:pPr>
            <a:r>
              <a:rPr lang="en-GB" sz="2400" err="1">
                <a:solidFill>
                  <a:srgbClr val="000000"/>
                </a:solidFill>
                <a:latin typeface="Arial" panose="020B0604020202020204" pitchFamily="34" charset="0"/>
              </a:rPr>
              <a:t>Enghraifft</a:t>
            </a:r>
            <a:r>
              <a:rPr lang="en-GB" sz="240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cy-GB" sz="24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Char char="•"/>
              <a:defRPr/>
            </a:pP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 Ymatebion y cyfranogwyr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(Ross, 2010).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cy-GB" sz="24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Char char="•"/>
              <a:defRPr/>
            </a:pP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 Brwdfrydedd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(Mitchell a </a:t>
            </a:r>
            <a:r>
              <a:rPr lang="cy-GB" sz="2400" err="1">
                <a:solidFill>
                  <a:srgbClr val="000000"/>
                </a:solidFill>
                <a:latin typeface="Arial" panose="020B0604020202020204" pitchFamily="34" charset="0"/>
              </a:rPr>
              <a:t>Hobson</a:t>
            </a: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, 2011; Ross, 2010).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cy-GB" sz="24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Char char="•"/>
              <a:defRPr/>
            </a:pP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 Rhagfarn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cy-GB" sz="2400" err="1">
                <a:solidFill>
                  <a:srgbClr val="000000"/>
                </a:solidFill>
                <a:latin typeface="Arial" panose="020B0604020202020204" pitchFamily="34" charset="0"/>
              </a:rPr>
              <a:t>Cohen</a:t>
            </a: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cy-GB" sz="2400" i="1" err="1">
                <a:solidFill>
                  <a:srgbClr val="000000"/>
                </a:solidFill>
                <a:latin typeface="Arial" panose="020B0604020202020204" pitchFamily="34" charset="0"/>
              </a:rPr>
              <a:t>et</a:t>
            </a:r>
            <a:r>
              <a:rPr lang="cy-GB" sz="2400" i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cy-GB" sz="2400" i="1" err="1">
                <a:solidFill>
                  <a:srgbClr val="000000"/>
                </a:solidFill>
                <a:latin typeface="Arial" panose="020B0604020202020204" pitchFamily="34" charset="0"/>
              </a:rPr>
              <a:t>al</a:t>
            </a: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., 2005; </a:t>
            </a:r>
            <a:r>
              <a:rPr lang="cy-GB" sz="2400" err="1">
                <a:solidFill>
                  <a:srgbClr val="000000"/>
                </a:solidFill>
                <a:latin typeface="Arial" panose="020B0604020202020204" pitchFamily="34" charset="0"/>
              </a:rPr>
              <a:t>Daly</a:t>
            </a: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 a </a:t>
            </a:r>
            <a:r>
              <a:rPr lang="cy-GB" sz="2400" err="1">
                <a:solidFill>
                  <a:srgbClr val="000000"/>
                </a:solidFill>
                <a:latin typeface="Arial" panose="020B0604020202020204" pitchFamily="34" charset="0"/>
              </a:rPr>
              <a:t>Lumley</a:t>
            </a:r>
            <a:r>
              <a:rPr lang="cy-GB" sz="2400">
                <a:solidFill>
                  <a:srgbClr val="000000"/>
                </a:solidFill>
                <a:latin typeface="Arial" panose="020B0604020202020204" pitchFamily="34" charset="0"/>
              </a:rPr>
              <a:t>, 2002).</a:t>
            </a:r>
          </a:p>
          <a:p>
            <a:pPr>
              <a:defRPr/>
            </a:pPr>
            <a:endParaRPr lang="cy-GB"/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6242957" y="1700459"/>
            <a:ext cx="4820138" cy="419529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  <a:defRPr/>
            </a:pPr>
            <a:r>
              <a:rPr lang="en-GB" sz="2400" kern="0">
                <a:solidFill>
                  <a:srgbClr val="2F5597"/>
                </a:solidFill>
                <a:latin typeface="Arial"/>
                <a:cs typeface="Arial"/>
              </a:rPr>
              <a:t>Example:</a:t>
            </a:r>
          </a:p>
          <a:p>
            <a:pPr>
              <a:buFont typeface="Arial"/>
              <a:buChar char="•"/>
              <a:defRPr/>
            </a:pPr>
            <a:r>
              <a:rPr lang="en-GB" sz="2400" kern="0">
                <a:solidFill>
                  <a:srgbClr val="2F5597"/>
                </a:solidFill>
                <a:latin typeface="Arial"/>
                <a:cs typeface="Arial"/>
              </a:rPr>
              <a:t>Responses of participants</a:t>
            </a:r>
          </a:p>
          <a:p>
            <a:pPr marL="0" indent="0">
              <a:buNone/>
              <a:defRPr/>
            </a:pPr>
            <a:r>
              <a:rPr lang="en-GB" sz="2400" kern="0">
                <a:solidFill>
                  <a:srgbClr val="2F5597"/>
                </a:solidFill>
                <a:latin typeface="Arial"/>
                <a:cs typeface="Arial"/>
              </a:rPr>
              <a:t>(Ross, 2010).</a:t>
            </a:r>
          </a:p>
          <a:p>
            <a:pPr marL="0" indent="0">
              <a:buNone/>
              <a:defRPr/>
            </a:pPr>
            <a:endParaRPr lang="en-GB" sz="2400" kern="0">
              <a:solidFill>
                <a:srgbClr val="2F5597"/>
              </a:solidFill>
              <a:latin typeface="Arial"/>
              <a:cs typeface="Arial"/>
            </a:endParaRPr>
          </a:p>
          <a:p>
            <a:pPr marL="342900" indent="-342900">
              <a:defRPr/>
            </a:pPr>
            <a:r>
              <a:rPr lang="en-GB" sz="2400" kern="0">
                <a:solidFill>
                  <a:srgbClr val="2F5597"/>
                </a:solidFill>
                <a:latin typeface="Arial"/>
                <a:cs typeface="Arial"/>
              </a:rPr>
              <a:t>Enthusiasm</a:t>
            </a:r>
            <a:endParaRPr lang="en-GB">
              <a:solidFill>
                <a:srgbClr val="2F5597"/>
              </a:solidFill>
              <a:cs typeface="Arial" panose="020B0604020202020204"/>
            </a:endParaRP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(Mitchell a </a:t>
            </a:r>
            <a:r>
              <a:rPr lang="cy-GB" sz="2400" err="1">
                <a:solidFill>
                  <a:srgbClr val="2F5597"/>
                </a:solidFill>
                <a:latin typeface="Arial"/>
                <a:cs typeface="Arial"/>
              </a:rPr>
              <a:t>Hobson</a:t>
            </a: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, 2011; Ross, 2010).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en-GB" sz="2400">
              <a:solidFill>
                <a:srgbClr val="2F5597"/>
              </a:solidFill>
              <a:latin typeface="Arial" panose="020B0604020202020204" pitchFamily="34" charset="0"/>
              <a:cs typeface="Arial"/>
            </a:endParaRPr>
          </a:p>
          <a:p>
            <a:pPr>
              <a:spcBef>
                <a:spcPct val="0"/>
              </a:spcBef>
              <a:buFont typeface="Arial"/>
              <a:buChar char="•"/>
              <a:defRPr/>
            </a:pPr>
            <a:r>
              <a:rPr lang="en-GB" sz="2400">
                <a:solidFill>
                  <a:srgbClr val="2F5597"/>
                </a:solidFill>
                <a:latin typeface="Arial"/>
                <a:cs typeface="Arial"/>
              </a:rPr>
              <a:t>Bias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(</a:t>
            </a:r>
            <a:r>
              <a:rPr lang="cy-GB" sz="2400" err="1">
                <a:solidFill>
                  <a:srgbClr val="2F5597"/>
                </a:solidFill>
                <a:latin typeface="Arial"/>
                <a:cs typeface="Arial"/>
              </a:rPr>
              <a:t>Cohen</a:t>
            </a: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 </a:t>
            </a:r>
            <a:r>
              <a:rPr lang="cy-GB" sz="2400" i="1" err="1">
                <a:solidFill>
                  <a:srgbClr val="2F5597"/>
                </a:solidFill>
                <a:latin typeface="Arial"/>
                <a:cs typeface="Arial"/>
              </a:rPr>
              <a:t>et</a:t>
            </a:r>
            <a:r>
              <a:rPr lang="cy-GB" sz="2400" i="1">
                <a:solidFill>
                  <a:srgbClr val="2F5597"/>
                </a:solidFill>
                <a:latin typeface="Arial"/>
                <a:cs typeface="Arial"/>
              </a:rPr>
              <a:t> </a:t>
            </a:r>
            <a:r>
              <a:rPr lang="cy-GB" sz="2400" i="1" err="1">
                <a:solidFill>
                  <a:srgbClr val="2F5597"/>
                </a:solidFill>
                <a:latin typeface="Arial"/>
                <a:cs typeface="Arial"/>
              </a:rPr>
              <a:t>al</a:t>
            </a: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., 2005; </a:t>
            </a:r>
            <a:r>
              <a:rPr lang="cy-GB" sz="2400" err="1">
                <a:solidFill>
                  <a:srgbClr val="2F5597"/>
                </a:solidFill>
                <a:latin typeface="Arial"/>
                <a:cs typeface="Arial"/>
              </a:rPr>
              <a:t>Daly</a:t>
            </a: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 a </a:t>
            </a:r>
            <a:r>
              <a:rPr lang="cy-GB" sz="2400" err="1">
                <a:solidFill>
                  <a:srgbClr val="2F5597"/>
                </a:solidFill>
                <a:latin typeface="Arial"/>
                <a:cs typeface="Arial"/>
              </a:rPr>
              <a:t>Lumley</a:t>
            </a:r>
            <a:r>
              <a:rPr lang="cy-GB" sz="2400">
                <a:solidFill>
                  <a:srgbClr val="2F5597"/>
                </a:solidFill>
                <a:latin typeface="Arial"/>
                <a:cs typeface="Arial"/>
              </a:rPr>
              <a:t>, 2002).</a:t>
            </a: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862442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Sgiliau cyflwyno</a:t>
            </a:r>
            <a:br>
              <a:rPr lang="cy-GB" altLang="cy-GB" sz="4800" b="1" kern="0">
                <a:latin typeface="Arial" panose="020B0604020202020204" pitchFamily="34" charset="0"/>
              </a:rPr>
            </a:br>
            <a:r>
              <a:rPr lang="cy-GB" altLang="cy-GB" sz="4800" b="1" kern="0" err="1">
                <a:solidFill>
                  <a:srgbClr val="2F5597"/>
                </a:solidFill>
                <a:latin typeface="Arial"/>
                <a:cs typeface="Arial"/>
              </a:rPr>
              <a:t>Presentation</a:t>
            </a:r>
            <a:r>
              <a:rPr lang="cy-GB" altLang="cy-GB" sz="4800" b="1" kern="0">
                <a:solidFill>
                  <a:srgbClr val="2F5597"/>
                </a:solidFill>
                <a:latin typeface="Arial"/>
                <a:cs typeface="Arial"/>
              </a:rPr>
              <a:t> </a:t>
            </a:r>
            <a:r>
              <a:rPr lang="cy-GB" altLang="cy-GB" sz="4800" b="1" kern="0" err="1">
                <a:solidFill>
                  <a:srgbClr val="2F5597"/>
                </a:solidFill>
                <a:latin typeface="Arial"/>
                <a:cs typeface="Arial"/>
              </a:rPr>
              <a:t>skills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6" name="Content Placeholder 3"/>
          <p:cNvSpPr>
            <a:spLocks noGrp="1"/>
          </p:cNvSpPr>
          <p:nvPr>
            <p:ph sz="half" idx="1"/>
          </p:nvPr>
        </p:nvSpPr>
        <p:spPr>
          <a:xfrm>
            <a:off x="1981200" y="1690689"/>
            <a:ext cx="4038600" cy="4802185"/>
          </a:xfrm>
        </p:spPr>
        <p:txBody>
          <a:bodyPr/>
          <a:lstStyle/>
          <a:p>
            <a:pPr marL="585216" lvl="1" indent="0">
              <a:buNone/>
              <a:defRPr/>
            </a:pPr>
            <a:r>
              <a:rPr lang="cy-GB" sz="2800" b="1" kern="0">
                <a:solidFill>
                  <a:srgbClr val="000000"/>
                </a:solidFill>
                <a:latin typeface="Arial" panose="020B0604020202020204" pitchFamily="34" charset="0"/>
              </a:rPr>
              <a:t>Y llais</a:t>
            </a:r>
          </a:p>
          <a:p>
            <a:pPr marL="868680" lvl="1" indent="-283464">
              <a:buFont typeface="Arial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Amrywio’r llais</a:t>
            </a:r>
          </a:p>
          <a:p>
            <a:pPr marL="868680" lvl="1" indent="-283464">
              <a:buFont typeface="Arial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Traw</a:t>
            </a:r>
          </a:p>
          <a:p>
            <a:pPr marL="868680" lvl="1" indent="-283464">
              <a:buFont typeface="Arial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Goslef</a:t>
            </a:r>
          </a:p>
          <a:p>
            <a:pPr marL="868680" lvl="1" indent="-283464">
              <a:buFont typeface="Arial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Tôn</a:t>
            </a:r>
          </a:p>
          <a:p>
            <a:pPr marL="868680" lvl="1" indent="-283464">
              <a:buFont typeface="Arial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Tempo</a:t>
            </a:r>
          </a:p>
          <a:p>
            <a:pPr marL="868680" lvl="1" indent="-283464">
              <a:buFont typeface="Arial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Cryfder/uchder</a:t>
            </a:r>
          </a:p>
          <a:p>
            <a:pPr>
              <a:defRPr/>
            </a:pPr>
            <a:endParaRPr lang="cy-GB"/>
          </a:p>
        </p:txBody>
      </p:sp>
      <p:sp>
        <p:nvSpPr>
          <p:cNvPr id="7" name="Content Placeholder 4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defRPr/>
            </a:pPr>
            <a:r>
              <a:rPr lang="en-GB" b="1" kern="0">
                <a:solidFill>
                  <a:srgbClr val="2F5597"/>
                </a:solidFill>
                <a:latin typeface="Arial"/>
                <a:cs typeface="Arial"/>
              </a:rPr>
              <a:t>The voice</a:t>
            </a:r>
          </a:p>
          <a:p>
            <a:pPr>
              <a:buFontTx/>
              <a:buChar char="•"/>
              <a:defRPr/>
            </a:pPr>
            <a:r>
              <a:rPr lang="en-GB" kern="0">
                <a:solidFill>
                  <a:srgbClr val="2F5597"/>
                </a:solidFill>
                <a:latin typeface="Arial"/>
                <a:cs typeface="Arial"/>
              </a:rPr>
              <a:t>Vary the voice</a:t>
            </a:r>
          </a:p>
          <a:p>
            <a:pPr>
              <a:buFontTx/>
              <a:buChar char="•"/>
              <a:defRPr/>
            </a:pPr>
            <a:r>
              <a:rPr lang="en-GB" kern="0">
                <a:solidFill>
                  <a:srgbClr val="2F5597"/>
                </a:solidFill>
                <a:latin typeface="Arial"/>
                <a:cs typeface="Arial"/>
              </a:rPr>
              <a:t>Pitch</a:t>
            </a:r>
          </a:p>
          <a:p>
            <a:pPr>
              <a:buFontTx/>
              <a:buChar char="•"/>
              <a:defRPr/>
            </a:pPr>
            <a:r>
              <a:rPr lang="en-GB" kern="0">
                <a:solidFill>
                  <a:srgbClr val="2F5597"/>
                </a:solidFill>
                <a:latin typeface="Arial"/>
                <a:cs typeface="Arial"/>
              </a:rPr>
              <a:t>Intonation</a:t>
            </a:r>
          </a:p>
          <a:p>
            <a:pPr>
              <a:buFontTx/>
              <a:buChar char="•"/>
              <a:defRPr/>
            </a:pPr>
            <a:r>
              <a:rPr lang="en-GB" kern="0">
                <a:solidFill>
                  <a:srgbClr val="2F5597"/>
                </a:solidFill>
                <a:latin typeface="Arial"/>
                <a:cs typeface="Arial"/>
              </a:rPr>
              <a:t>Tone</a:t>
            </a:r>
          </a:p>
          <a:p>
            <a:pPr>
              <a:buFontTx/>
              <a:buChar char="•"/>
              <a:defRPr/>
            </a:pPr>
            <a:r>
              <a:rPr lang="en-GB" kern="0">
                <a:solidFill>
                  <a:srgbClr val="2F5597"/>
                </a:solidFill>
                <a:latin typeface="Arial"/>
                <a:cs typeface="Arial"/>
              </a:rPr>
              <a:t>Tempo</a:t>
            </a:r>
          </a:p>
          <a:p>
            <a:pPr>
              <a:buFontTx/>
              <a:buChar char="•"/>
              <a:defRPr/>
            </a:pPr>
            <a:r>
              <a:rPr lang="en-GB" kern="0">
                <a:solidFill>
                  <a:srgbClr val="2F5597"/>
                </a:solidFill>
                <a:latin typeface="Arial"/>
                <a:cs typeface="Arial"/>
              </a:rPr>
              <a:t>Strength</a:t>
            </a:r>
            <a:endParaRPr lang="en-US" kern="0">
              <a:solidFill>
                <a:srgbClr val="2F5597"/>
              </a:solidFill>
              <a:latin typeface="Arial"/>
              <a:cs typeface="Arial"/>
            </a:endParaRP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4954431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Iaith y corff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Body language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916833"/>
            <a:ext cx="4077676" cy="4561023"/>
          </a:xfrm>
        </p:spPr>
        <p:txBody>
          <a:bodyPr/>
          <a:lstStyle/>
          <a:p>
            <a:pPr lvl="1">
              <a:buFont typeface="Arial" panose="020B0604020202020204" pitchFamily="34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Cyswllt llygaid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Nerfau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Lleoli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Serchus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cy-GB" sz="2800" kern="0">
                <a:solidFill>
                  <a:srgbClr val="000000"/>
                </a:solidFill>
                <a:latin typeface="Arial" panose="020B0604020202020204" pitchFamily="34" charset="0"/>
              </a:rPr>
              <a:t>Cynnwys pawb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GB" sz="2800" kern="0" err="1">
                <a:solidFill>
                  <a:srgbClr val="000000"/>
                </a:solidFill>
                <a:latin typeface="Arial" panose="020B0604020202020204" pitchFamily="34" charset="0"/>
              </a:rPr>
              <a:t>Proffesiynol</a:t>
            </a:r>
            <a:endParaRPr lang="cy-GB" sz="2800" ker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16833"/>
            <a:ext cx="4038600" cy="420933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Eye contact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Nerves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Positioning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Pleasant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Include everyone</a:t>
            </a:r>
          </a:p>
          <a:p>
            <a:pPr>
              <a:buFontTx/>
              <a:buChar char="•"/>
              <a:defRPr/>
            </a:pPr>
            <a:r>
              <a:rPr lang="en-GB" altLang="cy-GB" kern="0">
                <a:solidFill>
                  <a:srgbClr val="2F5597"/>
                </a:solidFill>
                <a:latin typeface="Arial"/>
                <a:cs typeface="Arial"/>
              </a:rPr>
              <a:t>Professional</a:t>
            </a:r>
            <a:endParaRPr lang="en-US" altLang="cy-GB" kern="0">
              <a:solidFill>
                <a:srgbClr val="2F5597"/>
              </a:solidFill>
              <a:latin typeface="Arial"/>
              <a:cs typeface="Arial"/>
            </a:endParaRPr>
          </a:p>
          <a:p>
            <a:pPr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1003234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63048-60DD-66A2-10AE-F1EF4ACFF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26" y="159972"/>
            <a:ext cx="12172269" cy="1558920"/>
          </a:xfrm>
        </p:spPr>
        <p:txBody>
          <a:bodyPr>
            <a:normAutofit fontScale="90000"/>
          </a:bodyPr>
          <a:lstStyle/>
          <a:p>
            <a:r>
              <a:rPr lang="en-US" sz="3600" b="1" err="1">
                <a:cs typeface="Arial"/>
              </a:rPr>
              <a:t>Gwyliwch</a:t>
            </a:r>
            <a:r>
              <a:rPr lang="en-US" sz="3600" b="1">
                <a:cs typeface="Arial"/>
              </a:rPr>
              <a:t>- </a:t>
            </a:r>
            <a:r>
              <a:rPr lang="en-US" sz="3600" b="1" err="1">
                <a:cs typeface="Arial"/>
              </a:rPr>
              <a:t>ydy</a:t>
            </a:r>
            <a:r>
              <a:rPr lang="en-US" sz="3600" b="1">
                <a:cs typeface="Arial"/>
              </a:rPr>
              <a:t> chi </a:t>
            </a:r>
            <a:r>
              <a:rPr lang="en-US" sz="3600" b="1" err="1">
                <a:cs typeface="Arial"/>
              </a:rPr>
              <a:t>yn</a:t>
            </a:r>
            <a:r>
              <a:rPr lang="en-US" sz="3600" b="1">
                <a:cs typeface="Arial"/>
              </a:rPr>
              <a:t> </a:t>
            </a:r>
            <a:r>
              <a:rPr lang="en-US" sz="3600" b="1" err="1">
                <a:cs typeface="Arial"/>
              </a:rPr>
              <a:t>cytuno</a:t>
            </a:r>
            <a:r>
              <a:rPr lang="en-US" sz="3600" b="1">
                <a:cs typeface="Arial"/>
              </a:rPr>
              <a:t> </a:t>
            </a:r>
            <a:r>
              <a:rPr lang="en-US" sz="3600" b="1" err="1">
                <a:cs typeface="Arial"/>
              </a:rPr>
              <a:t>gyda</a:t>
            </a:r>
            <a:r>
              <a:rPr lang="en-US" sz="3600" b="1">
                <a:cs typeface="Arial"/>
              </a:rPr>
              <a:t> </a:t>
            </a:r>
            <a:r>
              <a:rPr lang="en-US" sz="3600" b="1" err="1">
                <a:cs typeface="Arial"/>
              </a:rPr>
              <a:t>rhai</a:t>
            </a:r>
            <a:r>
              <a:rPr lang="en-US" sz="3600" b="1">
                <a:cs typeface="Arial"/>
              </a:rPr>
              <a:t> </a:t>
            </a:r>
            <a:r>
              <a:rPr lang="en-US" sz="3600" b="1" err="1">
                <a:cs typeface="Arial"/>
              </a:rPr>
              <a:t>o'r</a:t>
            </a:r>
            <a:r>
              <a:rPr lang="en-US" sz="3600" b="1">
                <a:cs typeface="Arial"/>
              </a:rPr>
              <a:t> </a:t>
            </a:r>
            <a:r>
              <a:rPr lang="en-US" sz="3600" b="1" err="1">
                <a:cs typeface="Arial"/>
              </a:rPr>
              <a:t>tipiau</a:t>
            </a:r>
            <a:r>
              <a:rPr lang="en-US" sz="3600" b="1">
                <a:cs typeface="Arial"/>
              </a:rPr>
              <a:t> fan </a:t>
            </a:r>
            <a:r>
              <a:rPr lang="en-US" sz="3600" b="1" err="1">
                <a:cs typeface="Arial"/>
              </a:rPr>
              <a:t>hyn</a:t>
            </a:r>
            <a:r>
              <a:rPr lang="en-US" sz="3600" b="1">
                <a:cs typeface="Arial"/>
              </a:rPr>
              <a:t>?</a:t>
            </a:r>
            <a:br>
              <a:rPr lang="en-US" sz="3600" b="1">
                <a:cs typeface="Arial"/>
              </a:rPr>
            </a:br>
            <a:r>
              <a:rPr lang="en-US" sz="3600" b="1" i="1">
                <a:solidFill>
                  <a:srgbClr val="2F5597"/>
                </a:solidFill>
                <a:cs typeface="Arial"/>
              </a:rPr>
              <a:t>Watch -do you agree with some of the tips here</a:t>
            </a:r>
            <a:r>
              <a:rPr lang="en-US" sz="3600" i="1">
                <a:solidFill>
                  <a:srgbClr val="2F5597"/>
                </a:solidFill>
                <a:cs typeface="Arial"/>
              </a:rPr>
              <a:t>?</a:t>
            </a:r>
          </a:p>
        </p:txBody>
      </p:sp>
      <p:pic>
        <p:nvPicPr>
          <p:cNvPr id="5" name="Online Media 4" title="PRESENTING AND PUBLIC SPEAKING TIPS - HOW TO IMPROVE SKILLS &amp; CONFIDENCE">
            <a:hlinkClick r:id="" action="ppaction://media"/>
            <a:extLst>
              <a:ext uri="{FF2B5EF4-FFF2-40B4-BE49-F238E27FC236}">
                <a16:creationId xmlns:a16="http://schemas.microsoft.com/office/drawing/2014/main" id="{985A3D44-F8BF-AEB1-5C12-6AD89E0DB96E}"/>
              </a:ext>
            </a:extLst>
          </p:cNvPr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1725665"/>
            <a:ext cx="9464776" cy="4101074"/>
          </a:xfrm>
        </p:spPr>
      </p:pic>
    </p:spTree>
    <p:extLst>
      <p:ext uri="{BB962C8B-B14F-4D97-AF65-F5344CB8AC3E}">
        <p14:creationId xmlns:p14="http://schemas.microsoft.com/office/powerpoint/2010/main" val="8121695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6AC5B-A6DE-D7BD-DDFE-CB1E6D5F8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dirty="0"/>
            </a:br>
            <a:endParaRPr lang="en-GB" dirty="0">
              <a:solidFill>
                <a:srgbClr val="2F5597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4E5A7-729E-4D62-3FE2-DDFE991C6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6471" y="1253331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err="1"/>
              <a:t>Defnyddiwch</a:t>
            </a:r>
            <a:r>
              <a:rPr lang="en-GB" sz="4000" dirty="0"/>
              <a:t> y </a:t>
            </a:r>
            <a:r>
              <a:rPr lang="en-GB" sz="4000" dirty="0" err="1"/>
              <a:t>canllawiau</a:t>
            </a:r>
            <a:r>
              <a:rPr lang="en-GB" sz="4000" dirty="0"/>
              <a:t> </a:t>
            </a:r>
            <a:r>
              <a:rPr lang="en-GB" sz="4000" dirty="0" err="1"/>
              <a:t>ar</a:t>
            </a:r>
            <a:r>
              <a:rPr lang="en-GB" sz="4000" dirty="0"/>
              <a:t> Moodle </a:t>
            </a:r>
            <a:r>
              <a:rPr lang="en-GB" sz="4000" dirty="0" err="1"/>
              <a:t>i</a:t>
            </a:r>
            <a:r>
              <a:rPr lang="en-GB" sz="4000" dirty="0"/>
              <a:t> </a:t>
            </a:r>
            <a:r>
              <a:rPr lang="en-GB" sz="4000" dirty="0" err="1"/>
              <a:t>gynllunio</a:t>
            </a:r>
            <a:r>
              <a:rPr lang="en-GB" sz="4000" dirty="0"/>
              <a:t> a </a:t>
            </a:r>
            <a:r>
              <a:rPr lang="en-GB" sz="4000" dirty="0" err="1"/>
              <a:t>chyflwyno</a:t>
            </a:r>
            <a:r>
              <a:rPr lang="en-GB" sz="4000" dirty="0"/>
              <a:t> </a:t>
            </a:r>
            <a:r>
              <a:rPr lang="en-GB" sz="4000" dirty="0" err="1"/>
              <a:t>eich</a:t>
            </a:r>
            <a:r>
              <a:rPr lang="en-GB" sz="4000" dirty="0"/>
              <a:t> poster (</a:t>
            </a:r>
            <a:r>
              <a:rPr lang="en-GB" sz="4000"/>
              <a:t>rhan</a:t>
            </a:r>
            <a:r>
              <a:rPr lang="en-GB" sz="4000" dirty="0"/>
              <a:t> 3 a 4 yr </a:t>
            </a:r>
            <a:r>
              <a:rPr lang="en-GB" sz="4000" dirty="0" err="1"/>
              <a:t>aseiniad</a:t>
            </a:r>
            <a:r>
              <a:rPr lang="en-GB" sz="4000" dirty="0"/>
              <a:t>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417809-B273-8EC9-3173-7E2B088F1D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405296"/>
            <a:ext cx="5181600" cy="4351338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2F5597"/>
                </a:solidFill>
              </a:rPr>
              <a:t>Use the guidance on Moodle to help you design and present your poster (part 3 and 4 of assignment)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593161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172079" y="638272"/>
            <a:ext cx="9867271" cy="2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000" b="1" kern="0">
                <a:solidFill>
                  <a:srgbClr val="000000"/>
                </a:solidFill>
                <a:latin typeface="Arial"/>
                <a:cs typeface="Arial"/>
              </a:rPr>
              <a:t>Rhestr o gyfeiriadau</a:t>
            </a:r>
            <a:br>
              <a:rPr lang="en-GB" altLang="cy-GB" sz="4000" b="1" kern="0">
                <a:latin typeface="Arial" panose="020B0604020202020204" pitchFamily="34" charset="0"/>
              </a:rPr>
            </a:br>
            <a:r>
              <a:rPr lang="en-GB" altLang="cy-GB" sz="4000" b="1" kern="0">
                <a:solidFill>
                  <a:srgbClr val="2F5597"/>
                </a:solidFill>
                <a:latin typeface="Arial"/>
                <a:cs typeface="Arial"/>
              </a:rPr>
              <a:t>Reference list</a:t>
            </a:r>
            <a:endParaRPr lang="cy-GB" sz="40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180453" y="1133787"/>
            <a:ext cx="11793204" cy="50507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006666"/>
              </a:buClr>
              <a:buSzPct val="70000"/>
              <a:buNone/>
              <a:defRPr/>
            </a:pPr>
            <a:r>
              <a:rPr lang="cy-GB" altLang="cy-GB" sz="2000" kern="0" err="1">
                <a:solidFill>
                  <a:srgbClr val="000000"/>
                </a:solidFill>
                <a:latin typeface="Arial"/>
                <a:cs typeface="Arial"/>
              </a:rPr>
              <a:t>Beckley</a:t>
            </a:r>
            <a:r>
              <a:rPr lang="cy-GB" altLang="cy-GB" sz="2000" kern="0">
                <a:solidFill>
                  <a:srgbClr val="000000"/>
                </a:solidFill>
                <a:latin typeface="Arial"/>
                <a:cs typeface="Arial"/>
              </a:rPr>
              <a:t>, P. (</a:t>
            </a:r>
            <a:r>
              <a:rPr lang="cy-GB" altLang="cy-GB" sz="2000" kern="0" err="1">
                <a:solidFill>
                  <a:srgbClr val="000000"/>
                </a:solidFill>
                <a:latin typeface="Arial"/>
                <a:cs typeface="Arial"/>
              </a:rPr>
              <a:t>ed</a:t>
            </a:r>
            <a:r>
              <a:rPr lang="cy-GB" altLang="cy-GB" sz="2000" kern="0">
                <a:solidFill>
                  <a:srgbClr val="000000"/>
                </a:solidFill>
                <a:latin typeface="Arial"/>
                <a:cs typeface="Arial"/>
              </a:rPr>
              <a:t>.) (2012) </a:t>
            </a:r>
            <a:r>
              <a:rPr lang="cy-GB" altLang="cy-GB" sz="2000" i="1" kern="0" err="1">
                <a:solidFill>
                  <a:srgbClr val="000000"/>
                </a:solidFill>
                <a:latin typeface="Arial"/>
                <a:cs typeface="Arial"/>
              </a:rPr>
              <a:t>Learning</a:t>
            </a:r>
            <a:r>
              <a:rPr lang="cy-GB" altLang="cy-GB" sz="2000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cy-GB" altLang="cy-GB" sz="2000" i="1" kern="0" err="1">
                <a:solidFill>
                  <a:srgbClr val="000000"/>
                </a:solidFill>
                <a:latin typeface="Arial"/>
                <a:cs typeface="Arial"/>
              </a:rPr>
              <a:t>in</a:t>
            </a:r>
            <a:r>
              <a:rPr lang="cy-GB" altLang="cy-GB" sz="2000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cy-GB" altLang="cy-GB" sz="2000" i="1" kern="0" err="1">
                <a:solidFill>
                  <a:srgbClr val="000000"/>
                </a:solidFill>
                <a:latin typeface="Arial"/>
                <a:cs typeface="Arial"/>
              </a:rPr>
              <a:t>early</a:t>
            </a:r>
            <a:r>
              <a:rPr lang="cy-GB" altLang="cy-GB" sz="2000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cy-GB" altLang="cy-GB" sz="2000" i="1" kern="0" err="1">
                <a:solidFill>
                  <a:srgbClr val="000000"/>
                </a:solidFill>
                <a:latin typeface="Arial"/>
                <a:cs typeface="Arial"/>
              </a:rPr>
              <a:t>childhood</a:t>
            </a:r>
            <a:r>
              <a:rPr lang="cy-GB" altLang="cy-GB" sz="2000" i="1" kern="0">
                <a:solidFill>
                  <a:srgbClr val="000000"/>
                </a:solidFill>
                <a:latin typeface="Arial"/>
                <a:cs typeface="Arial"/>
              </a:rPr>
              <a:t>. </a:t>
            </a:r>
            <a:r>
              <a:rPr lang="cy-GB" altLang="cy-GB" sz="2000" kern="0">
                <a:solidFill>
                  <a:srgbClr val="000000"/>
                </a:solidFill>
                <a:latin typeface="Arial"/>
                <a:cs typeface="Arial"/>
              </a:rPr>
              <a:t>London: </a:t>
            </a:r>
            <a:r>
              <a:rPr lang="cy-GB" altLang="cy-GB" sz="2000" kern="0" err="1">
                <a:solidFill>
                  <a:srgbClr val="000000"/>
                </a:solidFill>
                <a:latin typeface="Arial"/>
                <a:cs typeface="Arial"/>
              </a:rPr>
              <a:t>Sage</a:t>
            </a:r>
            <a:r>
              <a:rPr lang="cy-GB" altLang="cy-GB" sz="2000" kern="0">
                <a:solidFill>
                  <a:srgbClr val="000000"/>
                </a:solidFill>
                <a:latin typeface="Arial"/>
                <a:cs typeface="Arial"/>
              </a:rPr>
              <a:t> Publications </a:t>
            </a:r>
            <a:r>
              <a:rPr lang="cy-GB" altLang="cy-GB" sz="2000" kern="0" err="1">
                <a:solidFill>
                  <a:srgbClr val="000000"/>
                </a:solidFill>
                <a:latin typeface="Arial"/>
                <a:cs typeface="Arial"/>
              </a:rPr>
              <a:t>Limited</a:t>
            </a:r>
            <a:r>
              <a:rPr lang="cy-GB" altLang="cy-GB" sz="2000" ker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cy-GB" sz="2000" kern="0">
                <a:solidFill>
                  <a:srgbClr val="000000"/>
                </a:solidFill>
                <a:latin typeface="Arial"/>
                <a:cs typeface="Arial"/>
              </a:rPr>
              <a:t>Cohen, L., Manion, L. and Morrison, K. (2005) </a:t>
            </a:r>
            <a:r>
              <a:rPr lang="en-GB" altLang="cy-GB" sz="2000" i="1" kern="0">
                <a:solidFill>
                  <a:srgbClr val="000000"/>
                </a:solidFill>
                <a:latin typeface="Arial"/>
                <a:cs typeface="Arial"/>
              </a:rPr>
              <a:t>Research methods in education. </a:t>
            </a:r>
            <a:r>
              <a:rPr lang="en-GB" altLang="cy-GB" sz="2000" kern="0">
                <a:solidFill>
                  <a:srgbClr val="000000"/>
                </a:solidFill>
                <a:latin typeface="Arial"/>
                <a:cs typeface="Arial"/>
              </a:rPr>
              <a:t>5</a:t>
            </a:r>
            <a:r>
              <a:rPr lang="en-GB" altLang="cy-GB" sz="2000" kern="0" baseline="30000">
                <a:solidFill>
                  <a:srgbClr val="000000"/>
                </a:solidFill>
                <a:latin typeface="Arial"/>
                <a:cs typeface="Arial"/>
              </a:rPr>
              <a:t>th</a:t>
            </a:r>
            <a:r>
              <a:rPr lang="en-GB" altLang="cy-GB" sz="2000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GB" altLang="cy-GB" sz="2000" kern="0" err="1">
                <a:solidFill>
                  <a:srgbClr val="000000"/>
                </a:solidFill>
                <a:latin typeface="Arial"/>
                <a:cs typeface="Arial"/>
              </a:rPr>
              <a:t>edn</a:t>
            </a:r>
            <a:r>
              <a:rPr lang="en-GB" altLang="cy-GB" sz="2000" kern="0">
                <a:solidFill>
                  <a:srgbClr val="000000"/>
                </a:solidFill>
                <a:latin typeface="Arial"/>
                <a:cs typeface="Arial"/>
              </a:rPr>
              <a:t>. </a:t>
            </a:r>
            <a:r>
              <a:rPr lang="en-GB" altLang="cy-GB" sz="2000" i="1" ker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GB" altLang="cy-GB" sz="2000" kern="0">
                <a:solidFill>
                  <a:srgbClr val="000000"/>
                </a:solidFill>
                <a:latin typeface="Arial"/>
                <a:cs typeface="Arial"/>
              </a:rPr>
              <a:t>London: Routledge &amp; Falmer.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sz="2000" kern="0">
                <a:cs typeface="Arial"/>
              </a:rPr>
              <a:t>Daly, J. and Lumley, J. (2002) ‘Bias is qualitative research designs’, </a:t>
            </a:r>
            <a:r>
              <a:rPr lang="en-GB" sz="2000" i="1" kern="0">
                <a:cs typeface="Arial"/>
              </a:rPr>
              <a:t>Australian and New Zealand</a:t>
            </a:r>
            <a:r>
              <a:rPr lang="en-GB" sz="2000" kern="0">
                <a:cs typeface="Arial"/>
              </a:rPr>
              <a:t> </a:t>
            </a:r>
            <a:r>
              <a:rPr lang="en-GB" sz="2000" i="1" kern="0">
                <a:cs typeface="Arial"/>
              </a:rPr>
              <a:t>Journal of Public Health,</a:t>
            </a:r>
            <a:r>
              <a:rPr lang="en-GB" sz="2000" kern="0">
                <a:cs typeface="Arial"/>
              </a:rPr>
              <a:t> 26, 4, pp. 299-300.</a:t>
            </a:r>
            <a:endParaRPr lang="en-US" sz="2000" kern="0"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sz="2000" kern="0">
                <a:cs typeface="Arial"/>
              </a:rPr>
              <a:t>Doherty, J. and Hughes, M. (2009) </a:t>
            </a:r>
            <a:r>
              <a:rPr lang="en-GB" sz="2000" i="1" kern="0">
                <a:cs typeface="Arial"/>
              </a:rPr>
              <a:t>Child development: theory and practice 0-11. </a:t>
            </a:r>
            <a:r>
              <a:rPr lang="en-GB" sz="2000" kern="0">
                <a:cs typeface="Arial"/>
              </a:rPr>
              <a:t>Essex: Pearson Education Limited.</a:t>
            </a:r>
            <a:endParaRPr lang="en-US" sz="2000" kern="0"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sz="2000" kern="0">
                <a:cs typeface="Arial"/>
              </a:rPr>
              <a:t>Mitchell, N. and Hobson, A. J. (2011) ‘The influence of prior experience on research participants perspectives,’ </a:t>
            </a:r>
            <a:r>
              <a:rPr lang="en-GB" sz="2000" i="1" kern="0">
                <a:cs typeface="Arial"/>
              </a:rPr>
              <a:t>Journal of Empirical Research on Human Research Ethics: An International</a:t>
            </a:r>
            <a:r>
              <a:rPr lang="cy-GB" sz="2000" kern="0">
                <a:cs typeface="Arial"/>
              </a:rPr>
              <a:t> </a:t>
            </a:r>
            <a:r>
              <a:rPr lang="en-GB" sz="2000" i="1" kern="0">
                <a:cs typeface="Arial"/>
              </a:rPr>
              <a:t>Journal, </a:t>
            </a:r>
            <a:r>
              <a:rPr lang="en-GB" sz="2000" kern="0">
                <a:cs typeface="Arial"/>
              </a:rPr>
              <a:t>6,1 pp. 83-84.</a:t>
            </a:r>
            <a:endParaRPr lang="en-US" sz="2000" kern="0">
              <a:cs typeface="Arial"/>
            </a:endParaRPr>
          </a:p>
          <a:p>
            <a:pPr>
              <a:defRPr/>
            </a:pPr>
            <a:endParaRPr lang="cy-GB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731715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159727" y="247896"/>
            <a:ext cx="9879623" cy="68761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b="1" kern="0">
                <a:solidFill>
                  <a:srgbClr val="000000"/>
                </a:solidFill>
                <a:latin typeface="Arial"/>
                <a:cs typeface="Arial"/>
              </a:rPr>
              <a:t>Rhestr o gyfeiriadau</a:t>
            </a:r>
            <a:br>
              <a:rPr lang="en-GB" altLang="cy-GB" sz="4800" b="1" kern="0">
                <a:latin typeface="Arial" panose="020B0604020202020204" pitchFamily="34" charset="0"/>
              </a:rPr>
            </a:br>
            <a:r>
              <a:rPr lang="en-GB" altLang="cy-GB" sz="4800" b="1" kern="0">
                <a:solidFill>
                  <a:srgbClr val="2F5597"/>
                </a:solidFill>
                <a:latin typeface="Arial"/>
                <a:cs typeface="Arial"/>
              </a:rPr>
              <a:t>Reference list</a:t>
            </a:r>
            <a:endParaRPr lang="cy-GB" sz="4800" b="1">
              <a:solidFill>
                <a:srgbClr val="2F5597"/>
              </a:solidFill>
              <a:latin typeface="Arial"/>
              <a:cs typeface="Arial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157736" y="1198422"/>
            <a:ext cx="12034263" cy="446449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sz="2000" kern="0">
                <a:solidFill>
                  <a:srgbClr val="000000"/>
                </a:solidFill>
                <a:latin typeface="Arial"/>
                <a:cs typeface="Arial"/>
              </a:rPr>
              <a:t>Ross, J. (2010) ‘Recruiting better research participants’ </a:t>
            </a:r>
            <a:r>
              <a:rPr lang="en-GB" sz="2000" kern="0">
                <a:solidFill>
                  <a:srgbClr val="000000"/>
                </a:solidFill>
                <a:latin typeface="Arial"/>
                <a:cs typeface="Arial"/>
                <a:hlinkClick r:id="rId3"/>
              </a:rPr>
              <a:t>http://www.uxmatters.com/mt/archives/2010/07/recruiting-better-research-participants.php</a:t>
            </a:r>
            <a:r>
              <a:rPr lang="en-GB" sz="2000" kern="0">
                <a:solidFill>
                  <a:srgbClr val="000000"/>
                </a:solidFill>
                <a:latin typeface="Arial"/>
                <a:cs typeface="Arial"/>
              </a:rPr>
              <a:t> (Accessed: 10</a:t>
            </a:r>
            <a:r>
              <a:rPr lang="en-GB" sz="2000" kern="0" baseline="30000">
                <a:solidFill>
                  <a:srgbClr val="000000"/>
                </a:solidFill>
                <a:latin typeface="Arial"/>
                <a:cs typeface="Arial"/>
              </a:rPr>
              <a:t>th</a:t>
            </a:r>
            <a:r>
              <a:rPr lang="en-GB" sz="2000" kern="0">
                <a:solidFill>
                  <a:srgbClr val="000000"/>
                </a:solidFill>
                <a:latin typeface="Arial"/>
                <a:cs typeface="Arial"/>
              </a:rPr>
              <a:t> December 2011).</a:t>
            </a:r>
            <a:endParaRPr lang="en-GB" sz="2400" kern="0"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sz="2000" kern="0">
                <a:cs typeface="Arial"/>
              </a:rPr>
              <a:t>The Telegraph (2012) ‘</a:t>
            </a:r>
            <a:r>
              <a:rPr lang="en-US" sz="2000" kern="0">
                <a:cs typeface="Arial"/>
              </a:rPr>
              <a:t>Quarter of children play outdoors every day'  </a:t>
            </a:r>
            <a:r>
              <a:rPr lang="en-US" sz="2000" kern="0">
                <a:cs typeface="Arial"/>
                <a:hlinkClick r:id="rId4"/>
              </a:rPr>
              <a:t>http://www.telegraph.co.uk/women/mother-tongue/9134900/Quarter-of-children-play-outdoors-every-day.html</a:t>
            </a:r>
            <a:r>
              <a:rPr lang="en-US" sz="2000" kern="0">
                <a:cs typeface="Arial"/>
              </a:rPr>
              <a:t> (Accessed: 17</a:t>
            </a:r>
            <a:r>
              <a:rPr lang="en-US" sz="1300" kern="0" baseline="30000">
                <a:cs typeface="Arial"/>
              </a:rPr>
              <a:t>th</a:t>
            </a:r>
            <a:r>
              <a:rPr lang="en-US" sz="2000" kern="0">
                <a:cs typeface="Arial"/>
              </a:rPr>
              <a:t> October 2013</a:t>
            </a:r>
            <a:r>
              <a:rPr lang="en-US" sz="2400" kern="0">
                <a:cs typeface="Arial"/>
              </a:rPr>
              <a:t>).</a:t>
            </a:r>
            <a:endParaRPr lang="en-GB" sz="2400" kern="0">
              <a:cs typeface="Arial"/>
            </a:endParaRPr>
          </a:p>
          <a:p>
            <a:pPr>
              <a:buNone/>
              <a:defRPr/>
            </a:pPr>
            <a:endParaRPr lang="en-US" sz="2400" kern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n-GB" sz="1900" kern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n-GB" sz="1900" kern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n-GB" altLang="cy-GB" sz="2400" kern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677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A90DDE76-B0D5-491C-8752-ECFED6AA521C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802EE38805B14B91077D7B05415C63" ma:contentTypeVersion="13" ma:contentTypeDescription="Create a new document." ma:contentTypeScope="" ma:versionID="9b8a5e2bf0e654b7653ed3a682c846bd">
  <xsd:schema xmlns:xsd="http://www.w3.org/2001/XMLSchema" xmlns:xs="http://www.w3.org/2001/XMLSchema" xmlns:p="http://schemas.microsoft.com/office/2006/metadata/properties" xmlns:ns2="e87f4cbc-160f-487d-9673-7dfd5497eaf4" xmlns:ns3="16bfc89a-06a0-41d6-ae50-6ff65b36cb8b" targetNamespace="http://schemas.microsoft.com/office/2006/metadata/properties" ma:root="true" ma:fieldsID="f591151d5306c1d7dfc48c1c72013ac1" ns2:_="" ns3:_="">
    <xsd:import namespace="e87f4cbc-160f-487d-9673-7dfd5497eaf4"/>
    <xsd:import namespace="16bfc89a-06a0-41d6-ae50-6ff65b36cb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7f4cbc-160f-487d-9673-7dfd5497ea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bfc89a-06a0-41d6-ae50-6ff65b36cb8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8622A9-82D9-4B02-942B-E92EA8EBA87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0DE74A8-D4BB-46CD-8851-D165C07D7B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EF74AE-357D-4135-9AC0-70C007A4F5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7f4cbc-160f-487d-9673-7dfd5497eaf4"/>
    <ds:schemaRef ds:uri="16bfc89a-06a0-41d6-ae50-6ff65b36cb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3486</Words>
  <Application>Microsoft Office PowerPoint</Application>
  <PresentationFormat>Widescreen</PresentationFormat>
  <Paragraphs>532</Paragraphs>
  <Slides>54</Slides>
  <Notes>35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Arial</vt:lpstr>
      <vt:lpstr>Arial Black</vt:lpstr>
      <vt:lpstr>Calibri</vt:lpstr>
      <vt:lpstr>Times</vt:lpstr>
      <vt:lpstr>Office Theme</vt:lpstr>
      <vt:lpstr>UWTSD Holding Page</vt:lpstr>
      <vt:lpstr>UWTSD Text 1</vt:lpstr>
      <vt:lpstr>PowerPoint Presentation</vt:lpstr>
      <vt:lpstr>PowerPoint Presentation</vt:lpstr>
      <vt:lpstr>PowerPoint Presentation</vt:lpstr>
      <vt:lpstr>Cynnwys          Contents</vt:lpstr>
      <vt:lpstr>Adnoddau         Resources</vt:lpstr>
      <vt:lpstr>Sgiliau                  Skills</vt:lpstr>
      <vt:lpstr>Amcanion Objectives</vt:lpstr>
      <vt:lpstr>Arddull Academaidd Academic Style</vt:lpstr>
      <vt:lpstr>Arddull Academaidd Academic Style</vt:lpstr>
      <vt:lpstr>Trydydd person? (ei, eu) Third person? (it, he she, they, them)</vt:lpstr>
      <vt:lpstr>Rhagwenau / Pronouns</vt:lpstr>
      <vt:lpstr>Osgowch tôn emosiynol  Avoid emotive tone</vt:lpstr>
      <vt:lpstr>Byddwch yn ffurfiol Be formal – avoid contractions</vt:lpstr>
      <vt:lpstr>Byddwch yn ffurfiol Be formal</vt:lpstr>
      <vt:lpstr> Osgowch fratiaith ac ymadroddion llafar  Avoid slang and colloquiums </vt:lpstr>
      <vt:lpstr>Osgowch fratiaith ac ymadroddion llafar  Avoid slang and colloquiums </vt:lpstr>
      <vt:lpstr>Ysgrifennu beirniadol Critical writing </vt:lpstr>
      <vt:lpstr>Byddwch yn gryno a threfnus  Be concise and structured </vt:lpstr>
      <vt:lpstr>Geiriau cysylltiol?  Sut allwch ddefnyddio rhain i gysylltu brawddegau i greu paragraff sy’n llifo Linking words? How can you use these to link sentences and make a flowing paragraph.</vt:lpstr>
      <vt:lpstr>Geirfa defnyddiol i strwythuro gwaith  Useful phrases to structure work</vt:lpstr>
      <vt:lpstr>Wefan defnyddiol Useful website</vt:lpstr>
      <vt:lpstr>Canllawiau Sgiliau Academaidd Academic Skills guidance</vt:lpstr>
      <vt:lpstr>Tasg Task</vt:lpstr>
      <vt:lpstr> Deallusrwydd Artiffisial Artificial Intelligence  (AI)</vt:lpstr>
      <vt:lpstr>Rhestr Cyfeirnodi References</vt:lpstr>
      <vt:lpstr>PowerPoint Presentation</vt:lpstr>
      <vt:lpstr>Amcanion Objectives</vt:lpstr>
      <vt:lpstr>Cynllunio Planning </vt:lpstr>
      <vt:lpstr>Pwnc Subject</vt:lpstr>
      <vt:lpstr>Hyd Length</vt:lpstr>
      <vt:lpstr>Trefn Order</vt:lpstr>
      <vt:lpstr>Cynllun Design </vt:lpstr>
      <vt:lpstr>Ystyriwch cynllun ac eglirder Consider design and clarity</vt:lpstr>
      <vt:lpstr>Beiciau Modur    Motorbikes</vt:lpstr>
      <vt:lpstr>PowerPoint Presentation</vt:lpstr>
      <vt:lpstr>Allforion o Chile </vt:lpstr>
      <vt:lpstr>Cyngor Tips</vt:lpstr>
      <vt:lpstr>Y Cyflwyniad The Introduction</vt:lpstr>
      <vt:lpstr>Prif Bwyntiau Main Points</vt:lpstr>
      <vt:lpstr>Diweddglo Conclusion</vt:lpstr>
      <vt:lpstr>Strwythur Structure </vt:lpstr>
      <vt:lpstr>Meddwl am llif Think about flow</vt:lpstr>
      <vt:lpstr>Delwedd y cyflwyniad Presentation Image</vt:lpstr>
      <vt:lpstr>Cyfeirnodi ar sleidiau Referencing on slides</vt:lpstr>
      <vt:lpstr>Cyfeirnodi delwedd/llun Referencing an image/picture</vt:lpstr>
      <vt:lpstr>Rhestr o gyfeiriadau Reference list</vt:lpstr>
      <vt:lpstr>Rhestr o gyfeiriadau Reference list</vt:lpstr>
      <vt:lpstr>Cyfeirnodi gwybodaeth Referencing information</vt:lpstr>
      <vt:lpstr>Sgiliau cyflwyno Presentation skills</vt:lpstr>
      <vt:lpstr>Iaith y corff Body language</vt:lpstr>
      <vt:lpstr>Gwyliwch- ydy chi yn cytuno gyda rhai o'r tipiau fan hyn? Watch -do you agree with some of the tips here?</vt:lpstr>
      <vt:lpstr> </vt:lpstr>
      <vt:lpstr>Rhestr o gyfeiriadau Reference list</vt:lpstr>
      <vt:lpstr>Rhestr o gyfeiriadau 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Glenda Tinney</cp:lastModifiedBy>
  <cp:revision>78</cp:revision>
  <dcterms:created xsi:type="dcterms:W3CDTF">2022-07-11T13:19:46Z</dcterms:created>
  <dcterms:modified xsi:type="dcterms:W3CDTF">2026-08-27T13:29:43Z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  <property fmtid="{D5CDD505-2E9C-101B-9397-08002B2CF9AE}" pid="4" name="ContentTypeId">
    <vt:lpwstr>0x010100AB802EE38805B14B91077D7B05415C63</vt:lpwstr>
  </property>
</Properties>
</file>