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5" r:id="rId1"/>
  </p:sldMasterIdLst>
  <p:notesMasterIdLst>
    <p:notesMasterId r:id="rId13"/>
  </p:notesMasterIdLst>
  <p:sldIdLst>
    <p:sldId id="256" r:id="rId2"/>
    <p:sldId id="259" r:id="rId3"/>
    <p:sldId id="264" r:id="rId4"/>
    <p:sldId id="262" r:id="rId5"/>
    <p:sldId id="266" r:id="rId6"/>
    <p:sldId id="286" r:id="rId7"/>
    <p:sldId id="272" r:id="rId8"/>
    <p:sldId id="258" r:id="rId9"/>
    <p:sldId id="260" r:id="rId10"/>
    <p:sldId id="257" r:id="rId11"/>
    <p:sldId id="287" r:id="rId12"/>
  </p:sldIdLst>
  <p:sldSz cx="9144000" cy="5143500" type="screen16x9"/>
  <p:notesSz cx="6858000" cy="9144000"/>
  <p:embeddedFontLst>
    <p:embeddedFont>
      <p:font typeface="DM Sans" pitchFamily="2" charset="0"/>
      <p:regular r:id="rId14"/>
      <p:bold r:id="rId15"/>
      <p:italic r:id="rId16"/>
      <p:boldItalic r:id="rId17"/>
    </p:embeddedFont>
    <p:embeddedFont>
      <p:font typeface="Hind Madurai" panose="02000000000000000000" pitchFamily="2" charset="0"/>
      <p:regular r:id="rId18"/>
      <p:bold r:id="rId19"/>
    </p:embeddedFont>
    <p:embeddedFont>
      <p:font typeface="Hind Madurai Medium" panose="02000000000000000000" pitchFamily="2" charset="0"/>
      <p:regular r:id="rId20"/>
      <p:bold r:id="rId21"/>
    </p:embeddedFont>
    <p:embeddedFont>
      <p:font typeface="Roboto Condensed Light" panose="02000000000000000000" pitchFamily="2" charset="0"/>
      <p:regular r:id="rId22"/>
      <p:italic r:id="rId23"/>
    </p:embeddedFont>
    <p:embeddedFont>
      <p:font typeface="Trebuchet MS" panose="020B0603020202020204" pitchFamily="34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55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ED34B99-89B5-4AE3-8970-CB72CC23CBC9}">
  <a:tblStyle styleId="{1ED34B99-89B5-4AE3-8970-CB72CC23CBC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76"/>
  </p:normalViewPr>
  <p:slideViewPr>
    <p:cSldViewPr snapToGrid="0">
      <p:cViewPr varScale="1">
        <p:scale>
          <a:sx n="98" d="100"/>
          <a:sy n="98" d="100"/>
        </p:scale>
        <p:origin x="456" y="160"/>
      </p:cViewPr>
      <p:guideLst>
        <p:guide orient="horz" pos="55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" name="Google Shape;4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gbd6c00e73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7" name="Google Shape;507;gbd6c00e73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g10d19682fb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6" name="Google Shape;596;g10d19682fb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g108d799aaf8_2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2" name="Google Shape;552;g108d799aaf8_2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gbd6c00e730_0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0" name="Google Shape;620;gbd6c00e730_0_1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" name="Google Shape;1089;gd6fc454c64_1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0" name="Google Shape;1090;gd6fc454c64_1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g10d19682fbd_0_4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1" name="Google Shape;791;g10d19682fbd_0_4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g99f2f57a71_0_2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2" name="Google Shape;472;g99f2f57a71_0_2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gbd6c00e730_0_1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9" name="Google Shape;519;gbd6c00e730_0_1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99f2f57a7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99f2f57a7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99f2f57a7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99f2f57a7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26704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2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 rot="10800000">
            <a:off x="-432767" y="3247190"/>
            <a:ext cx="2628475" cy="1951825"/>
            <a:chOff x="5437625" y="1526625"/>
            <a:chExt cx="2628475" cy="1951825"/>
          </a:xfrm>
        </p:grpSpPr>
        <p:sp>
          <p:nvSpPr>
            <p:cNvPr id="10" name="Google Shape;10;p2"/>
            <p:cNvSpPr/>
            <p:nvPr/>
          </p:nvSpPr>
          <p:spPr>
            <a:xfrm>
              <a:off x="5437625" y="15266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7049450" y="1527160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" name="Google Shape;12;p2"/>
          <p:cNvGrpSpPr/>
          <p:nvPr/>
        </p:nvGrpSpPr>
        <p:grpSpPr>
          <a:xfrm rot="10800000" flipH="1">
            <a:off x="2906496" y="2616924"/>
            <a:ext cx="3477210" cy="2582069"/>
            <a:chOff x="5437625" y="1526625"/>
            <a:chExt cx="2628475" cy="1951825"/>
          </a:xfrm>
        </p:grpSpPr>
        <p:sp>
          <p:nvSpPr>
            <p:cNvPr id="13" name="Google Shape;13;p2"/>
            <p:cNvSpPr/>
            <p:nvPr/>
          </p:nvSpPr>
          <p:spPr>
            <a:xfrm>
              <a:off x="5437625" y="15266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7049450" y="1527160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" name="Google Shape;15;p2"/>
          <p:cNvGrpSpPr/>
          <p:nvPr/>
        </p:nvGrpSpPr>
        <p:grpSpPr>
          <a:xfrm>
            <a:off x="2361154" y="-21204"/>
            <a:ext cx="4298871" cy="3192210"/>
            <a:chOff x="4751825" y="1602825"/>
            <a:chExt cx="2628475" cy="1951825"/>
          </a:xfrm>
        </p:grpSpPr>
        <p:sp>
          <p:nvSpPr>
            <p:cNvPr id="16" name="Google Shape;16;p2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6354237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" name="Google Shape;18;p2"/>
          <p:cNvSpPr/>
          <p:nvPr/>
        </p:nvSpPr>
        <p:spPr>
          <a:xfrm>
            <a:off x="-106050" y="1166575"/>
            <a:ext cx="5693400" cy="27999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" name="Google Shape;19;p2"/>
          <p:cNvGrpSpPr/>
          <p:nvPr/>
        </p:nvGrpSpPr>
        <p:grpSpPr>
          <a:xfrm flipH="1">
            <a:off x="-659363" y="-21192"/>
            <a:ext cx="2430025" cy="1804462"/>
            <a:chOff x="4751825" y="1602825"/>
            <a:chExt cx="2628475" cy="1951825"/>
          </a:xfrm>
        </p:grpSpPr>
        <p:sp>
          <p:nvSpPr>
            <p:cNvPr id="20" name="Google Shape;20;p2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6328300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" name="Google Shape;22;p2"/>
          <p:cNvSpPr txBox="1">
            <a:spLocks noGrp="1"/>
          </p:cNvSpPr>
          <p:nvPr>
            <p:ph type="ctrTitle"/>
          </p:nvPr>
        </p:nvSpPr>
        <p:spPr>
          <a:xfrm>
            <a:off x="713100" y="1387850"/>
            <a:ext cx="4528800" cy="192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500" b="1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subTitle" idx="1"/>
          </p:nvPr>
        </p:nvSpPr>
        <p:spPr>
          <a:xfrm>
            <a:off x="713100" y="3315938"/>
            <a:ext cx="45288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>
                <a:latin typeface="Hind Madurai"/>
                <a:ea typeface="Hind Madurai"/>
                <a:cs typeface="Hind Madurai"/>
                <a:sym typeface="Hind Madurai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body" idx="1"/>
          </p:nvPr>
        </p:nvSpPr>
        <p:spPr>
          <a:xfrm>
            <a:off x="720000" y="1187958"/>
            <a:ext cx="7704000" cy="341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Hind Madurai"/>
              <a:buAutoNum type="arabicPeriod"/>
              <a:defRPr sz="1200">
                <a:solidFill>
                  <a:srgbClr val="434343"/>
                </a:solidFill>
                <a:latin typeface="Hind Madurai"/>
                <a:ea typeface="Hind Madurai"/>
                <a:cs typeface="Hind Madurai"/>
                <a:sym typeface="Hind Madurai"/>
              </a:defRPr>
            </a:lvl1pPr>
            <a:lvl2pPr marL="914400" lvl="1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>
                <a:solidFill>
                  <a:srgbClr val="434343"/>
                </a:solidFill>
              </a:defRPr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>
                <a:solidFill>
                  <a:srgbClr val="434343"/>
                </a:solidFill>
              </a:defRPr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4"/>
          <p:cNvSpPr/>
          <p:nvPr/>
        </p:nvSpPr>
        <p:spPr>
          <a:xfrm rot="10800000">
            <a:off x="8074138" y="4132290"/>
            <a:ext cx="2150713" cy="1075373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" name="Google Shape;41;p4"/>
          <p:cNvGrpSpPr/>
          <p:nvPr/>
        </p:nvGrpSpPr>
        <p:grpSpPr>
          <a:xfrm>
            <a:off x="7490525" y="-21262"/>
            <a:ext cx="2285459" cy="1696917"/>
            <a:chOff x="4751825" y="1602825"/>
            <a:chExt cx="2628475" cy="1951825"/>
          </a:xfrm>
        </p:grpSpPr>
        <p:sp>
          <p:nvSpPr>
            <p:cNvPr id="42" name="Google Shape;42;p4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4"/>
            <p:cNvSpPr/>
            <p:nvPr/>
          </p:nvSpPr>
          <p:spPr>
            <a:xfrm>
              <a:off x="6354237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" name="Google Shape;44;p4"/>
          <p:cNvGrpSpPr/>
          <p:nvPr/>
        </p:nvGrpSpPr>
        <p:grpSpPr>
          <a:xfrm flipH="1">
            <a:off x="-3340606" y="-21204"/>
            <a:ext cx="4298871" cy="3192210"/>
            <a:chOff x="4751825" y="1602825"/>
            <a:chExt cx="2628475" cy="1951825"/>
          </a:xfrm>
        </p:grpSpPr>
        <p:sp>
          <p:nvSpPr>
            <p:cNvPr id="45" name="Google Shape;45;p4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4"/>
            <p:cNvSpPr/>
            <p:nvPr/>
          </p:nvSpPr>
          <p:spPr>
            <a:xfrm>
              <a:off x="6354237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" name="Google Shape;47;p4"/>
          <p:cNvGrpSpPr/>
          <p:nvPr/>
        </p:nvGrpSpPr>
        <p:grpSpPr>
          <a:xfrm rot="10800000">
            <a:off x="-2518944" y="2616924"/>
            <a:ext cx="3477210" cy="2582069"/>
            <a:chOff x="5437625" y="1526625"/>
            <a:chExt cx="2628475" cy="1951825"/>
          </a:xfrm>
        </p:grpSpPr>
        <p:sp>
          <p:nvSpPr>
            <p:cNvPr id="48" name="Google Shape;48;p4"/>
            <p:cNvSpPr/>
            <p:nvPr/>
          </p:nvSpPr>
          <p:spPr>
            <a:xfrm>
              <a:off x="5437625" y="15266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4"/>
            <p:cNvSpPr/>
            <p:nvPr/>
          </p:nvSpPr>
          <p:spPr>
            <a:xfrm>
              <a:off x="7049450" y="1527160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6"/>
          <p:cNvSpPr/>
          <p:nvPr/>
        </p:nvSpPr>
        <p:spPr>
          <a:xfrm rot="5400000" flipH="1">
            <a:off x="-1791299" y="2380407"/>
            <a:ext cx="1891302" cy="3782534"/>
          </a:xfrm>
          <a:custGeom>
            <a:avLst/>
            <a:gdLst/>
            <a:ahLst/>
            <a:cxnLst/>
            <a:rect l="l" t="t" r="r" b="b"/>
            <a:pathLst>
              <a:path w="53673" h="107344" extrusionOk="0">
                <a:moveTo>
                  <a:pt x="0" y="0"/>
                </a:moveTo>
                <a:lnTo>
                  <a:pt x="0" y="107344"/>
                </a:lnTo>
                <a:lnTo>
                  <a:pt x="53672" y="53672"/>
                </a:lnTo>
                <a:lnTo>
                  <a:pt x="0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6"/>
          <p:cNvSpPr/>
          <p:nvPr/>
        </p:nvSpPr>
        <p:spPr>
          <a:xfrm rot="5400000" flipH="1">
            <a:off x="-1791957" y="2838695"/>
            <a:ext cx="1643650" cy="3289861"/>
          </a:xfrm>
          <a:custGeom>
            <a:avLst/>
            <a:gdLst/>
            <a:ahLst/>
            <a:cxnLst/>
            <a:rect l="l" t="t" r="r" b="b"/>
            <a:pathLst>
              <a:path w="25671" h="51380" extrusionOk="0">
                <a:moveTo>
                  <a:pt x="0" y="1"/>
                </a:moveTo>
                <a:lnTo>
                  <a:pt x="0" y="51379"/>
                </a:lnTo>
                <a:lnTo>
                  <a:pt x="25671" y="25690"/>
                </a:lnTo>
                <a:lnTo>
                  <a:pt x="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3" name="Google Shape;63;p6"/>
          <p:cNvGrpSpPr/>
          <p:nvPr/>
        </p:nvGrpSpPr>
        <p:grpSpPr>
          <a:xfrm flipH="1">
            <a:off x="-2292105" y="-261206"/>
            <a:ext cx="3456707" cy="2785190"/>
            <a:chOff x="4796185" y="1436474"/>
            <a:chExt cx="2628475" cy="2118176"/>
          </a:xfrm>
        </p:grpSpPr>
        <p:sp>
          <p:nvSpPr>
            <p:cNvPr id="64" name="Google Shape;64;p6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6"/>
            <p:cNvSpPr/>
            <p:nvPr/>
          </p:nvSpPr>
          <p:spPr>
            <a:xfrm>
              <a:off x="5054603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6"/>
          <p:cNvSpPr/>
          <p:nvPr/>
        </p:nvSpPr>
        <p:spPr>
          <a:xfrm>
            <a:off x="8048953" y="-90440"/>
            <a:ext cx="2213702" cy="1643632"/>
          </a:xfrm>
          <a:custGeom>
            <a:avLst/>
            <a:gdLst/>
            <a:ahLst/>
            <a:cxnLst/>
            <a:rect l="l" t="t" r="r" b="b"/>
            <a:pathLst>
              <a:path w="105139" h="78073" extrusionOk="0">
                <a:moveTo>
                  <a:pt x="1" y="0"/>
                </a:moveTo>
                <a:lnTo>
                  <a:pt x="78056" y="78073"/>
                </a:lnTo>
                <a:lnTo>
                  <a:pt x="105138" y="50990"/>
                </a:lnTo>
                <a:lnTo>
                  <a:pt x="105138" y="1217"/>
                </a:lnTo>
                <a:lnTo>
                  <a:pt x="78056" y="28282"/>
                </a:lnTo>
                <a:lnTo>
                  <a:pt x="497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7" name="Google Shape;67;p6"/>
          <p:cNvGrpSpPr/>
          <p:nvPr/>
        </p:nvGrpSpPr>
        <p:grpSpPr>
          <a:xfrm rot="10800000" flipH="1">
            <a:off x="8054336" y="2715804"/>
            <a:ext cx="3456741" cy="2785190"/>
            <a:chOff x="4796185" y="1436474"/>
            <a:chExt cx="2628501" cy="2118176"/>
          </a:xfrm>
        </p:grpSpPr>
        <p:sp>
          <p:nvSpPr>
            <p:cNvPr id="68" name="Google Shape;68;p6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6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oogle Shape;95;p9"/>
          <p:cNvGrpSpPr/>
          <p:nvPr/>
        </p:nvGrpSpPr>
        <p:grpSpPr>
          <a:xfrm rot="10800000">
            <a:off x="2843636" y="2715804"/>
            <a:ext cx="3456741" cy="2785190"/>
            <a:chOff x="4796185" y="1436474"/>
            <a:chExt cx="2628501" cy="2118176"/>
          </a:xfrm>
        </p:grpSpPr>
        <p:sp>
          <p:nvSpPr>
            <p:cNvPr id="96" name="Google Shape;96;p9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9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8" name="Google Shape;98;p9"/>
          <p:cNvGrpSpPr/>
          <p:nvPr/>
        </p:nvGrpSpPr>
        <p:grpSpPr>
          <a:xfrm flipH="1">
            <a:off x="3036384" y="-240008"/>
            <a:ext cx="2783845" cy="2242937"/>
            <a:chOff x="4796185" y="1436474"/>
            <a:chExt cx="2628501" cy="2118176"/>
          </a:xfrm>
        </p:grpSpPr>
        <p:sp>
          <p:nvSpPr>
            <p:cNvPr id="99" name="Google Shape;99;p9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9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1" name="Google Shape;101;p9"/>
          <p:cNvGrpSpPr/>
          <p:nvPr/>
        </p:nvGrpSpPr>
        <p:grpSpPr>
          <a:xfrm>
            <a:off x="6615161" y="-239996"/>
            <a:ext cx="3456741" cy="2785190"/>
            <a:chOff x="4796185" y="1436474"/>
            <a:chExt cx="2628501" cy="2118176"/>
          </a:xfrm>
        </p:grpSpPr>
        <p:sp>
          <p:nvSpPr>
            <p:cNvPr id="102" name="Google Shape;102;p9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9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4" name="Google Shape;104;p9"/>
          <p:cNvSpPr/>
          <p:nvPr/>
        </p:nvSpPr>
        <p:spPr>
          <a:xfrm>
            <a:off x="3450600" y="1044550"/>
            <a:ext cx="5693400" cy="30531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9"/>
          <p:cNvSpPr/>
          <p:nvPr/>
        </p:nvSpPr>
        <p:spPr>
          <a:xfrm rot="10800000">
            <a:off x="7330950" y="2800241"/>
            <a:ext cx="4686746" cy="2343257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9"/>
          <p:cNvSpPr/>
          <p:nvPr/>
        </p:nvSpPr>
        <p:spPr>
          <a:xfrm rot="10800000">
            <a:off x="7330950" y="3432466"/>
            <a:ext cx="4686746" cy="2343257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9"/>
          <p:cNvSpPr txBox="1">
            <a:spLocks noGrp="1"/>
          </p:cNvSpPr>
          <p:nvPr>
            <p:ph type="title"/>
          </p:nvPr>
        </p:nvSpPr>
        <p:spPr>
          <a:xfrm>
            <a:off x="4075500" y="1326175"/>
            <a:ext cx="4355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8" name="Google Shape;108;p9"/>
          <p:cNvSpPr txBox="1">
            <a:spLocks noGrp="1"/>
          </p:cNvSpPr>
          <p:nvPr>
            <p:ph type="subTitle" idx="1"/>
          </p:nvPr>
        </p:nvSpPr>
        <p:spPr>
          <a:xfrm>
            <a:off x="4075500" y="2135525"/>
            <a:ext cx="4355400" cy="16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3"/>
        </a:solidFill>
        <a:effectLst/>
      </p:bgPr>
    </p:bg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DM Sans"/>
              <a:buNone/>
              <a:defRPr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33" name="Google Shape;133;p13"/>
          <p:cNvSpPr txBox="1">
            <a:spLocks noGrp="1"/>
          </p:cNvSpPr>
          <p:nvPr>
            <p:ph type="title" idx="2"/>
          </p:nvPr>
        </p:nvSpPr>
        <p:spPr>
          <a:xfrm>
            <a:off x="628950" y="179317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34" name="Google Shape;134;p13"/>
          <p:cNvSpPr txBox="1">
            <a:spLocks noGrp="1"/>
          </p:cNvSpPr>
          <p:nvPr>
            <p:ph type="subTitle" idx="1"/>
          </p:nvPr>
        </p:nvSpPr>
        <p:spPr>
          <a:xfrm>
            <a:off x="628950" y="232087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3"/>
          <p:cNvSpPr txBox="1">
            <a:spLocks noGrp="1"/>
          </p:cNvSpPr>
          <p:nvPr>
            <p:ph type="title" idx="3"/>
          </p:nvPr>
        </p:nvSpPr>
        <p:spPr>
          <a:xfrm>
            <a:off x="3328226" y="179317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36" name="Google Shape;136;p13"/>
          <p:cNvSpPr txBox="1">
            <a:spLocks noGrp="1"/>
          </p:cNvSpPr>
          <p:nvPr>
            <p:ph type="subTitle" idx="4"/>
          </p:nvPr>
        </p:nvSpPr>
        <p:spPr>
          <a:xfrm>
            <a:off x="3328226" y="232087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3"/>
          <p:cNvSpPr txBox="1">
            <a:spLocks noGrp="1"/>
          </p:cNvSpPr>
          <p:nvPr>
            <p:ph type="title" idx="5"/>
          </p:nvPr>
        </p:nvSpPr>
        <p:spPr>
          <a:xfrm>
            <a:off x="628950" y="346772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38" name="Google Shape;138;p13"/>
          <p:cNvSpPr txBox="1">
            <a:spLocks noGrp="1"/>
          </p:cNvSpPr>
          <p:nvPr>
            <p:ph type="subTitle" idx="6"/>
          </p:nvPr>
        </p:nvSpPr>
        <p:spPr>
          <a:xfrm>
            <a:off x="628950" y="399542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3"/>
          <p:cNvSpPr txBox="1">
            <a:spLocks noGrp="1"/>
          </p:cNvSpPr>
          <p:nvPr>
            <p:ph type="title" idx="7"/>
          </p:nvPr>
        </p:nvSpPr>
        <p:spPr>
          <a:xfrm>
            <a:off x="3328226" y="346772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40" name="Google Shape;140;p13"/>
          <p:cNvSpPr txBox="1">
            <a:spLocks noGrp="1"/>
          </p:cNvSpPr>
          <p:nvPr>
            <p:ph type="subTitle" idx="8"/>
          </p:nvPr>
        </p:nvSpPr>
        <p:spPr>
          <a:xfrm>
            <a:off x="3328226" y="399542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13"/>
          <p:cNvSpPr txBox="1">
            <a:spLocks noGrp="1"/>
          </p:cNvSpPr>
          <p:nvPr>
            <p:ph type="title" idx="9"/>
          </p:nvPr>
        </p:nvSpPr>
        <p:spPr>
          <a:xfrm>
            <a:off x="6027501" y="179317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42" name="Google Shape;142;p13"/>
          <p:cNvSpPr txBox="1">
            <a:spLocks noGrp="1"/>
          </p:cNvSpPr>
          <p:nvPr>
            <p:ph type="subTitle" idx="13"/>
          </p:nvPr>
        </p:nvSpPr>
        <p:spPr>
          <a:xfrm>
            <a:off x="6027501" y="232087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13"/>
          <p:cNvSpPr txBox="1">
            <a:spLocks noGrp="1"/>
          </p:cNvSpPr>
          <p:nvPr>
            <p:ph type="title" idx="14"/>
          </p:nvPr>
        </p:nvSpPr>
        <p:spPr>
          <a:xfrm>
            <a:off x="6027501" y="346772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44" name="Google Shape;144;p13"/>
          <p:cNvSpPr txBox="1">
            <a:spLocks noGrp="1"/>
          </p:cNvSpPr>
          <p:nvPr>
            <p:ph type="subTitle" idx="15"/>
          </p:nvPr>
        </p:nvSpPr>
        <p:spPr>
          <a:xfrm>
            <a:off x="6027501" y="399542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13"/>
          <p:cNvSpPr txBox="1">
            <a:spLocks noGrp="1"/>
          </p:cNvSpPr>
          <p:nvPr>
            <p:ph type="title" idx="16" hasCustomPrompt="1"/>
          </p:nvPr>
        </p:nvSpPr>
        <p:spPr>
          <a:xfrm>
            <a:off x="628950" y="1432250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t>xx%</a:t>
            </a:r>
          </a:p>
        </p:txBody>
      </p:sp>
      <p:sp>
        <p:nvSpPr>
          <p:cNvPr id="146" name="Google Shape;146;p13"/>
          <p:cNvSpPr txBox="1">
            <a:spLocks noGrp="1"/>
          </p:cNvSpPr>
          <p:nvPr>
            <p:ph type="title" idx="17" hasCustomPrompt="1"/>
          </p:nvPr>
        </p:nvSpPr>
        <p:spPr>
          <a:xfrm>
            <a:off x="3328225" y="1432250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t>xx%</a:t>
            </a:r>
          </a:p>
        </p:txBody>
      </p:sp>
      <p:sp>
        <p:nvSpPr>
          <p:cNvPr id="147" name="Google Shape;147;p13"/>
          <p:cNvSpPr txBox="1">
            <a:spLocks noGrp="1"/>
          </p:cNvSpPr>
          <p:nvPr>
            <p:ph type="title" idx="18" hasCustomPrompt="1"/>
          </p:nvPr>
        </p:nvSpPr>
        <p:spPr>
          <a:xfrm>
            <a:off x="6027500" y="1432250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t>xx%</a:t>
            </a:r>
          </a:p>
        </p:txBody>
      </p:sp>
      <p:sp>
        <p:nvSpPr>
          <p:cNvPr id="148" name="Google Shape;148;p13"/>
          <p:cNvSpPr txBox="1">
            <a:spLocks noGrp="1"/>
          </p:cNvSpPr>
          <p:nvPr>
            <p:ph type="title" idx="19" hasCustomPrompt="1"/>
          </p:nvPr>
        </p:nvSpPr>
        <p:spPr>
          <a:xfrm>
            <a:off x="628950" y="3096313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t>xx%</a:t>
            </a:r>
          </a:p>
        </p:txBody>
      </p:sp>
      <p:sp>
        <p:nvSpPr>
          <p:cNvPr id="149" name="Google Shape;149;p13"/>
          <p:cNvSpPr txBox="1">
            <a:spLocks noGrp="1"/>
          </p:cNvSpPr>
          <p:nvPr>
            <p:ph type="title" idx="20" hasCustomPrompt="1"/>
          </p:nvPr>
        </p:nvSpPr>
        <p:spPr>
          <a:xfrm>
            <a:off x="3328225" y="3096313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t>xx%</a:t>
            </a:r>
          </a:p>
        </p:txBody>
      </p:sp>
      <p:sp>
        <p:nvSpPr>
          <p:cNvPr id="150" name="Google Shape;150;p13"/>
          <p:cNvSpPr txBox="1">
            <a:spLocks noGrp="1"/>
          </p:cNvSpPr>
          <p:nvPr>
            <p:ph type="title" idx="21" hasCustomPrompt="1"/>
          </p:nvPr>
        </p:nvSpPr>
        <p:spPr>
          <a:xfrm>
            <a:off x="6027500" y="3096313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Font typeface="DM Sans"/>
              <a:buNone/>
              <a:defRPr sz="30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t>xx%</a:t>
            </a:r>
          </a:p>
        </p:txBody>
      </p:sp>
      <p:grpSp>
        <p:nvGrpSpPr>
          <p:cNvPr id="151" name="Google Shape;151;p13"/>
          <p:cNvGrpSpPr/>
          <p:nvPr/>
        </p:nvGrpSpPr>
        <p:grpSpPr>
          <a:xfrm>
            <a:off x="7135924" y="-240008"/>
            <a:ext cx="2783845" cy="2242937"/>
            <a:chOff x="4796185" y="1436474"/>
            <a:chExt cx="2628501" cy="2118176"/>
          </a:xfrm>
        </p:grpSpPr>
        <p:sp>
          <p:nvSpPr>
            <p:cNvPr id="152" name="Google Shape;152;p13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13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4" name="Google Shape;154;p13"/>
          <p:cNvSpPr/>
          <p:nvPr/>
        </p:nvSpPr>
        <p:spPr>
          <a:xfrm rot="10800000" flipH="1">
            <a:off x="-1088049" y="4132290"/>
            <a:ext cx="2150713" cy="1075373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5" name="Google Shape;155;p13"/>
          <p:cNvGrpSpPr/>
          <p:nvPr/>
        </p:nvGrpSpPr>
        <p:grpSpPr>
          <a:xfrm flipH="1">
            <a:off x="-1222795" y="-21262"/>
            <a:ext cx="2285459" cy="1696917"/>
            <a:chOff x="4751825" y="1602825"/>
            <a:chExt cx="2628475" cy="1951825"/>
          </a:xfrm>
        </p:grpSpPr>
        <p:sp>
          <p:nvSpPr>
            <p:cNvPr id="156" name="Google Shape;156;p13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13"/>
            <p:cNvSpPr/>
            <p:nvPr/>
          </p:nvSpPr>
          <p:spPr>
            <a:xfrm>
              <a:off x="6354237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8" name="Google Shape;158;p13"/>
          <p:cNvGrpSpPr/>
          <p:nvPr/>
        </p:nvGrpSpPr>
        <p:grpSpPr>
          <a:xfrm rot="10800000" flipH="1">
            <a:off x="8377886" y="2715804"/>
            <a:ext cx="3456741" cy="2785190"/>
            <a:chOff x="4796185" y="1436474"/>
            <a:chExt cx="2628501" cy="2118176"/>
          </a:xfrm>
        </p:grpSpPr>
        <p:sp>
          <p:nvSpPr>
            <p:cNvPr id="159" name="Google Shape;159;p13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13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SECTION_TITLE_AND_DESCRIPTION_1">
    <p:bg>
      <p:bgPr>
        <a:solidFill>
          <a:schemeClr val="dk2"/>
        </a:solidFill>
        <a:effectLst/>
      </p:bgPr>
    </p:bg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3" name="Google Shape;213;p17"/>
          <p:cNvGrpSpPr/>
          <p:nvPr/>
        </p:nvGrpSpPr>
        <p:grpSpPr>
          <a:xfrm>
            <a:off x="3243561" y="-239996"/>
            <a:ext cx="3456741" cy="2785190"/>
            <a:chOff x="4796185" y="1436474"/>
            <a:chExt cx="2628501" cy="2118176"/>
          </a:xfrm>
        </p:grpSpPr>
        <p:sp>
          <p:nvSpPr>
            <p:cNvPr id="214" name="Google Shape;214;p17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17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" name="Google Shape;216;p17"/>
          <p:cNvGrpSpPr/>
          <p:nvPr/>
        </p:nvGrpSpPr>
        <p:grpSpPr>
          <a:xfrm>
            <a:off x="-1590366" y="-173392"/>
            <a:ext cx="3164443" cy="1598916"/>
            <a:chOff x="3152183" y="-149500"/>
            <a:chExt cx="3413271" cy="1724642"/>
          </a:xfrm>
        </p:grpSpPr>
        <p:sp>
          <p:nvSpPr>
            <p:cNvPr id="217" name="Google Shape;217;p17"/>
            <p:cNvSpPr/>
            <p:nvPr/>
          </p:nvSpPr>
          <p:spPr>
            <a:xfrm rot="5400000">
              <a:off x="4005484" y="-984827"/>
              <a:ext cx="1706667" cy="3413271"/>
            </a:xfrm>
            <a:custGeom>
              <a:avLst/>
              <a:gdLst/>
              <a:ahLst/>
              <a:cxnLst/>
              <a:rect l="l" t="t" r="r" b="b"/>
              <a:pathLst>
                <a:path w="53673" h="107344" extrusionOk="0">
                  <a:moveTo>
                    <a:pt x="0" y="0"/>
                  </a:moveTo>
                  <a:lnTo>
                    <a:pt x="0" y="107344"/>
                  </a:lnTo>
                  <a:lnTo>
                    <a:pt x="53672" y="5367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17"/>
            <p:cNvSpPr/>
            <p:nvPr/>
          </p:nvSpPr>
          <p:spPr>
            <a:xfrm rot="5400000">
              <a:off x="4367571" y="-641538"/>
              <a:ext cx="982493" cy="1966570"/>
            </a:xfrm>
            <a:custGeom>
              <a:avLst/>
              <a:gdLst/>
              <a:ahLst/>
              <a:cxnLst/>
              <a:rect l="l" t="t" r="r" b="b"/>
              <a:pathLst>
                <a:path w="25671" h="51380" extrusionOk="0">
                  <a:moveTo>
                    <a:pt x="0" y="1"/>
                  </a:moveTo>
                  <a:lnTo>
                    <a:pt x="0" y="51379"/>
                  </a:lnTo>
                  <a:lnTo>
                    <a:pt x="25671" y="2569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9" name="Google Shape;219;p17"/>
          <p:cNvSpPr/>
          <p:nvPr/>
        </p:nvSpPr>
        <p:spPr>
          <a:xfrm>
            <a:off x="0" y="1044550"/>
            <a:ext cx="5693400" cy="30531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7"/>
          <p:cNvSpPr/>
          <p:nvPr/>
        </p:nvSpPr>
        <p:spPr>
          <a:xfrm rot="-5400000">
            <a:off x="-916499" y="2838695"/>
            <a:ext cx="1643650" cy="3289861"/>
          </a:xfrm>
          <a:custGeom>
            <a:avLst/>
            <a:gdLst/>
            <a:ahLst/>
            <a:cxnLst/>
            <a:rect l="l" t="t" r="r" b="b"/>
            <a:pathLst>
              <a:path w="25671" h="51380" extrusionOk="0">
                <a:moveTo>
                  <a:pt x="0" y="1"/>
                </a:moveTo>
                <a:lnTo>
                  <a:pt x="0" y="51379"/>
                </a:lnTo>
                <a:lnTo>
                  <a:pt x="25671" y="25690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7"/>
          <p:cNvSpPr txBox="1">
            <a:spLocks noGrp="1"/>
          </p:cNvSpPr>
          <p:nvPr>
            <p:ph type="title"/>
          </p:nvPr>
        </p:nvSpPr>
        <p:spPr>
          <a:xfrm>
            <a:off x="624900" y="1486059"/>
            <a:ext cx="4355400" cy="72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22" name="Google Shape;222;p17"/>
          <p:cNvSpPr txBox="1">
            <a:spLocks noGrp="1"/>
          </p:cNvSpPr>
          <p:nvPr>
            <p:ph type="subTitle" idx="1"/>
          </p:nvPr>
        </p:nvSpPr>
        <p:spPr>
          <a:xfrm>
            <a:off x="624900" y="2280613"/>
            <a:ext cx="4355400" cy="149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10"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0"/>
          <p:cNvSpPr txBox="1">
            <a:spLocks noGrp="1"/>
          </p:cNvSpPr>
          <p:nvPr>
            <p:ph type="body" idx="1"/>
          </p:nvPr>
        </p:nvSpPr>
        <p:spPr>
          <a:xfrm>
            <a:off x="720000" y="1222325"/>
            <a:ext cx="3729600" cy="338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238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23850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249" name="Google Shape;249;p20"/>
          <p:cNvSpPr txBox="1">
            <a:spLocks noGrp="1"/>
          </p:cNvSpPr>
          <p:nvPr>
            <p:ph type="body" idx="2"/>
          </p:nvPr>
        </p:nvSpPr>
        <p:spPr>
          <a:xfrm>
            <a:off x="4694500" y="1222325"/>
            <a:ext cx="3729600" cy="338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>
                <a:latin typeface="Hind Madurai"/>
                <a:ea typeface="Hind Madurai"/>
                <a:cs typeface="Hind Madurai"/>
                <a:sym typeface="Hind Madurai"/>
              </a:defRPr>
            </a:lvl1pPr>
            <a:lvl2pPr marL="914400" lvl="1" indent="-323850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250" name="Google Shape;250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51" name="Google Shape;251;p20"/>
          <p:cNvSpPr/>
          <p:nvPr/>
        </p:nvSpPr>
        <p:spPr>
          <a:xfrm rot="10800000">
            <a:off x="-2874837" y="2390256"/>
            <a:ext cx="3807609" cy="2827999"/>
          </a:xfrm>
          <a:custGeom>
            <a:avLst/>
            <a:gdLst/>
            <a:ahLst/>
            <a:cxnLst/>
            <a:rect l="l" t="t" r="r" b="b"/>
            <a:pathLst>
              <a:path w="105139" h="78073" extrusionOk="0">
                <a:moveTo>
                  <a:pt x="1" y="0"/>
                </a:moveTo>
                <a:lnTo>
                  <a:pt x="78056" y="78073"/>
                </a:lnTo>
                <a:lnTo>
                  <a:pt x="105138" y="50990"/>
                </a:lnTo>
                <a:lnTo>
                  <a:pt x="105138" y="1217"/>
                </a:lnTo>
                <a:lnTo>
                  <a:pt x="78056" y="28282"/>
                </a:lnTo>
                <a:lnTo>
                  <a:pt x="497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2" name="Google Shape;252;p20"/>
          <p:cNvGrpSpPr/>
          <p:nvPr/>
        </p:nvGrpSpPr>
        <p:grpSpPr>
          <a:xfrm>
            <a:off x="7273940" y="-315944"/>
            <a:ext cx="2528355" cy="2037685"/>
            <a:chOff x="4796185" y="1436474"/>
            <a:chExt cx="2628501" cy="2118176"/>
          </a:xfrm>
        </p:grpSpPr>
        <p:sp>
          <p:nvSpPr>
            <p:cNvPr id="253" name="Google Shape;253;p20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0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21"/>
          <p:cNvSpPr/>
          <p:nvPr/>
        </p:nvSpPr>
        <p:spPr>
          <a:xfrm rot="10800000">
            <a:off x="-3017525" y="2800241"/>
            <a:ext cx="4686746" cy="2343257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21"/>
          <p:cNvSpPr/>
          <p:nvPr/>
        </p:nvSpPr>
        <p:spPr>
          <a:xfrm>
            <a:off x="0" y="2502750"/>
            <a:ext cx="9144000" cy="2002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21"/>
          <p:cNvSpPr/>
          <p:nvPr/>
        </p:nvSpPr>
        <p:spPr>
          <a:xfrm rot="-5400000">
            <a:off x="8454066" y="2380407"/>
            <a:ext cx="1891302" cy="3782534"/>
          </a:xfrm>
          <a:custGeom>
            <a:avLst/>
            <a:gdLst/>
            <a:ahLst/>
            <a:cxnLst/>
            <a:rect l="l" t="t" r="r" b="b"/>
            <a:pathLst>
              <a:path w="53673" h="107344" extrusionOk="0">
                <a:moveTo>
                  <a:pt x="0" y="0"/>
                </a:moveTo>
                <a:lnTo>
                  <a:pt x="0" y="107344"/>
                </a:lnTo>
                <a:lnTo>
                  <a:pt x="53672" y="5367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21"/>
          <p:cNvSpPr/>
          <p:nvPr/>
        </p:nvSpPr>
        <p:spPr>
          <a:xfrm>
            <a:off x="7909942" y="-57508"/>
            <a:ext cx="1679333" cy="1247021"/>
          </a:xfrm>
          <a:custGeom>
            <a:avLst/>
            <a:gdLst/>
            <a:ahLst/>
            <a:cxnLst/>
            <a:rect l="l" t="t" r="r" b="b"/>
            <a:pathLst>
              <a:path w="105139" h="78073" extrusionOk="0">
                <a:moveTo>
                  <a:pt x="1" y="0"/>
                </a:moveTo>
                <a:lnTo>
                  <a:pt x="78056" y="78073"/>
                </a:lnTo>
                <a:lnTo>
                  <a:pt x="105138" y="50990"/>
                </a:lnTo>
                <a:lnTo>
                  <a:pt x="105138" y="1217"/>
                </a:lnTo>
                <a:lnTo>
                  <a:pt x="78056" y="28282"/>
                </a:lnTo>
                <a:lnTo>
                  <a:pt x="49773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21"/>
          <p:cNvSpPr/>
          <p:nvPr/>
        </p:nvSpPr>
        <p:spPr>
          <a:xfrm rot="-5400000">
            <a:off x="8518246" y="3379737"/>
            <a:ext cx="1239524" cy="2481012"/>
          </a:xfrm>
          <a:custGeom>
            <a:avLst/>
            <a:gdLst/>
            <a:ahLst/>
            <a:cxnLst/>
            <a:rect l="l" t="t" r="r" b="b"/>
            <a:pathLst>
              <a:path w="25671" h="51380" extrusionOk="0">
                <a:moveTo>
                  <a:pt x="0" y="1"/>
                </a:moveTo>
                <a:lnTo>
                  <a:pt x="0" y="51379"/>
                </a:lnTo>
                <a:lnTo>
                  <a:pt x="25671" y="25690"/>
                </a:lnTo>
                <a:lnTo>
                  <a:pt x="0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21"/>
          <p:cNvSpPr/>
          <p:nvPr/>
        </p:nvSpPr>
        <p:spPr>
          <a:xfrm rot="10800000">
            <a:off x="-2788925" y="3432466"/>
            <a:ext cx="4686746" cy="2343257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2" name="Google Shape;262;p21"/>
          <p:cNvGrpSpPr/>
          <p:nvPr/>
        </p:nvGrpSpPr>
        <p:grpSpPr>
          <a:xfrm flipH="1">
            <a:off x="-2566939" y="-262856"/>
            <a:ext cx="3456741" cy="2785190"/>
            <a:chOff x="4796185" y="1436474"/>
            <a:chExt cx="2628501" cy="2118176"/>
          </a:xfrm>
        </p:grpSpPr>
        <p:sp>
          <p:nvSpPr>
            <p:cNvPr id="263" name="Google Shape;263;p21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1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5" name="Google Shape;265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66" name="Google Shape;266;p21"/>
          <p:cNvSpPr txBox="1">
            <a:spLocks noGrp="1"/>
          </p:cNvSpPr>
          <p:nvPr>
            <p:ph type="title" idx="2"/>
          </p:nvPr>
        </p:nvSpPr>
        <p:spPr>
          <a:xfrm>
            <a:off x="720011" y="2805450"/>
            <a:ext cx="2351100" cy="52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67" name="Google Shape;267;p21"/>
          <p:cNvSpPr txBox="1">
            <a:spLocks noGrp="1"/>
          </p:cNvSpPr>
          <p:nvPr>
            <p:ph type="subTitle" idx="1"/>
          </p:nvPr>
        </p:nvSpPr>
        <p:spPr>
          <a:xfrm>
            <a:off x="720011" y="3333150"/>
            <a:ext cx="2351100" cy="869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68" name="Google Shape;268;p21"/>
          <p:cNvSpPr txBox="1">
            <a:spLocks noGrp="1"/>
          </p:cNvSpPr>
          <p:nvPr>
            <p:ph type="title" idx="3"/>
          </p:nvPr>
        </p:nvSpPr>
        <p:spPr>
          <a:xfrm>
            <a:off x="3396455" y="2805450"/>
            <a:ext cx="2351100" cy="52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69" name="Google Shape;269;p21"/>
          <p:cNvSpPr txBox="1">
            <a:spLocks noGrp="1"/>
          </p:cNvSpPr>
          <p:nvPr>
            <p:ph type="subTitle" idx="4"/>
          </p:nvPr>
        </p:nvSpPr>
        <p:spPr>
          <a:xfrm>
            <a:off x="3396455" y="3333150"/>
            <a:ext cx="2351100" cy="869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70" name="Google Shape;270;p21"/>
          <p:cNvSpPr txBox="1">
            <a:spLocks noGrp="1"/>
          </p:cNvSpPr>
          <p:nvPr>
            <p:ph type="title" idx="5"/>
          </p:nvPr>
        </p:nvSpPr>
        <p:spPr>
          <a:xfrm>
            <a:off x="6072899" y="2805450"/>
            <a:ext cx="2351100" cy="527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Font typeface="DM Sans"/>
              <a:buNone/>
              <a:defRPr sz="2500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271" name="Google Shape;271;p21"/>
          <p:cNvSpPr txBox="1">
            <a:spLocks noGrp="1"/>
          </p:cNvSpPr>
          <p:nvPr>
            <p:ph type="subTitle" idx="6"/>
          </p:nvPr>
        </p:nvSpPr>
        <p:spPr>
          <a:xfrm>
            <a:off x="6072899" y="3333150"/>
            <a:ext cx="2351100" cy="869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"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24"/>
          <p:cNvSpPr/>
          <p:nvPr/>
        </p:nvSpPr>
        <p:spPr>
          <a:xfrm rot="-5400000">
            <a:off x="8473776" y="2838695"/>
            <a:ext cx="1643650" cy="3289861"/>
          </a:xfrm>
          <a:custGeom>
            <a:avLst/>
            <a:gdLst/>
            <a:ahLst/>
            <a:cxnLst/>
            <a:rect l="l" t="t" r="r" b="b"/>
            <a:pathLst>
              <a:path w="25671" h="51380" extrusionOk="0">
                <a:moveTo>
                  <a:pt x="0" y="1"/>
                </a:moveTo>
                <a:lnTo>
                  <a:pt x="0" y="51379"/>
                </a:lnTo>
                <a:lnTo>
                  <a:pt x="25671" y="25690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6" name="Google Shape;306;p24"/>
          <p:cNvGrpSpPr/>
          <p:nvPr/>
        </p:nvGrpSpPr>
        <p:grpSpPr>
          <a:xfrm flipH="1">
            <a:off x="-1100682" y="-63690"/>
            <a:ext cx="11119333" cy="1562205"/>
            <a:chOff x="-6467560" y="1602626"/>
            <a:chExt cx="13892220" cy="1952024"/>
          </a:xfrm>
        </p:grpSpPr>
        <p:sp>
          <p:nvSpPr>
            <p:cNvPr id="307" name="Google Shape;307;p24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4"/>
            <p:cNvSpPr/>
            <p:nvPr/>
          </p:nvSpPr>
          <p:spPr>
            <a:xfrm>
              <a:off x="-6467560" y="1602626"/>
              <a:ext cx="2054401" cy="1027246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9" name="Google Shape;309;p24"/>
          <p:cNvSpPr/>
          <p:nvPr/>
        </p:nvSpPr>
        <p:spPr>
          <a:xfrm rot="5400000">
            <a:off x="-914909" y="2351864"/>
            <a:ext cx="1891302" cy="3782534"/>
          </a:xfrm>
          <a:custGeom>
            <a:avLst/>
            <a:gdLst/>
            <a:ahLst/>
            <a:cxnLst/>
            <a:rect l="l" t="t" r="r" b="b"/>
            <a:pathLst>
              <a:path w="53673" h="107344" extrusionOk="0">
                <a:moveTo>
                  <a:pt x="0" y="0"/>
                </a:moveTo>
                <a:lnTo>
                  <a:pt x="0" y="107344"/>
                </a:lnTo>
                <a:lnTo>
                  <a:pt x="53672" y="5367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24"/>
          <p:cNvSpPr/>
          <p:nvPr/>
        </p:nvSpPr>
        <p:spPr>
          <a:xfrm>
            <a:off x="0" y="1166575"/>
            <a:ext cx="9183000" cy="32997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2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12" name="Google Shape;312;p24"/>
          <p:cNvSpPr txBox="1">
            <a:spLocks noGrp="1"/>
          </p:cNvSpPr>
          <p:nvPr>
            <p:ph type="title" idx="2"/>
          </p:nvPr>
        </p:nvSpPr>
        <p:spPr>
          <a:xfrm>
            <a:off x="882500" y="15031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13" name="Google Shape;313;p24"/>
          <p:cNvSpPr txBox="1">
            <a:spLocks noGrp="1"/>
          </p:cNvSpPr>
          <p:nvPr>
            <p:ph type="subTitle" idx="1"/>
          </p:nvPr>
        </p:nvSpPr>
        <p:spPr>
          <a:xfrm>
            <a:off x="882500" y="2029318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314" name="Google Shape;314;p24"/>
          <p:cNvSpPr txBox="1">
            <a:spLocks noGrp="1"/>
          </p:cNvSpPr>
          <p:nvPr>
            <p:ph type="title" idx="3"/>
          </p:nvPr>
        </p:nvSpPr>
        <p:spPr>
          <a:xfrm>
            <a:off x="3501363" y="15031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15" name="Google Shape;315;p24"/>
          <p:cNvSpPr txBox="1">
            <a:spLocks noGrp="1"/>
          </p:cNvSpPr>
          <p:nvPr>
            <p:ph type="subTitle" idx="4"/>
          </p:nvPr>
        </p:nvSpPr>
        <p:spPr>
          <a:xfrm>
            <a:off x="3501363" y="2029318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316" name="Google Shape;316;p24"/>
          <p:cNvSpPr txBox="1">
            <a:spLocks noGrp="1"/>
          </p:cNvSpPr>
          <p:nvPr>
            <p:ph type="title" idx="5"/>
          </p:nvPr>
        </p:nvSpPr>
        <p:spPr>
          <a:xfrm>
            <a:off x="882500" y="29365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17" name="Google Shape;317;p24"/>
          <p:cNvSpPr txBox="1">
            <a:spLocks noGrp="1"/>
          </p:cNvSpPr>
          <p:nvPr>
            <p:ph type="subTitle" idx="6"/>
          </p:nvPr>
        </p:nvSpPr>
        <p:spPr>
          <a:xfrm>
            <a:off x="882500" y="3464275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318" name="Google Shape;318;p24"/>
          <p:cNvSpPr txBox="1">
            <a:spLocks noGrp="1"/>
          </p:cNvSpPr>
          <p:nvPr>
            <p:ph type="title" idx="7"/>
          </p:nvPr>
        </p:nvSpPr>
        <p:spPr>
          <a:xfrm>
            <a:off x="3501363" y="29365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19" name="Google Shape;319;p24"/>
          <p:cNvSpPr txBox="1">
            <a:spLocks noGrp="1"/>
          </p:cNvSpPr>
          <p:nvPr>
            <p:ph type="subTitle" idx="8"/>
          </p:nvPr>
        </p:nvSpPr>
        <p:spPr>
          <a:xfrm>
            <a:off x="3501363" y="3464275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3">
  <p:cSld name="TITLE_ONLY_1_1_1"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75" name="Google Shape;375;p29"/>
          <p:cNvSpPr/>
          <p:nvPr/>
        </p:nvSpPr>
        <p:spPr>
          <a:xfrm rot="10800000">
            <a:off x="-975051" y="4390329"/>
            <a:ext cx="1804300" cy="902080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6" name="Google Shape;376;p29"/>
          <p:cNvGrpSpPr/>
          <p:nvPr/>
        </p:nvGrpSpPr>
        <p:grpSpPr>
          <a:xfrm>
            <a:off x="7254384" y="-233353"/>
            <a:ext cx="2610364" cy="2103349"/>
            <a:chOff x="4796185" y="1436474"/>
            <a:chExt cx="2628501" cy="2118176"/>
          </a:xfrm>
        </p:grpSpPr>
        <p:sp>
          <p:nvSpPr>
            <p:cNvPr id="377" name="Google Shape;377;p29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9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9" name="Google Shape;379;p29"/>
          <p:cNvGrpSpPr/>
          <p:nvPr/>
        </p:nvGrpSpPr>
        <p:grpSpPr>
          <a:xfrm rot="10800000" flipH="1">
            <a:off x="7890511" y="2900904"/>
            <a:ext cx="3456741" cy="2785190"/>
            <a:chOff x="4796185" y="1436474"/>
            <a:chExt cx="2628501" cy="2118176"/>
          </a:xfrm>
        </p:grpSpPr>
        <p:sp>
          <p:nvSpPr>
            <p:cNvPr id="380" name="Google Shape;380;p29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9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5" name="Google Shape;415;p34"/>
          <p:cNvGrpSpPr/>
          <p:nvPr/>
        </p:nvGrpSpPr>
        <p:grpSpPr>
          <a:xfrm>
            <a:off x="6635081" y="-239744"/>
            <a:ext cx="2528355" cy="2037685"/>
            <a:chOff x="4796185" y="1436474"/>
            <a:chExt cx="2628501" cy="2118176"/>
          </a:xfrm>
        </p:grpSpPr>
        <p:sp>
          <p:nvSpPr>
            <p:cNvPr id="416" name="Google Shape;416;p34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34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8" name="Google Shape;418;p34"/>
          <p:cNvGrpSpPr/>
          <p:nvPr/>
        </p:nvGrpSpPr>
        <p:grpSpPr>
          <a:xfrm rot="10800000" flipH="1">
            <a:off x="5384076" y="2390256"/>
            <a:ext cx="3807646" cy="3069025"/>
            <a:chOff x="4796185" y="1436474"/>
            <a:chExt cx="2628501" cy="2118176"/>
          </a:xfrm>
        </p:grpSpPr>
        <p:sp>
          <p:nvSpPr>
            <p:cNvPr id="419" name="Google Shape;419;p34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34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1" name="Google Shape;421;p34"/>
          <p:cNvGrpSpPr/>
          <p:nvPr/>
        </p:nvGrpSpPr>
        <p:grpSpPr>
          <a:xfrm flipH="1">
            <a:off x="-72307" y="-294894"/>
            <a:ext cx="3807646" cy="3069025"/>
            <a:chOff x="4796185" y="1436474"/>
            <a:chExt cx="2628501" cy="2118176"/>
          </a:xfrm>
        </p:grpSpPr>
        <p:sp>
          <p:nvSpPr>
            <p:cNvPr id="422" name="Google Shape;422;p34"/>
            <p:cNvSpPr/>
            <p:nvPr/>
          </p:nvSpPr>
          <p:spPr>
            <a:xfrm>
              <a:off x="479618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34"/>
            <p:cNvSpPr/>
            <p:nvPr/>
          </p:nvSpPr>
          <p:spPr>
            <a:xfrm>
              <a:off x="6052705" y="1436474"/>
              <a:ext cx="1371981" cy="686032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35"/>
          <p:cNvSpPr/>
          <p:nvPr/>
        </p:nvSpPr>
        <p:spPr>
          <a:xfrm rot="10800000">
            <a:off x="8074138" y="4132290"/>
            <a:ext cx="2150713" cy="1075373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6" name="Google Shape;426;p35"/>
          <p:cNvGrpSpPr/>
          <p:nvPr/>
        </p:nvGrpSpPr>
        <p:grpSpPr>
          <a:xfrm>
            <a:off x="6900371" y="-21262"/>
            <a:ext cx="2285459" cy="1696917"/>
            <a:chOff x="4751825" y="1602825"/>
            <a:chExt cx="2628475" cy="1951825"/>
          </a:xfrm>
        </p:grpSpPr>
        <p:sp>
          <p:nvSpPr>
            <p:cNvPr id="427" name="Google Shape;427;p35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35"/>
            <p:cNvSpPr/>
            <p:nvPr/>
          </p:nvSpPr>
          <p:spPr>
            <a:xfrm>
              <a:off x="6354237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9" name="Google Shape;429;p35"/>
          <p:cNvSpPr/>
          <p:nvPr/>
        </p:nvSpPr>
        <p:spPr>
          <a:xfrm flipH="1">
            <a:off x="-875838" y="-171249"/>
            <a:ext cx="1745465" cy="872693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0" name="Google Shape;430;p35"/>
          <p:cNvSpPr/>
          <p:nvPr/>
        </p:nvSpPr>
        <p:spPr>
          <a:xfrm rot="10800000">
            <a:off x="-17858" y="3487245"/>
            <a:ext cx="2285459" cy="1696917"/>
          </a:xfrm>
          <a:custGeom>
            <a:avLst/>
            <a:gdLst/>
            <a:ahLst/>
            <a:cxnLst/>
            <a:rect l="l" t="t" r="r" b="b"/>
            <a:pathLst>
              <a:path w="105139" h="78073" extrusionOk="0">
                <a:moveTo>
                  <a:pt x="1" y="0"/>
                </a:moveTo>
                <a:lnTo>
                  <a:pt x="78056" y="78073"/>
                </a:lnTo>
                <a:lnTo>
                  <a:pt x="105138" y="50990"/>
                </a:lnTo>
                <a:lnTo>
                  <a:pt x="105138" y="1217"/>
                </a:lnTo>
                <a:lnTo>
                  <a:pt x="78056" y="28282"/>
                </a:lnTo>
                <a:lnTo>
                  <a:pt x="4977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9_1_1"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2" name="Google Shape;432;p36"/>
          <p:cNvGrpSpPr/>
          <p:nvPr/>
        </p:nvGrpSpPr>
        <p:grpSpPr>
          <a:xfrm rot="10800000">
            <a:off x="-432767" y="3247190"/>
            <a:ext cx="2628475" cy="1951825"/>
            <a:chOff x="5437625" y="1526625"/>
            <a:chExt cx="2628475" cy="1951825"/>
          </a:xfrm>
        </p:grpSpPr>
        <p:sp>
          <p:nvSpPr>
            <p:cNvPr id="433" name="Google Shape;433;p36"/>
            <p:cNvSpPr/>
            <p:nvPr/>
          </p:nvSpPr>
          <p:spPr>
            <a:xfrm>
              <a:off x="5437625" y="15266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36"/>
            <p:cNvSpPr/>
            <p:nvPr/>
          </p:nvSpPr>
          <p:spPr>
            <a:xfrm>
              <a:off x="7049450" y="1527160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5" name="Google Shape;435;p36"/>
          <p:cNvGrpSpPr/>
          <p:nvPr/>
        </p:nvGrpSpPr>
        <p:grpSpPr>
          <a:xfrm rot="10800000" flipH="1">
            <a:off x="7242996" y="2616924"/>
            <a:ext cx="3477210" cy="2582069"/>
            <a:chOff x="5437625" y="1526625"/>
            <a:chExt cx="2628475" cy="1951825"/>
          </a:xfrm>
        </p:grpSpPr>
        <p:sp>
          <p:nvSpPr>
            <p:cNvPr id="436" name="Google Shape;436;p36"/>
            <p:cNvSpPr/>
            <p:nvPr/>
          </p:nvSpPr>
          <p:spPr>
            <a:xfrm>
              <a:off x="5437625" y="15266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36"/>
            <p:cNvSpPr/>
            <p:nvPr/>
          </p:nvSpPr>
          <p:spPr>
            <a:xfrm>
              <a:off x="7049450" y="1527160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8" name="Google Shape;438;p36"/>
          <p:cNvGrpSpPr/>
          <p:nvPr/>
        </p:nvGrpSpPr>
        <p:grpSpPr>
          <a:xfrm>
            <a:off x="5141929" y="-21204"/>
            <a:ext cx="4298871" cy="3192210"/>
            <a:chOff x="4751825" y="1602825"/>
            <a:chExt cx="2628475" cy="1951825"/>
          </a:xfrm>
        </p:grpSpPr>
        <p:sp>
          <p:nvSpPr>
            <p:cNvPr id="439" name="Google Shape;439;p36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36"/>
            <p:cNvSpPr/>
            <p:nvPr/>
          </p:nvSpPr>
          <p:spPr>
            <a:xfrm>
              <a:off x="6354237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1" name="Google Shape;441;p36"/>
          <p:cNvGrpSpPr/>
          <p:nvPr/>
        </p:nvGrpSpPr>
        <p:grpSpPr>
          <a:xfrm flipH="1">
            <a:off x="-659363" y="-21192"/>
            <a:ext cx="2430025" cy="1804462"/>
            <a:chOff x="4751825" y="1602825"/>
            <a:chExt cx="2628475" cy="1951825"/>
          </a:xfrm>
        </p:grpSpPr>
        <p:sp>
          <p:nvSpPr>
            <p:cNvPr id="442" name="Google Shape;442;p36"/>
            <p:cNvSpPr/>
            <p:nvPr/>
          </p:nvSpPr>
          <p:spPr>
            <a:xfrm>
              <a:off x="4751825" y="1602825"/>
              <a:ext cx="2628475" cy="1951825"/>
            </a:xfrm>
            <a:custGeom>
              <a:avLst/>
              <a:gdLst/>
              <a:ahLst/>
              <a:cxnLst/>
              <a:rect l="l" t="t" r="r" b="b"/>
              <a:pathLst>
                <a:path w="105139" h="78073" extrusionOk="0">
                  <a:moveTo>
                    <a:pt x="1" y="0"/>
                  </a:moveTo>
                  <a:lnTo>
                    <a:pt x="78056" y="78073"/>
                  </a:lnTo>
                  <a:lnTo>
                    <a:pt x="105138" y="50990"/>
                  </a:lnTo>
                  <a:lnTo>
                    <a:pt x="105138" y="1217"/>
                  </a:lnTo>
                  <a:lnTo>
                    <a:pt x="78056" y="28282"/>
                  </a:lnTo>
                  <a:lnTo>
                    <a:pt x="4977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36"/>
            <p:cNvSpPr/>
            <p:nvPr/>
          </p:nvSpPr>
          <p:spPr>
            <a:xfrm>
              <a:off x="6328300" y="1609425"/>
              <a:ext cx="680175" cy="340125"/>
            </a:xfrm>
            <a:custGeom>
              <a:avLst/>
              <a:gdLst/>
              <a:ahLst/>
              <a:cxnLst/>
              <a:rect l="l" t="t" r="r" b="b"/>
              <a:pathLst>
                <a:path w="27207" h="13605" extrusionOk="0">
                  <a:moveTo>
                    <a:pt x="0" y="0"/>
                  </a:moveTo>
                  <a:lnTo>
                    <a:pt x="13603" y="13604"/>
                  </a:lnTo>
                  <a:lnTo>
                    <a:pt x="27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rebuchet MS"/>
              <a:buNone/>
              <a:defRPr sz="3600" b="1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●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1pPr>
            <a:lvl2pPr marL="914400" lvl="1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○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2pPr>
            <a:lvl3pPr marL="1371600" lvl="2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■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3pPr>
            <a:lvl4pPr marL="1828800" lvl="3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●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4pPr>
            <a:lvl5pPr marL="2286000" lvl="4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○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5pPr>
            <a:lvl6pPr marL="2743200" lvl="5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■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6pPr>
            <a:lvl7pPr marL="3200400" lvl="6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●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7pPr>
            <a:lvl8pPr marL="3657600" lvl="7" indent="-3238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○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8pPr>
            <a:lvl9pPr marL="4114800" lvl="8" indent="-32385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500"/>
              <a:buFont typeface="Hind Madurai Medium"/>
              <a:buChar char="■"/>
              <a:defRPr sz="150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2" r:id="rId3"/>
    <p:sldLayoutId id="2147483655" r:id="rId4"/>
    <p:sldLayoutId id="2147483658" r:id="rId5"/>
    <p:sldLayoutId id="2147483659" r:id="rId6"/>
    <p:sldLayoutId id="2147483663" r:id="rId7"/>
    <p:sldLayoutId id="2147483666" r:id="rId8"/>
    <p:sldLayoutId id="2147483667" r:id="rId9"/>
    <p:sldLayoutId id="2147483670" r:id="rId10"/>
    <p:sldLayoutId id="2147483675" r:id="rId11"/>
    <p:sldLayoutId id="2147483680" r:id="rId12"/>
    <p:sldLayoutId id="2147483681" r:id="rId13"/>
    <p:sldLayoutId id="2147483682" r:id="rId14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40"/>
          <p:cNvSpPr txBox="1">
            <a:spLocks noGrp="1"/>
          </p:cNvSpPr>
          <p:nvPr>
            <p:ph type="ctrTitle"/>
          </p:nvPr>
        </p:nvSpPr>
        <p:spPr>
          <a:xfrm>
            <a:off x="-83713" y="1167993"/>
            <a:ext cx="5647386" cy="281801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Global Business Environment</a:t>
            </a:r>
            <a:br>
              <a:rPr lang="ro-RO"/>
            </a:br>
            <a:r>
              <a:rPr lang="ro-RO" sz="1800"/>
              <a:t>Code LCBB4005</a:t>
            </a:r>
            <a:br>
              <a:rPr lang="ro-RO" dirty="0"/>
            </a:br>
            <a:r>
              <a:rPr lang="ro-RO" sz="1800" dirty="0"/>
              <a:t>Lecturer Nadeem M.</a:t>
            </a:r>
            <a:br>
              <a:rPr lang="ro-RO" dirty="0"/>
            </a:br>
            <a:r>
              <a:rPr lang="ro-RO" sz="1600" dirty="0"/>
              <a:t>Student ID 2130778</a:t>
            </a:r>
            <a:br>
              <a:rPr lang="ro-RO" dirty="0"/>
            </a:br>
            <a:endParaRPr dirty="0"/>
          </a:p>
        </p:txBody>
      </p:sp>
      <p:pic>
        <p:nvPicPr>
          <p:cNvPr id="456" name="Google Shape;456;p40"/>
          <p:cNvPicPr preferRelativeResize="0"/>
          <p:nvPr/>
        </p:nvPicPr>
        <p:blipFill rotWithShape="1">
          <a:blip r:embed="rId3">
            <a:alphaModFix/>
          </a:blip>
          <a:srcRect l="29130" t="-416" r="24748" b="-1075"/>
          <a:stretch/>
        </p:blipFill>
        <p:spPr>
          <a:xfrm>
            <a:off x="5608749" y="-54216"/>
            <a:ext cx="3632509" cy="5524626"/>
          </a:xfrm>
          <a:prstGeom prst="rect">
            <a:avLst/>
          </a:prstGeom>
          <a:noFill/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</p:pic>
      <p:sp>
        <p:nvSpPr>
          <p:cNvPr id="457" name="Google Shape;457;p40"/>
          <p:cNvSpPr/>
          <p:nvPr/>
        </p:nvSpPr>
        <p:spPr>
          <a:xfrm>
            <a:off x="8322763" y="573663"/>
            <a:ext cx="397900" cy="397875"/>
          </a:xfrm>
          <a:custGeom>
            <a:avLst/>
            <a:gdLst/>
            <a:ahLst/>
            <a:cxnLst/>
            <a:rect l="l" t="t" r="r" b="b"/>
            <a:pathLst>
              <a:path w="15916" h="15915" extrusionOk="0">
                <a:moveTo>
                  <a:pt x="1" y="0"/>
                </a:moveTo>
                <a:lnTo>
                  <a:pt x="1" y="15915"/>
                </a:lnTo>
                <a:lnTo>
                  <a:pt x="15915" y="15915"/>
                </a:lnTo>
                <a:lnTo>
                  <a:pt x="15915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" name="Google Shape;458;p40"/>
          <p:cNvSpPr/>
          <p:nvPr/>
        </p:nvSpPr>
        <p:spPr>
          <a:xfrm>
            <a:off x="8141138" y="764963"/>
            <a:ext cx="423475" cy="423450"/>
          </a:xfrm>
          <a:custGeom>
            <a:avLst/>
            <a:gdLst/>
            <a:ahLst/>
            <a:cxnLst/>
            <a:rect l="l" t="t" r="r" b="b"/>
            <a:pathLst>
              <a:path w="16939" h="16938" extrusionOk="0">
                <a:moveTo>
                  <a:pt x="15915" y="1023"/>
                </a:moveTo>
                <a:lnTo>
                  <a:pt x="15915" y="15915"/>
                </a:lnTo>
                <a:lnTo>
                  <a:pt x="1024" y="15915"/>
                </a:lnTo>
                <a:lnTo>
                  <a:pt x="1024" y="1023"/>
                </a:lnTo>
                <a:close/>
                <a:moveTo>
                  <a:pt x="1" y="0"/>
                </a:moveTo>
                <a:lnTo>
                  <a:pt x="1" y="16938"/>
                </a:lnTo>
                <a:lnTo>
                  <a:pt x="16939" y="16938"/>
                </a:lnTo>
                <a:lnTo>
                  <a:pt x="1693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59" name="Google Shape;459;p40"/>
          <p:cNvCxnSpPr/>
          <p:nvPr/>
        </p:nvCxnSpPr>
        <p:spPr>
          <a:xfrm>
            <a:off x="820660" y="103011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0" name="Google Shape;460;p40"/>
          <p:cNvCxnSpPr/>
          <p:nvPr/>
        </p:nvCxnSpPr>
        <p:spPr>
          <a:xfrm>
            <a:off x="359100" y="68820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1" name="Google Shape;461;p40"/>
          <p:cNvCxnSpPr/>
          <p:nvPr/>
        </p:nvCxnSpPr>
        <p:spPr>
          <a:xfrm>
            <a:off x="2906500" y="432053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2" name="Google Shape;462;p40"/>
          <p:cNvCxnSpPr/>
          <p:nvPr/>
        </p:nvCxnSpPr>
        <p:spPr>
          <a:xfrm>
            <a:off x="2302000" y="445841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3" name="Google Shape;463;p40"/>
          <p:cNvCxnSpPr/>
          <p:nvPr/>
        </p:nvCxnSpPr>
        <p:spPr>
          <a:xfrm>
            <a:off x="713100" y="3325238"/>
            <a:ext cx="45288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43"/>
          <p:cNvSpPr txBox="1">
            <a:spLocks noGrp="1"/>
          </p:cNvSpPr>
          <p:nvPr>
            <p:ph type="title"/>
          </p:nvPr>
        </p:nvSpPr>
        <p:spPr>
          <a:xfrm>
            <a:off x="4075499" y="1326175"/>
            <a:ext cx="4791663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Scimitar Sportswear </a:t>
            </a:r>
            <a:endParaRPr sz="3600" dirty="0"/>
          </a:p>
        </p:txBody>
      </p:sp>
      <p:sp>
        <p:nvSpPr>
          <p:cNvPr id="510" name="Google Shape;510;p43"/>
          <p:cNvSpPr txBox="1">
            <a:spLocks noGrp="1"/>
          </p:cNvSpPr>
          <p:nvPr>
            <p:ph type="subTitle" idx="1"/>
          </p:nvPr>
        </p:nvSpPr>
        <p:spPr>
          <a:xfrm>
            <a:off x="4075500" y="2135525"/>
            <a:ext cx="4355400" cy="16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With years of experience, designing &amp; manufacturing millions of custom products annually, Scimitar built a solid reputation as a UK specialist when it comes to custom sportswear.</a:t>
            </a:r>
            <a:endParaRPr dirty="0"/>
          </a:p>
        </p:txBody>
      </p:sp>
      <p:cxnSp>
        <p:nvCxnSpPr>
          <p:cNvPr id="512" name="Google Shape;512;p43"/>
          <p:cNvCxnSpPr/>
          <p:nvPr/>
        </p:nvCxnSpPr>
        <p:spPr>
          <a:xfrm>
            <a:off x="5552525" y="466206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3" name="Google Shape;513;p43"/>
          <p:cNvCxnSpPr/>
          <p:nvPr/>
        </p:nvCxnSpPr>
        <p:spPr>
          <a:xfrm>
            <a:off x="5011650" y="453226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4" name="Google Shape;514;p43"/>
          <p:cNvCxnSpPr/>
          <p:nvPr/>
        </p:nvCxnSpPr>
        <p:spPr>
          <a:xfrm>
            <a:off x="6127763" y="60428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5" name="Google Shape;515;p43"/>
          <p:cNvCxnSpPr/>
          <p:nvPr/>
        </p:nvCxnSpPr>
        <p:spPr>
          <a:xfrm>
            <a:off x="5586888" y="47448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16" name="Google Shape;516;p43"/>
          <p:cNvCxnSpPr/>
          <p:nvPr/>
        </p:nvCxnSpPr>
        <p:spPr>
          <a:xfrm>
            <a:off x="4161475" y="2155162"/>
            <a:ext cx="42693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4245C35F-0C59-7147-F118-0FB3113869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47057"/>
            <a:ext cx="4049386" cy="404938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48"/>
          <p:cNvSpPr txBox="1">
            <a:spLocks noGrp="1"/>
          </p:cNvSpPr>
          <p:nvPr>
            <p:ph type="title"/>
          </p:nvPr>
        </p:nvSpPr>
        <p:spPr>
          <a:xfrm>
            <a:off x="624900" y="1427628"/>
            <a:ext cx="4355400" cy="72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/>
              <a:t>Moving Production to Pakistan</a:t>
            </a:r>
            <a:endParaRPr sz="3200" dirty="0"/>
          </a:p>
        </p:txBody>
      </p:sp>
      <p:sp>
        <p:nvSpPr>
          <p:cNvPr id="599" name="Google Shape;599;p48"/>
          <p:cNvSpPr txBox="1">
            <a:spLocks noGrp="1"/>
          </p:cNvSpPr>
          <p:nvPr>
            <p:ph type="subTitle" idx="1"/>
          </p:nvPr>
        </p:nvSpPr>
        <p:spPr>
          <a:xfrm>
            <a:off x="624900" y="2280613"/>
            <a:ext cx="4355400" cy="149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As Scimitar is expanding globally, it can consider shifting its catalog-based order productions to Pakistan. 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Pakistan is competing well with nations like China and India thanks to its access to inexpensive labor</a:t>
            </a:r>
            <a:endParaRPr sz="1200" dirty="0"/>
          </a:p>
        </p:txBody>
      </p:sp>
      <p:cxnSp>
        <p:nvCxnSpPr>
          <p:cNvPr id="600" name="Google Shape;600;p48"/>
          <p:cNvCxnSpPr/>
          <p:nvPr/>
        </p:nvCxnSpPr>
        <p:spPr>
          <a:xfrm>
            <a:off x="885475" y="466206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1" name="Google Shape;601;p48"/>
          <p:cNvCxnSpPr/>
          <p:nvPr/>
        </p:nvCxnSpPr>
        <p:spPr>
          <a:xfrm>
            <a:off x="344600" y="453226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2" name="Google Shape;602;p48"/>
          <p:cNvCxnSpPr/>
          <p:nvPr/>
        </p:nvCxnSpPr>
        <p:spPr>
          <a:xfrm>
            <a:off x="2711588" y="60428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3" name="Google Shape;603;p48"/>
          <p:cNvCxnSpPr/>
          <p:nvPr/>
        </p:nvCxnSpPr>
        <p:spPr>
          <a:xfrm>
            <a:off x="2170713" y="47448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04" name="Google Shape;604;p48"/>
          <p:cNvCxnSpPr/>
          <p:nvPr/>
        </p:nvCxnSpPr>
        <p:spPr>
          <a:xfrm>
            <a:off x="710875" y="2280624"/>
            <a:ext cx="42693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F798FB6C-C981-66B6-4083-4C2E5769F9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419" t="1" b="1"/>
          <a:stretch/>
        </p:blipFill>
        <p:spPr>
          <a:xfrm>
            <a:off x="5066150" y="1113774"/>
            <a:ext cx="4079693" cy="291595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p4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KEY OPPORTUNITIES</a:t>
            </a:r>
            <a:endParaRPr dirty="0"/>
          </a:p>
        </p:txBody>
      </p:sp>
      <p:sp>
        <p:nvSpPr>
          <p:cNvPr id="555" name="Google Shape;555;p46"/>
          <p:cNvSpPr/>
          <p:nvPr/>
        </p:nvSpPr>
        <p:spPr>
          <a:xfrm>
            <a:off x="3801330" y="2096907"/>
            <a:ext cx="1504062" cy="1503967"/>
          </a:xfrm>
          <a:custGeom>
            <a:avLst/>
            <a:gdLst/>
            <a:ahLst/>
            <a:cxnLst/>
            <a:rect l="l" t="t" r="r" b="b"/>
            <a:pathLst>
              <a:path w="15916" h="15915" extrusionOk="0">
                <a:moveTo>
                  <a:pt x="1" y="0"/>
                </a:moveTo>
                <a:lnTo>
                  <a:pt x="1" y="15915"/>
                </a:lnTo>
                <a:lnTo>
                  <a:pt x="15915" y="15915"/>
                </a:lnTo>
                <a:lnTo>
                  <a:pt x="15915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6" name="Google Shape;556;p46"/>
          <p:cNvSpPr/>
          <p:nvPr/>
        </p:nvSpPr>
        <p:spPr>
          <a:xfrm>
            <a:off x="4731040" y="1543994"/>
            <a:ext cx="1153419" cy="1153351"/>
          </a:xfrm>
          <a:custGeom>
            <a:avLst/>
            <a:gdLst/>
            <a:ahLst/>
            <a:cxnLst/>
            <a:rect l="l" t="t" r="r" b="b"/>
            <a:pathLst>
              <a:path w="16939" h="16938" extrusionOk="0">
                <a:moveTo>
                  <a:pt x="15915" y="1023"/>
                </a:moveTo>
                <a:lnTo>
                  <a:pt x="15915" y="15915"/>
                </a:lnTo>
                <a:lnTo>
                  <a:pt x="1024" y="15915"/>
                </a:lnTo>
                <a:lnTo>
                  <a:pt x="1024" y="1023"/>
                </a:lnTo>
                <a:close/>
                <a:moveTo>
                  <a:pt x="1" y="0"/>
                </a:moveTo>
                <a:lnTo>
                  <a:pt x="1" y="16938"/>
                </a:lnTo>
                <a:lnTo>
                  <a:pt x="16939" y="16938"/>
                </a:lnTo>
                <a:lnTo>
                  <a:pt x="1693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7" name="Google Shape;557;p46"/>
          <p:cNvSpPr txBox="1"/>
          <p:nvPr/>
        </p:nvSpPr>
        <p:spPr>
          <a:xfrm>
            <a:off x="720011" y="1447375"/>
            <a:ext cx="23511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Quick Return</a:t>
            </a:r>
            <a:endParaRPr sz="2000" b="1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58" name="Google Shape;558;p46"/>
          <p:cNvSpPr txBox="1"/>
          <p:nvPr/>
        </p:nvSpPr>
        <p:spPr>
          <a:xfrm>
            <a:off x="720011" y="1975075"/>
            <a:ext cx="2351100" cy="8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tx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As per the information from factory owners, RMG is the only sector in Pakistan where one can get back his investment by 3 to 5 years</a:t>
            </a:r>
          </a:p>
        </p:txBody>
      </p:sp>
      <p:cxnSp>
        <p:nvCxnSpPr>
          <p:cNvPr id="559" name="Google Shape;559;p46"/>
          <p:cNvCxnSpPr/>
          <p:nvPr/>
        </p:nvCxnSpPr>
        <p:spPr>
          <a:xfrm>
            <a:off x="844200" y="1975075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60" name="Google Shape;560;p46"/>
          <p:cNvSpPr/>
          <p:nvPr/>
        </p:nvSpPr>
        <p:spPr>
          <a:xfrm rot="-5400000">
            <a:off x="2972280" y="166004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1" name="Google Shape;561;p46"/>
          <p:cNvSpPr txBox="1"/>
          <p:nvPr/>
        </p:nvSpPr>
        <p:spPr>
          <a:xfrm>
            <a:off x="720011" y="3112625"/>
            <a:ext cx="23511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Huge Market Opportunities</a:t>
            </a:r>
            <a:endParaRPr sz="2000" b="1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62" name="Google Shape;562;p46"/>
          <p:cNvSpPr txBox="1"/>
          <p:nvPr/>
        </p:nvSpPr>
        <p:spPr>
          <a:xfrm>
            <a:off x="717690" y="3733325"/>
            <a:ext cx="2351100" cy="8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RMG export is increasing every year and Pakistani market share rose 5.1%, 5.9% &amp; 6.4% through last 3 consecutive years.</a:t>
            </a:r>
            <a:endParaRPr sz="12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cxnSp>
        <p:nvCxnSpPr>
          <p:cNvPr id="563" name="Google Shape;563;p46"/>
          <p:cNvCxnSpPr/>
          <p:nvPr/>
        </p:nvCxnSpPr>
        <p:spPr>
          <a:xfrm>
            <a:off x="844200" y="3640325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64" name="Google Shape;564;p46"/>
          <p:cNvSpPr/>
          <p:nvPr/>
        </p:nvSpPr>
        <p:spPr>
          <a:xfrm rot="-5400000">
            <a:off x="2972280" y="332529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5" name="Google Shape;565;p46"/>
          <p:cNvSpPr txBox="1"/>
          <p:nvPr/>
        </p:nvSpPr>
        <p:spPr>
          <a:xfrm>
            <a:off x="5994311" y="1447375"/>
            <a:ext cx="23511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Abundent Workforce </a:t>
            </a:r>
            <a:endParaRPr sz="2000" b="1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66" name="Google Shape;566;p46"/>
          <p:cNvSpPr txBox="1"/>
          <p:nvPr/>
        </p:nvSpPr>
        <p:spPr>
          <a:xfrm>
            <a:off x="6105081" y="2063025"/>
            <a:ext cx="2351100" cy="8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The main strength for this business is available workforce. Labor cost is lowest in Pakistan among the other competitors</a:t>
            </a:r>
            <a:endParaRPr sz="12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cxnSp>
        <p:nvCxnSpPr>
          <p:cNvPr id="567" name="Google Shape;567;p46"/>
          <p:cNvCxnSpPr/>
          <p:nvPr/>
        </p:nvCxnSpPr>
        <p:spPr>
          <a:xfrm>
            <a:off x="6118500" y="1975075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68" name="Google Shape;568;p46"/>
          <p:cNvSpPr/>
          <p:nvPr/>
        </p:nvSpPr>
        <p:spPr>
          <a:xfrm rot="5400000" flipH="1">
            <a:off x="5967055" y="166004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9" name="Google Shape;569;p46"/>
          <p:cNvSpPr txBox="1"/>
          <p:nvPr/>
        </p:nvSpPr>
        <p:spPr>
          <a:xfrm>
            <a:off x="5994311" y="3112625"/>
            <a:ext cx="23511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Strong Forward &amp; Backward linkage </a:t>
            </a:r>
            <a:endParaRPr sz="2000" b="1" dirty="0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70" name="Google Shape;570;p46"/>
          <p:cNvSpPr txBox="1"/>
          <p:nvPr/>
        </p:nvSpPr>
        <p:spPr>
          <a:xfrm>
            <a:off x="6018215" y="3733325"/>
            <a:ext cx="2351100" cy="8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Favorable government policy and bank facilities for raw material purchase are advantages for this business</a:t>
            </a:r>
            <a:r>
              <a:rPr lang="en-US" sz="15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. </a:t>
            </a:r>
            <a:endParaRPr sz="15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cxnSp>
        <p:nvCxnSpPr>
          <p:cNvPr id="571" name="Google Shape;571;p46"/>
          <p:cNvCxnSpPr/>
          <p:nvPr/>
        </p:nvCxnSpPr>
        <p:spPr>
          <a:xfrm>
            <a:off x="6118500" y="3640325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72" name="Google Shape;572;p46"/>
          <p:cNvSpPr/>
          <p:nvPr/>
        </p:nvSpPr>
        <p:spPr>
          <a:xfrm rot="5400000" flipH="1">
            <a:off x="5967055" y="332529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3" name="Google Shape;573;p46"/>
          <p:cNvSpPr/>
          <p:nvPr/>
        </p:nvSpPr>
        <p:spPr>
          <a:xfrm>
            <a:off x="3541041" y="1813562"/>
            <a:ext cx="610200" cy="6102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4" name="Google Shape;574;p46"/>
          <p:cNvSpPr/>
          <p:nvPr/>
        </p:nvSpPr>
        <p:spPr>
          <a:xfrm>
            <a:off x="5002643" y="1813538"/>
            <a:ext cx="610200" cy="6102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5" name="Google Shape;575;p46"/>
          <p:cNvSpPr/>
          <p:nvPr/>
        </p:nvSpPr>
        <p:spPr>
          <a:xfrm>
            <a:off x="3531316" y="3290512"/>
            <a:ext cx="610200" cy="6102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6" name="Google Shape;576;p46"/>
          <p:cNvSpPr/>
          <p:nvPr/>
        </p:nvSpPr>
        <p:spPr>
          <a:xfrm>
            <a:off x="5002643" y="3301391"/>
            <a:ext cx="610200" cy="6102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7" name="Google Shape;577;p46"/>
          <p:cNvSpPr txBox="1"/>
          <p:nvPr/>
        </p:nvSpPr>
        <p:spPr>
          <a:xfrm>
            <a:off x="3510921" y="1932950"/>
            <a:ext cx="663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rPr>
              <a:t>01</a:t>
            </a:r>
            <a:endParaRPr sz="2500" b="1"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78" name="Google Shape;578;p46"/>
          <p:cNvSpPr txBox="1"/>
          <p:nvPr/>
        </p:nvSpPr>
        <p:spPr>
          <a:xfrm>
            <a:off x="3500350" y="3409900"/>
            <a:ext cx="663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rPr>
              <a:t>02</a:t>
            </a:r>
            <a:endParaRPr sz="2500" b="1"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79" name="Google Shape;579;p46"/>
          <p:cNvSpPr txBox="1"/>
          <p:nvPr/>
        </p:nvSpPr>
        <p:spPr>
          <a:xfrm>
            <a:off x="4976088" y="1932950"/>
            <a:ext cx="663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rPr>
              <a:t>03</a:t>
            </a:r>
            <a:endParaRPr sz="2500" b="1"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80" name="Google Shape;580;p46"/>
          <p:cNvSpPr txBox="1"/>
          <p:nvPr/>
        </p:nvSpPr>
        <p:spPr>
          <a:xfrm>
            <a:off x="4976088" y="3409900"/>
            <a:ext cx="663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rPr>
              <a:t>04</a:t>
            </a:r>
            <a:endParaRPr sz="2500" b="1"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81" name="Google Shape;581;p46"/>
          <p:cNvSpPr/>
          <p:nvPr/>
        </p:nvSpPr>
        <p:spPr>
          <a:xfrm>
            <a:off x="3259715" y="3018924"/>
            <a:ext cx="1153419" cy="1153351"/>
          </a:xfrm>
          <a:custGeom>
            <a:avLst/>
            <a:gdLst/>
            <a:ahLst/>
            <a:cxnLst/>
            <a:rect l="l" t="t" r="r" b="b"/>
            <a:pathLst>
              <a:path w="16939" h="16938" extrusionOk="0">
                <a:moveTo>
                  <a:pt x="15915" y="1023"/>
                </a:moveTo>
                <a:lnTo>
                  <a:pt x="15915" y="15915"/>
                </a:lnTo>
                <a:lnTo>
                  <a:pt x="1024" y="15915"/>
                </a:lnTo>
                <a:lnTo>
                  <a:pt x="1024" y="1023"/>
                </a:lnTo>
                <a:close/>
                <a:moveTo>
                  <a:pt x="1" y="0"/>
                </a:moveTo>
                <a:lnTo>
                  <a:pt x="1" y="16938"/>
                </a:lnTo>
                <a:lnTo>
                  <a:pt x="16939" y="16938"/>
                </a:lnTo>
                <a:lnTo>
                  <a:pt x="1693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2" name="Google Shape;622;p50"/>
          <p:cNvPicPr preferRelativeResize="0"/>
          <p:nvPr/>
        </p:nvPicPr>
        <p:blipFill rotWithShape="1">
          <a:blip r:embed="rId3">
            <a:alphaModFix/>
          </a:blip>
          <a:srcRect l="20713" r="14557"/>
          <a:stretch/>
        </p:blipFill>
        <p:spPr>
          <a:xfrm>
            <a:off x="5961171" y="1166575"/>
            <a:ext cx="3202273" cy="3299699"/>
          </a:xfrm>
          <a:prstGeom prst="rect">
            <a:avLst/>
          </a:prstGeom>
          <a:noFill/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</p:pic>
      <p:sp>
        <p:nvSpPr>
          <p:cNvPr id="623" name="Google Shape;623;p5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MAJOR CHALLENGES</a:t>
            </a:r>
            <a:endParaRPr dirty="0"/>
          </a:p>
        </p:txBody>
      </p:sp>
      <p:sp>
        <p:nvSpPr>
          <p:cNvPr id="624" name="Google Shape;624;p50"/>
          <p:cNvSpPr txBox="1">
            <a:spLocks noGrp="1"/>
          </p:cNvSpPr>
          <p:nvPr>
            <p:ph type="subTitle" idx="6"/>
          </p:nvPr>
        </p:nvSpPr>
        <p:spPr>
          <a:xfrm>
            <a:off x="882500" y="3464275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Pakistan is still concentrating on low value products</a:t>
            </a:r>
            <a:endParaRPr dirty="0"/>
          </a:p>
        </p:txBody>
      </p:sp>
      <p:sp>
        <p:nvSpPr>
          <p:cNvPr id="625" name="Google Shape;625;p50"/>
          <p:cNvSpPr txBox="1">
            <a:spLocks noGrp="1"/>
          </p:cNvSpPr>
          <p:nvPr>
            <p:ph type="title" idx="2"/>
          </p:nvPr>
        </p:nvSpPr>
        <p:spPr>
          <a:xfrm>
            <a:off x="882500" y="15031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/>
              <a:t>Productivity needs Improvement</a:t>
            </a:r>
            <a:endParaRPr sz="1600" dirty="0"/>
          </a:p>
        </p:txBody>
      </p:sp>
      <p:sp>
        <p:nvSpPr>
          <p:cNvPr id="626" name="Google Shape;626;p50"/>
          <p:cNvSpPr txBox="1">
            <a:spLocks noGrp="1"/>
          </p:cNvSpPr>
          <p:nvPr>
            <p:ph type="subTitle" idx="1"/>
          </p:nvPr>
        </p:nvSpPr>
        <p:spPr>
          <a:xfrm>
            <a:off x="882500" y="2225875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Pakistan's labor productivity is significantly lower than that of China. </a:t>
            </a:r>
            <a:endParaRPr dirty="0"/>
          </a:p>
        </p:txBody>
      </p:sp>
      <p:sp>
        <p:nvSpPr>
          <p:cNvPr id="627" name="Google Shape;627;p50"/>
          <p:cNvSpPr txBox="1">
            <a:spLocks noGrp="1"/>
          </p:cNvSpPr>
          <p:nvPr>
            <p:ph type="title" idx="3"/>
          </p:nvPr>
        </p:nvSpPr>
        <p:spPr>
          <a:xfrm>
            <a:off x="3501363" y="15031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/>
              <a:t>Raw Materials</a:t>
            </a:r>
            <a:endParaRPr sz="1800" dirty="0"/>
          </a:p>
        </p:txBody>
      </p:sp>
      <p:sp>
        <p:nvSpPr>
          <p:cNvPr id="628" name="Google Shape;628;p50"/>
          <p:cNvSpPr txBox="1">
            <a:spLocks noGrp="1"/>
          </p:cNvSpPr>
          <p:nvPr>
            <p:ph type="subTitle" idx="4"/>
          </p:nvPr>
        </p:nvSpPr>
        <p:spPr>
          <a:xfrm>
            <a:off x="3501363" y="2029318"/>
            <a:ext cx="2103900" cy="66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Access to raw materials at a competitive price</a:t>
            </a:r>
            <a:endParaRPr dirty="0"/>
          </a:p>
        </p:txBody>
      </p:sp>
      <p:sp>
        <p:nvSpPr>
          <p:cNvPr id="629" name="Google Shape;629;p50"/>
          <p:cNvSpPr txBox="1">
            <a:spLocks noGrp="1"/>
          </p:cNvSpPr>
          <p:nvPr>
            <p:ph type="title" idx="5"/>
          </p:nvPr>
        </p:nvSpPr>
        <p:spPr>
          <a:xfrm>
            <a:off x="882500" y="29365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Lack of R&amp;D</a:t>
            </a:r>
            <a:endParaRPr sz="1800" dirty="0"/>
          </a:p>
        </p:txBody>
      </p:sp>
      <p:sp>
        <p:nvSpPr>
          <p:cNvPr id="630" name="Google Shape;630;p50"/>
          <p:cNvSpPr txBox="1">
            <a:spLocks noGrp="1"/>
          </p:cNvSpPr>
          <p:nvPr>
            <p:ph type="title" idx="7"/>
          </p:nvPr>
        </p:nvSpPr>
        <p:spPr>
          <a:xfrm>
            <a:off x="3501363" y="2936575"/>
            <a:ext cx="21039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Infrastructure</a:t>
            </a:r>
            <a:endParaRPr sz="1800" dirty="0"/>
          </a:p>
        </p:txBody>
      </p:sp>
      <p:sp>
        <p:nvSpPr>
          <p:cNvPr id="631" name="Google Shape;631;p50"/>
          <p:cNvSpPr txBox="1">
            <a:spLocks noGrp="1"/>
          </p:cNvSpPr>
          <p:nvPr>
            <p:ph type="subTitle" idx="8"/>
          </p:nvPr>
        </p:nvSpPr>
        <p:spPr>
          <a:xfrm>
            <a:off x="3501363" y="3526697"/>
            <a:ext cx="2459808" cy="84766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Lack of better infrastructure in the roads, highways, and port facilities.</a:t>
            </a:r>
            <a:endParaRPr dirty="0"/>
          </a:p>
        </p:txBody>
      </p:sp>
      <p:cxnSp>
        <p:nvCxnSpPr>
          <p:cNvPr id="632" name="Google Shape;632;p50"/>
          <p:cNvCxnSpPr/>
          <p:nvPr/>
        </p:nvCxnSpPr>
        <p:spPr>
          <a:xfrm>
            <a:off x="882500" y="2025300"/>
            <a:ext cx="21039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3" name="Google Shape;633;p50"/>
          <p:cNvSpPr/>
          <p:nvPr/>
        </p:nvSpPr>
        <p:spPr>
          <a:xfrm rot="-5400000">
            <a:off x="652791" y="1715858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34" name="Google Shape;634;p50"/>
          <p:cNvCxnSpPr/>
          <p:nvPr/>
        </p:nvCxnSpPr>
        <p:spPr>
          <a:xfrm>
            <a:off x="882500" y="3464275"/>
            <a:ext cx="21039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5" name="Google Shape;635;p50"/>
          <p:cNvSpPr/>
          <p:nvPr/>
        </p:nvSpPr>
        <p:spPr>
          <a:xfrm rot="-5400000">
            <a:off x="652791" y="3149258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36" name="Google Shape;636;p50"/>
          <p:cNvCxnSpPr/>
          <p:nvPr/>
        </p:nvCxnSpPr>
        <p:spPr>
          <a:xfrm>
            <a:off x="3501363" y="2025300"/>
            <a:ext cx="21039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7" name="Google Shape;637;p50"/>
          <p:cNvSpPr/>
          <p:nvPr/>
        </p:nvSpPr>
        <p:spPr>
          <a:xfrm rot="-5400000">
            <a:off x="3271678" y="1715858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38" name="Google Shape;638;p50"/>
          <p:cNvCxnSpPr/>
          <p:nvPr/>
        </p:nvCxnSpPr>
        <p:spPr>
          <a:xfrm>
            <a:off x="3501363" y="3464275"/>
            <a:ext cx="21039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9" name="Google Shape;639;p50"/>
          <p:cNvSpPr/>
          <p:nvPr/>
        </p:nvSpPr>
        <p:spPr>
          <a:xfrm rot="-5400000">
            <a:off x="3271678" y="3149258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2" name="Google Shape;1092;p70"/>
          <p:cNvSpPr txBox="1">
            <a:spLocks noGrp="1"/>
          </p:cNvSpPr>
          <p:nvPr>
            <p:ph type="body" idx="1"/>
          </p:nvPr>
        </p:nvSpPr>
        <p:spPr>
          <a:xfrm>
            <a:off x="778623" y="-276837"/>
            <a:ext cx="3729700" cy="376532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dk1"/>
                </a:solidFill>
                <a:latin typeface="Hind Madurai"/>
                <a:ea typeface="Hind Madurai"/>
                <a:cs typeface="Hind Madurai"/>
                <a:sym typeface="Hind Madurai"/>
              </a:rPr>
              <a:t>Political: </a:t>
            </a:r>
            <a:r>
              <a:rPr lang="en-US" sz="1200" dirty="0">
                <a:latin typeface="Hind Madurai"/>
                <a:ea typeface="Hind Madurai"/>
                <a:cs typeface="Hind Madurai"/>
                <a:sym typeface="Hind Madurai"/>
              </a:rPr>
              <a:t>A</a:t>
            </a:r>
            <a:r>
              <a:rPr lang="en-US" sz="1200" dirty="0">
                <a:solidFill>
                  <a:schemeClr val="dk1"/>
                </a:solidFill>
                <a:latin typeface="Hind Madurai"/>
                <a:ea typeface="Hind Madurai"/>
                <a:cs typeface="Hind Madurai"/>
                <a:sym typeface="Hind Madurai"/>
              </a:rPr>
              <a:t>ny violation of the law or any disturbance that would impair business operations </a:t>
            </a:r>
            <a:r>
              <a:rPr lang="en-US" sz="1200" dirty="0">
                <a:latin typeface="Hind Madurai"/>
                <a:ea typeface="Hind Madurai"/>
                <a:cs typeface="Hind Madurai"/>
                <a:sym typeface="Hind Madurai"/>
              </a:rPr>
              <a:t>is</a:t>
            </a:r>
            <a:r>
              <a:rPr lang="en-US" sz="1200" dirty="0">
                <a:solidFill>
                  <a:schemeClr val="dk1"/>
                </a:solidFill>
                <a:latin typeface="Hind Madurai"/>
                <a:ea typeface="Hind Madurai"/>
                <a:cs typeface="Hind Madurai"/>
                <a:sym typeface="Hind Madurai"/>
              </a:rPr>
              <a:t> given top priority in Pakistan.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dk1"/>
              </a:solidFill>
              <a:latin typeface="Hind Madurai"/>
              <a:ea typeface="Hind Madurai"/>
              <a:cs typeface="Hind Madurai"/>
              <a:sym typeface="Hind Madurai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dk1"/>
              </a:solidFill>
              <a:latin typeface="Hind Madurai"/>
              <a:ea typeface="Hind Madurai"/>
              <a:cs typeface="Hind Madurai"/>
              <a:sym typeface="Hind Madurai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dirty="0">
                <a:solidFill>
                  <a:schemeClr val="dk1"/>
                </a:solidFill>
                <a:latin typeface="Hind Madurai"/>
                <a:ea typeface="Hind Madurai"/>
                <a:cs typeface="Hind Madurai"/>
                <a:sym typeface="Hind Madurai"/>
              </a:rPr>
              <a:t>Economic: </a:t>
            </a:r>
            <a:r>
              <a:rPr lang="en-US" sz="1200" dirty="0">
                <a:solidFill>
                  <a:schemeClr val="dk1"/>
                </a:solidFill>
                <a:latin typeface="Hind Madurai"/>
                <a:ea typeface="Hind Madurai"/>
                <a:cs typeface="Hind Madurai"/>
                <a:sym typeface="Hind Madurai"/>
              </a:rPr>
              <a:t>Scimitar Sports UK Limited may experience a setback as a result of the rising inflation and electricity deficit that are impeding the garment industry's operations and eventually affecting the revenue cycle in Pakistan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chemeClr val="dk1"/>
              </a:solidFill>
              <a:latin typeface="Hind Madurai"/>
              <a:ea typeface="Hind Madurai"/>
              <a:cs typeface="Hind Madurai"/>
              <a:sym typeface="Hind Madura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olidFill>
                <a:schemeClr val="dk1"/>
              </a:solidFill>
              <a:latin typeface="Hind Madurai"/>
              <a:ea typeface="Hind Madurai"/>
              <a:cs typeface="Hind Madurai"/>
              <a:sym typeface="Hind Madurai"/>
            </a:endParaRPr>
          </a:p>
        </p:txBody>
      </p:sp>
      <p:sp>
        <p:nvSpPr>
          <p:cNvPr id="1093" name="Google Shape;1093;p70"/>
          <p:cNvSpPr txBox="1">
            <a:spLocks noGrp="1"/>
          </p:cNvSpPr>
          <p:nvPr>
            <p:ph type="body" idx="2"/>
          </p:nvPr>
        </p:nvSpPr>
        <p:spPr>
          <a:xfrm>
            <a:off x="4694497" y="880800"/>
            <a:ext cx="3729600" cy="3381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152400" lvl="0" indent="0" algn="just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-US" b="1" dirty="0"/>
              <a:t>Technology: </a:t>
            </a:r>
            <a:r>
              <a:rPr lang="en-US" dirty="0"/>
              <a:t>In the clothing industry, new machinery is being used, which can help to increase inventory and improve product quality </a:t>
            </a:r>
          </a:p>
          <a:p>
            <a:pPr marL="152400" lvl="0" indent="0" algn="just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lang="en-US" dirty="0"/>
          </a:p>
          <a:p>
            <a:pPr marL="152400" lvl="0" indent="0" algn="just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-US" b="1" dirty="0"/>
              <a:t>Environmental: </a:t>
            </a:r>
            <a:r>
              <a:rPr lang="en-US" dirty="0"/>
              <a:t>Pakistan's RMG industry is now making an effort to construct environmentally friendly factories</a:t>
            </a:r>
          </a:p>
          <a:p>
            <a:pPr marL="152400" lvl="0" indent="0" algn="just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lang="en-US" dirty="0"/>
          </a:p>
          <a:p>
            <a:pPr marL="152400" lvl="0" indent="0" algn="just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lang="en-US" dirty="0"/>
          </a:p>
          <a:p>
            <a:pPr marL="152400" lvl="0" indent="0" algn="just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r>
              <a:rPr lang="en-US" b="1" dirty="0"/>
              <a:t>Legal: </a:t>
            </a:r>
            <a:r>
              <a:rPr lang="en-US" dirty="0"/>
              <a:t>The government has taken action to improve the Directorate of Inspection for Factories and Establishments</a:t>
            </a:r>
          </a:p>
          <a:p>
            <a:pPr marL="15240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lang="en-US" dirty="0"/>
          </a:p>
          <a:p>
            <a:pPr marL="15240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lang="en-US" dirty="0"/>
          </a:p>
          <a:p>
            <a:pPr marL="152400" lvl="0" indent="0" algn="l" rtl="0"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dirty="0"/>
          </a:p>
        </p:txBody>
      </p:sp>
      <p:sp>
        <p:nvSpPr>
          <p:cNvPr id="1094" name="Google Shape;1094;p7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PESTEL ANALYSIS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3F0574-2C36-3ED3-8ED8-65B55EE375CB}"/>
              </a:ext>
            </a:extLst>
          </p:cNvPr>
          <p:cNvSpPr txBox="1"/>
          <p:nvPr/>
        </p:nvSpPr>
        <p:spPr>
          <a:xfrm>
            <a:off x="714943" y="2913275"/>
            <a:ext cx="37933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US" dirty="0"/>
          </a:p>
        </p:txBody>
      </p:sp>
      <p:sp>
        <p:nvSpPr>
          <p:cNvPr id="6" name="Google Shape;1093;p70">
            <a:extLst>
              <a:ext uri="{FF2B5EF4-FFF2-40B4-BE49-F238E27FC236}">
                <a16:creationId xmlns:a16="http://schemas.microsoft.com/office/drawing/2014/main" id="{951BDCAE-90BF-3FBC-BBE1-3C4676A03E97}"/>
              </a:ext>
            </a:extLst>
          </p:cNvPr>
          <p:cNvSpPr txBox="1">
            <a:spLocks/>
          </p:cNvSpPr>
          <p:nvPr/>
        </p:nvSpPr>
        <p:spPr>
          <a:xfrm>
            <a:off x="592446" y="2028279"/>
            <a:ext cx="3793377" cy="2032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Hind Madurai Medium"/>
              <a:buChar char="●"/>
              <a:defRPr sz="1200" b="0" i="0" u="none" strike="noStrike" cap="none">
                <a:solidFill>
                  <a:schemeClr val="dk1"/>
                </a:solidFill>
                <a:latin typeface="Hind Madurai"/>
                <a:ea typeface="Hind Madurai"/>
                <a:cs typeface="Hind Madurai"/>
                <a:sym typeface="Hind Madurai"/>
              </a:defRPr>
            </a:lvl1pPr>
            <a:lvl2pPr marL="914400" marR="0" lvl="1" indent="-32385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○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2pPr>
            <a:lvl3pPr marL="1371600" marR="0" lvl="2" indent="-32385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■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3pPr>
            <a:lvl4pPr marL="1828800" marR="0" lvl="3" indent="-32385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●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4pPr>
            <a:lvl5pPr marL="2286000" marR="0" lvl="4" indent="-32385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○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5pPr>
            <a:lvl6pPr marL="2743200" marR="0" lvl="5" indent="-32385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■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6pPr>
            <a:lvl7pPr marL="3200400" marR="0" lvl="6" indent="-32385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●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7pPr>
            <a:lvl8pPr marL="3657600" marR="0" lvl="7" indent="-32385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Hind Madurai Medium"/>
              <a:buChar char="○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8pPr>
            <a:lvl9pPr marL="4114800" marR="0" lvl="8" indent="-32385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500"/>
              <a:buFont typeface="Hind Madurai Medium"/>
              <a:buChar char="■"/>
              <a:defRPr sz="1500" b="0" i="0" u="none" strike="noStrike" cap="none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defRPr>
            </a:lvl9pPr>
          </a:lstStyle>
          <a:p>
            <a:pPr marL="152400" indent="0" algn="just">
              <a:buNone/>
            </a:pPr>
            <a:r>
              <a:rPr lang="en-US" b="1" dirty="0"/>
              <a:t>Social: </a:t>
            </a:r>
            <a:r>
              <a:rPr lang="en-US" dirty="0"/>
              <a:t>The third aspect is social, as Pakistan is a developing nation and its clothing is among the best in the world. The majority of foreign nations are expected to place orders with its textile companies.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3" name="Google Shape;793;p56"/>
          <p:cNvCxnSpPr/>
          <p:nvPr/>
        </p:nvCxnSpPr>
        <p:spPr>
          <a:xfrm>
            <a:off x="695850" y="2985075"/>
            <a:ext cx="77523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oval" w="med" len="med"/>
            <a:tailEnd type="triangle" w="med" len="med"/>
          </a:ln>
        </p:spPr>
      </p:cxnSp>
      <p:sp>
        <p:nvSpPr>
          <p:cNvPr id="794" name="Google Shape;794;p5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PORTER’S FIVE FORCES</a:t>
            </a:r>
            <a:endParaRPr dirty="0"/>
          </a:p>
        </p:txBody>
      </p:sp>
      <p:sp>
        <p:nvSpPr>
          <p:cNvPr id="795" name="Google Shape;795;p56"/>
          <p:cNvSpPr txBox="1"/>
          <p:nvPr/>
        </p:nvSpPr>
        <p:spPr>
          <a:xfrm>
            <a:off x="2136583" y="1223383"/>
            <a:ext cx="23733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113849"/>
                </a:solidFill>
                <a:latin typeface="DM Sans"/>
                <a:ea typeface="DM Sans"/>
                <a:cs typeface="DM Sans"/>
                <a:sym typeface="DM Sans"/>
              </a:rPr>
              <a:t>Bargaining power of suppliers</a:t>
            </a:r>
            <a:endParaRPr sz="1800" b="1" dirty="0">
              <a:solidFill>
                <a:srgbClr val="113849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796" name="Google Shape;796;p56"/>
          <p:cNvSpPr txBox="1"/>
          <p:nvPr/>
        </p:nvSpPr>
        <p:spPr>
          <a:xfrm>
            <a:off x="2177976" y="1928219"/>
            <a:ext cx="23733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Decreased backward linkage strengthens the supplier’s power.</a:t>
            </a:r>
            <a:endParaRPr sz="15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sp>
        <p:nvSpPr>
          <p:cNvPr id="797" name="Google Shape;797;p56"/>
          <p:cNvSpPr txBox="1"/>
          <p:nvPr/>
        </p:nvSpPr>
        <p:spPr>
          <a:xfrm>
            <a:off x="829250" y="3474798"/>
            <a:ext cx="23733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113849"/>
                </a:solidFill>
                <a:latin typeface="DM Sans"/>
                <a:ea typeface="DM Sans"/>
                <a:cs typeface="DM Sans"/>
                <a:sym typeface="DM Sans"/>
              </a:rPr>
              <a:t>Rivalry among existing players</a:t>
            </a:r>
            <a:endParaRPr sz="1800" b="1" dirty="0">
              <a:solidFill>
                <a:srgbClr val="113849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798" name="Google Shape;798;p56"/>
          <p:cNvSpPr txBox="1"/>
          <p:nvPr/>
        </p:nvSpPr>
        <p:spPr>
          <a:xfrm>
            <a:off x="783024" y="4247221"/>
            <a:ext cx="23733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Scimitar will face moderate competition from other foreign companies already operating in Pakistan.</a:t>
            </a:r>
            <a:endParaRPr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sp>
        <p:nvSpPr>
          <p:cNvPr id="799" name="Google Shape;799;p56"/>
          <p:cNvSpPr txBox="1"/>
          <p:nvPr/>
        </p:nvSpPr>
        <p:spPr>
          <a:xfrm>
            <a:off x="829250" y="3151978"/>
            <a:ext cx="876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dirty="0">
                <a:solidFill>
                  <a:srgbClr val="E8845A"/>
                </a:solidFill>
                <a:latin typeface="DM Sans"/>
                <a:ea typeface="DM Sans"/>
                <a:cs typeface="DM Sans"/>
                <a:sym typeface="DM Sans"/>
              </a:rPr>
              <a:t>01</a:t>
            </a:r>
            <a:endParaRPr sz="2500" b="1" dirty="0">
              <a:solidFill>
                <a:srgbClr val="E8845A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00" name="Google Shape;800;p56"/>
          <p:cNvSpPr/>
          <p:nvPr/>
        </p:nvSpPr>
        <p:spPr>
          <a:xfrm rot="-5400000">
            <a:off x="668841" y="3286499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rgbClr val="E8845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01" name="Google Shape;801;p56"/>
          <p:cNvCxnSpPr/>
          <p:nvPr/>
        </p:nvCxnSpPr>
        <p:spPr>
          <a:xfrm>
            <a:off x="2155600" y="1810450"/>
            <a:ext cx="2373300" cy="0"/>
          </a:xfrm>
          <a:prstGeom prst="straightConnector1">
            <a:avLst/>
          </a:prstGeom>
          <a:noFill/>
          <a:ln w="9525" cap="flat" cmpd="sng">
            <a:solidFill>
              <a:srgbClr val="A6B6BE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02" name="Google Shape;802;p56"/>
          <p:cNvCxnSpPr/>
          <p:nvPr/>
        </p:nvCxnSpPr>
        <p:spPr>
          <a:xfrm>
            <a:off x="829250" y="4002496"/>
            <a:ext cx="2373300" cy="0"/>
          </a:xfrm>
          <a:prstGeom prst="straightConnector1">
            <a:avLst/>
          </a:prstGeom>
          <a:noFill/>
          <a:ln w="9525" cap="flat" cmpd="sng">
            <a:solidFill>
              <a:srgbClr val="A6B6B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03" name="Google Shape;803;p56"/>
          <p:cNvSpPr txBox="1"/>
          <p:nvPr/>
        </p:nvSpPr>
        <p:spPr>
          <a:xfrm>
            <a:off x="3473875" y="3488376"/>
            <a:ext cx="23733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113849"/>
                </a:solidFill>
                <a:latin typeface="DM Sans"/>
                <a:ea typeface="DM Sans"/>
                <a:cs typeface="DM Sans"/>
                <a:sym typeface="DM Sans"/>
              </a:rPr>
              <a:t>Bargaining power of customers</a:t>
            </a:r>
            <a:endParaRPr sz="1800" b="1" dirty="0">
              <a:solidFill>
                <a:srgbClr val="113849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04" name="Google Shape;804;p56"/>
          <p:cNvSpPr txBox="1"/>
          <p:nvPr/>
        </p:nvSpPr>
        <p:spPr>
          <a:xfrm>
            <a:off x="3473875" y="4286622"/>
            <a:ext cx="23733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Scimitar also has high bargaining power due to availability of switching options</a:t>
            </a:r>
            <a:endParaRPr sz="15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sp>
        <p:nvSpPr>
          <p:cNvPr id="805" name="Google Shape;805;p56"/>
          <p:cNvSpPr txBox="1"/>
          <p:nvPr/>
        </p:nvSpPr>
        <p:spPr>
          <a:xfrm>
            <a:off x="3473875" y="3151978"/>
            <a:ext cx="876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 dirty="0">
                <a:solidFill>
                  <a:srgbClr val="E8845A"/>
                </a:solidFill>
                <a:latin typeface="DM Sans"/>
                <a:ea typeface="DM Sans"/>
                <a:cs typeface="DM Sans"/>
                <a:sym typeface="DM Sans"/>
              </a:rPr>
              <a:t>03</a:t>
            </a:r>
            <a:endParaRPr sz="2500" b="1" dirty="0">
              <a:solidFill>
                <a:srgbClr val="E8845A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06" name="Google Shape;806;p56"/>
          <p:cNvSpPr/>
          <p:nvPr/>
        </p:nvSpPr>
        <p:spPr>
          <a:xfrm rot="-5400000">
            <a:off x="3313466" y="3286499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rgbClr val="E8845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07" name="Google Shape;807;p56"/>
          <p:cNvCxnSpPr/>
          <p:nvPr/>
        </p:nvCxnSpPr>
        <p:spPr>
          <a:xfrm>
            <a:off x="3473875" y="4002496"/>
            <a:ext cx="2373300" cy="0"/>
          </a:xfrm>
          <a:prstGeom prst="straightConnector1">
            <a:avLst/>
          </a:prstGeom>
          <a:noFill/>
          <a:ln w="9525" cap="flat" cmpd="sng">
            <a:solidFill>
              <a:srgbClr val="A6B6B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08" name="Google Shape;808;p56"/>
          <p:cNvSpPr txBox="1"/>
          <p:nvPr/>
        </p:nvSpPr>
        <p:spPr>
          <a:xfrm>
            <a:off x="4792175" y="1342425"/>
            <a:ext cx="2866974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113849"/>
                </a:solidFill>
                <a:latin typeface="DM Sans"/>
                <a:ea typeface="DM Sans"/>
                <a:cs typeface="DM Sans"/>
                <a:sym typeface="DM Sans"/>
              </a:rPr>
              <a:t>Threat of new entrants</a:t>
            </a:r>
            <a:endParaRPr sz="1800" b="1" dirty="0">
              <a:solidFill>
                <a:srgbClr val="113849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09" name="Google Shape;809;p56"/>
          <p:cNvSpPr txBox="1"/>
          <p:nvPr/>
        </p:nvSpPr>
        <p:spPr>
          <a:xfrm>
            <a:off x="4924945" y="2015475"/>
            <a:ext cx="3061373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Pakistan</a:t>
            </a:r>
            <a:r>
              <a:rPr lang="en-US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 is expanding quickly and positioning itself as a contender in the more competitive market</a:t>
            </a:r>
            <a:endParaRPr sz="15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cxnSp>
        <p:nvCxnSpPr>
          <p:cNvPr id="810" name="Google Shape;810;p56"/>
          <p:cNvCxnSpPr/>
          <p:nvPr/>
        </p:nvCxnSpPr>
        <p:spPr>
          <a:xfrm>
            <a:off x="4792175" y="1810450"/>
            <a:ext cx="2373300" cy="0"/>
          </a:xfrm>
          <a:prstGeom prst="straightConnector1">
            <a:avLst/>
          </a:prstGeom>
          <a:noFill/>
          <a:ln w="9525" cap="flat" cmpd="sng">
            <a:solidFill>
              <a:srgbClr val="A6B6B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1" name="Google Shape;811;p56"/>
          <p:cNvSpPr txBox="1"/>
          <p:nvPr/>
        </p:nvSpPr>
        <p:spPr>
          <a:xfrm>
            <a:off x="6118499" y="3523400"/>
            <a:ext cx="2505383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solidFill>
                  <a:srgbClr val="113849"/>
                </a:solidFill>
                <a:latin typeface="DM Sans"/>
                <a:ea typeface="DM Sans"/>
                <a:cs typeface="DM Sans"/>
                <a:sym typeface="DM Sans"/>
              </a:rPr>
              <a:t>Threat of substitute </a:t>
            </a:r>
            <a:endParaRPr sz="1800" b="1" dirty="0">
              <a:solidFill>
                <a:srgbClr val="113849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12" name="Google Shape;812;p56"/>
          <p:cNvSpPr txBox="1"/>
          <p:nvPr/>
        </p:nvSpPr>
        <p:spPr>
          <a:xfrm>
            <a:off x="6132430" y="4219068"/>
            <a:ext cx="2894124" cy="7333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Due to Pakistan's </a:t>
            </a:r>
            <a:r>
              <a:rPr lang="en-US" dirty="0">
                <a:solidFill>
                  <a:schemeClr val="dk1"/>
                </a:solidFill>
                <a:latin typeface="Hind Madurai Medium"/>
                <a:ea typeface="Hind Madurai Medium"/>
                <a:cs typeface="Hind Madurai Medium"/>
                <a:sym typeface="Hind Madurai Medium"/>
              </a:rPr>
              <a:t>fragile political situation, many businesses, customers, and investors are currently hesitant to invest there.</a:t>
            </a:r>
            <a:endParaRPr sz="1500" dirty="0">
              <a:solidFill>
                <a:schemeClr val="dk1"/>
              </a:solidFill>
              <a:latin typeface="Hind Madurai Medium"/>
              <a:ea typeface="Hind Madurai Medium"/>
              <a:cs typeface="Hind Madurai Medium"/>
              <a:sym typeface="Hind Madurai Medium"/>
            </a:endParaRPr>
          </a:p>
        </p:txBody>
      </p:sp>
      <p:sp>
        <p:nvSpPr>
          <p:cNvPr id="813" name="Google Shape;813;p56"/>
          <p:cNvSpPr txBox="1"/>
          <p:nvPr/>
        </p:nvSpPr>
        <p:spPr>
          <a:xfrm>
            <a:off x="6118500" y="3151978"/>
            <a:ext cx="876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E8845A"/>
                </a:solidFill>
                <a:latin typeface="DM Sans"/>
                <a:ea typeface="DM Sans"/>
                <a:cs typeface="DM Sans"/>
                <a:sym typeface="DM Sans"/>
              </a:rPr>
              <a:t>05</a:t>
            </a:r>
            <a:endParaRPr sz="2500" b="1">
              <a:solidFill>
                <a:srgbClr val="E8845A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14" name="Google Shape;814;p56"/>
          <p:cNvSpPr/>
          <p:nvPr/>
        </p:nvSpPr>
        <p:spPr>
          <a:xfrm rot="-5400000">
            <a:off x="5958091" y="3286499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rgbClr val="E8845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15" name="Google Shape;815;p56"/>
          <p:cNvCxnSpPr/>
          <p:nvPr/>
        </p:nvCxnSpPr>
        <p:spPr>
          <a:xfrm>
            <a:off x="6118500" y="4002496"/>
            <a:ext cx="2373300" cy="0"/>
          </a:xfrm>
          <a:prstGeom prst="straightConnector1">
            <a:avLst/>
          </a:prstGeom>
          <a:noFill/>
          <a:ln w="9525" cap="flat" cmpd="sng">
            <a:solidFill>
              <a:srgbClr val="A6B6BE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6" name="Google Shape;816;p56"/>
          <p:cNvSpPr txBox="1"/>
          <p:nvPr/>
        </p:nvSpPr>
        <p:spPr>
          <a:xfrm>
            <a:off x="2155588" y="2448043"/>
            <a:ext cx="876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E8845A"/>
                </a:solidFill>
                <a:latin typeface="DM Sans"/>
                <a:ea typeface="DM Sans"/>
                <a:cs typeface="DM Sans"/>
                <a:sym typeface="DM Sans"/>
              </a:rPr>
              <a:t>02</a:t>
            </a:r>
            <a:endParaRPr sz="2500" b="1">
              <a:solidFill>
                <a:srgbClr val="E8845A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17" name="Google Shape;817;p56"/>
          <p:cNvSpPr/>
          <p:nvPr/>
        </p:nvSpPr>
        <p:spPr>
          <a:xfrm rot="-5400000">
            <a:off x="1995178" y="2581301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rgbClr val="E8845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8" name="Google Shape;818;p56"/>
          <p:cNvSpPr txBox="1"/>
          <p:nvPr/>
        </p:nvSpPr>
        <p:spPr>
          <a:xfrm>
            <a:off x="4792163" y="2448043"/>
            <a:ext cx="8763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>
                <a:solidFill>
                  <a:srgbClr val="E8845A"/>
                </a:solidFill>
                <a:latin typeface="DM Sans"/>
                <a:ea typeface="DM Sans"/>
                <a:cs typeface="DM Sans"/>
                <a:sym typeface="DM Sans"/>
              </a:rPr>
              <a:t>04</a:t>
            </a:r>
            <a:endParaRPr sz="2500" b="1">
              <a:solidFill>
                <a:srgbClr val="E8845A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819" name="Google Shape;819;p56"/>
          <p:cNvSpPr/>
          <p:nvPr/>
        </p:nvSpPr>
        <p:spPr>
          <a:xfrm rot="-5400000">
            <a:off x="4631753" y="2581301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rgbClr val="E8845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6F6"/>
        </a:solidFill>
        <a:effectLst/>
      </p:bgPr>
    </p:bg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KEY FINDINGS</a:t>
            </a:r>
            <a:endParaRPr dirty="0"/>
          </a:p>
        </p:txBody>
      </p:sp>
      <p:sp>
        <p:nvSpPr>
          <p:cNvPr id="475" name="Google Shape;475;p42"/>
          <p:cNvSpPr txBox="1">
            <a:spLocks noGrp="1"/>
          </p:cNvSpPr>
          <p:nvPr>
            <p:ph type="title" idx="2"/>
          </p:nvPr>
        </p:nvSpPr>
        <p:spPr>
          <a:xfrm>
            <a:off x="628950" y="179317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Low Labor Cost</a:t>
            </a:r>
            <a:endParaRPr sz="1800" dirty="0"/>
          </a:p>
        </p:txBody>
      </p:sp>
      <p:sp>
        <p:nvSpPr>
          <p:cNvPr id="476" name="Google Shape;476;p42"/>
          <p:cNvSpPr txBox="1">
            <a:spLocks noGrp="1"/>
          </p:cNvSpPr>
          <p:nvPr>
            <p:ph type="subTitle" idx="1"/>
          </p:nvPr>
        </p:nvSpPr>
        <p:spPr>
          <a:xfrm>
            <a:off x="628950" y="232087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The cost of production for Scimitar will be one of the lowest in Pakistan.</a:t>
            </a:r>
            <a:endParaRPr dirty="0"/>
          </a:p>
        </p:txBody>
      </p:sp>
      <p:sp>
        <p:nvSpPr>
          <p:cNvPr id="477" name="Google Shape;477;p42"/>
          <p:cNvSpPr txBox="1">
            <a:spLocks noGrp="1"/>
          </p:cNvSpPr>
          <p:nvPr>
            <p:ph type="title" idx="3"/>
          </p:nvPr>
        </p:nvSpPr>
        <p:spPr>
          <a:xfrm>
            <a:off x="3328226" y="179317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Low investment cost</a:t>
            </a:r>
            <a:endParaRPr sz="1800" dirty="0"/>
          </a:p>
        </p:txBody>
      </p:sp>
      <p:sp>
        <p:nvSpPr>
          <p:cNvPr id="478" name="Google Shape;478;p42"/>
          <p:cNvSpPr txBox="1">
            <a:spLocks noGrp="1"/>
          </p:cNvSpPr>
          <p:nvPr>
            <p:ph type="subTitle" idx="4"/>
          </p:nvPr>
        </p:nvSpPr>
        <p:spPr>
          <a:xfrm>
            <a:off x="3328947" y="2404247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Pakistan offers quick returns and lower investment rates for Scimitar.</a:t>
            </a:r>
            <a:endParaRPr dirty="0"/>
          </a:p>
        </p:txBody>
      </p:sp>
      <p:sp>
        <p:nvSpPr>
          <p:cNvPr id="479" name="Google Shape;479;p42"/>
          <p:cNvSpPr txBox="1">
            <a:spLocks noGrp="1"/>
          </p:cNvSpPr>
          <p:nvPr>
            <p:ph type="title" idx="5"/>
          </p:nvPr>
        </p:nvSpPr>
        <p:spPr>
          <a:xfrm>
            <a:off x="628950" y="3467725"/>
            <a:ext cx="2699274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Free Trade agreements</a:t>
            </a:r>
            <a:endParaRPr sz="1800" dirty="0"/>
          </a:p>
        </p:txBody>
      </p:sp>
      <p:sp>
        <p:nvSpPr>
          <p:cNvPr id="480" name="Google Shape;480;p42"/>
          <p:cNvSpPr txBox="1">
            <a:spLocks noGrp="1"/>
          </p:cNvSpPr>
          <p:nvPr>
            <p:ph type="subTitle" idx="6"/>
          </p:nvPr>
        </p:nvSpPr>
        <p:spPr>
          <a:xfrm>
            <a:off x="654323" y="4170792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EU’s GSP facility played a vital role in the growth of Pakistan’s RMG business</a:t>
            </a:r>
            <a:endParaRPr dirty="0"/>
          </a:p>
        </p:txBody>
      </p:sp>
      <p:sp>
        <p:nvSpPr>
          <p:cNvPr id="481" name="Google Shape;481;p42"/>
          <p:cNvSpPr txBox="1">
            <a:spLocks noGrp="1"/>
          </p:cNvSpPr>
          <p:nvPr>
            <p:ph type="title" idx="7"/>
          </p:nvPr>
        </p:nvSpPr>
        <p:spPr>
          <a:xfrm>
            <a:off x="3328226" y="3467725"/>
            <a:ext cx="269927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Forward &amp; backward linkage</a:t>
            </a:r>
            <a:endParaRPr sz="1800" dirty="0"/>
          </a:p>
        </p:txBody>
      </p:sp>
      <p:sp>
        <p:nvSpPr>
          <p:cNvPr id="482" name="Google Shape;482;p42"/>
          <p:cNvSpPr txBox="1">
            <a:spLocks noGrp="1"/>
          </p:cNvSpPr>
          <p:nvPr>
            <p:ph type="subTitle" idx="8"/>
          </p:nvPr>
        </p:nvSpPr>
        <p:spPr>
          <a:xfrm>
            <a:off x="3339029" y="4306014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While Pakistan is ahead in terms of exports, the sector’s value addition is still insufficient.</a:t>
            </a:r>
            <a:endParaRPr dirty="0"/>
          </a:p>
        </p:txBody>
      </p:sp>
      <p:sp>
        <p:nvSpPr>
          <p:cNvPr id="483" name="Google Shape;483;p42"/>
          <p:cNvSpPr txBox="1">
            <a:spLocks noGrp="1"/>
          </p:cNvSpPr>
          <p:nvPr>
            <p:ph type="title" idx="9"/>
          </p:nvPr>
        </p:nvSpPr>
        <p:spPr>
          <a:xfrm>
            <a:off x="6027501" y="1793175"/>
            <a:ext cx="2822884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Government initiatives</a:t>
            </a:r>
            <a:endParaRPr sz="1800" dirty="0"/>
          </a:p>
        </p:txBody>
      </p:sp>
      <p:sp>
        <p:nvSpPr>
          <p:cNvPr id="484" name="Google Shape;484;p42"/>
          <p:cNvSpPr txBox="1">
            <a:spLocks noGrp="1"/>
          </p:cNvSpPr>
          <p:nvPr>
            <p:ph type="subTitle" idx="13"/>
          </p:nvPr>
        </p:nvSpPr>
        <p:spPr>
          <a:xfrm>
            <a:off x="6027501" y="2446552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Pakistani govt. has initiated duty drawback systems for foreign companies.</a:t>
            </a:r>
            <a:endParaRPr dirty="0"/>
          </a:p>
        </p:txBody>
      </p:sp>
      <p:sp>
        <p:nvSpPr>
          <p:cNvPr id="485" name="Google Shape;485;p42"/>
          <p:cNvSpPr txBox="1">
            <a:spLocks noGrp="1"/>
          </p:cNvSpPr>
          <p:nvPr>
            <p:ph type="title" idx="14"/>
          </p:nvPr>
        </p:nvSpPr>
        <p:spPr>
          <a:xfrm>
            <a:off x="6027501" y="3467725"/>
            <a:ext cx="25968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Diversified export locations</a:t>
            </a:r>
            <a:endParaRPr dirty="0"/>
          </a:p>
        </p:txBody>
      </p:sp>
      <p:sp>
        <p:nvSpPr>
          <p:cNvPr id="486" name="Google Shape;486;p42"/>
          <p:cNvSpPr txBox="1">
            <a:spLocks noGrp="1"/>
          </p:cNvSpPr>
          <p:nvPr>
            <p:ph type="subTitle" idx="15"/>
          </p:nvPr>
        </p:nvSpPr>
        <p:spPr>
          <a:xfrm>
            <a:off x="6140543" y="4302825"/>
            <a:ext cx="25968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62% of Pakistan’s RMG exports are still going to European countries, and 18% to the US market</a:t>
            </a:r>
            <a:endParaRPr dirty="0"/>
          </a:p>
        </p:txBody>
      </p:sp>
      <p:sp>
        <p:nvSpPr>
          <p:cNvPr id="487" name="Google Shape;487;p42"/>
          <p:cNvSpPr txBox="1">
            <a:spLocks noGrp="1"/>
          </p:cNvSpPr>
          <p:nvPr>
            <p:ph type="title" idx="16"/>
          </p:nvPr>
        </p:nvSpPr>
        <p:spPr>
          <a:xfrm>
            <a:off x="628950" y="1432250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488" name="Google Shape;488;p42"/>
          <p:cNvSpPr txBox="1">
            <a:spLocks noGrp="1"/>
          </p:cNvSpPr>
          <p:nvPr>
            <p:ph type="title" idx="17"/>
          </p:nvPr>
        </p:nvSpPr>
        <p:spPr>
          <a:xfrm>
            <a:off x="3328225" y="1432250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489" name="Google Shape;489;p42"/>
          <p:cNvSpPr txBox="1">
            <a:spLocks noGrp="1"/>
          </p:cNvSpPr>
          <p:nvPr>
            <p:ph type="title" idx="18"/>
          </p:nvPr>
        </p:nvSpPr>
        <p:spPr>
          <a:xfrm>
            <a:off x="6027500" y="1432250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490" name="Google Shape;490;p42"/>
          <p:cNvSpPr txBox="1">
            <a:spLocks noGrp="1"/>
          </p:cNvSpPr>
          <p:nvPr>
            <p:ph type="title" idx="19"/>
          </p:nvPr>
        </p:nvSpPr>
        <p:spPr>
          <a:xfrm>
            <a:off x="628950" y="3096313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491" name="Google Shape;491;p42"/>
          <p:cNvSpPr txBox="1">
            <a:spLocks noGrp="1"/>
          </p:cNvSpPr>
          <p:nvPr>
            <p:ph type="title" idx="20"/>
          </p:nvPr>
        </p:nvSpPr>
        <p:spPr>
          <a:xfrm>
            <a:off x="3328225" y="3096313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492" name="Google Shape;492;p42"/>
          <p:cNvSpPr txBox="1">
            <a:spLocks noGrp="1"/>
          </p:cNvSpPr>
          <p:nvPr>
            <p:ph type="title" idx="21"/>
          </p:nvPr>
        </p:nvSpPr>
        <p:spPr>
          <a:xfrm>
            <a:off x="6027500" y="3096313"/>
            <a:ext cx="876300" cy="371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sp>
        <p:nvSpPr>
          <p:cNvPr id="493" name="Google Shape;493;p42"/>
          <p:cNvSpPr/>
          <p:nvPr/>
        </p:nvSpPr>
        <p:spPr>
          <a:xfrm rot="-5400000">
            <a:off x="3148791" y="323084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4" name="Google Shape;494;p42"/>
          <p:cNvSpPr/>
          <p:nvPr/>
        </p:nvSpPr>
        <p:spPr>
          <a:xfrm rot="-5400000">
            <a:off x="3148791" y="1566783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42"/>
          <p:cNvSpPr/>
          <p:nvPr/>
        </p:nvSpPr>
        <p:spPr>
          <a:xfrm rot="-5400000">
            <a:off x="468541" y="323084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42"/>
          <p:cNvSpPr/>
          <p:nvPr/>
        </p:nvSpPr>
        <p:spPr>
          <a:xfrm rot="-5400000">
            <a:off x="468541" y="1566783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7" name="Google Shape;497;p42"/>
          <p:cNvSpPr/>
          <p:nvPr/>
        </p:nvSpPr>
        <p:spPr>
          <a:xfrm rot="-5400000">
            <a:off x="5873991" y="3230846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8" name="Google Shape;498;p42"/>
          <p:cNvSpPr/>
          <p:nvPr/>
        </p:nvSpPr>
        <p:spPr>
          <a:xfrm rot="-5400000">
            <a:off x="5873991" y="1566783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99" name="Google Shape;499;p42"/>
          <p:cNvCxnSpPr/>
          <p:nvPr/>
        </p:nvCxnSpPr>
        <p:spPr>
          <a:xfrm>
            <a:off x="628950" y="2261200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0" name="Google Shape;500;p42"/>
          <p:cNvCxnSpPr/>
          <p:nvPr/>
        </p:nvCxnSpPr>
        <p:spPr>
          <a:xfrm>
            <a:off x="628950" y="3946821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1" name="Google Shape;501;p42"/>
          <p:cNvCxnSpPr/>
          <p:nvPr/>
        </p:nvCxnSpPr>
        <p:spPr>
          <a:xfrm>
            <a:off x="3328225" y="2261200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2" name="Google Shape;502;p42"/>
          <p:cNvCxnSpPr/>
          <p:nvPr/>
        </p:nvCxnSpPr>
        <p:spPr>
          <a:xfrm>
            <a:off x="3328225" y="3946821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3" name="Google Shape;503;p42"/>
          <p:cNvCxnSpPr/>
          <p:nvPr/>
        </p:nvCxnSpPr>
        <p:spPr>
          <a:xfrm>
            <a:off x="6027500" y="2261200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04" name="Google Shape;504;p42"/>
          <p:cNvCxnSpPr/>
          <p:nvPr/>
        </p:nvCxnSpPr>
        <p:spPr>
          <a:xfrm>
            <a:off x="6027500" y="3946821"/>
            <a:ext cx="23055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1" name="Google Shape;521;p44"/>
          <p:cNvPicPr preferRelativeResize="0"/>
          <p:nvPr/>
        </p:nvPicPr>
        <p:blipFill rotWithShape="1">
          <a:blip r:embed="rId3">
            <a:alphaModFix/>
          </a:blip>
          <a:srcRect l="23776" t="26025" r="3310" b="5269"/>
          <a:stretch/>
        </p:blipFill>
        <p:spPr>
          <a:xfrm>
            <a:off x="1055825" y="1419642"/>
            <a:ext cx="1679452" cy="1056325"/>
          </a:xfrm>
          <a:prstGeom prst="rect">
            <a:avLst/>
          </a:prstGeom>
          <a:noFill/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</p:pic>
      <p:pic>
        <p:nvPicPr>
          <p:cNvPr id="523" name="Google Shape;523;p44"/>
          <p:cNvPicPr preferRelativeResize="0"/>
          <p:nvPr/>
        </p:nvPicPr>
        <p:blipFill rotWithShape="1">
          <a:blip r:embed="rId4">
            <a:alphaModFix/>
          </a:blip>
          <a:srcRect l="1248" r="1238" b="8113"/>
          <a:stretch/>
        </p:blipFill>
        <p:spPr>
          <a:xfrm>
            <a:off x="6408725" y="1419642"/>
            <a:ext cx="1679452" cy="1056325"/>
          </a:xfrm>
          <a:prstGeom prst="rect">
            <a:avLst/>
          </a:prstGeom>
          <a:noFill/>
          <a:ln>
            <a:noFill/>
          </a:ln>
          <a:effectLst>
            <a:outerShdw blurRad="142875" dist="19050" dir="5400000" algn="bl" rotWithShape="0">
              <a:srgbClr val="000000">
                <a:alpha val="30000"/>
              </a:srgbClr>
            </a:outerShdw>
          </a:effectLst>
        </p:spPr>
      </p:pic>
      <p:sp>
        <p:nvSpPr>
          <p:cNvPr id="524" name="Google Shape;524;p4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LIMITATIONS OF THE STUDY</a:t>
            </a:r>
            <a:endParaRPr dirty="0"/>
          </a:p>
        </p:txBody>
      </p:sp>
      <p:sp>
        <p:nvSpPr>
          <p:cNvPr id="525" name="Google Shape;525;p44"/>
          <p:cNvSpPr txBox="1">
            <a:spLocks noGrp="1"/>
          </p:cNvSpPr>
          <p:nvPr>
            <p:ph type="title" idx="2"/>
          </p:nvPr>
        </p:nvSpPr>
        <p:spPr>
          <a:xfrm>
            <a:off x="720010" y="2805450"/>
            <a:ext cx="2601159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/>
              <a:t>Lack of primary data</a:t>
            </a:r>
            <a:endParaRPr sz="2000" dirty="0"/>
          </a:p>
        </p:txBody>
      </p:sp>
      <p:sp>
        <p:nvSpPr>
          <p:cNvPr id="526" name="Google Shape;526;p44"/>
          <p:cNvSpPr txBox="1">
            <a:spLocks noGrp="1"/>
          </p:cNvSpPr>
          <p:nvPr>
            <p:ph type="subTitle" idx="1"/>
          </p:nvPr>
        </p:nvSpPr>
        <p:spPr>
          <a:xfrm>
            <a:off x="726900" y="3494660"/>
            <a:ext cx="2351100" cy="8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/>
              <a:t>The report is based on only secondary data, therefore it may not be the most accurate representation of the scenario.</a:t>
            </a:r>
            <a:endParaRPr sz="1400" dirty="0"/>
          </a:p>
        </p:txBody>
      </p:sp>
      <p:sp>
        <p:nvSpPr>
          <p:cNvPr id="529" name="Google Shape;529;p44"/>
          <p:cNvSpPr txBox="1">
            <a:spLocks noGrp="1"/>
          </p:cNvSpPr>
          <p:nvPr>
            <p:ph type="title" idx="5"/>
          </p:nvPr>
        </p:nvSpPr>
        <p:spPr>
          <a:xfrm>
            <a:off x="6072899" y="2805450"/>
            <a:ext cx="23511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/>
              <a:t>Time constraints</a:t>
            </a:r>
            <a:endParaRPr sz="2000" dirty="0"/>
          </a:p>
        </p:txBody>
      </p:sp>
      <p:sp>
        <p:nvSpPr>
          <p:cNvPr id="530" name="Google Shape;530;p44"/>
          <p:cNvSpPr txBox="1">
            <a:spLocks noGrp="1"/>
          </p:cNvSpPr>
          <p:nvPr>
            <p:ph type="subTitle" idx="6"/>
          </p:nvPr>
        </p:nvSpPr>
        <p:spPr>
          <a:xfrm>
            <a:off x="6124073" y="3505107"/>
            <a:ext cx="2351100" cy="86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/>
              <a:t>The time to produce the analysis was limited, there may be more scopes of determining the business environment in Pakistan.</a:t>
            </a:r>
            <a:endParaRPr sz="1400" dirty="0"/>
          </a:p>
        </p:txBody>
      </p:sp>
      <p:cxnSp>
        <p:nvCxnSpPr>
          <p:cNvPr id="531" name="Google Shape;531;p44"/>
          <p:cNvCxnSpPr/>
          <p:nvPr/>
        </p:nvCxnSpPr>
        <p:spPr>
          <a:xfrm>
            <a:off x="713100" y="3333150"/>
            <a:ext cx="23649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33" name="Google Shape;533;p44"/>
          <p:cNvCxnSpPr/>
          <p:nvPr/>
        </p:nvCxnSpPr>
        <p:spPr>
          <a:xfrm>
            <a:off x="6072900" y="3333150"/>
            <a:ext cx="23553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34" name="Google Shape;534;p44"/>
          <p:cNvSpPr/>
          <p:nvPr/>
        </p:nvSpPr>
        <p:spPr>
          <a:xfrm rot="-5400000">
            <a:off x="668841" y="3018121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5" name="Google Shape;535;p44"/>
          <p:cNvSpPr/>
          <p:nvPr/>
        </p:nvSpPr>
        <p:spPr>
          <a:xfrm rot="-5400000">
            <a:off x="3345291" y="3018121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44"/>
          <p:cNvSpPr/>
          <p:nvPr/>
        </p:nvSpPr>
        <p:spPr>
          <a:xfrm rot="-5400000">
            <a:off x="6021741" y="3018121"/>
            <a:ext cx="204665" cy="102344"/>
          </a:xfrm>
          <a:custGeom>
            <a:avLst/>
            <a:gdLst/>
            <a:ahLst/>
            <a:cxnLst/>
            <a:rect l="l" t="t" r="r" b="b"/>
            <a:pathLst>
              <a:path w="27207" h="13605" extrusionOk="0">
                <a:moveTo>
                  <a:pt x="0" y="0"/>
                </a:moveTo>
                <a:lnTo>
                  <a:pt x="13603" y="13604"/>
                </a:lnTo>
                <a:lnTo>
                  <a:pt x="27207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537" name="Google Shape;537;p44"/>
          <p:cNvCxnSpPr/>
          <p:nvPr/>
        </p:nvCxnSpPr>
        <p:spPr>
          <a:xfrm>
            <a:off x="6721525" y="4748338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38" name="Google Shape;538;p44"/>
          <p:cNvCxnSpPr/>
          <p:nvPr/>
        </p:nvCxnSpPr>
        <p:spPr>
          <a:xfrm>
            <a:off x="6463650" y="4886213"/>
            <a:ext cx="15696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4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CONCLUSION</a:t>
            </a:r>
            <a:endParaRPr dirty="0"/>
          </a:p>
        </p:txBody>
      </p:sp>
      <p:sp>
        <p:nvSpPr>
          <p:cNvPr id="469" name="Google Shape;469;p41"/>
          <p:cNvSpPr txBox="1">
            <a:spLocks noGrp="1"/>
          </p:cNvSpPr>
          <p:nvPr>
            <p:ph type="body" idx="1"/>
          </p:nvPr>
        </p:nvSpPr>
        <p:spPr>
          <a:xfrm>
            <a:off x="720000" y="1187958"/>
            <a:ext cx="7704000" cy="341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</a:rPr>
              <a:t>As Scimitar is expanding, it can consider shifting its production functions to Pakistan, where cheap and longer labor hour is available. 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dk1"/>
              </a:solidFill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</a:rPr>
              <a:t>Pakistani government offers facilities and incentives for foreign companies to conduct their production operations in Pakistan. Scimitar can benefit from shifting its production to Bangladesh. </a:t>
            </a:r>
            <a:endParaRPr sz="18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4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REFERENCES</a:t>
            </a:r>
            <a:endParaRPr dirty="0"/>
          </a:p>
        </p:txBody>
      </p:sp>
      <p:sp>
        <p:nvSpPr>
          <p:cNvPr id="469" name="Google Shape;469;p41"/>
          <p:cNvSpPr txBox="1">
            <a:spLocks noGrp="1"/>
          </p:cNvSpPr>
          <p:nvPr>
            <p:ph type="body" idx="1"/>
          </p:nvPr>
        </p:nvSpPr>
        <p:spPr>
          <a:xfrm>
            <a:off x="720000" y="1187958"/>
            <a:ext cx="7704000" cy="341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</a:rPr>
              <a:t>Ahmed, S., Ahmad, F.B. and </a:t>
            </a:r>
            <a:r>
              <a:rPr lang="en-US" dirty="0" err="1">
                <a:solidFill>
                  <a:schemeClr val="dk1"/>
                </a:solidFill>
              </a:rPr>
              <a:t>Joarder</a:t>
            </a:r>
            <a:r>
              <a:rPr lang="en-US" dirty="0">
                <a:solidFill>
                  <a:schemeClr val="dk1"/>
                </a:solidFill>
              </a:rPr>
              <a:t>, M.H.R., 2019. HRM practices-engagement-performance relationships: A conceptual framework for RMG sector in developing economy. Mediterranean Journal of Social Sciences, 7(4), p.87.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dk1"/>
                </a:solidFill>
              </a:rPr>
              <a:t>Alam</a:t>
            </a:r>
            <a:r>
              <a:rPr lang="en-US" dirty="0">
                <a:solidFill>
                  <a:schemeClr val="dk1"/>
                </a:solidFill>
              </a:rPr>
              <a:t>, A., 2019. Report on Export opportunities in RMG sector of Pakistan.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</a:rPr>
              <a:t>Ashik-</a:t>
            </a:r>
            <a:r>
              <a:rPr lang="en-US" dirty="0" err="1">
                <a:solidFill>
                  <a:schemeClr val="dk1"/>
                </a:solidFill>
              </a:rPr>
              <a:t>Uz</a:t>
            </a:r>
            <a:r>
              <a:rPr lang="en-US" dirty="0">
                <a:solidFill>
                  <a:schemeClr val="dk1"/>
                </a:solidFill>
              </a:rPr>
              <a:t>-Zaman, M.A.M., 2021. Minimum Wage Impact on RMG Sector of Pakistan: Prospects, Opportunities and Challenges of New Payout Structure. International Journal of Business and Economics Research, 10(1), p.8.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</a:rPr>
              <a:t>Carlson, L.A. and </a:t>
            </a:r>
            <a:r>
              <a:rPr lang="en-US" dirty="0" err="1">
                <a:solidFill>
                  <a:schemeClr val="dk1"/>
                </a:solidFill>
              </a:rPr>
              <a:t>Bitsch</a:t>
            </a:r>
            <a:r>
              <a:rPr lang="en-US" dirty="0">
                <a:solidFill>
                  <a:schemeClr val="dk1"/>
                </a:solidFill>
              </a:rPr>
              <a:t>, V., 2018. Social sustainability in the ready-made-garment sector in Pakistan: an institutional approach to supply chains. International Food and Agribusiness Management Review, 21(2), pp.269-292.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</a:rPr>
              <a:t>Choudhury, S., 2019. E-Marketing as an Opportunity to Expand Textile Sector of Pakistan. Asian Journal of Management, 10(4), pp.305-311.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800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121950"/>
      </p:ext>
    </p:extLst>
  </p:cSld>
  <p:clrMapOvr>
    <a:masterClrMapping/>
  </p:clrMapOvr>
</p:sld>
</file>

<file path=ppt/theme/theme1.xml><?xml version="1.0" encoding="utf-8"?>
<a:theme xmlns:a="http://schemas.openxmlformats.org/drawingml/2006/main" name="Real Estate Investment in US Proposal by Slidesgo">
  <a:themeElements>
    <a:clrScheme name="Simple Light">
      <a:dk1>
        <a:srgbClr val="113849"/>
      </a:dk1>
      <a:lt1>
        <a:srgbClr val="F6F6F6"/>
      </a:lt1>
      <a:dk2>
        <a:srgbClr val="E1E6E8"/>
      </a:dk2>
      <a:lt2>
        <a:srgbClr val="A6B6BE"/>
      </a:lt2>
      <a:accent1>
        <a:srgbClr val="8197A2"/>
      </a:accent1>
      <a:accent2>
        <a:srgbClr val="E8845A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1384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894</Words>
  <Application>Microsoft Office PowerPoint</Application>
  <PresentationFormat>On-screen Show (16:9)</PresentationFormat>
  <Paragraphs>91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Trebuchet MS</vt:lpstr>
      <vt:lpstr>Arial</vt:lpstr>
      <vt:lpstr>Hind Madurai</vt:lpstr>
      <vt:lpstr>Roboto Condensed Light</vt:lpstr>
      <vt:lpstr>Hind Madurai Medium</vt:lpstr>
      <vt:lpstr>DM Sans</vt:lpstr>
      <vt:lpstr>Real Estate Investment in US Proposal by Slidesgo</vt:lpstr>
      <vt:lpstr>Global Business Environment Code LCBB4005 Lecturer Nadeem M. Student ID 2130778 </vt:lpstr>
      <vt:lpstr>Scimitar Sportswear </vt:lpstr>
      <vt:lpstr>Moving Production to Pakistan</vt:lpstr>
      <vt:lpstr>KEY OPPORTUNITIES</vt:lpstr>
      <vt:lpstr>MAJOR CHALLENGES</vt:lpstr>
      <vt:lpstr>PESTEL ANALYSIS</vt:lpstr>
      <vt:lpstr>PORTER’S FIVE FORCES</vt:lpstr>
      <vt:lpstr>KEY FINDINGS</vt:lpstr>
      <vt:lpstr>LIMITATIONS OF THE STUDY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Environment</dc:title>
  <dc:subject/>
  <dc:creator>Emanuel Puiu;2130778</dc:creator>
  <cp:keywords/>
  <dc:description/>
  <cp:lastModifiedBy>Emanuel Georgian Puiu (2130778)</cp:lastModifiedBy>
  <cp:revision>8</cp:revision>
  <dcterms:modified xsi:type="dcterms:W3CDTF">2022-08-17T17:39:37Z</dcterms:modified>
  <cp:category/>
</cp:coreProperties>
</file>