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Masters/slideMaster18.xml" ContentType="application/vnd.openxmlformats-officedocument.presentationml.slideMaster+xml"/>
  <Override PartName="/ppt/slideMasters/slideMaster19.xml" ContentType="application/vnd.openxmlformats-officedocument.presentationml.slideMaster+xml"/>
  <Override PartName="/ppt/slideMasters/slideMaster20.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theme/theme2.xml" ContentType="application/vnd.openxmlformats-officedocument.theme+xml"/>
  <Override PartName="/ppt/slideLayouts/slideLayout4.xml" ContentType="application/vnd.openxmlformats-officedocument.presentationml.slideLayout+xml"/>
  <Override PartName="/ppt/theme/theme3.xml" ContentType="application/vnd.openxmlformats-officedocument.theme+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4.xml" ContentType="application/vnd.openxmlformats-officedocument.them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theme/theme5.xml" ContentType="application/vnd.openxmlformats-officedocument.theme+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6.xml" ContentType="application/vnd.openxmlformats-officedocument.theme+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7.xml" ContentType="application/vnd.openxmlformats-officedocument.theme+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8.xml" ContentType="application/vnd.openxmlformats-officedocument.theme+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9.xml" ContentType="application/vnd.openxmlformats-officedocument.theme+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theme/theme10.xml" ContentType="application/vnd.openxmlformats-officedocument.theme+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11.xml" ContentType="application/vnd.openxmlformats-officedocument.theme+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theme/theme12.xml" ContentType="application/vnd.openxmlformats-officedocument.theme+xml"/>
  <Override PartName="/ppt/slideLayouts/slideLayout37.xml" ContentType="application/vnd.openxmlformats-officedocument.presentationml.slideLayout+xml"/>
  <Override PartName="/ppt/theme/theme13.xml" ContentType="application/vnd.openxmlformats-officedocument.theme+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theme/theme14.xml" ContentType="application/vnd.openxmlformats-officedocument.theme+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theme/theme15.xml" ContentType="application/vnd.openxmlformats-officedocument.theme+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theme/theme16.xml" ContentType="application/vnd.openxmlformats-officedocument.theme+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theme/theme17.xml" ContentType="application/vnd.openxmlformats-officedocument.theme+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theme/theme18.xml" ContentType="application/vnd.openxmlformats-officedocument.theme+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theme/theme19.xml" ContentType="application/vnd.openxmlformats-officedocument.theme+xml"/>
  <Override PartName="/ppt/slideLayouts/slideLayout77.xml" ContentType="application/vnd.openxmlformats-officedocument.presentationml.slideLayout+xml"/>
  <Override PartName="/ppt/theme/theme20.xml" ContentType="application/vnd.openxmlformats-officedocument.theme+xml"/>
  <Override PartName="/ppt/theme/theme21.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1" r:id="rId4"/>
    <p:sldMasterId id="2147483650" r:id="rId5"/>
    <p:sldMasterId id="2147483652" r:id="rId6"/>
    <p:sldMasterId id="2147483653" r:id="rId7"/>
    <p:sldMasterId id="2147483654" r:id="rId8"/>
    <p:sldMasterId id="2147483655" r:id="rId9"/>
    <p:sldMasterId id="2147483656" r:id="rId10"/>
    <p:sldMasterId id="2147483657" r:id="rId11"/>
    <p:sldMasterId id="2147483658" r:id="rId12"/>
    <p:sldMasterId id="2147483660" r:id="rId13"/>
    <p:sldMasterId id="2147483659" r:id="rId14"/>
    <p:sldMasterId id="2147483661" r:id="rId15"/>
    <p:sldMasterId id="2147483662" r:id="rId16"/>
    <p:sldMasterId id="2147483663" r:id="rId17"/>
    <p:sldMasterId id="2147483664" r:id="rId18"/>
    <p:sldMasterId id="2147483665" r:id="rId19"/>
    <p:sldMasterId id="2147483666" r:id="rId20"/>
    <p:sldMasterId id="2147483673" r:id="rId21"/>
    <p:sldMasterId id="2147483670" r:id="rId22"/>
    <p:sldMasterId id="2147483671" r:id="rId23"/>
  </p:sldMasterIdLst>
  <p:notesMasterIdLst>
    <p:notesMasterId r:id="rId44"/>
  </p:notesMasterIdLst>
  <p:sldIdLst>
    <p:sldId id="719" r:id="rId24"/>
    <p:sldId id="301" r:id="rId25"/>
    <p:sldId id="737" r:id="rId26"/>
    <p:sldId id="400" r:id="rId27"/>
    <p:sldId id="401" r:id="rId28"/>
    <p:sldId id="402" r:id="rId29"/>
    <p:sldId id="738" r:id="rId30"/>
    <p:sldId id="403" r:id="rId31"/>
    <p:sldId id="412" r:id="rId32"/>
    <p:sldId id="413" r:id="rId33"/>
    <p:sldId id="414" r:id="rId34"/>
    <p:sldId id="415" r:id="rId35"/>
    <p:sldId id="416" r:id="rId36"/>
    <p:sldId id="739" r:id="rId37"/>
    <p:sldId id="740" r:id="rId38"/>
    <p:sldId id="741" r:id="rId39"/>
    <p:sldId id="742" r:id="rId40"/>
    <p:sldId id="743" r:id="rId41"/>
    <p:sldId id="744" r:id="rId42"/>
    <p:sldId id="721" r:id="rId4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0BC4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E33E229-FF8D-4EA3-A40C-814E012A5693}" v="1" dt="2023-02-06T11:49:00.59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74C1A8A3-306A-4EB7-A6B1-4F7E0EB9C5D6}" styleName="Medium Style 3 - Accent 5">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5"/>
          </a:solidFill>
        </a:fill>
      </a:tcStyle>
    </a:lastCol>
    <a:firstCol>
      <a:tcTxStyle b="on">
        <a:fontRef idx="minor">
          <a:scrgbClr r="0" g="0" b="0"/>
        </a:fontRef>
        <a:schemeClr val="lt1"/>
      </a:tcTxStyle>
      <a:tcStyle>
        <a:tcBdr/>
        <a:fill>
          <a:solidFill>
            <a:schemeClr val="accent5"/>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3782"/>
    <p:restoredTop sz="77253"/>
  </p:normalViewPr>
  <p:slideViewPr>
    <p:cSldViewPr snapToGrid="0">
      <p:cViewPr>
        <p:scale>
          <a:sx n="78" d="100"/>
          <a:sy n="78" d="100"/>
        </p:scale>
        <p:origin x="777" y="5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Master" Target="slideMasters/slideMaster10.xml"/><Relationship Id="rId18" Type="http://schemas.openxmlformats.org/officeDocument/2006/relationships/slideMaster" Target="slideMasters/slideMaster15.xml"/><Relationship Id="rId26" Type="http://schemas.openxmlformats.org/officeDocument/2006/relationships/slide" Target="slides/slide3.xml"/><Relationship Id="rId39" Type="http://schemas.openxmlformats.org/officeDocument/2006/relationships/slide" Target="slides/slide16.xml"/><Relationship Id="rId21" Type="http://schemas.openxmlformats.org/officeDocument/2006/relationships/slideMaster" Target="slideMasters/slideMaster18.xml"/><Relationship Id="rId34" Type="http://schemas.openxmlformats.org/officeDocument/2006/relationships/slide" Target="slides/slide11.xml"/><Relationship Id="rId42" Type="http://schemas.openxmlformats.org/officeDocument/2006/relationships/slide" Target="slides/slide19.xml"/><Relationship Id="rId47" Type="http://schemas.openxmlformats.org/officeDocument/2006/relationships/theme" Target="theme/theme1.xml"/><Relationship Id="rId50" Type="http://schemas.microsoft.com/office/2015/10/relationships/revisionInfo" Target="revisionInfo.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Master" Target="slideMasters/slideMaster13.xml"/><Relationship Id="rId29" Type="http://schemas.openxmlformats.org/officeDocument/2006/relationships/slide" Target="slides/slide6.xml"/><Relationship Id="rId11" Type="http://schemas.openxmlformats.org/officeDocument/2006/relationships/slideMaster" Target="slideMasters/slideMaster8.xml"/><Relationship Id="rId24" Type="http://schemas.openxmlformats.org/officeDocument/2006/relationships/slide" Target="slides/slide1.xml"/><Relationship Id="rId32" Type="http://schemas.openxmlformats.org/officeDocument/2006/relationships/slide" Target="slides/slide9.xml"/><Relationship Id="rId37" Type="http://schemas.openxmlformats.org/officeDocument/2006/relationships/slide" Target="slides/slide14.xml"/><Relationship Id="rId40" Type="http://schemas.openxmlformats.org/officeDocument/2006/relationships/slide" Target="slides/slide17.xml"/><Relationship Id="rId45" Type="http://schemas.openxmlformats.org/officeDocument/2006/relationships/presProps" Target="presProps.xml"/><Relationship Id="rId5" Type="http://schemas.openxmlformats.org/officeDocument/2006/relationships/slideMaster" Target="slideMasters/slideMaster2.xml"/><Relationship Id="rId15" Type="http://schemas.openxmlformats.org/officeDocument/2006/relationships/slideMaster" Target="slideMasters/slideMaster12.xml"/><Relationship Id="rId23" Type="http://schemas.openxmlformats.org/officeDocument/2006/relationships/slideMaster" Target="slideMasters/slideMaster20.xml"/><Relationship Id="rId28" Type="http://schemas.openxmlformats.org/officeDocument/2006/relationships/slide" Target="slides/slide5.xml"/><Relationship Id="rId36" Type="http://schemas.openxmlformats.org/officeDocument/2006/relationships/slide" Target="slides/slide13.xml"/><Relationship Id="rId49" Type="http://schemas.microsoft.com/office/2016/11/relationships/changesInfo" Target="changesInfos/changesInfo1.xml"/><Relationship Id="rId10" Type="http://schemas.openxmlformats.org/officeDocument/2006/relationships/slideMaster" Target="slideMasters/slideMaster7.xml"/><Relationship Id="rId19" Type="http://schemas.openxmlformats.org/officeDocument/2006/relationships/slideMaster" Target="slideMasters/slideMaster16.xml"/><Relationship Id="rId31" Type="http://schemas.openxmlformats.org/officeDocument/2006/relationships/slide" Target="slides/slide8.xml"/><Relationship Id="rId44"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Master" Target="slideMasters/slideMaster11.xml"/><Relationship Id="rId22" Type="http://schemas.openxmlformats.org/officeDocument/2006/relationships/slideMaster" Target="slideMasters/slideMaster19.xml"/><Relationship Id="rId27" Type="http://schemas.openxmlformats.org/officeDocument/2006/relationships/slide" Target="slides/slide4.xml"/><Relationship Id="rId30" Type="http://schemas.openxmlformats.org/officeDocument/2006/relationships/slide" Target="slides/slide7.xml"/><Relationship Id="rId35" Type="http://schemas.openxmlformats.org/officeDocument/2006/relationships/slide" Target="slides/slide12.xml"/><Relationship Id="rId43" Type="http://schemas.openxmlformats.org/officeDocument/2006/relationships/slide" Target="slides/slide20.xml"/><Relationship Id="rId48" Type="http://schemas.openxmlformats.org/officeDocument/2006/relationships/tableStyles" Target="tableStyles.xml"/><Relationship Id="rId8" Type="http://schemas.openxmlformats.org/officeDocument/2006/relationships/slideMaster" Target="slideMasters/slideMaster5.xml"/><Relationship Id="rId3" Type="http://schemas.openxmlformats.org/officeDocument/2006/relationships/customXml" Target="../customXml/item3.xml"/><Relationship Id="rId12" Type="http://schemas.openxmlformats.org/officeDocument/2006/relationships/slideMaster" Target="slideMasters/slideMaster9.xml"/><Relationship Id="rId17" Type="http://schemas.openxmlformats.org/officeDocument/2006/relationships/slideMaster" Target="slideMasters/slideMaster14.xml"/><Relationship Id="rId25" Type="http://schemas.openxmlformats.org/officeDocument/2006/relationships/slide" Target="slides/slide2.xml"/><Relationship Id="rId33" Type="http://schemas.openxmlformats.org/officeDocument/2006/relationships/slide" Target="slides/slide10.xml"/><Relationship Id="rId38" Type="http://schemas.openxmlformats.org/officeDocument/2006/relationships/slide" Target="slides/slide15.xml"/><Relationship Id="rId46" Type="http://schemas.openxmlformats.org/officeDocument/2006/relationships/viewProps" Target="viewProps.xml"/><Relationship Id="rId20" Type="http://schemas.openxmlformats.org/officeDocument/2006/relationships/slideMaster" Target="slideMasters/slideMaster17.xml"/><Relationship Id="rId41" Type="http://schemas.openxmlformats.org/officeDocument/2006/relationships/slide" Target="slides/slide18.xml"/><Relationship Id="rId1" Type="http://schemas.openxmlformats.org/officeDocument/2006/relationships/customXml" Target="../customXml/item1.xml"/><Relationship Id="rId6" Type="http://schemas.openxmlformats.org/officeDocument/2006/relationships/slideMaster" Target="slideMasters/slideMaster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talin Jacob Wilson Packia Dhas" userId="050d7d71-3621-4503-95e8-1c9a9d962492" providerId="ADAL" clId="{0E33E229-FF8D-4EA3-A40C-814E012A5693}"/>
    <pc:docChg chg="custSel modSld">
      <pc:chgData name="Stalin Jacob Wilson Packia Dhas" userId="050d7d71-3621-4503-95e8-1c9a9d962492" providerId="ADAL" clId="{0E33E229-FF8D-4EA3-A40C-814E012A5693}" dt="2023-02-06T11:49:17.301" v="70" actId="20577"/>
      <pc:docMkLst>
        <pc:docMk/>
      </pc:docMkLst>
      <pc:sldChg chg="modSp mod">
        <pc:chgData name="Stalin Jacob Wilson Packia Dhas" userId="050d7d71-3621-4503-95e8-1c9a9d962492" providerId="ADAL" clId="{0E33E229-FF8D-4EA3-A40C-814E012A5693}" dt="2023-02-06T11:48:49.459" v="38" actId="20577"/>
        <pc:sldMkLst>
          <pc:docMk/>
          <pc:sldMk cId="1253041376" sldId="401"/>
        </pc:sldMkLst>
        <pc:spChg chg="mod">
          <ac:chgData name="Stalin Jacob Wilson Packia Dhas" userId="050d7d71-3621-4503-95e8-1c9a9d962492" providerId="ADAL" clId="{0E33E229-FF8D-4EA3-A40C-814E012A5693}" dt="2023-02-06T11:48:49.459" v="38" actId="20577"/>
          <ac:spMkLst>
            <pc:docMk/>
            <pc:sldMk cId="1253041376" sldId="401"/>
            <ac:spMk id="4" creationId="{00000000-0000-0000-0000-000000000000}"/>
          </ac:spMkLst>
        </pc:spChg>
      </pc:sldChg>
      <pc:sldChg chg="modSp mod">
        <pc:chgData name="Stalin Jacob Wilson Packia Dhas" userId="050d7d71-3621-4503-95e8-1c9a9d962492" providerId="ADAL" clId="{0E33E229-FF8D-4EA3-A40C-814E012A5693}" dt="2023-02-06T11:49:17.301" v="70" actId="20577"/>
        <pc:sldMkLst>
          <pc:docMk/>
          <pc:sldMk cId="3119007398" sldId="719"/>
        </pc:sldMkLst>
        <pc:spChg chg="mod">
          <ac:chgData name="Stalin Jacob Wilson Packia Dhas" userId="050d7d71-3621-4503-95e8-1c9a9d962492" providerId="ADAL" clId="{0E33E229-FF8D-4EA3-A40C-814E012A5693}" dt="2023-02-06T11:49:17.301" v="70" actId="20577"/>
          <ac:spMkLst>
            <pc:docMk/>
            <pc:sldMk cId="3119007398" sldId="719"/>
            <ac:spMk id="2" creationId="{5AF40EAB-6954-8B5E-C784-2A455332F66A}"/>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1.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B43E031-8EA7-4CC5-A13E-73C0167506AA}" type="datetimeFigureOut">
              <a:rPr lang="en-GB" smtClean="0"/>
              <a:t>06/02/2023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374F67A-0874-45E3-BD6B-71B178B0D08F}" type="slidenum">
              <a:rPr lang="en-GB" smtClean="0"/>
              <a:t>‹#›</a:t>
            </a:fld>
            <a:endParaRPr lang="en-GB"/>
          </a:p>
        </p:txBody>
      </p:sp>
    </p:spTree>
    <p:extLst>
      <p:ext uri="{BB962C8B-B14F-4D97-AF65-F5344CB8AC3E}">
        <p14:creationId xmlns:p14="http://schemas.microsoft.com/office/powerpoint/2010/main" val="179015350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3</a:t>
            </a:fld>
            <a:endParaRPr lang="en-US" dirty="0"/>
          </a:p>
        </p:txBody>
      </p:sp>
    </p:spTree>
    <p:extLst>
      <p:ext uri="{BB962C8B-B14F-4D97-AF65-F5344CB8AC3E}">
        <p14:creationId xmlns:p14="http://schemas.microsoft.com/office/powerpoint/2010/main" val="204891348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4</a:t>
            </a:fld>
            <a:endParaRPr lang="en-US" dirty="0"/>
          </a:p>
        </p:txBody>
      </p:sp>
    </p:spTree>
    <p:extLst>
      <p:ext uri="{BB962C8B-B14F-4D97-AF65-F5344CB8AC3E}">
        <p14:creationId xmlns:p14="http://schemas.microsoft.com/office/powerpoint/2010/main" val="214473367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5</a:t>
            </a:fld>
            <a:endParaRPr lang="en-US" dirty="0"/>
          </a:p>
        </p:txBody>
      </p:sp>
    </p:spTree>
    <p:extLst>
      <p:ext uri="{BB962C8B-B14F-4D97-AF65-F5344CB8AC3E}">
        <p14:creationId xmlns:p14="http://schemas.microsoft.com/office/powerpoint/2010/main" val="39406938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6</a:t>
            </a:fld>
            <a:endParaRPr lang="en-US" dirty="0"/>
          </a:p>
        </p:txBody>
      </p:sp>
    </p:spTree>
    <p:extLst>
      <p:ext uri="{BB962C8B-B14F-4D97-AF65-F5344CB8AC3E}">
        <p14:creationId xmlns:p14="http://schemas.microsoft.com/office/powerpoint/2010/main" val="3852658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7</a:t>
            </a:fld>
            <a:endParaRPr lang="en-US" dirty="0"/>
          </a:p>
        </p:txBody>
      </p:sp>
    </p:spTree>
    <p:extLst>
      <p:ext uri="{BB962C8B-B14F-4D97-AF65-F5344CB8AC3E}">
        <p14:creationId xmlns:p14="http://schemas.microsoft.com/office/powerpoint/2010/main" val="328427383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8</a:t>
            </a:fld>
            <a:endParaRPr lang="en-US" dirty="0"/>
          </a:p>
        </p:txBody>
      </p:sp>
    </p:spTree>
    <p:extLst>
      <p:ext uri="{BB962C8B-B14F-4D97-AF65-F5344CB8AC3E}">
        <p14:creationId xmlns:p14="http://schemas.microsoft.com/office/powerpoint/2010/main" val="289555499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Health and Safety module – coming soon on Moodle</a:t>
            </a:r>
            <a:endParaRPr lang="en-US" dirty="0"/>
          </a:p>
        </p:txBody>
      </p:sp>
      <p:sp>
        <p:nvSpPr>
          <p:cNvPr id="4" name="Slide Number Placeholder 3"/>
          <p:cNvSpPr>
            <a:spLocks noGrp="1"/>
          </p:cNvSpPr>
          <p:nvPr>
            <p:ph type="sldNum" sz="quarter" idx="5"/>
          </p:nvPr>
        </p:nvSpPr>
        <p:spPr/>
        <p:txBody>
          <a:bodyPr/>
          <a:lstStyle/>
          <a:p>
            <a:fld id="{8374F67A-0874-45E3-BD6B-71B178B0D08F}" type="slidenum">
              <a:rPr lang="en-GB" smtClean="0"/>
              <a:t>20</a:t>
            </a:fld>
            <a:endParaRPr lang="en-GB"/>
          </a:p>
        </p:txBody>
      </p:sp>
    </p:spTree>
    <p:extLst>
      <p:ext uri="{BB962C8B-B14F-4D97-AF65-F5344CB8AC3E}">
        <p14:creationId xmlns:p14="http://schemas.microsoft.com/office/powerpoint/2010/main" val="149363316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6.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9.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0.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9.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4.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5.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49.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6.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53.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7.xml"/></Relationships>
</file>

<file path=ppt/slideLayouts/_rels/slideLayout54.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7.xml"/></Relationships>
</file>

<file path=ppt/slideLayouts/_rels/slideLayout55.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7.xml"/></Relationships>
</file>

<file path=ppt/slideLayouts/_rels/slideLayout56.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7.xml"/></Relationships>
</file>

<file path=ppt/slideLayouts/_rels/slideLayout57.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7.xml"/></Relationships>
</file>

<file path=ppt/slideLayouts/_rels/slideLayout58.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7.xml"/></Relationships>
</file>

<file path=ppt/slideLayouts/_rels/slideLayout59.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17.xml"/></Relationships>
</file>

<file path=ppt/slideLayouts/_rels/slideLayout60.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17.xml"/></Relationships>
</file>

<file path=ppt/slideLayouts/_rels/slideLayout61.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7.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67.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8.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3.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9.xml"/></Relationships>
</file>

<file path=ppt/slideLayouts/_rels/slideLayout74.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6.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7.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2731376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3298008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3367D72-5AB2-8643-8633-40F3233CA8FA}"/>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41754628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147972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DAB39B9-1950-2646-9CCB-5BADF16EFB52}"/>
              </a:ext>
            </a:extLst>
          </p:cNvPr>
          <p:cNvSpPr>
            <a:spLocks noGrp="1"/>
          </p:cNvSpPr>
          <p:nvPr>
            <p:ph idx="1"/>
          </p:nvPr>
        </p:nvSpPr>
        <p:spPr>
          <a:xfrm>
            <a:off x="7192652" y="1470581"/>
            <a:ext cx="4242061" cy="4166648"/>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42169050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4293998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949238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9216447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816A415-C468-5944-85A1-00EECAE1DE21}"/>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4089386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B32C7EC0-9549-4103-90C4-4FBA85FD2E82}" type="datetime1">
              <a:rPr lang="en-GB" smtClean="0"/>
              <a:t>06/02/2023</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Lecture 6 / Electrical Engineering</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52042991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DA02E02-0B25-470F-96B7-B90AE4711C09}" type="datetime1">
              <a:rPr lang="en-GB" smtClean="0"/>
              <a:t>06/02/2023</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Lecture 6 / Electrical Engineering</a:t>
            </a:r>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60417609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a:xfrm>
            <a:off x="838200" y="6356350"/>
            <a:ext cx="2743200" cy="365125"/>
          </a:xfrm>
          <a:prstGeom prst="rect">
            <a:avLst/>
          </a:prstGeom>
        </p:spPr>
        <p:txBody>
          <a:bodyPr/>
          <a:lstStyle/>
          <a:p>
            <a:fld id="{8DE4C1C8-1F85-482C-88FF-1184FA3259BC}" type="datetime1">
              <a:rPr lang="en-GB" smtClean="0"/>
              <a:t>06/02/2023</a:t>
            </a:fld>
            <a:endParaRPr lang="en-US" dirty="0"/>
          </a:p>
        </p:txBody>
      </p:sp>
      <p:sp>
        <p:nvSpPr>
          <p:cNvPr id="4" name="Footer Placeholder 3"/>
          <p:cNvSpPr>
            <a:spLocks noGrp="1"/>
          </p:cNvSpPr>
          <p:nvPr>
            <p:ph type="ftr" sz="quarter" idx="11"/>
          </p:nvPr>
        </p:nvSpPr>
        <p:spPr/>
        <p:txBody>
          <a:bodyPr/>
          <a:lstStyle/>
          <a:p>
            <a:r>
              <a:rPr lang="en-US"/>
              <a:t>Lecture 6 / Electrical Engineering</a:t>
            </a:r>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337204744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73215638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95541757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313071971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22788435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278352986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06426203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5672342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0379EE94-8389-40E1-876E-DA4529B9C9B6}" type="datetime1">
              <a:rPr lang="en-GB" smtClean="0"/>
              <a:t>06/02/2023</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Lecture 6 / Electrical Engineering</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71426778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E6491D7-9091-48B0-A015-364166E65FB4}" type="datetime1">
              <a:rPr lang="en-GB" smtClean="0"/>
              <a:t>06/02/2023</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Lecture 6 / Electrical Engineering</a:t>
            </a:r>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64098398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a:xfrm>
            <a:off x="838200" y="6356350"/>
            <a:ext cx="2743200" cy="365125"/>
          </a:xfrm>
          <a:prstGeom prst="rect">
            <a:avLst/>
          </a:prstGeom>
        </p:spPr>
        <p:txBody>
          <a:bodyPr/>
          <a:lstStyle/>
          <a:p>
            <a:fld id="{19FC3B84-4476-4647-9D4C-1DA79558682F}" type="datetime1">
              <a:rPr lang="en-GB" smtClean="0"/>
              <a:t>06/02/2023</a:t>
            </a:fld>
            <a:endParaRPr lang="en-US" dirty="0"/>
          </a:p>
        </p:txBody>
      </p:sp>
      <p:sp>
        <p:nvSpPr>
          <p:cNvPr id="4" name="Footer Placeholder 3"/>
          <p:cNvSpPr>
            <a:spLocks noGrp="1"/>
          </p:cNvSpPr>
          <p:nvPr>
            <p:ph type="ftr" sz="quarter" idx="11"/>
          </p:nvPr>
        </p:nvSpPr>
        <p:spPr/>
        <p:txBody>
          <a:bodyPr/>
          <a:lstStyle/>
          <a:p>
            <a:r>
              <a:rPr lang="en-US"/>
              <a:t>Lecture 6 / Electrical Engineering</a:t>
            </a:r>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124002667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769E6E2-2C3C-634F-A2E7-89D13D5132E3}"/>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FC0E9760-8394-E24C-A197-D2A1FDDE5E28}"/>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068811434"/>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fld id="{E14A44EE-C360-4097-950E-17FEA650D777}" type="datetime1">
              <a:rPr lang="en-GB" noProof="0" smtClean="0"/>
              <a:t>06/02/2023</a:t>
            </a:fld>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GB" noProof="0"/>
              <a:t>Lecture 6 / Electrical Engineering</a:t>
            </a:r>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734961849"/>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769E6E2-2C3C-634F-A2E7-89D13D5132E3}"/>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FC0E9760-8394-E24C-A197-D2A1FDDE5E28}"/>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47529612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1BF4E5FE-E518-4DE7-960D-3C8EA25C5617}" type="datetime1">
              <a:rPr lang="en-GB" smtClean="0"/>
              <a:t>06/02/2023</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Lecture 6 / Electrical Engineering</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081925057"/>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2274E30D-D783-4AC7-B1C3-BAA907C0BBA9}" type="datetime1">
              <a:rPr lang="en-GB" smtClean="0"/>
              <a:t>06/02/2023</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Lecture 6 / Electrical Engineering</a:t>
            </a:r>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127137421"/>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a:xfrm>
            <a:off x="838200" y="6356350"/>
            <a:ext cx="2743200" cy="365125"/>
          </a:xfrm>
          <a:prstGeom prst="rect">
            <a:avLst/>
          </a:prstGeom>
        </p:spPr>
        <p:txBody>
          <a:bodyPr/>
          <a:lstStyle/>
          <a:p>
            <a:fld id="{A7D025A8-4FEA-4125-8EF6-301681A62DE0}" type="datetime1">
              <a:rPr lang="en-GB" smtClean="0"/>
              <a:t>06/02/2023</a:t>
            </a:fld>
            <a:endParaRPr lang="en-US" dirty="0"/>
          </a:p>
        </p:txBody>
      </p:sp>
      <p:sp>
        <p:nvSpPr>
          <p:cNvPr id="4" name="Footer Placeholder 3"/>
          <p:cNvSpPr>
            <a:spLocks noGrp="1"/>
          </p:cNvSpPr>
          <p:nvPr>
            <p:ph type="ftr" sz="quarter" idx="11"/>
          </p:nvPr>
        </p:nvSpPr>
        <p:spPr/>
        <p:txBody>
          <a:bodyPr/>
          <a:lstStyle/>
          <a:p>
            <a:r>
              <a:rPr lang="en-US"/>
              <a:t>Lecture 6 / Electrical Engineering</a:t>
            </a:r>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3245223601"/>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fld id="{2EB0030B-2735-4D80-8CEC-48149452DBF6}" type="datetime1">
              <a:rPr lang="en-GB" noProof="0" smtClean="0"/>
              <a:t>06/02/2023</a:t>
            </a:fld>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GB" noProof="0"/>
              <a:t>Lecture 6 / Electrical Engineering</a:t>
            </a:r>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414174743"/>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97148504"/>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874B688C-EDBA-41E8-90AA-4761E7634565}" type="datetime1">
              <a:rPr lang="en-GB" smtClean="0"/>
              <a:t>06/02/2023</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Lecture 6 / Electrical Engineering</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399777694"/>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98BA9EE-8842-4207-A1AF-BD350C17B29B}" type="datetime1">
              <a:rPr lang="en-GB" smtClean="0"/>
              <a:t>06/02/2023</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Lecture 6 / Electrical Engineering</a:t>
            </a:r>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188795946"/>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a:xfrm>
            <a:off x="838200" y="6356350"/>
            <a:ext cx="2743200" cy="365125"/>
          </a:xfrm>
          <a:prstGeom prst="rect">
            <a:avLst/>
          </a:prstGeom>
        </p:spPr>
        <p:txBody>
          <a:bodyPr/>
          <a:lstStyle/>
          <a:p>
            <a:fld id="{9D8C2990-9B46-46E5-B889-68AC6CAB991E}" type="datetime1">
              <a:rPr lang="en-GB" smtClean="0"/>
              <a:t>06/02/2023</a:t>
            </a:fld>
            <a:endParaRPr lang="en-US" dirty="0"/>
          </a:p>
        </p:txBody>
      </p:sp>
      <p:sp>
        <p:nvSpPr>
          <p:cNvPr id="4" name="Footer Placeholder 3"/>
          <p:cNvSpPr>
            <a:spLocks noGrp="1"/>
          </p:cNvSpPr>
          <p:nvPr>
            <p:ph type="ftr" sz="quarter" idx="11"/>
          </p:nvPr>
        </p:nvSpPr>
        <p:spPr/>
        <p:txBody>
          <a:bodyPr/>
          <a:lstStyle/>
          <a:p>
            <a:r>
              <a:rPr lang="en-US"/>
              <a:t>Lecture 6 / Electrical Engineering</a:t>
            </a:r>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3599698923"/>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738CBCBA-DB53-6A4F-BFAA-F2617D64B96D}"/>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3EFA7E1F-A405-5E4D-B3BE-1635EAA19E3F}"/>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24236427"/>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8539EE5C-5400-4263-B174-3C8E6A7FC4A8}" type="datetime1">
              <a:rPr lang="en-GB" smtClean="0"/>
              <a:t>06/02/2023</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Lecture 6 / Electrical Engineering</a:t>
            </a:r>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385637312"/>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054719700"/>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96634507"/>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946B8C49-F046-7544-B210-8A57A47EE121}"/>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C7AD169-458D-844F-87D0-E86ADE994969}"/>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317885063"/>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33AD2BF5-CDA6-4B1E-9FE6-CEFE931B1D1A}" type="datetime1">
              <a:rPr lang="en-GB" smtClean="0"/>
              <a:t>06/02/2023</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Lecture 6 / Electrical Engineering</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686166945"/>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C5913935-FAE7-4560-B0E3-C06F6D324225}" type="datetime1">
              <a:rPr lang="en-GB" smtClean="0"/>
              <a:t>06/02/2023</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Lecture 6 / Electrical Engineering</a:t>
            </a:r>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140485730"/>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a:xfrm>
            <a:off x="838200" y="6356350"/>
            <a:ext cx="2743200" cy="365125"/>
          </a:xfrm>
          <a:prstGeom prst="rect">
            <a:avLst/>
          </a:prstGeom>
        </p:spPr>
        <p:txBody>
          <a:bodyPr/>
          <a:lstStyle/>
          <a:p>
            <a:fld id="{1E3712B1-FF0F-464B-9533-8D7CF89CDBCF}" type="datetime1">
              <a:rPr lang="en-GB" smtClean="0"/>
              <a:t>06/02/2023</a:t>
            </a:fld>
            <a:endParaRPr lang="en-US" dirty="0"/>
          </a:p>
        </p:txBody>
      </p:sp>
      <p:sp>
        <p:nvSpPr>
          <p:cNvPr id="4" name="Footer Placeholder 3"/>
          <p:cNvSpPr>
            <a:spLocks noGrp="1"/>
          </p:cNvSpPr>
          <p:nvPr>
            <p:ph type="ftr" sz="quarter" idx="11"/>
          </p:nvPr>
        </p:nvSpPr>
        <p:spPr/>
        <p:txBody>
          <a:bodyPr/>
          <a:lstStyle/>
          <a:p>
            <a:r>
              <a:rPr lang="en-US"/>
              <a:t>Lecture 6 / Electrical Engineering</a:t>
            </a:r>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3897876703"/>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fld id="{D03BF427-714F-41B0-8560-DD9501E82BF3}" type="datetime1">
              <a:rPr lang="en-GB" noProof="0" smtClean="0"/>
              <a:t>06/02/2023</a:t>
            </a:fld>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GB" noProof="0"/>
              <a:t>Lecture 6 / Electrical Engineering</a:t>
            </a:r>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1612919501"/>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4A92ADF8-47B7-6B4A-B238-A057A73B01FE}"/>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773D9E3-3B36-3040-8C61-C6D71B056A8A}"/>
              </a:ext>
            </a:extLst>
          </p:cNvPr>
          <p:cNvSpPr>
            <a:spLocks noGrp="1"/>
          </p:cNvSpPr>
          <p:nvPr>
            <p:ph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63020717"/>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3E0B7B1D-C89B-49C7-B90F-B68E21DBC142}" type="datetime1">
              <a:rPr lang="en-GB" smtClean="0"/>
              <a:t>06/02/2023</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Lecture 6 / Electrical Engineering</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11080307"/>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835B598-27CE-474D-9435-B1E52211F8F6}" type="datetime1">
              <a:rPr lang="en-GB" smtClean="0"/>
              <a:t>06/02/2023</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Lecture 6 / Electrical Engineering</a:t>
            </a:r>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550498683"/>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a:xfrm>
            <a:off x="838200" y="6356350"/>
            <a:ext cx="2743200" cy="365125"/>
          </a:xfrm>
          <a:prstGeom prst="rect">
            <a:avLst/>
          </a:prstGeom>
        </p:spPr>
        <p:txBody>
          <a:bodyPr/>
          <a:lstStyle/>
          <a:p>
            <a:fld id="{94C6BA74-36CF-4270-8ED7-D83F0BC4D2A6}" type="datetime1">
              <a:rPr lang="en-GB" smtClean="0"/>
              <a:t>06/02/2023</a:t>
            </a:fld>
            <a:endParaRPr lang="en-US" dirty="0"/>
          </a:p>
        </p:txBody>
      </p:sp>
      <p:sp>
        <p:nvSpPr>
          <p:cNvPr id="4" name="Footer Placeholder 3"/>
          <p:cNvSpPr>
            <a:spLocks noGrp="1"/>
          </p:cNvSpPr>
          <p:nvPr>
            <p:ph type="ftr" sz="quarter" idx="11"/>
          </p:nvPr>
        </p:nvSpPr>
        <p:spPr/>
        <p:txBody>
          <a:bodyPr/>
          <a:lstStyle/>
          <a:p>
            <a:r>
              <a:rPr lang="en-US"/>
              <a:t>Lecture 6 / Electrical Engineering</a:t>
            </a:r>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3641454918"/>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fld id="{A14A2E61-6BEB-4440-86F1-C9C7D0948DF3}" type="datetime1">
              <a:rPr lang="en-GB" noProof="0" smtClean="0"/>
              <a:t>06/02/2023</a:t>
            </a:fld>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GB" noProof="0"/>
              <a:t>Lecture 6 / Electrical Engineering</a:t>
            </a:r>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3304689771"/>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D221C0F8-8767-7347-8567-33EC2C43A166}"/>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C47C00D9-A76E-0A47-9B36-E891DB84A9C7}"/>
              </a:ext>
            </a:extLst>
          </p:cNvPr>
          <p:cNvSpPr>
            <a:spLocks noGrp="1"/>
          </p:cNvSpPr>
          <p:nvPr>
            <p:ph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624528723"/>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BAA4C9D6-85AF-4F05-A0A2-BCC29083009A}" type="datetime1">
              <a:rPr lang="en-GB" smtClean="0"/>
              <a:t>06/02/2023</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Lecture 6 / Electrical Engineering</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989207104"/>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E3312354-F5F9-4794-8B10-4E65461547B7}" type="datetime1">
              <a:rPr lang="en-GB" smtClean="0"/>
              <a:t>06/02/2023</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Lecture 6 / Electrical Engineering</a:t>
            </a:r>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162675532"/>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a:xfrm>
            <a:off x="838200" y="6356350"/>
            <a:ext cx="2743200" cy="365125"/>
          </a:xfrm>
          <a:prstGeom prst="rect">
            <a:avLst/>
          </a:prstGeom>
        </p:spPr>
        <p:txBody>
          <a:bodyPr/>
          <a:lstStyle/>
          <a:p>
            <a:fld id="{834A983B-5D60-4B5F-9DCD-FBD17EE80CD1}" type="datetime1">
              <a:rPr lang="en-GB" smtClean="0"/>
              <a:t>06/02/2023</a:t>
            </a:fld>
            <a:endParaRPr lang="en-US" dirty="0"/>
          </a:p>
        </p:txBody>
      </p:sp>
      <p:sp>
        <p:nvSpPr>
          <p:cNvPr id="4" name="Footer Placeholder 3"/>
          <p:cNvSpPr>
            <a:spLocks noGrp="1"/>
          </p:cNvSpPr>
          <p:nvPr>
            <p:ph type="ftr" sz="quarter" idx="11"/>
          </p:nvPr>
        </p:nvSpPr>
        <p:spPr/>
        <p:txBody>
          <a:bodyPr/>
          <a:lstStyle/>
          <a:p>
            <a:r>
              <a:rPr lang="en-US"/>
              <a:t>Lecture 6 / Electrical Engineering</a:t>
            </a:r>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671023767"/>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fld id="{073C9409-8A7C-44A1-81C5-7F3A0AD9C1A6}" type="datetime1">
              <a:rPr lang="en-GB" noProof="0" smtClean="0"/>
              <a:t>06/02/2023</a:t>
            </a:fld>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GB" noProof="0"/>
              <a:t>Lecture 6 / Electrical Engineering</a:t>
            </a:r>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3914582648"/>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7" name="Picture 6" descr="A picture containing text&#10;&#10;Description automatically generated">
            <a:extLst>
              <a:ext uri="{FF2B5EF4-FFF2-40B4-BE49-F238E27FC236}">
                <a16:creationId xmlns:a16="http://schemas.microsoft.com/office/drawing/2014/main" id="{FA6CC141-D3C3-CF46-8806-6EF9ECBF04A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132846485"/>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01604F21-C270-C641-937C-5D69615E4757}"/>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38318787"/>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DF0ADC39-9337-C84C-96D4-EC36AD5080A5}"/>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988994691"/>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A picture containing text&#10;&#10;Description automatically generated">
            <a:extLst>
              <a:ext uri="{FF2B5EF4-FFF2-40B4-BE49-F238E27FC236}">
                <a16:creationId xmlns:a16="http://schemas.microsoft.com/office/drawing/2014/main" id="{CD7CB20A-5151-0345-9977-F500A5DBB68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68414652"/>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6" name="Picture 5" descr="A picture containing text&#10;&#10;Description automatically generated">
            <a:extLst>
              <a:ext uri="{FF2B5EF4-FFF2-40B4-BE49-F238E27FC236}">
                <a16:creationId xmlns:a16="http://schemas.microsoft.com/office/drawing/2014/main" id="{6F16E7EC-321A-E845-A511-9309819FB9F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376813219"/>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A picture containing text&#10;&#10;Description automatically generated">
            <a:extLst>
              <a:ext uri="{FF2B5EF4-FFF2-40B4-BE49-F238E27FC236}">
                <a16:creationId xmlns:a16="http://schemas.microsoft.com/office/drawing/2014/main" id="{727A1AA7-7246-A143-9534-34C47E4562E8}"/>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322761775"/>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6" name="Picture 5" descr="Shape&#10;&#10;Description automatically generated with medium confidence">
            <a:extLst>
              <a:ext uri="{FF2B5EF4-FFF2-40B4-BE49-F238E27FC236}">
                <a16:creationId xmlns:a16="http://schemas.microsoft.com/office/drawing/2014/main" id="{DF7E1276-06FD-3A4E-A9FD-24D0E92EAD0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Shape&#10;&#10;Description automatically generated with medium confidence">
            <a:extLst>
              <a:ext uri="{FF2B5EF4-FFF2-40B4-BE49-F238E27FC236}">
                <a16:creationId xmlns:a16="http://schemas.microsoft.com/office/drawing/2014/main" id="{71967FB5-4373-9146-B347-1A00A0CD5A53}"/>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F151ADE-4737-4AC7-A8CF-1BE866958715}" type="datetime1">
              <a:rPr lang="en-GB" smtClean="0"/>
              <a:t>06/02/2023</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Lecture 6 / Electrical Engineering</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07840193"/>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400CF880-B225-411C-86D4-6892760A0250}" type="datetime1">
              <a:rPr lang="en-GB" smtClean="0"/>
              <a:t>06/02/2023</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Lecture 6 / Electrical Engineering</a:t>
            </a:r>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5973259"/>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035460473"/>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a:xfrm>
            <a:off x="838200" y="6356350"/>
            <a:ext cx="2743200" cy="365125"/>
          </a:xfrm>
          <a:prstGeom prst="rect">
            <a:avLst/>
          </a:prstGeom>
        </p:spPr>
        <p:txBody>
          <a:bodyPr/>
          <a:lstStyle/>
          <a:p>
            <a:fld id="{7E2D757A-8142-4471-B9A0-86A7DC88B82A}" type="datetime1">
              <a:rPr lang="en-GB" smtClean="0"/>
              <a:t>06/02/2023</a:t>
            </a:fld>
            <a:endParaRPr lang="en-US" dirty="0"/>
          </a:p>
        </p:txBody>
      </p:sp>
      <p:sp>
        <p:nvSpPr>
          <p:cNvPr id="4" name="Footer Placeholder 3"/>
          <p:cNvSpPr>
            <a:spLocks noGrp="1"/>
          </p:cNvSpPr>
          <p:nvPr>
            <p:ph type="ftr" sz="quarter" idx="11"/>
          </p:nvPr>
        </p:nvSpPr>
        <p:spPr/>
        <p:txBody>
          <a:bodyPr/>
          <a:lstStyle/>
          <a:p>
            <a:r>
              <a:rPr lang="en-US"/>
              <a:t>Lecture 6 / Electrical Engineering</a:t>
            </a:r>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871081314"/>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fld id="{D6404B49-5093-493D-BFDB-3368709FADD7}" type="datetime1">
              <a:rPr lang="en-GB" noProof="0" smtClean="0"/>
              <a:t>06/02/2023</a:t>
            </a:fld>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GB" noProof="0"/>
              <a:t>Lecture 6 / Electrical Engineering</a:t>
            </a:r>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1668421069"/>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24980695"/>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6729F2FA-845B-442B-BB1D-9DD2A91135FD}" type="datetime1">
              <a:rPr lang="en-GB" smtClean="0"/>
              <a:t>06/02/2023</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Lecture 6 / Electrical Engineering</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663674427"/>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7F55C93-C52C-4CD4-BC4E-2426FDC09334}" type="datetime1">
              <a:rPr lang="en-GB" smtClean="0"/>
              <a:t>06/02/2023</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Lecture 6 / Electrical Engineering</a:t>
            </a:r>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928645816"/>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769E6E2-2C3C-634F-A2E7-89D13D5132E3}"/>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FC0E9760-8394-E24C-A197-D2A1FDDE5E28}"/>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277840142"/>
      </p:ext>
    </p:extLst>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a:xfrm>
            <a:off x="838200" y="6356350"/>
            <a:ext cx="2743200" cy="365125"/>
          </a:xfrm>
          <a:prstGeom prst="rect">
            <a:avLst/>
          </a:prstGeom>
        </p:spPr>
        <p:txBody>
          <a:bodyPr/>
          <a:lstStyle/>
          <a:p>
            <a:fld id="{7CE6F090-BD0C-443B-BD74-C39B958343B7}" type="datetime1">
              <a:rPr lang="en-GB" smtClean="0"/>
              <a:t>06/02/2023</a:t>
            </a:fld>
            <a:endParaRPr lang="en-US" dirty="0"/>
          </a:p>
        </p:txBody>
      </p:sp>
      <p:sp>
        <p:nvSpPr>
          <p:cNvPr id="4" name="Footer Placeholder 3"/>
          <p:cNvSpPr>
            <a:spLocks noGrp="1"/>
          </p:cNvSpPr>
          <p:nvPr>
            <p:ph type="ftr" sz="quarter" idx="11"/>
          </p:nvPr>
        </p:nvSpPr>
        <p:spPr/>
        <p:txBody>
          <a:bodyPr/>
          <a:lstStyle/>
          <a:p>
            <a:r>
              <a:rPr lang="en-US"/>
              <a:t>Lecture 6 / Electrical Engineering</a:t>
            </a:r>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951448030"/>
      </p:ext>
    </p:extLst>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fld id="{6110A45D-D5D7-430B-97CA-CF72A261B9C3}" type="datetime1">
              <a:rPr lang="en-GB" noProof="0" smtClean="0"/>
              <a:t>06/02/2023</a:t>
            </a:fld>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GB" noProof="0"/>
              <a:t>Lecture 6 / Electrical Engineering</a:t>
            </a:r>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2939912982"/>
      </p:ext>
    </p:extLst>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583415931"/>
      </p:ext>
    </p:extLst>
  </p:cSld>
  <p:clrMapOvr>
    <a:masterClrMapping/>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24F49AC8-6D08-4964-BFF8-CAC3D2B2C907}" type="datetime1">
              <a:rPr lang="en-GB" smtClean="0"/>
              <a:t>06/02/2023</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Lecture 6 / Electrical Engineering</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189107345"/>
      </p:ext>
    </p:extLst>
  </p:cSld>
  <p:clrMapOvr>
    <a:masterClrMapping/>
  </p:clrMapOvr>
</p:sldLayout>
</file>

<file path=ppt/slideLayouts/slideLayout74.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3D4DF41-B10B-4705-9EB8-87390CC93C05}" type="datetime1">
              <a:rPr lang="en-GB" smtClean="0"/>
              <a:t>06/02/2023</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Lecture 6 / Electrical Engineering</a:t>
            </a:r>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37739104"/>
      </p:ext>
    </p:extLst>
  </p:cSld>
  <p:clrMapOvr>
    <a:masterClrMapping/>
  </p:clrMapOvr>
</p:sldLayout>
</file>

<file path=ppt/slideLayouts/slideLayout75.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060480586"/>
      </p:ext>
    </p:extLst>
  </p:cSld>
  <p:clrMapOvr>
    <a:masterClrMapping/>
  </p:clrMapOvr>
</p:sldLayout>
</file>

<file path=ppt/slideLayouts/slideLayout76.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a:xfrm>
            <a:off x="838200" y="6356350"/>
            <a:ext cx="2743200" cy="365125"/>
          </a:xfrm>
          <a:prstGeom prst="rect">
            <a:avLst/>
          </a:prstGeom>
        </p:spPr>
        <p:txBody>
          <a:bodyPr/>
          <a:lstStyle/>
          <a:p>
            <a:fld id="{0EF6EA0E-DE55-40F9-A4C9-37A6D01DD24B}" type="datetime1">
              <a:rPr lang="en-GB" smtClean="0"/>
              <a:t>06/02/2023</a:t>
            </a:fld>
            <a:endParaRPr lang="en-US" dirty="0"/>
          </a:p>
        </p:txBody>
      </p:sp>
      <p:sp>
        <p:nvSpPr>
          <p:cNvPr id="4" name="Footer Placeholder 3"/>
          <p:cNvSpPr>
            <a:spLocks noGrp="1"/>
          </p:cNvSpPr>
          <p:nvPr>
            <p:ph type="ftr" sz="quarter" idx="11"/>
          </p:nvPr>
        </p:nvSpPr>
        <p:spPr/>
        <p:txBody>
          <a:bodyPr/>
          <a:lstStyle/>
          <a:p>
            <a:r>
              <a:rPr lang="en-US"/>
              <a:t>Lecture 6 / Electrical Engineering</a:t>
            </a:r>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490812382"/>
      </p:ext>
    </p:extLst>
  </p:cSld>
  <p:clrMapOvr>
    <a:masterClrMapping/>
  </p:clrMapOvr>
</p:sldLayout>
</file>

<file path=ppt/slideLayouts/slideLayout7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714548059"/>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4"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3.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4.xml"/></Relationships>
</file>

<file path=ppt/slideMasters/_rels/slideMaster4.xml.rels><?xml version="1.0" encoding="UTF-8" standalone="yes"?>
<Relationships xmlns="http://schemas.openxmlformats.org/package/2006/relationships"><Relationship Id="rId3" Type="http://schemas.openxmlformats.org/officeDocument/2006/relationships/theme" Target="../theme/theme4.xml"/><Relationship Id="rId2" Type="http://schemas.openxmlformats.org/officeDocument/2006/relationships/slideLayout" Target="../slideLayouts/slideLayout6.xml"/><Relationship Id="rId1" Type="http://schemas.openxmlformats.org/officeDocument/2006/relationships/slideLayout" Target="../slideLayouts/slideLayout5.xml"/><Relationship Id="rId4" Type="http://schemas.openxmlformats.org/officeDocument/2006/relationships/image" Target="../media/image4.png"/></Relationships>
</file>

<file path=ppt/slideMasters/_rels/slideMaster5.xml.rels><?xml version="1.0" encoding="UTF-8" standalone="yes"?>
<Relationships xmlns="http://schemas.openxmlformats.org/package/2006/relationships"><Relationship Id="rId3" Type="http://schemas.openxmlformats.org/officeDocument/2006/relationships/theme" Target="../theme/theme5.xml"/><Relationship Id="rId2" Type="http://schemas.openxmlformats.org/officeDocument/2006/relationships/slideLayout" Target="../slideLayouts/slideLayout8.xml"/><Relationship Id="rId1" Type="http://schemas.openxmlformats.org/officeDocument/2006/relationships/slideLayout" Target="../slideLayouts/slideLayout7.xml"/><Relationship Id="rId4" Type="http://schemas.openxmlformats.org/officeDocument/2006/relationships/image" Target="../media/image5.png"/></Relationships>
</file>

<file path=ppt/slideMasters/_rels/slideMaster6.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slideLayout" Target="../slideLayouts/slideLayout11.xml"/><Relationship Id="rId7" Type="http://schemas.openxmlformats.org/officeDocument/2006/relationships/theme" Target="../theme/theme6.xml"/><Relationship Id="rId2" Type="http://schemas.openxmlformats.org/officeDocument/2006/relationships/slideLayout" Target="../slideLayouts/slideLayout10.xml"/><Relationship Id="rId1" Type="http://schemas.openxmlformats.org/officeDocument/2006/relationships/slideLayout" Target="../slideLayouts/slideLayout9.xml"/><Relationship Id="rId6" Type="http://schemas.openxmlformats.org/officeDocument/2006/relationships/slideLayout" Target="../slideLayouts/slideLayout14.xml"/><Relationship Id="rId5" Type="http://schemas.openxmlformats.org/officeDocument/2006/relationships/slideLayout" Target="../slideLayouts/slideLayout13.xml"/><Relationship Id="rId4" Type="http://schemas.openxmlformats.org/officeDocument/2006/relationships/slideLayout" Target="../slideLayouts/slideLayout12.xml"/></Relationships>
</file>

<file path=ppt/slideMasters/_rels/slideMaster7.xml.rels><?xml version="1.0" encoding="UTF-8" standalone="yes"?>
<Relationships xmlns="http://schemas.openxmlformats.org/package/2006/relationships"><Relationship Id="rId3" Type="http://schemas.openxmlformats.org/officeDocument/2006/relationships/theme" Target="../theme/theme7.xml"/><Relationship Id="rId2" Type="http://schemas.openxmlformats.org/officeDocument/2006/relationships/slideLayout" Target="../slideLayouts/slideLayout16.xml"/><Relationship Id="rId1" Type="http://schemas.openxmlformats.org/officeDocument/2006/relationships/slideLayout" Target="../slideLayouts/slideLayout15.xml"/><Relationship Id="rId4" Type="http://schemas.openxmlformats.org/officeDocument/2006/relationships/image" Target="../media/image8.png"/></Relationships>
</file>

<file path=ppt/slideMasters/_rels/slideMaster8.xml.rels><?xml version="1.0" encoding="UTF-8" standalone="yes"?>
<Relationships xmlns="http://schemas.openxmlformats.org/package/2006/relationships"><Relationship Id="rId3" Type="http://schemas.openxmlformats.org/officeDocument/2006/relationships/theme" Target="../theme/theme8.xml"/><Relationship Id="rId2" Type="http://schemas.openxmlformats.org/officeDocument/2006/relationships/slideLayout" Target="../slideLayouts/slideLayout18.xml"/><Relationship Id="rId1" Type="http://schemas.openxmlformats.org/officeDocument/2006/relationships/slideLayout" Target="../slideLayouts/slideLayout17.xml"/><Relationship Id="rId4" Type="http://schemas.openxmlformats.org/officeDocument/2006/relationships/image" Target="../media/image9.png"/></Relationships>
</file>

<file path=ppt/slideMasters/_rels/slideMaster9.xml.rels><?xml version="1.0" encoding="UTF-8" standalone="yes"?>
<Relationships xmlns="http://schemas.openxmlformats.org/package/2006/relationships"><Relationship Id="rId8" Type="http://schemas.openxmlformats.org/officeDocument/2006/relationships/image" Target="../media/image10.png"/><Relationship Id="rId3" Type="http://schemas.openxmlformats.org/officeDocument/2006/relationships/slideLayout" Target="../slideLayouts/slideLayout21.xml"/><Relationship Id="rId7" Type="http://schemas.openxmlformats.org/officeDocument/2006/relationships/theme" Target="../theme/theme9.xml"/><Relationship Id="rId2" Type="http://schemas.openxmlformats.org/officeDocument/2006/relationships/slideLayout" Target="../slideLayouts/slideLayout20.xml"/><Relationship Id="rId1" Type="http://schemas.openxmlformats.org/officeDocument/2006/relationships/slideLayout" Target="../slideLayouts/slideLayout19.xml"/><Relationship Id="rId6" Type="http://schemas.openxmlformats.org/officeDocument/2006/relationships/slideLayout" Target="../slideLayouts/slideLayout24.xml"/><Relationship Id="rId5" Type="http://schemas.openxmlformats.org/officeDocument/2006/relationships/slideLayout" Target="../slideLayouts/slideLayout23.xml"/><Relationship Id="rId4" Type="http://schemas.openxmlformats.org/officeDocument/2006/relationships/slideLayout" Target="../slideLayouts/slideLayout22.xml"/></Relationships>
</file>

<file path=ppt/slideMasters/_rels/slideMaster10.xml.rels><?xml version="1.0" encoding="UTF-8" standalone="yes"?>
<Relationships xmlns="http://schemas.openxmlformats.org/package/2006/relationships"><Relationship Id="rId3" Type="http://schemas.openxmlformats.org/officeDocument/2006/relationships/slideLayout" Target="../slideLayouts/slideLayout27.xml"/><Relationship Id="rId7" Type="http://schemas.openxmlformats.org/officeDocument/2006/relationships/image" Target="../media/image11.png"/><Relationship Id="rId2" Type="http://schemas.openxmlformats.org/officeDocument/2006/relationships/slideLayout" Target="../slideLayouts/slideLayout26.xml"/><Relationship Id="rId1" Type="http://schemas.openxmlformats.org/officeDocument/2006/relationships/slideLayout" Target="../slideLayouts/slideLayout25.xml"/><Relationship Id="rId6" Type="http://schemas.openxmlformats.org/officeDocument/2006/relationships/theme" Target="../theme/theme10.xml"/><Relationship Id="rId5" Type="http://schemas.openxmlformats.org/officeDocument/2006/relationships/slideLayout" Target="../slideLayouts/slideLayout29.xml"/><Relationship Id="rId4" Type="http://schemas.openxmlformats.org/officeDocument/2006/relationships/slideLayout" Target="../slideLayouts/slideLayout28.xml"/></Relationships>
</file>

<file path=ppt/slideMasters/_rels/slideMaster11.xml.rels><?xml version="1.0" encoding="UTF-8" standalone="yes"?>
<Relationships xmlns="http://schemas.openxmlformats.org/package/2006/relationships"><Relationship Id="rId3" Type="http://schemas.openxmlformats.org/officeDocument/2006/relationships/slideLayout" Target="../slideLayouts/slideLayout32.xml"/><Relationship Id="rId2" Type="http://schemas.openxmlformats.org/officeDocument/2006/relationships/slideLayout" Target="../slideLayouts/slideLayout31.xml"/><Relationship Id="rId1" Type="http://schemas.openxmlformats.org/officeDocument/2006/relationships/slideLayout" Target="../slideLayouts/slideLayout30.xml"/><Relationship Id="rId6" Type="http://schemas.openxmlformats.org/officeDocument/2006/relationships/image" Target="../media/image12.png"/><Relationship Id="rId5" Type="http://schemas.openxmlformats.org/officeDocument/2006/relationships/theme" Target="../theme/theme11.xml"/><Relationship Id="rId4" Type="http://schemas.openxmlformats.org/officeDocument/2006/relationships/slideLayout" Target="../slideLayouts/slideLayout33.xml"/></Relationships>
</file>

<file path=ppt/slideMasters/_rels/slideMaster12.xml.rels><?xml version="1.0" encoding="UTF-8" standalone="yes"?>
<Relationships xmlns="http://schemas.openxmlformats.org/package/2006/relationships"><Relationship Id="rId3" Type="http://schemas.openxmlformats.org/officeDocument/2006/relationships/slideLayout" Target="../slideLayouts/slideLayout36.xml"/><Relationship Id="rId2" Type="http://schemas.openxmlformats.org/officeDocument/2006/relationships/slideLayout" Target="../slideLayouts/slideLayout35.xml"/><Relationship Id="rId1" Type="http://schemas.openxmlformats.org/officeDocument/2006/relationships/slideLayout" Target="../slideLayouts/slideLayout34.xml"/><Relationship Id="rId5" Type="http://schemas.openxmlformats.org/officeDocument/2006/relationships/image" Target="../media/image13.png"/><Relationship Id="rId4" Type="http://schemas.openxmlformats.org/officeDocument/2006/relationships/theme" Target="../theme/theme12.xml"/></Relationships>
</file>

<file path=ppt/slideMasters/_rels/slideMaster1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theme" Target="../theme/theme13.xml"/><Relationship Id="rId1" Type="http://schemas.openxmlformats.org/officeDocument/2006/relationships/slideLayout" Target="../slideLayouts/slideLayout37.xml"/></Relationships>
</file>

<file path=ppt/slideMasters/_rels/slideMaster14.xml.rels><?xml version="1.0" encoding="UTF-8" standalone="yes"?>
<Relationships xmlns="http://schemas.openxmlformats.org/package/2006/relationships"><Relationship Id="rId3" Type="http://schemas.openxmlformats.org/officeDocument/2006/relationships/slideLayout" Target="../slideLayouts/slideLayout40.xml"/><Relationship Id="rId7" Type="http://schemas.openxmlformats.org/officeDocument/2006/relationships/image" Target="../media/image15.png"/><Relationship Id="rId2" Type="http://schemas.openxmlformats.org/officeDocument/2006/relationships/slideLayout" Target="../slideLayouts/slideLayout39.xml"/><Relationship Id="rId1" Type="http://schemas.openxmlformats.org/officeDocument/2006/relationships/slideLayout" Target="../slideLayouts/slideLayout38.xml"/><Relationship Id="rId6" Type="http://schemas.openxmlformats.org/officeDocument/2006/relationships/theme" Target="../theme/theme14.xml"/><Relationship Id="rId5" Type="http://schemas.openxmlformats.org/officeDocument/2006/relationships/slideLayout" Target="../slideLayouts/slideLayout42.xml"/><Relationship Id="rId4" Type="http://schemas.openxmlformats.org/officeDocument/2006/relationships/slideLayout" Target="../slideLayouts/slideLayout41.xml"/></Relationships>
</file>

<file path=ppt/slideMasters/_rels/slideMaster15.xml.rels><?xml version="1.0" encoding="UTF-8" standalone="yes"?>
<Relationships xmlns="http://schemas.openxmlformats.org/package/2006/relationships"><Relationship Id="rId3" Type="http://schemas.openxmlformats.org/officeDocument/2006/relationships/slideLayout" Target="../slideLayouts/slideLayout45.xml"/><Relationship Id="rId7" Type="http://schemas.openxmlformats.org/officeDocument/2006/relationships/image" Target="../media/image16.png"/><Relationship Id="rId2" Type="http://schemas.openxmlformats.org/officeDocument/2006/relationships/slideLayout" Target="../slideLayouts/slideLayout44.xml"/><Relationship Id="rId1" Type="http://schemas.openxmlformats.org/officeDocument/2006/relationships/slideLayout" Target="../slideLayouts/slideLayout43.xml"/><Relationship Id="rId6" Type="http://schemas.openxmlformats.org/officeDocument/2006/relationships/theme" Target="../theme/theme15.xml"/><Relationship Id="rId5" Type="http://schemas.openxmlformats.org/officeDocument/2006/relationships/slideLayout" Target="../slideLayouts/slideLayout47.xml"/><Relationship Id="rId4" Type="http://schemas.openxmlformats.org/officeDocument/2006/relationships/slideLayout" Target="../slideLayouts/slideLayout46.xml"/></Relationships>
</file>

<file path=ppt/slideMasters/_rels/slideMaster16.xml.rels><?xml version="1.0" encoding="UTF-8" standalone="yes"?>
<Relationships xmlns="http://schemas.openxmlformats.org/package/2006/relationships"><Relationship Id="rId3" Type="http://schemas.openxmlformats.org/officeDocument/2006/relationships/slideLayout" Target="../slideLayouts/slideLayout50.xml"/><Relationship Id="rId7" Type="http://schemas.openxmlformats.org/officeDocument/2006/relationships/image" Target="../media/image17.png"/><Relationship Id="rId2" Type="http://schemas.openxmlformats.org/officeDocument/2006/relationships/slideLayout" Target="../slideLayouts/slideLayout49.xml"/><Relationship Id="rId1" Type="http://schemas.openxmlformats.org/officeDocument/2006/relationships/slideLayout" Target="../slideLayouts/slideLayout48.xml"/><Relationship Id="rId6" Type="http://schemas.openxmlformats.org/officeDocument/2006/relationships/theme" Target="../theme/theme16.xml"/><Relationship Id="rId5" Type="http://schemas.openxmlformats.org/officeDocument/2006/relationships/slideLayout" Target="../slideLayouts/slideLayout52.xml"/><Relationship Id="rId4" Type="http://schemas.openxmlformats.org/officeDocument/2006/relationships/slideLayout" Target="../slideLayouts/slideLayout51.xml"/></Relationships>
</file>

<file path=ppt/slideMasters/_rels/slideMaster17.xml.rels><?xml version="1.0" encoding="UTF-8" standalone="yes"?>
<Relationships xmlns="http://schemas.openxmlformats.org/package/2006/relationships"><Relationship Id="rId8" Type="http://schemas.openxmlformats.org/officeDocument/2006/relationships/slideLayout" Target="../slideLayouts/slideLayout60.xml"/><Relationship Id="rId13" Type="http://schemas.openxmlformats.org/officeDocument/2006/relationships/slideLayout" Target="../slideLayouts/slideLayout65.xml"/><Relationship Id="rId3" Type="http://schemas.openxmlformats.org/officeDocument/2006/relationships/slideLayout" Target="../slideLayouts/slideLayout55.xml"/><Relationship Id="rId7" Type="http://schemas.openxmlformats.org/officeDocument/2006/relationships/slideLayout" Target="../slideLayouts/slideLayout59.xml"/><Relationship Id="rId12" Type="http://schemas.openxmlformats.org/officeDocument/2006/relationships/slideLayout" Target="../slideLayouts/slideLayout64.xml"/><Relationship Id="rId2" Type="http://schemas.openxmlformats.org/officeDocument/2006/relationships/slideLayout" Target="../slideLayouts/slideLayout54.xml"/><Relationship Id="rId1" Type="http://schemas.openxmlformats.org/officeDocument/2006/relationships/slideLayout" Target="../slideLayouts/slideLayout53.xml"/><Relationship Id="rId6" Type="http://schemas.openxmlformats.org/officeDocument/2006/relationships/slideLayout" Target="../slideLayouts/slideLayout58.xml"/><Relationship Id="rId11" Type="http://schemas.openxmlformats.org/officeDocument/2006/relationships/slideLayout" Target="../slideLayouts/slideLayout63.xml"/><Relationship Id="rId5" Type="http://schemas.openxmlformats.org/officeDocument/2006/relationships/slideLayout" Target="../slideLayouts/slideLayout57.xml"/><Relationship Id="rId10" Type="http://schemas.openxmlformats.org/officeDocument/2006/relationships/slideLayout" Target="../slideLayouts/slideLayout62.xml"/><Relationship Id="rId4" Type="http://schemas.openxmlformats.org/officeDocument/2006/relationships/slideLayout" Target="../slideLayouts/slideLayout56.xml"/><Relationship Id="rId9" Type="http://schemas.openxmlformats.org/officeDocument/2006/relationships/slideLayout" Target="../slideLayouts/slideLayout61.xml"/><Relationship Id="rId14" Type="http://schemas.openxmlformats.org/officeDocument/2006/relationships/theme" Target="../theme/theme17.xml"/></Relationships>
</file>

<file path=ppt/slideMasters/_rels/slideMaster18.xml.rels><?xml version="1.0" encoding="UTF-8" standalone="yes"?>
<Relationships xmlns="http://schemas.openxmlformats.org/package/2006/relationships"><Relationship Id="rId8" Type="http://schemas.openxmlformats.org/officeDocument/2006/relationships/image" Target="../media/image21.png"/><Relationship Id="rId3" Type="http://schemas.openxmlformats.org/officeDocument/2006/relationships/slideLayout" Target="../slideLayouts/slideLayout68.xml"/><Relationship Id="rId7" Type="http://schemas.openxmlformats.org/officeDocument/2006/relationships/theme" Target="../theme/theme18.xml"/><Relationship Id="rId2" Type="http://schemas.openxmlformats.org/officeDocument/2006/relationships/slideLayout" Target="../slideLayouts/slideLayout67.xml"/><Relationship Id="rId1" Type="http://schemas.openxmlformats.org/officeDocument/2006/relationships/slideLayout" Target="../slideLayouts/slideLayout66.xml"/><Relationship Id="rId6" Type="http://schemas.openxmlformats.org/officeDocument/2006/relationships/slideLayout" Target="../slideLayouts/slideLayout71.xml"/><Relationship Id="rId5" Type="http://schemas.openxmlformats.org/officeDocument/2006/relationships/slideLayout" Target="../slideLayouts/slideLayout70.xml"/><Relationship Id="rId4" Type="http://schemas.openxmlformats.org/officeDocument/2006/relationships/slideLayout" Target="../slideLayouts/slideLayout69.xml"/></Relationships>
</file>

<file path=ppt/slideMasters/_rels/slideMaster19.xml.rels><?xml version="1.0" encoding="UTF-8" standalone="yes"?>
<Relationships xmlns="http://schemas.openxmlformats.org/package/2006/relationships"><Relationship Id="rId3" Type="http://schemas.openxmlformats.org/officeDocument/2006/relationships/slideLayout" Target="../slideLayouts/slideLayout74.xml"/><Relationship Id="rId7" Type="http://schemas.openxmlformats.org/officeDocument/2006/relationships/image" Target="../media/image24.png"/><Relationship Id="rId2" Type="http://schemas.openxmlformats.org/officeDocument/2006/relationships/slideLayout" Target="../slideLayouts/slideLayout73.xml"/><Relationship Id="rId1" Type="http://schemas.openxmlformats.org/officeDocument/2006/relationships/slideLayout" Target="../slideLayouts/slideLayout72.xml"/><Relationship Id="rId6" Type="http://schemas.openxmlformats.org/officeDocument/2006/relationships/theme" Target="../theme/theme19.xml"/><Relationship Id="rId5" Type="http://schemas.openxmlformats.org/officeDocument/2006/relationships/slideLayout" Target="../slideLayouts/slideLayout76.xml"/><Relationship Id="rId4" Type="http://schemas.openxmlformats.org/officeDocument/2006/relationships/slideLayout" Target="../slideLayouts/slideLayout75.xml"/></Relationships>
</file>

<file path=ppt/slideMasters/_rels/slideMaster20.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theme" Target="../theme/theme20.xml"/><Relationship Id="rId1" Type="http://schemas.openxmlformats.org/officeDocument/2006/relationships/slideLayout" Target="../slideLayouts/slideLayout77.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332921129"/>
      </p:ext>
    </p:extLst>
  </p:cSld>
  <p:clrMap bg1="lt1" tx1="dk1" bg2="lt2" tx2="dk2" accent1="accent1" accent2="accent2" accent3="accent3" accent4="accent4" accent5="accent5" accent6="accent6" hlink="hlink" folHlink="folHlink"/>
  <p:sldLayoutIdLst>
    <p:sldLayoutId id="2147483674" r:id="rId1"/>
    <p:sldLayoutId id="2147483784" r:id="rId2"/>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screenshot of a building&#10;&#10;Description automatically generated with low confidence">
            <a:extLst>
              <a:ext uri="{FF2B5EF4-FFF2-40B4-BE49-F238E27FC236}">
                <a16:creationId xmlns:a16="http://schemas.microsoft.com/office/drawing/2014/main" id="{652246B8-F90A-D54D-9365-58AB53D76FF0}"/>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3994187330"/>
      </p:ext>
    </p:extLst>
  </p:cSld>
  <p:clrMap bg1="lt1" tx1="dk1" bg2="lt2" tx2="dk2" accent1="accent1" accent2="accent2" accent3="accent3" accent4="accent4" accent5="accent5" accent6="accent6" hlink="hlink" folHlink="folHlink"/>
  <p:sldLayoutIdLst>
    <p:sldLayoutId id="2147483675" r:id="rId1"/>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99430989"/>
      </p:ext>
    </p:extLst>
  </p:cSld>
  <p:clrMap bg1="lt1" tx1="dk1" bg2="lt2" tx2="dk2" accent1="accent1" accent2="accent2" accent3="accent3" accent4="accent4" accent5="accent5" accent6="accent6" hlink="hlink" folHlink="folHlink"/>
  <p:sldLayoutIdLst>
    <p:sldLayoutId id="2147483676" r:id="rId1"/>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2D7B8D1-75EF-D947-959C-87044A2449FF}"/>
              </a:ext>
            </a:extLst>
          </p:cNvPr>
          <p:cNvPicPr>
            <a:picLocks noChangeAspect="1"/>
          </p:cNvPicPr>
          <p:nvPr userDrawn="1"/>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503966888"/>
      </p:ext>
    </p:extLst>
  </p:cSld>
  <p:clrMap bg1="lt1" tx1="dk1" bg2="lt2" tx2="dk2" accent1="accent1" accent2="accent2" accent3="accent3" accent4="accent4" accent5="accent5" accent6="accent6" hlink="hlink" folHlink="folHlink"/>
  <p:sldLayoutIdLst>
    <p:sldLayoutId id="2147483677" r:id="rId1"/>
    <p:sldLayoutId id="2147483786" r:id="rId2"/>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low confidence">
            <a:extLst>
              <a:ext uri="{FF2B5EF4-FFF2-40B4-BE49-F238E27FC236}">
                <a16:creationId xmlns:a16="http://schemas.microsoft.com/office/drawing/2014/main" id="{8561490A-6980-ED46-8095-7572CAE878CD}"/>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04C61A7C-4809-A943-A5D0-A39547C69297}"/>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9418140"/>
      </p:ext>
    </p:extLst>
  </p:cSld>
  <p:clrMap bg1="lt1" tx1="dk1" bg2="lt2" tx2="dk2" accent1="accent1" accent2="accent2" accent3="accent3" accent4="accent4" accent5="accent5" accent6="accent6" hlink="hlink" folHlink="folHlink"/>
  <p:sldLayoutIdLst>
    <p:sldLayoutId id="2147483678" r:id="rId1"/>
    <p:sldLayoutId id="2147483787" r:id="rId2"/>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DFB84B04-0FF3-C442-88A6-731D9253B970}"/>
              </a:ext>
            </a:extLst>
          </p:cNvPr>
          <p:cNvPicPr>
            <a:picLocks noChangeAspect="1"/>
          </p:cNvPicPr>
          <p:nvPr userDrawn="1"/>
        </p:nvPicPr>
        <p:blipFill>
          <a:blip r:embed="rId8"/>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1F471F12-1C66-E44E-AD4E-4DC26AA43AE8}"/>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086982509"/>
      </p:ext>
    </p:extLst>
  </p:cSld>
  <p:clrMap bg1="lt1" tx1="dk1" bg2="lt2" tx2="dk2" accent1="accent1" accent2="accent2" accent3="accent3" accent4="accent4" accent5="accent5" accent6="accent6" hlink="hlink" folHlink="folHlink"/>
  <p:sldLayoutIdLst>
    <p:sldLayoutId id="2147483679" r:id="rId1"/>
    <p:sldLayoutId id="2147483706" r:id="rId2"/>
    <p:sldLayoutId id="2147483707" r:id="rId3"/>
    <p:sldLayoutId id="2147483708" r:id="rId4"/>
    <p:sldLayoutId id="2147483709" r:id="rId5"/>
    <p:sldLayoutId id="2147483788" r:id="rId6"/>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239F8A73-144A-9540-B398-7210BE8543A5}"/>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537362470"/>
      </p:ext>
    </p:extLst>
  </p:cSld>
  <p:clrMap bg1="lt1" tx1="dk1" bg2="lt2" tx2="dk2" accent1="accent1" accent2="accent2" accent3="accent3" accent4="accent4" accent5="accent5" accent6="accent6" hlink="hlink" folHlink="folHlink"/>
  <p:sldLayoutIdLst>
    <p:sldLayoutId id="2147483680" r:id="rId1"/>
    <p:sldLayoutId id="2147483789" r:id="rId2"/>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251BAB70-5F78-8E45-BF3D-7FB372DD419C}"/>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5E0E4F28-8131-874E-B467-742C87EEE44C}"/>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275634550"/>
      </p:ext>
    </p:extLst>
  </p:cSld>
  <p:clrMap bg1="lt1" tx1="dk1" bg2="lt2" tx2="dk2" accent1="accent1" accent2="accent2" accent3="accent3" accent4="accent4" accent5="accent5" accent6="accent6" hlink="hlink" folHlink="folHlink"/>
  <p:sldLayoutIdLst>
    <p:sldLayoutId id="2147483681" r:id="rId1"/>
    <p:sldLayoutId id="2147483790" r:id="rId2"/>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8"/>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 id="2147483719" r:id="rId2"/>
    <p:sldLayoutId id="2147483720" r:id="rId3"/>
    <p:sldLayoutId id="2147483721" r:id="rId4"/>
    <p:sldLayoutId id="2147483751" r:id="rId5"/>
    <p:sldLayoutId id="2147483783" r:id="rId6"/>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8A66B088-E0A6-B04B-A848-48BB056A166C}"/>
              </a:ext>
            </a:extLst>
          </p:cNvPr>
          <p:cNvPicPr>
            <a:picLocks noChangeAspect="1"/>
          </p:cNvPicPr>
          <p:nvPr userDrawn="1"/>
        </p:nvPicPr>
        <p:blipFill>
          <a:blip r:embed="rId7"/>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A0237886-34D3-1D41-A6F8-63E649878554}"/>
              </a:ext>
            </a:extLst>
          </p:cNvPr>
          <p:cNvSpPr>
            <a:spLocks noGrp="1"/>
          </p:cNvSpPr>
          <p:nvPr>
            <p:ph type="title"/>
          </p:nvPr>
        </p:nvSpPr>
        <p:spPr>
          <a:xfrm>
            <a:off x="320511" y="365125"/>
            <a:ext cx="1155726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0F1874A-6B5E-4345-A666-BDEBFF41900B}"/>
              </a:ext>
            </a:extLst>
          </p:cNvPr>
          <p:cNvSpPr>
            <a:spLocks noGrp="1"/>
          </p:cNvSpPr>
          <p:nvPr>
            <p:ph type="body" idx="1"/>
          </p:nvPr>
        </p:nvSpPr>
        <p:spPr>
          <a:xfrm>
            <a:off x="320511" y="1825625"/>
            <a:ext cx="11557262"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215794927"/>
      </p:ext>
    </p:extLst>
  </p:cSld>
  <p:clrMap bg1="lt1" tx1="dk1" bg2="lt2" tx2="dk2" accent1="accent1" accent2="accent2" accent3="accent3" accent4="accent4" accent5="accent5" accent6="accent6" hlink="hlink" folHlink="folHlink"/>
  <p:sldLayoutIdLst>
    <p:sldLayoutId id="2147483683" r:id="rId1"/>
    <p:sldLayoutId id="2147483716" r:id="rId2"/>
    <p:sldLayoutId id="2147483717" r:id="rId3"/>
    <p:sldLayoutId id="2147483718" r:id="rId4"/>
    <p:sldLayoutId id="2147483777" r:id="rId5"/>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text, application&#10;&#10;Description automatically generated with medium confidence">
            <a:extLst>
              <a:ext uri="{FF2B5EF4-FFF2-40B4-BE49-F238E27FC236}">
                <a16:creationId xmlns:a16="http://schemas.microsoft.com/office/drawing/2014/main" id="{5B8E6985-ED3E-5140-B1DC-7EB25AF90A75}"/>
              </a:ext>
            </a:extLst>
          </p:cNvPr>
          <p:cNvPicPr>
            <a:picLocks noChangeAspect="1"/>
          </p:cNvPicPr>
          <p:nvPr userDrawn="1"/>
        </p:nvPicPr>
        <p:blipFill>
          <a:blip r:embed="rId6"/>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6999A67-4D82-1343-ADCB-91ABB33698E2}"/>
              </a:ext>
            </a:extLst>
          </p:cNvPr>
          <p:cNvSpPr>
            <a:spLocks noGrp="1"/>
          </p:cNvSpPr>
          <p:nvPr>
            <p:ph type="title"/>
          </p:nvPr>
        </p:nvSpPr>
        <p:spPr>
          <a:xfrm>
            <a:off x="319725" y="1383220"/>
            <a:ext cx="115580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DEEF9B43-36A1-A24C-9E5C-E80D6AD9221F}"/>
              </a:ext>
            </a:extLst>
          </p:cNvPr>
          <p:cNvSpPr>
            <a:spLocks noGrp="1"/>
          </p:cNvSpPr>
          <p:nvPr>
            <p:ph type="body" idx="1"/>
          </p:nvPr>
        </p:nvSpPr>
        <p:spPr>
          <a:xfrm>
            <a:off x="319725" y="2843720"/>
            <a:ext cx="11558047" cy="369848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800093731"/>
      </p:ext>
    </p:extLst>
  </p:cSld>
  <p:clrMap bg1="lt1" tx1="dk1" bg2="lt2" tx2="dk2" accent1="accent1" accent2="accent2" accent3="accent3" accent4="accent4" accent5="accent5" accent6="accent6" hlink="hlink" folHlink="folHlink"/>
  <p:sldLayoutIdLst>
    <p:sldLayoutId id="2147483684" r:id="rId1"/>
    <p:sldLayoutId id="2147483752" r:id="rId2"/>
    <p:sldLayoutId id="2147483753" r:id="rId3"/>
    <p:sldLayoutId id="2147483754" r:id="rId4"/>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FD05A6E-26E7-4B4E-8DE8-CB8D0F5570F8}"/>
              </a:ext>
            </a:extLst>
          </p:cNvPr>
          <p:cNvPicPr>
            <a:picLocks noChangeAspect="1"/>
          </p:cNvPicPr>
          <p:nvPr userDrawn="1"/>
        </p:nvPicPr>
        <p:blipFill>
          <a:blip r:embed="rId5"/>
          <a:stretch>
            <a:fillRect/>
          </a:stretch>
        </p:blipFill>
        <p:spPr>
          <a:xfrm>
            <a:off x="0" y="9427"/>
            <a:ext cx="12192000" cy="6858000"/>
          </a:xfrm>
          <a:prstGeom prst="rect">
            <a:avLst/>
          </a:prstGeom>
        </p:spPr>
      </p:pic>
      <p:sp>
        <p:nvSpPr>
          <p:cNvPr id="2" name="Title Placeholder 1">
            <a:extLst>
              <a:ext uri="{FF2B5EF4-FFF2-40B4-BE49-F238E27FC236}">
                <a16:creationId xmlns:a16="http://schemas.microsoft.com/office/drawing/2014/main" id="{787BDEAF-B28A-E341-BAF2-958203DC71C8}"/>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36AE5CE-D53C-2D4A-A704-799BDE06A29D}"/>
              </a:ext>
            </a:extLst>
          </p:cNvPr>
          <p:cNvSpPr>
            <a:spLocks noGrp="1"/>
          </p:cNvSpPr>
          <p:nvPr>
            <p:ph type="body"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508390215"/>
      </p:ext>
    </p:extLst>
  </p:cSld>
  <p:clrMap bg1="lt1" tx1="dk1" bg2="lt2" tx2="dk2" accent1="accent1" accent2="accent2" accent3="accent3" accent4="accent4" accent5="accent5" accent6="accent6" hlink="hlink" folHlink="folHlink"/>
  <p:sldLayoutIdLst>
    <p:sldLayoutId id="2147483685" r:id="rId1"/>
    <p:sldLayoutId id="2147483713" r:id="rId2"/>
    <p:sldLayoutId id="2147483714" r:id="rId3"/>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FDFDA30E-911E-924E-87B8-67036FC886EE}"/>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581267852"/>
      </p:ext>
    </p:extLst>
  </p:cSld>
  <p:clrMap bg1="lt1" tx1="dk1" bg2="lt2" tx2="dk2" accent1="accent1" accent2="accent2" accent3="accent3" accent4="accent4" accent5="accent5" accent6="accent6" hlink="hlink" folHlink="folHlink"/>
  <p:sldLayoutIdLst>
    <p:sldLayoutId id="2147483686" r:id="rId1"/>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44C1E5E2-1953-F94D-BA36-344020BF6A90}"/>
              </a:ext>
            </a:extLst>
          </p:cNvPr>
          <p:cNvPicPr>
            <a:picLocks noChangeAspect="1"/>
          </p:cNvPicPr>
          <p:nvPr userDrawn="1"/>
        </p:nvPicPr>
        <p:blipFill>
          <a:blip r:embed="rId7"/>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846CF1DF-DD44-224C-A546-3E1E2E3B8DD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59022366-0B75-6F48-AD0F-02EC835D7932}"/>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72220361"/>
      </p:ext>
    </p:extLst>
  </p:cSld>
  <p:clrMap bg1="lt1" tx1="dk1" bg2="lt2" tx2="dk2" accent1="accent1" accent2="accent2" accent3="accent3" accent4="accent4" accent5="accent5" accent6="accent6" hlink="hlink" folHlink="folHlink"/>
  <p:sldLayoutIdLst>
    <p:sldLayoutId id="2147483687" r:id="rId1"/>
    <p:sldLayoutId id="2147483772" r:id="rId2"/>
    <p:sldLayoutId id="2147483773" r:id="rId3"/>
    <p:sldLayoutId id="2147483774" r:id="rId4"/>
    <p:sldLayoutId id="2147483775" r:id="rId5"/>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screenshot of a computer&#10;&#10;Description automatically generated with medium confidence">
            <a:extLst>
              <a:ext uri="{FF2B5EF4-FFF2-40B4-BE49-F238E27FC236}">
                <a16:creationId xmlns:a16="http://schemas.microsoft.com/office/drawing/2014/main" id="{7D2BEAE9-BB48-F248-AB05-5997B0428915}"/>
              </a:ext>
            </a:extLst>
          </p:cNvPr>
          <p:cNvPicPr>
            <a:picLocks noChangeAspect="1"/>
          </p:cNvPicPr>
          <p:nvPr userDrawn="1"/>
        </p:nvPicPr>
        <p:blipFill>
          <a:blip r:embed="rId7"/>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5F599EEE-BCD6-714D-9202-CD1509AFE4E5}"/>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D8EE71EC-2AC3-BF46-B2FA-DA688BA7E203}"/>
              </a:ext>
            </a:extLst>
          </p:cNvPr>
          <p:cNvSpPr>
            <a:spLocks noGrp="1"/>
          </p:cNvSpPr>
          <p:nvPr>
            <p:ph type="body"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41040061"/>
      </p:ext>
    </p:extLst>
  </p:cSld>
  <p:clrMap bg1="lt1" tx1="dk1" bg2="lt2" tx2="dk2" accent1="accent1" accent2="accent2" accent3="accent3" accent4="accent4" accent5="accent5" accent6="accent6" hlink="hlink" folHlink="folHlink"/>
  <p:sldLayoutIdLst>
    <p:sldLayoutId id="2147483688" r:id="rId1"/>
    <p:sldLayoutId id="2147483768" r:id="rId2"/>
    <p:sldLayoutId id="2147483769" r:id="rId3"/>
    <p:sldLayoutId id="2147483770" r:id="rId4"/>
    <p:sldLayoutId id="2147483771" r:id="rId5"/>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2" name="Picture 11" descr="A screenshot of a computer&#10;&#10;Description automatically generated">
            <a:extLst>
              <a:ext uri="{FF2B5EF4-FFF2-40B4-BE49-F238E27FC236}">
                <a16:creationId xmlns:a16="http://schemas.microsoft.com/office/drawing/2014/main" id="{CFFC19FE-DD40-FF48-B65B-C885291D438B}"/>
              </a:ext>
            </a:extLst>
          </p:cNvPr>
          <p:cNvPicPr>
            <a:picLocks noChangeAspect="1"/>
          </p:cNvPicPr>
          <p:nvPr userDrawn="1"/>
        </p:nvPicPr>
        <p:blipFill>
          <a:blip r:embed="rId7"/>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9A889E4D-83E5-4448-9028-B2B53F3B6374}"/>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30E283CE-FBE6-DF40-B49B-94A7FF1EBFB1}"/>
              </a:ext>
            </a:extLst>
          </p:cNvPr>
          <p:cNvSpPr>
            <a:spLocks noGrp="1"/>
          </p:cNvSpPr>
          <p:nvPr>
            <p:ph type="body"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58822457"/>
      </p:ext>
    </p:extLst>
  </p:cSld>
  <p:clrMap bg1="lt1" tx1="dk1" bg2="lt2" tx2="dk2" accent1="accent1" accent2="accent2" accent3="accent3" accent4="accent4" accent5="accent5" accent6="accent6" hlink="hlink" folHlink="folHlink"/>
  <p:sldLayoutIdLst>
    <p:sldLayoutId id="2147483689" r:id="rId1"/>
    <p:sldLayoutId id="2147483764" r:id="rId2"/>
    <p:sldLayoutId id="2147483765" r:id="rId3"/>
    <p:sldLayoutId id="2147483766" r:id="rId4"/>
    <p:sldLayoutId id="2147483767" r:id="rId5"/>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690" r:id="rId1"/>
    <p:sldLayoutId id="2147483698" r:id="rId2"/>
    <p:sldLayoutId id="2147483699" r:id="rId3"/>
    <p:sldLayoutId id="2147483700" r:id="rId4"/>
    <p:sldLayoutId id="2147483701" r:id="rId5"/>
    <p:sldLayoutId id="2147483703" r:id="rId6"/>
    <p:sldLayoutId id="2147483704" r:id="rId7"/>
    <p:sldLayoutId id="2147483705" r:id="rId8"/>
    <p:sldLayoutId id="2147483759" r:id="rId9"/>
    <p:sldLayoutId id="2147483760" r:id="rId10"/>
    <p:sldLayoutId id="2147483761" r:id="rId11"/>
    <p:sldLayoutId id="2147483762" r:id="rId12"/>
    <p:sldLayoutId id="2147483763" r:id="rId13"/>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10;&#10;Description automatically generated">
            <a:extLst>
              <a:ext uri="{FF2B5EF4-FFF2-40B4-BE49-F238E27FC236}">
                <a16:creationId xmlns:a16="http://schemas.microsoft.com/office/drawing/2014/main" id="{6FC97BDC-4AE5-5B4F-9174-C56779FB876A}"/>
              </a:ext>
            </a:extLst>
          </p:cNvPr>
          <p:cNvPicPr>
            <a:picLocks noChangeAspect="1"/>
          </p:cNvPicPr>
          <p:nvPr userDrawn="1"/>
        </p:nvPicPr>
        <p:blipFill>
          <a:blip r:embed="rId8"/>
          <a:stretch>
            <a:fillRect/>
          </a:stretch>
        </p:blipFill>
        <p:spPr>
          <a:xfrm>
            <a:off x="0" y="0"/>
            <a:ext cx="12192000" cy="6858000"/>
          </a:xfrm>
          <a:prstGeom prst="rect">
            <a:avLst/>
          </a:prstGeom>
        </p:spPr>
      </p:pic>
    </p:spTree>
    <p:extLst>
      <p:ext uri="{BB962C8B-B14F-4D97-AF65-F5344CB8AC3E}">
        <p14:creationId xmlns:p14="http://schemas.microsoft.com/office/powerpoint/2010/main" val="130175223"/>
      </p:ext>
    </p:extLst>
  </p:cSld>
  <p:clrMap bg1="lt1" tx1="dk1" bg2="lt2" tx2="dk2" accent1="accent1" accent2="accent2" accent3="accent3" accent4="accent4" accent5="accent5" accent6="accent6" hlink="hlink" folHlink="folHlink"/>
  <p:sldLayoutIdLst>
    <p:sldLayoutId id="2147483693" r:id="rId1"/>
    <p:sldLayoutId id="2147483778" r:id="rId2"/>
    <p:sldLayoutId id="2147483779" r:id="rId3"/>
    <p:sldLayoutId id="2147483780" r:id="rId4"/>
    <p:sldLayoutId id="2147483781" r:id="rId5"/>
    <p:sldLayoutId id="2147483782" r:id="rId6"/>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Shape&#10;&#10;Description automatically generated with medium confidence">
            <a:extLst>
              <a:ext uri="{FF2B5EF4-FFF2-40B4-BE49-F238E27FC236}">
                <a16:creationId xmlns:a16="http://schemas.microsoft.com/office/drawing/2014/main" id="{0A9F7686-190C-1F40-BEEB-680ECBB5F76A}"/>
              </a:ext>
            </a:extLst>
          </p:cNvPr>
          <p:cNvPicPr>
            <a:picLocks noChangeAspect="1"/>
          </p:cNvPicPr>
          <p:nvPr userDrawn="1"/>
        </p:nvPicPr>
        <p:blipFill>
          <a:blip r:embed="rId7"/>
          <a:stretch>
            <a:fillRect/>
          </a:stretch>
        </p:blipFill>
        <p:spPr>
          <a:xfrm>
            <a:off x="0" y="0"/>
            <a:ext cx="12192000" cy="6858000"/>
          </a:xfrm>
          <a:prstGeom prst="rect">
            <a:avLst/>
          </a:prstGeom>
        </p:spPr>
      </p:pic>
    </p:spTree>
    <p:extLst>
      <p:ext uri="{BB962C8B-B14F-4D97-AF65-F5344CB8AC3E}">
        <p14:creationId xmlns:p14="http://schemas.microsoft.com/office/powerpoint/2010/main" val="217095490"/>
      </p:ext>
    </p:extLst>
  </p:cSld>
  <p:clrMap bg1="lt1" tx1="dk1" bg2="lt2" tx2="dk2" accent1="accent1" accent2="accent2" accent3="accent3" accent4="accent4" accent5="accent5" accent6="accent6" hlink="hlink" folHlink="folHlink"/>
  <p:sldLayoutIdLst>
    <p:sldLayoutId id="2147483696" r:id="rId1"/>
    <p:sldLayoutId id="2147483722" r:id="rId2"/>
    <p:sldLayoutId id="2147483723" r:id="rId3"/>
    <p:sldLayoutId id="2147483724" r:id="rId4"/>
    <p:sldLayoutId id="2147483725" r:id="rId5"/>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Shape&#10;&#10;Description automatically generated with medium confidence">
            <a:extLst>
              <a:ext uri="{FF2B5EF4-FFF2-40B4-BE49-F238E27FC236}">
                <a16:creationId xmlns:a16="http://schemas.microsoft.com/office/drawing/2014/main" id="{E0330C9C-EE50-174D-9971-646EB363571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743180627"/>
      </p:ext>
    </p:extLst>
  </p:cSld>
  <p:clrMap bg1="lt1" tx1="dk1" bg2="lt2" tx2="dk2" accent1="accent1" accent2="accent2" accent3="accent3" accent4="accent4" accent5="accent5" accent6="accent6" hlink="hlink" folHlink="folHlink"/>
  <p:sldLayoutIdLst>
    <p:sldLayoutId id="2147483697" r:id="rId1"/>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35.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5.xml"/></Relationships>
</file>

<file path=ppt/slides/_rels/slide5.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3.xml"/><Relationship Id="rId1" Type="http://schemas.openxmlformats.org/officeDocument/2006/relationships/slideLayout" Target="../slideLayouts/slideLayout35.xml"/></Relationships>
</file>

<file path=ppt/slides/_rels/slide6.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4.xml"/><Relationship Id="rId1" Type="http://schemas.openxmlformats.org/officeDocument/2006/relationships/slideLayout" Target="../slideLayouts/slideLayout35.xml"/></Relationships>
</file>

<file path=ppt/slides/_rels/slide7.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5.xml"/><Relationship Id="rId1" Type="http://schemas.openxmlformats.org/officeDocument/2006/relationships/slideLayout" Target="../slideLayouts/slideLayout35.xml"/></Relationships>
</file>

<file path=ppt/slides/_rels/slide8.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6.xml"/><Relationship Id="rId1" Type="http://schemas.openxmlformats.org/officeDocument/2006/relationships/slideLayout" Target="../slideLayouts/slideLayout35.xml"/><Relationship Id="rId4" Type="http://schemas.openxmlformats.org/officeDocument/2006/relationships/image" Target="../media/image30.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11.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31.png"/><Relationship Id="rId1" Type="http://schemas.openxmlformats.org/officeDocument/2006/relationships/slideLayout" Target="../slideLayouts/slideLayout35.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14.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image" Target="../media/image33.png"/><Relationship Id="rId1" Type="http://schemas.openxmlformats.org/officeDocument/2006/relationships/slideLayout" Target="../slideLayouts/slideLayout36.xml"/></Relationships>
</file>

<file path=ppt/slides/_rels/slide15.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image" Target="../media/image35.png"/><Relationship Id="rId1" Type="http://schemas.openxmlformats.org/officeDocument/2006/relationships/slideLayout" Target="../slideLayouts/slideLayout35.xml"/></Relationships>
</file>

<file path=ppt/slides/_rels/slide16.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image" Target="../media/image37.png"/><Relationship Id="rId1" Type="http://schemas.openxmlformats.org/officeDocument/2006/relationships/slideLayout" Target="../slideLayouts/slideLayout35.xml"/></Relationships>
</file>

<file path=ppt/slides/_rels/slide17.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image" Target="../media/image39.png"/><Relationship Id="rId1" Type="http://schemas.openxmlformats.org/officeDocument/2006/relationships/slideLayout" Target="../slideLayouts/slideLayout35.xml"/></Relationships>
</file>

<file path=ppt/slides/_rels/slide18.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image" Target="../media/image41.png"/><Relationship Id="rId1" Type="http://schemas.openxmlformats.org/officeDocument/2006/relationships/slideLayout" Target="../slideLayouts/slideLayout35.xml"/></Relationships>
</file>

<file path=ppt/slides/_rels/slide19.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image" Target="../media/image43.png"/><Relationship Id="rId1" Type="http://schemas.openxmlformats.org/officeDocument/2006/relationships/slideLayout" Target="../slideLayouts/slideLayout35.xml"/></Relationships>
</file>

<file path=ppt/slides/_rels/slide20.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notesSlide" Target="../notesSlides/notesSlide7.xml"/><Relationship Id="rId1" Type="http://schemas.openxmlformats.org/officeDocument/2006/relationships/slideLayout" Target="../slideLayouts/slideLayout35.xml"/><Relationship Id="rId4" Type="http://schemas.openxmlformats.org/officeDocument/2006/relationships/image" Target="../media/image46.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5AF40EAB-6954-8B5E-C784-2A455332F66A}"/>
              </a:ext>
            </a:extLst>
          </p:cNvPr>
          <p:cNvSpPr>
            <a:spLocks noGrp="1"/>
          </p:cNvSpPr>
          <p:nvPr>
            <p:ph idx="1"/>
          </p:nvPr>
        </p:nvSpPr>
        <p:spPr>
          <a:xfrm>
            <a:off x="630810" y="1889370"/>
            <a:ext cx="5315818" cy="3331157"/>
          </a:xfrm>
        </p:spPr>
        <p:txBody>
          <a:bodyPr/>
          <a:lstStyle/>
          <a:p>
            <a:r>
              <a:rPr lang="en-GB" sz="4800" dirty="0"/>
              <a:t>Electrical Engineering</a:t>
            </a:r>
          </a:p>
          <a:p>
            <a:r>
              <a:rPr lang="en-GB" sz="4800" dirty="0"/>
              <a:t>(ACDA5001)</a:t>
            </a:r>
          </a:p>
          <a:p>
            <a:r>
              <a:rPr lang="en-GB" sz="3600" i="1" dirty="0">
                <a:solidFill>
                  <a:srgbClr val="FFC000"/>
                </a:solidFill>
              </a:rPr>
              <a:t>Lecture - 6</a:t>
            </a:r>
          </a:p>
        </p:txBody>
      </p:sp>
    </p:spTree>
    <p:extLst>
      <p:ext uri="{BB962C8B-B14F-4D97-AF65-F5344CB8AC3E}">
        <p14:creationId xmlns:p14="http://schemas.microsoft.com/office/powerpoint/2010/main" val="31190073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422969" y="-52649"/>
            <a:ext cx="2721964" cy="1325563"/>
          </a:xfrm>
        </p:spPr>
        <p:txBody>
          <a:bodyPr>
            <a:normAutofit/>
          </a:bodyPr>
          <a:lstStyle/>
          <a:p>
            <a:pPr algn="ctr"/>
            <a:r>
              <a:rPr lang="en-IN" b="1" dirty="0">
                <a:solidFill>
                  <a:schemeClr val="bg1"/>
                </a:solidFill>
                <a:latin typeface="+mn-lt"/>
              </a:rPr>
              <a:t>Content</a:t>
            </a:r>
          </a:p>
        </p:txBody>
      </p:sp>
      <p:sp>
        <p:nvSpPr>
          <p:cNvPr id="3" name="Content Placeholder 2"/>
          <p:cNvSpPr>
            <a:spLocks noGrp="1"/>
          </p:cNvSpPr>
          <p:nvPr>
            <p:ph idx="1"/>
          </p:nvPr>
        </p:nvSpPr>
        <p:spPr>
          <a:xfrm>
            <a:off x="971380" y="1545700"/>
            <a:ext cx="9123354" cy="5230549"/>
          </a:xfrm>
        </p:spPr>
        <p:txBody>
          <a:bodyPr>
            <a:normAutofit/>
          </a:bodyPr>
          <a:lstStyle/>
          <a:p>
            <a:pPr algn="just"/>
            <a:r>
              <a:rPr lang="en-IN" sz="4400" dirty="0"/>
              <a:t>Kirchhoff's Voltage law</a:t>
            </a:r>
          </a:p>
          <a:p>
            <a:r>
              <a:rPr lang="en-IN" sz="4400" dirty="0"/>
              <a:t>Kirchhoff's current law</a:t>
            </a:r>
            <a:br>
              <a:rPr lang="en-US" sz="2800" b="1" kern="1200" dirty="0">
                <a:solidFill>
                  <a:schemeClr val="tx1"/>
                </a:solidFill>
                <a:latin typeface="+mj-lt"/>
                <a:ea typeface="+mj-ea"/>
                <a:cs typeface="+mj-cs"/>
              </a:rPr>
            </a:br>
            <a:endParaRPr lang="en-IN" sz="3083" dirty="0"/>
          </a:p>
          <a:p>
            <a:pPr marL="354629" lvl="1" indent="-354629" algn="just">
              <a:buFont typeface="Arial"/>
              <a:buChar char="•"/>
            </a:pPr>
            <a:endParaRPr lang="en-IN" sz="3083"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2</a:t>
            </a:fld>
            <a:endParaRPr lang="en-US" dirty="0"/>
          </a:p>
        </p:txBody>
      </p:sp>
      <p:sp>
        <p:nvSpPr>
          <p:cNvPr id="4" name="Footer Placeholder 3">
            <a:extLst>
              <a:ext uri="{FF2B5EF4-FFF2-40B4-BE49-F238E27FC236}">
                <a16:creationId xmlns:a16="http://schemas.microsoft.com/office/drawing/2014/main" id="{7E2EBC05-CB4F-406D-2F45-D8D94E4ABFE4}"/>
              </a:ext>
            </a:extLst>
          </p:cNvPr>
          <p:cNvSpPr>
            <a:spLocks noGrp="1"/>
          </p:cNvSpPr>
          <p:nvPr>
            <p:ph type="ftr" sz="quarter" idx="11"/>
          </p:nvPr>
        </p:nvSpPr>
        <p:spPr/>
        <p:txBody>
          <a:bodyPr/>
          <a:lstStyle/>
          <a:p>
            <a:r>
              <a:rPr lang="en-GB"/>
              <a:t>Lecture 6 / Electrical Engineering</a:t>
            </a:r>
            <a:endParaRPr lang="en-GB" dirty="0"/>
          </a:p>
        </p:txBody>
      </p:sp>
    </p:spTree>
    <p:extLst>
      <p:ext uri="{BB962C8B-B14F-4D97-AF65-F5344CB8AC3E}">
        <p14:creationId xmlns:p14="http://schemas.microsoft.com/office/powerpoint/2010/main" val="365713064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794157" y="-90374"/>
            <a:ext cx="4416393" cy="1325563"/>
          </a:xfrm>
        </p:spPr>
        <p:txBody>
          <a:bodyPr/>
          <a:lstStyle/>
          <a:p>
            <a:pPr algn="l"/>
            <a:r>
              <a:rPr lang="en-IN" b="1" dirty="0">
                <a:solidFill>
                  <a:schemeClr val="bg1"/>
                </a:solidFill>
              </a:rPr>
              <a:t>Learning Outcome</a:t>
            </a:r>
          </a:p>
        </p:txBody>
      </p:sp>
      <p:sp>
        <p:nvSpPr>
          <p:cNvPr id="3" name="Content Placeholder 2"/>
          <p:cNvSpPr>
            <a:spLocks noGrp="1"/>
          </p:cNvSpPr>
          <p:nvPr>
            <p:ph idx="1"/>
          </p:nvPr>
        </p:nvSpPr>
        <p:spPr/>
        <p:txBody>
          <a:bodyPr>
            <a:normAutofit/>
          </a:bodyPr>
          <a:lstStyle/>
          <a:p>
            <a:pPr marL="0" indent="0">
              <a:buNone/>
            </a:pPr>
            <a:r>
              <a:rPr lang="en-IN" b="1" dirty="0"/>
              <a:t>The student upon completion of the lecture will be able to:</a:t>
            </a:r>
          </a:p>
          <a:p>
            <a:r>
              <a:rPr lang="en-IN" dirty="0"/>
              <a:t>Define KCL and KVL.</a:t>
            </a:r>
          </a:p>
          <a:p>
            <a:r>
              <a:rPr lang="en-IN" dirty="0"/>
              <a:t>Apply KVL and KCL in circuits</a:t>
            </a:r>
          </a:p>
          <a:p>
            <a:endParaRPr lang="en-IN" dirty="0"/>
          </a:p>
          <a:p>
            <a:endParaRPr lang="en-IN" b="1" dirty="0"/>
          </a:p>
        </p:txBody>
      </p:sp>
      <p:sp>
        <p:nvSpPr>
          <p:cNvPr id="4" name="Footer Placeholder 3"/>
          <p:cNvSpPr>
            <a:spLocks noGrp="1"/>
          </p:cNvSpPr>
          <p:nvPr>
            <p:ph type="ftr" sz="quarter" idx="11"/>
          </p:nvPr>
        </p:nvSpPr>
        <p:spPr>
          <a:xfrm>
            <a:off x="1950106" y="6357691"/>
            <a:ext cx="4537675" cy="365125"/>
          </a:xfrm>
        </p:spPr>
        <p:txBody>
          <a:bodyPr/>
          <a:lstStyle/>
          <a:p>
            <a:r>
              <a:rPr lang="en-IN"/>
              <a:t>Lecture 6 / Electrical Engineering</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3</a:t>
            </a:fld>
            <a:endParaRPr lang="en-US" dirty="0"/>
          </a:p>
        </p:txBody>
      </p:sp>
    </p:spTree>
    <p:extLst>
      <p:ext uri="{BB962C8B-B14F-4D97-AF65-F5344CB8AC3E}">
        <p14:creationId xmlns:p14="http://schemas.microsoft.com/office/powerpoint/2010/main" val="244551614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316428" y="15204"/>
            <a:ext cx="3559143" cy="1325563"/>
          </a:xfrm>
        </p:spPr>
        <p:txBody>
          <a:bodyPr/>
          <a:lstStyle/>
          <a:p>
            <a:pPr algn="l"/>
            <a:r>
              <a:rPr lang="en-IN" b="1" dirty="0">
                <a:solidFill>
                  <a:schemeClr val="bg1"/>
                </a:solidFill>
              </a:rPr>
              <a:t>Kirchhoff's law</a:t>
            </a:r>
          </a:p>
        </p:txBody>
      </p:sp>
      <p:sp>
        <p:nvSpPr>
          <p:cNvPr id="3" name="Content Placeholder 2"/>
          <p:cNvSpPr>
            <a:spLocks noGrp="1"/>
          </p:cNvSpPr>
          <p:nvPr>
            <p:ph idx="1"/>
          </p:nvPr>
        </p:nvSpPr>
        <p:spPr/>
        <p:txBody>
          <a:bodyPr>
            <a:normAutofit/>
          </a:bodyPr>
          <a:lstStyle/>
          <a:p>
            <a:r>
              <a:rPr lang="en-IN" dirty="0"/>
              <a:t>Gustav Robert Kirchhoff (1824-1887), defined the </a:t>
            </a:r>
            <a:r>
              <a:rPr lang="en-IN" b="1" dirty="0"/>
              <a:t>Kirchhoff's current and Voltage law.</a:t>
            </a:r>
          </a:p>
          <a:p>
            <a:r>
              <a:rPr lang="en-IN" dirty="0"/>
              <a:t>Kirchhoff’s law is helpful in determining the </a:t>
            </a:r>
            <a:r>
              <a:rPr lang="en-IN" b="1" dirty="0"/>
              <a:t>equivalent resistance </a:t>
            </a:r>
            <a:r>
              <a:rPr lang="en-IN" dirty="0"/>
              <a:t>of a </a:t>
            </a:r>
            <a:r>
              <a:rPr lang="en-IN" b="1" dirty="0"/>
              <a:t>complex network </a:t>
            </a:r>
            <a:r>
              <a:rPr lang="en-IN" dirty="0"/>
              <a:t>and the </a:t>
            </a:r>
            <a:r>
              <a:rPr lang="en-IN" b="1" dirty="0"/>
              <a:t>current flowing through the various branches of the network.</a:t>
            </a:r>
          </a:p>
          <a:p>
            <a:r>
              <a:rPr lang="en-IN" dirty="0"/>
              <a:t>The two Kirchhoff’s laws are</a:t>
            </a:r>
          </a:p>
          <a:p>
            <a:pPr lvl="1"/>
            <a:r>
              <a:rPr lang="en-IN" b="1" dirty="0"/>
              <a:t>Kirchhoff’s Current law (KCL)</a:t>
            </a:r>
          </a:p>
          <a:p>
            <a:pPr lvl="1"/>
            <a:r>
              <a:rPr lang="en-IN" b="1" dirty="0"/>
              <a:t>Kirchhoff’s Voltage law (KVL)</a:t>
            </a:r>
          </a:p>
          <a:p>
            <a:pPr lvl="1"/>
            <a:endParaRPr lang="en-IN" dirty="0"/>
          </a:p>
          <a:p>
            <a:pPr marL="0" indent="0">
              <a:buNone/>
            </a:pPr>
            <a:endParaRPr lang="en-IN" dirty="0"/>
          </a:p>
          <a:p>
            <a:endParaRPr lang="en-IN" dirty="0"/>
          </a:p>
          <a:p>
            <a:endParaRPr lang="en-IN" b="1" dirty="0"/>
          </a:p>
        </p:txBody>
      </p:sp>
      <p:sp>
        <p:nvSpPr>
          <p:cNvPr id="4" name="Footer Placeholder 3"/>
          <p:cNvSpPr>
            <a:spLocks noGrp="1"/>
          </p:cNvSpPr>
          <p:nvPr>
            <p:ph type="ftr" sz="quarter" idx="11"/>
          </p:nvPr>
        </p:nvSpPr>
        <p:spPr>
          <a:xfrm>
            <a:off x="1950106" y="6357691"/>
            <a:ext cx="4537675" cy="365125"/>
          </a:xfrm>
        </p:spPr>
        <p:txBody>
          <a:bodyPr/>
          <a:lstStyle/>
          <a:p>
            <a:r>
              <a:rPr lang="en-IN"/>
              <a:t>Lecture 6 / Electrical Engineering</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4</a:t>
            </a:fld>
            <a:endParaRPr lang="en-US" dirty="0"/>
          </a:p>
        </p:txBody>
      </p:sp>
    </p:spTree>
    <p:extLst>
      <p:ext uri="{BB962C8B-B14F-4D97-AF65-F5344CB8AC3E}">
        <p14:creationId xmlns:p14="http://schemas.microsoft.com/office/powerpoint/2010/main" val="338087791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50054" y="195921"/>
            <a:ext cx="5989196" cy="1131230"/>
          </a:xfrm>
        </p:spPr>
        <p:txBody>
          <a:bodyPr>
            <a:normAutofit fontScale="90000"/>
          </a:bodyPr>
          <a:lstStyle/>
          <a:p>
            <a:pPr algn="l"/>
            <a:r>
              <a:rPr lang="en-IN" b="1" dirty="0">
                <a:solidFill>
                  <a:schemeClr val="bg1"/>
                </a:solidFill>
              </a:rPr>
              <a:t>Kirchhoff's Current law (KCL)</a:t>
            </a:r>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a:xfrm>
                <a:off x="609600" y="1417638"/>
                <a:ext cx="11341100" cy="5305178"/>
              </a:xfrm>
            </p:spPr>
            <p:txBody>
              <a:bodyPr>
                <a:normAutofit/>
              </a:bodyPr>
              <a:lstStyle/>
              <a:p>
                <a:pPr marL="0" indent="0">
                  <a:buNone/>
                </a:pPr>
                <a:r>
                  <a:rPr lang="en-IN" dirty="0"/>
                  <a:t>This </a:t>
                </a:r>
                <a:r>
                  <a:rPr lang="en-IN" b="1" dirty="0"/>
                  <a:t>law</a:t>
                </a:r>
                <a:r>
                  <a:rPr lang="en-IN" dirty="0"/>
                  <a:t> is also called </a:t>
                </a:r>
                <a:r>
                  <a:rPr lang="en-IN" b="1" dirty="0"/>
                  <a:t>Kirchhoff's first law </a:t>
                </a:r>
                <a:r>
                  <a:rPr lang="en-IN" dirty="0"/>
                  <a:t>or </a:t>
                </a:r>
                <a:r>
                  <a:rPr lang="en-IN" b="1" dirty="0"/>
                  <a:t>Kirchhoff's point rule</a:t>
                </a:r>
                <a:r>
                  <a:rPr lang="en-IN" dirty="0"/>
                  <a:t> or </a:t>
                </a:r>
                <a:r>
                  <a:rPr lang="en-IN" b="1" dirty="0"/>
                  <a:t>Kirchhoff's junction rule  </a:t>
                </a:r>
                <a:r>
                  <a:rPr lang="en-IN" dirty="0"/>
                  <a:t>or </a:t>
                </a:r>
                <a:r>
                  <a:rPr lang="en-IN" b="1" dirty="0"/>
                  <a:t>Kirchhoff’s nodal rule</a:t>
                </a:r>
                <a:r>
                  <a:rPr lang="en-IN" dirty="0"/>
                  <a:t>.</a:t>
                </a:r>
              </a:p>
              <a:p>
                <a:pPr marL="0" indent="0">
                  <a:buNone/>
                </a:pPr>
                <a:r>
                  <a:rPr lang="en-IN" b="1" dirty="0"/>
                  <a:t>This law states that, at any node or junction in an electrical circuit, the sum of currents flowing into that node is equal to the sum of currents flowing out of that node.</a:t>
                </a:r>
              </a:p>
              <a:p>
                <a:pPr marL="0" indent="0">
                  <a:buNone/>
                </a:pPr>
                <a:r>
                  <a:rPr lang="en-IN" b="1" dirty="0"/>
                  <a:t>(or)</a:t>
                </a:r>
              </a:p>
              <a:p>
                <a:pPr marL="0" indent="0">
                  <a:buNone/>
                </a:pPr>
                <a:r>
                  <a:rPr lang="en-IN" b="1" dirty="0"/>
                  <a:t>This law states that the algebraic sum of currents meeting at a junction  or a node in  a circuit is zero.</a:t>
                </a:r>
                <a:endParaRPr lang="en-IN" dirty="0"/>
              </a:p>
              <a:p>
                <a:pPr marL="0" indent="0">
                  <a:buNone/>
                </a:pPr>
                <a:r>
                  <a:rPr lang="en-IN" b="1" dirty="0"/>
                  <a:t> </a:t>
                </a:r>
              </a:p>
              <a:p>
                <a:pPr marL="0" indent="0">
                  <a:buNone/>
                </a:pPr>
                <a14:m>
                  <m:oMathPara xmlns:m="http://schemas.openxmlformats.org/officeDocument/2006/math">
                    <m:oMathParaPr>
                      <m:jc m:val="centerGroup"/>
                    </m:oMathParaPr>
                    <m:oMath xmlns:m="http://schemas.openxmlformats.org/officeDocument/2006/math">
                      <m:nary>
                        <m:naryPr>
                          <m:chr m:val="∑"/>
                          <m:ctrlPr>
                            <a:rPr lang="en-IN" i="1" smtClean="0">
                              <a:latin typeface="Cambria Math" panose="02040503050406030204" pitchFamily="18" charset="0"/>
                            </a:rPr>
                          </m:ctrlPr>
                        </m:naryPr>
                        <m:sub>
                          <m:r>
                            <m:rPr>
                              <m:brk m:alnAt="23"/>
                            </m:rPr>
                            <a:rPr lang="en-IN" b="0" i="1" smtClean="0">
                              <a:latin typeface="Cambria Math" panose="02040503050406030204" pitchFamily="18" charset="0"/>
                            </a:rPr>
                            <m:t>𝑗</m:t>
                          </m:r>
                          <m:r>
                            <a:rPr lang="en-IN" b="0" i="1" smtClean="0">
                              <a:latin typeface="Cambria Math" panose="02040503050406030204" pitchFamily="18" charset="0"/>
                            </a:rPr>
                            <m:t>=1</m:t>
                          </m:r>
                        </m:sub>
                        <m:sup>
                          <m:r>
                            <a:rPr lang="en-IN" b="0" i="1" smtClean="0">
                              <a:latin typeface="Cambria Math" panose="02040503050406030204" pitchFamily="18" charset="0"/>
                            </a:rPr>
                            <m:t>𝑛</m:t>
                          </m:r>
                        </m:sup>
                        <m:e>
                          <m:sSub>
                            <m:sSubPr>
                              <m:ctrlPr>
                                <a:rPr lang="en-IN" i="1" smtClean="0">
                                  <a:latin typeface="Cambria Math" panose="02040503050406030204" pitchFamily="18" charset="0"/>
                                </a:rPr>
                              </m:ctrlPr>
                            </m:sSubPr>
                            <m:e>
                              <m:r>
                                <a:rPr lang="en-IN" b="0" i="1" smtClean="0">
                                  <a:latin typeface="Cambria Math" panose="02040503050406030204" pitchFamily="18" charset="0"/>
                                </a:rPr>
                                <m:t>𝐼</m:t>
                              </m:r>
                            </m:e>
                            <m:sub>
                              <m:r>
                                <a:rPr lang="en-IN" b="0" i="1" smtClean="0">
                                  <a:latin typeface="Cambria Math" panose="02040503050406030204" pitchFamily="18" charset="0"/>
                                </a:rPr>
                                <m:t>𝑗</m:t>
                              </m:r>
                            </m:sub>
                          </m:sSub>
                          <m:r>
                            <a:rPr lang="en-IN" b="0" i="1" smtClean="0">
                              <a:latin typeface="Cambria Math" panose="02040503050406030204" pitchFamily="18" charset="0"/>
                            </a:rPr>
                            <m:t>=0</m:t>
                          </m:r>
                        </m:e>
                      </m:nary>
                    </m:oMath>
                  </m:oMathPara>
                </a14:m>
                <a:endParaRPr lang="en-IN" dirty="0"/>
              </a:p>
              <a:p>
                <a:endParaRPr lang="en-IN" dirty="0"/>
              </a:p>
              <a:p>
                <a:endParaRPr lang="en-IN" b="1"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xfrm>
                <a:off x="609600" y="1417638"/>
                <a:ext cx="11341100" cy="5305178"/>
              </a:xfrm>
              <a:blipFill>
                <a:blip r:embed="rId3"/>
                <a:stretch>
                  <a:fillRect l="-1075" t="-1954" r="-753"/>
                </a:stretch>
              </a:blipFill>
            </p:spPr>
            <p:txBody>
              <a:bodyPr/>
              <a:lstStyle/>
              <a:p>
                <a:r>
                  <a:rPr lang="en-GB">
                    <a:noFill/>
                  </a:rPr>
                  <a:t> </a:t>
                </a:r>
              </a:p>
            </p:txBody>
          </p:sp>
        </mc:Fallback>
      </mc:AlternateContent>
      <p:sp>
        <p:nvSpPr>
          <p:cNvPr id="4" name="Footer Placeholder 3"/>
          <p:cNvSpPr>
            <a:spLocks noGrp="1"/>
          </p:cNvSpPr>
          <p:nvPr>
            <p:ph type="ftr" sz="quarter" idx="11"/>
          </p:nvPr>
        </p:nvSpPr>
        <p:spPr>
          <a:xfrm>
            <a:off x="1950106" y="6357691"/>
            <a:ext cx="4537675" cy="365125"/>
          </a:xfrm>
        </p:spPr>
        <p:txBody>
          <a:bodyPr/>
          <a:lstStyle/>
          <a:p>
            <a:r>
              <a:rPr lang="en-IN" dirty="0"/>
              <a:t>Lecture 6 / Electrical Engineering</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5</a:t>
            </a:fld>
            <a:endParaRPr lang="en-US" dirty="0"/>
          </a:p>
        </p:txBody>
      </p:sp>
      <p:sp>
        <p:nvSpPr>
          <p:cNvPr id="6" name="AutoShape 2" descr="Image result for Kirchhoff's current law"/>
          <p:cNvSpPr>
            <a:spLocks noChangeAspect="1" noChangeArrowheads="1"/>
          </p:cNvSpPr>
          <p:nvPr/>
        </p:nvSpPr>
        <p:spPr bwMode="auto">
          <a:xfrm>
            <a:off x="1390842" y="-663631"/>
            <a:ext cx="1416514" cy="1381966"/>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82918" tIns="41459" rIns="82918" bIns="41459" numCol="1" anchor="t" anchorCtr="0" compatLnSpc="1">
            <a:prstTxWarp prst="textNoShape">
              <a:avLst/>
            </a:prstTxWarp>
          </a:bodyPr>
          <a:lstStyle/>
          <a:p>
            <a:endParaRPr lang="en-IN" sz="1632"/>
          </a:p>
        </p:txBody>
      </p:sp>
    </p:spTree>
    <p:extLst>
      <p:ext uri="{BB962C8B-B14F-4D97-AF65-F5344CB8AC3E}">
        <p14:creationId xmlns:p14="http://schemas.microsoft.com/office/powerpoint/2010/main" val="125304137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343307" y="-46525"/>
            <a:ext cx="5375243" cy="1325563"/>
          </a:xfrm>
        </p:spPr>
        <p:txBody>
          <a:bodyPr/>
          <a:lstStyle/>
          <a:p>
            <a:pPr algn="l"/>
            <a:r>
              <a:rPr lang="en-IN" b="1" dirty="0">
                <a:solidFill>
                  <a:schemeClr val="bg1"/>
                </a:solidFill>
              </a:rPr>
              <a:t>Kirchhoff's Current law</a:t>
            </a:r>
          </a:p>
        </p:txBody>
      </p:sp>
      <p:sp>
        <p:nvSpPr>
          <p:cNvPr id="3" name="Content Placeholder 2"/>
          <p:cNvSpPr>
            <a:spLocks noGrp="1"/>
          </p:cNvSpPr>
          <p:nvPr>
            <p:ph idx="1"/>
          </p:nvPr>
        </p:nvSpPr>
        <p:spPr>
          <a:xfrm>
            <a:off x="812800" y="1839741"/>
            <a:ext cx="6604000" cy="4698680"/>
          </a:xfrm>
        </p:spPr>
        <p:txBody>
          <a:bodyPr>
            <a:normAutofit/>
          </a:bodyPr>
          <a:lstStyle/>
          <a:p>
            <a:r>
              <a:rPr lang="en-IN" dirty="0"/>
              <a:t>This law can be applied in the </a:t>
            </a:r>
            <a:r>
              <a:rPr lang="en-IN" b="1" dirty="0"/>
              <a:t>node of the network.</a:t>
            </a:r>
          </a:p>
          <a:p>
            <a:r>
              <a:rPr lang="en-IN" dirty="0"/>
              <a:t>The </a:t>
            </a:r>
            <a:r>
              <a:rPr lang="en-IN" b="1" dirty="0"/>
              <a:t>current</a:t>
            </a:r>
            <a:r>
              <a:rPr lang="en-IN" dirty="0"/>
              <a:t> </a:t>
            </a:r>
            <a:r>
              <a:rPr lang="en-IN" b="1" dirty="0"/>
              <a:t>entering any junction </a:t>
            </a:r>
            <a:r>
              <a:rPr lang="en-IN" dirty="0"/>
              <a:t>is </a:t>
            </a:r>
            <a:r>
              <a:rPr lang="en-IN" b="1" dirty="0"/>
              <a:t>equal to the current leaving</a:t>
            </a:r>
            <a:r>
              <a:rPr lang="en-IN" dirty="0"/>
              <a:t> that junction. </a:t>
            </a:r>
          </a:p>
          <a:p>
            <a:pPr marL="0" indent="0">
              <a:buNone/>
            </a:pPr>
            <a:r>
              <a:rPr lang="en-IN" b="1" i="1" dirty="0"/>
              <a:t>	i</a:t>
            </a:r>
            <a:r>
              <a:rPr lang="en-IN" b="1" baseline="-25000" dirty="0"/>
              <a:t>1</a:t>
            </a:r>
            <a:r>
              <a:rPr lang="en-IN" b="1" dirty="0"/>
              <a:t> + </a:t>
            </a:r>
            <a:r>
              <a:rPr lang="en-IN" b="1" i="1" dirty="0"/>
              <a:t>i</a:t>
            </a:r>
            <a:r>
              <a:rPr lang="en-IN" b="1" baseline="-25000" dirty="0"/>
              <a:t>4</a:t>
            </a:r>
            <a:r>
              <a:rPr lang="en-IN" b="1" dirty="0"/>
              <a:t> = </a:t>
            </a:r>
            <a:r>
              <a:rPr lang="en-IN" b="1" i="1" dirty="0"/>
              <a:t>i</a:t>
            </a:r>
            <a:r>
              <a:rPr lang="en-IN" b="1" baseline="-25000" dirty="0"/>
              <a:t>2</a:t>
            </a:r>
            <a:r>
              <a:rPr lang="en-IN" b="1" dirty="0"/>
              <a:t> + </a:t>
            </a:r>
            <a:r>
              <a:rPr lang="en-IN" b="1" i="1" dirty="0"/>
              <a:t>i</a:t>
            </a:r>
            <a:r>
              <a:rPr lang="en-IN" b="1" baseline="-25000" dirty="0"/>
              <a:t>3</a:t>
            </a:r>
          </a:p>
          <a:p>
            <a:pPr marL="0" indent="0">
              <a:buNone/>
            </a:pPr>
            <a:r>
              <a:rPr lang="en-IN" b="1" i="1" dirty="0"/>
              <a:t>	i</a:t>
            </a:r>
            <a:r>
              <a:rPr lang="en-IN" b="1" baseline="-25000" dirty="0"/>
              <a:t>1</a:t>
            </a:r>
            <a:r>
              <a:rPr lang="en-IN" b="1" dirty="0"/>
              <a:t> + </a:t>
            </a:r>
            <a:r>
              <a:rPr lang="en-IN" b="1" i="1" dirty="0"/>
              <a:t>i</a:t>
            </a:r>
            <a:r>
              <a:rPr lang="en-IN" b="1" baseline="-25000" dirty="0"/>
              <a:t>4</a:t>
            </a:r>
            <a:r>
              <a:rPr lang="en-IN" b="1" dirty="0"/>
              <a:t> - </a:t>
            </a:r>
            <a:r>
              <a:rPr lang="en-IN" b="1" i="1" dirty="0"/>
              <a:t>i</a:t>
            </a:r>
            <a:r>
              <a:rPr lang="en-IN" b="1" baseline="-25000" dirty="0"/>
              <a:t>2</a:t>
            </a:r>
            <a:r>
              <a:rPr lang="en-IN" b="1" dirty="0"/>
              <a:t> - </a:t>
            </a:r>
            <a:r>
              <a:rPr lang="en-IN" b="1" i="1" dirty="0"/>
              <a:t>i</a:t>
            </a:r>
            <a:r>
              <a:rPr lang="en-IN" b="1" baseline="-25000" dirty="0"/>
              <a:t>3</a:t>
            </a:r>
            <a:r>
              <a:rPr lang="en-IN" b="1" dirty="0"/>
              <a:t> = 0</a:t>
            </a:r>
            <a:endParaRPr lang="en-IN" b="1" baseline="-25000" dirty="0"/>
          </a:p>
          <a:p>
            <a:pPr marL="0" indent="0">
              <a:buNone/>
            </a:pPr>
            <a:endParaRPr lang="en-IN" b="1" baseline="-25000" dirty="0"/>
          </a:p>
        </p:txBody>
      </p:sp>
      <p:sp>
        <p:nvSpPr>
          <p:cNvPr id="4" name="Footer Placeholder 3"/>
          <p:cNvSpPr>
            <a:spLocks noGrp="1"/>
          </p:cNvSpPr>
          <p:nvPr>
            <p:ph type="ftr" sz="quarter" idx="11"/>
          </p:nvPr>
        </p:nvSpPr>
        <p:spPr>
          <a:xfrm>
            <a:off x="1950106" y="6357691"/>
            <a:ext cx="4537675" cy="365125"/>
          </a:xfrm>
        </p:spPr>
        <p:txBody>
          <a:bodyPr/>
          <a:lstStyle/>
          <a:p>
            <a:r>
              <a:rPr lang="en-IN"/>
              <a:t>Lecture 6 / Electrical Engineering</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6</a:t>
            </a:fld>
            <a:endParaRPr lang="en-US" dirty="0"/>
          </a:p>
        </p:txBody>
      </p:sp>
      <p:sp>
        <p:nvSpPr>
          <p:cNvPr id="6" name="AutoShape 2" descr="Image result for Kirchhoff's current law"/>
          <p:cNvSpPr>
            <a:spLocks noChangeAspect="1" noChangeArrowheads="1"/>
          </p:cNvSpPr>
          <p:nvPr/>
        </p:nvSpPr>
        <p:spPr bwMode="auto">
          <a:xfrm>
            <a:off x="1390842" y="-663631"/>
            <a:ext cx="1416514" cy="1381966"/>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82918" tIns="41459" rIns="82918" bIns="41459" numCol="1" anchor="t" anchorCtr="0" compatLnSpc="1">
            <a:prstTxWarp prst="textNoShape">
              <a:avLst/>
            </a:prstTxWarp>
          </a:bodyPr>
          <a:lstStyle/>
          <a:p>
            <a:endParaRPr lang="en-IN" sz="1632"/>
          </a:p>
        </p:txBody>
      </p:sp>
      <p:pic>
        <p:nvPicPr>
          <p:cNvPr id="8" name="Picture 7" descr="http://upload.wikimedia.org/wikipedia/commons/6/69/KCL.png"/>
          <p:cNvPicPr/>
          <p:nvPr/>
        </p:nvPicPr>
        <p:blipFill>
          <a:blip r:embed="rId3" cstate="print"/>
          <a:srcRect/>
          <a:stretch>
            <a:fillRect/>
          </a:stretch>
        </p:blipFill>
        <p:spPr bwMode="auto">
          <a:xfrm>
            <a:off x="8075281" y="1938333"/>
            <a:ext cx="2765953" cy="2833028"/>
          </a:xfrm>
          <a:prstGeom prst="rect">
            <a:avLst/>
          </a:prstGeom>
          <a:noFill/>
          <a:ln w="9525">
            <a:noFill/>
            <a:miter lim="800000"/>
            <a:headEnd/>
            <a:tailEnd/>
          </a:ln>
        </p:spPr>
      </p:pic>
    </p:spTree>
    <p:extLst>
      <p:ext uri="{BB962C8B-B14F-4D97-AF65-F5344CB8AC3E}">
        <p14:creationId xmlns:p14="http://schemas.microsoft.com/office/powerpoint/2010/main" val="313849002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888599" y="-67051"/>
            <a:ext cx="6645243" cy="1325563"/>
          </a:xfrm>
        </p:spPr>
        <p:txBody>
          <a:bodyPr>
            <a:normAutofit/>
          </a:bodyPr>
          <a:lstStyle/>
          <a:p>
            <a:pPr algn="l"/>
            <a:r>
              <a:rPr lang="en-IN" b="1" dirty="0">
                <a:solidFill>
                  <a:schemeClr val="bg1"/>
                </a:solidFill>
              </a:rPr>
              <a:t>Kirchhoff’s Voltage law (KVL)</a:t>
            </a:r>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a:xfrm>
                <a:off x="590550" y="1496585"/>
                <a:ext cx="11061700" cy="4489051"/>
              </a:xfrm>
            </p:spPr>
            <p:txBody>
              <a:bodyPr>
                <a:normAutofit/>
              </a:bodyPr>
              <a:lstStyle/>
              <a:p>
                <a:r>
                  <a:rPr lang="en-IN" dirty="0"/>
                  <a:t>Kirchhoff's Voltage Law (</a:t>
                </a:r>
                <a:r>
                  <a:rPr lang="en-IN" b="1" dirty="0"/>
                  <a:t>KVL</a:t>
                </a:r>
                <a:r>
                  <a:rPr lang="en-IN" dirty="0"/>
                  <a:t>) is </a:t>
                </a:r>
                <a:r>
                  <a:rPr lang="en-IN" b="1" dirty="0"/>
                  <a:t>Kirchhoff's second law </a:t>
                </a:r>
                <a:r>
                  <a:rPr lang="en-IN" dirty="0"/>
                  <a:t>that deals with the </a:t>
                </a:r>
                <a:r>
                  <a:rPr lang="en-IN" b="1" dirty="0"/>
                  <a:t>conservation of energy </a:t>
                </a:r>
                <a:r>
                  <a:rPr lang="en-IN" dirty="0"/>
                  <a:t>in a closed circuit.</a:t>
                </a:r>
              </a:p>
              <a:p>
                <a:r>
                  <a:rPr lang="en-IN" b="1" dirty="0"/>
                  <a:t>Kirchhoff’s Voltage law </a:t>
                </a:r>
                <a:r>
                  <a:rPr lang="en-IN" dirty="0"/>
                  <a:t>states that the </a:t>
                </a:r>
                <a:r>
                  <a:rPr lang="en-IN" b="1" dirty="0"/>
                  <a:t>sum of the potential drop in a circuit is equal to the sum of the potential rise.</a:t>
                </a:r>
              </a:p>
              <a:p>
                <a:pPr marL="0" indent="0">
                  <a:buNone/>
                </a:pPr>
                <a:r>
                  <a:rPr lang="en-IN" b="1" dirty="0"/>
                  <a:t>(or)</a:t>
                </a:r>
              </a:p>
              <a:p>
                <a:r>
                  <a:rPr lang="en-IN" dirty="0"/>
                  <a:t>Kirchhoff’s Voltage law states that the </a:t>
                </a:r>
                <a:r>
                  <a:rPr lang="en-IN" b="1" dirty="0"/>
                  <a:t>algebraic sum of the product of current and resistance </a:t>
                </a:r>
                <a:r>
                  <a:rPr lang="en-IN" dirty="0"/>
                  <a:t>of various branches of a </a:t>
                </a:r>
                <a:r>
                  <a:rPr lang="en-IN" b="1" dirty="0"/>
                  <a:t>closed mesh </a:t>
                </a:r>
                <a:r>
                  <a:rPr lang="en-IN" dirty="0"/>
                  <a:t>of a circuit plus the </a:t>
                </a:r>
                <a:r>
                  <a:rPr lang="en-IN" b="1" dirty="0"/>
                  <a:t>algebraic sum of the </a:t>
                </a:r>
                <a:r>
                  <a:rPr lang="en-IN" b="1" dirty="0" err="1"/>
                  <a:t>emf</a:t>
                </a:r>
                <a:r>
                  <a:rPr lang="en-IN" b="1" dirty="0"/>
                  <a:t> </a:t>
                </a:r>
                <a:r>
                  <a:rPr lang="en-IN" dirty="0"/>
                  <a:t>in that closed mesh is </a:t>
                </a:r>
                <a:r>
                  <a:rPr lang="en-IN" b="1" dirty="0"/>
                  <a:t>equal to zero</a:t>
                </a:r>
                <a:r>
                  <a:rPr lang="en-IN" dirty="0"/>
                  <a:t>.</a:t>
                </a:r>
              </a:p>
              <a:p>
                <a14:m>
                  <m:oMath xmlns:m="http://schemas.openxmlformats.org/officeDocument/2006/math">
                    <m:nary>
                      <m:naryPr>
                        <m:chr m:val="∑"/>
                        <m:subHide m:val="on"/>
                        <m:supHide m:val="on"/>
                        <m:ctrlPr>
                          <a:rPr lang="en-IN" i="1" smtClean="0">
                            <a:latin typeface="Cambria Math" panose="02040503050406030204" pitchFamily="18" charset="0"/>
                          </a:rPr>
                        </m:ctrlPr>
                      </m:naryPr>
                      <m:sub/>
                      <m:sup/>
                      <m:e>
                        <m:r>
                          <a:rPr lang="en-IN" b="0" i="1" smtClean="0">
                            <a:latin typeface="Cambria Math" panose="02040503050406030204" pitchFamily="18" charset="0"/>
                          </a:rPr>
                          <m:t>𝐼𝑅</m:t>
                        </m:r>
                      </m:e>
                    </m:nary>
                    <m:r>
                      <a:rPr lang="en-IN" b="0" i="1" smtClean="0">
                        <a:latin typeface="Cambria Math" panose="02040503050406030204" pitchFamily="18" charset="0"/>
                      </a:rPr>
                      <m:t>+</m:t>
                    </m:r>
                    <m:nary>
                      <m:naryPr>
                        <m:chr m:val="∑"/>
                        <m:subHide m:val="on"/>
                        <m:supHide m:val="on"/>
                        <m:ctrlPr>
                          <a:rPr lang="en-IN" b="0" i="1" smtClean="0">
                            <a:latin typeface="Cambria Math" panose="02040503050406030204" pitchFamily="18" charset="0"/>
                          </a:rPr>
                        </m:ctrlPr>
                      </m:naryPr>
                      <m:sub/>
                      <m:sup/>
                      <m:e>
                        <m:r>
                          <a:rPr lang="en-IN" b="0" i="1" smtClean="0">
                            <a:latin typeface="Cambria Math" panose="02040503050406030204" pitchFamily="18" charset="0"/>
                          </a:rPr>
                          <m:t>𝑉</m:t>
                        </m:r>
                      </m:e>
                    </m:nary>
                    <m:r>
                      <a:rPr lang="en-IN" b="0" i="1" smtClean="0">
                        <a:latin typeface="Cambria Math" panose="02040503050406030204" pitchFamily="18" charset="0"/>
                      </a:rPr>
                      <m:t>=0</m:t>
                    </m:r>
                  </m:oMath>
                </a14:m>
                <a:endParaRPr lang="en-IN"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xfrm>
                <a:off x="590550" y="1496585"/>
                <a:ext cx="11061700" cy="4489051"/>
              </a:xfrm>
              <a:blipFill>
                <a:blip r:embed="rId3"/>
                <a:stretch>
                  <a:fillRect l="-1158" t="-2310"/>
                </a:stretch>
              </a:blipFill>
            </p:spPr>
            <p:txBody>
              <a:bodyPr/>
              <a:lstStyle/>
              <a:p>
                <a:r>
                  <a:rPr lang="en-GB">
                    <a:noFill/>
                  </a:rPr>
                  <a:t> </a:t>
                </a:r>
              </a:p>
            </p:txBody>
          </p:sp>
        </mc:Fallback>
      </mc:AlternateContent>
      <p:sp>
        <p:nvSpPr>
          <p:cNvPr id="4" name="Footer Placeholder 3"/>
          <p:cNvSpPr>
            <a:spLocks noGrp="1"/>
          </p:cNvSpPr>
          <p:nvPr>
            <p:ph type="ftr" sz="quarter" idx="11"/>
          </p:nvPr>
        </p:nvSpPr>
        <p:spPr/>
        <p:txBody>
          <a:bodyPr/>
          <a:lstStyle/>
          <a:p>
            <a:r>
              <a:rPr lang="en-IN"/>
              <a:t>Lecture 6 / Electrical Engineering</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7</a:t>
            </a:fld>
            <a:endParaRPr lang="en-US" dirty="0"/>
          </a:p>
        </p:txBody>
      </p:sp>
    </p:spTree>
    <p:extLst>
      <p:ext uri="{BB962C8B-B14F-4D97-AF65-F5344CB8AC3E}">
        <p14:creationId xmlns:p14="http://schemas.microsoft.com/office/powerpoint/2010/main" val="304726890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70257" y="-109424"/>
            <a:ext cx="6480143" cy="1325563"/>
          </a:xfrm>
        </p:spPr>
        <p:txBody>
          <a:bodyPr>
            <a:normAutofit/>
          </a:bodyPr>
          <a:lstStyle/>
          <a:p>
            <a:pPr algn="l"/>
            <a:r>
              <a:rPr lang="en-IN" sz="4000" b="1" dirty="0">
                <a:solidFill>
                  <a:schemeClr val="bg1"/>
                </a:solidFill>
              </a:rPr>
              <a:t>Kirchhoff’s Voltage law (KVL)</a:t>
            </a:r>
          </a:p>
        </p:txBody>
      </p:sp>
      <p:sp>
        <p:nvSpPr>
          <p:cNvPr id="4" name="Footer Placeholder 3"/>
          <p:cNvSpPr>
            <a:spLocks noGrp="1"/>
          </p:cNvSpPr>
          <p:nvPr>
            <p:ph type="ftr" sz="quarter" idx="11"/>
          </p:nvPr>
        </p:nvSpPr>
        <p:spPr/>
        <p:txBody>
          <a:bodyPr/>
          <a:lstStyle/>
          <a:p>
            <a:r>
              <a:rPr lang="en-IN"/>
              <a:t>Lecture 6 / Electrical Engineering</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8</a:t>
            </a:fld>
            <a:endParaRPr lang="en-US" dirty="0"/>
          </a:p>
        </p:txBody>
      </p:sp>
      <mc:AlternateContent xmlns:mc="http://schemas.openxmlformats.org/markup-compatibility/2006" xmlns:a14="http://schemas.microsoft.com/office/drawing/2010/main">
        <mc:Choice Requires="a14">
          <p:sp>
            <p:nvSpPr>
              <p:cNvPr id="7" name="Content Placeholder 6"/>
              <p:cNvSpPr>
                <a:spLocks noGrp="1"/>
              </p:cNvSpPr>
              <p:nvPr>
                <p:ph idx="1"/>
              </p:nvPr>
            </p:nvSpPr>
            <p:spPr>
              <a:xfrm>
                <a:off x="920750" y="1600201"/>
                <a:ext cx="7593689" cy="4525963"/>
              </a:xfrm>
            </p:spPr>
            <p:txBody>
              <a:bodyPr/>
              <a:lstStyle/>
              <a:p>
                <a:r>
                  <a:rPr lang="en-IN" dirty="0"/>
                  <a:t>Potential drop = </a:t>
                </a:r>
                <a14:m>
                  <m:oMath xmlns:m="http://schemas.openxmlformats.org/officeDocument/2006/math">
                    <m:r>
                      <a:rPr lang="en-IN" b="0" i="1" smtClean="0">
                        <a:latin typeface="Cambria Math" panose="02040503050406030204" pitchFamily="18" charset="0"/>
                      </a:rPr>
                      <m:t>𝐼</m:t>
                    </m:r>
                    <m:sSub>
                      <m:sSubPr>
                        <m:ctrlPr>
                          <a:rPr lang="en-IN" b="0" i="1" smtClean="0">
                            <a:latin typeface="Cambria Math" panose="02040503050406030204" pitchFamily="18" charset="0"/>
                          </a:rPr>
                        </m:ctrlPr>
                      </m:sSubPr>
                      <m:e>
                        <m:r>
                          <a:rPr lang="en-IN" b="0" i="1" smtClean="0">
                            <a:latin typeface="Cambria Math" panose="02040503050406030204" pitchFamily="18" charset="0"/>
                          </a:rPr>
                          <m:t>𝑅</m:t>
                        </m:r>
                      </m:e>
                      <m:sub>
                        <m:r>
                          <a:rPr lang="en-IN" b="0" i="1" smtClean="0">
                            <a:latin typeface="Cambria Math" panose="02040503050406030204" pitchFamily="18" charset="0"/>
                          </a:rPr>
                          <m:t>1</m:t>
                        </m:r>
                      </m:sub>
                    </m:sSub>
                    <m:r>
                      <a:rPr lang="en-IN" b="0" i="1" smtClean="0">
                        <a:latin typeface="Cambria Math" panose="02040503050406030204" pitchFamily="18" charset="0"/>
                      </a:rPr>
                      <m:t>+</m:t>
                    </m:r>
                  </m:oMath>
                </a14:m>
                <a:r>
                  <a:rPr lang="en-IN" dirty="0"/>
                  <a:t> </a:t>
                </a:r>
                <a14:m>
                  <m:oMath xmlns:m="http://schemas.openxmlformats.org/officeDocument/2006/math">
                    <m:r>
                      <a:rPr lang="en-IN" i="1">
                        <a:latin typeface="Cambria Math" panose="02040503050406030204" pitchFamily="18" charset="0"/>
                      </a:rPr>
                      <m:t>𝐼</m:t>
                    </m:r>
                    <m:sSub>
                      <m:sSubPr>
                        <m:ctrlPr>
                          <a:rPr lang="en-IN" i="1">
                            <a:latin typeface="Cambria Math" panose="02040503050406030204" pitchFamily="18" charset="0"/>
                          </a:rPr>
                        </m:ctrlPr>
                      </m:sSubPr>
                      <m:e>
                        <m:r>
                          <a:rPr lang="en-IN" i="1">
                            <a:latin typeface="Cambria Math" panose="02040503050406030204" pitchFamily="18" charset="0"/>
                          </a:rPr>
                          <m:t>𝑅</m:t>
                        </m:r>
                      </m:e>
                      <m:sub>
                        <m:r>
                          <a:rPr lang="en-IN" b="0" i="1" smtClean="0">
                            <a:latin typeface="Cambria Math" panose="02040503050406030204" pitchFamily="18" charset="0"/>
                          </a:rPr>
                          <m:t>2</m:t>
                        </m:r>
                      </m:sub>
                    </m:sSub>
                    <m:r>
                      <a:rPr lang="en-IN" b="0" i="1" smtClean="0">
                        <a:latin typeface="Cambria Math" panose="02040503050406030204" pitchFamily="18" charset="0"/>
                      </a:rPr>
                      <m:t>+</m:t>
                    </m:r>
                  </m:oMath>
                </a14:m>
                <a:r>
                  <a:rPr lang="en-IN" dirty="0"/>
                  <a:t> </a:t>
                </a:r>
                <a14:m>
                  <m:oMath xmlns:m="http://schemas.openxmlformats.org/officeDocument/2006/math">
                    <m:r>
                      <a:rPr lang="en-IN" i="1">
                        <a:latin typeface="Cambria Math" panose="02040503050406030204" pitchFamily="18" charset="0"/>
                      </a:rPr>
                      <m:t>𝐼</m:t>
                    </m:r>
                    <m:sSub>
                      <m:sSubPr>
                        <m:ctrlPr>
                          <a:rPr lang="en-IN" i="1">
                            <a:latin typeface="Cambria Math" panose="02040503050406030204" pitchFamily="18" charset="0"/>
                          </a:rPr>
                        </m:ctrlPr>
                      </m:sSubPr>
                      <m:e>
                        <m:r>
                          <a:rPr lang="en-IN" i="1">
                            <a:latin typeface="Cambria Math" panose="02040503050406030204" pitchFamily="18" charset="0"/>
                          </a:rPr>
                          <m:t>𝑅</m:t>
                        </m:r>
                      </m:e>
                      <m:sub>
                        <m:r>
                          <a:rPr lang="en-IN" b="0" i="1" smtClean="0">
                            <a:latin typeface="Cambria Math" panose="02040503050406030204" pitchFamily="18" charset="0"/>
                          </a:rPr>
                          <m:t>3</m:t>
                        </m:r>
                      </m:sub>
                    </m:sSub>
                  </m:oMath>
                </a14:m>
                <a:endParaRPr lang="en-IN" dirty="0"/>
              </a:p>
              <a:p>
                <a:r>
                  <a:rPr lang="en-IN" dirty="0"/>
                  <a:t>Potential raise = V</a:t>
                </a:r>
              </a:p>
              <a:p>
                <a:pPr marL="0" indent="0">
                  <a:buNone/>
                </a:pPr>
                <a:r>
                  <a:rPr lang="en-IN" dirty="0"/>
                  <a:t>Applying KVL</a:t>
                </a:r>
              </a:p>
              <a:p>
                <a:pPr marL="0" indent="0">
                  <a:buNone/>
                </a:pPr>
                <a14:m>
                  <m:oMath xmlns:m="http://schemas.openxmlformats.org/officeDocument/2006/math">
                    <m:r>
                      <a:rPr lang="en-IN" i="1">
                        <a:latin typeface="Cambria Math" panose="02040503050406030204" pitchFamily="18" charset="0"/>
                      </a:rPr>
                      <m:t>𝐼</m:t>
                    </m:r>
                    <m:sSub>
                      <m:sSubPr>
                        <m:ctrlPr>
                          <a:rPr lang="en-IN" i="1">
                            <a:latin typeface="Cambria Math" panose="02040503050406030204" pitchFamily="18" charset="0"/>
                          </a:rPr>
                        </m:ctrlPr>
                      </m:sSubPr>
                      <m:e>
                        <m:r>
                          <a:rPr lang="en-IN" i="1">
                            <a:latin typeface="Cambria Math" panose="02040503050406030204" pitchFamily="18" charset="0"/>
                          </a:rPr>
                          <m:t>𝑅</m:t>
                        </m:r>
                      </m:e>
                      <m:sub>
                        <m:r>
                          <a:rPr lang="en-IN" i="1">
                            <a:latin typeface="Cambria Math" panose="02040503050406030204" pitchFamily="18" charset="0"/>
                          </a:rPr>
                          <m:t>1</m:t>
                        </m:r>
                      </m:sub>
                    </m:sSub>
                    <m:r>
                      <a:rPr lang="en-IN" i="1">
                        <a:latin typeface="Cambria Math" panose="02040503050406030204" pitchFamily="18" charset="0"/>
                      </a:rPr>
                      <m:t>+</m:t>
                    </m:r>
                  </m:oMath>
                </a14:m>
                <a:r>
                  <a:rPr lang="en-IN" dirty="0"/>
                  <a:t> </a:t>
                </a:r>
                <a14:m>
                  <m:oMath xmlns:m="http://schemas.openxmlformats.org/officeDocument/2006/math">
                    <m:r>
                      <a:rPr lang="en-IN" i="1">
                        <a:latin typeface="Cambria Math" panose="02040503050406030204" pitchFamily="18" charset="0"/>
                      </a:rPr>
                      <m:t>𝐼</m:t>
                    </m:r>
                    <m:sSub>
                      <m:sSubPr>
                        <m:ctrlPr>
                          <a:rPr lang="en-IN" i="1">
                            <a:latin typeface="Cambria Math" panose="02040503050406030204" pitchFamily="18" charset="0"/>
                          </a:rPr>
                        </m:ctrlPr>
                      </m:sSubPr>
                      <m:e>
                        <m:r>
                          <a:rPr lang="en-IN" i="1">
                            <a:latin typeface="Cambria Math" panose="02040503050406030204" pitchFamily="18" charset="0"/>
                          </a:rPr>
                          <m:t>𝑅</m:t>
                        </m:r>
                      </m:e>
                      <m:sub>
                        <m:r>
                          <a:rPr lang="en-IN" i="1">
                            <a:latin typeface="Cambria Math" panose="02040503050406030204" pitchFamily="18" charset="0"/>
                          </a:rPr>
                          <m:t>2</m:t>
                        </m:r>
                      </m:sub>
                    </m:sSub>
                    <m:r>
                      <a:rPr lang="en-IN" i="1">
                        <a:latin typeface="Cambria Math" panose="02040503050406030204" pitchFamily="18" charset="0"/>
                      </a:rPr>
                      <m:t>+</m:t>
                    </m:r>
                  </m:oMath>
                </a14:m>
                <a:r>
                  <a:rPr lang="en-IN" dirty="0"/>
                  <a:t> </a:t>
                </a:r>
                <a14:m>
                  <m:oMath xmlns:m="http://schemas.openxmlformats.org/officeDocument/2006/math">
                    <m:r>
                      <a:rPr lang="en-IN" i="1">
                        <a:latin typeface="Cambria Math" panose="02040503050406030204" pitchFamily="18" charset="0"/>
                      </a:rPr>
                      <m:t>𝐼</m:t>
                    </m:r>
                    <m:sSub>
                      <m:sSubPr>
                        <m:ctrlPr>
                          <a:rPr lang="en-IN" i="1">
                            <a:latin typeface="Cambria Math" panose="02040503050406030204" pitchFamily="18" charset="0"/>
                          </a:rPr>
                        </m:ctrlPr>
                      </m:sSubPr>
                      <m:e>
                        <m:r>
                          <a:rPr lang="en-IN" i="1">
                            <a:latin typeface="Cambria Math" panose="02040503050406030204" pitchFamily="18" charset="0"/>
                          </a:rPr>
                          <m:t>𝑅</m:t>
                        </m:r>
                      </m:e>
                      <m:sub>
                        <m:r>
                          <a:rPr lang="en-IN" i="1">
                            <a:latin typeface="Cambria Math" panose="02040503050406030204" pitchFamily="18" charset="0"/>
                          </a:rPr>
                          <m:t>3</m:t>
                        </m:r>
                      </m:sub>
                    </m:sSub>
                  </m:oMath>
                </a14:m>
                <a:r>
                  <a:rPr lang="en-IN" dirty="0"/>
                  <a:t> = V</a:t>
                </a:r>
              </a:p>
              <a:p>
                <a:pPr marL="0" indent="0">
                  <a:buNone/>
                </a:pPr>
                <a:r>
                  <a:rPr lang="en-IN" dirty="0"/>
                  <a:t>Or</a:t>
                </a:r>
              </a:p>
              <a:p>
                <a:pPr marL="0" indent="0">
                  <a:buNone/>
                </a:pPr>
                <a14:m>
                  <m:oMath xmlns:m="http://schemas.openxmlformats.org/officeDocument/2006/math">
                    <m:r>
                      <a:rPr lang="en-IN" i="1">
                        <a:latin typeface="Cambria Math" panose="02040503050406030204" pitchFamily="18" charset="0"/>
                      </a:rPr>
                      <m:t>𝐼</m:t>
                    </m:r>
                    <m:sSub>
                      <m:sSubPr>
                        <m:ctrlPr>
                          <a:rPr lang="en-IN" i="1">
                            <a:latin typeface="Cambria Math" panose="02040503050406030204" pitchFamily="18" charset="0"/>
                          </a:rPr>
                        </m:ctrlPr>
                      </m:sSubPr>
                      <m:e>
                        <m:r>
                          <a:rPr lang="en-IN" i="1">
                            <a:latin typeface="Cambria Math" panose="02040503050406030204" pitchFamily="18" charset="0"/>
                          </a:rPr>
                          <m:t>𝑅</m:t>
                        </m:r>
                      </m:e>
                      <m:sub>
                        <m:r>
                          <a:rPr lang="en-IN" i="1">
                            <a:latin typeface="Cambria Math" panose="02040503050406030204" pitchFamily="18" charset="0"/>
                          </a:rPr>
                          <m:t>1</m:t>
                        </m:r>
                      </m:sub>
                    </m:sSub>
                    <m:r>
                      <a:rPr lang="en-IN" i="1">
                        <a:latin typeface="Cambria Math" panose="02040503050406030204" pitchFamily="18" charset="0"/>
                      </a:rPr>
                      <m:t>+</m:t>
                    </m:r>
                  </m:oMath>
                </a14:m>
                <a:r>
                  <a:rPr lang="en-IN" dirty="0"/>
                  <a:t> </a:t>
                </a:r>
                <a14:m>
                  <m:oMath xmlns:m="http://schemas.openxmlformats.org/officeDocument/2006/math">
                    <m:r>
                      <a:rPr lang="en-IN" i="1">
                        <a:latin typeface="Cambria Math" panose="02040503050406030204" pitchFamily="18" charset="0"/>
                      </a:rPr>
                      <m:t>𝐼</m:t>
                    </m:r>
                    <m:sSub>
                      <m:sSubPr>
                        <m:ctrlPr>
                          <a:rPr lang="en-IN" i="1">
                            <a:latin typeface="Cambria Math" panose="02040503050406030204" pitchFamily="18" charset="0"/>
                          </a:rPr>
                        </m:ctrlPr>
                      </m:sSubPr>
                      <m:e>
                        <m:r>
                          <a:rPr lang="en-IN" i="1">
                            <a:latin typeface="Cambria Math" panose="02040503050406030204" pitchFamily="18" charset="0"/>
                          </a:rPr>
                          <m:t>𝑅</m:t>
                        </m:r>
                      </m:e>
                      <m:sub>
                        <m:r>
                          <a:rPr lang="en-IN" i="1">
                            <a:latin typeface="Cambria Math" panose="02040503050406030204" pitchFamily="18" charset="0"/>
                          </a:rPr>
                          <m:t>2</m:t>
                        </m:r>
                      </m:sub>
                    </m:sSub>
                    <m:r>
                      <a:rPr lang="en-IN" i="1">
                        <a:latin typeface="Cambria Math" panose="02040503050406030204" pitchFamily="18" charset="0"/>
                      </a:rPr>
                      <m:t>+</m:t>
                    </m:r>
                  </m:oMath>
                </a14:m>
                <a:r>
                  <a:rPr lang="en-IN" dirty="0"/>
                  <a:t> </a:t>
                </a:r>
                <a14:m>
                  <m:oMath xmlns:m="http://schemas.openxmlformats.org/officeDocument/2006/math">
                    <m:r>
                      <a:rPr lang="en-IN" i="1">
                        <a:latin typeface="Cambria Math" panose="02040503050406030204" pitchFamily="18" charset="0"/>
                      </a:rPr>
                      <m:t>𝐼</m:t>
                    </m:r>
                    <m:sSub>
                      <m:sSubPr>
                        <m:ctrlPr>
                          <a:rPr lang="en-IN" i="1">
                            <a:latin typeface="Cambria Math" panose="02040503050406030204" pitchFamily="18" charset="0"/>
                          </a:rPr>
                        </m:ctrlPr>
                      </m:sSubPr>
                      <m:e>
                        <m:r>
                          <a:rPr lang="en-IN" i="1">
                            <a:latin typeface="Cambria Math" panose="02040503050406030204" pitchFamily="18" charset="0"/>
                          </a:rPr>
                          <m:t>𝑅</m:t>
                        </m:r>
                      </m:e>
                      <m:sub>
                        <m:r>
                          <a:rPr lang="en-IN" i="1">
                            <a:latin typeface="Cambria Math" panose="02040503050406030204" pitchFamily="18" charset="0"/>
                          </a:rPr>
                          <m:t>3</m:t>
                        </m:r>
                      </m:sub>
                    </m:sSub>
                  </m:oMath>
                </a14:m>
                <a:r>
                  <a:rPr lang="en-IN" dirty="0"/>
                  <a:t> - V =0</a:t>
                </a:r>
              </a:p>
              <a:p>
                <a:pPr marL="0" indent="0">
                  <a:buNone/>
                </a:pPr>
                <a:endParaRPr lang="en-IN" dirty="0"/>
              </a:p>
              <a:p>
                <a:endParaRPr lang="en-IN" dirty="0"/>
              </a:p>
            </p:txBody>
          </p:sp>
        </mc:Choice>
        <mc:Fallback xmlns="">
          <p:sp>
            <p:nvSpPr>
              <p:cNvPr id="7" name="Content Placeholder 6"/>
              <p:cNvSpPr>
                <a:spLocks noGrp="1" noRot="1" noChangeAspect="1" noMove="1" noResize="1" noEditPoints="1" noAdjustHandles="1" noChangeArrowheads="1" noChangeShapeType="1" noTextEdit="1"/>
              </p:cNvSpPr>
              <p:nvPr>
                <p:ph idx="1"/>
              </p:nvPr>
            </p:nvSpPr>
            <p:spPr>
              <a:xfrm>
                <a:off x="920750" y="1600201"/>
                <a:ext cx="7593689" cy="4525963"/>
              </a:xfrm>
              <a:blipFill>
                <a:blip r:embed="rId3"/>
                <a:stretch>
                  <a:fillRect l="-1605" t="-2291"/>
                </a:stretch>
              </a:blipFill>
            </p:spPr>
            <p:txBody>
              <a:bodyPr/>
              <a:lstStyle/>
              <a:p>
                <a:r>
                  <a:rPr lang="en-GB">
                    <a:noFill/>
                  </a:rPr>
                  <a:t> </a:t>
                </a:r>
              </a:p>
            </p:txBody>
          </p:sp>
        </mc:Fallback>
      </mc:AlternateContent>
      <p:pic>
        <p:nvPicPr>
          <p:cNvPr id="6" name="Picture 5">
            <a:extLst>
              <a:ext uri="{FF2B5EF4-FFF2-40B4-BE49-F238E27FC236}">
                <a16:creationId xmlns:a16="http://schemas.microsoft.com/office/drawing/2014/main" id="{45412FEC-F4AF-86E2-3454-D9FED57DAE57}"/>
              </a:ext>
            </a:extLst>
          </p:cNvPr>
          <p:cNvPicPr>
            <a:picLocks noChangeAspect="1"/>
          </p:cNvPicPr>
          <p:nvPr/>
        </p:nvPicPr>
        <p:blipFill>
          <a:blip r:embed="rId4"/>
          <a:stretch>
            <a:fillRect/>
          </a:stretch>
        </p:blipFill>
        <p:spPr>
          <a:xfrm>
            <a:off x="7196137" y="1809750"/>
            <a:ext cx="3324225" cy="3238500"/>
          </a:xfrm>
          <a:prstGeom prst="rect">
            <a:avLst/>
          </a:prstGeom>
        </p:spPr>
      </p:pic>
    </p:spTree>
    <p:extLst>
      <p:ext uri="{BB962C8B-B14F-4D97-AF65-F5344CB8AC3E}">
        <p14:creationId xmlns:p14="http://schemas.microsoft.com/office/powerpoint/2010/main" val="341362111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608464" y="135360"/>
            <a:ext cx="4638725" cy="936738"/>
          </a:xfrm>
        </p:spPr>
        <p:txBody>
          <a:bodyPr/>
          <a:lstStyle/>
          <a:p>
            <a:pPr algn="l"/>
            <a:r>
              <a:rPr lang="en-IN" b="1" dirty="0">
                <a:solidFill>
                  <a:schemeClr val="bg1"/>
                </a:solidFill>
              </a:rPr>
              <a:t>Sign conversion</a:t>
            </a:r>
          </a:p>
        </p:txBody>
      </p:sp>
      <p:sp>
        <p:nvSpPr>
          <p:cNvPr id="3" name="Content Placeholder 2"/>
          <p:cNvSpPr>
            <a:spLocks noGrp="1"/>
          </p:cNvSpPr>
          <p:nvPr>
            <p:ph idx="1"/>
          </p:nvPr>
        </p:nvSpPr>
        <p:spPr>
          <a:xfrm>
            <a:off x="755650" y="1417638"/>
            <a:ext cx="10318750" cy="4940052"/>
          </a:xfrm>
        </p:spPr>
        <p:txBody>
          <a:bodyPr>
            <a:normAutofit/>
          </a:bodyPr>
          <a:lstStyle/>
          <a:p>
            <a:r>
              <a:rPr lang="en-IN" b="1" dirty="0"/>
              <a:t>Rise in potential</a:t>
            </a:r>
            <a:r>
              <a:rPr lang="en-IN" dirty="0"/>
              <a:t>	- </a:t>
            </a:r>
            <a:r>
              <a:rPr lang="en-IN" b="1" dirty="0"/>
              <a:t>positive (+) </a:t>
            </a:r>
          </a:p>
          <a:p>
            <a:r>
              <a:rPr lang="en-IN" b="1" dirty="0"/>
              <a:t>Fall in potential</a:t>
            </a:r>
            <a:r>
              <a:rPr lang="en-IN" dirty="0"/>
              <a:t>	- </a:t>
            </a:r>
            <a:r>
              <a:rPr lang="en-IN" b="1" dirty="0"/>
              <a:t>Negative (-)</a:t>
            </a:r>
          </a:p>
          <a:p>
            <a:r>
              <a:rPr lang="en-IN" dirty="0"/>
              <a:t>The reverse is also possible, both the conversion gives the same result.</a:t>
            </a:r>
          </a:p>
          <a:p>
            <a:r>
              <a:rPr lang="en-IN" dirty="0"/>
              <a:t>If we move from a positive terminal of the source to the negative terminal is considered as fall in potential. So, Negative sigh is assigned for EMF.</a:t>
            </a:r>
          </a:p>
          <a:p>
            <a:endParaRPr lang="en-IN" dirty="0"/>
          </a:p>
          <a:p>
            <a:endParaRPr lang="en-IN" dirty="0"/>
          </a:p>
          <a:p>
            <a:endParaRPr lang="en-IN" dirty="0"/>
          </a:p>
        </p:txBody>
      </p:sp>
      <p:sp>
        <p:nvSpPr>
          <p:cNvPr id="4" name="Footer Placeholder 3"/>
          <p:cNvSpPr>
            <a:spLocks noGrp="1"/>
          </p:cNvSpPr>
          <p:nvPr>
            <p:ph type="ftr" sz="quarter" idx="11"/>
          </p:nvPr>
        </p:nvSpPr>
        <p:spPr/>
        <p:txBody>
          <a:bodyPr/>
          <a:lstStyle/>
          <a:p>
            <a:r>
              <a:rPr lang="en-IN"/>
              <a:t>Lecture 6 / Electrical Engineering</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9</a:t>
            </a:fld>
            <a:endParaRPr lang="en-US" dirty="0"/>
          </a:p>
        </p:txBody>
      </p:sp>
      <p:cxnSp>
        <p:nvCxnSpPr>
          <p:cNvPr id="7" name="Straight Connector 6"/>
          <p:cNvCxnSpPr/>
          <p:nvPr/>
        </p:nvCxnSpPr>
        <p:spPr>
          <a:xfrm>
            <a:off x="3608464" y="5571045"/>
            <a:ext cx="898277" cy="0"/>
          </a:xfrm>
          <a:prstGeom prst="line">
            <a:avLst/>
          </a:prstGeom>
        </p:spPr>
        <p:style>
          <a:lnRef idx="2">
            <a:schemeClr val="dk1"/>
          </a:lnRef>
          <a:fillRef idx="0">
            <a:schemeClr val="dk1"/>
          </a:fillRef>
          <a:effectRef idx="1">
            <a:schemeClr val="dk1"/>
          </a:effectRef>
          <a:fontRef idx="minor">
            <a:schemeClr val="tx1"/>
          </a:fontRef>
        </p:style>
      </p:cxnSp>
      <p:cxnSp>
        <p:nvCxnSpPr>
          <p:cNvPr id="9" name="Straight Connector 8"/>
          <p:cNvCxnSpPr/>
          <p:nvPr/>
        </p:nvCxnSpPr>
        <p:spPr>
          <a:xfrm>
            <a:off x="4632772" y="5571045"/>
            <a:ext cx="829179" cy="0"/>
          </a:xfrm>
          <a:prstGeom prst="line">
            <a:avLst/>
          </a:prstGeom>
          <a:ln>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p:cNvCxnSpPr/>
          <p:nvPr/>
        </p:nvCxnSpPr>
        <p:spPr>
          <a:xfrm>
            <a:off x="4506741" y="5329201"/>
            <a:ext cx="0" cy="483688"/>
          </a:xfrm>
          <a:prstGeom prst="line">
            <a:avLst/>
          </a:prstGeom>
        </p:spPr>
        <p:style>
          <a:lnRef idx="2">
            <a:schemeClr val="dk1"/>
          </a:lnRef>
          <a:fillRef idx="0">
            <a:schemeClr val="dk1"/>
          </a:fillRef>
          <a:effectRef idx="1">
            <a:schemeClr val="dk1"/>
          </a:effectRef>
          <a:fontRef idx="minor">
            <a:schemeClr val="tx1"/>
          </a:fontRef>
        </p:style>
      </p:cxnSp>
      <p:cxnSp>
        <p:nvCxnSpPr>
          <p:cNvPr id="13" name="Straight Connector 12"/>
          <p:cNvCxnSpPr/>
          <p:nvPr/>
        </p:nvCxnSpPr>
        <p:spPr>
          <a:xfrm>
            <a:off x="4632772" y="5432849"/>
            <a:ext cx="0" cy="276393"/>
          </a:xfrm>
          <a:prstGeom prst="line">
            <a:avLst/>
          </a:prstGeom>
        </p:spPr>
        <p:style>
          <a:lnRef idx="2">
            <a:schemeClr val="dk1"/>
          </a:lnRef>
          <a:fillRef idx="0">
            <a:schemeClr val="dk1"/>
          </a:fillRef>
          <a:effectRef idx="1">
            <a:schemeClr val="dk1"/>
          </a:effectRef>
          <a:fontRef idx="minor">
            <a:schemeClr val="tx1"/>
          </a:fontRef>
        </p:style>
      </p:cxnSp>
      <p:sp>
        <p:nvSpPr>
          <p:cNvPr id="14" name="TextBox 13"/>
          <p:cNvSpPr txBox="1"/>
          <p:nvPr/>
        </p:nvSpPr>
        <p:spPr>
          <a:xfrm>
            <a:off x="4217183" y="5244462"/>
            <a:ext cx="288862" cy="343492"/>
          </a:xfrm>
          <a:prstGeom prst="rect">
            <a:avLst/>
          </a:prstGeom>
          <a:noFill/>
        </p:spPr>
        <p:txBody>
          <a:bodyPr wrap="none" rtlCol="0">
            <a:spAutoFit/>
          </a:bodyPr>
          <a:lstStyle/>
          <a:p>
            <a:r>
              <a:rPr lang="en-IN" sz="1632" dirty="0"/>
              <a:t>+</a:t>
            </a:r>
          </a:p>
        </p:txBody>
      </p:sp>
      <p:sp>
        <p:nvSpPr>
          <p:cNvPr id="15" name="TextBox 14"/>
          <p:cNvSpPr txBox="1"/>
          <p:nvPr/>
        </p:nvSpPr>
        <p:spPr>
          <a:xfrm>
            <a:off x="4651520" y="5163136"/>
            <a:ext cx="288862" cy="343492"/>
          </a:xfrm>
          <a:prstGeom prst="rect">
            <a:avLst/>
          </a:prstGeom>
          <a:noFill/>
        </p:spPr>
        <p:txBody>
          <a:bodyPr wrap="none" rtlCol="0">
            <a:spAutoFit/>
          </a:bodyPr>
          <a:lstStyle/>
          <a:p>
            <a:r>
              <a:rPr lang="en-IN" sz="1632" dirty="0"/>
              <a:t>_</a:t>
            </a:r>
          </a:p>
        </p:txBody>
      </p:sp>
      <p:cxnSp>
        <p:nvCxnSpPr>
          <p:cNvPr id="17" name="Straight Arrow Connector 16"/>
          <p:cNvCxnSpPr/>
          <p:nvPr/>
        </p:nvCxnSpPr>
        <p:spPr>
          <a:xfrm>
            <a:off x="4057602" y="5916537"/>
            <a:ext cx="989760" cy="0"/>
          </a:xfrm>
          <a:prstGeom prst="straightConnector1">
            <a:avLst/>
          </a:prstGeom>
          <a:ln>
            <a:tailEnd type="triangle"/>
          </a:ln>
        </p:spPr>
        <p:style>
          <a:lnRef idx="2">
            <a:schemeClr val="dk1"/>
          </a:lnRef>
          <a:fillRef idx="0">
            <a:schemeClr val="dk1"/>
          </a:fillRef>
          <a:effectRef idx="1">
            <a:schemeClr val="dk1"/>
          </a:effectRef>
          <a:fontRef idx="minor">
            <a:schemeClr val="tx1"/>
          </a:fontRef>
        </p:style>
      </p:cxnSp>
      <p:sp>
        <p:nvSpPr>
          <p:cNvPr id="18" name="TextBox 17"/>
          <p:cNvSpPr txBox="1"/>
          <p:nvPr/>
        </p:nvSpPr>
        <p:spPr>
          <a:xfrm>
            <a:off x="3827193" y="5922938"/>
            <a:ext cx="1938210" cy="343492"/>
          </a:xfrm>
          <a:prstGeom prst="rect">
            <a:avLst/>
          </a:prstGeom>
          <a:noFill/>
        </p:spPr>
        <p:txBody>
          <a:bodyPr wrap="square" rtlCol="0">
            <a:spAutoFit/>
          </a:bodyPr>
          <a:lstStyle/>
          <a:p>
            <a:r>
              <a:rPr lang="en-IN" sz="1632" dirty="0"/>
              <a:t>-V (Negative)</a:t>
            </a:r>
          </a:p>
        </p:txBody>
      </p:sp>
    </p:spTree>
    <p:extLst>
      <p:ext uri="{BB962C8B-B14F-4D97-AF65-F5344CB8AC3E}">
        <p14:creationId xmlns:p14="http://schemas.microsoft.com/office/powerpoint/2010/main" val="181124100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620153" y="-137"/>
            <a:ext cx="5053947" cy="1325563"/>
          </a:xfrm>
        </p:spPr>
        <p:txBody>
          <a:bodyPr/>
          <a:lstStyle/>
          <a:p>
            <a:pPr algn="l"/>
            <a:r>
              <a:rPr lang="en-IN" b="1" dirty="0">
                <a:solidFill>
                  <a:schemeClr val="bg1"/>
                </a:solidFill>
              </a:rPr>
              <a:t>Sign conversion</a:t>
            </a:r>
          </a:p>
        </p:txBody>
      </p:sp>
      <p:sp>
        <p:nvSpPr>
          <p:cNvPr id="3" name="Content Placeholder 2"/>
          <p:cNvSpPr>
            <a:spLocks noGrp="1"/>
          </p:cNvSpPr>
          <p:nvPr>
            <p:ph idx="1"/>
          </p:nvPr>
        </p:nvSpPr>
        <p:spPr>
          <a:xfrm>
            <a:off x="914400" y="1417638"/>
            <a:ext cx="10027834" cy="4940052"/>
          </a:xfrm>
        </p:spPr>
        <p:txBody>
          <a:bodyPr>
            <a:normAutofit/>
          </a:bodyPr>
          <a:lstStyle/>
          <a:p>
            <a:r>
              <a:rPr lang="en-IN" dirty="0"/>
              <a:t>If we move from a negative terminal of the source to the positive terminal it is considered as rise in potential). So, positive sign is assigned for EMF.</a:t>
            </a:r>
          </a:p>
          <a:p>
            <a:endParaRPr lang="en-IN" dirty="0"/>
          </a:p>
          <a:p>
            <a:endParaRPr lang="en-IN" dirty="0"/>
          </a:p>
          <a:p>
            <a:endParaRPr lang="en-IN" dirty="0"/>
          </a:p>
          <a:p>
            <a:endParaRPr lang="en-IN" dirty="0"/>
          </a:p>
          <a:p>
            <a:r>
              <a:rPr lang="en-IN" dirty="0"/>
              <a:t>The Sign of the emf is independent of the direction of the current flow.</a:t>
            </a:r>
          </a:p>
          <a:p>
            <a:pPr marL="0" indent="0">
              <a:buNone/>
            </a:pPr>
            <a:endParaRPr lang="en-IN" dirty="0"/>
          </a:p>
          <a:p>
            <a:endParaRPr lang="en-IN" dirty="0"/>
          </a:p>
          <a:p>
            <a:endParaRPr lang="en-IN" dirty="0"/>
          </a:p>
        </p:txBody>
      </p:sp>
      <p:sp>
        <p:nvSpPr>
          <p:cNvPr id="4" name="Footer Placeholder 3"/>
          <p:cNvSpPr>
            <a:spLocks noGrp="1"/>
          </p:cNvSpPr>
          <p:nvPr>
            <p:ph type="ftr" sz="quarter" idx="11"/>
          </p:nvPr>
        </p:nvSpPr>
        <p:spPr/>
        <p:txBody>
          <a:bodyPr/>
          <a:lstStyle/>
          <a:p>
            <a:r>
              <a:rPr lang="en-IN"/>
              <a:t>Lecture 6 / Electrical Engineering</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10</a:t>
            </a:fld>
            <a:endParaRPr lang="en-US" dirty="0"/>
          </a:p>
        </p:txBody>
      </p:sp>
      <p:cxnSp>
        <p:nvCxnSpPr>
          <p:cNvPr id="16" name="Straight Connector 15"/>
          <p:cNvCxnSpPr/>
          <p:nvPr/>
        </p:nvCxnSpPr>
        <p:spPr>
          <a:xfrm>
            <a:off x="3887310" y="3382422"/>
            <a:ext cx="898277" cy="0"/>
          </a:xfrm>
          <a:prstGeom prst="line">
            <a:avLst/>
          </a:prstGeom>
        </p:spPr>
        <p:style>
          <a:lnRef idx="2">
            <a:schemeClr val="dk1"/>
          </a:lnRef>
          <a:fillRef idx="0">
            <a:schemeClr val="dk1"/>
          </a:fillRef>
          <a:effectRef idx="1">
            <a:schemeClr val="dk1"/>
          </a:effectRef>
          <a:fontRef idx="minor">
            <a:schemeClr val="tx1"/>
          </a:fontRef>
        </p:style>
      </p:cxnSp>
      <p:cxnSp>
        <p:nvCxnSpPr>
          <p:cNvPr id="19" name="Straight Connector 18"/>
          <p:cNvCxnSpPr/>
          <p:nvPr/>
        </p:nvCxnSpPr>
        <p:spPr>
          <a:xfrm>
            <a:off x="4911619" y="3382422"/>
            <a:ext cx="829179" cy="0"/>
          </a:xfrm>
          <a:prstGeom prst="line">
            <a:avLst/>
          </a:prstGeom>
          <a:ln>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4910619" y="3104096"/>
            <a:ext cx="0" cy="483688"/>
          </a:xfrm>
          <a:prstGeom prst="line">
            <a:avLst/>
          </a:prstGeom>
        </p:spPr>
        <p:style>
          <a:lnRef idx="2">
            <a:schemeClr val="dk1"/>
          </a:lnRef>
          <a:fillRef idx="0">
            <a:schemeClr val="dk1"/>
          </a:fillRef>
          <a:effectRef idx="1">
            <a:schemeClr val="dk1"/>
          </a:effectRef>
          <a:fontRef idx="minor">
            <a:schemeClr val="tx1"/>
          </a:fontRef>
        </p:style>
      </p:cxnSp>
      <p:cxnSp>
        <p:nvCxnSpPr>
          <p:cNvPr id="21" name="Straight Connector 20"/>
          <p:cNvCxnSpPr/>
          <p:nvPr/>
        </p:nvCxnSpPr>
        <p:spPr>
          <a:xfrm>
            <a:off x="4785587" y="3241026"/>
            <a:ext cx="0" cy="276393"/>
          </a:xfrm>
          <a:prstGeom prst="line">
            <a:avLst/>
          </a:prstGeom>
        </p:spPr>
        <p:style>
          <a:lnRef idx="2">
            <a:schemeClr val="dk1"/>
          </a:lnRef>
          <a:fillRef idx="0">
            <a:schemeClr val="dk1"/>
          </a:fillRef>
          <a:effectRef idx="1">
            <a:schemeClr val="dk1"/>
          </a:effectRef>
          <a:fontRef idx="minor">
            <a:schemeClr val="tx1"/>
          </a:fontRef>
        </p:style>
      </p:cxnSp>
      <p:sp>
        <p:nvSpPr>
          <p:cNvPr id="22" name="TextBox 21"/>
          <p:cNvSpPr txBox="1"/>
          <p:nvPr/>
        </p:nvSpPr>
        <p:spPr>
          <a:xfrm>
            <a:off x="4910619" y="3002448"/>
            <a:ext cx="288862" cy="343492"/>
          </a:xfrm>
          <a:prstGeom prst="rect">
            <a:avLst/>
          </a:prstGeom>
          <a:noFill/>
        </p:spPr>
        <p:txBody>
          <a:bodyPr wrap="none" rtlCol="0">
            <a:spAutoFit/>
          </a:bodyPr>
          <a:lstStyle/>
          <a:p>
            <a:r>
              <a:rPr lang="en-IN" sz="1632" dirty="0"/>
              <a:t>+</a:t>
            </a:r>
          </a:p>
        </p:txBody>
      </p:sp>
      <p:cxnSp>
        <p:nvCxnSpPr>
          <p:cNvPr id="23" name="Straight Arrow Connector 22"/>
          <p:cNvCxnSpPr/>
          <p:nvPr/>
        </p:nvCxnSpPr>
        <p:spPr>
          <a:xfrm>
            <a:off x="4336449" y="3727913"/>
            <a:ext cx="989760" cy="0"/>
          </a:xfrm>
          <a:prstGeom prst="straightConnector1">
            <a:avLst/>
          </a:prstGeom>
          <a:ln>
            <a:tailEnd type="triangle"/>
          </a:ln>
        </p:spPr>
        <p:style>
          <a:lnRef idx="2">
            <a:schemeClr val="dk1"/>
          </a:lnRef>
          <a:fillRef idx="0">
            <a:schemeClr val="dk1"/>
          </a:fillRef>
          <a:effectRef idx="1">
            <a:schemeClr val="dk1"/>
          </a:effectRef>
          <a:fontRef idx="minor">
            <a:schemeClr val="tx1"/>
          </a:fontRef>
        </p:style>
      </p:cxnSp>
      <p:sp>
        <p:nvSpPr>
          <p:cNvPr id="24" name="TextBox 23"/>
          <p:cNvSpPr txBox="1"/>
          <p:nvPr/>
        </p:nvSpPr>
        <p:spPr>
          <a:xfrm>
            <a:off x="4106040" y="3734315"/>
            <a:ext cx="1938210" cy="343492"/>
          </a:xfrm>
          <a:prstGeom prst="rect">
            <a:avLst/>
          </a:prstGeom>
          <a:noFill/>
        </p:spPr>
        <p:txBody>
          <a:bodyPr wrap="square" rtlCol="0">
            <a:spAutoFit/>
          </a:bodyPr>
          <a:lstStyle/>
          <a:p>
            <a:r>
              <a:rPr lang="en-IN" sz="1632" dirty="0"/>
              <a:t>+V (Positive)</a:t>
            </a:r>
          </a:p>
        </p:txBody>
      </p:sp>
      <p:sp>
        <p:nvSpPr>
          <p:cNvPr id="6" name="TextBox 5"/>
          <p:cNvSpPr txBox="1"/>
          <p:nvPr/>
        </p:nvSpPr>
        <p:spPr>
          <a:xfrm>
            <a:off x="4427591" y="2958228"/>
            <a:ext cx="357496" cy="343492"/>
          </a:xfrm>
          <a:prstGeom prst="rect">
            <a:avLst/>
          </a:prstGeom>
          <a:noFill/>
        </p:spPr>
        <p:txBody>
          <a:bodyPr wrap="square" rtlCol="0">
            <a:spAutoFit/>
          </a:bodyPr>
          <a:lstStyle/>
          <a:p>
            <a:r>
              <a:rPr lang="en-IN" sz="1632" dirty="0"/>
              <a:t>_</a:t>
            </a:r>
          </a:p>
        </p:txBody>
      </p:sp>
    </p:spTree>
    <p:extLst>
      <p:ext uri="{BB962C8B-B14F-4D97-AF65-F5344CB8AC3E}">
        <p14:creationId xmlns:p14="http://schemas.microsoft.com/office/powerpoint/2010/main" val="110687726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717958" y="-29478"/>
            <a:ext cx="3874130" cy="1325563"/>
          </a:xfrm>
        </p:spPr>
        <p:txBody>
          <a:bodyPr/>
          <a:lstStyle/>
          <a:p>
            <a:pPr algn="l"/>
            <a:r>
              <a:rPr lang="en-IN" dirty="0">
                <a:solidFill>
                  <a:schemeClr val="bg1"/>
                </a:solidFill>
              </a:rPr>
              <a:t>Sign conversion</a:t>
            </a:r>
          </a:p>
        </p:txBody>
      </p:sp>
      <p:sp>
        <p:nvSpPr>
          <p:cNvPr id="3" name="Content Placeholder 2"/>
          <p:cNvSpPr>
            <a:spLocks noGrp="1"/>
          </p:cNvSpPr>
          <p:nvPr>
            <p:ph idx="1"/>
          </p:nvPr>
        </p:nvSpPr>
        <p:spPr>
          <a:xfrm>
            <a:off x="762000" y="1417638"/>
            <a:ext cx="10180234" cy="4940052"/>
          </a:xfrm>
        </p:spPr>
        <p:txBody>
          <a:bodyPr>
            <a:normAutofit/>
          </a:bodyPr>
          <a:lstStyle/>
          <a:p>
            <a:r>
              <a:rPr lang="en-IN" dirty="0"/>
              <a:t>If we move through the resistance in the same direction as the current there will be a fall in potential. So </a:t>
            </a:r>
            <a:r>
              <a:rPr lang="en-IN" b="1" dirty="0"/>
              <a:t>negative (-)</a:t>
            </a:r>
            <a:r>
              <a:rPr lang="en-IN" dirty="0"/>
              <a:t> sign is assigned.</a:t>
            </a:r>
            <a:endParaRPr lang="en-IN" b="1" dirty="0"/>
          </a:p>
          <a:p>
            <a:endParaRPr lang="en-IN" dirty="0"/>
          </a:p>
          <a:p>
            <a:endParaRPr lang="en-IN" dirty="0"/>
          </a:p>
          <a:p>
            <a:r>
              <a:rPr lang="en-IN" dirty="0"/>
              <a:t>If we move in a direction opposite to the direction of current flow, there is a rise in potential and hence the sign is </a:t>
            </a:r>
            <a:r>
              <a:rPr lang="en-IN" b="1" dirty="0"/>
              <a:t>positive (+)</a:t>
            </a:r>
            <a:r>
              <a:rPr lang="en-IN" dirty="0"/>
              <a:t>.</a:t>
            </a:r>
          </a:p>
          <a:p>
            <a:pPr marL="0" indent="0">
              <a:buNone/>
            </a:pPr>
            <a:endParaRPr lang="en-IN" dirty="0"/>
          </a:p>
          <a:p>
            <a:pPr marL="0" indent="0">
              <a:buNone/>
            </a:pPr>
            <a:endParaRPr lang="en-IN" dirty="0"/>
          </a:p>
          <a:p>
            <a:endParaRPr lang="en-IN" dirty="0"/>
          </a:p>
          <a:p>
            <a:endParaRPr lang="en-IN" dirty="0"/>
          </a:p>
        </p:txBody>
      </p:sp>
      <p:sp>
        <p:nvSpPr>
          <p:cNvPr id="4" name="Footer Placeholder 3"/>
          <p:cNvSpPr>
            <a:spLocks noGrp="1"/>
          </p:cNvSpPr>
          <p:nvPr>
            <p:ph type="ftr" sz="quarter" idx="11"/>
          </p:nvPr>
        </p:nvSpPr>
        <p:spPr/>
        <p:txBody>
          <a:bodyPr/>
          <a:lstStyle/>
          <a:p>
            <a:r>
              <a:rPr lang="en-IN"/>
              <a:t>Lecture 6 / Electrical Engineering</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11</a:t>
            </a:fld>
            <a:endParaRPr lang="en-US" dirty="0"/>
          </a:p>
        </p:txBody>
      </p:sp>
      <p:sp>
        <p:nvSpPr>
          <p:cNvPr id="24" name="TextBox 23"/>
          <p:cNvSpPr txBox="1"/>
          <p:nvPr/>
        </p:nvSpPr>
        <p:spPr>
          <a:xfrm>
            <a:off x="4106040" y="3734315"/>
            <a:ext cx="1938210" cy="343492"/>
          </a:xfrm>
          <a:prstGeom prst="rect">
            <a:avLst/>
          </a:prstGeom>
          <a:noFill/>
        </p:spPr>
        <p:txBody>
          <a:bodyPr wrap="square" rtlCol="0">
            <a:spAutoFit/>
          </a:bodyPr>
          <a:lstStyle/>
          <a:p>
            <a:endParaRPr lang="en-IN" sz="1632" dirty="0"/>
          </a:p>
        </p:txBody>
      </p:sp>
      <p:pic>
        <p:nvPicPr>
          <p:cNvPr id="7" name="Picture 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175787" y="2485690"/>
            <a:ext cx="2151468" cy="1144534"/>
          </a:xfrm>
          <a:prstGeom prst="rect">
            <a:avLst/>
          </a:prstGeom>
        </p:spPr>
      </p:pic>
      <p:pic>
        <p:nvPicPr>
          <p:cNvPr id="8" name="Picture 7"/>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307761" y="4804553"/>
            <a:ext cx="1887520" cy="943404"/>
          </a:xfrm>
          <a:prstGeom prst="rect">
            <a:avLst/>
          </a:prstGeom>
        </p:spPr>
      </p:pic>
    </p:spTree>
    <p:extLst>
      <p:ext uri="{BB962C8B-B14F-4D97-AF65-F5344CB8AC3E}">
        <p14:creationId xmlns:p14="http://schemas.microsoft.com/office/powerpoint/2010/main" val="75674346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82957" y="-115774"/>
            <a:ext cx="7223093" cy="1325563"/>
          </a:xfrm>
        </p:spPr>
        <p:txBody>
          <a:bodyPr>
            <a:normAutofit/>
          </a:bodyPr>
          <a:lstStyle/>
          <a:p>
            <a:pPr algn="l"/>
            <a:r>
              <a:rPr lang="en-IN" sz="3600" b="1" dirty="0">
                <a:solidFill>
                  <a:schemeClr val="bg1"/>
                </a:solidFill>
              </a:rPr>
              <a:t>Steps to apply Kirchhoff’s law to get network equation</a:t>
            </a:r>
          </a:p>
        </p:txBody>
      </p:sp>
      <p:sp>
        <p:nvSpPr>
          <p:cNvPr id="3" name="Content Placeholder 2"/>
          <p:cNvSpPr>
            <a:spLocks noGrp="1"/>
          </p:cNvSpPr>
          <p:nvPr>
            <p:ph idx="1"/>
          </p:nvPr>
        </p:nvSpPr>
        <p:spPr>
          <a:xfrm>
            <a:off x="666750" y="1417638"/>
            <a:ext cx="10718800" cy="4940052"/>
          </a:xfrm>
        </p:spPr>
        <p:txBody>
          <a:bodyPr>
            <a:normAutofit/>
          </a:bodyPr>
          <a:lstStyle/>
          <a:p>
            <a:pPr marL="0" indent="0">
              <a:buNone/>
            </a:pPr>
            <a:r>
              <a:rPr lang="en-IN" b="1" dirty="0"/>
              <a:t>Step 1: </a:t>
            </a:r>
            <a:r>
              <a:rPr lang="en-IN" dirty="0"/>
              <a:t>Draw the circuit diagram from the given information and insert all the values of sources and resistors with appropriate polarities.</a:t>
            </a:r>
          </a:p>
          <a:p>
            <a:pPr marL="0" indent="0">
              <a:buNone/>
            </a:pPr>
            <a:r>
              <a:rPr lang="en-IN" b="1" dirty="0"/>
              <a:t>Step 2: </a:t>
            </a:r>
            <a:r>
              <a:rPr lang="en-IN" dirty="0"/>
              <a:t>Mark all the branch currents with some assumed directions using KCL at various node and junction.</a:t>
            </a:r>
          </a:p>
          <a:p>
            <a:pPr marL="0" indent="0">
              <a:buNone/>
            </a:pPr>
            <a:r>
              <a:rPr lang="en-IN" b="1" dirty="0"/>
              <a:t>Step 3: </a:t>
            </a:r>
            <a:r>
              <a:rPr lang="en-IN" dirty="0"/>
              <a:t>Choose any closed loop and find the algebraic sum of voltage drop and </a:t>
            </a:r>
            <a:r>
              <a:rPr lang="en-IN" dirty="0" err="1"/>
              <a:t>emf</a:t>
            </a:r>
            <a:r>
              <a:rPr lang="en-IN" dirty="0"/>
              <a:t>.</a:t>
            </a:r>
          </a:p>
          <a:p>
            <a:pPr marL="0" indent="0">
              <a:buNone/>
            </a:pPr>
            <a:r>
              <a:rPr lang="en-IN" b="1" dirty="0"/>
              <a:t>Step 4: </a:t>
            </a:r>
            <a:r>
              <a:rPr lang="en-IN" dirty="0"/>
              <a:t>Equate the algebraic sum of voltage drops and the algebraic sum of emf’s to zero and obtain the equations </a:t>
            </a:r>
            <a:r>
              <a:rPr lang="en-IN" dirty="0" err="1"/>
              <a:t>interms</a:t>
            </a:r>
            <a:r>
              <a:rPr lang="en-IN" dirty="0"/>
              <a:t> of unknown current.</a:t>
            </a:r>
          </a:p>
          <a:p>
            <a:pPr marL="0" indent="0">
              <a:buNone/>
            </a:pPr>
            <a:endParaRPr lang="en-IN" dirty="0"/>
          </a:p>
          <a:p>
            <a:endParaRPr lang="en-IN" dirty="0"/>
          </a:p>
          <a:p>
            <a:endParaRPr lang="en-IN" dirty="0"/>
          </a:p>
        </p:txBody>
      </p:sp>
      <p:sp>
        <p:nvSpPr>
          <p:cNvPr id="4" name="Footer Placeholder 3"/>
          <p:cNvSpPr>
            <a:spLocks noGrp="1"/>
          </p:cNvSpPr>
          <p:nvPr>
            <p:ph type="ftr" sz="quarter" idx="11"/>
          </p:nvPr>
        </p:nvSpPr>
        <p:spPr/>
        <p:txBody>
          <a:bodyPr/>
          <a:lstStyle/>
          <a:p>
            <a:r>
              <a:rPr lang="en-IN"/>
              <a:t>Lecture 6 / Electrical Engineering</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12</a:t>
            </a:fld>
            <a:endParaRPr lang="en-US" dirty="0"/>
          </a:p>
        </p:txBody>
      </p:sp>
      <p:sp>
        <p:nvSpPr>
          <p:cNvPr id="24" name="TextBox 23"/>
          <p:cNvSpPr txBox="1"/>
          <p:nvPr/>
        </p:nvSpPr>
        <p:spPr>
          <a:xfrm>
            <a:off x="4106040" y="3734315"/>
            <a:ext cx="1938210" cy="343492"/>
          </a:xfrm>
          <a:prstGeom prst="rect">
            <a:avLst/>
          </a:prstGeom>
          <a:noFill/>
        </p:spPr>
        <p:txBody>
          <a:bodyPr wrap="square" rtlCol="0">
            <a:spAutoFit/>
          </a:bodyPr>
          <a:lstStyle/>
          <a:p>
            <a:endParaRPr lang="en-IN" sz="1632" dirty="0"/>
          </a:p>
        </p:txBody>
      </p:sp>
    </p:spTree>
    <p:extLst>
      <p:ext uri="{BB962C8B-B14F-4D97-AF65-F5344CB8AC3E}">
        <p14:creationId xmlns:p14="http://schemas.microsoft.com/office/powerpoint/2010/main" val="173847870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62307" y="-53694"/>
            <a:ext cx="7559643" cy="1325563"/>
          </a:xfrm>
        </p:spPr>
        <p:txBody>
          <a:bodyPr>
            <a:normAutofit/>
          </a:bodyPr>
          <a:lstStyle/>
          <a:p>
            <a:pPr algn="l"/>
            <a:r>
              <a:rPr lang="en-IN" b="1" dirty="0">
                <a:solidFill>
                  <a:schemeClr val="bg1"/>
                </a:solidFill>
              </a:rPr>
              <a:t>Steps to apply Kirchhoff’s law to get network equation (</a:t>
            </a:r>
            <a:r>
              <a:rPr lang="en-IN" b="1" dirty="0" err="1">
                <a:solidFill>
                  <a:schemeClr val="bg1"/>
                </a:solidFill>
              </a:rPr>
              <a:t>cont</a:t>
            </a:r>
            <a:r>
              <a:rPr lang="en-IN" b="1" dirty="0">
                <a:solidFill>
                  <a:schemeClr val="bg1"/>
                </a:solidFill>
              </a:rPr>
              <a:t>…)</a:t>
            </a:r>
          </a:p>
        </p:txBody>
      </p:sp>
      <p:sp>
        <p:nvSpPr>
          <p:cNvPr id="3" name="Content Placeholder 2"/>
          <p:cNvSpPr>
            <a:spLocks noGrp="1"/>
          </p:cNvSpPr>
          <p:nvPr>
            <p:ph idx="1"/>
          </p:nvPr>
        </p:nvSpPr>
        <p:spPr>
          <a:xfrm>
            <a:off x="647700" y="1600201"/>
            <a:ext cx="10477500" cy="4940052"/>
          </a:xfrm>
        </p:spPr>
        <p:txBody>
          <a:bodyPr>
            <a:normAutofit/>
          </a:bodyPr>
          <a:lstStyle/>
          <a:p>
            <a:pPr marL="0" indent="0">
              <a:buNone/>
            </a:pPr>
            <a:r>
              <a:rPr lang="en-IN" b="1" dirty="0"/>
              <a:t>Step 5: </a:t>
            </a:r>
            <a:r>
              <a:rPr lang="en-IN" dirty="0"/>
              <a:t>Now obtain the unknown current by solving the equations.</a:t>
            </a:r>
          </a:p>
          <a:p>
            <a:pPr marL="0" indent="0">
              <a:buNone/>
            </a:pPr>
            <a:r>
              <a:rPr lang="en-IN" b="1" dirty="0"/>
              <a:t>Step 6: </a:t>
            </a:r>
            <a:r>
              <a:rPr lang="en-IN" dirty="0"/>
              <a:t>If the value of the assumed current comes out to be negative, it means that actual direction of current is opposite to that of assumed direction. </a:t>
            </a:r>
          </a:p>
          <a:p>
            <a:endParaRPr lang="en-IN" dirty="0"/>
          </a:p>
        </p:txBody>
      </p:sp>
      <p:sp>
        <p:nvSpPr>
          <p:cNvPr id="4" name="Footer Placeholder 3"/>
          <p:cNvSpPr>
            <a:spLocks noGrp="1"/>
          </p:cNvSpPr>
          <p:nvPr>
            <p:ph type="ftr" sz="quarter" idx="11"/>
          </p:nvPr>
        </p:nvSpPr>
        <p:spPr/>
        <p:txBody>
          <a:bodyPr/>
          <a:lstStyle/>
          <a:p>
            <a:r>
              <a:rPr lang="en-IN"/>
              <a:t>Lecture 6 / Electrical Engineering</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13</a:t>
            </a:fld>
            <a:endParaRPr lang="en-US" dirty="0"/>
          </a:p>
        </p:txBody>
      </p:sp>
      <p:sp>
        <p:nvSpPr>
          <p:cNvPr id="24" name="TextBox 23"/>
          <p:cNvSpPr txBox="1"/>
          <p:nvPr/>
        </p:nvSpPr>
        <p:spPr>
          <a:xfrm>
            <a:off x="4106040" y="3734315"/>
            <a:ext cx="1938210" cy="343492"/>
          </a:xfrm>
          <a:prstGeom prst="rect">
            <a:avLst/>
          </a:prstGeom>
          <a:noFill/>
        </p:spPr>
        <p:txBody>
          <a:bodyPr wrap="square" rtlCol="0">
            <a:spAutoFit/>
          </a:bodyPr>
          <a:lstStyle/>
          <a:p>
            <a:endParaRPr lang="en-IN" sz="1632" dirty="0"/>
          </a:p>
        </p:txBody>
      </p:sp>
    </p:spTree>
    <p:extLst>
      <p:ext uri="{BB962C8B-B14F-4D97-AF65-F5344CB8AC3E}">
        <p14:creationId xmlns:p14="http://schemas.microsoft.com/office/powerpoint/2010/main" val="382351672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8219" y="365126"/>
            <a:ext cx="11481847" cy="665876"/>
          </a:xfrm>
        </p:spPr>
        <p:txBody>
          <a:bodyPr>
            <a:normAutofit fontScale="90000"/>
          </a:bodyPr>
          <a:lstStyle/>
          <a:p>
            <a:pPr algn="ctr"/>
            <a:r>
              <a:rPr lang="en-IN" b="1" dirty="0">
                <a:solidFill>
                  <a:schemeClr val="bg1"/>
                </a:solidFill>
              </a:rPr>
              <a:t>Exercise 1</a:t>
            </a:r>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a:xfrm>
                <a:off x="358219" y="1552639"/>
                <a:ext cx="11833781" cy="3848920"/>
              </a:xfrm>
            </p:spPr>
            <p:txBody>
              <a:bodyPr>
                <a:normAutofit/>
              </a:bodyPr>
              <a:lstStyle/>
              <a:p>
                <a:pPr marL="0" indent="0">
                  <a:buNone/>
                </a:pPr>
                <a:r>
                  <a:rPr lang="en-IN" dirty="0"/>
                  <a:t> Apply KVL in the following circuit</a:t>
                </a:r>
              </a:p>
              <a:p>
                <a:pPr marL="0" indent="0">
                  <a:buNone/>
                </a:pPr>
                <a:r>
                  <a:rPr lang="en-IN" dirty="0"/>
                  <a:t>					</a:t>
                </a:r>
                <a:r>
                  <a:rPr lang="en-IN" dirty="0" err="1"/>
                  <a:t>Soln</a:t>
                </a:r>
                <a:r>
                  <a:rPr lang="en-IN" dirty="0"/>
                  <a:t>:</a:t>
                </a:r>
              </a:p>
              <a:p>
                <a:pPr marL="0" indent="0">
                  <a:buNone/>
                </a:pPr>
                <a:r>
                  <a:rPr lang="en-IN" dirty="0"/>
                  <a:t>					Potential rise= 20</a:t>
                </a:r>
              </a:p>
              <a:p>
                <a:pPr marL="0" indent="0">
                  <a:buNone/>
                </a:pPr>
                <a:r>
                  <a:rPr lang="en-IN" dirty="0"/>
                  <a:t>					Potential  Drop=</a:t>
                </a:r>
                <a14:m>
                  <m:oMath xmlns:m="http://schemas.openxmlformats.org/officeDocument/2006/math">
                    <m:r>
                      <a:rPr lang="en-GB" b="0" i="1" smtClean="0">
                        <a:latin typeface="Cambria Math" panose="02040503050406030204" pitchFamily="18" charset="0"/>
                      </a:rPr>
                      <m:t>20</m:t>
                    </m:r>
                    <m:sSub>
                      <m:sSubPr>
                        <m:ctrlPr>
                          <a:rPr lang="en-GB" b="0" i="1" smtClean="0">
                            <a:latin typeface="Cambria Math" panose="02040503050406030204" pitchFamily="18" charset="0"/>
                          </a:rPr>
                        </m:ctrlPr>
                      </m:sSubPr>
                      <m:e>
                        <m:r>
                          <a:rPr lang="en-GB" b="0" i="1" smtClean="0">
                            <a:latin typeface="Cambria Math" panose="02040503050406030204" pitchFamily="18" charset="0"/>
                          </a:rPr>
                          <m:t>𝐼</m:t>
                        </m:r>
                      </m:e>
                      <m:sub>
                        <m:r>
                          <a:rPr lang="en-GB" b="0" i="1" smtClean="0">
                            <a:latin typeface="Cambria Math" panose="02040503050406030204" pitchFamily="18" charset="0"/>
                          </a:rPr>
                          <m:t>1</m:t>
                        </m:r>
                      </m:sub>
                    </m:sSub>
                    <m:r>
                      <a:rPr lang="en-GB" b="0" i="1" smtClean="0">
                        <a:latin typeface="Cambria Math" panose="02040503050406030204" pitchFamily="18" charset="0"/>
                      </a:rPr>
                      <m:t>+8</m:t>
                    </m:r>
                    <m:sSub>
                      <m:sSubPr>
                        <m:ctrlPr>
                          <a:rPr lang="en-GB" i="1">
                            <a:latin typeface="Cambria Math" panose="02040503050406030204" pitchFamily="18" charset="0"/>
                          </a:rPr>
                        </m:ctrlPr>
                      </m:sSubPr>
                      <m:e>
                        <m:r>
                          <a:rPr lang="en-GB" i="1">
                            <a:latin typeface="Cambria Math" panose="02040503050406030204" pitchFamily="18" charset="0"/>
                          </a:rPr>
                          <m:t>𝐼</m:t>
                        </m:r>
                      </m:e>
                      <m:sub>
                        <m:r>
                          <a:rPr lang="en-GB" i="1">
                            <a:latin typeface="Cambria Math" panose="02040503050406030204" pitchFamily="18" charset="0"/>
                          </a:rPr>
                          <m:t>1</m:t>
                        </m:r>
                      </m:sub>
                    </m:sSub>
                    <m:r>
                      <a:rPr lang="en-GB" b="0" i="1" smtClean="0">
                        <a:latin typeface="Cambria Math" panose="02040503050406030204" pitchFamily="18" charset="0"/>
                      </a:rPr>
                      <m:t>+20</m:t>
                    </m:r>
                    <m:sSub>
                      <m:sSubPr>
                        <m:ctrlPr>
                          <a:rPr lang="en-GB" i="1">
                            <a:latin typeface="Cambria Math" panose="02040503050406030204" pitchFamily="18" charset="0"/>
                          </a:rPr>
                        </m:ctrlPr>
                      </m:sSubPr>
                      <m:e>
                        <m:r>
                          <a:rPr lang="en-GB" i="1">
                            <a:latin typeface="Cambria Math" panose="02040503050406030204" pitchFamily="18" charset="0"/>
                          </a:rPr>
                          <m:t>𝐼</m:t>
                        </m:r>
                      </m:e>
                      <m:sub>
                        <m:r>
                          <a:rPr lang="en-GB" i="1">
                            <a:latin typeface="Cambria Math" panose="02040503050406030204" pitchFamily="18" charset="0"/>
                          </a:rPr>
                          <m:t>1</m:t>
                        </m:r>
                      </m:sub>
                    </m:sSub>
                    <m:r>
                      <a:rPr lang="en-GB" b="0" i="1" smtClean="0">
                        <a:latin typeface="Cambria Math" panose="02040503050406030204" pitchFamily="18" charset="0"/>
                      </a:rPr>
                      <m:t>+15</m:t>
                    </m:r>
                    <m:sSub>
                      <m:sSubPr>
                        <m:ctrlPr>
                          <a:rPr lang="en-GB" i="1">
                            <a:latin typeface="Cambria Math" panose="02040503050406030204" pitchFamily="18" charset="0"/>
                          </a:rPr>
                        </m:ctrlPr>
                      </m:sSubPr>
                      <m:e>
                        <m:r>
                          <a:rPr lang="en-GB" i="1">
                            <a:latin typeface="Cambria Math" panose="02040503050406030204" pitchFamily="18" charset="0"/>
                          </a:rPr>
                          <m:t>𝐼</m:t>
                        </m:r>
                      </m:e>
                      <m:sub>
                        <m:r>
                          <a:rPr lang="en-GB" i="1">
                            <a:latin typeface="Cambria Math" panose="02040503050406030204" pitchFamily="18" charset="0"/>
                          </a:rPr>
                          <m:t>1</m:t>
                        </m:r>
                      </m:sub>
                    </m:sSub>
                  </m:oMath>
                </a14:m>
                <a:endParaRPr lang="en-IN" dirty="0"/>
              </a:p>
              <a:p>
                <a:pPr marL="0" indent="0">
                  <a:buNone/>
                </a:pPr>
                <a:r>
                  <a:rPr lang="en-IN" dirty="0"/>
                  <a:t>					Applying KVL, we will get</a:t>
                </a:r>
              </a:p>
              <a:p>
                <a:pPr marL="0" indent="0">
                  <a:buNone/>
                </a:pPr>
                <a:r>
                  <a:rPr lang="en-IN" dirty="0"/>
                  <a:t>					</a:t>
                </a:r>
                <a:r>
                  <a:rPr lang="en-GB" b="0" dirty="0"/>
                  <a:t> </a:t>
                </a:r>
                <a14:m>
                  <m:oMath xmlns:m="http://schemas.openxmlformats.org/officeDocument/2006/math">
                    <m:r>
                      <a:rPr lang="en-GB" b="0" i="1" smtClean="0">
                        <a:latin typeface="Cambria Math" panose="02040503050406030204" pitchFamily="18" charset="0"/>
                      </a:rPr>
                      <m:t>20</m:t>
                    </m:r>
                    <m:sSub>
                      <m:sSubPr>
                        <m:ctrlPr>
                          <a:rPr lang="en-GB" b="0" i="1" smtClean="0">
                            <a:latin typeface="Cambria Math" panose="02040503050406030204" pitchFamily="18" charset="0"/>
                          </a:rPr>
                        </m:ctrlPr>
                      </m:sSubPr>
                      <m:e>
                        <m:r>
                          <a:rPr lang="en-GB" b="0" i="1" smtClean="0">
                            <a:latin typeface="Cambria Math" panose="02040503050406030204" pitchFamily="18" charset="0"/>
                          </a:rPr>
                          <m:t>𝐼</m:t>
                        </m:r>
                      </m:e>
                      <m:sub>
                        <m:r>
                          <a:rPr lang="en-GB" b="0" i="1" smtClean="0">
                            <a:latin typeface="Cambria Math" panose="02040503050406030204" pitchFamily="18" charset="0"/>
                          </a:rPr>
                          <m:t>1</m:t>
                        </m:r>
                      </m:sub>
                    </m:sSub>
                    <m:r>
                      <a:rPr lang="en-GB" b="0" i="1" smtClean="0">
                        <a:latin typeface="Cambria Math" panose="02040503050406030204" pitchFamily="18" charset="0"/>
                      </a:rPr>
                      <m:t>+8</m:t>
                    </m:r>
                    <m:sSub>
                      <m:sSubPr>
                        <m:ctrlPr>
                          <a:rPr lang="en-GB" i="1">
                            <a:latin typeface="Cambria Math" panose="02040503050406030204" pitchFamily="18" charset="0"/>
                          </a:rPr>
                        </m:ctrlPr>
                      </m:sSubPr>
                      <m:e>
                        <m:r>
                          <a:rPr lang="en-GB" i="1">
                            <a:latin typeface="Cambria Math" panose="02040503050406030204" pitchFamily="18" charset="0"/>
                          </a:rPr>
                          <m:t>𝐼</m:t>
                        </m:r>
                      </m:e>
                      <m:sub>
                        <m:r>
                          <a:rPr lang="en-GB" i="1">
                            <a:latin typeface="Cambria Math" panose="02040503050406030204" pitchFamily="18" charset="0"/>
                          </a:rPr>
                          <m:t>1</m:t>
                        </m:r>
                      </m:sub>
                    </m:sSub>
                    <m:r>
                      <a:rPr lang="en-GB" b="0" i="1" smtClean="0">
                        <a:latin typeface="Cambria Math" panose="02040503050406030204" pitchFamily="18" charset="0"/>
                      </a:rPr>
                      <m:t>+20</m:t>
                    </m:r>
                    <m:sSub>
                      <m:sSubPr>
                        <m:ctrlPr>
                          <a:rPr lang="en-GB" i="1">
                            <a:latin typeface="Cambria Math" panose="02040503050406030204" pitchFamily="18" charset="0"/>
                          </a:rPr>
                        </m:ctrlPr>
                      </m:sSubPr>
                      <m:e>
                        <m:r>
                          <a:rPr lang="en-GB" i="1">
                            <a:latin typeface="Cambria Math" panose="02040503050406030204" pitchFamily="18" charset="0"/>
                          </a:rPr>
                          <m:t>𝐼</m:t>
                        </m:r>
                      </m:e>
                      <m:sub>
                        <m:r>
                          <a:rPr lang="en-GB" i="1">
                            <a:latin typeface="Cambria Math" panose="02040503050406030204" pitchFamily="18" charset="0"/>
                          </a:rPr>
                          <m:t>1</m:t>
                        </m:r>
                      </m:sub>
                    </m:sSub>
                    <m:r>
                      <a:rPr lang="en-GB" b="0" i="1" smtClean="0">
                        <a:latin typeface="Cambria Math" panose="02040503050406030204" pitchFamily="18" charset="0"/>
                      </a:rPr>
                      <m:t>+15</m:t>
                    </m:r>
                    <m:sSub>
                      <m:sSubPr>
                        <m:ctrlPr>
                          <a:rPr lang="en-GB" i="1">
                            <a:latin typeface="Cambria Math" panose="02040503050406030204" pitchFamily="18" charset="0"/>
                          </a:rPr>
                        </m:ctrlPr>
                      </m:sSubPr>
                      <m:e>
                        <m:r>
                          <a:rPr lang="en-GB" i="1">
                            <a:latin typeface="Cambria Math" panose="02040503050406030204" pitchFamily="18" charset="0"/>
                          </a:rPr>
                          <m:t>𝐼</m:t>
                        </m:r>
                      </m:e>
                      <m:sub>
                        <m:r>
                          <a:rPr lang="en-GB" i="1">
                            <a:latin typeface="Cambria Math" panose="02040503050406030204" pitchFamily="18" charset="0"/>
                          </a:rPr>
                          <m:t>1</m:t>
                        </m:r>
                      </m:sub>
                    </m:sSub>
                    <m:r>
                      <a:rPr lang="en-GB" b="0" i="0" smtClean="0">
                        <a:latin typeface="Cambria Math" panose="02040503050406030204" pitchFamily="18" charset="0"/>
                      </a:rPr>
                      <m:t>=20</m:t>
                    </m:r>
                  </m:oMath>
                </a14:m>
                <a:endParaRPr lang="en-IN" dirty="0"/>
              </a:p>
              <a:p>
                <a:pPr marL="0" indent="0">
                  <a:buNone/>
                </a:pPr>
                <a:r>
                  <a:rPr lang="en-IN" dirty="0"/>
                  <a:t>					</a:t>
                </a:r>
                <a14:m>
                  <m:oMath xmlns:m="http://schemas.openxmlformats.org/officeDocument/2006/math">
                    <m:r>
                      <a:rPr lang="en-GB" b="0" i="1" smtClean="0">
                        <a:latin typeface="Cambria Math" panose="02040503050406030204" pitchFamily="18" charset="0"/>
                      </a:rPr>
                      <m:t>−20</m:t>
                    </m:r>
                    <m:sSub>
                      <m:sSubPr>
                        <m:ctrlPr>
                          <a:rPr lang="en-GB" b="0" i="1" smtClean="0">
                            <a:latin typeface="Cambria Math" panose="02040503050406030204" pitchFamily="18" charset="0"/>
                          </a:rPr>
                        </m:ctrlPr>
                      </m:sSubPr>
                      <m:e>
                        <m:r>
                          <a:rPr lang="en-GB" b="0" i="1" smtClean="0">
                            <a:latin typeface="Cambria Math" panose="02040503050406030204" pitchFamily="18" charset="0"/>
                          </a:rPr>
                          <m:t>𝐼</m:t>
                        </m:r>
                      </m:e>
                      <m:sub>
                        <m:r>
                          <a:rPr lang="en-GB" b="0" i="1" smtClean="0">
                            <a:latin typeface="Cambria Math" panose="02040503050406030204" pitchFamily="18" charset="0"/>
                          </a:rPr>
                          <m:t>1</m:t>
                        </m:r>
                      </m:sub>
                    </m:sSub>
                    <m:r>
                      <a:rPr lang="en-GB" b="0" i="1" smtClean="0">
                        <a:latin typeface="Cambria Math" panose="02040503050406030204" pitchFamily="18" charset="0"/>
                      </a:rPr>
                      <m:t>−8</m:t>
                    </m:r>
                    <m:sSub>
                      <m:sSubPr>
                        <m:ctrlPr>
                          <a:rPr lang="en-GB" i="1">
                            <a:latin typeface="Cambria Math" panose="02040503050406030204" pitchFamily="18" charset="0"/>
                          </a:rPr>
                        </m:ctrlPr>
                      </m:sSubPr>
                      <m:e>
                        <m:r>
                          <a:rPr lang="en-GB" i="1">
                            <a:latin typeface="Cambria Math" panose="02040503050406030204" pitchFamily="18" charset="0"/>
                          </a:rPr>
                          <m:t>𝐼</m:t>
                        </m:r>
                      </m:e>
                      <m:sub>
                        <m:r>
                          <a:rPr lang="en-GB" i="1">
                            <a:latin typeface="Cambria Math" panose="02040503050406030204" pitchFamily="18" charset="0"/>
                          </a:rPr>
                          <m:t>1</m:t>
                        </m:r>
                      </m:sub>
                    </m:sSub>
                    <m:r>
                      <a:rPr lang="en-GB" b="0" i="1" smtClean="0">
                        <a:latin typeface="Cambria Math" panose="02040503050406030204" pitchFamily="18" charset="0"/>
                      </a:rPr>
                      <m:t>−20</m:t>
                    </m:r>
                    <m:sSub>
                      <m:sSubPr>
                        <m:ctrlPr>
                          <a:rPr lang="en-GB" i="1">
                            <a:latin typeface="Cambria Math" panose="02040503050406030204" pitchFamily="18" charset="0"/>
                          </a:rPr>
                        </m:ctrlPr>
                      </m:sSubPr>
                      <m:e>
                        <m:r>
                          <a:rPr lang="en-GB" i="1">
                            <a:latin typeface="Cambria Math" panose="02040503050406030204" pitchFamily="18" charset="0"/>
                          </a:rPr>
                          <m:t>𝐼</m:t>
                        </m:r>
                      </m:e>
                      <m:sub>
                        <m:r>
                          <a:rPr lang="en-GB" i="1">
                            <a:latin typeface="Cambria Math" panose="02040503050406030204" pitchFamily="18" charset="0"/>
                          </a:rPr>
                          <m:t>1</m:t>
                        </m:r>
                      </m:sub>
                    </m:sSub>
                    <m:r>
                      <a:rPr lang="en-GB" b="0" i="1" smtClean="0">
                        <a:latin typeface="Cambria Math" panose="02040503050406030204" pitchFamily="18" charset="0"/>
                      </a:rPr>
                      <m:t>−15</m:t>
                    </m:r>
                    <m:sSub>
                      <m:sSubPr>
                        <m:ctrlPr>
                          <a:rPr lang="en-GB" i="1">
                            <a:latin typeface="Cambria Math" panose="02040503050406030204" pitchFamily="18" charset="0"/>
                          </a:rPr>
                        </m:ctrlPr>
                      </m:sSubPr>
                      <m:e>
                        <m:r>
                          <a:rPr lang="en-GB" i="1">
                            <a:latin typeface="Cambria Math" panose="02040503050406030204" pitchFamily="18" charset="0"/>
                          </a:rPr>
                          <m:t>𝐼</m:t>
                        </m:r>
                      </m:e>
                      <m:sub>
                        <m:r>
                          <a:rPr lang="en-GB" i="1">
                            <a:latin typeface="Cambria Math" panose="02040503050406030204" pitchFamily="18" charset="0"/>
                          </a:rPr>
                          <m:t>1</m:t>
                        </m:r>
                      </m:sub>
                    </m:sSub>
                    <m:r>
                      <a:rPr lang="en-GB" b="0" i="1" smtClean="0">
                        <a:latin typeface="Cambria Math" panose="02040503050406030204" pitchFamily="18" charset="0"/>
                      </a:rPr>
                      <m:t>+20=0</m:t>
                    </m:r>
                  </m:oMath>
                </a14:m>
                <a:endParaRPr lang="en-IN" dirty="0"/>
              </a:p>
              <a:p>
                <a:endParaRPr lang="en-IN"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xfrm>
                <a:off x="358219" y="1552639"/>
                <a:ext cx="11833781" cy="3848920"/>
              </a:xfrm>
              <a:blipFill>
                <a:blip r:embed="rId2"/>
                <a:stretch>
                  <a:fillRect l="-412" t="-2694"/>
                </a:stretch>
              </a:blipFill>
            </p:spPr>
            <p:txBody>
              <a:bodyPr/>
              <a:lstStyle/>
              <a:p>
                <a:r>
                  <a:rPr lang="en-GB">
                    <a:noFill/>
                  </a:rPr>
                  <a:t> </a:t>
                </a:r>
              </a:p>
            </p:txBody>
          </p:sp>
        </mc:Fallback>
      </mc:AlternateContent>
      <p:sp>
        <p:nvSpPr>
          <p:cNvPr id="4" name="Footer Placeholder 3"/>
          <p:cNvSpPr>
            <a:spLocks noGrp="1"/>
          </p:cNvSpPr>
          <p:nvPr>
            <p:ph type="ftr" sz="quarter" idx="4294967295"/>
          </p:nvPr>
        </p:nvSpPr>
        <p:spPr>
          <a:xfrm>
            <a:off x="8331200" y="6461125"/>
            <a:ext cx="3860800" cy="365125"/>
          </a:xfrm>
          <a:prstGeom prst="rect">
            <a:avLst/>
          </a:prstGeom>
        </p:spPr>
        <p:txBody>
          <a:bodyPr/>
          <a:lstStyle/>
          <a:p>
            <a:r>
              <a:rPr lang="en-IN"/>
              <a:t>Lecture 6 / Electrical Engineering</a:t>
            </a:r>
            <a:endParaRPr lang="en-US" dirty="0"/>
          </a:p>
        </p:txBody>
      </p:sp>
      <p:sp>
        <p:nvSpPr>
          <p:cNvPr id="5" name="Slide Number Placeholder 4"/>
          <p:cNvSpPr>
            <a:spLocks noGrp="1"/>
          </p:cNvSpPr>
          <p:nvPr>
            <p:ph type="sldNum" sz="quarter" idx="4294967295"/>
          </p:nvPr>
        </p:nvSpPr>
        <p:spPr>
          <a:xfrm>
            <a:off x="0" y="0"/>
            <a:ext cx="0" cy="0"/>
          </a:xfrm>
        </p:spPr>
        <p:txBody>
          <a:bodyPr/>
          <a:lstStyle/>
          <a:p>
            <a:fld id="{A465DFF1-0632-DC41-8079-D9882AFED7B7}" type="slidenum">
              <a:rPr lang="en-US" smtClean="0"/>
              <a:pPr/>
              <a:t>14</a:t>
            </a:fld>
            <a:endParaRPr lang="en-US" dirty="0"/>
          </a:p>
        </p:txBody>
      </p:sp>
      <p:sp>
        <p:nvSpPr>
          <p:cNvPr id="24" name="TextBox 23"/>
          <p:cNvSpPr txBox="1"/>
          <p:nvPr/>
        </p:nvSpPr>
        <p:spPr>
          <a:xfrm>
            <a:off x="4106040" y="3734315"/>
            <a:ext cx="1938210" cy="343492"/>
          </a:xfrm>
          <a:prstGeom prst="rect">
            <a:avLst/>
          </a:prstGeom>
          <a:noFill/>
        </p:spPr>
        <p:txBody>
          <a:bodyPr wrap="square" rtlCol="0">
            <a:spAutoFit/>
          </a:bodyPr>
          <a:lstStyle/>
          <a:p>
            <a:endParaRPr lang="en-IN" sz="1632" dirty="0"/>
          </a:p>
        </p:txBody>
      </p:sp>
      <p:pic>
        <p:nvPicPr>
          <p:cNvPr id="6" name="Picture 5">
            <a:extLst>
              <a:ext uri="{FF2B5EF4-FFF2-40B4-BE49-F238E27FC236}">
                <a16:creationId xmlns:a16="http://schemas.microsoft.com/office/drawing/2014/main" id="{C143DC46-1B90-A6E1-4633-22DB497DB9F4}"/>
              </a:ext>
            </a:extLst>
          </p:cNvPr>
          <p:cNvPicPr>
            <a:picLocks noChangeAspect="1"/>
          </p:cNvPicPr>
          <p:nvPr/>
        </p:nvPicPr>
        <p:blipFill>
          <a:blip r:embed="rId3"/>
          <a:stretch>
            <a:fillRect/>
          </a:stretch>
        </p:blipFill>
        <p:spPr>
          <a:xfrm>
            <a:off x="427344" y="2110470"/>
            <a:ext cx="3371850" cy="2867025"/>
          </a:xfrm>
          <a:prstGeom prst="rect">
            <a:avLst/>
          </a:prstGeom>
        </p:spPr>
      </p:pic>
    </p:spTree>
    <p:extLst>
      <p:ext uri="{BB962C8B-B14F-4D97-AF65-F5344CB8AC3E}">
        <p14:creationId xmlns:p14="http://schemas.microsoft.com/office/powerpoint/2010/main" val="72696374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175787" y="-53694"/>
            <a:ext cx="6346163" cy="1325563"/>
          </a:xfrm>
        </p:spPr>
        <p:txBody>
          <a:bodyPr>
            <a:normAutofit/>
          </a:bodyPr>
          <a:lstStyle/>
          <a:p>
            <a:pPr algn="l"/>
            <a:r>
              <a:rPr lang="en-IN" b="1" dirty="0">
                <a:solidFill>
                  <a:schemeClr val="bg1"/>
                </a:solidFill>
              </a:rPr>
              <a:t>Exercise 2</a:t>
            </a:r>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a:xfrm>
                <a:off x="647699" y="1600201"/>
                <a:ext cx="11165857" cy="4940052"/>
              </a:xfrm>
            </p:spPr>
            <p:txBody>
              <a:bodyPr>
                <a:normAutofit/>
              </a:bodyPr>
              <a:lstStyle/>
              <a:p>
                <a:pPr marL="0" indent="0">
                  <a:buNone/>
                </a:pPr>
                <a:r>
                  <a:rPr lang="en-IN" dirty="0"/>
                  <a:t>Apply KVL in the following Circuit</a:t>
                </a:r>
              </a:p>
              <a:p>
                <a:pPr marL="0" indent="0">
                  <a:buNone/>
                </a:pPr>
                <a:r>
                  <a:rPr lang="en-IN" dirty="0"/>
                  <a:t>					</a:t>
                </a:r>
                <a:r>
                  <a:rPr lang="en-IN" dirty="0" err="1"/>
                  <a:t>Soln</a:t>
                </a:r>
                <a:r>
                  <a:rPr lang="en-IN" dirty="0"/>
                  <a:t>:</a:t>
                </a:r>
              </a:p>
              <a:p>
                <a:pPr marL="0" indent="0">
                  <a:buNone/>
                </a:pPr>
                <a:r>
                  <a:rPr lang="en-IN" dirty="0"/>
                  <a:t>					Potential rise= 20</a:t>
                </a:r>
              </a:p>
              <a:p>
                <a:pPr marL="0" indent="0">
                  <a:buNone/>
                </a:pPr>
                <a:r>
                  <a:rPr lang="en-IN" dirty="0"/>
                  <a:t>					Potential  Drop=</a:t>
                </a:r>
                <a14:m>
                  <m:oMath xmlns:m="http://schemas.openxmlformats.org/officeDocument/2006/math">
                    <m:r>
                      <a:rPr lang="en-GB" i="1">
                        <a:latin typeface="Cambria Math" panose="02040503050406030204" pitchFamily="18" charset="0"/>
                      </a:rPr>
                      <m:t>1</m:t>
                    </m:r>
                    <m:r>
                      <a:rPr lang="en-GB" b="0" i="1" smtClean="0">
                        <a:latin typeface="Cambria Math" panose="02040503050406030204" pitchFamily="18" charset="0"/>
                      </a:rPr>
                      <m:t>5</m:t>
                    </m:r>
                    <m:sSub>
                      <m:sSubPr>
                        <m:ctrlPr>
                          <a:rPr lang="en-GB" b="0" i="1" smtClean="0">
                            <a:latin typeface="Cambria Math" panose="02040503050406030204" pitchFamily="18" charset="0"/>
                          </a:rPr>
                        </m:ctrlPr>
                      </m:sSubPr>
                      <m:e>
                        <m:r>
                          <a:rPr lang="en-GB" b="0" i="1" smtClean="0">
                            <a:latin typeface="Cambria Math" panose="02040503050406030204" pitchFamily="18" charset="0"/>
                          </a:rPr>
                          <m:t>𝐼</m:t>
                        </m:r>
                      </m:e>
                      <m:sub>
                        <m:r>
                          <a:rPr lang="en-GB" b="0" i="1" smtClean="0">
                            <a:latin typeface="Cambria Math" panose="02040503050406030204" pitchFamily="18" charset="0"/>
                          </a:rPr>
                          <m:t>1</m:t>
                        </m:r>
                      </m:sub>
                    </m:sSub>
                    <m:r>
                      <a:rPr lang="en-GB" b="0" i="1" smtClean="0">
                        <a:latin typeface="Cambria Math" panose="02040503050406030204" pitchFamily="18" charset="0"/>
                      </a:rPr>
                      <m:t>+20</m:t>
                    </m:r>
                    <m:sSub>
                      <m:sSubPr>
                        <m:ctrlPr>
                          <a:rPr lang="en-GB" i="1">
                            <a:latin typeface="Cambria Math" panose="02040503050406030204" pitchFamily="18" charset="0"/>
                          </a:rPr>
                        </m:ctrlPr>
                      </m:sSubPr>
                      <m:e>
                        <m:r>
                          <a:rPr lang="en-GB" i="1">
                            <a:latin typeface="Cambria Math" panose="02040503050406030204" pitchFamily="18" charset="0"/>
                          </a:rPr>
                          <m:t>𝐼</m:t>
                        </m:r>
                      </m:e>
                      <m:sub>
                        <m:r>
                          <a:rPr lang="en-GB" i="1">
                            <a:latin typeface="Cambria Math" panose="02040503050406030204" pitchFamily="18" charset="0"/>
                          </a:rPr>
                          <m:t>1</m:t>
                        </m:r>
                      </m:sub>
                    </m:sSub>
                    <m:r>
                      <a:rPr lang="en-GB" b="0" i="1" smtClean="0">
                        <a:latin typeface="Cambria Math" panose="02040503050406030204" pitchFamily="18" charset="0"/>
                      </a:rPr>
                      <m:t>+3</m:t>
                    </m:r>
                    <m:sSub>
                      <m:sSubPr>
                        <m:ctrlPr>
                          <a:rPr lang="en-GB" i="1">
                            <a:latin typeface="Cambria Math" panose="02040503050406030204" pitchFamily="18" charset="0"/>
                          </a:rPr>
                        </m:ctrlPr>
                      </m:sSubPr>
                      <m:e>
                        <m:r>
                          <a:rPr lang="en-GB" i="1">
                            <a:latin typeface="Cambria Math" panose="02040503050406030204" pitchFamily="18" charset="0"/>
                          </a:rPr>
                          <m:t>𝐼</m:t>
                        </m:r>
                      </m:e>
                      <m:sub>
                        <m:r>
                          <a:rPr lang="en-GB" i="1">
                            <a:latin typeface="Cambria Math" panose="02040503050406030204" pitchFamily="18" charset="0"/>
                          </a:rPr>
                          <m:t>1</m:t>
                        </m:r>
                      </m:sub>
                    </m:sSub>
                    <m:r>
                      <a:rPr lang="en-GB" b="0" i="1" smtClean="0">
                        <a:latin typeface="Cambria Math" panose="02040503050406030204" pitchFamily="18" charset="0"/>
                      </a:rPr>
                      <m:t>+12</m:t>
                    </m:r>
                    <m:sSub>
                      <m:sSubPr>
                        <m:ctrlPr>
                          <a:rPr lang="en-GB" i="1">
                            <a:latin typeface="Cambria Math" panose="02040503050406030204" pitchFamily="18" charset="0"/>
                          </a:rPr>
                        </m:ctrlPr>
                      </m:sSubPr>
                      <m:e>
                        <m:r>
                          <a:rPr lang="en-GB" i="1">
                            <a:latin typeface="Cambria Math" panose="02040503050406030204" pitchFamily="18" charset="0"/>
                          </a:rPr>
                          <m:t>𝐼</m:t>
                        </m:r>
                      </m:e>
                      <m:sub>
                        <m:r>
                          <a:rPr lang="en-GB" i="1">
                            <a:latin typeface="Cambria Math" panose="02040503050406030204" pitchFamily="18" charset="0"/>
                          </a:rPr>
                          <m:t>1</m:t>
                        </m:r>
                      </m:sub>
                    </m:sSub>
                  </m:oMath>
                </a14:m>
                <a:endParaRPr lang="en-IN" dirty="0"/>
              </a:p>
              <a:p>
                <a:pPr marL="0" indent="0">
                  <a:buNone/>
                </a:pPr>
                <a:r>
                  <a:rPr lang="en-IN" dirty="0"/>
                  <a:t>					Applying KVL, we will get</a:t>
                </a:r>
              </a:p>
              <a:p>
                <a:pPr marL="0" indent="0">
                  <a:buNone/>
                </a:pPr>
                <a:r>
                  <a:rPr lang="en-IN" dirty="0"/>
                  <a:t>					</a:t>
                </a:r>
                <a:r>
                  <a:rPr lang="en-GB" b="0" dirty="0"/>
                  <a:t> </a:t>
                </a:r>
                <a14:m>
                  <m:oMath xmlns:m="http://schemas.openxmlformats.org/officeDocument/2006/math">
                    <m:r>
                      <a:rPr lang="en-GB" i="1">
                        <a:latin typeface="Cambria Math" panose="02040503050406030204" pitchFamily="18" charset="0"/>
                      </a:rPr>
                      <m:t>1</m:t>
                    </m:r>
                    <m:r>
                      <a:rPr lang="en-GB" b="0" i="1" smtClean="0">
                        <a:latin typeface="Cambria Math" panose="02040503050406030204" pitchFamily="18" charset="0"/>
                      </a:rPr>
                      <m:t>5</m:t>
                    </m:r>
                    <m:sSub>
                      <m:sSubPr>
                        <m:ctrlPr>
                          <a:rPr lang="en-GB" b="0" i="1" smtClean="0">
                            <a:latin typeface="Cambria Math" panose="02040503050406030204" pitchFamily="18" charset="0"/>
                          </a:rPr>
                        </m:ctrlPr>
                      </m:sSubPr>
                      <m:e>
                        <m:r>
                          <a:rPr lang="en-GB" b="0" i="1" smtClean="0">
                            <a:latin typeface="Cambria Math" panose="02040503050406030204" pitchFamily="18" charset="0"/>
                          </a:rPr>
                          <m:t>𝐼</m:t>
                        </m:r>
                      </m:e>
                      <m:sub>
                        <m:r>
                          <a:rPr lang="en-GB" b="0" i="1" smtClean="0">
                            <a:latin typeface="Cambria Math" panose="02040503050406030204" pitchFamily="18" charset="0"/>
                          </a:rPr>
                          <m:t>1</m:t>
                        </m:r>
                      </m:sub>
                    </m:sSub>
                    <m:r>
                      <a:rPr lang="en-GB" b="0" i="1" smtClean="0">
                        <a:latin typeface="Cambria Math" panose="02040503050406030204" pitchFamily="18" charset="0"/>
                      </a:rPr>
                      <m:t>+20</m:t>
                    </m:r>
                    <m:sSub>
                      <m:sSubPr>
                        <m:ctrlPr>
                          <a:rPr lang="en-GB" i="1">
                            <a:latin typeface="Cambria Math" panose="02040503050406030204" pitchFamily="18" charset="0"/>
                          </a:rPr>
                        </m:ctrlPr>
                      </m:sSubPr>
                      <m:e>
                        <m:r>
                          <a:rPr lang="en-GB" i="1">
                            <a:latin typeface="Cambria Math" panose="02040503050406030204" pitchFamily="18" charset="0"/>
                          </a:rPr>
                          <m:t>𝐼</m:t>
                        </m:r>
                      </m:e>
                      <m:sub>
                        <m:r>
                          <a:rPr lang="en-GB" i="1">
                            <a:latin typeface="Cambria Math" panose="02040503050406030204" pitchFamily="18" charset="0"/>
                          </a:rPr>
                          <m:t>1</m:t>
                        </m:r>
                      </m:sub>
                    </m:sSub>
                    <m:r>
                      <a:rPr lang="en-GB" b="0" i="1" smtClean="0">
                        <a:latin typeface="Cambria Math" panose="02040503050406030204" pitchFamily="18" charset="0"/>
                      </a:rPr>
                      <m:t>+3</m:t>
                    </m:r>
                    <m:sSub>
                      <m:sSubPr>
                        <m:ctrlPr>
                          <a:rPr lang="en-GB" i="1">
                            <a:latin typeface="Cambria Math" panose="02040503050406030204" pitchFamily="18" charset="0"/>
                          </a:rPr>
                        </m:ctrlPr>
                      </m:sSubPr>
                      <m:e>
                        <m:r>
                          <a:rPr lang="en-GB" i="1">
                            <a:latin typeface="Cambria Math" panose="02040503050406030204" pitchFamily="18" charset="0"/>
                          </a:rPr>
                          <m:t>𝐼</m:t>
                        </m:r>
                      </m:e>
                      <m:sub>
                        <m:r>
                          <a:rPr lang="en-GB" i="1">
                            <a:latin typeface="Cambria Math" panose="02040503050406030204" pitchFamily="18" charset="0"/>
                          </a:rPr>
                          <m:t>1</m:t>
                        </m:r>
                      </m:sub>
                    </m:sSub>
                    <m:r>
                      <a:rPr lang="en-GB" b="0" i="1" smtClean="0">
                        <a:latin typeface="Cambria Math" panose="02040503050406030204" pitchFamily="18" charset="0"/>
                      </a:rPr>
                      <m:t>+12</m:t>
                    </m:r>
                    <m:sSub>
                      <m:sSubPr>
                        <m:ctrlPr>
                          <a:rPr lang="en-GB" i="1">
                            <a:latin typeface="Cambria Math" panose="02040503050406030204" pitchFamily="18" charset="0"/>
                          </a:rPr>
                        </m:ctrlPr>
                      </m:sSubPr>
                      <m:e>
                        <m:r>
                          <a:rPr lang="en-GB" i="1">
                            <a:latin typeface="Cambria Math" panose="02040503050406030204" pitchFamily="18" charset="0"/>
                          </a:rPr>
                          <m:t>𝐼</m:t>
                        </m:r>
                      </m:e>
                      <m:sub>
                        <m:r>
                          <a:rPr lang="en-GB" i="1">
                            <a:latin typeface="Cambria Math" panose="02040503050406030204" pitchFamily="18" charset="0"/>
                          </a:rPr>
                          <m:t>1</m:t>
                        </m:r>
                      </m:sub>
                    </m:sSub>
                    <m:r>
                      <a:rPr lang="en-GB" b="0" i="0" smtClean="0">
                        <a:latin typeface="Cambria Math" panose="02040503050406030204" pitchFamily="18" charset="0"/>
                      </a:rPr>
                      <m:t>=20</m:t>
                    </m:r>
                  </m:oMath>
                </a14:m>
                <a:endParaRPr lang="en-IN" dirty="0"/>
              </a:p>
              <a:p>
                <a:pPr marL="0" indent="0">
                  <a:buNone/>
                </a:pPr>
                <a:r>
                  <a:rPr lang="en-IN" dirty="0"/>
                  <a:t>					</a:t>
                </a:r>
                <a14:m>
                  <m:oMath xmlns:m="http://schemas.openxmlformats.org/officeDocument/2006/math">
                    <m:r>
                      <a:rPr lang="en-GB" b="0" i="1" smtClean="0">
                        <a:latin typeface="Cambria Math" panose="02040503050406030204" pitchFamily="18" charset="0"/>
                      </a:rPr>
                      <m:t>−15</m:t>
                    </m:r>
                    <m:sSub>
                      <m:sSubPr>
                        <m:ctrlPr>
                          <a:rPr lang="en-GB" b="0" i="1" smtClean="0">
                            <a:latin typeface="Cambria Math" panose="02040503050406030204" pitchFamily="18" charset="0"/>
                          </a:rPr>
                        </m:ctrlPr>
                      </m:sSubPr>
                      <m:e>
                        <m:r>
                          <a:rPr lang="en-GB" b="0" i="1" smtClean="0">
                            <a:latin typeface="Cambria Math" panose="02040503050406030204" pitchFamily="18" charset="0"/>
                          </a:rPr>
                          <m:t>𝐼</m:t>
                        </m:r>
                      </m:e>
                      <m:sub>
                        <m:r>
                          <a:rPr lang="en-GB" b="0" i="1" smtClean="0">
                            <a:latin typeface="Cambria Math" panose="02040503050406030204" pitchFamily="18" charset="0"/>
                          </a:rPr>
                          <m:t>1</m:t>
                        </m:r>
                      </m:sub>
                    </m:sSub>
                    <m:r>
                      <a:rPr lang="en-GB" b="0" i="1" smtClean="0">
                        <a:latin typeface="Cambria Math" panose="02040503050406030204" pitchFamily="18" charset="0"/>
                      </a:rPr>
                      <m:t>−20</m:t>
                    </m:r>
                    <m:sSub>
                      <m:sSubPr>
                        <m:ctrlPr>
                          <a:rPr lang="en-GB" i="1">
                            <a:latin typeface="Cambria Math" panose="02040503050406030204" pitchFamily="18" charset="0"/>
                          </a:rPr>
                        </m:ctrlPr>
                      </m:sSubPr>
                      <m:e>
                        <m:r>
                          <a:rPr lang="en-GB" i="1">
                            <a:latin typeface="Cambria Math" panose="02040503050406030204" pitchFamily="18" charset="0"/>
                          </a:rPr>
                          <m:t>𝐼</m:t>
                        </m:r>
                      </m:e>
                      <m:sub>
                        <m:r>
                          <a:rPr lang="en-GB" i="1">
                            <a:latin typeface="Cambria Math" panose="02040503050406030204" pitchFamily="18" charset="0"/>
                          </a:rPr>
                          <m:t>1</m:t>
                        </m:r>
                      </m:sub>
                    </m:sSub>
                    <m:r>
                      <a:rPr lang="en-GB" b="0" i="1" smtClean="0">
                        <a:latin typeface="Cambria Math" panose="02040503050406030204" pitchFamily="18" charset="0"/>
                      </a:rPr>
                      <m:t>−3</m:t>
                    </m:r>
                    <m:sSub>
                      <m:sSubPr>
                        <m:ctrlPr>
                          <a:rPr lang="en-GB" i="1">
                            <a:latin typeface="Cambria Math" panose="02040503050406030204" pitchFamily="18" charset="0"/>
                          </a:rPr>
                        </m:ctrlPr>
                      </m:sSubPr>
                      <m:e>
                        <m:r>
                          <a:rPr lang="en-GB" i="1">
                            <a:latin typeface="Cambria Math" panose="02040503050406030204" pitchFamily="18" charset="0"/>
                          </a:rPr>
                          <m:t>𝐼</m:t>
                        </m:r>
                      </m:e>
                      <m:sub>
                        <m:r>
                          <a:rPr lang="en-GB" i="1">
                            <a:latin typeface="Cambria Math" panose="02040503050406030204" pitchFamily="18" charset="0"/>
                          </a:rPr>
                          <m:t>1</m:t>
                        </m:r>
                      </m:sub>
                    </m:sSub>
                    <m:r>
                      <a:rPr lang="en-GB" b="0" i="1" smtClean="0">
                        <a:latin typeface="Cambria Math" panose="02040503050406030204" pitchFamily="18" charset="0"/>
                      </a:rPr>
                      <m:t>−12</m:t>
                    </m:r>
                    <m:sSub>
                      <m:sSubPr>
                        <m:ctrlPr>
                          <a:rPr lang="en-GB" i="1">
                            <a:latin typeface="Cambria Math" panose="02040503050406030204" pitchFamily="18" charset="0"/>
                          </a:rPr>
                        </m:ctrlPr>
                      </m:sSubPr>
                      <m:e>
                        <m:r>
                          <a:rPr lang="en-GB" i="1">
                            <a:latin typeface="Cambria Math" panose="02040503050406030204" pitchFamily="18" charset="0"/>
                          </a:rPr>
                          <m:t>𝐼</m:t>
                        </m:r>
                      </m:e>
                      <m:sub>
                        <m:r>
                          <a:rPr lang="en-GB" i="1">
                            <a:latin typeface="Cambria Math" panose="02040503050406030204" pitchFamily="18" charset="0"/>
                          </a:rPr>
                          <m:t>1</m:t>
                        </m:r>
                      </m:sub>
                    </m:sSub>
                    <m:r>
                      <a:rPr lang="en-GB" b="0" i="1" smtClean="0">
                        <a:latin typeface="Cambria Math" panose="02040503050406030204" pitchFamily="18" charset="0"/>
                      </a:rPr>
                      <m:t>+20=0</m:t>
                    </m:r>
                  </m:oMath>
                </a14:m>
                <a:endParaRPr lang="en-IN" dirty="0"/>
              </a:p>
              <a:p>
                <a:pPr marL="0" indent="0">
                  <a:buNone/>
                </a:pPr>
                <a:endParaRPr lang="en-IN"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xfrm>
                <a:off x="647699" y="1600201"/>
                <a:ext cx="11165857" cy="4940052"/>
              </a:xfrm>
              <a:blipFill>
                <a:blip r:embed="rId2"/>
                <a:stretch>
                  <a:fillRect l="-1092" t="-2099"/>
                </a:stretch>
              </a:blipFill>
            </p:spPr>
            <p:txBody>
              <a:bodyPr/>
              <a:lstStyle/>
              <a:p>
                <a:r>
                  <a:rPr lang="en-GB">
                    <a:noFill/>
                  </a:rPr>
                  <a:t> </a:t>
                </a:r>
              </a:p>
            </p:txBody>
          </p:sp>
        </mc:Fallback>
      </mc:AlternateContent>
      <p:sp>
        <p:nvSpPr>
          <p:cNvPr id="4" name="Footer Placeholder 3"/>
          <p:cNvSpPr>
            <a:spLocks noGrp="1"/>
          </p:cNvSpPr>
          <p:nvPr>
            <p:ph type="ftr" sz="quarter" idx="11"/>
          </p:nvPr>
        </p:nvSpPr>
        <p:spPr/>
        <p:txBody>
          <a:bodyPr/>
          <a:lstStyle/>
          <a:p>
            <a:r>
              <a:rPr lang="en-IN"/>
              <a:t>Lecture 6 / Electrical Engineering</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15</a:t>
            </a:fld>
            <a:endParaRPr lang="en-US" dirty="0"/>
          </a:p>
        </p:txBody>
      </p:sp>
      <p:sp>
        <p:nvSpPr>
          <p:cNvPr id="24" name="TextBox 23"/>
          <p:cNvSpPr txBox="1"/>
          <p:nvPr/>
        </p:nvSpPr>
        <p:spPr>
          <a:xfrm>
            <a:off x="4106040" y="3734315"/>
            <a:ext cx="1938210" cy="343492"/>
          </a:xfrm>
          <a:prstGeom prst="rect">
            <a:avLst/>
          </a:prstGeom>
          <a:noFill/>
        </p:spPr>
        <p:txBody>
          <a:bodyPr wrap="square" rtlCol="0">
            <a:spAutoFit/>
          </a:bodyPr>
          <a:lstStyle/>
          <a:p>
            <a:endParaRPr lang="en-IN" sz="1632" dirty="0"/>
          </a:p>
        </p:txBody>
      </p:sp>
      <p:pic>
        <p:nvPicPr>
          <p:cNvPr id="8" name="Picture 7">
            <a:extLst>
              <a:ext uri="{FF2B5EF4-FFF2-40B4-BE49-F238E27FC236}">
                <a16:creationId xmlns:a16="http://schemas.microsoft.com/office/drawing/2014/main" id="{BAE623DA-34B3-3733-898A-0F9D8115ECEF}"/>
              </a:ext>
            </a:extLst>
          </p:cNvPr>
          <p:cNvPicPr>
            <a:picLocks noChangeAspect="1"/>
          </p:cNvPicPr>
          <p:nvPr/>
        </p:nvPicPr>
        <p:blipFill>
          <a:blip r:embed="rId3"/>
          <a:stretch>
            <a:fillRect/>
          </a:stretch>
        </p:blipFill>
        <p:spPr>
          <a:xfrm>
            <a:off x="900495" y="2504980"/>
            <a:ext cx="2952750" cy="2571750"/>
          </a:xfrm>
          <a:prstGeom prst="rect">
            <a:avLst/>
          </a:prstGeom>
        </p:spPr>
      </p:pic>
    </p:spTree>
    <p:extLst>
      <p:ext uri="{BB962C8B-B14F-4D97-AF65-F5344CB8AC3E}">
        <p14:creationId xmlns:p14="http://schemas.microsoft.com/office/powerpoint/2010/main" val="32290772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175787" y="-53694"/>
            <a:ext cx="6346163" cy="1325563"/>
          </a:xfrm>
        </p:spPr>
        <p:txBody>
          <a:bodyPr>
            <a:normAutofit/>
          </a:bodyPr>
          <a:lstStyle/>
          <a:p>
            <a:pPr algn="l"/>
            <a:r>
              <a:rPr lang="en-IN" b="1" dirty="0">
                <a:solidFill>
                  <a:schemeClr val="bg1"/>
                </a:solidFill>
              </a:rPr>
              <a:t>Exercise 3</a:t>
            </a:r>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a:xfrm>
                <a:off x="647699" y="1600201"/>
                <a:ext cx="11165857" cy="4940052"/>
              </a:xfrm>
            </p:spPr>
            <p:txBody>
              <a:bodyPr>
                <a:normAutofit/>
              </a:bodyPr>
              <a:lstStyle/>
              <a:p>
                <a:pPr marL="0" indent="0">
                  <a:buNone/>
                </a:pPr>
                <a:r>
                  <a:rPr lang="en-IN" dirty="0"/>
                  <a:t> Apply KVL in the following Circuit</a:t>
                </a:r>
              </a:p>
              <a:p>
                <a:pPr marL="0" indent="0">
                  <a:buNone/>
                </a:pPr>
                <a:r>
                  <a:rPr lang="en-IN" dirty="0"/>
                  <a:t>					</a:t>
                </a:r>
                <a:r>
                  <a:rPr lang="en-IN" dirty="0" err="1"/>
                  <a:t>Soln</a:t>
                </a:r>
                <a:r>
                  <a:rPr lang="en-IN" dirty="0"/>
                  <a:t>:</a:t>
                </a:r>
              </a:p>
              <a:p>
                <a:pPr marL="0" indent="0">
                  <a:buNone/>
                </a:pPr>
                <a:r>
                  <a:rPr lang="en-IN" dirty="0"/>
                  <a:t>					Potential rise= 15</a:t>
                </a:r>
              </a:p>
              <a:p>
                <a:pPr marL="0" indent="0">
                  <a:buNone/>
                </a:pPr>
                <a:r>
                  <a:rPr lang="en-IN" dirty="0"/>
                  <a:t>					Potential  Drop=</a:t>
                </a:r>
                <a14:m>
                  <m:oMath xmlns:m="http://schemas.openxmlformats.org/officeDocument/2006/math">
                    <m:r>
                      <a:rPr lang="en-GB" i="1">
                        <a:latin typeface="Cambria Math" panose="02040503050406030204" pitchFamily="18" charset="0"/>
                      </a:rPr>
                      <m:t>1</m:t>
                    </m:r>
                    <m:r>
                      <a:rPr lang="en-GB" b="0" i="1" smtClean="0">
                        <a:latin typeface="Cambria Math" panose="02040503050406030204" pitchFamily="18" charset="0"/>
                      </a:rPr>
                      <m:t>0</m:t>
                    </m:r>
                    <m:sSub>
                      <m:sSubPr>
                        <m:ctrlPr>
                          <a:rPr lang="en-GB" b="0" i="1" smtClean="0">
                            <a:latin typeface="Cambria Math" panose="02040503050406030204" pitchFamily="18" charset="0"/>
                          </a:rPr>
                        </m:ctrlPr>
                      </m:sSubPr>
                      <m:e>
                        <m:r>
                          <a:rPr lang="en-GB" b="0" i="1" smtClean="0">
                            <a:latin typeface="Cambria Math" panose="02040503050406030204" pitchFamily="18" charset="0"/>
                          </a:rPr>
                          <m:t>𝐼</m:t>
                        </m:r>
                      </m:e>
                      <m:sub>
                        <m:r>
                          <a:rPr lang="en-GB" b="0" i="1" smtClean="0">
                            <a:latin typeface="Cambria Math" panose="02040503050406030204" pitchFamily="18" charset="0"/>
                          </a:rPr>
                          <m:t>1</m:t>
                        </m:r>
                      </m:sub>
                    </m:sSub>
                    <m:r>
                      <a:rPr lang="en-GB" b="0" i="1" smtClean="0">
                        <a:latin typeface="Cambria Math" panose="02040503050406030204" pitchFamily="18" charset="0"/>
                      </a:rPr>
                      <m:t>+6</m:t>
                    </m:r>
                    <m:sSub>
                      <m:sSubPr>
                        <m:ctrlPr>
                          <a:rPr lang="en-GB" i="1">
                            <a:latin typeface="Cambria Math" panose="02040503050406030204" pitchFamily="18" charset="0"/>
                          </a:rPr>
                        </m:ctrlPr>
                      </m:sSubPr>
                      <m:e>
                        <m:r>
                          <a:rPr lang="en-GB" i="1">
                            <a:latin typeface="Cambria Math" panose="02040503050406030204" pitchFamily="18" charset="0"/>
                          </a:rPr>
                          <m:t>𝐼</m:t>
                        </m:r>
                      </m:e>
                      <m:sub>
                        <m:r>
                          <a:rPr lang="en-GB" i="1">
                            <a:latin typeface="Cambria Math" panose="02040503050406030204" pitchFamily="18" charset="0"/>
                          </a:rPr>
                          <m:t>1</m:t>
                        </m:r>
                      </m:sub>
                    </m:sSub>
                    <m:r>
                      <a:rPr lang="en-GB" b="0" i="1" smtClean="0">
                        <a:latin typeface="Cambria Math" panose="02040503050406030204" pitchFamily="18" charset="0"/>
                      </a:rPr>
                      <m:t>+5</m:t>
                    </m:r>
                    <m:sSub>
                      <m:sSubPr>
                        <m:ctrlPr>
                          <a:rPr lang="en-GB" i="1">
                            <a:latin typeface="Cambria Math" panose="02040503050406030204" pitchFamily="18" charset="0"/>
                          </a:rPr>
                        </m:ctrlPr>
                      </m:sSubPr>
                      <m:e>
                        <m:r>
                          <a:rPr lang="en-GB" i="1">
                            <a:latin typeface="Cambria Math" panose="02040503050406030204" pitchFamily="18" charset="0"/>
                          </a:rPr>
                          <m:t>𝐼</m:t>
                        </m:r>
                      </m:e>
                      <m:sub>
                        <m:r>
                          <a:rPr lang="en-GB" i="1">
                            <a:latin typeface="Cambria Math" panose="02040503050406030204" pitchFamily="18" charset="0"/>
                          </a:rPr>
                          <m:t>1</m:t>
                        </m:r>
                      </m:sub>
                    </m:sSub>
                    <m:r>
                      <a:rPr lang="en-GB" b="0" i="1" smtClean="0">
                        <a:latin typeface="Cambria Math" panose="02040503050406030204" pitchFamily="18" charset="0"/>
                      </a:rPr>
                      <m:t>+3</m:t>
                    </m:r>
                    <m:sSub>
                      <m:sSubPr>
                        <m:ctrlPr>
                          <a:rPr lang="en-GB" i="1">
                            <a:latin typeface="Cambria Math" panose="02040503050406030204" pitchFamily="18" charset="0"/>
                          </a:rPr>
                        </m:ctrlPr>
                      </m:sSubPr>
                      <m:e>
                        <m:r>
                          <a:rPr lang="en-GB" i="1">
                            <a:latin typeface="Cambria Math" panose="02040503050406030204" pitchFamily="18" charset="0"/>
                          </a:rPr>
                          <m:t>𝐼</m:t>
                        </m:r>
                      </m:e>
                      <m:sub>
                        <m:r>
                          <a:rPr lang="en-GB" i="1">
                            <a:latin typeface="Cambria Math" panose="02040503050406030204" pitchFamily="18" charset="0"/>
                          </a:rPr>
                          <m:t>1</m:t>
                        </m:r>
                      </m:sub>
                    </m:sSub>
                  </m:oMath>
                </a14:m>
                <a:endParaRPr lang="en-IN" dirty="0"/>
              </a:p>
              <a:p>
                <a:pPr marL="0" indent="0">
                  <a:buNone/>
                </a:pPr>
                <a:r>
                  <a:rPr lang="en-IN" dirty="0"/>
                  <a:t>					Applying KVL, we will get</a:t>
                </a:r>
              </a:p>
              <a:p>
                <a:pPr marL="0" indent="0">
                  <a:buNone/>
                </a:pPr>
                <a:r>
                  <a:rPr lang="en-IN" dirty="0"/>
                  <a:t>					</a:t>
                </a:r>
                <a:r>
                  <a:rPr lang="en-GB" b="0" dirty="0"/>
                  <a:t> </a:t>
                </a:r>
                <a14:m>
                  <m:oMath xmlns:m="http://schemas.openxmlformats.org/officeDocument/2006/math">
                    <m:r>
                      <a:rPr lang="en-GB" i="1">
                        <a:latin typeface="Cambria Math" panose="02040503050406030204" pitchFamily="18" charset="0"/>
                      </a:rPr>
                      <m:t>1</m:t>
                    </m:r>
                    <m:r>
                      <a:rPr lang="en-GB" b="0" i="1" smtClean="0">
                        <a:latin typeface="Cambria Math" panose="02040503050406030204" pitchFamily="18" charset="0"/>
                      </a:rPr>
                      <m:t>0</m:t>
                    </m:r>
                    <m:sSub>
                      <m:sSubPr>
                        <m:ctrlPr>
                          <a:rPr lang="en-GB" b="0" i="1" smtClean="0">
                            <a:latin typeface="Cambria Math" panose="02040503050406030204" pitchFamily="18" charset="0"/>
                          </a:rPr>
                        </m:ctrlPr>
                      </m:sSubPr>
                      <m:e>
                        <m:r>
                          <a:rPr lang="en-GB" b="0" i="1" smtClean="0">
                            <a:latin typeface="Cambria Math" panose="02040503050406030204" pitchFamily="18" charset="0"/>
                          </a:rPr>
                          <m:t>𝐼</m:t>
                        </m:r>
                      </m:e>
                      <m:sub>
                        <m:r>
                          <a:rPr lang="en-GB" b="0" i="1" smtClean="0">
                            <a:latin typeface="Cambria Math" panose="02040503050406030204" pitchFamily="18" charset="0"/>
                          </a:rPr>
                          <m:t>1</m:t>
                        </m:r>
                      </m:sub>
                    </m:sSub>
                    <m:r>
                      <a:rPr lang="en-GB" b="0" i="1" smtClean="0">
                        <a:latin typeface="Cambria Math" panose="02040503050406030204" pitchFamily="18" charset="0"/>
                      </a:rPr>
                      <m:t>+6</m:t>
                    </m:r>
                    <m:sSub>
                      <m:sSubPr>
                        <m:ctrlPr>
                          <a:rPr lang="en-GB" i="1">
                            <a:latin typeface="Cambria Math" panose="02040503050406030204" pitchFamily="18" charset="0"/>
                          </a:rPr>
                        </m:ctrlPr>
                      </m:sSubPr>
                      <m:e>
                        <m:r>
                          <a:rPr lang="en-GB" i="1">
                            <a:latin typeface="Cambria Math" panose="02040503050406030204" pitchFamily="18" charset="0"/>
                          </a:rPr>
                          <m:t>𝐼</m:t>
                        </m:r>
                      </m:e>
                      <m:sub>
                        <m:r>
                          <a:rPr lang="en-GB" i="1">
                            <a:latin typeface="Cambria Math" panose="02040503050406030204" pitchFamily="18" charset="0"/>
                          </a:rPr>
                          <m:t>1</m:t>
                        </m:r>
                      </m:sub>
                    </m:sSub>
                    <m:r>
                      <a:rPr lang="en-GB" b="0" i="1" smtClean="0">
                        <a:latin typeface="Cambria Math" panose="02040503050406030204" pitchFamily="18" charset="0"/>
                      </a:rPr>
                      <m:t>+5</m:t>
                    </m:r>
                    <m:sSub>
                      <m:sSubPr>
                        <m:ctrlPr>
                          <a:rPr lang="en-GB" i="1">
                            <a:latin typeface="Cambria Math" panose="02040503050406030204" pitchFamily="18" charset="0"/>
                          </a:rPr>
                        </m:ctrlPr>
                      </m:sSubPr>
                      <m:e>
                        <m:r>
                          <a:rPr lang="en-GB" i="1">
                            <a:latin typeface="Cambria Math" panose="02040503050406030204" pitchFamily="18" charset="0"/>
                          </a:rPr>
                          <m:t>𝐼</m:t>
                        </m:r>
                      </m:e>
                      <m:sub>
                        <m:r>
                          <a:rPr lang="en-GB" i="1">
                            <a:latin typeface="Cambria Math" panose="02040503050406030204" pitchFamily="18" charset="0"/>
                          </a:rPr>
                          <m:t>1</m:t>
                        </m:r>
                      </m:sub>
                    </m:sSub>
                    <m:r>
                      <a:rPr lang="en-GB" b="0" i="1" smtClean="0">
                        <a:latin typeface="Cambria Math" panose="02040503050406030204" pitchFamily="18" charset="0"/>
                      </a:rPr>
                      <m:t>+3</m:t>
                    </m:r>
                    <m:sSub>
                      <m:sSubPr>
                        <m:ctrlPr>
                          <a:rPr lang="en-GB" i="1">
                            <a:latin typeface="Cambria Math" panose="02040503050406030204" pitchFamily="18" charset="0"/>
                          </a:rPr>
                        </m:ctrlPr>
                      </m:sSubPr>
                      <m:e>
                        <m:r>
                          <a:rPr lang="en-GB" i="1">
                            <a:latin typeface="Cambria Math" panose="02040503050406030204" pitchFamily="18" charset="0"/>
                          </a:rPr>
                          <m:t>𝐼</m:t>
                        </m:r>
                      </m:e>
                      <m:sub>
                        <m:r>
                          <a:rPr lang="en-GB" i="1">
                            <a:latin typeface="Cambria Math" panose="02040503050406030204" pitchFamily="18" charset="0"/>
                          </a:rPr>
                          <m:t>1</m:t>
                        </m:r>
                      </m:sub>
                    </m:sSub>
                    <m:r>
                      <a:rPr lang="en-GB" b="0" i="0" smtClean="0">
                        <a:latin typeface="Cambria Math" panose="02040503050406030204" pitchFamily="18" charset="0"/>
                      </a:rPr>
                      <m:t>=15</m:t>
                    </m:r>
                  </m:oMath>
                </a14:m>
                <a:endParaRPr lang="en-IN" dirty="0"/>
              </a:p>
              <a:p>
                <a:pPr marL="0" indent="0">
                  <a:buNone/>
                </a:pPr>
                <a:r>
                  <a:rPr lang="en-IN" dirty="0"/>
                  <a:t>					</a:t>
                </a:r>
                <a14:m>
                  <m:oMath xmlns:m="http://schemas.openxmlformats.org/officeDocument/2006/math">
                    <m:r>
                      <a:rPr lang="en-GB" b="0" i="1" smtClean="0">
                        <a:latin typeface="Cambria Math" panose="02040503050406030204" pitchFamily="18" charset="0"/>
                      </a:rPr>
                      <m:t>−10</m:t>
                    </m:r>
                    <m:sSub>
                      <m:sSubPr>
                        <m:ctrlPr>
                          <a:rPr lang="en-GB" b="0" i="1" smtClean="0">
                            <a:latin typeface="Cambria Math" panose="02040503050406030204" pitchFamily="18" charset="0"/>
                          </a:rPr>
                        </m:ctrlPr>
                      </m:sSubPr>
                      <m:e>
                        <m:r>
                          <a:rPr lang="en-GB" b="0" i="1" smtClean="0">
                            <a:latin typeface="Cambria Math" panose="02040503050406030204" pitchFamily="18" charset="0"/>
                          </a:rPr>
                          <m:t>𝐼</m:t>
                        </m:r>
                      </m:e>
                      <m:sub>
                        <m:r>
                          <a:rPr lang="en-GB" b="0" i="1" smtClean="0">
                            <a:latin typeface="Cambria Math" panose="02040503050406030204" pitchFamily="18" charset="0"/>
                          </a:rPr>
                          <m:t>1</m:t>
                        </m:r>
                      </m:sub>
                    </m:sSub>
                    <m:r>
                      <a:rPr lang="en-GB" b="0" i="1" smtClean="0">
                        <a:latin typeface="Cambria Math" panose="02040503050406030204" pitchFamily="18" charset="0"/>
                      </a:rPr>
                      <m:t>−6</m:t>
                    </m:r>
                    <m:sSub>
                      <m:sSubPr>
                        <m:ctrlPr>
                          <a:rPr lang="en-GB" i="1">
                            <a:latin typeface="Cambria Math" panose="02040503050406030204" pitchFamily="18" charset="0"/>
                          </a:rPr>
                        </m:ctrlPr>
                      </m:sSubPr>
                      <m:e>
                        <m:r>
                          <a:rPr lang="en-GB" i="1">
                            <a:latin typeface="Cambria Math" panose="02040503050406030204" pitchFamily="18" charset="0"/>
                          </a:rPr>
                          <m:t>𝐼</m:t>
                        </m:r>
                      </m:e>
                      <m:sub>
                        <m:r>
                          <a:rPr lang="en-GB" i="1">
                            <a:latin typeface="Cambria Math" panose="02040503050406030204" pitchFamily="18" charset="0"/>
                          </a:rPr>
                          <m:t>1</m:t>
                        </m:r>
                      </m:sub>
                    </m:sSub>
                    <m:r>
                      <a:rPr lang="en-GB" b="0" i="1" smtClean="0">
                        <a:latin typeface="Cambria Math" panose="02040503050406030204" pitchFamily="18" charset="0"/>
                      </a:rPr>
                      <m:t>−5</m:t>
                    </m:r>
                    <m:sSub>
                      <m:sSubPr>
                        <m:ctrlPr>
                          <a:rPr lang="en-GB" i="1">
                            <a:latin typeface="Cambria Math" panose="02040503050406030204" pitchFamily="18" charset="0"/>
                          </a:rPr>
                        </m:ctrlPr>
                      </m:sSubPr>
                      <m:e>
                        <m:r>
                          <a:rPr lang="en-GB" i="1">
                            <a:latin typeface="Cambria Math" panose="02040503050406030204" pitchFamily="18" charset="0"/>
                          </a:rPr>
                          <m:t>𝐼</m:t>
                        </m:r>
                      </m:e>
                      <m:sub>
                        <m:r>
                          <a:rPr lang="en-GB" i="1">
                            <a:latin typeface="Cambria Math" panose="02040503050406030204" pitchFamily="18" charset="0"/>
                          </a:rPr>
                          <m:t>1</m:t>
                        </m:r>
                      </m:sub>
                    </m:sSub>
                    <m:r>
                      <a:rPr lang="en-GB" b="0" i="1" smtClean="0">
                        <a:latin typeface="Cambria Math" panose="02040503050406030204" pitchFamily="18" charset="0"/>
                      </a:rPr>
                      <m:t>−3</m:t>
                    </m:r>
                    <m:sSub>
                      <m:sSubPr>
                        <m:ctrlPr>
                          <a:rPr lang="en-GB" i="1">
                            <a:latin typeface="Cambria Math" panose="02040503050406030204" pitchFamily="18" charset="0"/>
                          </a:rPr>
                        </m:ctrlPr>
                      </m:sSubPr>
                      <m:e>
                        <m:r>
                          <a:rPr lang="en-GB" i="1">
                            <a:latin typeface="Cambria Math" panose="02040503050406030204" pitchFamily="18" charset="0"/>
                          </a:rPr>
                          <m:t>𝐼</m:t>
                        </m:r>
                      </m:e>
                      <m:sub>
                        <m:r>
                          <a:rPr lang="en-GB" i="1">
                            <a:latin typeface="Cambria Math" panose="02040503050406030204" pitchFamily="18" charset="0"/>
                          </a:rPr>
                          <m:t>1</m:t>
                        </m:r>
                      </m:sub>
                    </m:sSub>
                    <m:r>
                      <a:rPr lang="en-GB" b="0" i="1" smtClean="0">
                        <a:latin typeface="Cambria Math" panose="02040503050406030204" pitchFamily="18" charset="0"/>
                      </a:rPr>
                      <m:t>+15=0</m:t>
                    </m:r>
                  </m:oMath>
                </a14:m>
                <a:endParaRPr lang="en-IN" dirty="0"/>
              </a:p>
              <a:p>
                <a:pPr marL="0" indent="0">
                  <a:buNone/>
                </a:pPr>
                <a:endParaRPr lang="en-IN" dirty="0"/>
              </a:p>
              <a:p>
                <a:endParaRPr lang="en-IN"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xfrm>
                <a:off x="647699" y="1600201"/>
                <a:ext cx="11165857" cy="4940052"/>
              </a:xfrm>
              <a:blipFill>
                <a:blip r:embed="rId2"/>
                <a:stretch>
                  <a:fillRect l="-382" t="-2099"/>
                </a:stretch>
              </a:blipFill>
            </p:spPr>
            <p:txBody>
              <a:bodyPr/>
              <a:lstStyle/>
              <a:p>
                <a:r>
                  <a:rPr lang="en-GB">
                    <a:noFill/>
                  </a:rPr>
                  <a:t> </a:t>
                </a:r>
              </a:p>
            </p:txBody>
          </p:sp>
        </mc:Fallback>
      </mc:AlternateContent>
      <p:sp>
        <p:nvSpPr>
          <p:cNvPr id="4" name="Footer Placeholder 3"/>
          <p:cNvSpPr>
            <a:spLocks noGrp="1"/>
          </p:cNvSpPr>
          <p:nvPr>
            <p:ph type="ftr" sz="quarter" idx="11"/>
          </p:nvPr>
        </p:nvSpPr>
        <p:spPr/>
        <p:txBody>
          <a:bodyPr/>
          <a:lstStyle/>
          <a:p>
            <a:r>
              <a:rPr lang="en-IN"/>
              <a:t>Lecture 6 / Electrical Engineering</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16</a:t>
            </a:fld>
            <a:endParaRPr lang="en-US" dirty="0"/>
          </a:p>
        </p:txBody>
      </p:sp>
      <p:sp>
        <p:nvSpPr>
          <p:cNvPr id="24" name="TextBox 23"/>
          <p:cNvSpPr txBox="1"/>
          <p:nvPr/>
        </p:nvSpPr>
        <p:spPr>
          <a:xfrm>
            <a:off x="4106040" y="3734315"/>
            <a:ext cx="1938210" cy="343492"/>
          </a:xfrm>
          <a:prstGeom prst="rect">
            <a:avLst/>
          </a:prstGeom>
          <a:noFill/>
        </p:spPr>
        <p:txBody>
          <a:bodyPr wrap="square" rtlCol="0">
            <a:spAutoFit/>
          </a:bodyPr>
          <a:lstStyle/>
          <a:p>
            <a:endParaRPr lang="en-IN" sz="1632" dirty="0"/>
          </a:p>
        </p:txBody>
      </p:sp>
      <p:pic>
        <p:nvPicPr>
          <p:cNvPr id="7" name="Picture 6">
            <a:extLst>
              <a:ext uri="{FF2B5EF4-FFF2-40B4-BE49-F238E27FC236}">
                <a16:creationId xmlns:a16="http://schemas.microsoft.com/office/drawing/2014/main" id="{2A8C77EC-2137-D26C-5761-19BB27AA2729}"/>
              </a:ext>
            </a:extLst>
          </p:cNvPr>
          <p:cNvPicPr>
            <a:picLocks noChangeAspect="1"/>
          </p:cNvPicPr>
          <p:nvPr/>
        </p:nvPicPr>
        <p:blipFill>
          <a:blip r:embed="rId3"/>
          <a:stretch>
            <a:fillRect/>
          </a:stretch>
        </p:blipFill>
        <p:spPr>
          <a:xfrm>
            <a:off x="771908" y="2225880"/>
            <a:ext cx="3209925" cy="2971800"/>
          </a:xfrm>
          <a:prstGeom prst="rect">
            <a:avLst/>
          </a:prstGeom>
        </p:spPr>
      </p:pic>
    </p:spTree>
    <p:extLst>
      <p:ext uri="{BB962C8B-B14F-4D97-AF65-F5344CB8AC3E}">
        <p14:creationId xmlns:p14="http://schemas.microsoft.com/office/powerpoint/2010/main" val="4193670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175787" y="-53694"/>
            <a:ext cx="6346163" cy="1325563"/>
          </a:xfrm>
        </p:spPr>
        <p:txBody>
          <a:bodyPr>
            <a:normAutofit/>
          </a:bodyPr>
          <a:lstStyle/>
          <a:p>
            <a:pPr algn="l"/>
            <a:r>
              <a:rPr lang="en-IN" b="1" dirty="0">
                <a:solidFill>
                  <a:schemeClr val="bg1"/>
                </a:solidFill>
              </a:rPr>
              <a:t>Exercise 4</a:t>
            </a:r>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a:xfrm>
                <a:off x="647699" y="1271869"/>
                <a:ext cx="11472703" cy="5268384"/>
              </a:xfrm>
            </p:spPr>
            <p:txBody>
              <a:bodyPr>
                <a:normAutofit fontScale="77500" lnSpcReduction="20000"/>
              </a:bodyPr>
              <a:lstStyle/>
              <a:p>
                <a:pPr marL="0" indent="0">
                  <a:buNone/>
                </a:pPr>
                <a:r>
                  <a:rPr lang="en-IN" dirty="0"/>
                  <a:t>Apply KCL in the following Circuit</a:t>
                </a:r>
              </a:p>
              <a:p>
                <a:pPr marL="0" indent="0">
                  <a:buNone/>
                </a:pPr>
                <a:r>
                  <a:rPr lang="en-IN" dirty="0"/>
                  <a:t>					</a:t>
                </a:r>
                <a:r>
                  <a:rPr lang="en-IN" dirty="0" err="1"/>
                  <a:t>Soln</a:t>
                </a:r>
                <a:r>
                  <a:rPr lang="en-IN" dirty="0"/>
                  <a:t>:</a:t>
                </a:r>
              </a:p>
              <a:p>
                <a:pPr marL="0" indent="0">
                  <a:buNone/>
                </a:pPr>
                <a:r>
                  <a:rPr lang="en-IN" dirty="0"/>
                  <a:t>					</a:t>
                </a:r>
                <a:r>
                  <a:rPr lang="en-IN" i="1" dirty="0"/>
                  <a:t>Applying KCL at Node B</a:t>
                </a:r>
              </a:p>
              <a:p>
                <a:pPr marL="0" indent="0">
                  <a:buNone/>
                </a:pPr>
                <a:r>
                  <a:rPr lang="en-IN" dirty="0"/>
                  <a:t>					Current Entering the Node =0</a:t>
                </a:r>
              </a:p>
              <a:p>
                <a:pPr marL="0" indent="0">
                  <a:buNone/>
                </a:pPr>
                <a:r>
                  <a:rPr lang="en-IN" dirty="0"/>
                  <a:t>					Current Leaving the Node = </a:t>
                </a:r>
                <a14:m>
                  <m:oMath xmlns:m="http://schemas.openxmlformats.org/officeDocument/2006/math">
                    <m:sSub>
                      <m:sSubPr>
                        <m:ctrlPr>
                          <a:rPr lang="en-GB" b="0" i="1" smtClean="0">
                            <a:latin typeface="Cambria Math" panose="02040503050406030204" pitchFamily="18" charset="0"/>
                          </a:rPr>
                        </m:ctrlPr>
                      </m:sSubPr>
                      <m:e>
                        <m:r>
                          <a:rPr lang="en-GB" b="0" i="1" smtClean="0">
                            <a:latin typeface="Cambria Math" panose="02040503050406030204" pitchFamily="18" charset="0"/>
                          </a:rPr>
                          <m:t>𝐼</m:t>
                        </m:r>
                      </m:e>
                      <m:sub>
                        <m:r>
                          <a:rPr lang="en-GB" b="0" i="1" smtClean="0">
                            <a:latin typeface="Cambria Math" panose="02040503050406030204" pitchFamily="18" charset="0"/>
                          </a:rPr>
                          <m:t>1</m:t>
                        </m:r>
                      </m:sub>
                    </m:sSub>
                    <m:r>
                      <a:rPr lang="en-GB" b="0" i="1" smtClean="0">
                        <a:latin typeface="Cambria Math" panose="02040503050406030204" pitchFamily="18" charset="0"/>
                      </a:rPr>
                      <m:t>+</m:t>
                    </m:r>
                    <m:sSub>
                      <m:sSubPr>
                        <m:ctrlPr>
                          <a:rPr lang="en-GB" i="1">
                            <a:latin typeface="Cambria Math" panose="02040503050406030204" pitchFamily="18" charset="0"/>
                          </a:rPr>
                        </m:ctrlPr>
                      </m:sSubPr>
                      <m:e>
                        <m:r>
                          <a:rPr lang="en-GB" i="1">
                            <a:latin typeface="Cambria Math" panose="02040503050406030204" pitchFamily="18" charset="0"/>
                          </a:rPr>
                          <m:t>𝐼</m:t>
                        </m:r>
                      </m:e>
                      <m:sub>
                        <m:r>
                          <a:rPr lang="en-GB" b="0" i="1" smtClean="0">
                            <a:latin typeface="Cambria Math" panose="02040503050406030204" pitchFamily="18" charset="0"/>
                          </a:rPr>
                          <m:t>2</m:t>
                        </m:r>
                      </m:sub>
                    </m:sSub>
                    <m:r>
                      <a:rPr lang="en-GB" b="0" i="1" smtClean="0">
                        <a:latin typeface="Cambria Math" panose="02040503050406030204" pitchFamily="18" charset="0"/>
                      </a:rPr>
                      <m:t>+</m:t>
                    </m:r>
                    <m:sSub>
                      <m:sSubPr>
                        <m:ctrlPr>
                          <a:rPr lang="en-GB" i="1">
                            <a:latin typeface="Cambria Math" panose="02040503050406030204" pitchFamily="18" charset="0"/>
                          </a:rPr>
                        </m:ctrlPr>
                      </m:sSubPr>
                      <m:e>
                        <m:r>
                          <a:rPr lang="en-GB" i="1">
                            <a:latin typeface="Cambria Math" panose="02040503050406030204" pitchFamily="18" charset="0"/>
                          </a:rPr>
                          <m:t>𝐼</m:t>
                        </m:r>
                      </m:e>
                      <m:sub>
                        <m:r>
                          <a:rPr lang="en-GB" b="0" i="1" smtClean="0">
                            <a:latin typeface="Cambria Math" panose="02040503050406030204" pitchFamily="18" charset="0"/>
                          </a:rPr>
                          <m:t>3</m:t>
                        </m:r>
                      </m:sub>
                    </m:sSub>
                  </m:oMath>
                </a14:m>
                <a:endParaRPr lang="en-IN" dirty="0"/>
              </a:p>
              <a:p>
                <a:pPr marL="0" indent="0">
                  <a:buNone/>
                </a:pPr>
                <a:r>
                  <a:rPr lang="en-IN" dirty="0"/>
                  <a:t>					 </a:t>
                </a:r>
                <a14:m>
                  <m:oMath xmlns:m="http://schemas.openxmlformats.org/officeDocument/2006/math">
                    <m:sSub>
                      <m:sSubPr>
                        <m:ctrlPr>
                          <a:rPr lang="en-GB" b="0" i="1" smtClean="0">
                            <a:latin typeface="Cambria Math" panose="02040503050406030204" pitchFamily="18" charset="0"/>
                          </a:rPr>
                        </m:ctrlPr>
                      </m:sSubPr>
                      <m:e>
                        <m:r>
                          <a:rPr lang="en-GB" b="0" i="1" smtClean="0">
                            <a:latin typeface="Cambria Math" panose="02040503050406030204" pitchFamily="18" charset="0"/>
                          </a:rPr>
                          <m:t>𝐼</m:t>
                        </m:r>
                      </m:e>
                      <m:sub>
                        <m:r>
                          <a:rPr lang="en-GB" b="0" i="1" smtClean="0">
                            <a:latin typeface="Cambria Math" panose="02040503050406030204" pitchFamily="18" charset="0"/>
                          </a:rPr>
                          <m:t>1</m:t>
                        </m:r>
                      </m:sub>
                    </m:sSub>
                    <m:r>
                      <a:rPr lang="en-GB" b="0" i="1" smtClean="0">
                        <a:latin typeface="Cambria Math" panose="02040503050406030204" pitchFamily="18" charset="0"/>
                      </a:rPr>
                      <m:t>+</m:t>
                    </m:r>
                    <m:sSub>
                      <m:sSubPr>
                        <m:ctrlPr>
                          <a:rPr lang="en-GB" i="1">
                            <a:latin typeface="Cambria Math" panose="02040503050406030204" pitchFamily="18" charset="0"/>
                          </a:rPr>
                        </m:ctrlPr>
                      </m:sSubPr>
                      <m:e>
                        <m:r>
                          <a:rPr lang="en-GB" i="1">
                            <a:latin typeface="Cambria Math" panose="02040503050406030204" pitchFamily="18" charset="0"/>
                          </a:rPr>
                          <m:t>𝐼</m:t>
                        </m:r>
                      </m:e>
                      <m:sub>
                        <m:r>
                          <a:rPr lang="en-GB" b="0" i="1" smtClean="0">
                            <a:latin typeface="Cambria Math" panose="02040503050406030204" pitchFamily="18" charset="0"/>
                          </a:rPr>
                          <m:t>2</m:t>
                        </m:r>
                      </m:sub>
                    </m:sSub>
                    <m:r>
                      <a:rPr lang="en-GB" b="0" i="1" smtClean="0">
                        <a:latin typeface="Cambria Math" panose="02040503050406030204" pitchFamily="18" charset="0"/>
                      </a:rPr>
                      <m:t>+</m:t>
                    </m:r>
                    <m:sSub>
                      <m:sSubPr>
                        <m:ctrlPr>
                          <a:rPr lang="en-GB" i="1">
                            <a:latin typeface="Cambria Math" panose="02040503050406030204" pitchFamily="18" charset="0"/>
                          </a:rPr>
                        </m:ctrlPr>
                      </m:sSubPr>
                      <m:e>
                        <m:r>
                          <a:rPr lang="en-GB" i="1">
                            <a:latin typeface="Cambria Math" panose="02040503050406030204" pitchFamily="18" charset="0"/>
                          </a:rPr>
                          <m:t>𝐼</m:t>
                        </m:r>
                      </m:e>
                      <m:sub>
                        <m:r>
                          <a:rPr lang="en-GB" b="0" i="1" smtClean="0">
                            <a:latin typeface="Cambria Math" panose="02040503050406030204" pitchFamily="18" charset="0"/>
                          </a:rPr>
                          <m:t>3</m:t>
                        </m:r>
                      </m:sub>
                    </m:sSub>
                    <m:r>
                      <a:rPr lang="en-GB" b="0" i="1" smtClean="0">
                        <a:latin typeface="Cambria Math" panose="02040503050406030204" pitchFamily="18" charset="0"/>
                      </a:rPr>
                      <m:t>=0</m:t>
                    </m:r>
                  </m:oMath>
                </a14:m>
                <a:endParaRPr lang="en-IN" dirty="0"/>
              </a:p>
              <a:p>
                <a:pPr marL="0" indent="0">
                  <a:buNone/>
                </a:pPr>
                <a:r>
                  <a:rPr lang="en-IN" dirty="0"/>
                  <a:t>					</a:t>
                </a:r>
                <a:r>
                  <a:rPr lang="en-IN" i="1" dirty="0"/>
                  <a:t>Applying KCL at Node C</a:t>
                </a:r>
              </a:p>
              <a:p>
                <a:pPr marL="0" indent="0">
                  <a:buNone/>
                </a:pPr>
                <a:r>
                  <a:rPr lang="en-IN" dirty="0"/>
                  <a:t>					Current Entering the Node = </a:t>
                </a:r>
                <a14:m>
                  <m:oMath xmlns:m="http://schemas.openxmlformats.org/officeDocument/2006/math">
                    <m:sSub>
                      <m:sSubPr>
                        <m:ctrlPr>
                          <a:rPr lang="en-GB" i="1" smtClean="0">
                            <a:latin typeface="Cambria Math" panose="02040503050406030204" pitchFamily="18" charset="0"/>
                          </a:rPr>
                        </m:ctrlPr>
                      </m:sSubPr>
                      <m:e>
                        <m:r>
                          <a:rPr lang="en-GB" i="1">
                            <a:latin typeface="Cambria Math" panose="02040503050406030204" pitchFamily="18" charset="0"/>
                          </a:rPr>
                          <m:t>𝐼</m:t>
                        </m:r>
                      </m:e>
                      <m:sub>
                        <m:r>
                          <a:rPr lang="en-GB" b="0" i="1" smtClean="0">
                            <a:latin typeface="Cambria Math" panose="02040503050406030204" pitchFamily="18" charset="0"/>
                          </a:rPr>
                          <m:t>2</m:t>
                        </m:r>
                      </m:sub>
                    </m:sSub>
                    <m:r>
                      <a:rPr lang="en-GB" b="0" i="1" smtClean="0">
                        <a:latin typeface="Cambria Math" panose="02040503050406030204" pitchFamily="18" charset="0"/>
                      </a:rPr>
                      <m:t>+2</m:t>
                    </m:r>
                  </m:oMath>
                </a14:m>
                <a:endParaRPr lang="en-IN" dirty="0"/>
              </a:p>
              <a:p>
                <a:pPr marL="0" indent="0">
                  <a:buNone/>
                </a:pPr>
                <a:r>
                  <a:rPr lang="en-IN" dirty="0"/>
                  <a:t>					Current Leaving the Node = </a:t>
                </a:r>
                <a14:m>
                  <m:oMath xmlns:m="http://schemas.openxmlformats.org/officeDocument/2006/math">
                    <m:sSub>
                      <m:sSubPr>
                        <m:ctrlPr>
                          <a:rPr lang="en-GB" b="0" i="1" smtClean="0">
                            <a:latin typeface="Cambria Math" panose="02040503050406030204" pitchFamily="18" charset="0"/>
                          </a:rPr>
                        </m:ctrlPr>
                      </m:sSubPr>
                      <m:e>
                        <m:r>
                          <a:rPr lang="en-GB" b="0" i="1" smtClean="0">
                            <a:latin typeface="Cambria Math" panose="02040503050406030204" pitchFamily="18" charset="0"/>
                          </a:rPr>
                          <m:t>𝐼</m:t>
                        </m:r>
                      </m:e>
                      <m:sub>
                        <m:r>
                          <a:rPr lang="en-GB" b="0" i="1" smtClean="0">
                            <a:latin typeface="Cambria Math" panose="02040503050406030204" pitchFamily="18" charset="0"/>
                          </a:rPr>
                          <m:t>4</m:t>
                        </m:r>
                      </m:sub>
                    </m:sSub>
                    <m:r>
                      <a:rPr lang="en-GB" b="0" i="1" smtClean="0">
                        <a:latin typeface="Cambria Math" panose="02040503050406030204" pitchFamily="18" charset="0"/>
                      </a:rPr>
                      <m:t>+</m:t>
                    </m:r>
                    <m:sSub>
                      <m:sSubPr>
                        <m:ctrlPr>
                          <a:rPr lang="en-GB" i="1">
                            <a:latin typeface="Cambria Math" panose="02040503050406030204" pitchFamily="18" charset="0"/>
                          </a:rPr>
                        </m:ctrlPr>
                      </m:sSubPr>
                      <m:e>
                        <m:r>
                          <a:rPr lang="en-GB" i="1">
                            <a:latin typeface="Cambria Math" panose="02040503050406030204" pitchFamily="18" charset="0"/>
                          </a:rPr>
                          <m:t>𝐼</m:t>
                        </m:r>
                      </m:e>
                      <m:sub>
                        <m:r>
                          <a:rPr lang="en-GB" b="0" i="1" smtClean="0">
                            <a:latin typeface="Cambria Math" panose="02040503050406030204" pitchFamily="18" charset="0"/>
                          </a:rPr>
                          <m:t>5</m:t>
                        </m:r>
                      </m:sub>
                    </m:sSub>
                  </m:oMath>
                </a14:m>
                <a:endParaRPr lang="en-IN" dirty="0"/>
              </a:p>
              <a:p>
                <a:pPr marL="0" indent="0">
                  <a:buNone/>
                </a:pPr>
                <a:r>
                  <a:rPr lang="en-IN" dirty="0"/>
                  <a:t>					 </a:t>
                </a:r>
                <a14:m>
                  <m:oMath xmlns:m="http://schemas.openxmlformats.org/officeDocument/2006/math">
                    <m:sSub>
                      <m:sSubPr>
                        <m:ctrlPr>
                          <a:rPr lang="en-GB" b="0" i="1" smtClean="0">
                            <a:latin typeface="Cambria Math" panose="02040503050406030204" pitchFamily="18" charset="0"/>
                          </a:rPr>
                        </m:ctrlPr>
                      </m:sSubPr>
                      <m:e>
                        <m:r>
                          <a:rPr lang="en-GB" b="0" i="1" smtClean="0">
                            <a:latin typeface="Cambria Math" panose="02040503050406030204" pitchFamily="18" charset="0"/>
                          </a:rPr>
                          <m:t>𝐼</m:t>
                        </m:r>
                      </m:e>
                      <m:sub>
                        <m:r>
                          <a:rPr lang="en-GB" b="0" i="1" smtClean="0">
                            <a:latin typeface="Cambria Math" panose="02040503050406030204" pitchFamily="18" charset="0"/>
                          </a:rPr>
                          <m:t>4</m:t>
                        </m:r>
                      </m:sub>
                    </m:sSub>
                    <m:r>
                      <a:rPr lang="en-GB" b="0" i="1" smtClean="0">
                        <a:latin typeface="Cambria Math" panose="02040503050406030204" pitchFamily="18" charset="0"/>
                      </a:rPr>
                      <m:t>+</m:t>
                    </m:r>
                    <m:sSub>
                      <m:sSubPr>
                        <m:ctrlPr>
                          <a:rPr lang="en-GB" i="1">
                            <a:latin typeface="Cambria Math" panose="02040503050406030204" pitchFamily="18" charset="0"/>
                          </a:rPr>
                        </m:ctrlPr>
                      </m:sSubPr>
                      <m:e>
                        <m:r>
                          <a:rPr lang="en-GB" i="1">
                            <a:latin typeface="Cambria Math" panose="02040503050406030204" pitchFamily="18" charset="0"/>
                          </a:rPr>
                          <m:t>𝐼</m:t>
                        </m:r>
                      </m:e>
                      <m:sub>
                        <m:r>
                          <a:rPr lang="en-GB" b="0" i="1" smtClean="0">
                            <a:latin typeface="Cambria Math" panose="02040503050406030204" pitchFamily="18" charset="0"/>
                          </a:rPr>
                          <m:t>5</m:t>
                        </m:r>
                      </m:sub>
                    </m:sSub>
                    <m:r>
                      <a:rPr lang="en-GB" b="0" i="1" smtClean="0">
                        <a:latin typeface="Cambria Math" panose="02040503050406030204" pitchFamily="18" charset="0"/>
                      </a:rPr>
                      <m:t>=</m:t>
                    </m:r>
                    <m:sSub>
                      <m:sSubPr>
                        <m:ctrlPr>
                          <a:rPr lang="en-GB" i="1">
                            <a:latin typeface="Cambria Math" panose="02040503050406030204" pitchFamily="18" charset="0"/>
                          </a:rPr>
                        </m:ctrlPr>
                      </m:sSubPr>
                      <m:e>
                        <m:r>
                          <a:rPr lang="en-GB" i="1">
                            <a:latin typeface="Cambria Math" panose="02040503050406030204" pitchFamily="18" charset="0"/>
                          </a:rPr>
                          <m:t>𝐼</m:t>
                        </m:r>
                      </m:e>
                      <m:sub>
                        <m:r>
                          <a:rPr lang="en-GB" b="0" i="1" smtClean="0">
                            <a:latin typeface="Cambria Math" panose="02040503050406030204" pitchFamily="18" charset="0"/>
                          </a:rPr>
                          <m:t>2</m:t>
                        </m:r>
                      </m:sub>
                    </m:sSub>
                    <m:r>
                      <a:rPr lang="en-GB" b="0" i="1" smtClean="0">
                        <a:latin typeface="Cambria Math" panose="02040503050406030204" pitchFamily="18" charset="0"/>
                      </a:rPr>
                      <m:t>+2</m:t>
                    </m:r>
                  </m:oMath>
                </a14:m>
                <a:endParaRPr lang="en-IN" dirty="0"/>
              </a:p>
              <a:p>
                <a:pPr marL="0" indent="0">
                  <a:buNone/>
                </a:pPr>
                <a:r>
                  <a:rPr lang="en-IN" dirty="0"/>
                  <a:t>					</a:t>
                </a:r>
                <a:r>
                  <a:rPr lang="en-IN" i="1" dirty="0"/>
                  <a:t>Applying KCL at Node C</a:t>
                </a:r>
              </a:p>
              <a:p>
                <a:pPr marL="0" indent="0">
                  <a:buNone/>
                </a:pPr>
                <a:r>
                  <a:rPr lang="en-IN" dirty="0"/>
                  <a:t>					Current Entering the Node = </a:t>
                </a:r>
                <a14:m>
                  <m:oMath xmlns:m="http://schemas.openxmlformats.org/officeDocument/2006/math">
                    <m:sSub>
                      <m:sSubPr>
                        <m:ctrlPr>
                          <a:rPr lang="en-GB" i="1" smtClean="0">
                            <a:latin typeface="Cambria Math" panose="02040503050406030204" pitchFamily="18" charset="0"/>
                          </a:rPr>
                        </m:ctrlPr>
                      </m:sSubPr>
                      <m:e>
                        <m:r>
                          <a:rPr lang="en-GB" i="1">
                            <a:latin typeface="Cambria Math" panose="02040503050406030204" pitchFamily="18" charset="0"/>
                          </a:rPr>
                          <m:t>𝐼</m:t>
                        </m:r>
                      </m:e>
                      <m:sub>
                        <m:r>
                          <a:rPr lang="en-GB" b="0" i="1" smtClean="0">
                            <a:latin typeface="Cambria Math" panose="02040503050406030204" pitchFamily="18" charset="0"/>
                          </a:rPr>
                          <m:t>3</m:t>
                        </m:r>
                      </m:sub>
                    </m:sSub>
                    <m:r>
                      <a:rPr lang="en-GB" b="0" i="1" smtClean="0">
                        <a:latin typeface="Cambria Math" panose="02040503050406030204" pitchFamily="18" charset="0"/>
                      </a:rPr>
                      <m:t>+</m:t>
                    </m:r>
                    <m:sSub>
                      <m:sSubPr>
                        <m:ctrlPr>
                          <a:rPr lang="en-GB" i="1">
                            <a:latin typeface="Cambria Math" panose="02040503050406030204" pitchFamily="18" charset="0"/>
                          </a:rPr>
                        </m:ctrlPr>
                      </m:sSubPr>
                      <m:e>
                        <m:r>
                          <a:rPr lang="en-GB" i="1">
                            <a:latin typeface="Cambria Math" panose="02040503050406030204" pitchFamily="18" charset="0"/>
                          </a:rPr>
                          <m:t>𝐼</m:t>
                        </m:r>
                      </m:e>
                      <m:sub>
                        <m:r>
                          <a:rPr lang="en-GB" i="1">
                            <a:latin typeface="Cambria Math" panose="02040503050406030204" pitchFamily="18" charset="0"/>
                          </a:rPr>
                          <m:t>5</m:t>
                        </m:r>
                      </m:sub>
                    </m:sSub>
                  </m:oMath>
                </a14:m>
                <a:endParaRPr lang="en-IN" dirty="0"/>
              </a:p>
              <a:p>
                <a:pPr marL="0" indent="0">
                  <a:buNone/>
                </a:pPr>
                <a:r>
                  <a:rPr lang="en-IN" dirty="0"/>
                  <a:t>					Current Leaving the Node = </a:t>
                </a:r>
                <a14:m>
                  <m:oMath xmlns:m="http://schemas.openxmlformats.org/officeDocument/2006/math">
                    <m:sSub>
                      <m:sSubPr>
                        <m:ctrlPr>
                          <a:rPr lang="en-GB" b="0" i="1" smtClean="0">
                            <a:latin typeface="Cambria Math" panose="02040503050406030204" pitchFamily="18" charset="0"/>
                          </a:rPr>
                        </m:ctrlPr>
                      </m:sSubPr>
                      <m:e>
                        <m:r>
                          <a:rPr lang="en-GB" b="0" i="1" smtClean="0">
                            <a:latin typeface="Cambria Math" panose="02040503050406030204" pitchFamily="18" charset="0"/>
                          </a:rPr>
                          <m:t>𝐼</m:t>
                        </m:r>
                      </m:e>
                      <m:sub>
                        <m:r>
                          <a:rPr lang="en-GB" b="0" i="1" smtClean="0">
                            <a:latin typeface="Cambria Math" panose="02040503050406030204" pitchFamily="18" charset="0"/>
                          </a:rPr>
                          <m:t>6</m:t>
                        </m:r>
                      </m:sub>
                    </m:sSub>
                  </m:oMath>
                </a14:m>
                <a:endParaRPr lang="en-IN" dirty="0"/>
              </a:p>
              <a:p>
                <a:pPr marL="0" indent="0">
                  <a:buNone/>
                </a:pPr>
                <a:r>
                  <a:rPr lang="en-IN" dirty="0"/>
                  <a:t>					 </a:t>
                </a:r>
                <a14:m>
                  <m:oMath xmlns:m="http://schemas.openxmlformats.org/officeDocument/2006/math">
                    <m:sSub>
                      <m:sSubPr>
                        <m:ctrlPr>
                          <a:rPr lang="en-GB" b="0" i="1" smtClean="0">
                            <a:latin typeface="Cambria Math" panose="02040503050406030204" pitchFamily="18" charset="0"/>
                          </a:rPr>
                        </m:ctrlPr>
                      </m:sSubPr>
                      <m:e>
                        <m:r>
                          <a:rPr lang="en-GB" b="0" i="1" smtClean="0">
                            <a:latin typeface="Cambria Math" panose="02040503050406030204" pitchFamily="18" charset="0"/>
                          </a:rPr>
                          <m:t>𝐼</m:t>
                        </m:r>
                      </m:e>
                      <m:sub>
                        <m:r>
                          <a:rPr lang="en-GB" b="0" i="1" smtClean="0">
                            <a:latin typeface="Cambria Math" panose="02040503050406030204" pitchFamily="18" charset="0"/>
                          </a:rPr>
                          <m:t>3</m:t>
                        </m:r>
                      </m:sub>
                    </m:sSub>
                    <m:r>
                      <a:rPr lang="en-GB" b="0" i="1" smtClean="0">
                        <a:latin typeface="Cambria Math" panose="02040503050406030204" pitchFamily="18" charset="0"/>
                      </a:rPr>
                      <m:t>+</m:t>
                    </m:r>
                    <m:sSub>
                      <m:sSubPr>
                        <m:ctrlPr>
                          <a:rPr lang="en-GB" i="1">
                            <a:latin typeface="Cambria Math" panose="02040503050406030204" pitchFamily="18" charset="0"/>
                          </a:rPr>
                        </m:ctrlPr>
                      </m:sSubPr>
                      <m:e>
                        <m:r>
                          <a:rPr lang="en-GB" i="1">
                            <a:latin typeface="Cambria Math" panose="02040503050406030204" pitchFamily="18" charset="0"/>
                          </a:rPr>
                          <m:t>𝐼</m:t>
                        </m:r>
                      </m:e>
                      <m:sub>
                        <m:r>
                          <a:rPr lang="en-GB" b="0" i="1" smtClean="0">
                            <a:latin typeface="Cambria Math" panose="02040503050406030204" pitchFamily="18" charset="0"/>
                          </a:rPr>
                          <m:t>5</m:t>
                        </m:r>
                      </m:sub>
                    </m:sSub>
                    <m:r>
                      <a:rPr lang="en-GB" b="0" i="1" smtClean="0">
                        <a:latin typeface="Cambria Math" panose="02040503050406030204" pitchFamily="18" charset="0"/>
                      </a:rPr>
                      <m:t>=</m:t>
                    </m:r>
                    <m:sSub>
                      <m:sSubPr>
                        <m:ctrlPr>
                          <a:rPr lang="en-GB" i="1">
                            <a:latin typeface="Cambria Math" panose="02040503050406030204" pitchFamily="18" charset="0"/>
                          </a:rPr>
                        </m:ctrlPr>
                      </m:sSubPr>
                      <m:e>
                        <m:r>
                          <a:rPr lang="en-GB" i="1">
                            <a:latin typeface="Cambria Math" panose="02040503050406030204" pitchFamily="18" charset="0"/>
                          </a:rPr>
                          <m:t>𝐼</m:t>
                        </m:r>
                      </m:e>
                      <m:sub>
                        <m:r>
                          <a:rPr lang="en-GB" b="0" i="1" smtClean="0">
                            <a:latin typeface="Cambria Math" panose="02040503050406030204" pitchFamily="18" charset="0"/>
                          </a:rPr>
                          <m:t>6</m:t>
                        </m:r>
                      </m:sub>
                    </m:sSub>
                  </m:oMath>
                </a14:m>
                <a:endParaRPr lang="en-IN" dirty="0"/>
              </a:p>
              <a:p>
                <a:endParaRPr lang="en-IN"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xfrm>
                <a:off x="647699" y="1271869"/>
                <a:ext cx="11472703" cy="5268384"/>
              </a:xfrm>
              <a:blipFill>
                <a:blip r:embed="rId2"/>
                <a:stretch>
                  <a:fillRect l="-691" t="-2431"/>
                </a:stretch>
              </a:blipFill>
            </p:spPr>
            <p:txBody>
              <a:bodyPr/>
              <a:lstStyle/>
              <a:p>
                <a:r>
                  <a:rPr lang="en-GB">
                    <a:noFill/>
                  </a:rPr>
                  <a:t> </a:t>
                </a:r>
              </a:p>
            </p:txBody>
          </p:sp>
        </mc:Fallback>
      </mc:AlternateContent>
      <p:sp>
        <p:nvSpPr>
          <p:cNvPr id="4" name="Footer Placeholder 3"/>
          <p:cNvSpPr>
            <a:spLocks noGrp="1"/>
          </p:cNvSpPr>
          <p:nvPr>
            <p:ph type="ftr" sz="quarter" idx="11"/>
          </p:nvPr>
        </p:nvSpPr>
        <p:spPr/>
        <p:txBody>
          <a:bodyPr/>
          <a:lstStyle/>
          <a:p>
            <a:r>
              <a:rPr lang="en-IN"/>
              <a:t>Lecture 6 / Electrical Engineering</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17</a:t>
            </a:fld>
            <a:endParaRPr lang="en-US" dirty="0"/>
          </a:p>
        </p:txBody>
      </p:sp>
      <p:sp>
        <p:nvSpPr>
          <p:cNvPr id="24" name="TextBox 23"/>
          <p:cNvSpPr txBox="1"/>
          <p:nvPr/>
        </p:nvSpPr>
        <p:spPr>
          <a:xfrm>
            <a:off x="4106040" y="3734315"/>
            <a:ext cx="1938210" cy="343492"/>
          </a:xfrm>
          <a:prstGeom prst="rect">
            <a:avLst/>
          </a:prstGeom>
          <a:noFill/>
        </p:spPr>
        <p:txBody>
          <a:bodyPr wrap="square" rtlCol="0">
            <a:spAutoFit/>
          </a:bodyPr>
          <a:lstStyle/>
          <a:p>
            <a:endParaRPr lang="en-IN" sz="1632" dirty="0"/>
          </a:p>
        </p:txBody>
      </p:sp>
      <p:pic>
        <p:nvPicPr>
          <p:cNvPr id="6" name="Picture 5">
            <a:extLst>
              <a:ext uri="{FF2B5EF4-FFF2-40B4-BE49-F238E27FC236}">
                <a16:creationId xmlns:a16="http://schemas.microsoft.com/office/drawing/2014/main" id="{862B0A49-6693-2C00-9F1E-FF136C63043C}"/>
              </a:ext>
            </a:extLst>
          </p:cNvPr>
          <p:cNvPicPr>
            <a:picLocks noChangeAspect="1"/>
          </p:cNvPicPr>
          <p:nvPr/>
        </p:nvPicPr>
        <p:blipFill>
          <a:blip r:embed="rId3"/>
          <a:stretch>
            <a:fillRect/>
          </a:stretch>
        </p:blipFill>
        <p:spPr>
          <a:xfrm>
            <a:off x="886583" y="2332511"/>
            <a:ext cx="4173220" cy="2886710"/>
          </a:xfrm>
          <a:prstGeom prst="rect">
            <a:avLst/>
          </a:prstGeom>
        </p:spPr>
      </p:pic>
    </p:spTree>
    <p:extLst>
      <p:ext uri="{BB962C8B-B14F-4D97-AF65-F5344CB8AC3E}">
        <p14:creationId xmlns:p14="http://schemas.microsoft.com/office/powerpoint/2010/main" val="77146241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175787" y="-53694"/>
            <a:ext cx="6346163" cy="1325563"/>
          </a:xfrm>
        </p:spPr>
        <p:txBody>
          <a:bodyPr>
            <a:normAutofit/>
          </a:bodyPr>
          <a:lstStyle/>
          <a:p>
            <a:pPr algn="l"/>
            <a:r>
              <a:rPr lang="en-IN" b="1" dirty="0">
                <a:solidFill>
                  <a:schemeClr val="bg1"/>
                </a:solidFill>
              </a:rPr>
              <a:t>Exercise 5</a:t>
            </a:r>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a:xfrm>
                <a:off x="647699" y="1350121"/>
                <a:ext cx="11055393" cy="5190132"/>
              </a:xfrm>
            </p:spPr>
            <p:txBody>
              <a:bodyPr>
                <a:normAutofit fontScale="85000" lnSpcReduction="20000"/>
              </a:bodyPr>
              <a:lstStyle/>
              <a:p>
                <a:pPr marL="0" indent="0">
                  <a:buNone/>
                </a:pPr>
                <a:r>
                  <a:rPr lang="en-IN" dirty="0"/>
                  <a:t> Apply KCL in the following Circuit</a:t>
                </a:r>
              </a:p>
              <a:p>
                <a:pPr marL="0" indent="0">
                  <a:buNone/>
                </a:pPr>
                <a:r>
                  <a:rPr lang="en-IN" dirty="0"/>
                  <a:t>					</a:t>
                </a:r>
                <a:r>
                  <a:rPr lang="en-IN" dirty="0" err="1"/>
                  <a:t>Soln</a:t>
                </a:r>
                <a:r>
                  <a:rPr lang="en-IN" dirty="0"/>
                  <a:t>:</a:t>
                </a:r>
              </a:p>
              <a:p>
                <a:pPr marL="0" indent="0">
                  <a:buNone/>
                </a:pPr>
                <a:r>
                  <a:rPr lang="en-IN" dirty="0"/>
                  <a:t>					</a:t>
                </a:r>
                <a:r>
                  <a:rPr lang="en-IN" i="1" dirty="0"/>
                  <a:t>Applying KCL at Node </a:t>
                </a:r>
                <a14:m>
                  <m:oMath xmlns:m="http://schemas.openxmlformats.org/officeDocument/2006/math">
                    <m:sSub>
                      <m:sSubPr>
                        <m:ctrlPr>
                          <a:rPr lang="en-IN" i="1" smtClean="0">
                            <a:latin typeface="Cambria Math" panose="02040503050406030204" pitchFamily="18" charset="0"/>
                          </a:rPr>
                        </m:ctrlPr>
                      </m:sSubPr>
                      <m:e>
                        <m:r>
                          <a:rPr lang="en-GB" b="0" i="1" smtClean="0">
                            <a:latin typeface="Cambria Math" panose="02040503050406030204" pitchFamily="18" charset="0"/>
                          </a:rPr>
                          <m:t>𝑉</m:t>
                        </m:r>
                      </m:e>
                      <m:sub>
                        <m:r>
                          <a:rPr lang="en-GB" b="0" i="1" smtClean="0">
                            <a:latin typeface="Cambria Math" panose="02040503050406030204" pitchFamily="18" charset="0"/>
                          </a:rPr>
                          <m:t>1</m:t>
                        </m:r>
                      </m:sub>
                    </m:sSub>
                  </m:oMath>
                </a14:m>
                <a:endParaRPr lang="en-IN" i="1" dirty="0"/>
              </a:p>
              <a:p>
                <a:pPr marL="0" indent="0">
                  <a:buNone/>
                </a:pPr>
                <a:r>
                  <a:rPr lang="en-IN" dirty="0"/>
                  <a:t>					Current Entering the Node =0</a:t>
                </a:r>
              </a:p>
              <a:p>
                <a:pPr marL="0" indent="0">
                  <a:buNone/>
                </a:pPr>
                <a:r>
                  <a:rPr lang="en-IN" dirty="0"/>
                  <a:t>					Current Leaving the Node = </a:t>
                </a:r>
                <a14:m>
                  <m:oMath xmlns:m="http://schemas.openxmlformats.org/officeDocument/2006/math">
                    <m:sSub>
                      <m:sSubPr>
                        <m:ctrlPr>
                          <a:rPr lang="en-GB" b="0" i="1" smtClean="0">
                            <a:latin typeface="Cambria Math" panose="02040503050406030204" pitchFamily="18" charset="0"/>
                          </a:rPr>
                        </m:ctrlPr>
                      </m:sSubPr>
                      <m:e>
                        <m:r>
                          <a:rPr lang="en-GB" b="0" i="1" smtClean="0">
                            <a:latin typeface="Cambria Math" panose="02040503050406030204" pitchFamily="18" charset="0"/>
                          </a:rPr>
                          <m:t>𝐼</m:t>
                        </m:r>
                      </m:e>
                      <m:sub>
                        <m:r>
                          <a:rPr lang="en-GB" b="0" i="1" smtClean="0">
                            <a:latin typeface="Cambria Math" panose="02040503050406030204" pitchFamily="18" charset="0"/>
                          </a:rPr>
                          <m:t>1</m:t>
                        </m:r>
                      </m:sub>
                    </m:sSub>
                    <m:r>
                      <a:rPr lang="en-GB" b="0" i="1" smtClean="0">
                        <a:latin typeface="Cambria Math" panose="02040503050406030204" pitchFamily="18" charset="0"/>
                      </a:rPr>
                      <m:t>+</m:t>
                    </m:r>
                    <m:sSub>
                      <m:sSubPr>
                        <m:ctrlPr>
                          <a:rPr lang="en-GB" i="1">
                            <a:latin typeface="Cambria Math" panose="02040503050406030204" pitchFamily="18" charset="0"/>
                          </a:rPr>
                        </m:ctrlPr>
                      </m:sSubPr>
                      <m:e>
                        <m:r>
                          <a:rPr lang="en-GB" i="1">
                            <a:latin typeface="Cambria Math" panose="02040503050406030204" pitchFamily="18" charset="0"/>
                          </a:rPr>
                          <m:t>𝐼</m:t>
                        </m:r>
                      </m:e>
                      <m:sub>
                        <m:r>
                          <a:rPr lang="en-GB" b="0" i="1" smtClean="0">
                            <a:latin typeface="Cambria Math" panose="02040503050406030204" pitchFamily="18" charset="0"/>
                          </a:rPr>
                          <m:t>2</m:t>
                        </m:r>
                      </m:sub>
                    </m:sSub>
                    <m:r>
                      <a:rPr lang="en-GB" b="0" i="1" smtClean="0">
                        <a:latin typeface="Cambria Math" panose="02040503050406030204" pitchFamily="18" charset="0"/>
                      </a:rPr>
                      <m:t>+</m:t>
                    </m:r>
                    <m:sSub>
                      <m:sSubPr>
                        <m:ctrlPr>
                          <a:rPr lang="en-GB" i="1">
                            <a:latin typeface="Cambria Math" panose="02040503050406030204" pitchFamily="18" charset="0"/>
                          </a:rPr>
                        </m:ctrlPr>
                      </m:sSubPr>
                      <m:e>
                        <m:r>
                          <a:rPr lang="en-GB" i="1">
                            <a:latin typeface="Cambria Math" panose="02040503050406030204" pitchFamily="18" charset="0"/>
                          </a:rPr>
                          <m:t>𝐼</m:t>
                        </m:r>
                      </m:e>
                      <m:sub>
                        <m:r>
                          <a:rPr lang="en-GB" b="0" i="1" smtClean="0">
                            <a:latin typeface="Cambria Math" panose="02040503050406030204" pitchFamily="18" charset="0"/>
                          </a:rPr>
                          <m:t>3</m:t>
                        </m:r>
                      </m:sub>
                    </m:sSub>
                  </m:oMath>
                </a14:m>
                <a:endParaRPr lang="en-IN" dirty="0"/>
              </a:p>
              <a:p>
                <a:pPr marL="0" indent="0">
                  <a:buNone/>
                </a:pPr>
                <a:r>
                  <a:rPr lang="en-IN" dirty="0"/>
                  <a:t>					 </a:t>
                </a:r>
                <a14:m>
                  <m:oMath xmlns:m="http://schemas.openxmlformats.org/officeDocument/2006/math">
                    <m:sSub>
                      <m:sSubPr>
                        <m:ctrlPr>
                          <a:rPr lang="en-GB" b="0" i="1" smtClean="0">
                            <a:latin typeface="Cambria Math" panose="02040503050406030204" pitchFamily="18" charset="0"/>
                          </a:rPr>
                        </m:ctrlPr>
                      </m:sSubPr>
                      <m:e>
                        <m:r>
                          <a:rPr lang="en-GB" b="0" i="1" smtClean="0">
                            <a:latin typeface="Cambria Math" panose="02040503050406030204" pitchFamily="18" charset="0"/>
                          </a:rPr>
                          <m:t>𝐼</m:t>
                        </m:r>
                      </m:e>
                      <m:sub>
                        <m:r>
                          <a:rPr lang="en-GB" b="0" i="1" smtClean="0">
                            <a:latin typeface="Cambria Math" panose="02040503050406030204" pitchFamily="18" charset="0"/>
                          </a:rPr>
                          <m:t>1</m:t>
                        </m:r>
                      </m:sub>
                    </m:sSub>
                    <m:r>
                      <a:rPr lang="en-GB" b="0" i="1" smtClean="0">
                        <a:latin typeface="Cambria Math" panose="02040503050406030204" pitchFamily="18" charset="0"/>
                      </a:rPr>
                      <m:t>+</m:t>
                    </m:r>
                    <m:sSub>
                      <m:sSubPr>
                        <m:ctrlPr>
                          <a:rPr lang="en-GB" i="1">
                            <a:latin typeface="Cambria Math" panose="02040503050406030204" pitchFamily="18" charset="0"/>
                          </a:rPr>
                        </m:ctrlPr>
                      </m:sSubPr>
                      <m:e>
                        <m:r>
                          <a:rPr lang="en-GB" i="1">
                            <a:latin typeface="Cambria Math" panose="02040503050406030204" pitchFamily="18" charset="0"/>
                          </a:rPr>
                          <m:t>𝐼</m:t>
                        </m:r>
                      </m:e>
                      <m:sub>
                        <m:r>
                          <a:rPr lang="en-GB" b="0" i="1" smtClean="0">
                            <a:latin typeface="Cambria Math" panose="02040503050406030204" pitchFamily="18" charset="0"/>
                          </a:rPr>
                          <m:t>2</m:t>
                        </m:r>
                      </m:sub>
                    </m:sSub>
                    <m:r>
                      <a:rPr lang="en-GB" b="0" i="1" smtClean="0">
                        <a:latin typeface="Cambria Math" panose="02040503050406030204" pitchFamily="18" charset="0"/>
                      </a:rPr>
                      <m:t>+</m:t>
                    </m:r>
                    <m:sSub>
                      <m:sSubPr>
                        <m:ctrlPr>
                          <a:rPr lang="en-GB" i="1">
                            <a:latin typeface="Cambria Math" panose="02040503050406030204" pitchFamily="18" charset="0"/>
                          </a:rPr>
                        </m:ctrlPr>
                      </m:sSubPr>
                      <m:e>
                        <m:r>
                          <a:rPr lang="en-GB" i="1">
                            <a:latin typeface="Cambria Math" panose="02040503050406030204" pitchFamily="18" charset="0"/>
                          </a:rPr>
                          <m:t>𝐼</m:t>
                        </m:r>
                      </m:e>
                      <m:sub>
                        <m:r>
                          <a:rPr lang="en-GB" b="0" i="1" smtClean="0">
                            <a:latin typeface="Cambria Math" panose="02040503050406030204" pitchFamily="18" charset="0"/>
                          </a:rPr>
                          <m:t>3</m:t>
                        </m:r>
                      </m:sub>
                    </m:sSub>
                    <m:r>
                      <a:rPr lang="en-GB" b="0" i="1" smtClean="0">
                        <a:latin typeface="Cambria Math" panose="02040503050406030204" pitchFamily="18" charset="0"/>
                      </a:rPr>
                      <m:t>=0</m:t>
                    </m:r>
                  </m:oMath>
                </a14:m>
                <a:endParaRPr lang="en-IN" dirty="0"/>
              </a:p>
              <a:p>
                <a:pPr marL="0" indent="0">
                  <a:buNone/>
                </a:pPr>
                <a:r>
                  <a:rPr lang="en-IN" dirty="0"/>
                  <a:t>					</a:t>
                </a:r>
                <a:r>
                  <a:rPr lang="en-IN" i="1" dirty="0"/>
                  <a:t>Applying KCL at Node </a:t>
                </a:r>
                <a14:m>
                  <m:oMath xmlns:m="http://schemas.openxmlformats.org/officeDocument/2006/math">
                    <m:sSub>
                      <m:sSubPr>
                        <m:ctrlPr>
                          <a:rPr lang="en-IN" i="1" smtClean="0">
                            <a:latin typeface="Cambria Math" panose="02040503050406030204" pitchFamily="18" charset="0"/>
                          </a:rPr>
                        </m:ctrlPr>
                      </m:sSubPr>
                      <m:e>
                        <m:r>
                          <a:rPr lang="en-GB" b="0" i="1" smtClean="0">
                            <a:latin typeface="Cambria Math" panose="02040503050406030204" pitchFamily="18" charset="0"/>
                          </a:rPr>
                          <m:t>𝑉</m:t>
                        </m:r>
                      </m:e>
                      <m:sub>
                        <m:r>
                          <a:rPr lang="en-GB" b="0" i="1" smtClean="0">
                            <a:latin typeface="Cambria Math" panose="02040503050406030204" pitchFamily="18" charset="0"/>
                          </a:rPr>
                          <m:t>2</m:t>
                        </m:r>
                      </m:sub>
                    </m:sSub>
                    <m:r>
                      <a:rPr lang="en-GB" b="0" i="1" smtClean="0">
                        <a:latin typeface="Cambria Math" panose="02040503050406030204" pitchFamily="18" charset="0"/>
                      </a:rPr>
                      <m:t> </m:t>
                    </m:r>
                  </m:oMath>
                </a14:m>
                <a:r>
                  <a:rPr lang="en-IN" dirty="0"/>
                  <a:t>								Current Entering the Node = </a:t>
                </a:r>
                <a14:m>
                  <m:oMath xmlns:m="http://schemas.openxmlformats.org/officeDocument/2006/math">
                    <m:sSub>
                      <m:sSubPr>
                        <m:ctrlPr>
                          <a:rPr lang="en-GB" i="1" smtClean="0">
                            <a:latin typeface="Cambria Math" panose="02040503050406030204" pitchFamily="18" charset="0"/>
                          </a:rPr>
                        </m:ctrlPr>
                      </m:sSubPr>
                      <m:e>
                        <m:r>
                          <a:rPr lang="en-GB" i="1">
                            <a:latin typeface="Cambria Math" panose="02040503050406030204" pitchFamily="18" charset="0"/>
                          </a:rPr>
                          <m:t>𝐼</m:t>
                        </m:r>
                      </m:e>
                      <m:sub>
                        <m:r>
                          <a:rPr lang="en-GB" b="0" i="1" smtClean="0">
                            <a:latin typeface="Cambria Math" panose="02040503050406030204" pitchFamily="18" charset="0"/>
                          </a:rPr>
                          <m:t>3</m:t>
                        </m:r>
                      </m:sub>
                    </m:sSub>
                  </m:oMath>
                </a14:m>
                <a:endParaRPr lang="en-IN" dirty="0"/>
              </a:p>
              <a:p>
                <a:pPr marL="0" indent="0">
                  <a:buNone/>
                </a:pPr>
                <a:r>
                  <a:rPr lang="en-IN" dirty="0"/>
                  <a:t>					Current Leaving the Node = </a:t>
                </a:r>
                <a14:m>
                  <m:oMath xmlns:m="http://schemas.openxmlformats.org/officeDocument/2006/math">
                    <m:sSub>
                      <m:sSubPr>
                        <m:ctrlPr>
                          <a:rPr lang="en-GB" b="0" i="1" smtClean="0">
                            <a:latin typeface="Cambria Math" panose="02040503050406030204" pitchFamily="18" charset="0"/>
                          </a:rPr>
                        </m:ctrlPr>
                      </m:sSubPr>
                      <m:e>
                        <m:r>
                          <a:rPr lang="en-GB" b="0" i="1" smtClean="0">
                            <a:latin typeface="Cambria Math" panose="02040503050406030204" pitchFamily="18" charset="0"/>
                          </a:rPr>
                          <m:t>𝐼</m:t>
                        </m:r>
                      </m:e>
                      <m:sub>
                        <m:r>
                          <a:rPr lang="en-GB" b="0" i="1" smtClean="0">
                            <a:latin typeface="Cambria Math" panose="02040503050406030204" pitchFamily="18" charset="0"/>
                          </a:rPr>
                          <m:t>4</m:t>
                        </m:r>
                      </m:sub>
                    </m:sSub>
                    <m:r>
                      <a:rPr lang="en-GB" b="0" i="1" smtClean="0">
                        <a:latin typeface="Cambria Math" panose="02040503050406030204" pitchFamily="18" charset="0"/>
                      </a:rPr>
                      <m:t>+</m:t>
                    </m:r>
                    <m:sSub>
                      <m:sSubPr>
                        <m:ctrlPr>
                          <a:rPr lang="en-GB" i="1">
                            <a:latin typeface="Cambria Math" panose="02040503050406030204" pitchFamily="18" charset="0"/>
                          </a:rPr>
                        </m:ctrlPr>
                      </m:sSubPr>
                      <m:e>
                        <m:r>
                          <a:rPr lang="en-GB" i="1">
                            <a:latin typeface="Cambria Math" panose="02040503050406030204" pitchFamily="18" charset="0"/>
                          </a:rPr>
                          <m:t>𝐼</m:t>
                        </m:r>
                      </m:e>
                      <m:sub>
                        <m:r>
                          <a:rPr lang="en-GB" b="0" i="1" smtClean="0">
                            <a:latin typeface="Cambria Math" panose="02040503050406030204" pitchFamily="18" charset="0"/>
                          </a:rPr>
                          <m:t>5</m:t>
                        </m:r>
                      </m:sub>
                    </m:sSub>
                  </m:oMath>
                </a14:m>
                <a:endParaRPr lang="en-IN" dirty="0"/>
              </a:p>
              <a:p>
                <a:pPr marL="0" indent="0">
                  <a:buNone/>
                </a:pPr>
                <a:r>
                  <a:rPr lang="en-IN" dirty="0"/>
                  <a:t>					 </a:t>
                </a:r>
                <a14:m>
                  <m:oMath xmlns:m="http://schemas.openxmlformats.org/officeDocument/2006/math">
                    <m:sSub>
                      <m:sSubPr>
                        <m:ctrlPr>
                          <a:rPr lang="en-GB" b="0" i="1" smtClean="0">
                            <a:latin typeface="Cambria Math" panose="02040503050406030204" pitchFamily="18" charset="0"/>
                          </a:rPr>
                        </m:ctrlPr>
                      </m:sSubPr>
                      <m:e>
                        <m:r>
                          <a:rPr lang="en-GB" b="0" i="1" smtClean="0">
                            <a:latin typeface="Cambria Math" panose="02040503050406030204" pitchFamily="18" charset="0"/>
                          </a:rPr>
                          <m:t>𝐼</m:t>
                        </m:r>
                      </m:e>
                      <m:sub>
                        <m:r>
                          <a:rPr lang="en-GB" b="0" i="1" smtClean="0">
                            <a:latin typeface="Cambria Math" panose="02040503050406030204" pitchFamily="18" charset="0"/>
                          </a:rPr>
                          <m:t>4</m:t>
                        </m:r>
                      </m:sub>
                    </m:sSub>
                    <m:r>
                      <a:rPr lang="en-GB" b="0" i="1" smtClean="0">
                        <a:latin typeface="Cambria Math" panose="02040503050406030204" pitchFamily="18" charset="0"/>
                      </a:rPr>
                      <m:t>+</m:t>
                    </m:r>
                    <m:sSub>
                      <m:sSubPr>
                        <m:ctrlPr>
                          <a:rPr lang="en-GB" i="1">
                            <a:latin typeface="Cambria Math" panose="02040503050406030204" pitchFamily="18" charset="0"/>
                          </a:rPr>
                        </m:ctrlPr>
                      </m:sSubPr>
                      <m:e>
                        <m:r>
                          <a:rPr lang="en-GB" i="1">
                            <a:latin typeface="Cambria Math" panose="02040503050406030204" pitchFamily="18" charset="0"/>
                          </a:rPr>
                          <m:t>𝐼</m:t>
                        </m:r>
                      </m:e>
                      <m:sub>
                        <m:r>
                          <a:rPr lang="en-GB" b="0" i="1" smtClean="0">
                            <a:latin typeface="Cambria Math" panose="02040503050406030204" pitchFamily="18" charset="0"/>
                          </a:rPr>
                          <m:t>5</m:t>
                        </m:r>
                      </m:sub>
                    </m:sSub>
                    <m:r>
                      <a:rPr lang="en-GB" b="0" i="1" smtClean="0">
                        <a:latin typeface="Cambria Math" panose="02040503050406030204" pitchFamily="18" charset="0"/>
                      </a:rPr>
                      <m:t>=</m:t>
                    </m:r>
                    <m:sSub>
                      <m:sSubPr>
                        <m:ctrlPr>
                          <a:rPr lang="en-GB" i="1">
                            <a:latin typeface="Cambria Math" panose="02040503050406030204" pitchFamily="18" charset="0"/>
                          </a:rPr>
                        </m:ctrlPr>
                      </m:sSubPr>
                      <m:e>
                        <m:r>
                          <a:rPr lang="en-GB" i="1">
                            <a:latin typeface="Cambria Math" panose="02040503050406030204" pitchFamily="18" charset="0"/>
                          </a:rPr>
                          <m:t>𝐼</m:t>
                        </m:r>
                      </m:e>
                      <m:sub>
                        <m:r>
                          <a:rPr lang="en-GB" b="0" i="1" smtClean="0">
                            <a:latin typeface="Cambria Math" panose="02040503050406030204" pitchFamily="18" charset="0"/>
                          </a:rPr>
                          <m:t>3</m:t>
                        </m:r>
                      </m:sub>
                    </m:sSub>
                  </m:oMath>
                </a14:m>
                <a:endParaRPr lang="en-IN" dirty="0"/>
              </a:p>
              <a:p>
                <a:pPr marL="0" indent="0">
                  <a:buNone/>
                </a:pPr>
                <a:r>
                  <a:rPr lang="en-IN" dirty="0"/>
                  <a:t>					</a:t>
                </a:r>
                <a:r>
                  <a:rPr lang="en-IN" i="1" dirty="0"/>
                  <a:t>Applying KCL at Node </a:t>
                </a:r>
                <a14:m>
                  <m:oMath xmlns:m="http://schemas.openxmlformats.org/officeDocument/2006/math">
                    <m:sSub>
                      <m:sSubPr>
                        <m:ctrlPr>
                          <a:rPr lang="en-IN" i="1" smtClean="0">
                            <a:latin typeface="Cambria Math" panose="02040503050406030204" pitchFamily="18" charset="0"/>
                          </a:rPr>
                        </m:ctrlPr>
                      </m:sSubPr>
                      <m:e>
                        <m:r>
                          <a:rPr lang="en-GB" b="0" i="1" smtClean="0">
                            <a:latin typeface="Cambria Math" panose="02040503050406030204" pitchFamily="18" charset="0"/>
                          </a:rPr>
                          <m:t>𝑉</m:t>
                        </m:r>
                      </m:e>
                      <m:sub>
                        <m:r>
                          <a:rPr lang="en-GB" b="0" i="1" smtClean="0">
                            <a:latin typeface="Cambria Math" panose="02040503050406030204" pitchFamily="18" charset="0"/>
                          </a:rPr>
                          <m:t>3</m:t>
                        </m:r>
                      </m:sub>
                    </m:sSub>
                    <m:r>
                      <a:rPr lang="en-GB" b="0" i="1" smtClean="0">
                        <a:latin typeface="Cambria Math" panose="02040503050406030204" pitchFamily="18" charset="0"/>
                      </a:rPr>
                      <m:t> </m:t>
                    </m:r>
                  </m:oMath>
                </a14:m>
                <a:r>
                  <a:rPr lang="en-IN" dirty="0"/>
                  <a:t>								Current Entering the Node = </a:t>
                </a:r>
                <a14:m>
                  <m:oMath xmlns:m="http://schemas.openxmlformats.org/officeDocument/2006/math">
                    <m:sSub>
                      <m:sSubPr>
                        <m:ctrlPr>
                          <a:rPr lang="en-GB" i="1" smtClean="0">
                            <a:latin typeface="Cambria Math" panose="02040503050406030204" pitchFamily="18" charset="0"/>
                          </a:rPr>
                        </m:ctrlPr>
                      </m:sSubPr>
                      <m:e>
                        <m:r>
                          <a:rPr lang="en-GB" i="1">
                            <a:latin typeface="Cambria Math" panose="02040503050406030204" pitchFamily="18" charset="0"/>
                          </a:rPr>
                          <m:t>𝐼</m:t>
                        </m:r>
                      </m:e>
                      <m:sub>
                        <m:r>
                          <a:rPr lang="en-GB" b="0" i="1" smtClean="0">
                            <a:latin typeface="Cambria Math" panose="02040503050406030204" pitchFamily="18" charset="0"/>
                          </a:rPr>
                          <m:t>1</m:t>
                        </m:r>
                      </m:sub>
                    </m:sSub>
                    <m:r>
                      <a:rPr lang="en-GB" b="0" i="1" smtClean="0">
                        <a:latin typeface="Cambria Math" panose="02040503050406030204" pitchFamily="18" charset="0"/>
                      </a:rPr>
                      <m:t>+</m:t>
                    </m:r>
                    <m:sSub>
                      <m:sSubPr>
                        <m:ctrlPr>
                          <a:rPr lang="en-GB" i="1">
                            <a:latin typeface="Cambria Math" panose="02040503050406030204" pitchFamily="18" charset="0"/>
                          </a:rPr>
                        </m:ctrlPr>
                      </m:sSubPr>
                      <m:e>
                        <m:r>
                          <a:rPr lang="en-GB" i="1">
                            <a:latin typeface="Cambria Math" panose="02040503050406030204" pitchFamily="18" charset="0"/>
                          </a:rPr>
                          <m:t>𝐼</m:t>
                        </m:r>
                      </m:e>
                      <m:sub>
                        <m:r>
                          <a:rPr lang="en-GB" i="1">
                            <a:latin typeface="Cambria Math" panose="02040503050406030204" pitchFamily="18" charset="0"/>
                          </a:rPr>
                          <m:t>5</m:t>
                        </m:r>
                      </m:sub>
                    </m:sSub>
                  </m:oMath>
                </a14:m>
                <a:endParaRPr lang="en-IN" dirty="0"/>
              </a:p>
              <a:p>
                <a:pPr marL="0" indent="0">
                  <a:buNone/>
                </a:pPr>
                <a:r>
                  <a:rPr lang="en-IN" dirty="0"/>
                  <a:t>					Current Leaving the Node = </a:t>
                </a:r>
                <a14:m>
                  <m:oMath xmlns:m="http://schemas.openxmlformats.org/officeDocument/2006/math">
                    <m:sSub>
                      <m:sSubPr>
                        <m:ctrlPr>
                          <a:rPr lang="en-GB" b="0" i="1" smtClean="0">
                            <a:latin typeface="Cambria Math" panose="02040503050406030204" pitchFamily="18" charset="0"/>
                          </a:rPr>
                        </m:ctrlPr>
                      </m:sSubPr>
                      <m:e>
                        <m:r>
                          <a:rPr lang="en-GB" b="0" i="1" smtClean="0">
                            <a:latin typeface="Cambria Math" panose="02040503050406030204" pitchFamily="18" charset="0"/>
                          </a:rPr>
                          <m:t>𝐼</m:t>
                        </m:r>
                      </m:e>
                      <m:sub>
                        <m:r>
                          <a:rPr lang="en-GB" b="0" i="1" smtClean="0">
                            <a:latin typeface="Cambria Math" panose="02040503050406030204" pitchFamily="18" charset="0"/>
                          </a:rPr>
                          <m:t>6</m:t>
                        </m:r>
                      </m:sub>
                    </m:sSub>
                  </m:oMath>
                </a14:m>
                <a:endParaRPr lang="en-IN" dirty="0"/>
              </a:p>
              <a:p>
                <a:pPr marL="0" indent="0">
                  <a:buNone/>
                </a:pPr>
                <a:r>
                  <a:rPr lang="en-IN" dirty="0"/>
                  <a:t>					 </a:t>
                </a:r>
                <a14:m>
                  <m:oMath xmlns:m="http://schemas.openxmlformats.org/officeDocument/2006/math">
                    <m:sSub>
                      <m:sSubPr>
                        <m:ctrlPr>
                          <a:rPr lang="en-GB" b="0" i="1" smtClean="0">
                            <a:latin typeface="Cambria Math" panose="02040503050406030204" pitchFamily="18" charset="0"/>
                          </a:rPr>
                        </m:ctrlPr>
                      </m:sSubPr>
                      <m:e>
                        <m:r>
                          <a:rPr lang="en-GB" b="0" i="1" smtClean="0">
                            <a:latin typeface="Cambria Math" panose="02040503050406030204" pitchFamily="18" charset="0"/>
                          </a:rPr>
                          <m:t>𝐼</m:t>
                        </m:r>
                      </m:e>
                      <m:sub>
                        <m:r>
                          <a:rPr lang="en-GB" b="0" i="1" smtClean="0">
                            <a:latin typeface="Cambria Math" panose="02040503050406030204" pitchFamily="18" charset="0"/>
                          </a:rPr>
                          <m:t>1</m:t>
                        </m:r>
                      </m:sub>
                    </m:sSub>
                    <m:r>
                      <a:rPr lang="en-GB" b="0" i="1" smtClean="0">
                        <a:latin typeface="Cambria Math" panose="02040503050406030204" pitchFamily="18" charset="0"/>
                      </a:rPr>
                      <m:t>+</m:t>
                    </m:r>
                    <m:sSub>
                      <m:sSubPr>
                        <m:ctrlPr>
                          <a:rPr lang="en-GB" i="1">
                            <a:latin typeface="Cambria Math" panose="02040503050406030204" pitchFamily="18" charset="0"/>
                          </a:rPr>
                        </m:ctrlPr>
                      </m:sSubPr>
                      <m:e>
                        <m:r>
                          <a:rPr lang="en-GB" i="1">
                            <a:latin typeface="Cambria Math" panose="02040503050406030204" pitchFamily="18" charset="0"/>
                          </a:rPr>
                          <m:t>𝐼</m:t>
                        </m:r>
                      </m:e>
                      <m:sub>
                        <m:r>
                          <a:rPr lang="en-GB" b="0" i="1" smtClean="0">
                            <a:latin typeface="Cambria Math" panose="02040503050406030204" pitchFamily="18" charset="0"/>
                          </a:rPr>
                          <m:t>5</m:t>
                        </m:r>
                      </m:sub>
                    </m:sSub>
                    <m:r>
                      <a:rPr lang="en-GB" b="0" i="1" smtClean="0">
                        <a:latin typeface="Cambria Math" panose="02040503050406030204" pitchFamily="18" charset="0"/>
                      </a:rPr>
                      <m:t>=</m:t>
                    </m:r>
                    <m:sSub>
                      <m:sSubPr>
                        <m:ctrlPr>
                          <a:rPr lang="en-GB" i="1">
                            <a:latin typeface="Cambria Math" panose="02040503050406030204" pitchFamily="18" charset="0"/>
                          </a:rPr>
                        </m:ctrlPr>
                      </m:sSubPr>
                      <m:e>
                        <m:r>
                          <a:rPr lang="en-GB" i="1">
                            <a:latin typeface="Cambria Math" panose="02040503050406030204" pitchFamily="18" charset="0"/>
                          </a:rPr>
                          <m:t>𝐼</m:t>
                        </m:r>
                      </m:e>
                      <m:sub>
                        <m:r>
                          <a:rPr lang="en-GB" b="0" i="1" smtClean="0">
                            <a:latin typeface="Cambria Math" panose="02040503050406030204" pitchFamily="18" charset="0"/>
                          </a:rPr>
                          <m:t>6</m:t>
                        </m:r>
                      </m:sub>
                    </m:sSub>
                  </m:oMath>
                </a14:m>
                <a:endParaRPr lang="en-IN" dirty="0"/>
              </a:p>
              <a:p>
                <a:pPr marL="0" indent="0">
                  <a:buNone/>
                </a:pPr>
                <a:endParaRPr lang="en-IN" dirty="0"/>
              </a:p>
              <a:p>
                <a:endParaRPr lang="en-IN"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xfrm>
                <a:off x="647699" y="1350121"/>
                <a:ext cx="11055393" cy="5190132"/>
              </a:xfrm>
              <a:blipFill>
                <a:blip r:embed="rId2"/>
                <a:stretch>
                  <a:fillRect l="-221" t="-2700"/>
                </a:stretch>
              </a:blipFill>
            </p:spPr>
            <p:txBody>
              <a:bodyPr/>
              <a:lstStyle/>
              <a:p>
                <a:r>
                  <a:rPr lang="en-GB">
                    <a:noFill/>
                  </a:rPr>
                  <a:t> </a:t>
                </a:r>
              </a:p>
            </p:txBody>
          </p:sp>
        </mc:Fallback>
      </mc:AlternateContent>
      <p:sp>
        <p:nvSpPr>
          <p:cNvPr id="4" name="Footer Placeholder 3"/>
          <p:cNvSpPr>
            <a:spLocks noGrp="1"/>
          </p:cNvSpPr>
          <p:nvPr>
            <p:ph type="ftr" sz="quarter" idx="11"/>
          </p:nvPr>
        </p:nvSpPr>
        <p:spPr/>
        <p:txBody>
          <a:bodyPr/>
          <a:lstStyle/>
          <a:p>
            <a:r>
              <a:rPr lang="en-IN"/>
              <a:t>Lecture 6 / Electrical Engineering</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18</a:t>
            </a:fld>
            <a:endParaRPr lang="en-US" dirty="0"/>
          </a:p>
        </p:txBody>
      </p:sp>
      <p:sp>
        <p:nvSpPr>
          <p:cNvPr id="24" name="TextBox 23"/>
          <p:cNvSpPr txBox="1"/>
          <p:nvPr/>
        </p:nvSpPr>
        <p:spPr>
          <a:xfrm>
            <a:off x="4106040" y="3734315"/>
            <a:ext cx="1938210" cy="343492"/>
          </a:xfrm>
          <a:prstGeom prst="rect">
            <a:avLst/>
          </a:prstGeom>
          <a:noFill/>
        </p:spPr>
        <p:txBody>
          <a:bodyPr wrap="square" rtlCol="0">
            <a:spAutoFit/>
          </a:bodyPr>
          <a:lstStyle/>
          <a:p>
            <a:endParaRPr lang="en-IN" sz="1632" dirty="0"/>
          </a:p>
        </p:txBody>
      </p:sp>
      <p:pic>
        <p:nvPicPr>
          <p:cNvPr id="7" name="Picture 6">
            <a:extLst>
              <a:ext uri="{FF2B5EF4-FFF2-40B4-BE49-F238E27FC236}">
                <a16:creationId xmlns:a16="http://schemas.microsoft.com/office/drawing/2014/main" id="{2A9AEFEE-B80B-31CC-DBBC-5FC600C252AE}"/>
              </a:ext>
            </a:extLst>
          </p:cNvPr>
          <p:cNvPicPr>
            <a:picLocks noChangeAspect="1"/>
          </p:cNvPicPr>
          <p:nvPr/>
        </p:nvPicPr>
        <p:blipFill>
          <a:blip r:embed="rId3"/>
          <a:stretch>
            <a:fillRect/>
          </a:stretch>
        </p:blipFill>
        <p:spPr>
          <a:xfrm>
            <a:off x="544157" y="2100754"/>
            <a:ext cx="4609042" cy="2889250"/>
          </a:xfrm>
          <a:prstGeom prst="rect">
            <a:avLst/>
          </a:prstGeom>
        </p:spPr>
      </p:pic>
    </p:spTree>
    <p:extLst>
      <p:ext uri="{BB962C8B-B14F-4D97-AF65-F5344CB8AC3E}">
        <p14:creationId xmlns:p14="http://schemas.microsoft.com/office/powerpoint/2010/main" val="14510259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175787" y="-53694"/>
            <a:ext cx="6346163" cy="1325563"/>
          </a:xfrm>
        </p:spPr>
        <p:txBody>
          <a:bodyPr>
            <a:normAutofit/>
          </a:bodyPr>
          <a:lstStyle/>
          <a:p>
            <a:pPr algn="l"/>
            <a:r>
              <a:rPr lang="en-IN" b="1" dirty="0">
                <a:solidFill>
                  <a:schemeClr val="bg1"/>
                </a:solidFill>
              </a:rPr>
              <a:t>Exercise 6</a:t>
            </a:r>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a:xfrm>
                <a:off x="647700" y="1417627"/>
                <a:ext cx="11075498" cy="5130206"/>
              </a:xfrm>
            </p:spPr>
            <p:txBody>
              <a:bodyPr>
                <a:normAutofit fontScale="85000" lnSpcReduction="20000"/>
              </a:bodyPr>
              <a:lstStyle/>
              <a:p>
                <a:pPr marL="0" indent="0">
                  <a:buNone/>
                </a:pPr>
                <a:r>
                  <a:rPr lang="en-IN" dirty="0"/>
                  <a:t> Apply KCL in the following Circuit</a:t>
                </a:r>
              </a:p>
              <a:p>
                <a:pPr marL="0" indent="0">
                  <a:buNone/>
                </a:pPr>
                <a:r>
                  <a:rPr lang="en-IN" dirty="0"/>
                  <a:t>					</a:t>
                </a:r>
                <a:r>
                  <a:rPr lang="en-IN" dirty="0" err="1"/>
                  <a:t>Soln</a:t>
                </a:r>
                <a:r>
                  <a:rPr lang="en-IN" dirty="0"/>
                  <a:t>:</a:t>
                </a:r>
              </a:p>
              <a:p>
                <a:pPr marL="0" indent="0">
                  <a:buNone/>
                </a:pPr>
                <a:r>
                  <a:rPr lang="en-IN" dirty="0"/>
                  <a:t>					</a:t>
                </a:r>
                <a:r>
                  <a:rPr lang="en-IN" i="1" dirty="0"/>
                  <a:t>Applying KCL at Node </a:t>
                </a:r>
                <a14:m>
                  <m:oMath xmlns:m="http://schemas.openxmlformats.org/officeDocument/2006/math">
                    <m:sSub>
                      <m:sSubPr>
                        <m:ctrlPr>
                          <a:rPr lang="en-IN" i="1" smtClean="0">
                            <a:latin typeface="Cambria Math" panose="02040503050406030204" pitchFamily="18" charset="0"/>
                          </a:rPr>
                        </m:ctrlPr>
                      </m:sSubPr>
                      <m:e>
                        <m:r>
                          <a:rPr lang="en-GB" b="0" i="1" smtClean="0">
                            <a:latin typeface="Cambria Math" panose="02040503050406030204" pitchFamily="18" charset="0"/>
                          </a:rPr>
                          <m:t>𝑉</m:t>
                        </m:r>
                      </m:e>
                      <m:sub>
                        <m:r>
                          <a:rPr lang="en-GB" b="0" i="1" smtClean="0">
                            <a:latin typeface="Cambria Math" panose="02040503050406030204" pitchFamily="18" charset="0"/>
                          </a:rPr>
                          <m:t>1</m:t>
                        </m:r>
                      </m:sub>
                    </m:sSub>
                  </m:oMath>
                </a14:m>
                <a:endParaRPr lang="en-IN" i="1" dirty="0"/>
              </a:p>
              <a:p>
                <a:pPr marL="0" indent="0">
                  <a:buNone/>
                </a:pPr>
                <a:r>
                  <a:rPr lang="en-IN" dirty="0"/>
                  <a:t>					Current Entering the Node =7</a:t>
                </a:r>
              </a:p>
              <a:p>
                <a:pPr marL="0" indent="0">
                  <a:buNone/>
                </a:pPr>
                <a:r>
                  <a:rPr lang="en-IN" dirty="0"/>
                  <a:t>					Current Leaving the Node = </a:t>
                </a:r>
                <a14:m>
                  <m:oMath xmlns:m="http://schemas.openxmlformats.org/officeDocument/2006/math">
                    <m:sSub>
                      <m:sSubPr>
                        <m:ctrlPr>
                          <a:rPr lang="en-GB" b="0" i="1" smtClean="0">
                            <a:latin typeface="Cambria Math" panose="02040503050406030204" pitchFamily="18" charset="0"/>
                          </a:rPr>
                        </m:ctrlPr>
                      </m:sSubPr>
                      <m:e>
                        <m:r>
                          <a:rPr lang="en-GB" b="0" i="1" smtClean="0">
                            <a:latin typeface="Cambria Math" panose="02040503050406030204" pitchFamily="18" charset="0"/>
                          </a:rPr>
                          <m:t>𝐼</m:t>
                        </m:r>
                      </m:e>
                      <m:sub>
                        <m:r>
                          <a:rPr lang="en-GB" b="0" i="1" smtClean="0">
                            <a:latin typeface="Cambria Math" panose="02040503050406030204" pitchFamily="18" charset="0"/>
                          </a:rPr>
                          <m:t>1</m:t>
                        </m:r>
                      </m:sub>
                    </m:sSub>
                    <m:r>
                      <a:rPr lang="en-GB" b="0" i="1" smtClean="0">
                        <a:latin typeface="Cambria Math" panose="02040503050406030204" pitchFamily="18" charset="0"/>
                      </a:rPr>
                      <m:t>+</m:t>
                    </m:r>
                    <m:sSub>
                      <m:sSubPr>
                        <m:ctrlPr>
                          <a:rPr lang="en-GB" i="1">
                            <a:latin typeface="Cambria Math" panose="02040503050406030204" pitchFamily="18" charset="0"/>
                          </a:rPr>
                        </m:ctrlPr>
                      </m:sSubPr>
                      <m:e>
                        <m:r>
                          <a:rPr lang="en-GB" i="1">
                            <a:latin typeface="Cambria Math" panose="02040503050406030204" pitchFamily="18" charset="0"/>
                          </a:rPr>
                          <m:t>𝐼</m:t>
                        </m:r>
                      </m:e>
                      <m:sub>
                        <m:r>
                          <a:rPr lang="en-GB" b="0" i="1" smtClean="0">
                            <a:latin typeface="Cambria Math" panose="02040503050406030204" pitchFamily="18" charset="0"/>
                          </a:rPr>
                          <m:t>2</m:t>
                        </m:r>
                      </m:sub>
                    </m:sSub>
                  </m:oMath>
                </a14:m>
                <a:endParaRPr lang="en-IN" dirty="0"/>
              </a:p>
              <a:p>
                <a:pPr marL="0" indent="0">
                  <a:buNone/>
                </a:pPr>
                <a:r>
                  <a:rPr lang="en-IN" dirty="0"/>
                  <a:t>					 </a:t>
                </a:r>
                <a14:m>
                  <m:oMath xmlns:m="http://schemas.openxmlformats.org/officeDocument/2006/math">
                    <m:sSub>
                      <m:sSubPr>
                        <m:ctrlPr>
                          <a:rPr lang="en-GB" b="0" i="1" smtClean="0">
                            <a:latin typeface="Cambria Math" panose="02040503050406030204" pitchFamily="18" charset="0"/>
                          </a:rPr>
                        </m:ctrlPr>
                      </m:sSubPr>
                      <m:e>
                        <m:r>
                          <a:rPr lang="en-GB" b="0" i="1" smtClean="0">
                            <a:latin typeface="Cambria Math" panose="02040503050406030204" pitchFamily="18" charset="0"/>
                          </a:rPr>
                          <m:t>𝐼</m:t>
                        </m:r>
                      </m:e>
                      <m:sub>
                        <m:r>
                          <a:rPr lang="en-GB" b="0" i="1" smtClean="0">
                            <a:latin typeface="Cambria Math" panose="02040503050406030204" pitchFamily="18" charset="0"/>
                          </a:rPr>
                          <m:t>1</m:t>
                        </m:r>
                      </m:sub>
                    </m:sSub>
                    <m:r>
                      <a:rPr lang="en-GB" b="0" i="1" smtClean="0">
                        <a:latin typeface="Cambria Math" panose="02040503050406030204" pitchFamily="18" charset="0"/>
                      </a:rPr>
                      <m:t>+</m:t>
                    </m:r>
                    <m:sSub>
                      <m:sSubPr>
                        <m:ctrlPr>
                          <a:rPr lang="en-GB" i="1">
                            <a:latin typeface="Cambria Math" panose="02040503050406030204" pitchFamily="18" charset="0"/>
                          </a:rPr>
                        </m:ctrlPr>
                      </m:sSubPr>
                      <m:e>
                        <m:r>
                          <a:rPr lang="en-GB" i="1">
                            <a:latin typeface="Cambria Math" panose="02040503050406030204" pitchFamily="18" charset="0"/>
                          </a:rPr>
                          <m:t>𝐼</m:t>
                        </m:r>
                      </m:e>
                      <m:sub>
                        <m:r>
                          <a:rPr lang="en-GB" b="0" i="1" smtClean="0">
                            <a:latin typeface="Cambria Math" panose="02040503050406030204" pitchFamily="18" charset="0"/>
                          </a:rPr>
                          <m:t>2</m:t>
                        </m:r>
                      </m:sub>
                    </m:sSub>
                    <m:r>
                      <a:rPr lang="en-GB" b="0" i="1" smtClean="0">
                        <a:latin typeface="Cambria Math" panose="02040503050406030204" pitchFamily="18" charset="0"/>
                      </a:rPr>
                      <m:t>=7</m:t>
                    </m:r>
                  </m:oMath>
                </a14:m>
                <a:endParaRPr lang="en-IN" dirty="0"/>
              </a:p>
              <a:p>
                <a:pPr marL="0" indent="0">
                  <a:buNone/>
                </a:pPr>
                <a:r>
                  <a:rPr lang="en-IN" dirty="0"/>
                  <a:t>					</a:t>
                </a:r>
                <a:r>
                  <a:rPr lang="en-IN" i="1" dirty="0"/>
                  <a:t>Applying KCL at Node </a:t>
                </a:r>
                <a14:m>
                  <m:oMath xmlns:m="http://schemas.openxmlformats.org/officeDocument/2006/math">
                    <m:sSub>
                      <m:sSubPr>
                        <m:ctrlPr>
                          <a:rPr lang="en-IN" i="1" smtClean="0">
                            <a:latin typeface="Cambria Math" panose="02040503050406030204" pitchFamily="18" charset="0"/>
                          </a:rPr>
                        </m:ctrlPr>
                      </m:sSubPr>
                      <m:e>
                        <m:r>
                          <a:rPr lang="en-GB" b="0" i="1" smtClean="0">
                            <a:latin typeface="Cambria Math" panose="02040503050406030204" pitchFamily="18" charset="0"/>
                          </a:rPr>
                          <m:t>𝑉</m:t>
                        </m:r>
                      </m:e>
                      <m:sub>
                        <m:r>
                          <a:rPr lang="en-GB" b="0" i="1" smtClean="0">
                            <a:latin typeface="Cambria Math" panose="02040503050406030204" pitchFamily="18" charset="0"/>
                          </a:rPr>
                          <m:t>2</m:t>
                        </m:r>
                      </m:sub>
                    </m:sSub>
                    <m:r>
                      <a:rPr lang="en-GB" b="0" i="1" smtClean="0">
                        <a:latin typeface="Cambria Math" panose="02040503050406030204" pitchFamily="18" charset="0"/>
                      </a:rPr>
                      <m:t> </m:t>
                    </m:r>
                  </m:oMath>
                </a14:m>
                <a:r>
                  <a:rPr lang="en-IN" dirty="0"/>
                  <a:t>								Current Entering the Node = </a:t>
                </a:r>
                <a14:m>
                  <m:oMath xmlns:m="http://schemas.openxmlformats.org/officeDocument/2006/math">
                    <m:sSub>
                      <m:sSubPr>
                        <m:ctrlPr>
                          <a:rPr lang="en-GB" i="1" smtClean="0">
                            <a:latin typeface="Cambria Math" panose="02040503050406030204" pitchFamily="18" charset="0"/>
                          </a:rPr>
                        </m:ctrlPr>
                      </m:sSubPr>
                      <m:e>
                        <m:r>
                          <a:rPr lang="en-GB" i="1">
                            <a:latin typeface="Cambria Math" panose="02040503050406030204" pitchFamily="18" charset="0"/>
                          </a:rPr>
                          <m:t>𝐼</m:t>
                        </m:r>
                      </m:e>
                      <m:sub>
                        <m:r>
                          <a:rPr lang="en-GB" b="0" i="1" smtClean="0">
                            <a:latin typeface="Cambria Math" panose="02040503050406030204" pitchFamily="18" charset="0"/>
                          </a:rPr>
                          <m:t>2</m:t>
                        </m:r>
                      </m:sub>
                    </m:sSub>
                  </m:oMath>
                </a14:m>
                <a:endParaRPr lang="en-IN" dirty="0"/>
              </a:p>
              <a:p>
                <a:pPr marL="0" indent="0">
                  <a:buNone/>
                </a:pPr>
                <a:r>
                  <a:rPr lang="en-IN" dirty="0"/>
                  <a:t>					Current Leaving the Node = </a:t>
                </a:r>
                <a14:m>
                  <m:oMath xmlns:m="http://schemas.openxmlformats.org/officeDocument/2006/math">
                    <m:sSub>
                      <m:sSubPr>
                        <m:ctrlPr>
                          <a:rPr lang="en-GB" b="0" i="1" smtClean="0">
                            <a:latin typeface="Cambria Math" panose="02040503050406030204" pitchFamily="18" charset="0"/>
                          </a:rPr>
                        </m:ctrlPr>
                      </m:sSubPr>
                      <m:e>
                        <m:r>
                          <a:rPr lang="en-GB" b="0" i="1" smtClean="0">
                            <a:latin typeface="Cambria Math" panose="02040503050406030204" pitchFamily="18" charset="0"/>
                          </a:rPr>
                          <m:t>𝐼</m:t>
                        </m:r>
                      </m:e>
                      <m:sub>
                        <m:r>
                          <a:rPr lang="en-GB" b="0" i="1" smtClean="0">
                            <a:latin typeface="Cambria Math" panose="02040503050406030204" pitchFamily="18" charset="0"/>
                          </a:rPr>
                          <m:t>3</m:t>
                        </m:r>
                      </m:sub>
                    </m:sSub>
                    <m:r>
                      <a:rPr lang="en-GB" b="0" i="1" smtClean="0">
                        <a:latin typeface="Cambria Math" panose="02040503050406030204" pitchFamily="18" charset="0"/>
                      </a:rPr>
                      <m:t>+</m:t>
                    </m:r>
                    <m:sSub>
                      <m:sSubPr>
                        <m:ctrlPr>
                          <a:rPr lang="en-GB" i="1">
                            <a:latin typeface="Cambria Math" panose="02040503050406030204" pitchFamily="18" charset="0"/>
                          </a:rPr>
                        </m:ctrlPr>
                      </m:sSubPr>
                      <m:e>
                        <m:r>
                          <a:rPr lang="en-GB" i="1">
                            <a:latin typeface="Cambria Math" panose="02040503050406030204" pitchFamily="18" charset="0"/>
                          </a:rPr>
                          <m:t>𝐼</m:t>
                        </m:r>
                      </m:e>
                      <m:sub>
                        <m:r>
                          <a:rPr lang="en-GB" b="0" i="1" smtClean="0">
                            <a:latin typeface="Cambria Math" panose="02040503050406030204" pitchFamily="18" charset="0"/>
                          </a:rPr>
                          <m:t>4</m:t>
                        </m:r>
                      </m:sub>
                    </m:sSub>
                  </m:oMath>
                </a14:m>
                <a:endParaRPr lang="en-IN" dirty="0"/>
              </a:p>
              <a:p>
                <a:pPr marL="0" indent="0">
                  <a:buNone/>
                </a:pPr>
                <a:r>
                  <a:rPr lang="en-IN" dirty="0"/>
                  <a:t>					 </a:t>
                </a:r>
                <a14:m>
                  <m:oMath xmlns:m="http://schemas.openxmlformats.org/officeDocument/2006/math">
                    <m:sSub>
                      <m:sSubPr>
                        <m:ctrlPr>
                          <a:rPr lang="en-GB" b="0" i="1" smtClean="0">
                            <a:latin typeface="Cambria Math" panose="02040503050406030204" pitchFamily="18" charset="0"/>
                          </a:rPr>
                        </m:ctrlPr>
                      </m:sSubPr>
                      <m:e>
                        <m:r>
                          <a:rPr lang="en-GB" b="0" i="1" smtClean="0">
                            <a:latin typeface="Cambria Math" panose="02040503050406030204" pitchFamily="18" charset="0"/>
                          </a:rPr>
                          <m:t>𝐼</m:t>
                        </m:r>
                      </m:e>
                      <m:sub>
                        <m:r>
                          <a:rPr lang="en-GB" b="0" i="1" smtClean="0">
                            <a:latin typeface="Cambria Math" panose="02040503050406030204" pitchFamily="18" charset="0"/>
                          </a:rPr>
                          <m:t>3</m:t>
                        </m:r>
                      </m:sub>
                    </m:sSub>
                    <m:r>
                      <a:rPr lang="en-GB" b="0" i="1" smtClean="0">
                        <a:latin typeface="Cambria Math" panose="02040503050406030204" pitchFamily="18" charset="0"/>
                      </a:rPr>
                      <m:t>+</m:t>
                    </m:r>
                    <m:sSub>
                      <m:sSubPr>
                        <m:ctrlPr>
                          <a:rPr lang="en-GB" i="1">
                            <a:latin typeface="Cambria Math" panose="02040503050406030204" pitchFamily="18" charset="0"/>
                          </a:rPr>
                        </m:ctrlPr>
                      </m:sSubPr>
                      <m:e>
                        <m:r>
                          <a:rPr lang="en-GB" i="1">
                            <a:latin typeface="Cambria Math" panose="02040503050406030204" pitchFamily="18" charset="0"/>
                          </a:rPr>
                          <m:t>𝐼</m:t>
                        </m:r>
                      </m:e>
                      <m:sub>
                        <m:r>
                          <a:rPr lang="en-GB" b="0" i="1" smtClean="0">
                            <a:latin typeface="Cambria Math" panose="02040503050406030204" pitchFamily="18" charset="0"/>
                          </a:rPr>
                          <m:t>4</m:t>
                        </m:r>
                      </m:sub>
                    </m:sSub>
                    <m:r>
                      <a:rPr lang="en-GB" b="0" i="1" smtClean="0">
                        <a:latin typeface="Cambria Math" panose="02040503050406030204" pitchFamily="18" charset="0"/>
                      </a:rPr>
                      <m:t>=</m:t>
                    </m:r>
                    <m:sSub>
                      <m:sSubPr>
                        <m:ctrlPr>
                          <a:rPr lang="en-GB" i="1">
                            <a:latin typeface="Cambria Math" panose="02040503050406030204" pitchFamily="18" charset="0"/>
                          </a:rPr>
                        </m:ctrlPr>
                      </m:sSubPr>
                      <m:e>
                        <m:r>
                          <a:rPr lang="en-GB" i="1">
                            <a:latin typeface="Cambria Math" panose="02040503050406030204" pitchFamily="18" charset="0"/>
                          </a:rPr>
                          <m:t>𝐼</m:t>
                        </m:r>
                      </m:e>
                      <m:sub>
                        <m:r>
                          <a:rPr lang="en-GB" b="0" i="1" smtClean="0">
                            <a:latin typeface="Cambria Math" panose="02040503050406030204" pitchFamily="18" charset="0"/>
                          </a:rPr>
                          <m:t>2</m:t>
                        </m:r>
                      </m:sub>
                    </m:sSub>
                  </m:oMath>
                </a14:m>
                <a:endParaRPr lang="en-IN" dirty="0"/>
              </a:p>
              <a:p>
                <a:pPr marL="0" indent="0">
                  <a:buNone/>
                </a:pPr>
                <a:r>
                  <a:rPr lang="en-IN" dirty="0"/>
                  <a:t>					</a:t>
                </a:r>
                <a:r>
                  <a:rPr lang="en-IN" i="1" dirty="0"/>
                  <a:t>Applying KCL at Node </a:t>
                </a:r>
                <a14:m>
                  <m:oMath xmlns:m="http://schemas.openxmlformats.org/officeDocument/2006/math">
                    <m:sSub>
                      <m:sSubPr>
                        <m:ctrlPr>
                          <a:rPr lang="en-IN" i="1" smtClean="0">
                            <a:latin typeface="Cambria Math" panose="02040503050406030204" pitchFamily="18" charset="0"/>
                          </a:rPr>
                        </m:ctrlPr>
                      </m:sSubPr>
                      <m:e>
                        <m:r>
                          <a:rPr lang="en-GB" b="0" i="1" smtClean="0">
                            <a:latin typeface="Cambria Math" panose="02040503050406030204" pitchFamily="18" charset="0"/>
                          </a:rPr>
                          <m:t>𝑉</m:t>
                        </m:r>
                      </m:e>
                      <m:sub>
                        <m:r>
                          <a:rPr lang="en-GB" b="0" i="1" smtClean="0">
                            <a:latin typeface="Cambria Math" panose="02040503050406030204" pitchFamily="18" charset="0"/>
                          </a:rPr>
                          <m:t>3</m:t>
                        </m:r>
                      </m:sub>
                    </m:sSub>
                    <m:r>
                      <a:rPr lang="en-GB" b="0" i="1" smtClean="0">
                        <a:latin typeface="Cambria Math" panose="02040503050406030204" pitchFamily="18" charset="0"/>
                      </a:rPr>
                      <m:t> </m:t>
                    </m:r>
                  </m:oMath>
                </a14:m>
                <a:r>
                  <a:rPr lang="en-IN" dirty="0"/>
                  <a:t>								Current Entering the Node = </a:t>
                </a:r>
                <a14:m>
                  <m:oMath xmlns:m="http://schemas.openxmlformats.org/officeDocument/2006/math">
                    <m:sSub>
                      <m:sSubPr>
                        <m:ctrlPr>
                          <a:rPr lang="en-GB" i="1" smtClean="0">
                            <a:latin typeface="Cambria Math" panose="02040503050406030204" pitchFamily="18" charset="0"/>
                          </a:rPr>
                        </m:ctrlPr>
                      </m:sSubPr>
                      <m:e>
                        <m:r>
                          <a:rPr lang="en-GB" i="1">
                            <a:latin typeface="Cambria Math" panose="02040503050406030204" pitchFamily="18" charset="0"/>
                          </a:rPr>
                          <m:t>𝐼</m:t>
                        </m:r>
                      </m:e>
                      <m:sub>
                        <m:r>
                          <a:rPr lang="en-GB" b="0" i="1" smtClean="0">
                            <a:latin typeface="Cambria Math" panose="02040503050406030204" pitchFamily="18" charset="0"/>
                          </a:rPr>
                          <m:t>1</m:t>
                        </m:r>
                      </m:sub>
                    </m:sSub>
                    <m:r>
                      <a:rPr lang="en-GB" b="0" i="1" smtClean="0">
                        <a:latin typeface="Cambria Math" panose="02040503050406030204" pitchFamily="18" charset="0"/>
                      </a:rPr>
                      <m:t>+</m:t>
                    </m:r>
                    <m:sSub>
                      <m:sSubPr>
                        <m:ctrlPr>
                          <a:rPr lang="en-GB" i="1">
                            <a:latin typeface="Cambria Math" panose="02040503050406030204" pitchFamily="18" charset="0"/>
                          </a:rPr>
                        </m:ctrlPr>
                      </m:sSubPr>
                      <m:e>
                        <m:r>
                          <a:rPr lang="en-GB" i="1">
                            <a:latin typeface="Cambria Math" panose="02040503050406030204" pitchFamily="18" charset="0"/>
                          </a:rPr>
                          <m:t>𝐼</m:t>
                        </m:r>
                      </m:e>
                      <m:sub>
                        <m:r>
                          <a:rPr lang="en-GB" b="0" i="1" smtClean="0">
                            <a:latin typeface="Cambria Math" panose="02040503050406030204" pitchFamily="18" charset="0"/>
                          </a:rPr>
                          <m:t>4</m:t>
                        </m:r>
                      </m:sub>
                    </m:sSub>
                  </m:oMath>
                </a14:m>
                <a:endParaRPr lang="en-IN" dirty="0"/>
              </a:p>
              <a:p>
                <a:pPr marL="0" indent="0">
                  <a:buNone/>
                </a:pPr>
                <a:r>
                  <a:rPr lang="en-IN" dirty="0"/>
                  <a:t>					Current Leaving the Node =10</a:t>
                </a:r>
              </a:p>
              <a:p>
                <a:pPr marL="0" indent="0">
                  <a:buNone/>
                </a:pPr>
                <a:r>
                  <a:rPr lang="en-IN" dirty="0"/>
                  <a:t>					 </a:t>
                </a:r>
                <a14:m>
                  <m:oMath xmlns:m="http://schemas.openxmlformats.org/officeDocument/2006/math">
                    <m:sSub>
                      <m:sSubPr>
                        <m:ctrlPr>
                          <a:rPr lang="en-GB" b="0" i="1" smtClean="0">
                            <a:latin typeface="Cambria Math" panose="02040503050406030204" pitchFamily="18" charset="0"/>
                          </a:rPr>
                        </m:ctrlPr>
                      </m:sSubPr>
                      <m:e>
                        <m:r>
                          <a:rPr lang="en-GB" b="0" i="1" smtClean="0">
                            <a:latin typeface="Cambria Math" panose="02040503050406030204" pitchFamily="18" charset="0"/>
                          </a:rPr>
                          <m:t>𝐼</m:t>
                        </m:r>
                      </m:e>
                      <m:sub>
                        <m:r>
                          <a:rPr lang="en-GB" b="0" i="1" smtClean="0">
                            <a:latin typeface="Cambria Math" panose="02040503050406030204" pitchFamily="18" charset="0"/>
                          </a:rPr>
                          <m:t>1</m:t>
                        </m:r>
                      </m:sub>
                    </m:sSub>
                    <m:r>
                      <a:rPr lang="en-GB" b="0" i="1" smtClean="0">
                        <a:latin typeface="Cambria Math" panose="02040503050406030204" pitchFamily="18" charset="0"/>
                      </a:rPr>
                      <m:t>+</m:t>
                    </m:r>
                    <m:sSub>
                      <m:sSubPr>
                        <m:ctrlPr>
                          <a:rPr lang="en-GB" i="1">
                            <a:latin typeface="Cambria Math" panose="02040503050406030204" pitchFamily="18" charset="0"/>
                          </a:rPr>
                        </m:ctrlPr>
                      </m:sSubPr>
                      <m:e>
                        <m:r>
                          <a:rPr lang="en-GB" i="1">
                            <a:latin typeface="Cambria Math" panose="02040503050406030204" pitchFamily="18" charset="0"/>
                          </a:rPr>
                          <m:t>𝐼</m:t>
                        </m:r>
                      </m:e>
                      <m:sub>
                        <m:r>
                          <a:rPr lang="en-GB" b="0" i="1" smtClean="0">
                            <a:latin typeface="Cambria Math" panose="02040503050406030204" pitchFamily="18" charset="0"/>
                          </a:rPr>
                          <m:t>4</m:t>
                        </m:r>
                      </m:sub>
                    </m:sSub>
                    <m:r>
                      <a:rPr lang="en-GB" b="0" i="1" smtClean="0">
                        <a:latin typeface="Cambria Math" panose="02040503050406030204" pitchFamily="18" charset="0"/>
                      </a:rPr>
                      <m:t>=10</m:t>
                    </m:r>
                  </m:oMath>
                </a14:m>
                <a:endParaRPr lang="en-IN" dirty="0"/>
              </a:p>
              <a:p>
                <a:pPr marL="0" indent="0">
                  <a:buNone/>
                </a:pPr>
                <a:endParaRPr lang="en-IN" dirty="0"/>
              </a:p>
              <a:p>
                <a:endParaRPr lang="en-IN"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xfrm>
                <a:off x="647700" y="1417627"/>
                <a:ext cx="11075498" cy="5130206"/>
              </a:xfrm>
              <a:blipFill>
                <a:blip r:embed="rId2"/>
                <a:stretch>
                  <a:fillRect l="-220" t="-2735"/>
                </a:stretch>
              </a:blipFill>
            </p:spPr>
            <p:txBody>
              <a:bodyPr/>
              <a:lstStyle/>
              <a:p>
                <a:r>
                  <a:rPr lang="en-GB">
                    <a:noFill/>
                  </a:rPr>
                  <a:t> </a:t>
                </a:r>
              </a:p>
            </p:txBody>
          </p:sp>
        </mc:Fallback>
      </mc:AlternateContent>
      <p:sp>
        <p:nvSpPr>
          <p:cNvPr id="4" name="Footer Placeholder 3"/>
          <p:cNvSpPr>
            <a:spLocks noGrp="1"/>
          </p:cNvSpPr>
          <p:nvPr>
            <p:ph type="ftr" sz="quarter" idx="11"/>
          </p:nvPr>
        </p:nvSpPr>
        <p:spPr/>
        <p:txBody>
          <a:bodyPr/>
          <a:lstStyle/>
          <a:p>
            <a:r>
              <a:rPr lang="en-IN"/>
              <a:t>Lecture 6 / Electrical Engineering</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19</a:t>
            </a:fld>
            <a:endParaRPr lang="en-US" dirty="0"/>
          </a:p>
        </p:txBody>
      </p:sp>
      <p:sp>
        <p:nvSpPr>
          <p:cNvPr id="24" name="TextBox 23"/>
          <p:cNvSpPr txBox="1"/>
          <p:nvPr/>
        </p:nvSpPr>
        <p:spPr>
          <a:xfrm>
            <a:off x="4106040" y="3734315"/>
            <a:ext cx="1938210" cy="343492"/>
          </a:xfrm>
          <a:prstGeom prst="rect">
            <a:avLst/>
          </a:prstGeom>
          <a:noFill/>
        </p:spPr>
        <p:txBody>
          <a:bodyPr wrap="square" rtlCol="0">
            <a:spAutoFit/>
          </a:bodyPr>
          <a:lstStyle/>
          <a:p>
            <a:endParaRPr lang="en-IN" sz="1632" dirty="0"/>
          </a:p>
        </p:txBody>
      </p:sp>
      <p:pic>
        <p:nvPicPr>
          <p:cNvPr id="8" name="Picture 7">
            <a:extLst>
              <a:ext uri="{FF2B5EF4-FFF2-40B4-BE49-F238E27FC236}">
                <a16:creationId xmlns:a16="http://schemas.microsoft.com/office/drawing/2014/main" id="{1B4E4C85-2148-FB9F-3018-79EFC2C939D0}"/>
              </a:ext>
            </a:extLst>
          </p:cNvPr>
          <p:cNvPicPr>
            <a:picLocks noChangeAspect="1"/>
          </p:cNvPicPr>
          <p:nvPr/>
        </p:nvPicPr>
        <p:blipFill>
          <a:blip r:embed="rId3"/>
          <a:stretch>
            <a:fillRect/>
          </a:stretch>
        </p:blipFill>
        <p:spPr>
          <a:xfrm>
            <a:off x="647700" y="2222330"/>
            <a:ext cx="4391025" cy="2867025"/>
          </a:xfrm>
          <a:prstGeom prst="rect">
            <a:avLst/>
          </a:prstGeom>
        </p:spPr>
      </p:pic>
    </p:spTree>
    <p:extLst>
      <p:ext uri="{BB962C8B-B14F-4D97-AF65-F5344CB8AC3E}">
        <p14:creationId xmlns:p14="http://schemas.microsoft.com/office/powerpoint/2010/main" val="97946951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843DB1F-90B0-42CC-ABF2-3259D70B3186}"/>
              </a:ext>
            </a:extLst>
          </p:cNvPr>
          <p:cNvSpPr>
            <a:spLocks noGrp="1"/>
          </p:cNvSpPr>
          <p:nvPr>
            <p:ph type="title"/>
          </p:nvPr>
        </p:nvSpPr>
        <p:spPr>
          <a:xfrm>
            <a:off x="1028700" y="1967266"/>
            <a:ext cx="2628900" cy="2547257"/>
          </a:xfrm>
          <a:noFill/>
        </p:spPr>
        <p:txBody>
          <a:bodyPr vert="horz" lIns="91440" tIns="45720" rIns="91440" bIns="45720" rtlCol="0" anchor="ctr">
            <a:normAutofit fontScale="90000"/>
          </a:bodyPr>
          <a:lstStyle/>
          <a:p>
            <a:pPr algn="ctr"/>
            <a:br>
              <a:rPr lang="en-US" sz="3600" kern="1200" dirty="0">
                <a:solidFill>
                  <a:srgbClr val="FFFFFF"/>
                </a:solidFill>
                <a:latin typeface="+mj-lt"/>
                <a:ea typeface="+mj-ea"/>
                <a:cs typeface="+mj-cs"/>
              </a:rPr>
            </a:br>
            <a:br>
              <a:rPr lang="en-US" sz="3600" kern="1200" dirty="0">
                <a:solidFill>
                  <a:srgbClr val="FFFFFF"/>
                </a:solidFill>
                <a:latin typeface="+mj-lt"/>
                <a:ea typeface="+mj-ea"/>
                <a:cs typeface="+mj-cs"/>
              </a:rPr>
            </a:br>
            <a:br>
              <a:rPr lang="en-US" sz="3600" dirty="0">
                <a:solidFill>
                  <a:srgbClr val="FFFFFF"/>
                </a:solidFill>
              </a:rPr>
            </a:br>
            <a:r>
              <a:rPr lang="en-US" sz="4000" kern="1200" dirty="0">
                <a:solidFill>
                  <a:srgbClr val="FFFFFF"/>
                </a:solidFill>
                <a:latin typeface="+mj-lt"/>
                <a:ea typeface="+mj-ea"/>
                <a:cs typeface="+mj-cs"/>
              </a:rPr>
              <a:t>Thank You</a:t>
            </a:r>
            <a:br>
              <a:rPr lang="en-US" sz="3600" kern="1200" dirty="0">
                <a:solidFill>
                  <a:srgbClr val="FFFFFF"/>
                </a:solidFill>
                <a:latin typeface="+mj-lt"/>
                <a:ea typeface="+mj-ea"/>
                <a:cs typeface="+mj-cs"/>
              </a:rPr>
            </a:br>
            <a:br>
              <a:rPr lang="en-US" sz="3600" kern="1200" dirty="0">
                <a:solidFill>
                  <a:srgbClr val="FFFFFF"/>
                </a:solidFill>
                <a:latin typeface="+mj-lt"/>
                <a:ea typeface="+mj-ea"/>
                <a:cs typeface="+mj-cs"/>
              </a:rPr>
            </a:br>
            <a:br>
              <a:rPr lang="en-US" sz="3600" kern="1200" dirty="0">
                <a:solidFill>
                  <a:srgbClr val="FFFFFF"/>
                </a:solidFill>
                <a:latin typeface="+mj-lt"/>
                <a:ea typeface="+mj-ea"/>
                <a:cs typeface="+mj-cs"/>
              </a:rPr>
            </a:br>
            <a:endParaRPr lang="en-US" sz="3600" kern="1200" dirty="0">
              <a:solidFill>
                <a:srgbClr val="FFFFFF"/>
              </a:solidFill>
              <a:latin typeface="+mj-lt"/>
              <a:ea typeface="+mj-ea"/>
              <a:cs typeface="+mj-cs"/>
            </a:endParaRPr>
          </a:p>
        </p:txBody>
      </p:sp>
      <p:pic>
        <p:nvPicPr>
          <p:cNvPr id="27" name="Graphic 26" descr="Smiling Face with No Fill">
            <a:extLst>
              <a:ext uri="{FF2B5EF4-FFF2-40B4-BE49-F238E27FC236}">
                <a16:creationId xmlns:a16="http://schemas.microsoft.com/office/drawing/2014/main" id="{3384C516-C4F0-0622-6119-DE19AF0FA9EC}"/>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5383296" y="643466"/>
            <a:ext cx="5568739" cy="5568739"/>
          </a:xfrm>
          <a:prstGeom prst="rect">
            <a:avLst/>
          </a:prstGeom>
        </p:spPr>
      </p:pic>
      <p:sp>
        <p:nvSpPr>
          <p:cNvPr id="5" name="Footer Placeholder 4">
            <a:extLst>
              <a:ext uri="{FF2B5EF4-FFF2-40B4-BE49-F238E27FC236}">
                <a16:creationId xmlns:a16="http://schemas.microsoft.com/office/drawing/2014/main" id="{36151967-A607-1C5C-E865-FAA75F0DC0F9}"/>
              </a:ext>
            </a:extLst>
          </p:cNvPr>
          <p:cNvSpPr>
            <a:spLocks noGrp="1"/>
          </p:cNvSpPr>
          <p:nvPr>
            <p:ph type="ftr" sz="quarter" idx="11"/>
          </p:nvPr>
        </p:nvSpPr>
        <p:spPr>
          <a:xfrm>
            <a:off x="1028700" y="6356350"/>
            <a:ext cx="6210300" cy="365125"/>
          </a:xfrm>
        </p:spPr>
        <p:txBody>
          <a:bodyPr vert="horz" lIns="91440" tIns="45720" rIns="91440" bIns="45720" rtlCol="0" anchor="ctr">
            <a:normAutofit/>
          </a:bodyPr>
          <a:lstStyle/>
          <a:p>
            <a:pPr>
              <a:spcAft>
                <a:spcPts val="600"/>
              </a:spcAft>
              <a:defRPr/>
            </a:pPr>
            <a:r>
              <a:rPr lang="en-US" sz="1200" kern="1200">
                <a:solidFill>
                  <a:schemeClr val="tx1">
                    <a:alpha val="80000"/>
                  </a:schemeClr>
                </a:solidFill>
                <a:latin typeface="+mn-lt"/>
                <a:ea typeface="+mn-ea"/>
                <a:cs typeface="+mn-cs"/>
              </a:rPr>
              <a:t>Lecture 6 / Electrical Engineering</a:t>
            </a:r>
            <a:endParaRPr lang="en-US" sz="1200" kern="1200" dirty="0">
              <a:solidFill>
                <a:schemeClr val="tx1">
                  <a:alpha val="80000"/>
                </a:schemeClr>
              </a:solidFill>
              <a:latin typeface="+mn-lt"/>
              <a:ea typeface="+mn-ea"/>
              <a:cs typeface="+mn-cs"/>
            </a:endParaRPr>
          </a:p>
        </p:txBody>
      </p:sp>
      <p:sp>
        <p:nvSpPr>
          <p:cNvPr id="4" name="Title 1">
            <a:extLst>
              <a:ext uri="{FF2B5EF4-FFF2-40B4-BE49-F238E27FC236}">
                <a16:creationId xmlns:a16="http://schemas.microsoft.com/office/drawing/2014/main" id="{32C3C7A6-E982-4ABF-9D9D-B78A86B2D4DF}"/>
              </a:ext>
            </a:extLst>
          </p:cNvPr>
          <p:cNvSpPr txBox="1">
            <a:spLocks/>
          </p:cNvSpPr>
          <p:nvPr/>
        </p:nvSpPr>
        <p:spPr>
          <a:xfrm>
            <a:off x="4089118" y="251169"/>
            <a:ext cx="4803709" cy="720080"/>
          </a:xfrm>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spcAft>
                <a:spcPts val="600"/>
              </a:spcAft>
            </a:pPr>
            <a:endParaRPr lang="en-GB" sz="4000" b="1" dirty="0">
              <a:solidFill>
                <a:schemeClr val="bg1"/>
              </a:solidFill>
            </a:endParaRPr>
          </a:p>
        </p:txBody>
      </p:sp>
      <p:sp>
        <p:nvSpPr>
          <p:cNvPr id="3" name="Slide Number Placeholder 2">
            <a:extLst>
              <a:ext uri="{FF2B5EF4-FFF2-40B4-BE49-F238E27FC236}">
                <a16:creationId xmlns:a16="http://schemas.microsoft.com/office/drawing/2014/main" id="{89F19F10-3701-F54D-6D52-66C3EE8AD3CE}"/>
              </a:ext>
            </a:extLst>
          </p:cNvPr>
          <p:cNvSpPr>
            <a:spLocks noGrp="1"/>
          </p:cNvSpPr>
          <p:nvPr>
            <p:ph type="sldNum" sz="quarter" idx="12"/>
          </p:nvPr>
        </p:nvSpPr>
        <p:spPr/>
        <p:txBody>
          <a:bodyPr/>
          <a:lstStyle/>
          <a:p>
            <a:pPr>
              <a:spcAft>
                <a:spcPts val="600"/>
              </a:spcAft>
            </a:pPr>
            <a:fld id="{AC82685A-BD3A-4230-8D85-804689F67293}" type="slidenum">
              <a:rPr lang="en-GB" smtClean="0"/>
              <a:pPr>
                <a:spcAft>
                  <a:spcPts val="600"/>
                </a:spcAft>
              </a:pPr>
              <a:t>20</a:t>
            </a:fld>
            <a:endParaRPr lang="en-GB"/>
          </a:p>
        </p:txBody>
      </p:sp>
    </p:spTree>
    <p:extLst>
      <p:ext uri="{BB962C8B-B14F-4D97-AF65-F5344CB8AC3E}">
        <p14:creationId xmlns:p14="http://schemas.microsoft.com/office/powerpoint/2010/main" val="16087828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Title Pag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200_Sub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UWTSD 200_Sub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UWTSD 200_Sub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UWTSD 200_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UWTSD 200_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UWTSD 200_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UWTSD 200_Text 5">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UWTSD 200_Text 6">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UWTSD 200_Text 7">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UWTSD 200_Text 8">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7.xml><?xml version="1.0" encoding="utf-8"?>
<a:theme xmlns:a="http://schemas.openxmlformats.org/drawingml/2006/main" name="UWTSD Logo Variations with Image Behi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8.xml><?xml version="1.0" encoding="utf-8"?>
<a:theme xmlns:a="http://schemas.openxmlformats.org/drawingml/2006/main" name="UWTSD Logo Full Colour_Bottom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9.xml><?xml version="1.0" encoding="utf-8"?>
<a:theme xmlns:a="http://schemas.openxmlformats.org/drawingml/2006/main" name="UWTSD Logo only mono_top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0.xml><?xml version="1.0" encoding="utf-8"?>
<a:theme xmlns:a="http://schemas.openxmlformats.org/drawingml/2006/main" name="UWTSD Logo only mono_bottom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1" ma:contentTypeDescription="Create a new document." ma:contentTypeScope="" ma:versionID="68ca945a54677db2e29a42d1f8357fb2">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c8ebb72be4a4c714af0916efcabc7353"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AutoTags" minOccurs="0"/>
                <xsd:element ref="ns2:MediaServiceOCR" minOccurs="0"/>
                <xsd:element ref="ns2:MediaServiceGenerationTime" minOccurs="0"/>
                <xsd:element ref="ns2:MediaServiceEventHashCode"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AutoTags" ma:index="14" nillable="true" ma:displayName="Tags" ma:internalName="MediaServiceAutoTags" ma:readOnly="true">
      <xsd:simpleType>
        <xsd:restriction base="dms:Text"/>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DAEDFBF8-727B-4366-BD16-3E84A7D12848}">
  <ds:schemaRefs>
    <ds:schemaRef ds:uri="http://schemas.microsoft.com/sharepoint/v3/contenttype/forms"/>
  </ds:schemaRefs>
</ds:datastoreItem>
</file>

<file path=customXml/itemProps2.xml><?xml version="1.0" encoding="utf-8"?>
<ds:datastoreItem xmlns:ds="http://schemas.openxmlformats.org/officeDocument/2006/customXml" ds:itemID="{59A90DE1-5030-4590-8AE5-55F67A0F029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67D09DC4-48CE-45C2-9393-0A8E48C8FD95}">
  <ds:schemaRefs>
    <ds:schemaRef ds:uri="http://schemas.microsoft.com/office/2006/metadata/properties"/>
    <ds:schemaRef ds:uri="http://www.w3.org/XML/1998/namespace"/>
    <ds:schemaRef ds:uri="http://schemas.microsoft.com/office/infopath/2007/PartnerControls"/>
    <ds:schemaRef ds:uri="http://schemas.microsoft.com/office/2006/documentManagement/types"/>
    <ds:schemaRef ds:uri="http://purl.org/dc/dcmitype/"/>
    <ds:schemaRef ds:uri="http://purl.org/dc/elements/1.1/"/>
    <ds:schemaRef ds:uri="303dbf9b-b85b-46a0-94f1-894078c07ecd"/>
    <ds:schemaRef ds:uri="http://schemas.openxmlformats.org/package/2006/metadata/core-properties"/>
    <ds:schemaRef ds:uri="211f9404-bca0-4bcf-9c1d-965ccb6f8d2d"/>
    <ds:schemaRef ds:uri="http://purl.org/dc/terms/"/>
  </ds:schemaRefs>
</ds:datastoreItem>
</file>

<file path=docProps/app.xml><?xml version="1.0" encoding="utf-8"?>
<Properties xmlns="http://schemas.openxmlformats.org/officeDocument/2006/extended-properties" xmlns:vt="http://schemas.openxmlformats.org/officeDocument/2006/docPropsVTypes">
  <TotalTime>0</TotalTime>
  <Words>1608</Words>
  <Application>Microsoft Office PowerPoint</Application>
  <PresentationFormat>Widescreen</PresentationFormat>
  <Paragraphs>191</Paragraphs>
  <Slides>20</Slides>
  <Notes>7</Notes>
  <HiddenSlides>0</HiddenSlides>
  <MMClips>0</MMClips>
  <ScaleCrop>false</ScaleCrop>
  <HeadingPairs>
    <vt:vector size="6" baseType="variant">
      <vt:variant>
        <vt:lpstr>Fonts Used</vt:lpstr>
      </vt:variant>
      <vt:variant>
        <vt:i4>4</vt:i4>
      </vt:variant>
      <vt:variant>
        <vt:lpstr>Theme</vt:lpstr>
      </vt:variant>
      <vt:variant>
        <vt:i4>20</vt:i4>
      </vt:variant>
      <vt:variant>
        <vt:lpstr>Slide Titles</vt:lpstr>
      </vt:variant>
      <vt:variant>
        <vt:i4>20</vt:i4>
      </vt:variant>
    </vt:vector>
  </HeadingPairs>
  <TitlesOfParts>
    <vt:vector size="44" baseType="lpstr">
      <vt:lpstr>Arial</vt:lpstr>
      <vt:lpstr>Calibri</vt:lpstr>
      <vt:lpstr>Calibri Light</vt:lpstr>
      <vt:lpstr>Cambria Math</vt:lpstr>
      <vt:lpstr>UWTSD 200_Title Page</vt:lpstr>
      <vt:lpstr>UWTSD 200_Title Page 1</vt:lpstr>
      <vt:lpstr>UWTSD 200_Title Page 2</vt:lpstr>
      <vt:lpstr>UWTSD 200_Title Page 3</vt:lpstr>
      <vt:lpstr>UWTSD 200_Subtitle 1</vt:lpstr>
      <vt:lpstr>UWTSD 200_Subtitle 2</vt:lpstr>
      <vt:lpstr>UWTSD 200_Subtitle 3</vt:lpstr>
      <vt:lpstr>UWTSD 200_Subtitle 4</vt:lpstr>
      <vt:lpstr>UWTSD 200_Text 1</vt:lpstr>
      <vt:lpstr>UWTSD 200_Text 2</vt:lpstr>
      <vt:lpstr>UWTSD 200_Text 3</vt:lpstr>
      <vt:lpstr>UWTSD 200_Text 4</vt:lpstr>
      <vt:lpstr>UWTSD 200_Text 5</vt:lpstr>
      <vt:lpstr>UWTSD 200_Text 6</vt:lpstr>
      <vt:lpstr>UWTSD 200_Text 7</vt:lpstr>
      <vt:lpstr>UWTSD 200_Text 8</vt:lpstr>
      <vt:lpstr>UWTSD Logo Variations with Image Behind</vt:lpstr>
      <vt:lpstr>UWTSD Logo Full Colour_Bottom Left</vt:lpstr>
      <vt:lpstr>UWTSD Logo only mono_top left</vt:lpstr>
      <vt:lpstr>UWTSD Logo only mono_bottom left</vt:lpstr>
      <vt:lpstr>PowerPoint Presentation</vt:lpstr>
      <vt:lpstr>Content</vt:lpstr>
      <vt:lpstr>Learning Outcome</vt:lpstr>
      <vt:lpstr>Kirchhoff's law</vt:lpstr>
      <vt:lpstr>Kirchhoff's Current law (KCL)</vt:lpstr>
      <vt:lpstr>Kirchhoff's Current law</vt:lpstr>
      <vt:lpstr>Kirchhoff’s Voltage law (KVL)</vt:lpstr>
      <vt:lpstr>Kirchhoff’s Voltage law (KVL)</vt:lpstr>
      <vt:lpstr>Sign conversion</vt:lpstr>
      <vt:lpstr>Sign conversion</vt:lpstr>
      <vt:lpstr>Sign conversion</vt:lpstr>
      <vt:lpstr>Steps to apply Kirchhoff’s law to get network equation</vt:lpstr>
      <vt:lpstr>Steps to apply Kirchhoff’s law to get network equation (cont…)</vt:lpstr>
      <vt:lpstr>Exercise 1</vt:lpstr>
      <vt:lpstr>Exercise 2</vt:lpstr>
      <vt:lpstr>Exercise 3</vt:lpstr>
      <vt:lpstr>Exercise 4</vt:lpstr>
      <vt:lpstr>Exercise 5</vt:lpstr>
      <vt:lpstr>Exercise 6</vt:lpstr>
      <vt:lpstr>   Thank You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Stalin Jacob Wilson Packia Dhas</cp:lastModifiedBy>
  <cp:revision>142</cp:revision>
  <dcterms:created xsi:type="dcterms:W3CDTF">2021-03-09T15:35:42Z</dcterms:created>
  <dcterms:modified xsi:type="dcterms:W3CDTF">2023-02-06T11:49:26Z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