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2"/>
  </p:notesMasterIdLst>
  <p:sldIdLst>
    <p:sldId id="257" r:id="rId2"/>
    <p:sldId id="264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1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293" r:id="rId34"/>
    <p:sldId id="294" r:id="rId35"/>
    <p:sldId id="295" r:id="rId36"/>
    <p:sldId id="296" r:id="rId37"/>
    <p:sldId id="297" r:id="rId38"/>
    <p:sldId id="298" r:id="rId39"/>
    <p:sldId id="299" r:id="rId40"/>
    <p:sldId id="300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AC1B1-620B-4123-83EC-A89547B9B4DC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11BF9-4BAF-44EF-983F-B5C50DCA5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88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9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72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8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38200" y="4495800"/>
            <a:ext cx="5486400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371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8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704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878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4309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89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9379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87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662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349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322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8881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2419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496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747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381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903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1981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159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7557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657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4900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86543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5349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382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3135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7083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24958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8307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5385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96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533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33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5704D-5BF8-4E70-9396-82AD41435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1208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rfer-effeithiol/mae-diddordebau-plant-yn-arwain-gweithgareddau-dysgu?_ga=2.123514376.2008606252.1606423966-787626625.1605608465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jpg"/><Relationship Id="rId4" Type="http://schemas.openxmlformats.org/officeDocument/2006/relationships/hyperlink" Target="https://www.estyn.gov.wales/effective-practice/childrens-interests-lead-learning-activitie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40519-independent-stocktake-of-the-foundation-phase-in-wales-en.pdf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roebelweb.org/" TargetMode="External"/><Relationship Id="rId4" Type="http://schemas.openxmlformats.org/officeDocument/2006/relationships/hyperlink" Target="http://gov.wales/docs/dcells/publications/140519-independent-stocktake-of-the-foundation-phase-in-wales-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smtClean="0"/>
              <a:t>Dysgu yn yr 21ain Ganrif</a:t>
            </a:r>
            <a:br>
              <a:rPr lang="cy-GB" smtClean="0"/>
            </a:br>
            <a:r>
              <a:rPr lang="en-GB" smtClean="0"/>
              <a:t>21st Century Learning</a:t>
            </a:r>
            <a:br>
              <a:rPr lang="en-GB" smtClean="0"/>
            </a:br>
            <a:r>
              <a:rPr lang="en-GB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ECES4002/C</a:t>
            </a:r>
          </a:p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Annibynnol</a:t>
            </a:r>
            <a:r>
              <a:rPr lang="en-GB" dirty="0" smtClean="0"/>
              <a:t> Wythnos 1</a:t>
            </a:r>
          </a:p>
          <a:p>
            <a:r>
              <a:rPr lang="en-GB" dirty="0" smtClean="0"/>
              <a:t>Week 1 Independent Activity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46678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+mn-lt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+mn-lt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/ 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0574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dirty="0" smtClean="0">
                <a:cs typeface="Arial" panose="020B0604020202020204" pitchFamily="34" charset="0"/>
              </a:rPr>
              <a:t>Froebel</a:t>
            </a:r>
            <a:r>
              <a:rPr lang="en-GB" sz="3200" dirty="0">
                <a:cs typeface="Arial" panose="020B0604020202020204" pitchFamily="34" charset="0"/>
              </a:rPr>
              <a:t>, Dewey a Montessori</a:t>
            </a:r>
          </a:p>
          <a:p>
            <a:r>
              <a:rPr lang="en-GB" sz="3200" dirty="0" err="1">
                <a:cs typeface="Arial" panose="020B0604020202020204" pitchFamily="34" charset="0"/>
              </a:rPr>
              <a:t>Deilliant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dysgu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perthnasol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 err="1">
                <a:cs typeface="Arial" panose="020B0604020202020204" pitchFamily="34" charset="0"/>
              </a:rPr>
              <a:t>Perthnasedd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i’r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96000" y="21336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smtClean="0">
                <a:cs typeface="Arial" panose="020B0604020202020204" pitchFamily="34" charset="0"/>
              </a:rPr>
              <a:t>Froebel</a:t>
            </a:r>
            <a:r>
              <a:rPr lang="en-GB" sz="3200" dirty="0">
                <a:cs typeface="Arial" panose="020B0604020202020204" pitchFamily="34" charset="0"/>
              </a:rPr>
              <a:t>, Dewey and Montessori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23191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Learning Outcomes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sz="2400" dirty="0" smtClean="0"/>
              <a:t>Dangos </a:t>
            </a:r>
            <a:r>
              <a:rPr lang="cy-GB" sz="2400" dirty="0"/>
              <a:t>gwybodaeth o ystod o ddamcaniaethau dysgu a deall sut maent yn dylanwadu ar arfer cyfredol ym maes addysg.</a:t>
            </a:r>
            <a:endParaRPr lang="en-GB" sz="2400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Demonstrate </a:t>
            </a:r>
            <a:r>
              <a:rPr lang="en-GB" sz="2400" dirty="0"/>
              <a:t>knowledge of a range of learning theories and understand how they influence current education practice.</a:t>
            </a: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430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Deall sut y gall yr awyr agored a chyfleoedd dysgu y tu allan i’r ysgol hwyluso datblygu a gwella gwybodaeth a sgiliau fel rhan o’r cwricwlwm a gynlluniwyd a gweithdrefnau </a:t>
            </a:r>
            <a:r>
              <a:rPr lang="cy-GB" dirty="0" smtClean="0"/>
              <a:t>asesu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Understand how the outdoors and out of school learning opportunities can facilitate the development and enhancement of knowledge and skills as part of planned curriculum and assessment procedures</a:t>
            </a:r>
          </a:p>
        </p:txBody>
      </p:sp>
    </p:spTree>
    <p:extLst>
      <p:ext uri="{BB962C8B-B14F-4D97-AF65-F5344CB8AC3E}">
        <p14:creationId xmlns:p14="http://schemas.microsoft.com/office/powerpoint/2010/main" val="2730141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Trafod a gwerthuso cyd-destunau dysgu.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Discuss and evaluate learning contexts</a:t>
            </a:r>
          </a:p>
        </p:txBody>
      </p:sp>
    </p:spTree>
    <p:extLst>
      <p:ext uri="{BB962C8B-B14F-4D97-AF65-F5344CB8AC3E}">
        <p14:creationId xmlns:p14="http://schemas.microsoft.com/office/powerpoint/2010/main" val="2589640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Trefnu eu gwybodaeth a’r hyn y maent wedi’i ddysgu drwy ddefnyddio amrywiaeth o ffynonellau gwybodaeth, gan gynnwys </a:t>
            </a:r>
            <a:r>
              <a:rPr lang="cy-GB" dirty="0" err="1"/>
              <a:t>TGCh</a:t>
            </a:r>
            <a:r>
              <a:rPr lang="cy-GB" dirty="0"/>
              <a:t>, a chyflwyno’u gwaith ar y lefel briodol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Organise their knowledge and learning through the use of a range of information sources including ICT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484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Cyflwyniad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grwp</a:t>
            </a:r>
            <a:r>
              <a:rPr lang="en-GB" sz="2400" dirty="0" smtClean="0"/>
              <a:t> (10 </a:t>
            </a:r>
            <a:r>
              <a:rPr lang="en-GB" sz="2400" dirty="0" err="1" smtClean="0"/>
              <a:t>munud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un)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18/1/21</a:t>
            </a:r>
          </a:p>
          <a:p>
            <a:r>
              <a:rPr lang="cy-GB" sz="2400" dirty="0"/>
              <a:t>Dangoswch sut y gall </a:t>
            </a:r>
            <a:r>
              <a:rPr lang="cy-GB" sz="2400" dirty="0" smtClean="0"/>
              <a:t>cyd-destunau </a:t>
            </a:r>
            <a:r>
              <a:rPr lang="cy-GB" sz="2400" dirty="0"/>
              <a:t>y tu allan i’r dosbarth gefnogi dysgu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Group presentation (10 minutes each)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18/1/21</a:t>
            </a:r>
          </a:p>
          <a:p>
            <a:r>
              <a:rPr lang="en-GB" sz="2400" dirty="0"/>
              <a:t>Demonstrate how </a:t>
            </a:r>
            <a:r>
              <a:rPr lang="en-GB" sz="2400" dirty="0" smtClean="0"/>
              <a:t> </a:t>
            </a:r>
            <a:r>
              <a:rPr lang="en-GB" sz="2400" dirty="0"/>
              <a:t>contexts </a:t>
            </a:r>
            <a:r>
              <a:rPr lang="en-GB" sz="2400" dirty="0" smtClean="0"/>
              <a:t>outside the classroom can </a:t>
            </a:r>
            <a:r>
              <a:rPr lang="en-GB" sz="2400" dirty="0"/>
              <a:t>support </a:t>
            </a:r>
            <a:r>
              <a:rPr lang="en-GB" sz="2400" dirty="0" smtClean="0"/>
              <a:t>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475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86081" y="667491"/>
            <a:ext cx="9530079" cy="1143000"/>
          </a:xfrm>
        </p:spPr>
        <p:txBody>
          <a:bodyPr>
            <a:noAutofit/>
          </a:bodyPr>
          <a:lstStyle/>
          <a:p>
            <a:r>
              <a:rPr lang="en-GB" sz="2800" b="1" dirty="0" err="1" smtClean="0"/>
              <a:t>Gweithgaredd</a:t>
            </a:r>
            <a:r>
              <a:rPr lang="en-GB" sz="2800" b="1" dirty="0" smtClean="0"/>
              <a:t> Ymchwil: </a:t>
            </a:r>
            <a:r>
              <a:rPr lang="en-GB" sz="2800" b="1" dirty="0" err="1" smtClean="0"/>
              <a:t>Ymagwedd</a:t>
            </a:r>
            <a:r>
              <a:rPr lang="en-GB" sz="2800" b="1" dirty="0" smtClean="0"/>
              <a:t> </a:t>
            </a:r>
            <a:r>
              <a:rPr lang="en-GB" sz="2800" b="1" dirty="0" err="1"/>
              <a:t>Plentyn</a:t>
            </a:r>
            <a:r>
              <a:rPr lang="en-GB" sz="2800" b="1" dirty="0"/>
              <a:t> </a:t>
            </a:r>
            <a:r>
              <a:rPr lang="en-GB" sz="2800" b="1" dirty="0" err="1"/>
              <a:t>Ganolog</a:t>
            </a:r>
            <a:r>
              <a:rPr lang="en-GB" sz="2800" i="1" dirty="0"/>
              <a:t/>
            </a:r>
            <a:br>
              <a:rPr lang="en-GB" sz="2800" i="1" dirty="0"/>
            </a:br>
            <a:r>
              <a:rPr lang="en-GB" sz="2800" i="1" dirty="0" smtClean="0"/>
              <a:t>Research Activity: Child-centred </a:t>
            </a:r>
            <a:r>
              <a:rPr lang="en-GB" sz="2800" i="1" dirty="0"/>
              <a:t>approach</a:t>
            </a:r>
            <a:endParaRPr lang="en-GB" sz="2800" dirty="0"/>
          </a:p>
        </p:txBody>
      </p:sp>
      <p:sp>
        <p:nvSpPr>
          <p:cNvPr id="5" name="Cloud Callout 4"/>
          <p:cNvSpPr/>
          <p:nvPr/>
        </p:nvSpPr>
        <p:spPr>
          <a:xfrm>
            <a:off x="5533813" y="216916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Research task: What </a:t>
            </a:r>
            <a:r>
              <a:rPr lang="en-GB" dirty="0"/>
              <a:t>is a child – centred approach</a:t>
            </a:r>
            <a:r>
              <a:rPr lang="en-GB" dirty="0" smtClean="0"/>
              <a:t>?</a:t>
            </a:r>
          </a:p>
          <a:p>
            <a:pPr algn="ctr"/>
            <a:r>
              <a:rPr lang="en-GB" dirty="0" smtClean="0"/>
              <a:t>Use academic sources.</a:t>
            </a:r>
            <a:endParaRPr lang="en-GB" dirty="0"/>
          </a:p>
        </p:txBody>
      </p:sp>
      <p:sp>
        <p:nvSpPr>
          <p:cNvPr id="6" name="Cloud Callout 5"/>
          <p:cNvSpPr/>
          <p:nvPr/>
        </p:nvSpPr>
        <p:spPr>
          <a:xfrm>
            <a:off x="851885" y="216916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ymchwil: 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ganolog</a:t>
            </a:r>
            <a:r>
              <a:rPr lang="en-GB" dirty="0" smtClean="0"/>
              <a:t>?</a:t>
            </a:r>
          </a:p>
          <a:p>
            <a:pPr algn="ctr"/>
            <a:r>
              <a:rPr lang="en-GB" dirty="0" err="1" smtClean="0"/>
              <a:t>Defnyddiwch</a:t>
            </a:r>
            <a:r>
              <a:rPr lang="en-GB" dirty="0" smtClean="0"/>
              <a:t> ffynonellau academaidd.</a:t>
            </a:r>
            <a:endParaRPr lang="en-GB" dirty="0"/>
          </a:p>
        </p:txBody>
      </p:sp>
      <p:pic>
        <p:nvPicPr>
          <p:cNvPr id="3" name="Picture 2" descr="Clipart Panda - Free Clipart Image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8798" y="4588256"/>
            <a:ext cx="2724912" cy="202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13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7974" y="1371600"/>
            <a:ext cx="4327544" cy="4525963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What is it?</a:t>
            </a:r>
          </a:p>
          <a:p>
            <a:pPr marL="109537" indent="0">
              <a:buNone/>
              <a:defRPr/>
            </a:pPr>
            <a:r>
              <a:rPr lang="en-GB" sz="2400" dirty="0"/>
              <a:t>Teaching and learning with the child’s needs and wishes the most important element in the process.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 </a:t>
            </a:r>
            <a:r>
              <a:rPr lang="en-GB" sz="3600" dirty="0"/>
              <a:t>Why is it important?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 marL="109537" indent="0">
              <a:buNone/>
              <a:defRPr/>
            </a:pPr>
            <a:endParaRPr lang="en-GB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1" y="228600"/>
            <a:ext cx="77724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b="1" dirty="0" err="1"/>
              <a:t>Ymagwedd</a:t>
            </a:r>
            <a:r>
              <a:rPr lang="en-GB" b="1" dirty="0"/>
              <a:t> </a:t>
            </a:r>
            <a:r>
              <a:rPr lang="en-GB" b="1" dirty="0" err="1"/>
              <a:t>Plentyn</a:t>
            </a:r>
            <a:r>
              <a:rPr lang="en-GB" b="1" dirty="0"/>
              <a:t> </a:t>
            </a:r>
            <a:r>
              <a:rPr lang="en-GB" b="1" dirty="0" err="1"/>
              <a:t>Ganolog</a:t>
            </a:r>
            <a:r>
              <a:rPr lang="en-GB" i="1" dirty="0"/>
              <a:t/>
            </a:r>
            <a:br>
              <a:rPr lang="en-GB" i="1" dirty="0"/>
            </a:br>
            <a:r>
              <a:rPr lang="en-GB" dirty="0"/>
              <a:t>Child-centred approach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854641" y="1467196"/>
            <a:ext cx="407634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3600" dirty="0">
                <a:ea typeface="ＭＳ Ｐゴシック" charset="-128"/>
                <a:cs typeface="ＭＳ Ｐゴシック" charset="-128"/>
              </a:rPr>
              <a:t>Beth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yw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e?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2400" dirty="0">
                <a:ea typeface="ＭＳ Ｐゴシック" charset="-128"/>
                <a:cs typeface="ＭＳ Ｐゴシック" charset="-128"/>
              </a:rPr>
              <a:t>Dysgu ac addysgu </a:t>
            </a:r>
            <a:r>
              <a:rPr lang="en-GB" sz="2400" dirty="0" smtClean="0">
                <a:ea typeface="ＭＳ Ｐゴシック" charset="-128"/>
                <a:cs typeface="ＭＳ Ｐゴシック" charset="-128"/>
              </a:rPr>
              <a:t>gydag </a:t>
            </a:r>
            <a:r>
              <a:rPr lang="en-GB" sz="2400" dirty="0" err="1" smtClean="0">
                <a:ea typeface="ＭＳ Ｐゴシック" charset="-128"/>
                <a:cs typeface="ＭＳ Ｐゴシック" charset="-128"/>
              </a:rPr>
              <a:t>anghenion</a:t>
            </a:r>
            <a:r>
              <a:rPr lang="en-GB" sz="2400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a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dymuniadau’r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plentyn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smtClean="0">
                <a:ea typeface="ＭＳ Ｐゴシック" charset="-128"/>
                <a:cs typeface="ＭＳ Ｐゴシック" charset="-128"/>
              </a:rPr>
              <a:t>fel </a:t>
            </a:r>
            <a:r>
              <a:rPr lang="en-GB" sz="2400" dirty="0" err="1" smtClean="0">
                <a:ea typeface="ＭＳ Ｐゴシック" charset="-128"/>
                <a:cs typeface="ＭＳ Ｐゴシック" charset="-128"/>
              </a:rPr>
              <a:t>yr</a:t>
            </a:r>
            <a:r>
              <a:rPr lang="en-GB" sz="2400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elfen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bwysicaf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smtClean="0">
                <a:ea typeface="ＭＳ Ｐゴシック" charset="-128"/>
                <a:cs typeface="ＭＳ Ｐゴシック" charset="-128"/>
              </a:rPr>
              <a:t>yn y  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broses.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Pam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fod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mor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bwysig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0246" name="Picture 8" descr="C:\Users\s.ainsworth\AppData\Local\Microsoft\Windows\Temporary Internet Files\Content.IE5\BMIHAV5B\MP9004308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401" y="4738440"/>
            <a:ext cx="1540663" cy="1769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310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(</a:t>
            </a:r>
            <a:r>
              <a:rPr lang="en-GB" dirty="0" err="1" smtClean="0"/>
              <a:t>hyd</a:t>
            </a:r>
            <a:r>
              <a:rPr lang="en-GB" dirty="0" smtClean="0"/>
              <a:t> at 30 </a:t>
            </a:r>
            <a:r>
              <a:rPr lang="en-GB" dirty="0" err="1" smtClean="0"/>
              <a:t>munud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Task (up to 30 minutes)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Darllenwch</a:t>
            </a:r>
            <a:r>
              <a:rPr lang="en-GB" sz="2400" dirty="0" smtClean="0"/>
              <a:t> </a:t>
            </a:r>
            <a:r>
              <a:rPr lang="en-GB" sz="2400" dirty="0" err="1" smtClean="0">
                <a:hlinkClick r:id="rId3"/>
              </a:rPr>
              <a:t>adroddiad</a:t>
            </a:r>
            <a:r>
              <a:rPr lang="en-GB" sz="2400" dirty="0" smtClean="0">
                <a:hlinkClick r:id="rId3"/>
              </a:rPr>
              <a:t> arfer </a:t>
            </a:r>
            <a:r>
              <a:rPr lang="en-GB" sz="2400" dirty="0" err="1" smtClean="0">
                <a:hlinkClick r:id="rId3"/>
              </a:rPr>
              <a:t>effeithiol</a:t>
            </a:r>
            <a:r>
              <a:rPr lang="en-GB" sz="2400" dirty="0" smtClean="0">
                <a:hlinkClick r:id="rId3"/>
              </a:rPr>
              <a:t> Estyn. </a:t>
            </a:r>
            <a:endParaRPr lang="en-GB" sz="2400" dirty="0" smtClean="0"/>
          </a:p>
          <a:p>
            <a:r>
              <a:rPr lang="en-GB" sz="2400" dirty="0" smtClean="0"/>
              <a:t>A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enghraifft</a:t>
            </a:r>
            <a:r>
              <a:rPr lang="en-GB" sz="2400" dirty="0" smtClean="0"/>
              <a:t> o </a:t>
            </a:r>
            <a:r>
              <a:rPr lang="en-GB" sz="2400" dirty="0" err="1" smtClean="0"/>
              <a:t>ymagwedd</a:t>
            </a:r>
            <a:r>
              <a:rPr lang="en-GB" sz="2400" dirty="0" smtClean="0"/>
              <a:t> </a:t>
            </a:r>
            <a:r>
              <a:rPr lang="en-GB" sz="2400" dirty="0" err="1" smtClean="0"/>
              <a:t>plentyn-ganolog</a:t>
            </a:r>
            <a:r>
              <a:rPr lang="en-GB" sz="2400" dirty="0" smtClean="0"/>
              <a:t>?</a:t>
            </a:r>
          </a:p>
          <a:p>
            <a:r>
              <a:rPr lang="en-GB" sz="2400" dirty="0" err="1" smtClean="0"/>
              <a:t>Awgrymwch</a:t>
            </a:r>
            <a:r>
              <a:rPr lang="en-GB" sz="2400" dirty="0" smtClean="0"/>
              <a:t> </a:t>
            </a:r>
            <a:r>
              <a:rPr lang="en-GB" sz="2400" dirty="0" err="1" smtClean="0"/>
              <a:t>resymau</a:t>
            </a:r>
            <a:r>
              <a:rPr lang="en-GB" sz="2400" dirty="0" smtClean="0"/>
              <a:t> </a:t>
            </a:r>
            <a:r>
              <a:rPr lang="en-GB" sz="2400" dirty="0" err="1" smtClean="0"/>
              <a:t>dros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ateb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Read the </a:t>
            </a:r>
            <a:r>
              <a:rPr lang="en-GB" sz="2400" dirty="0" smtClean="0">
                <a:hlinkClick r:id="rId4"/>
              </a:rPr>
              <a:t>Estyn effective practice report. </a:t>
            </a:r>
            <a:endParaRPr lang="en-GB" sz="2400" dirty="0" smtClean="0"/>
          </a:p>
          <a:p>
            <a:r>
              <a:rPr lang="en-GB" sz="2400" dirty="0" smtClean="0"/>
              <a:t>Is this an example of a child – centred approach?</a:t>
            </a:r>
          </a:p>
          <a:p>
            <a:r>
              <a:rPr lang="en-GB" sz="2400" dirty="0" smtClean="0"/>
              <a:t>Suggest reasons for your answer</a:t>
            </a:r>
            <a:endParaRPr lang="en-GB" sz="2400" dirty="0"/>
          </a:p>
        </p:txBody>
      </p:sp>
      <p:pic>
        <p:nvPicPr>
          <p:cNvPr id="5" name="Picture 4" descr="Clipart Panda - Free Clipart Images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8798" y="4588256"/>
            <a:ext cx="2724912" cy="202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1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dirty="0"/>
              <a:t>Materion cyfoes            </a:t>
            </a:r>
            <a:r>
              <a:rPr lang="en-GB" dirty="0"/>
              <a:t>Current affairs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type="body" sz="half" idx="1"/>
          </p:nvPr>
        </p:nvSpPr>
        <p:spPr>
          <a:xfrm>
            <a:off x="566650" y="1417638"/>
            <a:ext cx="4038600" cy="45339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Y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smtClean="0"/>
              <a:t>Sylfaen</a:t>
            </a:r>
          </a:p>
          <a:p>
            <a:pPr>
              <a:defRPr/>
            </a:pP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wythnos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 </a:t>
            </a:r>
            <a:r>
              <a:rPr lang="en-GB" dirty="0" err="1" smtClean="0"/>
              <a:t>ymchwiliwch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Sylfaen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adrodd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b</a:t>
            </a:r>
            <a:r>
              <a:rPr lang="en-GB" dirty="0" err="1" smtClean="0"/>
              <a:t>ryd</a:t>
            </a:r>
            <a:r>
              <a:rPr lang="en-GB" dirty="0" smtClean="0"/>
              <a:t> a </a:t>
            </a:r>
            <a:r>
              <a:rPr lang="en-GB" dirty="0" err="1" smtClean="0"/>
              <a:t>pham</a:t>
            </a:r>
            <a:r>
              <a:rPr lang="en-GB" dirty="0" smtClean="0"/>
              <a:t> </a:t>
            </a:r>
            <a:r>
              <a:rPr lang="en-GB" dirty="0" err="1" smtClean="0"/>
              <a:t>cafodd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gyflwyno</a:t>
            </a:r>
            <a:r>
              <a:rPr lang="en-GB" dirty="0" smtClean="0"/>
              <a:t> a </a:t>
            </a:r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o </a:t>
            </a:r>
            <a:r>
              <a:rPr lang="en-GB" dirty="0" err="1" smtClean="0"/>
              <a:t>weithgareddau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ganolog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o </a:t>
            </a:r>
            <a:r>
              <a:rPr lang="en-GB" dirty="0" err="1" smtClean="0"/>
              <a:t>leoliadau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endParaRPr lang="en-GB" dirty="0"/>
          </a:p>
          <a:p>
            <a:pPr marL="109537" indent="0">
              <a:buNone/>
              <a:defRPr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867400" y="1524000"/>
            <a:ext cx="4038600" cy="45339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The Foundation </a:t>
            </a:r>
            <a:r>
              <a:rPr lang="en-GB" dirty="0"/>
              <a:t>Phase</a:t>
            </a:r>
          </a:p>
          <a:p>
            <a:pPr marL="109537" indent="0">
              <a:buNone/>
              <a:defRPr/>
            </a:pPr>
            <a:r>
              <a:rPr lang="en-GB" dirty="0" smtClean="0"/>
              <a:t>By next week research the   Foundation Phase and report on when and why it was introduced and find examples of child – centred activities in Foundation Phase settings.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 rot="20677523">
            <a:off x="1063413" y="4788747"/>
            <a:ext cx="19778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>
                <a:solidFill>
                  <a:schemeClr val="accent2"/>
                </a:solidFill>
              </a:rPr>
              <a:t>Tasg</a:t>
            </a:r>
            <a:r>
              <a:rPr lang="en-GB" sz="2800" dirty="0" smtClean="0">
                <a:solidFill>
                  <a:schemeClr val="accent2"/>
                </a:solidFill>
              </a:rPr>
              <a:t> </a:t>
            </a:r>
            <a:r>
              <a:rPr lang="en-GB" sz="2800" dirty="0" err="1" smtClean="0">
                <a:solidFill>
                  <a:schemeClr val="accent2"/>
                </a:solidFill>
              </a:rPr>
              <a:t>Ymchwilio</a:t>
            </a:r>
            <a:endParaRPr lang="en-GB" sz="2800" dirty="0">
              <a:solidFill>
                <a:schemeClr val="accent2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 rot="1048794">
            <a:off x="7222065" y="4758853"/>
            <a:ext cx="19778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accent2"/>
                </a:solidFill>
              </a:rPr>
              <a:t>Research Task</a:t>
            </a:r>
            <a:endParaRPr lang="en-GB" sz="2800" dirty="0">
              <a:solidFill>
                <a:schemeClr val="accent2"/>
              </a:solidFill>
            </a:endParaRPr>
          </a:p>
        </p:txBody>
      </p:sp>
      <p:pic>
        <p:nvPicPr>
          <p:cNvPr id="8" name="Picture 7" descr="Clipart Panda - Free Clipart Image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0328" y="4543631"/>
            <a:ext cx="2283034" cy="170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04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676401"/>
            <a:ext cx="4643438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 pitchFamily="34" charset="-128"/>
              </a:rPr>
              <a:t>Crëodd</a:t>
            </a:r>
            <a:r>
              <a:rPr lang="en-GB" altLang="en-US" sz="2400" dirty="0">
                <a:ea typeface="ＭＳ Ｐゴシック" pitchFamily="34" charset="-128"/>
              </a:rPr>
              <a:t> broses </a:t>
            </a:r>
            <a:r>
              <a:rPr lang="en-GB" altLang="en-US" sz="2400" dirty="0" err="1" smtClean="0">
                <a:ea typeface="ＭＳ Ｐゴシック" pitchFamily="34" charset="-128"/>
              </a:rPr>
              <a:t>ryngweithiol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addysgol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 smtClean="0">
                <a:ea typeface="ＭＳ Ｐゴシック" pitchFamily="34" charset="-128"/>
              </a:rPr>
              <a:t>alwodd</a:t>
            </a:r>
            <a:r>
              <a:rPr lang="en-GB" altLang="en-US" sz="2400" dirty="0" smtClean="0">
                <a:ea typeface="ＭＳ Ｐゴシック" pitchFamily="34" charset="-128"/>
              </a:rPr>
              <a:t> yn </a:t>
            </a:r>
            <a:r>
              <a:rPr lang="en-GB" altLang="en-US" sz="2400" dirty="0">
                <a:ea typeface="ＭＳ Ｐゴシック" pitchFamily="34" charset="-128"/>
              </a:rPr>
              <a:t>‘Kindergarten’ </a:t>
            </a:r>
            <a:r>
              <a:rPr lang="en-GB" altLang="en-US" sz="2400" dirty="0" smtClean="0">
                <a:ea typeface="ＭＳ Ｐゴシック" pitchFamily="34" charset="-128"/>
              </a:rPr>
              <a:t>(</a:t>
            </a:r>
            <a:r>
              <a:rPr lang="en-GB" altLang="en-US" sz="2400" dirty="0" err="1">
                <a:ea typeface="ＭＳ Ｐゴシック" pitchFamily="34" charset="-128"/>
              </a:rPr>
              <a:t>g</a:t>
            </a:r>
            <a:r>
              <a:rPr lang="en-GB" altLang="en-US" sz="2400" dirty="0" err="1" smtClean="0">
                <a:ea typeface="ＭＳ Ｐゴシック" pitchFamily="34" charset="-128"/>
              </a:rPr>
              <a:t>ardd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y plant)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 smtClean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ea typeface="ＭＳ Ｐゴシック" pitchFamily="34" charset="-128"/>
              </a:rPr>
              <a:t>Created an interactive educational process </a:t>
            </a:r>
            <a:r>
              <a:rPr lang="en-GB" altLang="en-US" sz="2400" i="1" dirty="0" smtClean="0">
                <a:ea typeface="ＭＳ Ｐゴシック" pitchFamily="34" charset="-128"/>
              </a:rPr>
              <a:t>which he </a:t>
            </a:r>
            <a:r>
              <a:rPr lang="en-GB" altLang="en-US" sz="2400" i="1" dirty="0">
                <a:ea typeface="ＭＳ Ｐゴシック" pitchFamily="34" charset="-128"/>
              </a:rPr>
              <a:t>called the </a:t>
            </a:r>
            <a:r>
              <a:rPr lang="en-GB" altLang="en-US" sz="2400" i="1" dirty="0" smtClean="0">
                <a:ea typeface="ＭＳ Ｐゴシック" pitchFamily="34" charset="-128"/>
              </a:rPr>
              <a:t>kindergarten </a:t>
            </a:r>
            <a:r>
              <a:rPr lang="en-GB" altLang="en-US" sz="2000" i="1" dirty="0" smtClean="0">
                <a:ea typeface="ＭＳ Ｐゴシック" pitchFamily="34" charset="-128"/>
              </a:rPr>
              <a:t>(‘Children’s </a:t>
            </a:r>
            <a:r>
              <a:rPr lang="en-GB" altLang="en-US" sz="2000" i="1" dirty="0">
                <a:ea typeface="ＭＳ Ｐゴシック" pitchFamily="34" charset="-128"/>
              </a:rPr>
              <a:t>Garden’)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algn="r"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800" dirty="0">
                <a:ea typeface="ＭＳ Ｐゴシック" pitchFamily="34" charset="-128"/>
              </a:rPr>
              <a:t>                        http://www.pa.moragacia.over-blog.com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>Friedrich Froebel: 1782-1852</a:t>
            </a:r>
            <a:endParaRPr lang="en-GB" dirty="0">
              <a:ea typeface="+mj-ea"/>
              <a:cs typeface="+mj-cs"/>
            </a:endParaRPr>
          </a:p>
        </p:txBody>
      </p:sp>
      <p:pic>
        <p:nvPicPr>
          <p:cNvPr id="12293" name="Content Placeholder 5" descr="Friedrich Froebel"/>
          <p:cNvPicPr>
            <a:picLocks noGrp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13513" y="1531727"/>
            <a:ext cx="3240087" cy="4032250"/>
          </a:xfrm>
        </p:spPr>
      </p:pic>
      <p:sp>
        <p:nvSpPr>
          <p:cNvPr id="12292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309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56953" y="184265"/>
            <a:ext cx="82296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Froebel : </a:t>
            </a:r>
            <a:r>
              <a:rPr lang="en-GB" dirty="0" err="1"/>
              <a:t>Addysgwr</a:t>
            </a:r>
            <a:r>
              <a:rPr lang="en-GB" dirty="0"/>
              <a:t> </a:t>
            </a:r>
            <a:r>
              <a:rPr lang="en-GB" dirty="0" err="1"/>
              <a:t>Almaeneg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Froebel : A </a:t>
            </a:r>
            <a:r>
              <a:rPr lang="en-GB" dirty="0" smtClean="0">
                <a:ea typeface="+mj-ea"/>
                <a:cs typeface="+mj-cs"/>
              </a:rPr>
              <a:t>German Educator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3315" name="Text Placeholder 1"/>
          <p:cNvSpPr>
            <a:spLocks noGrp="1"/>
          </p:cNvSpPr>
          <p:nvPr>
            <p:ph type="body" sz="half" idx="1"/>
          </p:nvPr>
        </p:nvSpPr>
        <p:spPr>
          <a:xfrm>
            <a:off x="477366" y="1507331"/>
            <a:ext cx="4038600" cy="4152900"/>
          </a:xfrm>
        </p:spPr>
        <p:txBody>
          <a:bodyPr>
            <a:normAutofit/>
          </a:bodyPr>
          <a:lstStyle/>
          <a:p>
            <a:r>
              <a:rPr lang="en-GB" altLang="en-US" sz="2400" dirty="0" err="1" smtClean="0">
                <a:ea typeface="ＭＳ Ｐゴシック" pitchFamily="34" charset="-128"/>
              </a:rPr>
              <a:t>Sylweddolodd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fod angen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blant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gael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amgylchedd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addysgol</a:t>
            </a:r>
            <a:r>
              <a:rPr lang="en-GB" altLang="en-US" sz="2400" dirty="0">
                <a:ea typeface="ＭＳ Ｐゴシック" pitchFamily="34" charset="-128"/>
              </a:rPr>
              <a:t> addas </a:t>
            </a:r>
            <a:r>
              <a:rPr lang="en-GB" altLang="en-US" sz="2400" dirty="0" err="1" smtClean="0">
                <a:ea typeface="ＭＳ Ｐゴシック" pitchFamily="34" charset="-128"/>
              </a:rPr>
              <a:t>er</a:t>
            </a:r>
            <a:r>
              <a:rPr lang="en-GB" altLang="en-US" sz="2400" dirty="0" smtClean="0">
                <a:ea typeface="ＭＳ Ｐゴシック" pitchFamily="34" charset="-128"/>
              </a:rPr>
              <a:t> mwyn datblygu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Darparodd</a:t>
            </a:r>
            <a:r>
              <a:rPr lang="en-GB" altLang="en-US" sz="2400" dirty="0" smtClean="0">
                <a:ea typeface="ＭＳ Ｐゴシック" pitchFamily="34" charset="-128"/>
              </a:rPr>
              <a:t> ‘</a:t>
            </a:r>
            <a:r>
              <a:rPr lang="en-GB" altLang="en-US" sz="2400" dirty="0" err="1">
                <a:ea typeface="ＭＳ Ｐゴシック" pitchFamily="34" charset="-128"/>
              </a:rPr>
              <a:t>f</a:t>
            </a:r>
            <a:r>
              <a:rPr lang="en-GB" altLang="en-US" sz="2400" dirty="0" err="1" smtClean="0">
                <a:ea typeface="ＭＳ Ｐゴシック" pitchFamily="34" charset="-128"/>
              </a:rPr>
              <a:t>yd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bach</a:t>
            </a:r>
            <a:r>
              <a:rPr lang="en-GB" altLang="en-US" sz="2400" dirty="0">
                <a:ea typeface="ＭＳ Ｐゴシック" pitchFamily="34" charset="-128"/>
              </a:rPr>
              <a:t>’ </a:t>
            </a:r>
            <a:r>
              <a:rPr lang="en-GB" altLang="en-US" sz="2400" dirty="0" smtClean="0">
                <a:ea typeface="ＭＳ Ｐゴシック" pitchFamily="34" charset="-128"/>
              </a:rPr>
              <a:t>(kindergarten) ei </a:t>
            </a:r>
            <a:r>
              <a:rPr lang="en-GB" altLang="en-US" sz="2400" dirty="0" err="1" smtClean="0">
                <a:ea typeface="ＭＳ Ｐゴシック" pitchFamily="34" charset="-128"/>
              </a:rPr>
              <a:t>hunain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iddynt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chwarae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a dysgu </a:t>
            </a:r>
            <a:r>
              <a:rPr lang="en-GB" altLang="en-US" sz="2400" dirty="0" smtClean="0">
                <a:ea typeface="ＭＳ Ｐゴシック" pitchFamily="34" charset="-128"/>
              </a:rPr>
              <a:t>gyda </a:t>
            </a:r>
            <a:r>
              <a:rPr lang="en-GB" altLang="en-US" sz="2400" dirty="0" err="1" smtClean="0">
                <a:ea typeface="ＭＳ Ｐゴシック" pitchFamily="34" charset="-128"/>
              </a:rPr>
              <a:t>chyfoedion</a:t>
            </a: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1331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48899" y="1507331"/>
            <a:ext cx="4038600" cy="4533900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Recognised that children need an appropriate educational environment in which to develop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Provided their own ‘small world’ (kindergarten) where they could play and learn with peers</a:t>
            </a:r>
          </a:p>
          <a:p>
            <a:pPr lvl="1"/>
            <a:endParaRPr lang="en-GB" altLang="en-US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13317" name="Picture 7" descr="C:\Users\s.ainsworth\AppData\Local\Microsoft\Windows\Temporary Internet Files\Content.IE5\KDSCESFD\MP9002020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770" y="4971626"/>
            <a:ext cx="3028870" cy="1549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58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47502" y="304801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/>
              <a:t>Athroniaeth</a:t>
            </a:r>
            <a:r>
              <a:rPr lang="en-GB" dirty="0"/>
              <a:t> Froebel</a:t>
            </a:r>
            <a:br>
              <a:rPr lang="en-GB" dirty="0"/>
            </a:br>
            <a:r>
              <a:rPr lang="en-GB" dirty="0"/>
              <a:t>Froebel’s </a:t>
            </a:r>
            <a:r>
              <a:rPr lang="en-GB" dirty="0" smtClean="0">
                <a:ea typeface="+mj-ea"/>
                <a:cs typeface="+mj-cs"/>
              </a:rPr>
              <a:t>philosophy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half" idx="1"/>
          </p:nvPr>
        </p:nvSpPr>
        <p:spPr>
          <a:xfrm>
            <a:off x="806334" y="1666702"/>
            <a:ext cx="4267200" cy="495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800" dirty="0" smtClean="0">
                <a:solidFill>
                  <a:srgbClr val="FF0000"/>
                </a:solidFill>
              </a:rPr>
              <a:t>Hunan-</a:t>
            </a:r>
            <a:r>
              <a:rPr lang="en-GB" sz="2800" dirty="0" err="1" smtClean="0">
                <a:solidFill>
                  <a:srgbClr val="FF0000"/>
                </a:solidFill>
              </a:rPr>
              <a:t>weithredu</a:t>
            </a:r>
            <a:r>
              <a:rPr lang="en-GB" sz="2800" dirty="0" smtClean="0">
                <a:solidFill>
                  <a:srgbClr val="FF0000"/>
                </a:solidFill>
              </a:rPr>
              <a:t> </a:t>
            </a:r>
            <a:r>
              <a:rPr lang="en-GB" sz="2800" dirty="0">
                <a:solidFill>
                  <a:srgbClr val="FF0000"/>
                </a:solidFill>
              </a:rPr>
              <a:t>rhydd</a:t>
            </a:r>
          </a:p>
          <a:p>
            <a:pPr>
              <a:defRPr/>
            </a:pPr>
            <a:r>
              <a:rPr lang="en-GB" sz="2800" dirty="0" err="1">
                <a:solidFill>
                  <a:srgbClr val="002060"/>
                </a:solidFill>
              </a:rPr>
              <a:t>Creadigrwydd</a:t>
            </a:r>
            <a:endParaRPr lang="en-GB" sz="2800" dirty="0">
              <a:solidFill>
                <a:srgbClr val="002060"/>
              </a:solidFill>
            </a:endParaRPr>
          </a:p>
          <a:p>
            <a:pPr>
              <a:defRPr/>
            </a:pPr>
            <a:r>
              <a:rPr lang="en-GB" sz="2800" dirty="0" err="1" smtClean="0">
                <a:solidFill>
                  <a:schemeClr val="accent1">
                    <a:lumMod val="50000"/>
                  </a:schemeClr>
                </a:solidFill>
              </a:rPr>
              <a:t>Cyfranogiad</a:t>
            </a:r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dirty="0" err="1" smtClean="0">
                <a:solidFill>
                  <a:schemeClr val="accent1">
                    <a:lumMod val="50000"/>
                  </a:schemeClr>
                </a:solidFill>
              </a:rPr>
              <a:t>cymdeithasol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en-GB" sz="2800" dirty="0" err="1" smtClean="0">
                <a:solidFill>
                  <a:schemeClr val="accent2"/>
                </a:solidFill>
              </a:rPr>
              <a:t>Mynegiant</a:t>
            </a:r>
            <a:r>
              <a:rPr lang="en-GB" sz="2800" dirty="0" smtClean="0">
                <a:solidFill>
                  <a:schemeClr val="accent2"/>
                </a:solidFill>
              </a:rPr>
              <a:t> </a:t>
            </a:r>
            <a:r>
              <a:rPr lang="en-GB" sz="2800" dirty="0" err="1" smtClean="0">
                <a:solidFill>
                  <a:schemeClr val="accent2"/>
                </a:solidFill>
              </a:rPr>
              <a:t>echddygol</a:t>
            </a:r>
            <a:r>
              <a:rPr lang="en-GB" sz="2800" dirty="0" smtClean="0">
                <a:solidFill>
                  <a:schemeClr val="accent2"/>
                </a:solidFill>
              </a:rPr>
              <a:t> </a:t>
            </a:r>
            <a:r>
              <a:rPr lang="en-GB" sz="2800" dirty="0">
                <a:solidFill>
                  <a:schemeClr val="accent2"/>
                </a:solidFill>
              </a:rPr>
              <a:t>(cymryd rhan </a:t>
            </a:r>
            <a:r>
              <a:rPr lang="en-GB" sz="2800" dirty="0" err="1" smtClean="0">
                <a:solidFill>
                  <a:schemeClr val="accent2"/>
                </a:solidFill>
              </a:rPr>
              <a:t>gweithredol</a:t>
            </a:r>
            <a:r>
              <a:rPr lang="en-GB" sz="2800" dirty="0" smtClean="0">
                <a:solidFill>
                  <a:schemeClr val="accent2"/>
                </a:solidFill>
              </a:rPr>
              <a:t> yn </a:t>
            </a:r>
            <a:r>
              <a:rPr lang="en-GB" sz="2800" dirty="0">
                <a:solidFill>
                  <a:schemeClr val="accent2"/>
                </a:solidFill>
              </a:rPr>
              <a:t>lle </a:t>
            </a:r>
            <a:r>
              <a:rPr lang="en-GB" sz="2800" dirty="0" err="1" smtClean="0">
                <a:solidFill>
                  <a:schemeClr val="accent2"/>
                </a:solidFill>
              </a:rPr>
              <a:t>cael</a:t>
            </a:r>
            <a:r>
              <a:rPr lang="en-GB" sz="2800" dirty="0" smtClean="0">
                <a:solidFill>
                  <a:schemeClr val="accent2"/>
                </a:solidFill>
              </a:rPr>
              <a:t> </a:t>
            </a:r>
            <a:r>
              <a:rPr lang="en-GB" sz="2800" dirty="0" err="1" smtClean="0">
                <a:solidFill>
                  <a:schemeClr val="accent2"/>
                </a:solidFill>
              </a:rPr>
              <a:t>eu</a:t>
            </a:r>
            <a:r>
              <a:rPr lang="en-GB" sz="2800" dirty="0" smtClean="0">
                <a:solidFill>
                  <a:schemeClr val="accent2"/>
                </a:solidFill>
              </a:rPr>
              <a:t> </a:t>
            </a:r>
            <a:r>
              <a:rPr lang="en-GB" sz="2800" dirty="0" err="1" smtClean="0">
                <a:solidFill>
                  <a:schemeClr val="accent2"/>
                </a:solidFill>
              </a:rPr>
              <a:t>cyfarwyddo</a:t>
            </a:r>
            <a:r>
              <a:rPr lang="en-GB" sz="2800" dirty="0" smtClean="0">
                <a:solidFill>
                  <a:schemeClr val="accent2"/>
                </a:solidFill>
              </a:rPr>
              <a:t>)</a:t>
            </a:r>
            <a:endParaRPr lang="en-GB" sz="2800" dirty="0">
              <a:solidFill>
                <a:schemeClr val="accent2"/>
              </a:solidFill>
            </a:endParaRP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210628" y="1425575"/>
            <a:ext cx="4786086" cy="5432425"/>
          </a:xfrm>
        </p:spPr>
        <p:txBody>
          <a:bodyPr>
            <a:normAutofit/>
          </a:bodyPr>
          <a:lstStyle/>
          <a:p>
            <a:pPr lvl="1">
              <a:defRPr/>
            </a:pPr>
            <a:endParaRPr lang="en-GB" altLang="en-US" dirty="0" smtClean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3200" dirty="0">
                <a:solidFill>
                  <a:srgbClr val="FF0000"/>
                </a:solidFill>
                <a:ea typeface="ＭＳ Ｐゴシック" pitchFamily="34" charset="-128"/>
              </a:rPr>
              <a:t>Free self-activity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32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Creativity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32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Social participation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3200" dirty="0">
                <a:solidFill>
                  <a:schemeClr val="accent2"/>
                </a:solidFill>
                <a:ea typeface="ＭＳ Ｐゴシック" pitchFamily="34" charset="-128"/>
              </a:rPr>
              <a:t>Motor expression (active involvement instead of being instructed)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03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1797" y="-332509"/>
            <a:ext cx="8229600" cy="762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sz="4400" dirty="0" err="1"/>
              <a:t>Athroniaeth</a:t>
            </a:r>
            <a:r>
              <a:rPr lang="en-GB" sz="4400" dirty="0"/>
              <a:t> Froebel</a:t>
            </a:r>
            <a:br>
              <a:rPr lang="en-GB" sz="4400" dirty="0"/>
            </a:br>
            <a:r>
              <a:rPr lang="en-GB" sz="4400" dirty="0"/>
              <a:t>Froebel’s philosophy</a:t>
            </a:r>
            <a:r>
              <a:rPr lang="en-GB" sz="3200" dirty="0"/>
              <a:t/>
            </a:r>
            <a:br>
              <a:rPr lang="en-GB" sz="3200" dirty="0"/>
            </a:br>
            <a:endParaRPr lang="en-GB" dirty="0"/>
          </a:p>
        </p:txBody>
      </p:sp>
      <p:sp>
        <p:nvSpPr>
          <p:cNvPr id="15363" name="Text Placeholder 1"/>
          <p:cNvSpPr>
            <a:spLocks noGrp="1"/>
          </p:cNvSpPr>
          <p:nvPr>
            <p:ph type="body" sz="half" idx="1"/>
          </p:nvPr>
        </p:nvSpPr>
        <p:spPr>
          <a:xfrm>
            <a:off x="662249" y="1814095"/>
            <a:ext cx="4475163" cy="4533900"/>
          </a:xfrm>
        </p:spPr>
        <p:txBody>
          <a:bodyPr>
            <a:normAutofit/>
          </a:bodyPr>
          <a:lstStyle/>
          <a:p>
            <a:r>
              <a:rPr lang="en-GB" altLang="en-US" sz="3000" dirty="0" err="1">
                <a:ea typeface="ＭＳ Ｐゴシック" pitchFamily="34" charset="-128"/>
              </a:rPr>
              <a:t>Addysg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smtClean="0">
                <a:ea typeface="ＭＳ Ｐゴシック" pitchFamily="34" charset="-128"/>
              </a:rPr>
              <a:t>cyn-ysgol </a:t>
            </a:r>
            <a:r>
              <a:rPr lang="en-GB" altLang="en-US" sz="3000" dirty="0">
                <a:ea typeface="ＭＳ Ｐゴシック" pitchFamily="34" charset="-128"/>
              </a:rPr>
              <a:t>yn bwysig </a:t>
            </a:r>
            <a:r>
              <a:rPr lang="en-GB" altLang="en-US" sz="3000" dirty="0" err="1" smtClean="0">
                <a:ea typeface="ＭＳ Ｐゴシック" pitchFamily="34" charset="-128"/>
              </a:rPr>
              <a:t>er</a:t>
            </a:r>
            <a:r>
              <a:rPr lang="en-GB" altLang="en-US" sz="3000" dirty="0" smtClean="0">
                <a:ea typeface="ＭＳ Ｐゴシック" pitchFamily="34" charset="-128"/>
              </a:rPr>
              <a:t> mwyn datblygu </a:t>
            </a:r>
            <a:r>
              <a:rPr lang="en-GB" altLang="en-US" sz="3000" dirty="0">
                <a:ea typeface="ＭＳ Ｐゴシック" pitchFamily="34" charset="-128"/>
              </a:rPr>
              <a:t>sgiliau a </a:t>
            </a:r>
            <a:r>
              <a:rPr lang="en-GB" altLang="en-US" sz="3000" dirty="0" err="1" smtClean="0">
                <a:ea typeface="ＭＳ Ｐゴシック" pitchFamily="34" charset="-128"/>
              </a:rPr>
              <a:t>rhinweddau</a:t>
            </a:r>
            <a:endParaRPr lang="en-GB" altLang="en-US" sz="3000" dirty="0">
              <a:ea typeface="ＭＳ Ｐゴシック" pitchFamily="34" charset="-128"/>
            </a:endParaRPr>
          </a:p>
          <a:p>
            <a:r>
              <a:rPr lang="en-GB" altLang="en-US" sz="3000" dirty="0" err="1" smtClean="0">
                <a:ea typeface="ＭＳ Ｐゴシック" pitchFamily="34" charset="-128"/>
              </a:rPr>
              <a:t>Cyflwynodd</a:t>
            </a:r>
            <a:r>
              <a:rPr lang="en-GB" altLang="en-US" sz="3000" dirty="0" smtClean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solidFill>
                  <a:srgbClr val="FF0000"/>
                </a:solidFill>
                <a:ea typeface="ＭＳ Ｐゴシック" pitchFamily="34" charset="-128"/>
              </a:rPr>
              <a:t>chwarae</a:t>
            </a:r>
            <a:r>
              <a:rPr lang="en-GB" altLang="en-US" sz="30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3000" dirty="0">
                <a:ea typeface="ＭＳ Ｐゴシック" pitchFamily="34" charset="-128"/>
              </a:rPr>
              <a:t>fel dull o </a:t>
            </a:r>
            <a:r>
              <a:rPr lang="en-GB" altLang="en-US" sz="3000" dirty="0" err="1" smtClean="0">
                <a:ea typeface="ＭＳ Ｐゴシック" pitchFamily="34" charset="-128"/>
              </a:rPr>
              <a:t>ennyn</a:t>
            </a:r>
            <a:r>
              <a:rPr lang="en-GB" altLang="en-US" sz="3000" dirty="0" smtClean="0">
                <a:ea typeface="ＭＳ Ｐゴシック" pitchFamily="34" charset="-128"/>
              </a:rPr>
              <a:t> </a:t>
            </a:r>
            <a:r>
              <a:rPr lang="en-GB" altLang="en-US" sz="3000" dirty="0" err="1" smtClean="0">
                <a:ea typeface="ＭＳ Ｐゴシック" pitchFamily="34" charset="-128"/>
              </a:rPr>
              <a:t>diddordeb</a:t>
            </a:r>
            <a:r>
              <a:rPr lang="en-GB" altLang="en-US" sz="3000" dirty="0" smtClean="0">
                <a:ea typeface="ＭＳ Ｐゴシック" pitchFamily="34" charset="-128"/>
              </a:rPr>
              <a:t> plant yn </a:t>
            </a:r>
            <a:r>
              <a:rPr lang="en-GB" altLang="en-US" sz="3000" dirty="0" err="1">
                <a:ea typeface="ＭＳ Ｐゴシック" pitchFamily="34" charset="-128"/>
              </a:rPr>
              <a:t>n</a:t>
            </a:r>
            <a:r>
              <a:rPr lang="en-GB" altLang="en-US" sz="3000" dirty="0" err="1" smtClean="0">
                <a:ea typeface="ＭＳ Ｐゴシック" pitchFamily="34" charset="-128"/>
              </a:rPr>
              <a:t>atblygiad</a:t>
            </a:r>
            <a:r>
              <a:rPr lang="en-GB" altLang="en-US" sz="3000" dirty="0" smtClean="0">
                <a:ea typeface="ＭＳ Ｐゴシック" pitchFamily="34" charset="-128"/>
              </a:rPr>
              <a:t> </a:t>
            </a:r>
            <a:r>
              <a:rPr lang="en-GB" altLang="en-US" sz="3000" dirty="0">
                <a:ea typeface="ＭＳ Ｐゴシック" pitchFamily="34" charset="-128"/>
              </a:rPr>
              <a:t>y sgiliau </a:t>
            </a:r>
            <a:r>
              <a:rPr lang="en-GB" altLang="en-US" sz="3000" dirty="0" smtClean="0">
                <a:ea typeface="ＭＳ Ｐゴシック" pitchFamily="34" charset="-128"/>
              </a:rPr>
              <a:t>yma</a:t>
            </a:r>
            <a:endParaRPr lang="en-GB" altLang="en-US" sz="3000" dirty="0">
              <a:ea typeface="ＭＳ Ｐゴシック" pitchFamily="34" charset="-128"/>
            </a:endParaRPr>
          </a:p>
        </p:txBody>
      </p:sp>
      <p:sp>
        <p:nvSpPr>
          <p:cNvPr id="1536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27963" y="1814095"/>
            <a:ext cx="4325390" cy="4533900"/>
          </a:xfrm>
        </p:spPr>
        <p:txBody>
          <a:bodyPr>
            <a:noAutofit/>
          </a:bodyPr>
          <a:lstStyle/>
          <a:p>
            <a:r>
              <a:rPr lang="en-GB" altLang="en-US" sz="3200" dirty="0">
                <a:ea typeface="ＭＳ Ｐゴシック" pitchFamily="34" charset="-128"/>
              </a:rPr>
              <a:t>Pre-school education important in order to develop qualities and skills</a:t>
            </a:r>
          </a:p>
          <a:p>
            <a:pPr lvl="1"/>
            <a:r>
              <a:rPr lang="en-GB" altLang="en-US" sz="3000" dirty="0">
                <a:ea typeface="ＭＳ Ｐゴシック" pitchFamily="34" charset="-128"/>
              </a:rPr>
              <a:t>Introduced </a:t>
            </a:r>
            <a:r>
              <a:rPr lang="en-GB" altLang="en-US" sz="3000" dirty="0">
                <a:solidFill>
                  <a:srgbClr val="FF0000"/>
                </a:solidFill>
                <a:ea typeface="ＭＳ Ｐゴシック" pitchFamily="34" charset="-128"/>
              </a:rPr>
              <a:t>play </a:t>
            </a:r>
            <a:r>
              <a:rPr lang="en-GB" altLang="en-US" sz="3000" dirty="0">
                <a:ea typeface="ＭＳ Ｐゴシック" pitchFamily="34" charset="-128"/>
              </a:rPr>
              <a:t>as a means of engaging children in the development of these skills</a:t>
            </a:r>
          </a:p>
        </p:txBody>
      </p:sp>
    </p:spTree>
    <p:extLst>
      <p:ext uri="{BB962C8B-B14F-4D97-AF65-F5344CB8AC3E}">
        <p14:creationId xmlns:p14="http://schemas.microsoft.com/office/powerpoint/2010/main" val="155892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 smtClean="0">
                <a:ea typeface="+mj-ea"/>
                <a:cs typeface="+mj-cs"/>
              </a:rPr>
              <a:t>Dehongliad</a:t>
            </a:r>
            <a:r>
              <a:rPr lang="en-GB" dirty="0" smtClean="0">
                <a:ea typeface="+mj-ea"/>
                <a:cs typeface="+mj-cs"/>
              </a:rPr>
              <a:t> o </a:t>
            </a:r>
            <a:r>
              <a:rPr lang="en-GB" dirty="0" err="1" smtClean="0">
                <a:ea typeface="+mj-ea"/>
                <a:cs typeface="+mj-cs"/>
              </a:rPr>
              <a:t>chwarae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Interpretation of play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6387" name="Text Placeholder 1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4761653" cy="4533900"/>
          </a:xfrm>
        </p:spPr>
        <p:txBody>
          <a:bodyPr>
            <a:normAutofit lnSpcReduction="10000"/>
          </a:bodyPr>
          <a:lstStyle/>
          <a:p>
            <a:r>
              <a:rPr lang="en-GB" altLang="en-US" sz="3200" dirty="0" err="1">
                <a:ea typeface="ＭＳ Ｐゴシック" pitchFamily="34" charset="-128"/>
              </a:rPr>
              <a:t>Chwarae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rhydd</a:t>
            </a:r>
            <a:endParaRPr lang="en-GB" altLang="en-US" sz="3200" dirty="0">
              <a:ea typeface="ＭＳ Ｐゴシック" pitchFamily="34" charset="-128"/>
            </a:endParaRPr>
          </a:p>
          <a:p>
            <a:r>
              <a:rPr lang="en-GB" altLang="en-US" sz="3200" dirty="0" err="1">
                <a:ea typeface="ＭＳ Ｐゴシック" pitchFamily="34" charset="-128"/>
              </a:rPr>
              <a:t>Annog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sgiliau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dychymyg</a:t>
            </a:r>
            <a:r>
              <a:rPr lang="en-GB" altLang="en-US" sz="3200" dirty="0">
                <a:ea typeface="ＭＳ Ｐゴシック" pitchFamily="34" charset="-128"/>
              </a:rPr>
              <a:t> plant</a:t>
            </a:r>
          </a:p>
          <a:p>
            <a:r>
              <a:rPr lang="en-GB" altLang="en-US" sz="3200" dirty="0" err="1">
                <a:ea typeface="ＭＳ Ｐゴシック" pitchFamily="34" charset="-128"/>
              </a:rPr>
              <a:t>Annog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gweithgareddau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corfforol</a:t>
            </a:r>
            <a:endParaRPr lang="en-GB" altLang="en-US" sz="3200" dirty="0">
              <a:ea typeface="ＭＳ Ｐゴシック" pitchFamily="34" charset="-128"/>
            </a:endParaRPr>
          </a:p>
          <a:p>
            <a:r>
              <a:rPr lang="en-GB" altLang="en-US" sz="3200" dirty="0" err="1">
                <a:ea typeface="ＭＳ Ｐゴシック" pitchFamily="34" charset="-128"/>
              </a:rPr>
              <a:t>Gweithgareddau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 smtClean="0">
                <a:ea typeface="ＭＳ Ｐゴシック" pitchFamily="34" charset="-128"/>
              </a:rPr>
              <a:t>ysgogol</a:t>
            </a:r>
            <a:endParaRPr lang="en-GB" altLang="en-US" sz="3200" dirty="0">
              <a:ea typeface="ＭＳ Ｐゴシック" pitchFamily="34" charset="-128"/>
            </a:endParaRPr>
          </a:p>
        </p:txBody>
      </p:sp>
      <p:sp>
        <p:nvSpPr>
          <p:cNvPr id="1638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16694" y="1578904"/>
            <a:ext cx="4713008" cy="4533900"/>
          </a:xfrm>
        </p:spPr>
        <p:txBody>
          <a:bodyPr>
            <a:normAutofit lnSpcReduction="10000"/>
          </a:bodyPr>
          <a:lstStyle/>
          <a:p>
            <a:pPr lvl="1"/>
            <a:r>
              <a:rPr lang="en-GB" altLang="en-US" sz="3600" dirty="0">
                <a:ea typeface="ＭＳ Ｐゴシック" pitchFamily="34" charset="-128"/>
              </a:rPr>
              <a:t>Free play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children’s imaginative skills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physicality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Stimulating activities</a:t>
            </a:r>
          </a:p>
        </p:txBody>
      </p:sp>
      <p:pic>
        <p:nvPicPr>
          <p:cNvPr id="16389" name="Picture 6" descr="C:\Users\s.ainsworth\AppData\Local\Microsoft\Windows\Temporary Internet Files\Content.IE5\BMIHAV5B\MP9004393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114" y="188914"/>
            <a:ext cx="2624137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310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Froebel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7411" name="Text Placeholder 1"/>
          <p:cNvSpPr>
            <a:spLocks noGrp="1"/>
          </p:cNvSpPr>
          <p:nvPr>
            <p:ph type="body" sz="half" idx="1"/>
          </p:nvPr>
        </p:nvSpPr>
        <p:spPr>
          <a:xfrm>
            <a:off x="451658" y="1600200"/>
            <a:ext cx="4330700" cy="4533900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‘Gifts &amp; Occupations’ – </a:t>
            </a:r>
            <a:r>
              <a:rPr lang="en-GB" altLang="en-US" sz="2800" dirty="0" err="1">
                <a:ea typeface="ＭＳ Ｐゴシック" pitchFamily="34" charset="-128"/>
              </a:rPr>
              <a:t>Dyluniodd</a:t>
            </a:r>
            <a:r>
              <a:rPr lang="en-GB" altLang="en-US" sz="2800" dirty="0">
                <a:ea typeface="ＭＳ Ｐゴシック" pitchFamily="34" charset="-128"/>
              </a:rPr>
              <a:t> Froebel </a:t>
            </a:r>
            <a:r>
              <a:rPr lang="en-GB" altLang="en-US" sz="2800" dirty="0" err="1" smtClean="0">
                <a:ea typeface="ＭＳ Ｐゴシック" pitchFamily="34" charset="-128"/>
              </a:rPr>
              <a:t>ddeunyddiau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>
                <a:ea typeface="ＭＳ Ｐゴシック" pitchFamily="34" charset="-128"/>
              </a:rPr>
              <a:t>a </a:t>
            </a:r>
            <a:r>
              <a:rPr lang="en-GB" altLang="en-US" sz="2800" dirty="0" err="1">
                <a:ea typeface="ＭＳ Ｐゴシック" pitchFamily="34" charset="-128"/>
              </a:rPr>
              <a:t>arweiniodd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ymchwilio</a:t>
            </a:r>
            <a:r>
              <a:rPr lang="en-GB" altLang="en-US" sz="2800" dirty="0">
                <a:ea typeface="ＭＳ Ｐゴシック" pitchFamily="34" charset="-128"/>
              </a:rPr>
              <a:t>, </a:t>
            </a:r>
            <a:r>
              <a:rPr lang="en-GB" altLang="en-US" sz="2800" dirty="0" err="1">
                <a:ea typeface="ＭＳ Ｐゴシック" pitchFamily="34" charset="-128"/>
              </a:rPr>
              <a:t>cymharu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phrofi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e</a:t>
            </a:r>
            <a:r>
              <a:rPr lang="en-GB" altLang="en-US" sz="2800" dirty="0" err="1" smtClean="0">
                <a:ea typeface="ＭＳ Ｐゴシック" pitchFamily="34" charset="-128"/>
              </a:rPr>
              <a:t>.e</a:t>
            </a:r>
            <a:r>
              <a:rPr lang="en-GB" altLang="en-US" sz="2800" dirty="0">
                <a:ea typeface="ＭＳ Ｐゴシック" pitchFamily="34" charset="-128"/>
              </a:rPr>
              <a:t>. </a:t>
            </a:r>
            <a:r>
              <a:rPr lang="en-GB" altLang="en-US" sz="2800" dirty="0" err="1">
                <a:ea typeface="ＭＳ Ｐゴシック" pitchFamily="34" charset="-128"/>
              </a:rPr>
              <a:t>anrheg</a:t>
            </a:r>
            <a:r>
              <a:rPr lang="en-GB" altLang="en-US" sz="2800" dirty="0">
                <a:ea typeface="ＭＳ Ｐゴシック" pitchFamily="34" charset="-128"/>
              </a:rPr>
              <a:t> fel </a:t>
            </a:r>
            <a:r>
              <a:rPr lang="en-GB" altLang="en-US" sz="2800" dirty="0" err="1">
                <a:ea typeface="ＭＳ Ｐゴシック" pitchFamily="34" charset="-128"/>
              </a:rPr>
              <a:t>ciwb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 </a:t>
            </a:r>
            <a:r>
              <a:rPr lang="en-GB" altLang="en-US" sz="2800" dirty="0" err="1">
                <a:ea typeface="ＭＳ Ｐゴシック" pitchFamily="34" charset="-128"/>
              </a:rPr>
              <a:t>helpu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ddeall</a:t>
            </a:r>
            <a:r>
              <a:rPr lang="en-GB" altLang="en-US" sz="2800" dirty="0">
                <a:ea typeface="ＭＳ Ｐゴシック" pitchFamily="34" charset="-128"/>
              </a:rPr>
              <a:t> cysyniadau </a:t>
            </a:r>
            <a:r>
              <a:rPr lang="en-GB" altLang="en-US" sz="2800" dirty="0" smtClean="0">
                <a:ea typeface="ＭＳ Ｐゴシック" pitchFamily="34" charset="-128"/>
              </a:rPr>
              <a:t>fel </a:t>
            </a:r>
            <a:r>
              <a:rPr lang="en-GB" altLang="en-US" sz="2800" dirty="0" err="1" smtClean="0">
                <a:ea typeface="ＭＳ Ｐゴシック" pitchFamily="34" charset="-128"/>
              </a:rPr>
              <a:t>maint,siap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>
                <a:ea typeface="ＭＳ Ｐゴシック" pitchFamily="34" charset="-128"/>
              </a:rPr>
              <a:t>a </a:t>
            </a:r>
            <a:r>
              <a:rPr lang="en-GB" altLang="en-US" sz="2800" dirty="0" err="1">
                <a:ea typeface="ＭＳ Ｐゴシック" pitchFamily="34" charset="-128"/>
              </a:rPr>
              <a:t>dimensiwn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741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878647" y="1674813"/>
            <a:ext cx="4922366" cy="4533900"/>
          </a:xfrm>
        </p:spPr>
        <p:txBody>
          <a:bodyPr>
            <a:normAutofit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Designed ‘Gifts &amp; Occupations’ – materials that led children to explore, compare and test</a:t>
            </a:r>
          </a:p>
          <a:p>
            <a:pPr lvl="1"/>
            <a:r>
              <a:rPr lang="en-GB" altLang="en-US" sz="2800" dirty="0" err="1">
                <a:ea typeface="ＭＳ Ｐゴシック" pitchFamily="34" charset="-128"/>
              </a:rPr>
              <a:t>e</a:t>
            </a:r>
            <a:r>
              <a:rPr lang="en-GB" altLang="en-US" sz="2800" dirty="0" err="1" smtClean="0">
                <a:ea typeface="ＭＳ Ｐゴシック" pitchFamily="34" charset="-128"/>
              </a:rPr>
              <a:t>.g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>
                <a:ea typeface="ＭＳ Ｐゴシック" pitchFamily="34" charset="-128"/>
              </a:rPr>
              <a:t>a gift such as a cube helped children understand concepts of size, shape, dimension</a:t>
            </a:r>
          </a:p>
        </p:txBody>
      </p:sp>
      <p:pic>
        <p:nvPicPr>
          <p:cNvPr id="17413" name="Picture 6" descr="C:\Users\s.ainsworth\AppData\Local\Microsoft\Windows\Temporary Internet Files\Content.IE5\237NACTQ\MC900070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0764" y="274638"/>
            <a:ext cx="2447925" cy="168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548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Froebel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8435" name="Text Placeholder 1"/>
          <p:cNvSpPr>
            <a:spLocks noGrp="1"/>
          </p:cNvSpPr>
          <p:nvPr>
            <p:ph type="body" sz="half" idx="1"/>
          </p:nvPr>
        </p:nvSpPr>
        <p:spPr>
          <a:xfrm>
            <a:off x="429492" y="1100095"/>
            <a:ext cx="4267200" cy="4533900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Yn </a:t>
            </a:r>
            <a:r>
              <a:rPr lang="en-GB" altLang="en-US" sz="2800" dirty="0" err="1">
                <a:ea typeface="ＭＳ Ｐゴシック" pitchFamily="34" charset="-128"/>
              </a:rPr>
              <a:t>credu</a:t>
            </a:r>
            <a:r>
              <a:rPr lang="en-GB" altLang="en-US" sz="2800" dirty="0">
                <a:ea typeface="ＭＳ Ｐゴシック" pitchFamily="34" charset="-128"/>
              </a:rPr>
              <a:t> bod gan </a:t>
            </a:r>
            <a:r>
              <a:rPr lang="en-GB" altLang="en-US" sz="2800" dirty="0" err="1">
                <a:ea typeface="ＭＳ Ｐゴシック" pitchFamily="34" charset="-128"/>
              </a:rPr>
              <a:t>rieni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rôl</a:t>
            </a:r>
            <a:r>
              <a:rPr lang="en-GB" altLang="en-US" sz="2800" dirty="0">
                <a:ea typeface="ＭＳ Ｐゴシック" pitchFamily="34" charset="-128"/>
              </a:rPr>
              <a:t> bwysig fel </a:t>
            </a:r>
            <a:r>
              <a:rPr lang="en-GB" altLang="en-US" sz="2800" dirty="0" smtClean="0">
                <a:ea typeface="ＭＳ Ｐゴシック" pitchFamily="34" charset="-128"/>
              </a:rPr>
              <a:t>y </a:t>
            </a:r>
            <a:r>
              <a:rPr lang="en-GB" altLang="en-US" sz="2800" dirty="0" err="1" smtClean="0">
                <a:ea typeface="ＭＳ Ｐゴシック" pitchFamily="34" charset="-128"/>
              </a:rPr>
              <a:t>dylanwad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addysgol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mwyaf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cyson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 smtClean="0">
                <a:ea typeface="ＭＳ Ｐゴシック" pitchFamily="34" charset="-128"/>
              </a:rPr>
              <a:t>Darparodd</a:t>
            </a:r>
            <a:r>
              <a:rPr lang="en-GB" altLang="en-US" sz="2800" dirty="0" smtClean="0">
                <a:ea typeface="ＭＳ Ｐゴシック" pitchFamily="34" charset="-128"/>
              </a:rPr>
              <a:t> leoliad </a:t>
            </a:r>
            <a:r>
              <a:rPr lang="en-GB" altLang="en-US" sz="2800" dirty="0" err="1">
                <a:ea typeface="ＭＳ Ｐゴシック" pitchFamily="34" charset="-128"/>
              </a:rPr>
              <a:t>teuluol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smtClean="0">
                <a:ea typeface="ＭＳ Ｐゴシック" pitchFamily="34" charset="-128"/>
              </a:rPr>
              <a:t>o fewn </a:t>
            </a:r>
            <a:r>
              <a:rPr lang="en-GB" altLang="en-US" sz="2800" dirty="0" err="1" smtClean="0">
                <a:ea typeface="ＭＳ Ｐゴシック" pitchFamily="34" charset="-128"/>
              </a:rPr>
              <a:t>amgylchedd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ysgol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hybu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rhyngweithio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heb</a:t>
            </a:r>
            <a:r>
              <a:rPr lang="en-GB" altLang="en-US" sz="2800" dirty="0" smtClean="0">
                <a:ea typeface="ＭＳ Ｐゴシック" pitchFamily="34" charset="-128"/>
              </a:rPr>
              <a:t> fod </a:t>
            </a:r>
            <a:r>
              <a:rPr lang="en-GB" altLang="en-US" sz="2800" dirty="0">
                <a:ea typeface="ＭＳ Ｐゴシック" pitchFamily="34" charset="-128"/>
              </a:rPr>
              <a:t>yn </a:t>
            </a:r>
            <a:r>
              <a:rPr lang="en-GB" altLang="en-US" sz="2800" dirty="0" err="1" smtClean="0">
                <a:ea typeface="ＭＳ Ｐゴシック" pitchFamily="34" charset="-128"/>
              </a:rPr>
              <a:t>fygythiol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438987" y="1100095"/>
            <a:ext cx="4189922" cy="4533900"/>
          </a:xfrm>
        </p:spPr>
        <p:txBody>
          <a:bodyPr>
            <a:normAutofit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Valued role of parents as most consistent  educational influence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Provided a family setting within school environment to encourage non-threatening social interaction</a:t>
            </a:r>
          </a:p>
        </p:txBody>
      </p:sp>
      <p:pic>
        <p:nvPicPr>
          <p:cNvPr id="18437" name="Picture 6" descr="C:\Users\s.ainsworth\AppData\Local\Microsoft\Windows\Temporary Internet Files\Content.IE5\237NACTQ\MP9004464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196" y="5178890"/>
            <a:ext cx="1687287" cy="1452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584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283865" y="200024"/>
            <a:ext cx="8596668" cy="13208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/>
              <a:t>Froebel Education Centre Ontario, Canada   </a:t>
            </a:r>
            <a:r>
              <a:rPr lang="en-GB" sz="800" dirty="0"/>
              <a:t>http://www.froebel.com</a:t>
            </a:r>
            <a:endParaRPr lang="en-GB" sz="4800" dirty="0"/>
          </a:p>
        </p:txBody>
      </p:sp>
      <p:pic>
        <p:nvPicPr>
          <p:cNvPr id="19460" name="Picture 3" descr="http://www.froebel.com/media/kindergarte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905001"/>
            <a:ext cx="820737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Rectangle 1"/>
          <p:cNvSpPr>
            <a:spLocks noChangeArrowheads="1"/>
          </p:cNvSpPr>
          <p:nvPr/>
        </p:nvSpPr>
        <p:spPr bwMode="auto">
          <a:xfrm>
            <a:off x="4805363" y="3244850"/>
            <a:ext cx="24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25266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-3193627" y="315278"/>
            <a:ext cx="7620000" cy="1143000"/>
          </a:xfrm>
        </p:spPr>
        <p:txBody>
          <a:bodyPr>
            <a:noAutofit/>
          </a:bodyPr>
          <a:lstStyle/>
          <a:p>
            <a:pPr algn="r">
              <a:defRPr/>
            </a:pPr>
            <a:r>
              <a:rPr lang="en-GB" sz="6000" dirty="0"/>
              <a:t>Froebel</a:t>
            </a:r>
          </a:p>
        </p:txBody>
      </p:sp>
      <p:sp>
        <p:nvSpPr>
          <p:cNvPr id="20483" name="Text Placeholder 1"/>
          <p:cNvSpPr>
            <a:spLocks noGrp="1"/>
          </p:cNvSpPr>
          <p:nvPr>
            <p:ph type="body" sz="half" idx="1"/>
          </p:nvPr>
        </p:nvSpPr>
        <p:spPr>
          <a:xfrm>
            <a:off x="1631950" y="1600200"/>
            <a:ext cx="4159250" cy="4533900"/>
          </a:xfrm>
        </p:spPr>
        <p:txBody>
          <a:bodyPr>
            <a:no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Ni </a:t>
            </a:r>
            <a:r>
              <a:rPr lang="en-GB" altLang="en-US" sz="2800" dirty="0" err="1">
                <a:ea typeface="ＭＳ Ｐゴシック" pitchFamily="34" charset="-128"/>
              </a:rPr>
              <a:t>ddylai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gael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mowldio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Datblygu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cyflymder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hunain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Dylai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addysgwyr</a:t>
            </a:r>
            <a:r>
              <a:rPr lang="en-GB" altLang="en-US" sz="2800" dirty="0">
                <a:ea typeface="ＭＳ Ｐゴシック" pitchFamily="34" charset="-128"/>
              </a:rPr>
              <a:t> adnabod </a:t>
            </a:r>
            <a:r>
              <a:rPr lang="en-GB" altLang="en-US" sz="2800" dirty="0" err="1" smtClean="0">
                <a:ea typeface="ＭＳ Ｐゴシック" pitchFamily="34" charset="-128"/>
              </a:rPr>
              <a:t>lefel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 bob </a:t>
            </a:r>
            <a:r>
              <a:rPr lang="en-GB" altLang="en-US" sz="2800" dirty="0" err="1">
                <a:ea typeface="ＭＳ Ｐゴシック" pitchFamily="34" charset="-128"/>
              </a:rPr>
              <a:t>plentyn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darparu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gweithgareddau</a:t>
            </a:r>
            <a:r>
              <a:rPr lang="en-GB" altLang="en-US" sz="2800" dirty="0">
                <a:ea typeface="ＭＳ Ｐゴシック" pitchFamily="34" charset="-128"/>
              </a:rPr>
              <a:t> wedi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gwahaniaethu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2048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1200" y="1676400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Children should not be moulded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Develop at their own pace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Educators should recognise each child’s level of development and provide differentiated activities</a:t>
            </a:r>
          </a:p>
        </p:txBody>
      </p:sp>
      <p:pic>
        <p:nvPicPr>
          <p:cNvPr id="20485" name="Picture 6" descr="C:\Users\s.ainsworth\AppData\Local\Microsoft\Windows\Temporary Internet Files\Content.IE5\YXWUDKOI\MP9004277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497" y="374897"/>
            <a:ext cx="2016864" cy="1023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889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smtClean="0"/>
              <a:t>/Task</a:t>
            </a:r>
            <a:endParaRPr lang="en-GB" sz="4000" dirty="0"/>
          </a:p>
        </p:txBody>
      </p:sp>
      <p:sp>
        <p:nvSpPr>
          <p:cNvPr id="21507" name="Text Placeholder 1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4953000" cy="4533900"/>
          </a:xfrm>
        </p:spPr>
        <p:txBody>
          <a:bodyPr>
            <a:normAutofit/>
          </a:bodyPr>
          <a:lstStyle/>
          <a:p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sy’n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dilyn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athroniaeth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</a:p>
          <a:p>
            <a:r>
              <a:rPr lang="en-GB" altLang="en-US" sz="3600" dirty="0" err="1" smtClean="0">
                <a:ea typeface="ＭＳ Ｐゴシック" pitchFamily="34" charset="-128"/>
              </a:rPr>
              <a:t>Ystyriwch</a:t>
            </a:r>
            <a:r>
              <a:rPr lang="en-GB" altLang="en-US" sz="3600" dirty="0" smtClean="0">
                <a:ea typeface="ＭＳ Ｐゴシック" pitchFamily="34" charset="-128"/>
              </a:rPr>
              <a:t> </a:t>
            </a:r>
            <a:r>
              <a:rPr lang="en-GB" altLang="en-US" sz="3600" dirty="0">
                <a:ea typeface="ＭＳ Ｐゴシック" pitchFamily="34" charset="-128"/>
              </a:rPr>
              <a:t>sut </a:t>
            </a:r>
            <a:r>
              <a:rPr lang="en-GB" altLang="en-US" sz="3600" dirty="0" err="1">
                <a:ea typeface="ＭＳ Ｐゴシック" pitchFamily="34" charset="-128"/>
              </a:rPr>
              <a:t>maent</a:t>
            </a:r>
            <a:r>
              <a:rPr lang="en-GB" altLang="en-US" sz="3600" dirty="0">
                <a:ea typeface="ＭＳ Ｐゴシック" pitchFamily="34" charset="-128"/>
              </a:rPr>
              <a:t> yn </a:t>
            </a:r>
            <a:r>
              <a:rPr lang="en-GB" altLang="en-US" sz="3600" dirty="0" err="1">
                <a:ea typeface="ＭＳ Ｐゴシック" pitchFamily="34" charset="-128"/>
              </a:rPr>
              <a:t>enghreifftiau</a:t>
            </a:r>
            <a:r>
              <a:rPr lang="en-GB" altLang="en-US" sz="3600" dirty="0">
                <a:ea typeface="ＭＳ Ｐゴシック" pitchFamily="34" charset="-128"/>
              </a:rPr>
              <a:t> o </a:t>
            </a:r>
            <a:r>
              <a:rPr lang="en-GB" altLang="en-US" sz="3600" dirty="0" err="1">
                <a:ea typeface="ＭＳ Ｐゴシック" pitchFamily="34" charset="-128"/>
              </a:rPr>
              <a:t>feddylfryd</a:t>
            </a:r>
            <a:r>
              <a:rPr lang="en-GB" altLang="en-US" sz="3600" dirty="0">
                <a:ea typeface="ＭＳ Ｐゴシック" pitchFamily="34" charset="-128"/>
              </a:rPr>
              <a:t> Froebel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080002" y="1417638"/>
            <a:ext cx="5373914" cy="4953000"/>
          </a:xfrm>
        </p:spPr>
        <p:txBody>
          <a:bodyPr>
            <a:normAutofit/>
          </a:bodyPr>
          <a:lstStyle/>
          <a:p>
            <a:pPr lvl="2"/>
            <a:r>
              <a:rPr lang="en-GB" altLang="en-US" sz="3600" dirty="0">
                <a:ea typeface="ＭＳ Ｐゴシック" pitchFamily="34" charset="-128"/>
              </a:rPr>
              <a:t>List 5 school activities that would conform to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  <a:r>
              <a:rPr lang="en-GB" altLang="en-US" sz="3600" dirty="0">
                <a:ea typeface="ＭＳ Ｐゴシック" pitchFamily="34" charset="-128"/>
              </a:rPr>
              <a:t>’s philosophy</a:t>
            </a:r>
          </a:p>
          <a:p>
            <a:pPr lvl="2"/>
            <a:r>
              <a:rPr lang="en-GB" altLang="en-US" sz="3600" dirty="0" smtClean="0">
                <a:ea typeface="ＭＳ Ｐゴシック" pitchFamily="34" charset="-128"/>
              </a:rPr>
              <a:t>Consider </a:t>
            </a:r>
            <a:r>
              <a:rPr lang="en-GB" altLang="en-US" sz="3600" dirty="0">
                <a:ea typeface="ＭＳ Ｐゴシック" pitchFamily="34" charset="-128"/>
              </a:rPr>
              <a:t>how they are examples of Froebel’s approach</a:t>
            </a:r>
          </a:p>
        </p:txBody>
      </p:sp>
      <p:pic>
        <p:nvPicPr>
          <p:cNvPr id="21509" name="Picture 6" descr="C:\Users\s.ainsworth\AppData\Local\Microsoft\Windows\Temporary Internet Files\Content.IE5\237NACTQ\MC9002153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338" y="5288953"/>
            <a:ext cx="1363662" cy="1569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40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John Dewey:1859-1952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61257" y="1284062"/>
            <a:ext cx="4510314" cy="4937125"/>
          </a:xfrm>
        </p:spPr>
        <p:txBody>
          <a:bodyPr>
            <a:normAutofit/>
          </a:bodyPr>
          <a:lstStyle/>
          <a:p>
            <a:pPr marL="533400" indent="-533400">
              <a:buClr>
                <a:srgbClr val="7FD13B"/>
              </a:buClr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Model Dewey o </a:t>
            </a:r>
            <a:r>
              <a:rPr lang="en-GB" altLang="en-US" sz="2800" dirty="0" err="1">
                <a:solidFill>
                  <a:srgbClr val="FF6600"/>
                </a:solidFill>
              </a:rPr>
              <a:t>D</a:t>
            </a:r>
            <a:r>
              <a:rPr lang="en-GB" altLang="en-US" sz="2800" dirty="0" err="1" smtClean="0">
                <a:solidFill>
                  <a:srgbClr val="FF6600"/>
                </a:solidFill>
              </a:rPr>
              <a:t>dysgu</a:t>
            </a:r>
            <a:endParaRPr lang="en-GB" altLang="en-US" sz="2800" dirty="0">
              <a:solidFill>
                <a:srgbClr val="FF6600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Bod </a:t>
            </a:r>
            <a:r>
              <a:rPr lang="en-GB" altLang="en-US" sz="2400" dirty="0" err="1">
                <a:solidFill>
                  <a:prstClr val="black"/>
                </a:solidFill>
              </a:rPr>
              <a:t>yn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ymwybodol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Diffinio’r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Cynnig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damcaniaeth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i’w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ddatrys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Arfarnu’r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canlyniadau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brofiad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blaenorol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Profi’r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datrysiad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mwyaf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tebygol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457200" lvl="1" indent="0">
              <a:buClr>
                <a:srgbClr val="7FD13B"/>
              </a:buClr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eaLnBrk="1" hangingPunct="1">
              <a:buClr>
                <a:srgbClr val="7FD13B"/>
              </a:buClr>
              <a:defRPr/>
            </a:pPr>
            <a:endParaRPr lang="en-GB" altLang="en-US" sz="2800" dirty="0">
              <a:solidFill>
                <a:prstClr val="black"/>
              </a:solidFill>
              <a:ea typeface="ＭＳ Ｐゴシック" pitchFamily="34" charset="-128"/>
            </a:endParaRPr>
          </a:p>
        </p:txBody>
      </p:sp>
      <p:pic>
        <p:nvPicPr>
          <p:cNvPr id="22532" name="Picture 5" descr="John_Dewe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2538" y="555171"/>
            <a:ext cx="1775922" cy="2913743"/>
          </a:xfrm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968355" y="846138"/>
            <a:ext cx="4962525" cy="580548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  <a:defRPr/>
            </a:pPr>
            <a:endParaRPr lang="en-GB" altLang="en-US" sz="2800" dirty="0" smtClean="0">
              <a:solidFill>
                <a:srgbClr val="FF6600"/>
              </a:solidFill>
            </a:endParaRPr>
          </a:p>
          <a:p>
            <a:pPr marL="0" indent="0">
              <a:buFont typeface="Wingdings 3" charset="2"/>
              <a:buNone/>
              <a:defRPr/>
            </a:pPr>
            <a:r>
              <a:rPr lang="en-GB" altLang="en-US" sz="2800" dirty="0" smtClean="0">
                <a:solidFill>
                  <a:srgbClr val="FF6600"/>
                </a:solidFill>
              </a:rPr>
              <a:t>Dewey’s Model of Learning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 smtClean="0"/>
              <a:t>Become aware of the problem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 smtClean="0"/>
              <a:t>Define the problem.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 smtClean="0"/>
              <a:t>Propose hypotheses to solve it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 smtClean="0"/>
              <a:t>Evaluate the consequences of the hypotheses from one's past experience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 smtClean="0"/>
              <a:t>Test the likeliest solution</a:t>
            </a:r>
          </a:p>
          <a:p>
            <a:pPr marL="457200" lvl="1" indent="0">
              <a:buFont typeface="Wingdings 3" charset="2"/>
              <a:buNone/>
              <a:defRPr/>
            </a:pPr>
            <a:r>
              <a:rPr lang="en-GB" altLang="en-US" sz="800" dirty="0" smtClean="0">
                <a:solidFill>
                  <a:prstClr val="black"/>
                </a:solidFill>
              </a:rPr>
              <a:t>http://www.dewey.pragmatism.org</a:t>
            </a:r>
          </a:p>
          <a:p>
            <a:pPr marL="457200" lvl="1" indent="0">
              <a:buFont typeface="Wingdings 3" charset="2"/>
              <a:buNone/>
              <a:defRPr/>
            </a:pPr>
            <a:endParaRPr lang="en-GB" altLang="en-US" dirty="0" smtClean="0"/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5539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694509" y="342053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b="1" dirty="0"/>
              <a:t>Dewey:  </a:t>
            </a:r>
            <a:r>
              <a:rPr lang="en-GB" sz="4000" b="1" dirty="0" err="1"/>
              <a:t>Addysgwr</a:t>
            </a:r>
            <a:r>
              <a:rPr lang="en-GB" sz="4000" b="1" dirty="0"/>
              <a:t> </a:t>
            </a:r>
            <a:r>
              <a:rPr lang="en-GB" sz="4000" b="1" dirty="0" err="1"/>
              <a:t>blaengar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Dewey: A progressive </a:t>
            </a:r>
            <a:r>
              <a:rPr lang="en-GB" sz="4000" dirty="0"/>
              <a:t>educationalist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465909" y="1808877"/>
            <a:ext cx="4343400" cy="4533900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ea typeface="ＭＳ Ｐゴシック" pitchFamily="34" charset="-128"/>
              </a:rPr>
              <a:t>Mae </a:t>
            </a:r>
            <a:r>
              <a:rPr lang="en-GB" altLang="en-US" sz="2400" dirty="0" err="1">
                <a:ea typeface="ＭＳ Ｐゴシック" pitchFamily="34" charset="-128"/>
              </a:rPr>
              <a:t>bodau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dynol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anifeiliaid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cymdeithasol</a:t>
            </a:r>
            <a:endParaRPr lang="en-GB" altLang="en-US" sz="2400" dirty="0">
              <a:ea typeface="ＭＳ Ｐゴシック" pitchFamily="34" charset="-128"/>
            </a:endParaRPr>
          </a:p>
          <a:p>
            <a:pPr lvl="1"/>
            <a:r>
              <a:rPr lang="en-GB" altLang="en-US" sz="2400" dirty="0" err="1">
                <a:ea typeface="ＭＳ Ｐゴシック" pitchFamily="34" charset="-128"/>
              </a:rPr>
              <a:t>Maent</a:t>
            </a:r>
            <a:r>
              <a:rPr lang="en-GB" altLang="en-US" sz="2400" dirty="0">
                <a:ea typeface="ＭＳ Ｐゴシック" pitchFamily="34" charset="-128"/>
              </a:rPr>
              <a:t> yn dysgu </a:t>
            </a:r>
            <a:r>
              <a:rPr lang="en-GB" altLang="en-US" sz="2400" dirty="0" err="1" smtClean="0">
                <a:ea typeface="ＭＳ Ｐゴシック" pitchFamily="34" charset="-128"/>
              </a:rPr>
              <a:t>orau</a:t>
            </a:r>
            <a:r>
              <a:rPr lang="en-GB" altLang="en-US" sz="2400" dirty="0" smtClean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weithgareddau</a:t>
            </a:r>
            <a:r>
              <a:rPr lang="en-GB" altLang="en-US" sz="2400" dirty="0">
                <a:ea typeface="ＭＳ Ｐゴシック" pitchFamily="34" charset="-128"/>
              </a:rPr>
              <a:t> ‘go iawn’ gyda </a:t>
            </a:r>
            <a:r>
              <a:rPr lang="en-GB" altLang="en-US" sz="2400" dirty="0" err="1">
                <a:ea typeface="ＭＳ Ｐゴシック" pitchFamily="34" charset="-128"/>
              </a:rPr>
              <a:t>phobl</a:t>
            </a:r>
            <a:r>
              <a:rPr lang="en-GB" altLang="en-US" sz="2400" dirty="0">
                <a:ea typeface="ＭＳ Ｐゴシック" pitchFamily="34" charset="-128"/>
              </a:rPr>
              <a:t> eraill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Mae </a:t>
            </a:r>
            <a:r>
              <a:rPr lang="en-GB" altLang="en-US" sz="2400" dirty="0" err="1">
                <a:ea typeface="ＭＳ Ｐゴシック" pitchFamily="34" charset="-128"/>
              </a:rPr>
              <a:t>athro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blaengar</a:t>
            </a:r>
            <a:r>
              <a:rPr lang="en-GB" altLang="en-US" sz="2400" dirty="0">
                <a:ea typeface="ＭＳ Ｐゴシック" pitchFamily="34" charset="-128"/>
              </a:rPr>
              <a:t> eisiau </a:t>
            </a:r>
            <a:r>
              <a:rPr lang="en-GB" altLang="en-US" sz="2400" dirty="0" err="1" smtClean="0">
                <a:ea typeface="ＭＳ Ｐゴシック" pitchFamily="34" charset="-128"/>
              </a:rPr>
              <a:t>darparu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profiadau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err="1">
                <a:ea typeface="ＭＳ Ｐゴシック" pitchFamily="34" charset="-128"/>
              </a:rPr>
              <a:t>gweithgareddau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smtClean="0">
                <a:ea typeface="ＭＳ Ｐゴシック" pitchFamily="34" charset="-128"/>
              </a:rPr>
              <a:t>sy’n  </a:t>
            </a:r>
            <a:r>
              <a:rPr lang="en-GB" altLang="en-US" sz="2400" dirty="0" err="1" smtClean="0">
                <a:ea typeface="ＭＳ Ｐゴシック" pitchFamily="34" charset="-128"/>
              </a:rPr>
              <a:t>canolbwyntio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fywyd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go iawn y disgyblion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600700" y="1803468"/>
            <a:ext cx="4038600" cy="4533900"/>
          </a:xfrm>
        </p:spPr>
        <p:txBody>
          <a:bodyPr>
            <a:normAutofit/>
          </a:bodyPr>
          <a:lstStyle/>
          <a:p>
            <a:pPr marL="114300" indent="0">
              <a:buNone/>
              <a:defRPr/>
            </a:pPr>
            <a:endParaRPr lang="en-GB" altLang="en-US" sz="800" i="1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dirty="0">
                <a:ea typeface="ＭＳ Ｐゴシック" pitchFamily="34" charset="-128"/>
              </a:rPr>
              <a:t>Humans are social animals</a:t>
            </a:r>
          </a:p>
          <a:p>
            <a:pPr lvl="1">
              <a:defRPr/>
            </a:pPr>
            <a:r>
              <a:rPr lang="en-GB" altLang="en-US" sz="2400" dirty="0">
                <a:ea typeface="ＭＳ Ｐゴシック" pitchFamily="34" charset="-128"/>
              </a:rPr>
              <a:t>They learn best from ‘real-life’ activities with other people</a:t>
            </a:r>
          </a:p>
          <a:p>
            <a:pPr>
              <a:defRPr/>
            </a:pP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smtClean="0">
                <a:ea typeface="ＭＳ Ｐゴシック" pitchFamily="34" charset="-128"/>
              </a:rPr>
              <a:t>progressive </a:t>
            </a:r>
            <a:r>
              <a:rPr lang="en-GB" altLang="en-US" sz="2400" dirty="0">
                <a:ea typeface="ＭＳ Ｐゴシック" pitchFamily="34" charset="-128"/>
              </a:rPr>
              <a:t>teacher desires to </a:t>
            </a:r>
            <a:r>
              <a:rPr lang="en-GB" altLang="en-US" sz="2400" dirty="0" smtClean="0">
                <a:ea typeface="ＭＳ Ｐゴシック" pitchFamily="34" charset="-128"/>
              </a:rPr>
              <a:t>provide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smtClean="0">
                <a:ea typeface="ＭＳ Ｐゴシック" pitchFamily="34" charset="-128"/>
              </a:rPr>
              <a:t>experiences </a:t>
            </a:r>
            <a:r>
              <a:rPr lang="en-GB" altLang="en-US" sz="2400" dirty="0">
                <a:ea typeface="ＭＳ Ｐゴシック" pitchFamily="34" charset="-128"/>
              </a:rPr>
              <a:t>and activities that centre on the real life of the pupils</a:t>
            </a:r>
          </a:p>
          <a:p>
            <a:pPr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lvl="1"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2458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8829" y="290622"/>
            <a:ext cx="2507673" cy="1810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7620000" y="6553200"/>
            <a:ext cx="222368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125" lvl="1" indent="-255588">
              <a:spcBef>
                <a:spcPts val="400"/>
              </a:spcBef>
              <a:buSzPct val="68000"/>
              <a:buFont typeface="Wingdings 3" pitchFamily="18" charset="2"/>
              <a:buChar char=""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</p:txBody>
      </p:sp>
    </p:spTree>
    <p:extLst>
      <p:ext uri="{BB962C8B-B14F-4D97-AF65-F5344CB8AC3E}">
        <p14:creationId xmlns:p14="http://schemas.microsoft.com/office/powerpoint/2010/main" val="80194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89139"/>
            <a:ext cx="4103688" cy="4162425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Prosiectau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ymarferol</a:t>
            </a:r>
            <a:endParaRPr lang="en-GB" altLang="en-US" sz="26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Dysgu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trwy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brofiad</a:t>
            </a:r>
            <a:endParaRPr lang="en-GB" altLang="en-US" sz="26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Cwricwlwm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integredig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ffocysu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unedau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thematig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Pwyslais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cryf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ddatrys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problemau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meddwl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feirniadol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1981200"/>
            <a:ext cx="4032250" cy="4090988"/>
          </a:xfrm>
        </p:spPr>
        <p:txBody>
          <a:bodyPr/>
          <a:lstStyle/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H</a:t>
            </a:r>
            <a:r>
              <a:rPr lang="en-GB" sz="2600" dirty="0" smtClean="0">
                <a:solidFill>
                  <a:srgbClr val="FF0000"/>
                </a:solidFill>
              </a:rPr>
              <a:t>ands-on </a:t>
            </a:r>
            <a:r>
              <a:rPr lang="en-GB" sz="2600" dirty="0">
                <a:solidFill>
                  <a:srgbClr val="FF0000"/>
                </a:solidFill>
              </a:rPr>
              <a:t>projects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E</a:t>
            </a:r>
            <a:r>
              <a:rPr lang="en-GB" sz="2600" dirty="0" smtClean="0">
                <a:solidFill>
                  <a:srgbClr val="FF0000"/>
                </a:solidFill>
              </a:rPr>
              <a:t>xperiential </a:t>
            </a:r>
            <a:r>
              <a:rPr lang="en-GB" sz="2600" dirty="0">
                <a:solidFill>
                  <a:srgbClr val="FF0000"/>
                </a:solidFill>
              </a:rPr>
              <a:t>Learning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Integrated curriculum focused on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thematic units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Strong emphasis on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problem solving and critical thinking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sz="24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43094" y="19812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b="1" dirty="0" err="1" smtClean="0">
                <a:ea typeface="+mj-ea"/>
                <a:cs typeface="+mj-cs"/>
              </a:rPr>
              <a:t>Rhinweddau</a:t>
            </a:r>
            <a:r>
              <a:rPr lang="en-GB" b="1" dirty="0" smtClean="0">
                <a:ea typeface="+mj-ea"/>
                <a:cs typeface="+mj-cs"/>
              </a:rPr>
              <a:t> </a:t>
            </a:r>
            <a:r>
              <a:rPr lang="en-GB" b="1" dirty="0" err="1">
                <a:ea typeface="+mj-ea"/>
                <a:cs typeface="+mj-cs"/>
              </a:rPr>
              <a:t>Addysg</a:t>
            </a:r>
            <a:r>
              <a:rPr lang="en-GB" b="1" dirty="0">
                <a:ea typeface="+mj-ea"/>
                <a:cs typeface="+mj-cs"/>
              </a:rPr>
              <a:t> </a:t>
            </a:r>
            <a:r>
              <a:rPr lang="en-GB" b="1" dirty="0" err="1">
                <a:ea typeface="+mj-ea"/>
                <a:cs typeface="+mj-cs"/>
              </a:rPr>
              <a:t>Blaengar</a:t>
            </a: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Qualities of Progressive Education</a:t>
            </a: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4728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16114"/>
            <a:ext cx="4103688" cy="50133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Gwaith </a:t>
            </a:r>
            <a:r>
              <a:rPr lang="en-GB" altLang="en-US" sz="2800" dirty="0" err="1" smtClean="0">
                <a:solidFill>
                  <a:srgbClr val="FF0000"/>
                </a:solidFill>
                <a:ea typeface="ＭＳ Ｐゴシック" pitchFamily="34" charset="-128"/>
              </a:rPr>
              <a:t>grŵp</a:t>
            </a:r>
            <a:r>
              <a:rPr lang="en-GB" altLang="en-US" sz="28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a datblygu sgiliau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cymdeithasol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Deall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hytrach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na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“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gof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”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Prosiectau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y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cyd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chydweithio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Addysg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gyfer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cyfrifoldeb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democratiaeth</a:t>
            </a: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1828801"/>
            <a:ext cx="4032250" cy="4752975"/>
          </a:xfrm>
        </p:spPr>
        <p:txBody>
          <a:bodyPr>
            <a:normAutofit lnSpcReduction="10000"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rgbClr val="FF0000"/>
                </a:solidFill>
              </a:rPr>
              <a:t>Group work and development of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rgbClr val="FF0000"/>
                </a:solidFill>
              </a:rPr>
              <a:t>social skills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Understanding as opposed to rote learning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2"/>
                </a:solidFill>
              </a:rPr>
              <a:t>Collaborative and cooperative learning projects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Education for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social responsibility and democracy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sz="2400" dirty="0"/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32114" y="11974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4000" b="1" dirty="0" err="1" smtClean="0">
                <a:ea typeface="+mj-ea"/>
                <a:cs typeface="+mj-cs"/>
              </a:rPr>
              <a:t>Rhinweddau</a:t>
            </a:r>
            <a:r>
              <a:rPr lang="en-GB" sz="4000" b="1" dirty="0" smtClean="0">
                <a:ea typeface="+mj-ea"/>
                <a:cs typeface="+mj-cs"/>
              </a:rPr>
              <a:t> </a:t>
            </a:r>
            <a:r>
              <a:rPr lang="en-GB" sz="4000" b="1" dirty="0" err="1">
                <a:ea typeface="+mj-ea"/>
                <a:cs typeface="+mj-cs"/>
              </a:rPr>
              <a:t>Addysg</a:t>
            </a:r>
            <a:r>
              <a:rPr lang="en-GB" sz="4000" b="1" dirty="0">
                <a:ea typeface="+mj-ea"/>
                <a:cs typeface="+mj-cs"/>
              </a:rPr>
              <a:t> </a:t>
            </a:r>
            <a:r>
              <a:rPr lang="en-GB" sz="4000" b="1" dirty="0" err="1" smtClean="0">
                <a:ea typeface="+mj-ea"/>
                <a:cs typeface="+mj-cs"/>
              </a:rPr>
              <a:t>Blaengar</a:t>
            </a:r>
            <a:r>
              <a:rPr lang="en-GB" sz="4000" dirty="0">
                <a:ea typeface="+mj-ea"/>
                <a:cs typeface="+mj-cs"/>
              </a:rPr>
              <a:t/>
            </a:r>
            <a:br>
              <a:rPr lang="en-GB" sz="4000" dirty="0">
                <a:ea typeface="+mj-ea"/>
                <a:cs typeface="+mj-cs"/>
              </a:rPr>
            </a:br>
            <a:r>
              <a:rPr lang="en-GB" sz="4000" dirty="0" smtClean="0">
                <a:ea typeface="+mj-ea"/>
                <a:cs typeface="+mj-cs"/>
              </a:rPr>
              <a:t>Qualities of Progressive Education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2680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12123" y="1596043"/>
            <a:ext cx="4103688" cy="5157788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Llai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bwyslais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lyfrau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testun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, ac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blaid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lvl="1" eaLnBrk="1" hangingPunct="1">
              <a:defRPr/>
            </a:pPr>
            <a:r>
              <a:rPr lang="en-GB" altLang="en-US" sz="2800" dirty="0" err="1" smtClean="0">
                <a:solidFill>
                  <a:schemeClr val="accent2"/>
                </a:solidFill>
                <a:ea typeface="ＭＳ Ｐゴシック" pitchFamily="34" charset="-128"/>
              </a:rPr>
              <a:t>adnoddau</a:t>
            </a:r>
            <a:r>
              <a:rPr lang="en-GB" altLang="en-US" sz="2800" dirty="0" smtClean="0">
                <a:solidFill>
                  <a:schemeClr val="accent2"/>
                </a:solidFill>
                <a:ea typeface="ＭＳ Ｐゴシック" pitchFamily="34" charset="-128"/>
              </a:rPr>
              <a:t> dysgu </a:t>
            </a:r>
            <a:r>
              <a:rPr lang="en-GB" altLang="en-US" sz="2800" dirty="0" err="1" smtClean="0">
                <a:solidFill>
                  <a:schemeClr val="accent2"/>
                </a:solidFill>
                <a:ea typeface="ＭＳ Ｐゴシック" pitchFamily="34" charset="-128"/>
              </a:rPr>
              <a:t>amrywiol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Pwyslais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lvl="1" eaLnBrk="1" hangingPunct="1">
              <a:defRPr/>
            </a:pP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Sgiliau dysgu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gydol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oes a </a:t>
            </a:r>
            <a:r>
              <a:rPr lang="en-GB" altLang="en-US" sz="2800" dirty="0" err="1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chymdeithasol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Asesu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drwy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lvl="1" eaLnBrk="1" hangingPunct="1">
              <a:defRPr/>
            </a:pPr>
            <a:r>
              <a:rPr lang="en-GB" altLang="en-US" sz="2800" dirty="0" err="1" smtClean="0">
                <a:solidFill>
                  <a:srgbClr val="FF0000"/>
                </a:solidFill>
                <a:ea typeface="ＭＳ Ｐゴシック" pitchFamily="34" charset="-128"/>
              </a:rPr>
              <a:t>arfarnu</a:t>
            </a:r>
            <a:r>
              <a:rPr lang="en-GB" altLang="en-US" sz="28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p</a:t>
            </a:r>
            <a:r>
              <a:rPr lang="en-GB" altLang="en-US" sz="2800" dirty="0" err="1" smtClean="0">
                <a:solidFill>
                  <a:srgbClr val="FF0000"/>
                </a:solidFill>
                <a:ea typeface="ＭＳ Ｐゴシック" pitchFamily="34" charset="-128"/>
              </a:rPr>
              <a:t>rosiectau</a:t>
            </a:r>
            <a:r>
              <a:rPr lang="en-GB" altLang="en-US" sz="28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a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chynnyrch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y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plentyn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1676401"/>
            <a:ext cx="4032250" cy="4752975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De-emphasis on textbooks in favour of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varied learning resources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</a:rPr>
              <a:t>Emphasis on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</a:rPr>
              <a:t>life-long learning and social skills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rgbClr val="FF0000"/>
                </a:solidFill>
              </a:rPr>
              <a:t>Assessment by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rgbClr val="FF0000"/>
                </a:solidFill>
              </a:rPr>
              <a:t>evaluation of child’s projects and productions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12123" y="-215207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4000" b="1" dirty="0" err="1" smtClean="0">
                <a:ea typeface="+mj-ea"/>
                <a:cs typeface="+mj-cs"/>
              </a:rPr>
              <a:t>Rhinweddau</a:t>
            </a:r>
            <a:r>
              <a:rPr lang="en-GB" sz="4000" b="1" dirty="0" smtClean="0">
                <a:ea typeface="+mj-ea"/>
                <a:cs typeface="+mj-cs"/>
              </a:rPr>
              <a:t> </a:t>
            </a:r>
            <a:r>
              <a:rPr lang="en-GB" sz="4000" b="1" dirty="0" err="1" smtClean="0">
                <a:ea typeface="+mj-ea"/>
                <a:cs typeface="+mj-cs"/>
              </a:rPr>
              <a:t>Addysg</a:t>
            </a:r>
            <a:r>
              <a:rPr lang="en-GB" sz="4000" b="1" dirty="0" smtClean="0">
                <a:ea typeface="+mj-ea"/>
                <a:cs typeface="+mj-cs"/>
              </a:rPr>
              <a:t> </a:t>
            </a:r>
            <a:r>
              <a:rPr lang="en-GB" sz="4000" b="1" dirty="0" err="1">
                <a:ea typeface="+mj-ea"/>
                <a:cs typeface="+mj-cs"/>
              </a:rPr>
              <a:t>Blaengar</a:t>
            </a:r>
            <a:r>
              <a:rPr lang="en-GB" sz="4000" dirty="0">
                <a:ea typeface="+mj-ea"/>
                <a:cs typeface="+mj-cs"/>
              </a:rPr>
              <a:t/>
            </a:r>
            <a:br>
              <a:rPr lang="en-GB" sz="4000" dirty="0">
                <a:ea typeface="+mj-ea"/>
                <a:cs typeface="+mj-cs"/>
              </a:rPr>
            </a:br>
            <a:r>
              <a:rPr lang="en-GB" sz="4000" dirty="0" smtClean="0">
                <a:ea typeface="+mj-ea"/>
                <a:cs typeface="+mj-cs"/>
              </a:rPr>
              <a:t>Qualities of Progressive Education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3662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69257" y="1403151"/>
            <a:ext cx="4103688" cy="38735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flaengar</a:t>
            </a:r>
            <a:r>
              <a:rPr lang="en-GB" altLang="en-US" sz="3600" dirty="0">
                <a:ea typeface="ＭＳ Ｐゴシック" pitchFamily="34" charset="-128"/>
              </a:rPr>
              <a:t> y </a:t>
            </a:r>
            <a:r>
              <a:rPr lang="en-GB" altLang="en-US" sz="3600" dirty="0" err="1">
                <a:ea typeface="ＭＳ Ｐゴシック" pitchFamily="34" charset="-128"/>
              </a:rPr>
              <a:t>medrwch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eu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gweld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mewn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ysgolion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heddiw</a:t>
            </a:r>
            <a:endParaRPr lang="en-GB" altLang="en-US" sz="3600" dirty="0">
              <a:ea typeface="ＭＳ Ｐゴシック" pitchFamily="34" charset="-128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275943" y="1403151"/>
            <a:ext cx="4032250" cy="40909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>
                <a:ea typeface="ＭＳ Ｐゴシック" pitchFamily="34" charset="-128"/>
              </a:rPr>
              <a:t>List 5 examples of </a:t>
            </a:r>
            <a:r>
              <a:rPr lang="en-GB" altLang="en-US" sz="3600" dirty="0" smtClean="0">
                <a:ea typeface="ＭＳ Ｐゴシック" pitchFamily="34" charset="-128"/>
              </a:rPr>
              <a:t>progressive </a:t>
            </a:r>
            <a:r>
              <a:rPr lang="en-GB" altLang="en-US" sz="3600" dirty="0">
                <a:ea typeface="ＭＳ Ｐゴシック" pitchFamily="34" charset="-128"/>
              </a:rPr>
              <a:t>activities that you could find in a primary school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927618" y="370114"/>
            <a:ext cx="7620000" cy="11430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 dirty="0" err="1" smtClean="0">
                <a:ea typeface="+mj-ea"/>
                <a:cs typeface="+mj-cs"/>
              </a:rPr>
              <a:t>Tasg</a:t>
            </a:r>
            <a:r>
              <a:rPr lang="en-GB" sz="4000" dirty="0" smtClean="0">
                <a:ea typeface="+mj-ea"/>
                <a:cs typeface="+mj-cs"/>
              </a:rPr>
              <a:t>/Task</a:t>
            </a:r>
            <a:endParaRPr lang="en-GB" sz="4000" dirty="0">
              <a:ea typeface="+mj-ea"/>
              <a:cs typeface="+mj-cs"/>
            </a:endParaRP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834" y="5065824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672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038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en-GB" altLang="en-US" sz="4000" dirty="0">
                <a:ea typeface="ＭＳ Ｐゴシック" pitchFamily="34" charset="-128"/>
              </a:rPr>
              <a:t>"Never help a child with a task at which he feels he can succeed." – Maria Montessori.</a:t>
            </a:r>
            <a:endParaRPr lang="en-US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86971" y="407988"/>
            <a:ext cx="8229600" cy="11430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sz="4000" dirty="0" smtClean="0">
                <a:ea typeface="+mj-ea"/>
                <a:cs typeface="+mj-cs"/>
              </a:rPr>
              <a:t>Maria Montessori 1870-1952</a:t>
            </a:r>
            <a:endParaRPr lang="en-GB" sz="4000" dirty="0">
              <a:ea typeface="+mj-ea"/>
              <a:cs typeface="+mj-cs"/>
            </a:endParaRPr>
          </a:p>
        </p:txBody>
      </p:sp>
      <p:sp>
        <p:nvSpPr>
          <p:cNvPr id="30724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  <p:pic>
        <p:nvPicPr>
          <p:cNvPr id="30725" name="Picture 6" descr="http://www.biography.com/imported/images/Biography/Images/Profiles/M/Maria-Montessori-9412528-1-4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6" y="1449389"/>
            <a:ext cx="3827463" cy="464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02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341438"/>
            <a:ext cx="4319588" cy="466566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>
                <a:ea typeface="ＭＳ Ｐゴシック" pitchFamily="34" charset="-128"/>
              </a:rPr>
              <a:t>Y </a:t>
            </a:r>
            <a:r>
              <a:rPr lang="en-GB" altLang="en-US" sz="2800" dirty="0" err="1">
                <a:ea typeface="ＭＳ Ｐゴシック" pitchFamily="34" charset="-128"/>
              </a:rPr>
              <a:t>meddyg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benywaidd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cyntaf</a:t>
            </a:r>
            <a:r>
              <a:rPr lang="en-GB" altLang="en-US" sz="2800" dirty="0">
                <a:ea typeface="ＭＳ Ｐゴシック" pitchFamily="34" charset="-128"/>
              </a:rPr>
              <a:t> yn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Eidal</a:t>
            </a:r>
            <a:r>
              <a:rPr lang="en-GB" altLang="en-US" sz="2800" dirty="0">
                <a:ea typeface="ＭＳ Ｐゴシック" pitchFamily="34" charset="-128"/>
              </a:rPr>
              <a:t>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 err="1">
                <a:ea typeface="ＭＳ Ｐゴシック" pitchFamily="34" charset="-128"/>
              </a:rPr>
              <a:t>Datblygodd</a:t>
            </a:r>
            <a:r>
              <a:rPr lang="en-GB" altLang="en-US" sz="2800" dirty="0">
                <a:ea typeface="ＭＳ Ｐゴシック" pitchFamily="34" charset="-128"/>
              </a:rPr>
              <a:t> ei </a:t>
            </a:r>
            <a:r>
              <a:rPr lang="en-GB" altLang="en-US" sz="2800" dirty="0" smtClean="0">
                <a:ea typeface="ＭＳ Ｐゴシック" pitchFamily="34" charset="-128"/>
              </a:rPr>
              <a:t>dull </a:t>
            </a:r>
            <a:r>
              <a:rPr lang="en-GB" altLang="en-US" sz="2800" dirty="0">
                <a:ea typeface="ＭＳ Ｐゴシック" pitchFamily="34" charset="-128"/>
              </a:rPr>
              <a:t>ei </a:t>
            </a:r>
            <a:r>
              <a:rPr lang="en-GB" altLang="en-US" sz="2800" dirty="0" err="1">
                <a:ea typeface="ＭＳ Ｐゴシック" pitchFamily="34" charset="-128"/>
              </a:rPr>
              <a:t>hunan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addysg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B</a:t>
            </a:r>
            <a:r>
              <a:rPr lang="en-GB" altLang="en-US" sz="2800" dirty="0" err="1" smtClean="0">
                <a:ea typeface="ＭＳ Ｐゴシック" pitchFamily="34" charset="-128"/>
              </a:rPr>
              <a:t>lynyddoedd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</a:t>
            </a:r>
            <a:r>
              <a:rPr lang="en-GB" altLang="en-US" sz="2800" dirty="0" err="1" smtClean="0">
                <a:ea typeface="ＭＳ Ｐゴシック" pitchFamily="34" charset="-128"/>
              </a:rPr>
              <a:t>ynnar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 err="1">
                <a:ea typeface="ＭＳ Ｐゴシック" pitchFamily="34" charset="-128"/>
              </a:rPr>
              <a:t>Teithiodd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draws y </a:t>
            </a:r>
            <a:r>
              <a:rPr lang="en-GB" altLang="en-US" sz="2800" dirty="0" err="1">
                <a:ea typeface="ＭＳ Ｐゴシック" pitchFamily="34" charset="-128"/>
              </a:rPr>
              <a:t>byd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>
                <a:ea typeface="ＭＳ Ｐゴシック" pitchFamily="34" charset="-128"/>
              </a:rPr>
              <a:t>arddangos ei thechnegau</a:t>
            </a:r>
          </a:p>
        </p:txBody>
      </p:sp>
      <p:sp>
        <p:nvSpPr>
          <p:cNvPr id="3174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752600"/>
            <a:ext cx="4032250" cy="4711700"/>
          </a:xfrm>
        </p:spPr>
        <p:txBody>
          <a:bodyPr>
            <a:normAutofit lnSpcReduction="10000"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First female doctor in Italy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Developed her own approach to Early </a:t>
            </a:r>
            <a:r>
              <a:rPr lang="en-GB" altLang="en-US" sz="2800" dirty="0" smtClean="0">
                <a:ea typeface="ＭＳ Ｐゴシック" pitchFamily="34" charset="-128"/>
              </a:rPr>
              <a:t>Years </a:t>
            </a:r>
            <a:r>
              <a:rPr lang="en-GB" altLang="en-US" sz="2800" dirty="0">
                <a:ea typeface="ＭＳ Ｐゴシック" pitchFamily="34" charset="-128"/>
              </a:rPr>
              <a:t>education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Travelled around the world to demonstrate her techniques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-2912533" y="423548"/>
            <a:ext cx="7445829" cy="936625"/>
          </a:xfrm>
        </p:spPr>
        <p:txBody>
          <a:bodyPr rtlCol="0">
            <a:normAutofit fontScale="90000"/>
          </a:bodyPr>
          <a:lstStyle/>
          <a:p>
            <a:pPr algn="r">
              <a:defRPr/>
            </a:pPr>
            <a:r>
              <a:rPr lang="en-GB" sz="4900" dirty="0"/>
              <a:t>Montessori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/>
              <a:t/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3174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827" y="349047"/>
            <a:ext cx="2271002" cy="1197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614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676400" y="1828800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Annibynniaeth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Rhyddid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fewn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terfynau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Parch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gyfer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naturiol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plentyn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Seicolegol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Corfforol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209800"/>
            <a:ext cx="4038600" cy="40259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Independence</a:t>
            </a:r>
          </a:p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Freedom within limits</a:t>
            </a:r>
          </a:p>
          <a:p>
            <a:pPr>
              <a:defRPr/>
            </a:pPr>
            <a:r>
              <a:rPr lang="en-GB" altLang="en-US" sz="2800" dirty="0">
                <a:ea typeface="ＭＳ Ｐゴシック" pitchFamily="34" charset="-128"/>
              </a:rPr>
              <a:t>Respect for child’s natural development: </a:t>
            </a:r>
          </a:p>
          <a:p>
            <a:pPr lvl="1">
              <a:defRPr/>
            </a:pPr>
            <a:r>
              <a:rPr lang="en-GB" altLang="en-US" sz="2600" dirty="0">
                <a:ea typeface="ＭＳ Ｐゴシック" pitchFamily="34" charset="-128"/>
              </a:rPr>
              <a:t>Psychological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Social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Physical</a:t>
            </a:r>
          </a:p>
          <a:p>
            <a:pPr>
              <a:defRPr/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0"/>
            <a:ext cx="82296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/>
              <a:t/>
            </a:r>
            <a:br>
              <a:rPr lang="en-GB" sz="3200" dirty="0"/>
            </a:br>
            <a:r>
              <a:rPr lang="en-GB" sz="4000" dirty="0" err="1"/>
              <a:t>Pwyslais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: </a:t>
            </a:r>
            <a:br>
              <a:rPr lang="en-GB" sz="4000" dirty="0"/>
            </a:br>
            <a:r>
              <a:rPr lang="en-GB" sz="4000" dirty="0"/>
              <a:t>Emphasis on: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3277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163" y="152400"/>
            <a:ext cx="260985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67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13228" y="2201862"/>
            <a:ext cx="4474029" cy="38735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Dosbarthiadau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rgbClr val="FF0000"/>
                </a:solidFill>
                <a:ea typeface="ＭＳ Ｐゴシック" pitchFamily="34" charset="-128"/>
              </a:rPr>
              <a:t>oedrannau</a:t>
            </a:r>
            <a:r>
              <a:rPr lang="en-GB" altLang="en-US" sz="28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cymysg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Plant yn </a:t>
            </a:r>
            <a:r>
              <a:rPr lang="en-GB" altLang="en-US" sz="2800" dirty="0" err="1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dewis</a:t>
            </a: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o </a:t>
            </a: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ystod 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o </a:t>
            </a:r>
            <a:r>
              <a:rPr lang="en-GB" altLang="en-US" sz="2800" dirty="0" err="1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opsiynau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Gwaith </a:t>
            </a: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am </a:t>
            </a:r>
            <a:r>
              <a:rPr lang="en-GB" altLang="en-US" sz="2800" dirty="0" err="1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gyfnodau</a:t>
            </a: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penodol</a:t>
            </a: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heb</a:t>
            </a: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ymyrraeth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 smtClean="0">
                <a:solidFill>
                  <a:schemeClr val="accent2"/>
                </a:solidFill>
                <a:ea typeface="ＭＳ Ｐゴシック" pitchFamily="34" charset="-128"/>
              </a:rPr>
              <a:t>Rhyddid</a:t>
            </a:r>
            <a:r>
              <a:rPr lang="en-GB" altLang="en-US" sz="2800" dirty="0" smtClean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chemeClr val="accent2"/>
                </a:solidFill>
                <a:ea typeface="ＭＳ Ｐゴシック" pitchFamily="34" charset="-128"/>
              </a:rPr>
              <a:t>i</a:t>
            </a:r>
            <a:r>
              <a:rPr lang="en-GB" altLang="en-US" sz="2800" dirty="0" smtClean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chemeClr val="accent2"/>
                </a:solidFill>
                <a:ea typeface="ＭＳ Ｐゴシック" pitchFamily="34" charset="-128"/>
              </a:rPr>
              <a:t>symud</a:t>
            </a:r>
            <a:r>
              <a:rPr lang="en-GB" altLang="en-US" sz="2800" dirty="0" smtClean="0">
                <a:solidFill>
                  <a:schemeClr val="accent2"/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 smtClean="0">
                <a:solidFill>
                  <a:schemeClr val="accent2"/>
                </a:solidFill>
                <a:ea typeface="ＭＳ Ｐゴシック" pitchFamily="34" charset="-128"/>
              </a:rPr>
              <a:t>gwmpas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</p:txBody>
      </p:sp>
      <p:sp>
        <p:nvSpPr>
          <p:cNvPr id="163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359400" y="2129631"/>
            <a:ext cx="4038600" cy="401796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Mixed age classrooms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Child choice of activity from range of options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Uninterrupted blocks of work time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Freedom of movement</a:t>
            </a:r>
            <a:endParaRPr lang="en-US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72457" y="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4000" b="1" dirty="0" err="1" smtClean="0">
                <a:ea typeface="+mj-ea"/>
                <a:cs typeface="+mj-cs"/>
              </a:rPr>
              <a:t>Elfennau</a:t>
            </a:r>
            <a:r>
              <a:rPr lang="en-GB" sz="4000" b="1" dirty="0" smtClean="0">
                <a:ea typeface="+mj-ea"/>
                <a:cs typeface="+mj-cs"/>
              </a:rPr>
              <a:t> </a:t>
            </a:r>
            <a:r>
              <a:rPr lang="en-GB" sz="4000" b="1" dirty="0" err="1">
                <a:ea typeface="+mj-ea"/>
                <a:cs typeface="+mj-cs"/>
              </a:rPr>
              <a:t>allweddol</a:t>
            </a:r>
            <a:r>
              <a:rPr lang="en-GB" sz="4000" b="1" dirty="0">
                <a:ea typeface="+mj-ea"/>
                <a:cs typeface="+mj-cs"/>
              </a:rPr>
              <a:t> </a:t>
            </a:r>
            <a:r>
              <a:rPr lang="en-GB" sz="4000" b="1" dirty="0" smtClean="0">
                <a:ea typeface="+mj-ea"/>
                <a:cs typeface="+mj-cs"/>
              </a:rPr>
              <a:t>Montessori</a:t>
            </a:r>
            <a:r>
              <a:rPr lang="en-GB" sz="4000" dirty="0" smtClean="0">
                <a:ea typeface="+mj-ea"/>
                <a:cs typeface="+mj-cs"/>
              </a:rPr>
              <a:t/>
            </a:r>
            <a:br>
              <a:rPr lang="en-GB" sz="4000" dirty="0" smtClean="0">
                <a:ea typeface="+mj-ea"/>
                <a:cs typeface="+mj-cs"/>
              </a:rPr>
            </a:br>
            <a:r>
              <a:rPr lang="en-GB" sz="4000" dirty="0" smtClean="0">
                <a:ea typeface="+mj-ea"/>
                <a:cs typeface="+mj-cs"/>
              </a:rPr>
              <a:t>Key Montessori elements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5211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523701" y="2063337"/>
            <a:ext cx="4527269" cy="44497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4000" dirty="0">
                <a:solidFill>
                  <a:srgbClr val="FF0000"/>
                </a:solidFill>
                <a:ea typeface="ＭＳ Ｐゴシック" pitchFamily="34" charset="-128"/>
              </a:rPr>
              <a:t>Model </a:t>
            </a:r>
            <a:r>
              <a:rPr lang="en-GB" altLang="en-US" sz="4000" dirty="0" err="1">
                <a:solidFill>
                  <a:srgbClr val="FF0000"/>
                </a:solidFill>
                <a:ea typeface="ＭＳ Ｐゴシック" pitchFamily="34" charset="-128"/>
              </a:rPr>
              <a:t>adeiladol</a:t>
            </a:r>
            <a:endParaRPr lang="en-GB" altLang="en-US" sz="40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 smtClean="0">
                <a:ea typeface="ＭＳ Ｐゴシック" pitchFamily="34" charset="-128"/>
              </a:rPr>
              <a:t>Plant </a:t>
            </a:r>
            <a:r>
              <a:rPr lang="en-GB" altLang="en-US" sz="2800" dirty="0">
                <a:ea typeface="ＭＳ Ｐゴシック" pitchFamily="34" charset="-128"/>
              </a:rPr>
              <a:t>yn </a:t>
            </a:r>
            <a:r>
              <a:rPr lang="en-GB" altLang="en-US" sz="2800" dirty="0" err="1">
                <a:ea typeface="ＭＳ Ｐゴシック" pitchFamily="34" charset="-128"/>
              </a:rPr>
              <a:t>adeiladu</a:t>
            </a:r>
            <a:r>
              <a:rPr lang="en-GB" altLang="en-US" sz="2800" dirty="0">
                <a:ea typeface="ＭＳ Ｐゴシック" pitchFamily="34" charset="-128"/>
              </a:rPr>
              <a:t>  gwybodaeth </a:t>
            </a:r>
            <a:r>
              <a:rPr lang="en-GB" altLang="en-US" sz="2800" dirty="0" smtClean="0">
                <a:ea typeface="ＭＳ Ｐゴシック" pitchFamily="34" charset="-128"/>
              </a:rPr>
              <a:t>ac </a:t>
            </a:r>
            <a:r>
              <a:rPr lang="en-GB" altLang="en-US" sz="2800" dirty="0" err="1">
                <a:ea typeface="ＭＳ Ｐゴシック" pitchFamily="34" charset="-128"/>
              </a:rPr>
              <a:t>ystyr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o’u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profiadau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eu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hunain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8435" name="Content Placeholder 6"/>
          <p:cNvSpPr>
            <a:spLocks noGrp="1"/>
          </p:cNvSpPr>
          <p:nvPr>
            <p:ph sz="half" idx="4294967295"/>
          </p:nvPr>
        </p:nvSpPr>
        <p:spPr>
          <a:xfrm>
            <a:off x="5600700" y="1987137"/>
            <a:ext cx="4552603" cy="4525962"/>
          </a:xfrm>
        </p:spPr>
        <p:txBody>
          <a:bodyPr/>
          <a:lstStyle/>
          <a:p>
            <a:pPr>
              <a:defRPr/>
            </a:pPr>
            <a:r>
              <a:rPr lang="en-GB" altLang="en-US" sz="4000" dirty="0">
                <a:solidFill>
                  <a:srgbClr val="FF0000"/>
                </a:solidFill>
                <a:ea typeface="ＭＳ Ｐゴシック" pitchFamily="34" charset="-128"/>
              </a:rPr>
              <a:t>Constructivist model </a:t>
            </a:r>
          </a:p>
          <a:p>
            <a:pPr marL="109537" indent="0">
              <a:buNone/>
              <a:defRPr/>
            </a:pPr>
            <a:r>
              <a:rPr lang="en-GB" altLang="en-US" sz="2800" dirty="0" smtClean="0">
                <a:ea typeface="ＭＳ Ｐゴシック" pitchFamily="34" charset="-128"/>
              </a:rPr>
              <a:t>Children </a:t>
            </a:r>
            <a:r>
              <a:rPr lang="en-GB" altLang="en-US" sz="2800" dirty="0">
                <a:ea typeface="ＭＳ Ｐゴシック" pitchFamily="34" charset="-128"/>
              </a:rPr>
              <a:t>construct knowledge and meaning from their own experiences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53934" y="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sz="4400" b="1" dirty="0" err="1" smtClean="0"/>
              <a:t>Elfen</a:t>
            </a:r>
            <a:r>
              <a:rPr lang="en-GB" sz="4400" b="1" dirty="0" smtClean="0"/>
              <a:t> </a:t>
            </a:r>
            <a:r>
              <a:rPr lang="en-GB" sz="4400" b="1" dirty="0" err="1" smtClean="0"/>
              <a:t>allweddol</a:t>
            </a:r>
            <a:r>
              <a:rPr lang="en-GB" sz="4400" b="1" dirty="0" smtClean="0"/>
              <a:t> Montessori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Key Montessori element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1026" name="Picture 2" descr="C:\Users\Alison\AppData\Local\Microsoft\Windows\INetCache\IE\YS893FRH\children_globe_2400_1100_60_s_c1_c_c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184" y="4363856"/>
            <a:ext cx="4033786" cy="1848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35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69325"/>
            <a:ext cx="1295400" cy="149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244651" y="1524000"/>
            <a:ext cx="4630738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200" dirty="0" smtClean="0">
                <a:ea typeface="ＭＳ Ｐゴシック" pitchFamily="34" charset="-128"/>
              </a:rPr>
              <a:t>Yn </a:t>
            </a:r>
            <a:r>
              <a:rPr lang="en-GB" altLang="en-US" sz="3200" dirty="0" err="1" smtClean="0">
                <a:ea typeface="ＭＳ Ｐゴシック" pitchFamily="34" charset="-128"/>
              </a:rPr>
              <a:t>galluogi</a:t>
            </a:r>
            <a:r>
              <a:rPr lang="en-GB" altLang="en-US" sz="3200" dirty="0" smtClean="0">
                <a:ea typeface="ＭＳ Ｐゴシック" pitchFamily="34" charset="-128"/>
              </a:rPr>
              <a:t> </a:t>
            </a:r>
            <a:r>
              <a:rPr lang="en-GB" altLang="en-US" sz="3200" dirty="0" err="1" smtClean="0">
                <a:ea typeface="ＭＳ Ｐゴシック" pitchFamily="34" charset="-128"/>
              </a:rPr>
              <a:t>symud</a:t>
            </a:r>
            <a:r>
              <a:rPr lang="en-GB" altLang="en-US" sz="3200" dirty="0" smtClean="0">
                <a:ea typeface="ＭＳ Ｐゴシック" pitchFamily="34" charset="-128"/>
              </a:rPr>
              <a:t> </a:t>
            </a:r>
            <a:r>
              <a:rPr lang="en-GB" altLang="en-US" sz="3200" dirty="0">
                <a:ea typeface="ＭＳ Ｐゴシック" pitchFamily="34" charset="-128"/>
              </a:rPr>
              <a:t>a </a:t>
            </a:r>
            <a:r>
              <a:rPr lang="en-GB" altLang="en-US" sz="3200" dirty="0" err="1">
                <a:ea typeface="ＭＳ Ｐゴシック" pitchFamily="34" charset="-128"/>
              </a:rPr>
              <a:t>gweithgarwch</a:t>
            </a:r>
            <a:endParaRPr lang="en-GB" altLang="en-US" sz="32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 err="1">
                <a:ea typeface="ＭＳ Ｐゴシック" pitchFamily="34" charset="-128"/>
              </a:rPr>
              <a:t>Glendid</a:t>
            </a:r>
            <a:endParaRPr lang="en-GB" altLang="en-US" sz="32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 err="1">
                <a:ea typeface="ＭＳ Ｐゴシック" pitchFamily="34" charset="-128"/>
              </a:rPr>
              <a:t>Yn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gymesur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i</a:t>
            </a:r>
            <a:r>
              <a:rPr lang="en-GB" altLang="en-US" sz="3200" dirty="0">
                <a:ea typeface="ＭＳ Ｐゴシック" pitchFamily="34" charset="-128"/>
              </a:rPr>
              <a:t> faint ac </a:t>
            </a:r>
            <a:r>
              <a:rPr lang="en-GB" altLang="en-US" sz="3200" dirty="0" err="1">
                <a:ea typeface="ＭＳ Ｐゴシック" pitchFamily="34" charset="-128"/>
              </a:rPr>
              <a:t>anghenion</a:t>
            </a:r>
            <a:r>
              <a:rPr lang="en-GB" altLang="en-US" sz="3200" dirty="0">
                <a:ea typeface="ＭＳ Ｐゴシック" pitchFamily="34" charset="-128"/>
              </a:rPr>
              <a:t> y </a:t>
            </a:r>
            <a:r>
              <a:rPr lang="en-GB" altLang="en-US" sz="3200" dirty="0" err="1">
                <a:ea typeface="ＭＳ Ｐゴシック" pitchFamily="34" charset="-128"/>
              </a:rPr>
              <a:t>plentyn</a:t>
            </a:r>
            <a:endParaRPr lang="en-GB" altLang="en-US" sz="32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 err="1">
                <a:ea typeface="ＭＳ Ｐゴシック" pitchFamily="34" charset="-128"/>
              </a:rPr>
              <a:t>Cyfyngu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 smtClean="0">
                <a:ea typeface="ＭＳ Ｐゴシック" pitchFamily="34" charset="-128"/>
              </a:rPr>
              <a:t>deunyddiau</a:t>
            </a:r>
            <a:r>
              <a:rPr lang="en-GB" altLang="en-US" sz="3200" dirty="0" smtClean="0">
                <a:ea typeface="ＭＳ Ｐゴシック" pitchFamily="34" charset="-128"/>
              </a:rPr>
              <a:t> </a:t>
            </a:r>
            <a:r>
              <a:rPr lang="en-GB" altLang="en-US" sz="3200" dirty="0" err="1" smtClean="0">
                <a:ea typeface="ＭＳ Ｐゴシック" pitchFamily="34" charset="-128"/>
              </a:rPr>
              <a:t>i</a:t>
            </a:r>
            <a:r>
              <a:rPr lang="en-GB" altLang="en-US" sz="3200" dirty="0" smtClean="0">
                <a:ea typeface="ＭＳ Ｐゴシック" pitchFamily="34" charset="-128"/>
              </a:rPr>
              <a:t> ond </a:t>
            </a:r>
            <a:r>
              <a:rPr lang="en-GB" altLang="en-US" sz="3200" dirty="0" err="1" smtClean="0">
                <a:ea typeface="ＭＳ Ｐゴシック" pitchFamily="34" charset="-128"/>
              </a:rPr>
              <a:t>yr</a:t>
            </a:r>
            <a:r>
              <a:rPr lang="en-GB" altLang="en-US" sz="3200" dirty="0" smtClean="0">
                <a:ea typeface="ＭＳ Ｐゴシック" pitchFamily="34" charset="-128"/>
              </a:rPr>
              <a:t> hyn fydd </a:t>
            </a:r>
            <a:r>
              <a:rPr lang="en-GB" altLang="en-US" sz="3200" dirty="0">
                <a:ea typeface="ＭＳ Ｐゴシック" pitchFamily="34" charset="-128"/>
              </a:rPr>
              <a:t>yn cefnogi </a:t>
            </a:r>
            <a:r>
              <a:rPr lang="en-GB" altLang="en-US" sz="3200" dirty="0" err="1">
                <a:ea typeface="ＭＳ Ｐゴシック" pitchFamily="34" charset="-128"/>
              </a:rPr>
              <a:t>datblygiad</a:t>
            </a:r>
            <a:r>
              <a:rPr lang="en-GB" altLang="en-US" sz="3200" dirty="0">
                <a:ea typeface="ＭＳ Ｐゴシック" pitchFamily="34" charset="-128"/>
              </a:rPr>
              <a:t> y </a:t>
            </a:r>
            <a:r>
              <a:rPr lang="en-GB" altLang="en-US" sz="3200" dirty="0" err="1">
                <a:ea typeface="ＭＳ Ｐゴシック" pitchFamily="34" charset="-128"/>
              </a:rPr>
              <a:t>plentyn</a:t>
            </a:r>
            <a:endParaRPr lang="en-GB" altLang="en-US" sz="3200" dirty="0">
              <a:ea typeface="ＭＳ Ｐゴシック" pitchFamily="34" charset="-128"/>
            </a:endParaRPr>
          </a:p>
        </p:txBody>
      </p:sp>
      <p:sp>
        <p:nvSpPr>
          <p:cNvPr id="35844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5867400" y="1447801"/>
            <a:ext cx="4038600" cy="482758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itchFamily="34" charset="-128"/>
              </a:rPr>
              <a:t>Facilitates movement and activity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itchFamily="34" charset="-128"/>
              </a:rPr>
              <a:t>Cleanliness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itchFamily="34" charset="-128"/>
              </a:rPr>
              <a:t>In proportion to the child’s size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itchFamily="34" charset="-128"/>
              </a:rPr>
              <a:t>Limitation of materials so that only material that supports child’s development is included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66987" y="186585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amgylchedd</a:t>
            </a:r>
            <a:r>
              <a:rPr lang="en-GB" b="1" dirty="0"/>
              <a:t> dysgu</a:t>
            </a:r>
            <a:br>
              <a:rPr lang="en-GB" b="1" dirty="0"/>
            </a:br>
            <a:r>
              <a:rPr lang="en-GB" dirty="0" smtClean="0"/>
              <a:t>The l</a:t>
            </a:r>
            <a:r>
              <a:rPr lang="en-GB" dirty="0" smtClean="0">
                <a:ea typeface="+mj-ea"/>
                <a:cs typeface="+mj-cs"/>
              </a:rPr>
              <a:t>earning environment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1995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77371" y="1481138"/>
            <a:ext cx="5185229" cy="4525962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Wedi </a:t>
            </a:r>
            <a:r>
              <a:rPr lang="en-GB" altLang="en-US" sz="2800" dirty="0" err="1">
                <a:ea typeface="ＭＳ Ｐゴシック" pitchFamily="34" charset="-128"/>
              </a:rPr>
              <a:t>seilio</a:t>
            </a:r>
            <a:r>
              <a:rPr lang="en-GB" altLang="en-US" sz="2800" dirty="0">
                <a:ea typeface="ＭＳ Ｐゴシック" pitchFamily="34" charset="-128"/>
              </a:rPr>
              <a:t> ei gwaith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ei </a:t>
            </a:r>
            <a:r>
              <a:rPr lang="en-GB" altLang="en-US" sz="2800" dirty="0" err="1">
                <a:ea typeface="ＭＳ Ｐゴシック" pitchFamily="34" charset="-128"/>
              </a:rPr>
              <a:t>harsylwadau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 smtClean="0">
                <a:ea typeface="ＭＳ Ｐゴシック" pitchFamily="34" charset="-128"/>
              </a:rPr>
              <a:t>blant</a:t>
            </a:r>
            <a:r>
              <a:rPr lang="en-GB" altLang="en-US" sz="2800" dirty="0" smtClean="0">
                <a:ea typeface="ＭＳ Ｐゴシック" pitchFamily="34" charset="-128"/>
              </a:rPr>
              <a:t> a </a:t>
            </a:r>
            <a:r>
              <a:rPr lang="en-GB" altLang="en-US" sz="2800" dirty="0" err="1" smtClean="0">
                <a:ea typeface="ＭＳ Ｐゴシック" pitchFamily="34" charset="-128"/>
              </a:rPr>
              <a:t>phobl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ifanc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Datblygodd</a:t>
            </a:r>
            <a:r>
              <a:rPr lang="en-GB" altLang="en-US" sz="2800" dirty="0">
                <a:ea typeface="ＭＳ Ｐゴシック" pitchFamily="34" charset="-128"/>
              </a:rPr>
              <a:t> model o </a:t>
            </a:r>
            <a:r>
              <a:rPr lang="en-GB" altLang="en-US" sz="2800" dirty="0" err="1">
                <a:ea typeface="ＭＳ Ｐゴシック" pitchFamily="34" charset="-128"/>
              </a:rPr>
              <a:t>ddatblygiad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seicolegol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gyfer plant </a:t>
            </a:r>
            <a:r>
              <a:rPr lang="en-GB" altLang="en-US" sz="2800" dirty="0" smtClean="0">
                <a:ea typeface="ＭＳ Ｐゴシック" pitchFamily="34" charset="-128"/>
              </a:rPr>
              <a:t>a </a:t>
            </a:r>
            <a:r>
              <a:rPr lang="en-GB" altLang="en-US" sz="2800" dirty="0" err="1" smtClean="0">
                <a:ea typeface="ＭＳ Ｐゴシック" pitchFamily="34" charset="-128"/>
              </a:rPr>
              <a:t>phobl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ifanc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smtClean="0">
                <a:ea typeface="ＭＳ Ｐゴシック" pitchFamily="34" charset="-128"/>
              </a:rPr>
              <a:t>0-6 </a:t>
            </a:r>
            <a:r>
              <a:rPr lang="en-GB" altLang="en-US" sz="2800" dirty="0" err="1" smtClean="0">
                <a:ea typeface="ＭＳ Ｐゴシック" pitchFamily="34" charset="-128"/>
              </a:rPr>
              <a:t>oed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smtClean="0">
                <a:ea typeface="ＭＳ Ｐゴシック" pitchFamily="34" charset="-128"/>
              </a:rPr>
              <a:t>6-12 </a:t>
            </a:r>
            <a:r>
              <a:rPr lang="en-GB" altLang="en-US" sz="2800" dirty="0" err="1" smtClean="0">
                <a:ea typeface="ＭＳ Ｐゴシック" pitchFamily="34" charset="-128"/>
              </a:rPr>
              <a:t>oed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smtClean="0">
                <a:ea typeface="ＭＳ Ｐゴシック" pitchFamily="34" charset="-128"/>
              </a:rPr>
              <a:t>12-18 </a:t>
            </a:r>
            <a:r>
              <a:rPr lang="en-GB" altLang="en-US" sz="2800" dirty="0" err="1" smtClean="0">
                <a:ea typeface="ＭＳ Ｐゴシック" pitchFamily="34" charset="-128"/>
              </a:rPr>
              <a:t>oed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smtClean="0">
                <a:ea typeface="ＭＳ Ｐゴシック" pitchFamily="34" charset="-128"/>
              </a:rPr>
              <a:t>18-24 </a:t>
            </a:r>
            <a:r>
              <a:rPr lang="en-GB" altLang="en-US" sz="2800" dirty="0" err="1" smtClean="0">
                <a:ea typeface="ＭＳ Ｐゴシック" pitchFamily="34" charset="-128"/>
              </a:rPr>
              <a:t>oed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36867" name="Content Placeholder 6"/>
          <p:cNvSpPr>
            <a:spLocks noGrp="1"/>
          </p:cNvSpPr>
          <p:nvPr>
            <p:ph sz="half" idx="4294967295"/>
          </p:nvPr>
        </p:nvSpPr>
        <p:spPr>
          <a:xfrm>
            <a:off x="5688014" y="1524001"/>
            <a:ext cx="4704215" cy="5043487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Based her work on her observation of </a:t>
            </a:r>
            <a:r>
              <a:rPr lang="en-GB" altLang="en-US" sz="2800" dirty="0" smtClean="0">
                <a:ea typeface="ＭＳ Ｐゴシック" pitchFamily="34" charset="-128"/>
              </a:rPr>
              <a:t>children and young people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 pitchFamily="34" charset="-128"/>
              </a:rPr>
              <a:t>Developed model of psychological development for children </a:t>
            </a:r>
            <a:r>
              <a:rPr lang="en-GB" altLang="en-US" sz="2800" dirty="0" smtClean="0">
                <a:ea typeface="ＭＳ Ｐゴシック" pitchFamily="34" charset="-128"/>
              </a:rPr>
              <a:t>and young people of </a:t>
            </a:r>
            <a:r>
              <a:rPr lang="en-GB" altLang="en-US" sz="2800" dirty="0">
                <a:ea typeface="ＭＳ Ｐゴシック" pitchFamily="34" charset="-128"/>
              </a:rPr>
              <a:t>ages </a:t>
            </a:r>
          </a:p>
          <a:p>
            <a:r>
              <a:rPr lang="en-GB" altLang="en-US" sz="2800" dirty="0" smtClean="0">
                <a:ea typeface="ＭＳ Ｐゴシック" pitchFamily="34" charset="-128"/>
              </a:rPr>
              <a:t>0-6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smtClean="0">
                <a:ea typeface="ＭＳ Ｐゴシック" pitchFamily="34" charset="-128"/>
              </a:rPr>
              <a:t>6-12 years</a:t>
            </a:r>
          </a:p>
          <a:p>
            <a:r>
              <a:rPr lang="en-GB" altLang="en-US" sz="2800" dirty="0" smtClean="0">
                <a:ea typeface="ＭＳ Ｐゴシック" pitchFamily="34" charset="-128"/>
              </a:rPr>
              <a:t>12-18 years</a:t>
            </a:r>
          </a:p>
          <a:p>
            <a:r>
              <a:rPr lang="en-GB" altLang="en-US" sz="2800" dirty="0" smtClean="0">
                <a:ea typeface="ＭＳ Ｐゴシック" pitchFamily="34" charset="-128"/>
              </a:rPr>
              <a:t>18-24 years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sz="7200" dirty="0"/>
              <a:t>Montessori</a:t>
            </a:r>
          </a:p>
        </p:txBody>
      </p:sp>
      <p:pic>
        <p:nvPicPr>
          <p:cNvPr id="3686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3327" y="4447269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046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38629" y="1481138"/>
            <a:ext cx="5204959" cy="4525962"/>
          </a:xfr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arsylwi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4 </a:t>
            </a:r>
          </a:p>
          <a:p>
            <a:pPr marL="109537" indent="0">
              <a:spcBef>
                <a:spcPct val="0"/>
              </a:spcBef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‘</a:t>
            </a:r>
            <a:r>
              <a:rPr lang="en-GB" altLang="en-US" sz="2800" dirty="0" err="1">
                <a:ea typeface="ＭＳ Ｐゴシック" pitchFamily="34" charset="-128"/>
              </a:rPr>
              <a:t>lefel’mewn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datblygiad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dynol</a:t>
            </a:r>
            <a:r>
              <a:rPr lang="en-GB" altLang="en-US" sz="2800" dirty="0" smtClean="0">
                <a:ea typeface="ＭＳ Ｐゴシック" pitchFamily="34" charset="-128"/>
              </a:rPr>
              <a:t>: </a:t>
            </a:r>
            <a:endParaRPr lang="en-GB" altLang="en-US" sz="2800" dirty="0">
              <a:ea typeface="ＭＳ Ｐゴシック" pitchFamily="34" charset="-128"/>
            </a:endParaRP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3200" dirty="0" smtClean="0">
                <a:ea typeface="ＭＳ Ｐゴシック" pitchFamily="34" charset="-128"/>
              </a:rPr>
              <a:t>0-6 </a:t>
            </a:r>
            <a:r>
              <a:rPr lang="en-GB" altLang="en-US" sz="3200" dirty="0" err="1" smtClean="0">
                <a:ea typeface="ＭＳ Ｐゴシック" pitchFamily="34" charset="-128"/>
              </a:rPr>
              <a:t>oed</a:t>
            </a:r>
            <a:endParaRPr lang="en-GB" altLang="en-US" sz="32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Meddyliau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amsugnol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Sensitifrwydd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arbennig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symbyliadau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penodol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 smtClean="0">
                <a:ea typeface="ＭＳ Ｐゴシック" pitchFamily="34" charset="-128"/>
              </a:rPr>
              <a:t>Datblygiad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>
                <a:ea typeface="ＭＳ Ｐゴシック" pitchFamily="34" charset="-128"/>
              </a:rPr>
              <a:t>ymddygiad </a:t>
            </a:r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39939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4999" y="1447800"/>
            <a:ext cx="4982029" cy="4525962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Observed 4 distinct ‘planes’ in human development: </a:t>
            </a:r>
          </a:p>
          <a:p>
            <a:pPr algn="ctr" eaLnBrk="1" hangingPunct="1"/>
            <a:r>
              <a:rPr lang="en-GB" altLang="en-US" sz="2800" dirty="0" smtClean="0">
                <a:ea typeface="ＭＳ Ｐゴシック" pitchFamily="34" charset="-128"/>
              </a:rPr>
              <a:t>0-6 years</a:t>
            </a:r>
          </a:p>
          <a:p>
            <a:pPr eaLnBrk="1" hangingPunct="1"/>
            <a:r>
              <a:rPr lang="en-GB" altLang="en-US" sz="2800" dirty="0" smtClean="0">
                <a:ea typeface="ＭＳ Ｐゴシック" pitchFamily="34" charset="-128"/>
              </a:rPr>
              <a:t>Absorbent </a:t>
            </a:r>
            <a:r>
              <a:rPr lang="en-GB" altLang="en-US" sz="2800" dirty="0">
                <a:ea typeface="ＭＳ Ｐゴシック" pitchFamily="34" charset="-128"/>
              </a:rPr>
              <a:t>minds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Special sensitivity to particular stimuli</a:t>
            </a:r>
          </a:p>
          <a:p>
            <a:pPr eaLnBrk="1" hangingPunct="1"/>
            <a:r>
              <a:rPr lang="en-GB" altLang="en-US" sz="2800" dirty="0" smtClean="0">
                <a:ea typeface="ＭＳ Ｐゴシック" pitchFamily="34" charset="-128"/>
              </a:rPr>
              <a:t>Developing social behaviour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9682" y="-250031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sz="4400" b="1" dirty="0" err="1" smtClean="0"/>
              <a:t>Arsylwadau</a:t>
            </a:r>
            <a:r>
              <a:rPr lang="en-GB" sz="4400" b="1" dirty="0" smtClean="0"/>
              <a:t> </a:t>
            </a:r>
            <a:r>
              <a:rPr lang="en-GB" sz="4400" b="1" dirty="0"/>
              <a:t>Montessori</a:t>
            </a:r>
            <a:r>
              <a:rPr lang="en-GB" sz="4400" b="0" dirty="0"/>
              <a:t/>
            </a:r>
            <a:br>
              <a:rPr lang="en-GB" sz="4400" b="0" dirty="0"/>
            </a:br>
            <a:r>
              <a:rPr lang="en-GB" sz="4400" b="0" dirty="0" smtClean="0"/>
              <a:t>Montessori’s observations</a:t>
            </a:r>
            <a:r>
              <a:rPr lang="en-GB" b="0" dirty="0" smtClean="0"/>
              <a:t/>
            </a:r>
            <a:br>
              <a:rPr lang="en-GB" b="0" dirty="0" smtClean="0"/>
            </a:br>
            <a:endParaRPr lang="en-GB" b="0" dirty="0"/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282" y="5292724"/>
            <a:ext cx="2590800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7496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09600" y="1484313"/>
            <a:ext cx="3889375" cy="4525962"/>
          </a:xfr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arsylwi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4 </a:t>
            </a:r>
          </a:p>
          <a:p>
            <a:pPr marL="109537" indent="0">
              <a:spcBef>
                <a:spcPct val="0"/>
              </a:spcBef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‘</a:t>
            </a:r>
            <a:r>
              <a:rPr lang="en-GB" altLang="en-US" sz="2800" dirty="0" err="1">
                <a:ea typeface="ＭＳ Ｐゴシック" pitchFamily="34" charset="-128"/>
              </a:rPr>
              <a:t>lefel’mewn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datblygiad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dynol</a:t>
            </a:r>
            <a:r>
              <a:rPr lang="en-GB" altLang="en-US" sz="2800" dirty="0" smtClean="0">
                <a:ea typeface="ＭＳ Ｐゴシック" pitchFamily="34" charset="-128"/>
              </a:rPr>
              <a:t>: </a:t>
            </a:r>
            <a:endParaRPr lang="en-GB" altLang="en-US" sz="2800" dirty="0">
              <a:ea typeface="ＭＳ Ｐゴシック" pitchFamily="34" charset="-128"/>
            </a:endParaRPr>
          </a:p>
          <a:p>
            <a:pPr marL="708025" lvl="1" indent="-342900">
              <a:spcBef>
                <a:spcPct val="0"/>
              </a:spcBef>
              <a:buFont typeface="Courier New" panose="02070309020205020404" pitchFamily="49" charset="0"/>
              <a:buChar char="o"/>
              <a:defRPr/>
            </a:pPr>
            <a:r>
              <a:rPr lang="en-GB" altLang="en-US" sz="2800" dirty="0" smtClean="0">
                <a:ea typeface="ＭＳ Ｐゴシック" pitchFamily="34" charset="-128"/>
              </a:rPr>
              <a:t>6-12 </a:t>
            </a:r>
            <a:r>
              <a:rPr lang="en-GB" altLang="en-US" sz="2800" dirty="0" err="1" smtClean="0">
                <a:ea typeface="ＭＳ Ｐゴシック" pitchFamily="34" charset="-128"/>
              </a:rPr>
              <a:t>oed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Greddf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haid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Gweithio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chymdeithasu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grwpiau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 smtClean="0">
                <a:ea typeface="ＭＳ Ｐゴシック" pitchFamily="34" charset="-128"/>
              </a:rPr>
              <a:t>Pŵerau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rhesymu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moesol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0963" name="Content Placeholder 6"/>
          <p:cNvSpPr>
            <a:spLocks noGrp="1"/>
          </p:cNvSpPr>
          <p:nvPr>
            <p:ph sz="half" idx="4294967295"/>
          </p:nvPr>
        </p:nvSpPr>
        <p:spPr>
          <a:xfrm>
            <a:off x="6203950" y="1484313"/>
            <a:ext cx="4464050" cy="452596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Observed 4 distinct ‘planes’ in human development: </a:t>
            </a:r>
          </a:p>
          <a:p>
            <a:pPr algn="ctr" eaLnBrk="1" hangingPunct="1"/>
            <a:r>
              <a:rPr lang="en-GB" altLang="en-US" sz="2800" dirty="0" smtClean="0">
                <a:ea typeface="ＭＳ Ｐゴシック" pitchFamily="34" charset="-128"/>
              </a:rPr>
              <a:t>6-12 years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‘Herd’ instinct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Work and socialise in groups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Powers of reasoning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Moral sense</a:t>
            </a:r>
          </a:p>
          <a:p>
            <a:pPr algn="ctr"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6375" y="-30725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sz="4400" b="1" dirty="0" err="1" smtClean="0"/>
              <a:t>Arsylwadau</a:t>
            </a:r>
            <a:r>
              <a:rPr lang="en-GB" sz="4400" b="1" dirty="0" smtClean="0"/>
              <a:t> </a:t>
            </a:r>
            <a:r>
              <a:rPr lang="en-GB" sz="4400" b="1" dirty="0"/>
              <a:t>Montessori</a:t>
            </a:r>
            <a:r>
              <a:rPr lang="en-GB" sz="4400" b="0" dirty="0"/>
              <a:t/>
            </a:r>
            <a:br>
              <a:rPr lang="en-GB" sz="4400" b="0" dirty="0"/>
            </a:br>
            <a:r>
              <a:rPr lang="en-GB" sz="4400" b="0" dirty="0" smtClean="0"/>
              <a:t>Montessori’s observations</a:t>
            </a:r>
            <a:r>
              <a:rPr lang="en-GB" b="0" dirty="0" smtClean="0"/>
              <a:t/>
            </a:r>
            <a:br>
              <a:rPr lang="en-GB" b="0" dirty="0" smtClean="0"/>
            </a:br>
            <a:endParaRPr lang="en-GB" b="0" dirty="0"/>
          </a:p>
        </p:txBody>
      </p:sp>
      <p:pic>
        <p:nvPicPr>
          <p:cNvPr id="4096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5732501"/>
            <a:ext cx="2438400" cy="1119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570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1" y="2060576"/>
            <a:ext cx="4322763" cy="4525963"/>
          </a:xfr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arsylwi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4 </a:t>
            </a:r>
          </a:p>
          <a:p>
            <a:pPr marL="109537" indent="0">
              <a:spcBef>
                <a:spcPct val="0"/>
              </a:spcBef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‘</a:t>
            </a:r>
            <a:r>
              <a:rPr lang="en-GB" altLang="en-US" sz="2800" dirty="0" err="1">
                <a:ea typeface="ＭＳ Ｐゴシック" pitchFamily="34" charset="-128"/>
              </a:rPr>
              <a:t>lefel’mewn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datblygiad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dynol</a:t>
            </a:r>
            <a:r>
              <a:rPr lang="en-GB" altLang="en-US" sz="2800" dirty="0" smtClean="0">
                <a:ea typeface="ＭＳ Ｐゴシック" pitchFamily="34" charset="-128"/>
              </a:rPr>
              <a:t>: </a:t>
            </a:r>
            <a:endParaRPr lang="en-GB" altLang="en-US" sz="2800" dirty="0">
              <a:ea typeface="ＭＳ Ｐゴシック" pitchFamily="34" charset="-128"/>
            </a:endParaRP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smtClean="0">
                <a:ea typeface="ＭＳ Ｐゴシック" pitchFamily="34" charset="-128"/>
              </a:rPr>
              <a:t>12-18 </a:t>
            </a:r>
            <a:r>
              <a:rPr lang="en-GB" altLang="en-US" sz="2800" dirty="0" err="1" smtClean="0">
                <a:ea typeface="ＭＳ Ｐゴシック" pitchFamily="34" charset="-128"/>
              </a:rPr>
              <a:t>oed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Glasoed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Llencyndod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gyfiawnder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Urddas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personol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Adeiladu’r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oedolyn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19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524000"/>
            <a:ext cx="4464050" cy="4525962"/>
          </a:xfrm>
        </p:spPr>
        <p:txBody>
          <a:bodyPr>
            <a:normAutofit fontScale="92500" lnSpcReduction="2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Observed 4 distinct ‘planes’ in human development: </a:t>
            </a:r>
          </a:p>
          <a:p>
            <a:pPr algn="ctr" eaLnBrk="1" hangingPunct="1"/>
            <a:r>
              <a:rPr lang="en-GB" altLang="en-US" sz="2800" dirty="0" smtClean="0">
                <a:ea typeface="ＭＳ Ｐゴシック" pitchFamily="34" charset="-128"/>
              </a:rPr>
              <a:t>12-18 years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Puberty</a:t>
            </a: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Adolesence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Sense of justice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Personal dignity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Construction of ‘adult self’</a:t>
            </a: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22514" y="7778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sz="4400" b="1" dirty="0" err="1" smtClean="0"/>
              <a:t>Arsylwadau</a:t>
            </a:r>
            <a:r>
              <a:rPr lang="en-GB" sz="4400" b="1" dirty="0" smtClean="0"/>
              <a:t> Montessori</a:t>
            </a:r>
            <a:r>
              <a:rPr lang="en-GB" sz="4400" b="0" dirty="0" smtClean="0"/>
              <a:t/>
            </a:r>
            <a:br>
              <a:rPr lang="en-GB" sz="4400" b="0" dirty="0" smtClean="0"/>
            </a:br>
            <a:r>
              <a:rPr lang="en-GB" sz="4400" b="0" dirty="0" smtClean="0"/>
              <a:t>Montessori’s Observations</a:t>
            </a:r>
            <a:r>
              <a:rPr lang="en-GB" b="0" dirty="0" smtClean="0"/>
              <a:t/>
            </a:r>
            <a:br>
              <a:rPr lang="en-GB" b="0" dirty="0" smtClean="0"/>
            </a:br>
            <a:endParaRPr lang="en-GB" b="0" dirty="0"/>
          </a:p>
        </p:txBody>
      </p:sp>
      <p:pic>
        <p:nvPicPr>
          <p:cNvPr id="4198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1" y="23814"/>
            <a:ext cx="246697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045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96685" y="1981200"/>
            <a:ext cx="4321175" cy="4665662"/>
          </a:xfrm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arsylwi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4 </a:t>
            </a:r>
          </a:p>
          <a:p>
            <a:pPr marL="109537" indent="0">
              <a:spcBef>
                <a:spcPct val="0"/>
              </a:spcBef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‘</a:t>
            </a:r>
            <a:r>
              <a:rPr lang="en-GB" altLang="en-US" sz="2800" dirty="0" err="1">
                <a:ea typeface="ＭＳ Ｐゴシック" pitchFamily="34" charset="-128"/>
              </a:rPr>
              <a:t>lefel’mewn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datblygiad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dynol</a:t>
            </a:r>
            <a:r>
              <a:rPr lang="en-GB" altLang="en-US" sz="2800" dirty="0" smtClean="0">
                <a:ea typeface="ＭＳ Ｐゴシック" pitchFamily="34" charset="-128"/>
              </a:rPr>
              <a:t>:</a:t>
            </a:r>
            <a:endParaRPr lang="en-GB" altLang="en-US" sz="2800" dirty="0">
              <a:ea typeface="ＭＳ Ｐゴシック" pitchFamily="34" charset="-128"/>
            </a:endParaRPr>
          </a:p>
          <a:p>
            <a:pPr marL="708025" lvl="1" indent="-342900">
              <a:spcBef>
                <a:spcPct val="0"/>
              </a:spcBef>
              <a:defRPr/>
            </a:pPr>
            <a:r>
              <a:rPr lang="en-GB" altLang="en-US" sz="2600" dirty="0" smtClean="0">
                <a:ea typeface="ＭＳ Ｐゴシック" pitchFamily="34" charset="-128"/>
              </a:rPr>
              <a:t>18-24 </a:t>
            </a:r>
            <a:r>
              <a:rPr lang="en-GB" altLang="en-US" sz="2600" dirty="0" err="1" smtClean="0">
                <a:ea typeface="ＭＳ Ｐゴシック" pitchFamily="34" charset="-128"/>
              </a:rPr>
              <a:t>oed</a:t>
            </a:r>
            <a:endParaRPr lang="en-GB" altLang="en-US" sz="2600" dirty="0" smtClean="0">
              <a:ea typeface="ＭＳ Ｐゴシック" pitchFamily="34" charset="-128"/>
            </a:endParaRPr>
          </a:p>
          <a:p>
            <a:pPr marL="365125" lvl="1" indent="0">
              <a:spcBef>
                <a:spcPct val="0"/>
              </a:spcBef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 pitchFamily="34" charset="-128"/>
              </a:rPr>
              <a:t>Wedi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paratoi</a:t>
            </a:r>
            <a:r>
              <a:rPr lang="en-GB" altLang="en-US" sz="2800" dirty="0">
                <a:ea typeface="ＭＳ Ｐゴシック" pitchFamily="34" charset="-128"/>
              </a:rPr>
              <a:t> gan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profiadau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ar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lefelau</a:t>
            </a:r>
            <a:r>
              <a:rPr lang="en-GB" altLang="en-US" sz="2800" dirty="0" smtClean="0">
                <a:ea typeface="ＭＳ Ｐゴシック" pitchFamily="34" charset="-128"/>
              </a:rPr>
              <a:t> is </a:t>
            </a:r>
            <a:r>
              <a:rPr lang="en-GB" altLang="en-US" sz="2800" dirty="0" err="1" smtClean="0">
                <a:ea typeface="ＭＳ Ｐゴシック" pitchFamily="34" charset="-128"/>
              </a:rPr>
              <a:t>i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ea typeface="ＭＳ Ｐゴシック" pitchFamily="34" charset="-128"/>
              </a:rPr>
              <a:t>‘</a:t>
            </a:r>
            <a:r>
              <a:rPr lang="en-GB" altLang="en-US" sz="2400" i="1" dirty="0">
                <a:ea typeface="ＭＳ Ｐゴシック" pitchFamily="34" charset="-128"/>
              </a:rPr>
              <a:t>Embrace the study of culture and the sciences to influence and lead civilisation’ </a:t>
            </a:r>
            <a:endParaRPr lang="en-GB" altLang="en-US" sz="2400" i="1" dirty="0" smtClean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i="1" dirty="0" smtClean="0">
                <a:ea typeface="ＭＳ Ｐゴシック" pitchFamily="34" charset="-128"/>
              </a:rPr>
              <a:t>Montessori </a:t>
            </a:r>
            <a:r>
              <a:rPr lang="en-GB" altLang="en-US" sz="2400" i="1" dirty="0">
                <a:ea typeface="ＭＳ Ｐゴシック" pitchFamily="34" charset="-128"/>
              </a:rPr>
              <a:t>(1950)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3011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1524000"/>
            <a:ext cx="4464050" cy="5257800"/>
          </a:xfrm>
        </p:spPr>
        <p:txBody>
          <a:bodyPr>
            <a:normAutofit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Observed 4 distinct ‘planes’ in human development: </a:t>
            </a:r>
          </a:p>
          <a:p>
            <a:pPr algn="ctr" eaLnBrk="1" hangingPunct="1"/>
            <a:r>
              <a:rPr lang="en-GB" altLang="en-US" sz="2800" dirty="0" smtClean="0">
                <a:ea typeface="ＭＳ Ｐゴシック" pitchFamily="34" charset="-128"/>
              </a:rPr>
              <a:t>18-24 years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400" dirty="0">
                <a:ea typeface="ＭＳ Ｐゴシック" pitchFamily="34" charset="-128"/>
              </a:rPr>
              <a:t>Prepared by their experiences at lower levels of education to ‘embrace the study of culture and the sciences to influence and lead civilisation’ Montessori(1950)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96685" y="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sz="4400" b="1" dirty="0" err="1" smtClean="0"/>
              <a:t>Arsylwadau</a:t>
            </a:r>
            <a:r>
              <a:rPr lang="en-GB" sz="4400" b="1" dirty="0" smtClean="0"/>
              <a:t> </a:t>
            </a:r>
            <a:r>
              <a:rPr lang="en-GB" sz="4400" b="1" dirty="0"/>
              <a:t>Montessori</a:t>
            </a:r>
            <a:r>
              <a:rPr lang="en-GB" sz="4400" b="0" dirty="0"/>
              <a:t/>
            </a:r>
            <a:br>
              <a:rPr lang="en-GB" sz="4400" b="0" dirty="0"/>
            </a:br>
            <a:r>
              <a:rPr lang="en-GB" sz="4400" b="0" dirty="0" smtClean="0"/>
              <a:t>Montessori’s observations</a:t>
            </a:r>
            <a:r>
              <a:rPr lang="en-GB" b="0" dirty="0" smtClean="0"/>
              <a:t/>
            </a:r>
            <a:br>
              <a:rPr lang="en-GB" b="0" dirty="0" smtClean="0"/>
            </a:br>
            <a:endParaRPr lang="en-GB" b="0" dirty="0"/>
          </a:p>
        </p:txBody>
      </p:sp>
      <p:pic>
        <p:nvPicPr>
          <p:cNvPr id="4301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014" y="0"/>
            <a:ext cx="2695575" cy="169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769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86938" y="1555981"/>
            <a:ext cx="4684947" cy="38735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ac </a:t>
            </a:r>
            <a:r>
              <a:rPr lang="en-GB" altLang="en-US" sz="3600" dirty="0" err="1" smtClean="0">
                <a:ea typeface="ＭＳ Ｐゴシック" pitchFamily="34" charset="-128"/>
              </a:rPr>
              <a:t>ystyriwch</a:t>
            </a:r>
            <a:r>
              <a:rPr lang="en-GB" altLang="en-US" sz="3600" dirty="0" smtClean="0">
                <a:ea typeface="ＭＳ Ｐゴシック" pitchFamily="34" charset="-128"/>
              </a:rPr>
              <a:t> </a:t>
            </a:r>
            <a:r>
              <a:rPr lang="en-GB" altLang="en-US" sz="3600" dirty="0">
                <a:ea typeface="ＭＳ Ｐゴシック" pitchFamily="34" charset="-128"/>
              </a:rPr>
              <a:t>5 </a:t>
            </a:r>
            <a:r>
              <a:rPr lang="en-GB" altLang="en-US" sz="3600" dirty="0" err="1">
                <a:ea typeface="ＭＳ Ｐゴシック" pitchFamily="34" charset="-128"/>
              </a:rPr>
              <a:t>enghraifft</a:t>
            </a:r>
            <a:r>
              <a:rPr lang="en-GB" altLang="en-US" sz="3600" dirty="0">
                <a:ea typeface="ＭＳ Ｐゴシック" pitchFamily="34" charset="-128"/>
              </a:rPr>
              <a:t> o </a:t>
            </a:r>
            <a:r>
              <a:rPr lang="en-GB" altLang="en-US" sz="3600" dirty="0" err="1">
                <a:ea typeface="ＭＳ Ｐゴシック" pitchFamily="34" charset="-128"/>
              </a:rPr>
              <a:t>ddylanwad</a:t>
            </a:r>
            <a:r>
              <a:rPr lang="en-GB" altLang="en-US" sz="3600" dirty="0">
                <a:ea typeface="ＭＳ Ｐゴシック" pitchFamily="34" charset="-128"/>
              </a:rPr>
              <a:t> Montessori </a:t>
            </a:r>
            <a:r>
              <a:rPr lang="en-GB" altLang="en-US" sz="3600" dirty="0" smtClean="0">
                <a:ea typeface="ＭＳ Ｐゴシック" pitchFamily="34" charset="-128"/>
              </a:rPr>
              <a:t>y </a:t>
            </a:r>
            <a:r>
              <a:rPr lang="en-GB" altLang="en-US" sz="3600" dirty="0" err="1" smtClean="0">
                <a:ea typeface="ＭＳ Ｐゴシック" pitchFamily="34" charset="-128"/>
              </a:rPr>
              <a:t>gallech</a:t>
            </a:r>
            <a:r>
              <a:rPr lang="en-GB" altLang="en-US" sz="3600" dirty="0" smtClean="0">
                <a:ea typeface="ＭＳ Ｐゴシック" pitchFamily="34" charset="-128"/>
              </a:rPr>
              <a:t> weld </a:t>
            </a:r>
            <a:r>
              <a:rPr lang="en-GB" altLang="en-US" sz="3600" dirty="0">
                <a:ea typeface="ＭＳ Ｐゴシック" pitchFamily="34" charset="-128"/>
              </a:rPr>
              <a:t>mewn </a:t>
            </a:r>
            <a:r>
              <a:rPr lang="en-GB" altLang="en-US" sz="3600" dirty="0" smtClean="0">
                <a:ea typeface="ＭＳ Ｐゴシック" pitchFamily="34" charset="-128"/>
              </a:rPr>
              <a:t>ysgol </a:t>
            </a:r>
            <a:r>
              <a:rPr lang="en-GB" altLang="en-US" sz="3600" dirty="0" err="1" smtClean="0">
                <a:ea typeface="ＭＳ Ｐゴシック" pitchFamily="34" charset="-128"/>
              </a:rPr>
              <a:t>gynradd</a:t>
            </a:r>
            <a:r>
              <a:rPr lang="en-GB" altLang="en-US" sz="3600" dirty="0" smtClean="0">
                <a:ea typeface="ＭＳ Ｐゴシック" pitchFamily="34" charset="-128"/>
              </a:rPr>
              <a:t> </a:t>
            </a:r>
            <a:r>
              <a:rPr lang="en-GB" altLang="en-US" sz="3600" dirty="0">
                <a:ea typeface="ＭＳ Ｐゴシック" pitchFamily="34" charset="-128"/>
              </a:rPr>
              <a:t>heddiw</a:t>
            </a: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645150" y="1555981"/>
            <a:ext cx="4032250" cy="40909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>
                <a:ea typeface="ＭＳ Ｐゴシック" pitchFamily="34" charset="-128"/>
              </a:rPr>
              <a:t>List and </a:t>
            </a:r>
            <a:r>
              <a:rPr lang="en-GB" altLang="en-US" sz="3600" dirty="0" smtClean="0">
                <a:ea typeface="ＭＳ Ｐゴシック" pitchFamily="34" charset="-128"/>
              </a:rPr>
              <a:t>consider </a:t>
            </a:r>
            <a:r>
              <a:rPr lang="en-GB" altLang="en-US" sz="3600" dirty="0">
                <a:ea typeface="ＭＳ Ｐゴシック" pitchFamily="34" charset="-128"/>
              </a:rPr>
              <a:t>5 examples of Montessori’s influence that you could find in a primary school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76600" y="412981"/>
            <a:ext cx="7620000" cy="11430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 dirty="0" err="1" smtClean="0">
                <a:ea typeface="+mj-ea"/>
                <a:cs typeface="+mj-cs"/>
              </a:rPr>
              <a:t>Tasg</a:t>
            </a:r>
            <a:r>
              <a:rPr lang="en-GB" sz="4000" dirty="0" smtClean="0">
                <a:ea typeface="+mj-ea"/>
                <a:cs typeface="+mj-cs"/>
              </a:rPr>
              <a:t>/Task</a:t>
            </a:r>
            <a:endParaRPr lang="en-GB" sz="4000" dirty="0">
              <a:ea typeface="+mj-ea"/>
              <a:cs typeface="+mj-cs"/>
            </a:endParaRP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183" y="4807549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759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418772" y="616857"/>
            <a:ext cx="8229600" cy="93610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 smtClean="0">
                <a:ea typeface="+mj-ea"/>
                <a:cs typeface="+mj-cs"/>
              </a:rPr>
              <a:t>Llyfryddiaeth</a:t>
            </a:r>
            <a:r>
              <a:rPr lang="en-GB" dirty="0" smtClean="0">
                <a:ea typeface="+mj-ea"/>
                <a:cs typeface="+mj-cs"/>
              </a:rPr>
              <a:t>/References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1233715" y="1386115"/>
            <a:ext cx="7620000" cy="480060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Bartlett, S., Burton, D.M., &amp; </a:t>
            </a:r>
            <a:r>
              <a:rPr lang="en-GB" dirty="0" err="1"/>
              <a:t>Peim</a:t>
            </a:r>
            <a:r>
              <a:rPr lang="en-GB" dirty="0"/>
              <a:t>, N. (2012) </a:t>
            </a:r>
            <a:r>
              <a:rPr lang="en-GB" i="1" dirty="0"/>
              <a:t>Introduction to Education Studies,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edition) London: Paul Chapman Publishers.</a:t>
            </a:r>
            <a:endParaRPr 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Bruce, T. (2011) Early Childhood Education. </a:t>
            </a:r>
            <a:r>
              <a:rPr lang="en-GB" altLang="en-US" dirty="0" err="1">
                <a:ea typeface="ＭＳ Ｐゴシック" pitchFamily="34" charset="-128"/>
              </a:rPr>
              <a:t>Hodder:London</a:t>
            </a: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Dewey, J</a:t>
            </a:r>
            <a:r>
              <a:rPr lang="en-GB" altLang="en-US" i="1" dirty="0">
                <a:ea typeface="ＭＳ Ｐゴシック" pitchFamily="34" charset="-128"/>
              </a:rPr>
              <a:t>. </a:t>
            </a:r>
            <a:r>
              <a:rPr lang="en-GB" altLang="en-US" dirty="0">
                <a:ea typeface="ＭＳ Ｐゴシック" pitchFamily="34" charset="-128"/>
              </a:rPr>
              <a:t>(1959) </a:t>
            </a:r>
            <a:r>
              <a:rPr lang="en-GB" altLang="en-US" i="1" dirty="0">
                <a:ea typeface="ＭＳ Ｐゴシック" pitchFamily="34" charset="-128"/>
              </a:rPr>
              <a:t>Dewey on Education </a:t>
            </a:r>
            <a:r>
              <a:rPr lang="en-GB" altLang="en-US" dirty="0">
                <a:ea typeface="ＭＳ Ｐゴシック" pitchFamily="34" charset="-128"/>
              </a:rPr>
              <a:t> New York: Teachers College Press.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Hayes, W. (2006)</a:t>
            </a:r>
            <a:r>
              <a:rPr lang="en-GB" altLang="en-US" i="1" dirty="0">
                <a:ea typeface="ＭＳ Ｐゴシック" pitchFamily="34" charset="-128"/>
              </a:rPr>
              <a:t>The Progressive Education Movement: Is it Still a Factor in Today’s’ Schools?</a:t>
            </a:r>
            <a:r>
              <a:rPr lang="en-GB" altLang="en-US" dirty="0">
                <a:ea typeface="ＭＳ Ｐゴシック" pitchFamily="34" charset="-128"/>
              </a:rPr>
              <a:t> New York: </a:t>
            </a:r>
            <a:r>
              <a:rPr lang="en-GB" altLang="en-US" dirty="0" err="1">
                <a:ea typeface="ＭＳ Ｐゴシック" pitchFamily="34" charset="-128"/>
              </a:rPr>
              <a:t>Rowman</a:t>
            </a:r>
            <a:r>
              <a:rPr lang="en-GB" altLang="en-US" dirty="0">
                <a:ea typeface="ＭＳ Ｐゴシック" pitchFamily="34" charset="-128"/>
              </a:rPr>
              <a:t> and Littlefield.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Welsh Government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u="sng" dirty="0">
                <a:hlinkClick r:id="rId3"/>
              </a:rPr>
              <a:t>http://gov.wales/docs/dcells/publications/140519-independent-stocktake-of-the-foundation-phase-in-wales-en.pdf</a:t>
            </a:r>
            <a:r>
              <a:rPr lang="en-GB" u="sng" dirty="0"/>
              <a:t> </a:t>
            </a:r>
            <a:r>
              <a:rPr lang="en-GB" dirty="0"/>
              <a:t>[Accessed 05 .09.18].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u="sng" dirty="0">
                <a:hlinkClick r:id="rId4"/>
              </a:rPr>
              <a:t>http://gov.wales/docs/dcells/publications/140519-independent-stocktake-of-the-foundation-phase-in-wales-cy.pdf</a:t>
            </a:r>
            <a:r>
              <a:rPr lang="en-GB" u="sng" dirty="0"/>
              <a:t> </a:t>
            </a:r>
            <a:r>
              <a:rPr lang="en-GB" dirty="0"/>
              <a:t> [Accessed 05 .09.18].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altLang="en-US" dirty="0">
                <a:ea typeface="ＭＳ Ｐゴシック" pitchFamily="34" charset="-128"/>
              </a:rPr>
              <a:t>Weston, P. (2008) available at </a:t>
            </a:r>
            <a:r>
              <a:rPr lang="en-US" altLang="en-US" dirty="0">
                <a:ea typeface="ＭＳ Ｐゴシック" pitchFamily="34" charset="-128"/>
                <a:hlinkClick r:id="rId5"/>
              </a:rPr>
              <a:t>http://froebelweb.org/</a:t>
            </a:r>
            <a:r>
              <a:rPr lang="en-US" altLang="en-US" dirty="0">
                <a:ea typeface="ＭＳ Ｐゴシック" pitchFamily="34" charset="-128"/>
              </a:rPr>
              <a:t> [ Accessed </a:t>
            </a:r>
            <a:r>
              <a:rPr lang="en-GB" dirty="0"/>
              <a:t>05 .09.18</a:t>
            </a:r>
            <a:r>
              <a:rPr lang="en-US" altLang="en-US" dirty="0">
                <a:ea typeface="ＭＳ Ｐゴシック" pitchFamily="34" charset="-128"/>
              </a:rPr>
              <a:t>]</a:t>
            </a:r>
            <a:r>
              <a:rPr lang="en-GB" altLang="en-US" dirty="0">
                <a:ea typeface="ＭＳ Ｐゴシック" pitchFamily="34" charset="-128"/>
              </a:rPr>
              <a:t>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dirty="0"/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lnSpc>
                <a:spcPct val="90000"/>
              </a:lnSpc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063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103</TotalTime>
  <Words>2040</Words>
  <Application>Microsoft Office PowerPoint</Application>
  <PresentationFormat>Widescreen</PresentationFormat>
  <Paragraphs>380</Paragraphs>
  <Slides>40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ＭＳ Ｐゴシック</vt:lpstr>
      <vt:lpstr>Arial</vt:lpstr>
      <vt:lpstr>Calibri</vt:lpstr>
      <vt:lpstr>Courier New</vt:lpstr>
      <vt:lpstr>Trebuchet MS</vt:lpstr>
      <vt:lpstr>Verdana</vt:lpstr>
      <vt:lpstr>Wingdings</vt:lpstr>
      <vt:lpstr>Wingdings 3</vt:lpstr>
      <vt:lpstr>Facet</vt:lpstr>
      <vt:lpstr>Dysgu yn yr 21ain Ganrif 21st Century Learning  </vt:lpstr>
      <vt:lpstr>Gorolwg Sesiwn / Session Overview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Gweithgaredd Ymchwil: Ymagwedd Plentyn Ganolog Research Activity: Child-centred approach</vt:lpstr>
      <vt:lpstr>Ymagwedd Plentyn Ganolog Child-centred approach</vt:lpstr>
      <vt:lpstr>Tasg (hyd at 30 munud) Task (up to 30 minutes)</vt:lpstr>
      <vt:lpstr>Materion cyfoes            Current affairs</vt:lpstr>
      <vt:lpstr>Friedrich Froebel: 1782-1852</vt:lpstr>
      <vt:lpstr>Froebel : Addysgwr Almaeneg Froebel : A German Educator </vt:lpstr>
      <vt:lpstr>Athroniaeth Froebel Froebel’s philosophy </vt:lpstr>
      <vt:lpstr> Athroniaeth Froebel Froebel’s philosophy </vt:lpstr>
      <vt:lpstr>Dehongliad o chwarae Interpretation of play</vt:lpstr>
      <vt:lpstr>Froebel</vt:lpstr>
      <vt:lpstr>Froebel</vt:lpstr>
      <vt:lpstr>Froebel Education Centre Ontario, Canada   http://www.froebel.com</vt:lpstr>
      <vt:lpstr>Froebel</vt:lpstr>
      <vt:lpstr>Tasg /Task</vt:lpstr>
      <vt:lpstr>John Dewey:1859-1952</vt:lpstr>
      <vt:lpstr>Dewey:  Addysgwr blaengar Dewey: A progressive educationalist </vt:lpstr>
      <vt:lpstr> Rhinweddau Addysg Blaengar Qualities of Progressive Education</vt:lpstr>
      <vt:lpstr> Rhinweddau Addysg Blaengar Qualities of Progressive Education </vt:lpstr>
      <vt:lpstr> Rhinweddau Addysg Blaengar Qualities of Progressive Education </vt:lpstr>
      <vt:lpstr>Tasg/Task</vt:lpstr>
      <vt:lpstr>Maria Montessori 1870-1952</vt:lpstr>
      <vt:lpstr>Montessori  </vt:lpstr>
      <vt:lpstr> Pwyslais ar:  Emphasis on: </vt:lpstr>
      <vt:lpstr> Elfennau allweddol Montessori Key Montessori elements </vt:lpstr>
      <vt:lpstr> Elfen allweddol Montessori Key Montessori element </vt:lpstr>
      <vt:lpstr>Yr amgylchedd dysgu The learning environment </vt:lpstr>
      <vt:lpstr>Montessori</vt:lpstr>
      <vt:lpstr> Arsylwadau Montessori Montessori’s observations </vt:lpstr>
      <vt:lpstr> Arsylwadau Montessori Montessori’s observations </vt:lpstr>
      <vt:lpstr> Arsylwadau Montessori Montessori’s Observations </vt:lpstr>
      <vt:lpstr> Arsylwadau Montessori Montessori’s observations </vt:lpstr>
      <vt:lpstr>Tasg/Task</vt:lpstr>
      <vt:lpstr>Llyfryddiaeth/References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17</cp:revision>
  <dcterms:created xsi:type="dcterms:W3CDTF">2019-07-09T09:55:30Z</dcterms:created>
  <dcterms:modified xsi:type="dcterms:W3CDTF">2020-12-01T20:07:22Z</dcterms:modified>
</cp:coreProperties>
</file>