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E44805-DF2B-4B85-ADBF-30493B838B2B}" v="1" dt="2023-02-06T12:18:48.7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silvia Cazacu" userId="4849044fc96f2712" providerId="LiveId" clId="{BAE44805-DF2B-4B85-ADBF-30493B838B2B}"/>
    <pc:docChg chg="modSld">
      <pc:chgData name="Elena silvia Cazacu" userId="4849044fc96f2712" providerId="LiveId" clId="{BAE44805-DF2B-4B85-ADBF-30493B838B2B}" dt="2023-02-06T12:18:48.743" v="1" actId="1076"/>
      <pc:docMkLst>
        <pc:docMk/>
      </pc:docMkLst>
      <pc:sldChg chg="modSp mod">
        <pc:chgData name="Elena silvia Cazacu" userId="4849044fc96f2712" providerId="LiveId" clId="{BAE44805-DF2B-4B85-ADBF-30493B838B2B}" dt="2023-02-06T12:18:48.743" v="1" actId="1076"/>
        <pc:sldMkLst>
          <pc:docMk/>
          <pc:sldMk cId="1653578078" sldId="256"/>
        </pc:sldMkLst>
        <pc:picChg chg="mod">
          <ac:chgData name="Elena silvia Cazacu" userId="4849044fc96f2712" providerId="LiveId" clId="{BAE44805-DF2B-4B85-ADBF-30493B838B2B}" dt="2023-02-06T12:18:48.743" v="1" actId="1076"/>
          <ac:picMkLst>
            <pc:docMk/>
            <pc:sldMk cId="1653578078" sldId="256"/>
            <ac:picMk id="7" creationId="{B9741B0A-C93B-9BF7-1D92-DD36A32B91A4}"/>
          </ac:picMkLst>
        </pc:picChg>
        <pc:picChg chg="mod">
          <ac:chgData name="Elena silvia Cazacu" userId="4849044fc96f2712" providerId="LiveId" clId="{BAE44805-DF2B-4B85-ADBF-30493B838B2B}" dt="2023-02-06T12:18:45.392" v="0" actId="1076"/>
          <ac:picMkLst>
            <pc:docMk/>
            <pc:sldMk cId="1653578078" sldId="256"/>
            <ac:picMk id="8" creationId="{8896A198-F44A-F14B-D493-AA034E28375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22FE31-287C-47CD-B84E-E8469EF3469D}" type="datetimeFigureOut">
              <a:rPr lang="en-GB" smtClean="0"/>
              <a:t>06/02/2023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F748BA-E885-43BC-AE73-7EB378FF3439}" type="slidenum">
              <a:rPr lang="en-GB" smtClean="0"/>
              <a:t>‹#›</a:t>
            </a:fld>
            <a:endParaRPr lang="en-GB"/>
          </a:p>
        </p:txBody>
      </p:sp>
    </p:spTree>
    <p:extLst>
      <p:ext uri="{BB962C8B-B14F-4D97-AF65-F5344CB8AC3E}">
        <p14:creationId xmlns:p14="http://schemas.microsoft.com/office/powerpoint/2010/main" val="22873858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Calibri" panose="020F0502020204030204" pitchFamily="34" charset="0"/>
                <a:cs typeface="Calibri" panose="020F0502020204030204" pitchFamily="34" charset="0"/>
              </a:rPr>
              <a:t>The hospitality industry is a huge sector which is a service-based process related to travel and tourism and includes multiple activities like resorts, bars, nightclubs and many more. Thus, quality service becomes very important, because it improves the experience of the guests, and makes the business better as well. This study will discuss The Ritz Carlton Hotel Company and its different aspects. </a:t>
            </a:r>
            <a:endParaRPr lang="en-GB" dirty="0"/>
          </a:p>
        </p:txBody>
      </p:sp>
      <p:sp>
        <p:nvSpPr>
          <p:cNvPr id="4" name="Slide Number Placeholder 3"/>
          <p:cNvSpPr>
            <a:spLocks noGrp="1"/>
          </p:cNvSpPr>
          <p:nvPr>
            <p:ph type="sldNum" sz="quarter" idx="5"/>
          </p:nvPr>
        </p:nvSpPr>
        <p:spPr/>
        <p:txBody>
          <a:bodyPr/>
          <a:lstStyle/>
          <a:p>
            <a:fld id="{D9F748BA-E885-43BC-AE73-7EB378FF3439}" type="slidenum">
              <a:rPr lang="en-GB" smtClean="0"/>
              <a:t>3</a:t>
            </a:fld>
            <a:endParaRPr lang="en-GB"/>
          </a:p>
        </p:txBody>
      </p:sp>
    </p:spTree>
    <p:extLst>
      <p:ext uri="{BB962C8B-B14F-4D97-AF65-F5344CB8AC3E}">
        <p14:creationId xmlns:p14="http://schemas.microsoft.com/office/powerpoint/2010/main" val="7824016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Calibri" panose="020F0502020204030204" pitchFamily="34" charset="0"/>
              </a:rPr>
              <a:t>The hotel brand that is being chosen in this study is the Ritz-Carlton Hotel Company which operates under the famous organisation, Marriott International. It is a luxury hotel chain, eminently known as The Ritz-Carlton and earlier it was </a:t>
            </a:r>
            <a:r>
              <a:rPr lang="en-GB" sz="1800" dirty="0">
                <a:effectLst/>
                <a:latin typeface="Times New Roman" panose="02020603050405020304" pitchFamily="18" charset="0"/>
                <a:ea typeface="Calibri" panose="020F0502020204030204" pitchFamily="34" charset="0"/>
                <a:cs typeface="Calibri" panose="020F0502020204030204" pitchFamily="34" charset="0"/>
              </a:rPr>
              <a:t>The Ritz-Carlton Investing Company</a:t>
            </a:r>
            <a:r>
              <a:rPr lang="en-IN" sz="1800" dirty="0">
                <a:effectLst/>
                <a:latin typeface="Times New Roman" panose="02020603050405020304" pitchFamily="18" charset="0"/>
                <a:ea typeface="Calibri" panose="020F0502020204030204" pitchFamily="34" charset="0"/>
                <a:cs typeface="Calibri" panose="020F0502020204030204" pitchFamily="34" charset="0"/>
              </a:rPr>
              <a:t> and was established by Albert Keller (The Ritz-Carlton Hotel Company, L.L.C, 2022). The chain has been established for more than 100 years, in the 1900s, there was The Ritz-Carlton in a few places like Boca Raton, Atlantic City, Philadelphia, Boston and Pittsburgh. However, in the beginning, the Boston chain was the only operating hotel by the 1940s. Afterwards, The Ritz-Carlton Hotel Company, LLC came into formation in 1983. </a:t>
            </a:r>
            <a:endParaRPr lang="en-GB" sz="1800" dirty="0">
              <a:effectLst/>
              <a:latin typeface="Times New Roman" panose="02020603050405020304" pitchFamily="18" charset="0"/>
              <a:ea typeface="Calibri" panose="020F0502020204030204" pitchFamily="34" charset="0"/>
              <a:cs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D9F748BA-E885-43BC-AE73-7EB378FF3439}" type="slidenum">
              <a:rPr lang="en-GB" smtClean="0"/>
              <a:t>4</a:t>
            </a:fld>
            <a:endParaRPr lang="en-GB"/>
          </a:p>
        </p:txBody>
      </p:sp>
    </p:spTree>
    <p:extLst>
      <p:ext uri="{BB962C8B-B14F-4D97-AF65-F5344CB8AC3E}">
        <p14:creationId xmlns:p14="http://schemas.microsoft.com/office/powerpoint/2010/main" val="39145518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Calibri" panose="020F0502020204030204" pitchFamily="34" charset="0"/>
                <a:cs typeface="Calibri" panose="020F0502020204030204" pitchFamily="34" charset="0"/>
              </a:rPr>
              <a:t>Currently, the premium and luxury hotel company is headquartered in Chevy Chase, Maryland, United States. The founding members of the limited company were Colgate Holmes, Joe </a:t>
            </a:r>
            <a:r>
              <a:rPr lang="en-IN" sz="1800" dirty="0" err="1">
                <a:effectLst/>
                <a:latin typeface="Times New Roman" panose="02020603050405020304" pitchFamily="18" charset="0"/>
                <a:ea typeface="Calibri" panose="020F0502020204030204" pitchFamily="34" charset="0"/>
                <a:cs typeface="Calibri" panose="020F0502020204030204" pitchFamily="34" charset="0"/>
              </a:rPr>
              <a:t>Freni</a:t>
            </a:r>
            <a:r>
              <a:rPr lang="en-IN" sz="1800" dirty="0">
                <a:effectLst/>
                <a:latin typeface="Times New Roman" panose="02020603050405020304" pitchFamily="18" charset="0"/>
                <a:ea typeface="Calibri" panose="020F0502020204030204" pitchFamily="34" charset="0"/>
                <a:cs typeface="Calibri" panose="020F0502020204030204" pitchFamily="34" charset="0"/>
              </a:rPr>
              <a:t>, Horst Schulze, Herve </a:t>
            </a:r>
            <a:r>
              <a:rPr lang="en-IN" sz="1800" dirty="0" err="1">
                <a:effectLst/>
                <a:latin typeface="Times New Roman" panose="02020603050405020304" pitchFamily="18" charset="0"/>
                <a:ea typeface="Calibri" panose="020F0502020204030204" pitchFamily="34" charset="0"/>
                <a:cs typeface="Calibri" panose="020F0502020204030204" pitchFamily="34" charset="0"/>
              </a:rPr>
              <a:t>Humler</a:t>
            </a:r>
            <a:r>
              <a:rPr lang="en-IN" sz="1800" dirty="0">
                <a:effectLst/>
                <a:latin typeface="Times New Roman" panose="02020603050405020304" pitchFamily="18" charset="0"/>
                <a:ea typeface="Calibri" panose="020F0502020204030204" pitchFamily="34" charset="0"/>
                <a:cs typeface="Calibri" panose="020F0502020204030204" pitchFamily="34" charset="0"/>
              </a:rPr>
              <a:t> and Ed </a:t>
            </a:r>
            <a:r>
              <a:rPr lang="en-IN" sz="1800" dirty="0" err="1">
                <a:effectLst/>
                <a:latin typeface="Times New Roman" panose="02020603050405020304" pitchFamily="18" charset="0"/>
                <a:ea typeface="Calibri" panose="020F0502020204030204" pitchFamily="34" charset="0"/>
                <a:cs typeface="Calibri" panose="020F0502020204030204" pitchFamily="34" charset="0"/>
              </a:rPr>
              <a:t>Staros</a:t>
            </a:r>
            <a:r>
              <a:rPr lang="en-IN" sz="1800" dirty="0">
                <a:effectLst/>
                <a:latin typeface="Times New Roman" panose="02020603050405020304" pitchFamily="18" charset="0"/>
                <a:ea typeface="Calibri" panose="020F0502020204030204" pitchFamily="34" charset="0"/>
                <a:cs typeface="Calibri" panose="020F0502020204030204" pitchFamily="34" charset="0"/>
              </a:rPr>
              <a:t>. Within two years the hotel expanded into five more areas including Atlanta, Laguna Niguel, Naples, and Buckhead. With the increasing success of the hotel company, the hospitality industry was getting attentive when, the famous brand Marriott International purchased The Ritz-Carlton in 1998 (The Ritz-Carlton Hotel Company, L.L.C, 2022). Currently, The Ritz-Carlton operates in more than 30 countries with almost 50 residential properties and 100 hotels. </a:t>
            </a:r>
            <a:endParaRPr lang="en-GB" dirty="0"/>
          </a:p>
        </p:txBody>
      </p:sp>
      <p:sp>
        <p:nvSpPr>
          <p:cNvPr id="4" name="Slide Number Placeholder 3"/>
          <p:cNvSpPr>
            <a:spLocks noGrp="1"/>
          </p:cNvSpPr>
          <p:nvPr>
            <p:ph type="sldNum" sz="quarter" idx="5"/>
          </p:nvPr>
        </p:nvSpPr>
        <p:spPr/>
        <p:txBody>
          <a:bodyPr/>
          <a:lstStyle/>
          <a:p>
            <a:fld id="{D9F748BA-E885-43BC-AE73-7EB378FF3439}" type="slidenum">
              <a:rPr lang="en-GB" smtClean="0"/>
              <a:t>5</a:t>
            </a:fld>
            <a:endParaRPr lang="en-GB"/>
          </a:p>
        </p:txBody>
      </p:sp>
    </p:spTree>
    <p:extLst>
      <p:ext uri="{BB962C8B-B14F-4D97-AF65-F5344CB8AC3E}">
        <p14:creationId xmlns:p14="http://schemas.microsoft.com/office/powerpoint/2010/main" val="37289957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Calibri" panose="020F0502020204030204" pitchFamily="34" charset="0"/>
              </a:rPr>
              <a:t>As already discussed, The Ritz-Carlton owns almost 50 residential areas, and the hotel company provides a wide variety of services which includes residences, meetings, weddings, honeymoon destinations, yachts, and hotels (MARRIOTT INTERNATIONAL, INC, 2023). Thus, it can be said that the range of consumers for the hotel company is. The primary target customers of The Ritz-Carlton are the income group of the upper middle class to the rich and atrocity class. The segment of people who are mainly the consumers of The Ritz-Carlton is families, elderly people or retirees, couples, predominately business travellers, and individuals who are looking forward to marrying. As the hotel holds events like corporate functions, business travellers are one of the main customers of the hotel. </a:t>
            </a:r>
            <a:endParaRPr lang="en-GB" sz="1800" dirty="0">
              <a:effectLst/>
              <a:latin typeface="Times New Roman" panose="02020603050405020304" pitchFamily="18" charset="0"/>
              <a:ea typeface="Calibri" panose="020F0502020204030204" pitchFamily="34" charset="0"/>
              <a:cs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D9F748BA-E885-43BC-AE73-7EB378FF3439}" type="slidenum">
              <a:rPr lang="en-GB" smtClean="0"/>
              <a:t>6</a:t>
            </a:fld>
            <a:endParaRPr lang="en-GB"/>
          </a:p>
        </p:txBody>
      </p:sp>
    </p:spTree>
    <p:extLst>
      <p:ext uri="{BB962C8B-B14F-4D97-AF65-F5344CB8AC3E}">
        <p14:creationId xmlns:p14="http://schemas.microsoft.com/office/powerpoint/2010/main" val="15908551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Calibri" panose="020F0502020204030204" pitchFamily="34" charset="0"/>
              </a:rPr>
              <a:t>Being a luxury hotel, The Ritz-Carlton has been maintaining its customer or guest services in the best way possible with the help of its </a:t>
            </a:r>
            <a:r>
              <a:rPr lang="en-IN" sz="1800" b="1" i="1" dirty="0">
                <a:effectLst/>
                <a:latin typeface="Times New Roman" panose="02020603050405020304" pitchFamily="18" charset="0"/>
                <a:ea typeface="Calibri" panose="020F0502020204030204" pitchFamily="34" charset="0"/>
                <a:cs typeface="Calibri" panose="020F0502020204030204" pitchFamily="34" charset="0"/>
              </a:rPr>
              <a:t>Gold Standards</a:t>
            </a:r>
            <a:r>
              <a:rPr lang="en-IN" sz="1800" dirty="0">
                <a:effectLst/>
                <a:latin typeface="Times New Roman" panose="02020603050405020304" pitchFamily="18" charset="0"/>
                <a:ea typeface="Calibri" panose="020F0502020204030204" pitchFamily="34" charset="0"/>
                <a:cs typeface="Calibri" panose="020F0502020204030204" pitchFamily="34" charset="0"/>
              </a:rPr>
              <a:t>. It is the foundation of the hotel company, where the standard revolves around philosophy and values for operations. The Credo states that The Ritz-Carlton is a place, where the guests are provided with the best comfort and genuine care. Along with this, the motto of the hotel is "</a:t>
            </a:r>
            <a:r>
              <a:rPr lang="en-IN" sz="1800" b="1" i="1" dirty="0">
                <a:effectLst/>
                <a:latin typeface="Times New Roman" panose="02020603050405020304" pitchFamily="18" charset="0"/>
                <a:ea typeface="Calibri" panose="020F0502020204030204" pitchFamily="34" charset="0"/>
                <a:cs typeface="Calibri" panose="020F0502020204030204" pitchFamily="34" charset="0"/>
              </a:rPr>
              <a:t>We are Ladies and Gentlemen serving Ladies and Gentlemen</a:t>
            </a:r>
            <a:r>
              <a:rPr lang="en-IN" sz="1800" dirty="0">
                <a:effectLst/>
                <a:latin typeface="Times New Roman" panose="02020603050405020304" pitchFamily="18" charset="0"/>
                <a:ea typeface="Calibri" panose="020F0502020204030204" pitchFamily="34" charset="0"/>
                <a:cs typeface="Calibri" panose="020F0502020204030204" pitchFamily="34" charset="0"/>
              </a:rPr>
              <a:t>." The hotel has three steps in its service, which include greeting in warmly and sincerely, fulfilling every need of the guests, and lastly giving them a warm goodbye making their experience complete (The Ritz-Carlton Hotel Company, L.L.C, 2022).  </a:t>
            </a:r>
            <a:endParaRPr lang="en-GB" sz="1800" dirty="0">
              <a:effectLst/>
              <a:latin typeface="Times New Roman" panose="02020603050405020304" pitchFamily="18" charset="0"/>
              <a:ea typeface="Calibri" panose="020F0502020204030204" pitchFamily="34" charset="0"/>
              <a:cs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D9F748BA-E885-43BC-AE73-7EB378FF3439}" type="slidenum">
              <a:rPr lang="en-GB" smtClean="0"/>
              <a:t>7</a:t>
            </a:fld>
            <a:endParaRPr lang="en-GB"/>
          </a:p>
        </p:txBody>
      </p:sp>
    </p:spTree>
    <p:extLst>
      <p:ext uri="{BB962C8B-B14F-4D97-AF65-F5344CB8AC3E}">
        <p14:creationId xmlns:p14="http://schemas.microsoft.com/office/powerpoint/2010/main" val="18446607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Calibri" panose="020F0502020204030204" pitchFamily="34" charset="0"/>
                <a:cs typeface="Calibri" panose="020F0502020204030204" pitchFamily="34" charset="0"/>
              </a:rPr>
              <a:t>In addition to this, the employees of this luxury hotel company apply the important values of integrity, respect, honesty, and commitment in order to enhance the talents of everyone in the organisation. Along with this, The Ritz-Carlton believes in mystique, emotional engagement and functionality which is their 6</a:t>
            </a:r>
            <a:r>
              <a:rPr lang="en-IN" sz="1800" baseline="30000" dirty="0">
                <a:effectLst/>
                <a:latin typeface="Times New Roman" panose="02020603050405020304" pitchFamily="18" charset="0"/>
                <a:ea typeface="Calibri" panose="020F0502020204030204" pitchFamily="34" charset="0"/>
                <a:cs typeface="Calibri" panose="020F0502020204030204" pitchFamily="34" charset="0"/>
              </a:rPr>
              <a:t>th,</a:t>
            </a:r>
            <a:r>
              <a:rPr lang="en-IN" sz="1800" dirty="0">
                <a:effectLst/>
                <a:latin typeface="Times New Roman" panose="02020603050405020304" pitchFamily="18" charset="0"/>
                <a:ea typeface="Calibri" panose="020F0502020204030204" pitchFamily="34" charset="0"/>
                <a:cs typeface="Calibri" panose="020F0502020204030204" pitchFamily="34" charset="0"/>
              </a:rPr>
              <a:t> Diamond. Besides all the things that are included in their </a:t>
            </a:r>
            <a:r>
              <a:rPr lang="en-IN" sz="1800" b="1" i="1" dirty="0">
                <a:effectLst/>
                <a:latin typeface="Times New Roman" panose="02020603050405020304" pitchFamily="18" charset="0"/>
                <a:ea typeface="Calibri" panose="020F0502020204030204" pitchFamily="34" charset="0"/>
                <a:cs typeface="Calibri" panose="020F0502020204030204" pitchFamily="34" charset="0"/>
              </a:rPr>
              <a:t>Gold Standards</a:t>
            </a:r>
            <a:r>
              <a:rPr lang="en-IN" sz="1800" dirty="0">
                <a:effectLst/>
                <a:latin typeface="Times New Roman" panose="02020603050405020304" pitchFamily="18" charset="0"/>
                <a:ea typeface="Calibri" panose="020F0502020204030204" pitchFamily="34" charset="0"/>
                <a:cs typeface="Calibri" panose="020F0502020204030204" pitchFamily="34" charset="0"/>
              </a:rPr>
              <a:t>, there are luxurious facilities as well provided to their valuable guests. First of all, the guests can choose a huge variety of activities provided by the hotel according to the destinations. Along with a huge yacht collection, the hotel also provides culinary adventures, spa retreats, and golf. Not only families or corporate members, but couples and solo travellers can also enjoy their time with The Ritz-Carlton. The hotel also provides destination guides which include the Caribbean, US and Canada, Asia and the Pacific, Europe, and the Middle East (The Ritz-Carlton Hotel Company, L.L.C, 2022). </a:t>
            </a:r>
            <a:endParaRPr lang="en-GB" dirty="0"/>
          </a:p>
        </p:txBody>
      </p:sp>
      <p:sp>
        <p:nvSpPr>
          <p:cNvPr id="4" name="Slide Number Placeholder 3"/>
          <p:cNvSpPr>
            <a:spLocks noGrp="1"/>
          </p:cNvSpPr>
          <p:nvPr>
            <p:ph type="sldNum" sz="quarter" idx="5"/>
          </p:nvPr>
        </p:nvSpPr>
        <p:spPr/>
        <p:txBody>
          <a:bodyPr/>
          <a:lstStyle/>
          <a:p>
            <a:fld id="{D9F748BA-E885-43BC-AE73-7EB378FF3439}" type="slidenum">
              <a:rPr lang="en-GB" smtClean="0"/>
              <a:t>8</a:t>
            </a:fld>
            <a:endParaRPr lang="en-GB"/>
          </a:p>
        </p:txBody>
      </p:sp>
    </p:spTree>
    <p:extLst>
      <p:ext uri="{BB962C8B-B14F-4D97-AF65-F5344CB8AC3E}">
        <p14:creationId xmlns:p14="http://schemas.microsoft.com/office/powerpoint/2010/main" val="13988403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Calibri" panose="020F0502020204030204" pitchFamily="34" charset="0"/>
                <a:cs typeface="Calibri" panose="020F0502020204030204" pitchFamily="34" charset="0"/>
              </a:rPr>
              <a:t>In businesses, customers are the most important aspects as they are the centre of all operations and decision-making. Similarly, in the hospitality industry, the role and function of customer or guest service are very crucial as they can help to meet and even exceed the expectations of the customers. Guest service includes multiple things which are very much necessary to do while they are on stay in any hotel. Things start from handling the needs of the visitor, operating the front desk, addressing the issues guests are facing and ensuring that the highest level of satisfaction is met (</a:t>
            </a:r>
            <a:r>
              <a:rPr lang="en-GB" sz="1800" dirty="0" err="1">
                <a:effectLst/>
                <a:latin typeface="Times New Roman" panose="02020603050405020304" pitchFamily="18" charset="0"/>
                <a:ea typeface="Calibri" panose="020F0502020204030204" pitchFamily="34" charset="0"/>
                <a:cs typeface="Calibri" panose="020F0502020204030204" pitchFamily="34" charset="0"/>
              </a:rPr>
              <a:t>Stringam</a:t>
            </a:r>
            <a:r>
              <a:rPr lang="en-GB" sz="1800" dirty="0">
                <a:effectLst/>
                <a:latin typeface="Times New Roman" panose="02020603050405020304" pitchFamily="18" charset="0"/>
                <a:ea typeface="Calibri" panose="020F0502020204030204" pitchFamily="34" charset="0"/>
                <a:cs typeface="Calibri" panose="020F0502020204030204" pitchFamily="34" charset="0"/>
              </a:rPr>
              <a:t> and Gerdes, 2021</a:t>
            </a:r>
            <a:r>
              <a:rPr lang="en-IN" sz="1800" dirty="0">
                <a:effectLst/>
                <a:latin typeface="Times New Roman" panose="02020603050405020304" pitchFamily="18" charset="0"/>
                <a:ea typeface="Calibri" panose="020F0502020204030204" pitchFamily="34" charset="0"/>
                <a:cs typeface="Calibri" panose="020F0502020204030204" pitchFamily="34" charset="0"/>
              </a:rPr>
              <a:t>). Along with this, the concerns of the guests must be reflected professionally and cleanly, along with promoting the services of the hotel. Considering the function of guest service is also important because it ensures that all their expectations are met timely and attended to properly as well. As a result, for all these aspects, it is very crucial to consider the functions and roles of guest service, especially in the hospitality sector. </a:t>
            </a:r>
            <a:endParaRPr lang="en-GB" dirty="0"/>
          </a:p>
        </p:txBody>
      </p:sp>
      <p:sp>
        <p:nvSpPr>
          <p:cNvPr id="4" name="Slide Number Placeholder 3"/>
          <p:cNvSpPr>
            <a:spLocks noGrp="1"/>
          </p:cNvSpPr>
          <p:nvPr>
            <p:ph type="sldNum" sz="quarter" idx="5"/>
          </p:nvPr>
        </p:nvSpPr>
        <p:spPr/>
        <p:txBody>
          <a:bodyPr/>
          <a:lstStyle/>
          <a:p>
            <a:fld id="{D9F748BA-E885-43BC-AE73-7EB378FF3439}" type="slidenum">
              <a:rPr lang="en-GB" smtClean="0"/>
              <a:t>9</a:t>
            </a:fld>
            <a:endParaRPr lang="en-GB"/>
          </a:p>
        </p:txBody>
      </p:sp>
    </p:spTree>
    <p:extLst>
      <p:ext uri="{BB962C8B-B14F-4D97-AF65-F5344CB8AC3E}">
        <p14:creationId xmlns:p14="http://schemas.microsoft.com/office/powerpoint/2010/main" val="16398716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Calibri" panose="020F0502020204030204" pitchFamily="34" charset="0"/>
                <a:cs typeface="Calibri" panose="020F0502020204030204" pitchFamily="34" charset="0"/>
              </a:rPr>
              <a:t>The quality of hospitality or the service that is provided in a hotel reflects the business and its standards. As a result, it can be said that hospitality is very much important as it helps the business to grow. If the guests are being treated well, and all their expectations are met properly, they would like to come back to the same place or might refer other people as well. Often, people check what others are reviewing while looking for a place to stay, thus, this proves the importance of quality hospitality. Businesses in the hospitality industry can exceed guests’ expectations by providing exceptional service, like listening to them patiently, addressing their concerns timely, self-service keeping exclusive offers or facilities for kids and older guests (</a:t>
            </a:r>
            <a:r>
              <a:rPr lang="en-IN" sz="1800" dirty="0" err="1">
                <a:effectLst/>
                <a:latin typeface="Times New Roman" panose="02020603050405020304" pitchFamily="18" charset="0"/>
                <a:ea typeface="Calibri" panose="020F0502020204030204" pitchFamily="34" charset="0"/>
                <a:cs typeface="Calibri" panose="020F0502020204030204" pitchFamily="34" charset="0"/>
              </a:rPr>
              <a:t>Cloudbeds</a:t>
            </a:r>
            <a:r>
              <a:rPr lang="en-IN" sz="1800" dirty="0">
                <a:effectLst/>
                <a:latin typeface="Times New Roman" panose="02020603050405020304" pitchFamily="18" charset="0"/>
                <a:ea typeface="Calibri" panose="020F0502020204030204" pitchFamily="34" charset="0"/>
                <a:cs typeface="Calibri" panose="020F0502020204030204" pitchFamily="34" charset="0"/>
              </a:rPr>
              <a:t>, 2022). </a:t>
            </a:r>
            <a:endParaRPr lang="en-GB" dirty="0"/>
          </a:p>
        </p:txBody>
      </p:sp>
      <p:sp>
        <p:nvSpPr>
          <p:cNvPr id="4" name="Slide Number Placeholder 3"/>
          <p:cNvSpPr>
            <a:spLocks noGrp="1"/>
          </p:cNvSpPr>
          <p:nvPr>
            <p:ph type="sldNum" sz="quarter" idx="5"/>
          </p:nvPr>
        </p:nvSpPr>
        <p:spPr/>
        <p:txBody>
          <a:bodyPr/>
          <a:lstStyle/>
          <a:p>
            <a:fld id="{D9F748BA-E885-43BC-AE73-7EB378FF3439}" type="slidenum">
              <a:rPr lang="en-GB" smtClean="0"/>
              <a:t>10</a:t>
            </a:fld>
            <a:endParaRPr lang="en-GB"/>
          </a:p>
        </p:txBody>
      </p:sp>
    </p:spTree>
    <p:extLst>
      <p:ext uri="{BB962C8B-B14F-4D97-AF65-F5344CB8AC3E}">
        <p14:creationId xmlns:p14="http://schemas.microsoft.com/office/powerpoint/2010/main" val="7367405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Calibri" panose="020F0502020204030204" pitchFamily="34" charset="0"/>
                <a:cs typeface="Calibri" panose="020F0502020204030204" pitchFamily="34" charset="0"/>
              </a:rPr>
              <a:t>From all the above discussion, it can be concluded that guest service is highly crucial when it comes to the hospitality industry, and thus, the employees must take care of them. Being a luxury hotel, The Ritz-Carlton takes care of its guests with established values and principles. </a:t>
            </a:r>
            <a:endParaRPr lang="en-GB" dirty="0"/>
          </a:p>
        </p:txBody>
      </p:sp>
      <p:sp>
        <p:nvSpPr>
          <p:cNvPr id="4" name="Slide Number Placeholder 3"/>
          <p:cNvSpPr>
            <a:spLocks noGrp="1"/>
          </p:cNvSpPr>
          <p:nvPr>
            <p:ph type="sldNum" sz="quarter" idx="5"/>
          </p:nvPr>
        </p:nvSpPr>
        <p:spPr/>
        <p:txBody>
          <a:bodyPr/>
          <a:lstStyle/>
          <a:p>
            <a:fld id="{D9F748BA-E885-43BC-AE73-7EB378FF3439}" type="slidenum">
              <a:rPr lang="en-GB" smtClean="0"/>
              <a:t>11</a:t>
            </a:fld>
            <a:endParaRPr lang="en-GB"/>
          </a:p>
        </p:txBody>
      </p:sp>
    </p:spTree>
    <p:extLst>
      <p:ext uri="{BB962C8B-B14F-4D97-AF65-F5344CB8AC3E}">
        <p14:creationId xmlns:p14="http://schemas.microsoft.com/office/powerpoint/2010/main" val="31571887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5BF3F-34F1-3D4C-F1C9-93F55FC4B27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8A411E3-E850-C7A2-18CC-22C5B8616C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D1BC0AB-9CF0-8540-5C1F-708C2E2012CC}"/>
              </a:ext>
            </a:extLst>
          </p:cNvPr>
          <p:cNvSpPr>
            <a:spLocks noGrp="1"/>
          </p:cNvSpPr>
          <p:nvPr>
            <p:ph type="dt" sz="half" idx="10"/>
          </p:nvPr>
        </p:nvSpPr>
        <p:spPr/>
        <p:txBody>
          <a:bodyPr/>
          <a:lstStyle/>
          <a:p>
            <a:fld id="{19163398-D1AC-49DA-BD0E-D4C9F84C029E}" type="datetimeFigureOut">
              <a:rPr lang="en-GB" smtClean="0"/>
              <a:t>06/02/2023</a:t>
            </a:fld>
            <a:endParaRPr lang="en-GB"/>
          </a:p>
        </p:txBody>
      </p:sp>
      <p:sp>
        <p:nvSpPr>
          <p:cNvPr id="5" name="Footer Placeholder 4">
            <a:extLst>
              <a:ext uri="{FF2B5EF4-FFF2-40B4-BE49-F238E27FC236}">
                <a16:creationId xmlns:a16="http://schemas.microsoft.com/office/drawing/2014/main" id="{A53208F2-9ACD-C0F2-058D-54E454397B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4823F4-F1FF-B06D-E51B-54356086D07C}"/>
              </a:ext>
            </a:extLst>
          </p:cNvPr>
          <p:cNvSpPr>
            <a:spLocks noGrp="1"/>
          </p:cNvSpPr>
          <p:nvPr>
            <p:ph type="sldNum" sz="quarter" idx="12"/>
          </p:nvPr>
        </p:nvSpPr>
        <p:spPr/>
        <p:txBody>
          <a:bodyPr/>
          <a:lstStyle/>
          <a:p>
            <a:fld id="{EEF959D2-B691-40F0-AC26-6AAE0938DB0B}" type="slidenum">
              <a:rPr lang="en-GB" smtClean="0"/>
              <a:t>‹#›</a:t>
            </a:fld>
            <a:endParaRPr lang="en-GB"/>
          </a:p>
        </p:txBody>
      </p:sp>
    </p:spTree>
    <p:extLst>
      <p:ext uri="{BB962C8B-B14F-4D97-AF65-F5344CB8AC3E}">
        <p14:creationId xmlns:p14="http://schemas.microsoft.com/office/powerpoint/2010/main" val="42830749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3B602-4050-2E01-134E-E343A86087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D3A046-5D58-8EAD-5F52-808D98A6D6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50FF95-BFE8-A207-92B6-2F1B61B67322}"/>
              </a:ext>
            </a:extLst>
          </p:cNvPr>
          <p:cNvSpPr>
            <a:spLocks noGrp="1"/>
          </p:cNvSpPr>
          <p:nvPr>
            <p:ph type="dt" sz="half" idx="10"/>
          </p:nvPr>
        </p:nvSpPr>
        <p:spPr/>
        <p:txBody>
          <a:bodyPr/>
          <a:lstStyle/>
          <a:p>
            <a:fld id="{19163398-D1AC-49DA-BD0E-D4C9F84C029E}" type="datetimeFigureOut">
              <a:rPr lang="en-GB" smtClean="0"/>
              <a:t>06/02/2023</a:t>
            </a:fld>
            <a:endParaRPr lang="en-GB"/>
          </a:p>
        </p:txBody>
      </p:sp>
      <p:sp>
        <p:nvSpPr>
          <p:cNvPr id="5" name="Footer Placeholder 4">
            <a:extLst>
              <a:ext uri="{FF2B5EF4-FFF2-40B4-BE49-F238E27FC236}">
                <a16:creationId xmlns:a16="http://schemas.microsoft.com/office/drawing/2014/main" id="{42708F82-8E88-1399-F5CA-8D620280BB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B21887-FE6C-BACB-6766-AF12C2E26FDB}"/>
              </a:ext>
            </a:extLst>
          </p:cNvPr>
          <p:cNvSpPr>
            <a:spLocks noGrp="1"/>
          </p:cNvSpPr>
          <p:nvPr>
            <p:ph type="sldNum" sz="quarter" idx="12"/>
          </p:nvPr>
        </p:nvSpPr>
        <p:spPr/>
        <p:txBody>
          <a:bodyPr/>
          <a:lstStyle/>
          <a:p>
            <a:fld id="{EEF959D2-B691-40F0-AC26-6AAE0938DB0B}" type="slidenum">
              <a:rPr lang="en-GB" smtClean="0"/>
              <a:t>‹#›</a:t>
            </a:fld>
            <a:endParaRPr lang="en-GB"/>
          </a:p>
        </p:txBody>
      </p:sp>
    </p:spTree>
    <p:extLst>
      <p:ext uri="{BB962C8B-B14F-4D97-AF65-F5344CB8AC3E}">
        <p14:creationId xmlns:p14="http://schemas.microsoft.com/office/powerpoint/2010/main" val="31666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39086-96DB-A6A9-772B-B1B15F62034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64E9352-18C6-06CE-2E1E-42F9E750CF3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CC0F746-ACC3-A9A3-3596-CAFFDAB86F82}"/>
              </a:ext>
            </a:extLst>
          </p:cNvPr>
          <p:cNvSpPr>
            <a:spLocks noGrp="1"/>
          </p:cNvSpPr>
          <p:nvPr>
            <p:ph type="dt" sz="half" idx="10"/>
          </p:nvPr>
        </p:nvSpPr>
        <p:spPr/>
        <p:txBody>
          <a:bodyPr/>
          <a:lstStyle/>
          <a:p>
            <a:fld id="{19163398-D1AC-49DA-BD0E-D4C9F84C029E}" type="datetimeFigureOut">
              <a:rPr lang="en-GB" smtClean="0"/>
              <a:t>06/02/2023</a:t>
            </a:fld>
            <a:endParaRPr lang="en-GB"/>
          </a:p>
        </p:txBody>
      </p:sp>
      <p:sp>
        <p:nvSpPr>
          <p:cNvPr id="5" name="Footer Placeholder 4">
            <a:extLst>
              <a:ext uri="{FF2B5EF4-FFF2-40B4-BE49-F238E27FC236}">
                <a16:creationId xmlns:a16="http://schemas.microsoft.com/office/drawing/2014/main" id="{ABE022AA-1021-581A-FBB6-878522BE9C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ECBBA1-9959-DC36-3E96-415A93BB75C3}"/>
              </a:ext>
            </a:extLst>
          </p:cNvPr>
          <p:cNvSpPr>
            <a:spLocks noGrp="1"/>
          </p:cNvSpPr>
          <p:nvPr>
            <p:ph type="sldNum" sz="quarter" idx="12"/>
          </p:nvPr>
        </p:nvSpPr>
        <p:spPr/>
        <p:txBody>
          <a:bodyPr/>
          <a:lstStyle/>
          <a:p>
            <a:fld id="{EEF959D2-B691-40F0-AC26-6AAE0938DB0B}" type="slidenum">
              <a:rPr lang="en-GB" smtClean="0"/>
              <a:t>‹#›</a:t>
            </a:fld>
            <a:endParaRPr lang="en-GB"/>
          </a:p>
        </p:txBody>
      </p:sp>
    </p:spTree>
    <p:extLst>
      <p:ext uri="{BB962C8B-B14F-4D97-AF65-F5344CB8AC3E}">
        <p14:creationId xmlns:p14="http://schemas.microsoft.com/office/powerpoint/2010/main" val="2585638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A85A2-DF68-153F-D181-0F36F2A2C3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D78D80-264B-B59F-F82E-04D5733EDE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86D564C-406F-3026-5E12-05CF86526A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2ADD964-54E5-07E3-3D4B-D638A0B10E63}"/>
              </a:ext>
            </a:extLst>
          </p:cNvPr>
          <p:cNvSpPr>
            <a:spLocks noGrp="1"/>
          </p:cNvSpPr>
          <p:nvPr>
            <p:ph type="dt" sz="half" idx="10"/>
          </p:nvPr>
        </p:nvSpPr>
        <p:spPr/>
        <p:txBody>
          <a:bodyPr/>
          <a:lstStyle/>
          <a:p>
            <a:fld id="{19163398-D1AC-49DA-BD0E-D4C9F84C029E}" type="datetimeFigureOut">
              <a:rPr lang="en-GB" smtClean="0"/>
              <a:t>06/02/2023</a:t>
            </a:fld>
            <a:endParaRPr lang="en-GB"/>
          </a:p>
        </p:txBody>
      </p:sp>
      <p:sp>
        <p:nvSpPr>
          <p:cNvPr id="6" name="Footer Placeholder 5">
            <a:extLst>
              <a:ext uri="{FF2B5EF4-FFF2-40B4-BE49-F238E27FC236}">
                <a16:creationId xmlns:a16="http://schemas.microsoft.com/office/drawing/2014/main" id="{2F73BFE7-72AF-FA28-461A-A1E3E4C137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1694DA-62EA-C3C9-6979-0861D2D4C5AE}"/>
              </a:ext>
            </a:extLst>
          </p:cNvPr>
          <p:cNvSpPr>
            <a:spLocks noGrp="1"/>
          </p:cNvSpPr>
          <p:nvPr>
            <p:ph type="sldNum" sz="quarter" idx="12"/>
          </p:nvPr>
        </p:nvSpPr>
        <p:spPr/>
        <p:txBody>
          <a:bodyPr/>
          <a:lstStyle/>
          <a:p>
            <a:fld id="{EEF959D2-B691-40F0-AC26-6AAE0938DB0B}" type="slidenum">
              <a:rPr lang="en-GB" smtClean="0"/>
              <a:t>‹#›</a:t>
            </a:fld>
            <a:endParaRPr lang="en-GB"/>
          </a:p>
        </p:txBody>
      </p:sp>
    </p:spTree>
    <p:extLst>
      <p:ext uri="{BB962C8B-B14F-4D97-AF65-F5344CB8AC3E}">
        <p14:creationId xmlns:p14="http://schemas.microsoft.com/office/powerpoint/2010/main" val="29547545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B85E6-791F-81B0-87CC-D4106D1FFC2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6D2976-F350-DB6A-703E-EC4C8D7935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94A090A-EC94-22CD-4660-7BE49DAC670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6963938-DD8D-E466-683C-2D849A6C9ED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5441756-1A00-4DE9-B813-888792245F3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5091003-7FD1-1523-27E7-B2D34C767243}"/>
              </a:ext>
            </a:extLst>
          </p:cNvPr>
          <p:cNvSpPr>
            <a:spLocks noGrp="1"/>
          </p:cNvSpPr>
          <p:nvPr>
            <p:ph type="dt" sz="half" idx="10"/>
          </p:nvPr>
        </p:nvSpPr>
        <p:spPr/>
        <p:txBody>
          <a:bodyPr/>
          <a:lstStyle/>
          <a:p>
            <a:fld id="{19163398-D1AC-49DA-BD0E-D4C9F84C029E}" type="datetimeFigureOut">
              <a:rPr lang="en-GB" smtClean="0"/>
              <a:t>06/02/2023</a:t>
            </a:fld>
            <a:endParaRPr lang="en-GB"/>
          </a:p>
        </p:txBody>
      </p:sp>
      <p:sp>
        <p:nvSpPr>
          <p:cNvPr id="8" name="Footer Placeholder 7">
            <a:extLst>
              <a:ext uri="{FF2B5EF4-FFF2-40B4-BE49-F238E27FC236}">
                <a16:creationId xmlns:a16="http://schemas.microsoft.com/office/drawing/2014/main" id="{6D984413-0EBD-42D3-00B0-474C44B2C92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6F4AFB9-F510-6E54-6837-6A2C77A4845D}"/>
              </a:ext>
            </a:extLst>
          </p:cNvPr>
          <p:cNvSpPr>
            <a:spLocks noGrp="1"/>
          </p:cNvSpPr>
          <p:nvPr>
            <p:ph type="sldNum" sz="quarter" idx="12"/>
          </p:nvPr>
        </p:nvSpPr>
        <p:spPr/>
        <p:txBody>
          <a:bodyPr/>
          <a:lstStyle/>
          <a:p>
            <a:fld id="{EEF959D2-B691-40F0-AC26-6AAE0938DB0B}" type="slidenum">
              <a:rPr lang="en-GB" smtClean="0"/>
              <a:t>‹#›</a:t>
            </a:fld>
            <a:endParaRPr lang="en-GB"/>
          </a:p>
        </p:txBody>
      </p:sp>
    </p:spTree>
    <p:extLst>
      <p:ext uri="{BB962C8B-B14F-4D97-AF65-F5344CB8AC3E}">
        <p14:creationId xmlns:p14="http://schemas.microsoft.com/office/powerpoint/2010/main" val="38166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DDBC3-D75F-F981-BD3A-1EF6C61E145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C1499C-722E-F8CB-7EC1-FC3181FA2D92}"/>
              </a:ext>
            </a:extLst>
          </p:cNvPr>
          <p:cNvSpPr>
            <a:spLocks noGrp="1"/>
          </p:cNvSpPr>
          <p:nvPr>
            <p:ph type="dt" sz="half" idx="10"/>
          </p:nvPr>
        </p:nvSpPr>
        <p:spPr/>
        <p:txBody>
          <a:bodyPr/>
          <a:lstStyle/>
          <a:p>
            <a:fld id="{19163398-D1AC-49DA-BD0E-D4C9F84C029E}" type="datetimeFigureOut">
              <a:rPr lang="en-GB" smtClean="0"/>
              <a:t>06/02/2023</a:t>
            </a:fld>
            <a:endParaRPr lang="en-GB"/>
          </a:p>
        </p:txBody>
      </p:sp>
      <p:sp>
        <p:nvSpPr>
          <p:cNvPr id="4" name="Footer Placeholder 3">
            <a:extLst>
              <a:ext uri="{FF2B5EF4-FFF2-40B4-BE49-F238E27FC236}">
                <a16:creationId xmlns:a16="http://schemas.microsoft.com/office/drawing/2014/main" id="{0763E51D-0DFB-6FEE-D0A9-23E5028F3DC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01EAACA-29BA-B544-C834-2B5F214A04F2}"/>
              </a:ext>
            </a:extLst>
          </p:cNvPr>
          <p:cNvSpPr>
            <a:spLocks noGrp="1"/>
          </p:cNvSpPr>
          <p:nvPr>
            <p:ph type="sldNum" sz="quarter" idx="12"/>
          </p:nvPr>
        </p:nvSpPr>
        <p:spPr/>
        <p:txBody>
          <a:bodyPr/>
          <a:lstStyle/>
          <a:p>
            <a:fld id="{EEF959D2-B691-40F0-AC26-6AAE0938DB0B}" type="slidenum">
              <a:rPr lang="en-GB" smtClean="0"/>
              <a:t>‹#›</a:t>
            </a:fld>
            <a:endParaRPr lang="en-GB"/>
          </a:p>
        </p:txBody>
      </p:sp>
    </p:spTree>
    <p:extLst>
      <p:ext uri="{BB962C8B-B14F-4D97-AF65-F5344CB8AC3E}">
        <p14:creationId xmlns:p14="http://schemas.microsoft.com/office/powerpoint/2010/main" val="2649793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F1F892-E406-209F-BFB7-CE54C0306AA7}"/>
              </a:ext>
            </a:extLst>
          </p:cNvPr>
          <p:cNvSpPr>
            <a:spLocks noGrp="1"/>
          </p:cNvSpPr>
          <p:nvPr>
            <p:ph type="dt" sz="half" idx="10"/>
          </p:nvPr>
        </p:nvSpPr>
        <p:spPr/>
        <p:txBody>
          <a:bodyPr/>
          <a:lstStyle/>
          <a:p>
            <a:fld id="{19163398-D1AC-49DA-BD0E-D4C9F84C029E}" type="datetimeFigureOut">
              <a:rPr lang="en-GB" smtClean="0"/>
              <a:t>06/02/2023</a:t>
            </a:fld>
            <a:endParaRPr lang="en-GB"/>
          </a:p>
        </p:txBody>
      </p:sp>
      <p:sp>
        <p:nvSpPr>
          <p:cNvPr id="3" name="Footer Placeholder 2">
            <a:extLst>
              <a:ext uri="{FF2B5EF4-FFF2-40B4-BE49-F238E27FC236}">
                <a16:creationId xmlns:a16="http://schemas.microsoft.com/office/drawing/2014/main" id="{34BED6AC-A0FA-7BFD-22A7-CFD8499080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B5D4121-7AC7-646C-920A-33EA41FF6AED}"/>
              </a:ext>
            </a:extLst>
          </p:cNvPr>
          <p:cNvSpPr>
            <a:spLocks noGrp="1"/>
          </p:cNvSpPr>
          <p:nvPr>
            <p:ph type="sldNum" sz="quarter" idx="12"/>
          </p:nvPr>
        </p:nvSpPr>
        <p:spPr/>
        <p:txBody>
          <a:bodyPr/>
          <a:lstStyle/>
          <a:p>
            <a:fld id="{EEF959D2-B691-40F0-AC26-6AAE0938DB0B}" type="slidenum">
              <a:rPr lang="en-GB" smtClean="0"/>
              <a:t>‹#›</a:t>
            </a:fld>
            <a:endParaRPr lang="en-GB"/>
          </a:p>
        </p:txBody>
      </p:sp>
    </p:spTree>
    <p:extLst>
      <p:ext uri="{BB962C8B-B14F-4D97-AF65-F5344CB8AC3E}">
        <p14:creationId xmlns:p14="http://schemas.microsoft.com/office/powerpoint/2010/main" val="946549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F5BB7-45E6-C824-C92A-5570292318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EEEB6AF-F29B-DD9C-5591-111CB9AB946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A12223A-3325-0CFD-9B14-1CF5A5056B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9B6C2F-A19B-0EE8-A51D-EC4480127A91}"/>
              </a:ext>
            </a:extLst>
          </p:cNvPr>
          <p:cNvSpPr>
            <a:spLocks noGrp="1"/>
          </p:cNvSpPr>
          <p:nvPr>
            <p:ph type="dt" sz="half" idx="10"/>
          </p:nvPr>
        </p:nvSpPr>
        <p:spPr/>
        <p:txBody>
          <a:bodyPr/>
          <a:lstStyle/>
          <a:p>
            <a:fld id="{19163398-D1AC-49DA-BD0E-D4C9F84C029E}" type="datetimeFigureOut">
              <a:rPr lang="en-GB" smtClean="0"/>
              <a:t>06/02/2023</a:t>
            </a:fld>
            <a:endParaRPr lang="en-GB"/>
          </a:p>
        </p:txBody>
      </p:sp>
      <p:sp>
        <p:nvSpPr>
          <p:cNvPr id="6" name="Footer Placeholder 5">
            <a:extLst>
              <a:ext uri="{FF2B5EF4-FFF2-40B4-BE49-F238E27FC236}">
                <a16:creationId xmlns:a16="http://schemas.microsoft.com/office/drawing/2014/main" id="{35379790-8DE8-B2A9-3975-078A5F1B08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5E796A-E0D6-7107-0E6E-98F42CD56A26}"/>
              </a:ext>
            </a:extLst>
          </p:cNvPr>
          <p:cNvSpPr>
            <a:spLocks noGrp="1"/>
          </p:cNvSpPr>
          <p:nvPr>
            <p:ph type="sldNum" sz="quarter" idx="12"/>
          </p:nvPr>
        </p:nvSpPr>
        <p:spPr/>
        <p:txBody>
          <a:bodyPr/>
          <a:lstStyle/>
          <a:p>
            <a:fld id="{EEF959D2-B691-40F0-AC26-6AAE0938DB0B}" type="slidenum">
              <a:rPr lang="en-GB" smtClean="0"/>
              <a:t>‹#›</a:t>
            </a:fld>
            <a:endParaRPr lang="en-GB"/>
          </a:p>
        </p:txBody>
      </p:sp>
    </p:spTree>
    <p:extLst>
      <p:ext uri="{BB962C8B-B14F-4D97-AF65-F5344CB8AC3E}">
        <p14:creationId xmlns:p14="http://schemas.microsoft.com/office/powerpoint/2010/main" val="20472142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EC32D-58A8-54BB-76FA-E3591BBB20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CABFA32-E690-19E0-3A44-CF8225D3C3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A923337-B7FB-E475-50CE-7B4C596E56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42987A-432F-B7F6-58E9-67D393977C2C}"/>
              </a:ext>
            </a:extLst>
          </p:cNvPr>
          <p:cNvSpPr>
            <a:spLocks noGrp="1"/>
          </p:cNvSpPr>
          <p:nvPr>
            <p:ph type="dt" sz="half" idx="10"/>
          </p:nvPr>
        </p:nvSpPr>
        <p:spPr/>
        <p:txBody>
          <a:bodyPr/>
          <a:lstStyle/>
          <a:p>
            <a:fld id="{19163398-D1AC-49DA-BD0E-D4C9F84C029E}" type="datetimeFigureOut">
              <a:rPr lang="en-GB" smtClean="0"/>
              <a:t>06/02/2023</a:t>
            </a:fld>
            <a:endParaRPr lang="en-GB"/>
          </a:p>
        </p:txBody>
      </p:sp>
      <p:sp>
        <p:nvSpPr>
          <p:cNvPr id="6" name="Footer Placeholder 5">
            <a:extLst>
              <a:ext uri="{FF2B5EF4-FFF2-40B4-BE49-F238E27FC236}">
                <a16:creationId xmlns:a16="http://schemas.microsoft.com/office/drawing/2014/main" id="{6BE226FA-3FDA-124D-5EF4-E97006F0E8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469921-E1E6-2D94-0837-F50F45AD0934}"/>
              </a:ext>
            </a:extLst>
          </p:cNvPr>
          <p:cNvSpPr>
            <a:spLocks noGrp="1"/>
          </p:cNvSpPr>
          <p:nvPr>
            <p:ph type="sldNum" sz="quarter" idx="12"/>
          </p:nvPr>
        </p:nvSpPr>
        <p:spPr/>
        <p:txBody>
          <a:bodyPr/>
          <a:lstStyle/>
          <a:p>
            <a:fld id="{EEF959D2-B691-40F0-AC26-6AAE0938DB0B}" type="slidenum">
              <a:rPr lang="en-GB" smtClean="0"/>
              <a:t>‹#›</a:t>
            </a:fld>
            <a:endParaRPr lang="en-GB"/>
          </a:p>
        </p:txBody>
      </p:sp>
    </p:spTree>
    <p:extLst>
      <p:ext uri="{BB962C8B-B14F-4D97-AF65-F5344CB8AC3E}">
        <p14:creationId xmlns:p14="http://schemas.microsoft.com/office/powerpoint/2010/main" val="3072190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D60CD-5996-8AFF-CB17-DA6948507DD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1F0F80-F217-6F4F-5D1E-4BB2C9ECDB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7EC03A-40EB-106F-457D-EAF4B15207FC}"/>
              </a:ext>
            </a:extLst>
          </p:cNvPr>
          <p:cNvSpPr>
            <a:spLocks noGrp="1"/>
          </p:cNvSpPr>
          <p:nvPr>
            <p:ph type="dt" sz="half" idx="10"/>
          </p:nvPr>
        </p:nvSpPr>
        <p:spPr/>
        <p:txBody>
          <a:bodyPr/>
          <a:lstStyle/>
          <a:p>
            <a:fld id="{19163398-D1AC-49DA-BD0E-D4C9F84C029E}" type="datetimeFigureOut">
              <a:rPr lang="en-GB" smtClean="0"/>
              <a:t>06/02/2023</a:t>
            </a:fld>
            <a:endParaRPr lang="en-GB"/>
          </a:p>
        </p:txBody>
      </p:sp>
      <p:sp>
        <p:nvSpPr>
          <p:cNvPr id="5" name="Footer Placeholder 4">
            <a:extLst>
              <a:ext uri="{FF2B5EF4-FFF2-40B4-BE49-F238E27FC236}">
                <a16:creationId xmlns:a16="http://schemas.microsoft.com/office/drawing/2014/main" id="{B257CBD3-7506-9C44-3DA6-828D38EE21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C68790-8871-2400-4CE2-0F0E1BB6E02D}"/>
              </a:ext>
            </a:extLst>
          </p:cNvPr>
          <p:cNvSpPr>
            <a:spLocks noGrp="1"/>
          </p:cNvSpPr>
          <p:nvPr>
            <p:ph type="sldNum" sz="quarter" idx="12"/>
          </p:nvPr>
        </p:nvSpPr>
        <p:spPr/>
        <p:txBody>
          <a:bodyPr/>
          <a:lstStyle/>
          <a:p>
            <a:fld id="{EEF959D2-B691-40F0-AC26-6AAE0938DB0B}" type="slidenum">
              <a:rPr lang="en-GB" smtClean="0"/>
              <a:t>‹#›</a:t>
            </a:fld>
            <a:endParaRPr lang="en-GB"/>
          </a:p>
        </p:txBody>
      </p:sp>
    </p:spTree>
    <p:extLst>
      <p:ext uri="{BB962C8B-B14F-4D97-AF65-F5344CB8AC3E}">
        <p14:creationId xmlns:p14="http://schemas.microsoft.com/office/powerpoint/2010/main" val="39850641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FEACDE-CC47-A45A-07C2-84EE9C6BAE1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554DF9A-2B4D-9BBE-B328-88B2367DAEE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CF1C4A-615D-26BB-639B-5CB6E75A11C9}"/>
              </a:ext>
            </a:extLst>
          </p:cNvPr>
          <p:cNvSpPr>
            <a:spLocks noGrp="1"/>
          </p:cNvSpPr>
          <p:nvPr>
            <p:ph type="dt" sz="half" idx="10"/>
          </p:nvPr>
        </p:nvSpPr>
        <p:spPr/>
        <p:txBody>
          <a:bodyPr/>
          <a:lstStyle/>
          <a:p>
            <a:fld id="{19163398-D1AC-49DA-BD0E-D4C9F84C029E}" type="datetimeFigureOut">
              <a:rPr lang="en-GB" smtClean="0"/>
              <a:t>06/02/2023</a:t>
            </a:fld>
            <a:endParaRPr lang="en-GB"/>
          </a:p>
        </p:txBody>
      </p:sp>
      <p:sp>
        <p:nvSpPr>
          <p:cNvPr id="5" name="Footer Placeholder 4">
            <a:extLst>
              <a:ext uri="{FF2B5EF4-FFF2-40B4-BE49-F238E27FC236}">
                <a16:creationId xmlns:a16="http://schemas.microsoft.com/office/drawing/2014/main" id="{1F094134-2E5E-AF3C-442A-6164DAFF70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371CD7-000F-794A-15F6-B87DDFC83229}"/>
              </a:ext>
            </a:extLst>
          </p:cNvPr>
          <p:cNvSpPr>
            <a:spLocks noGrp="1"/>
          </p:cNvSpPr>
          <p:nvPr>
            <p:ph type="sldNum" sz="quarter" idx="12"/>
          </p:nvPr>
        </p:nvSpPr>
        <p:spPr/>
        <p:txBody>
          <a:bodyPr/>
          <a:lstStyle/>
          <a:p>
            <a:fld id="{EEF959D2-B691-40F0-AC26-6AAE0938DB0B}" type="slidenum">
              <a:rPr lang="en-GB" smtClean="0"/>
              <a:t>‹#›</a:t>
            </a:fld>
            <a:endParaRPr lang="en-GB"/>
          </a:p>
        </p:txBody>
      </p:sp>
    </p:spTree>
    <p:extLst>
      <p:ext uri="{BB962C8B-B14F-4D97-AF65-F5344CB8AC3E}">
        <p14:creationId xmlns:p14="http://schemas.microsoft.com/office/powerpoint/2010/main" val="35879333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9000"/>
            <a:lum/>
          </a:blip>
          <a:srcRect/>
          <a:stretch>
            <a:fillRect l="33000" t="23000" r="28000" b="25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6E6393C-372C-1528-F2C9-58CD5B6916E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73F8EF-380B-4589-E907-48189B3E3AC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219450-8A9D-7EE5-BB14-F0B23504E8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163398-D1AC-49DA-BD0E-D4C9F84C029E}" type="datetimeFigureOut">
              <a:rPr lang="en-GB" smtClean="0"/>
              <a:t>06/02/2023</a:t>
            </a:fld>
            <a:endParaRPr lang="en-GB"/>
          </a:p>
        </p:txBody>
      </p:sp>
      <p:sp>
        <p:nvSpPr>
          <p:cNvPr id="5" name="Footer Placeholder 4">
            <a:extLst>
              <a:ext uri="{FF2B5EF4-FFF2-40B4-BE49-F238E27FC236}">
                <a16:creationId xmlns:a16="http://schemas.microsoft.com/office/drawing/2014/main" id="{F611ABB7-25D6-EC2D-6997-61108D5FF61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16C1CE7-3801-4A9C-DF7C-34FF39EEF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F959D2-B691-40F0-AC26-6AAE0938DB0B}" type="slidenum">
              <a:rPr lang="en-GB" smtClean="0"/>
              <a:t>‹#›</a:t>
            </a:fld>
            <a:endParaRPr lang="en-GB"/>
          </a:p>
        </p:txBody>
      </p:sp>
    </p:spTree>
    <p:extLst>
      <p:ext uri="{BB962C8B-B14F-4D97-AF65-F5344CB8AC3E}">
        <p14:creationId xmlns:p14="http://schemas.microsoft.com/office/powerpoint/2010/main" val="30406981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7C52A-B73B-7319-E4AE-423B4666946A}"/>
              </a:ext>
            </a:extLst>
          </p:cNvPr>
          <p:cNvSpPr>
            <a:spLocks noGrp="1"/>
          </p:cNvSpPr>
          <p:nvPr>
            <p:ph type="ctrTitle"/>
          </p:nvPr>
        </p:nvSpPr>
        <p:spPr>
          <a:xfrm>
            <a:off x="894735" y="1160206"/>
            <a:ext cx="9773265" cy="2268793"/>
          </a:xfrm>
        </p:spPr>
        <p:txBody>
          <a:bodyPr>
            <a:normAutofit fontScale="90000"/>
          </a:bodyPr>
          <a:lstStyle/>
          <a:p>
            <a:r>
              <a:rPr lang="en-IN" sz="4800" b="1" dirty="0">
                <a:effectLst/>
                <a:latin typeface="Times New Roman" panose="02020603050405020304" pitchFamily="18" charset="0"/>
                <a:ea typeface="Calibri" panose="020F0502020204030204" pitchFamily="34" charset="0"/>
                <a:cs typeface="Calibri" panose="020F0502020204030204" pitchFamily="34" charset="0"/>
              </a:rPr>
              <a:t> Presentation</a:t>
            </a:r>
            <a:br>
              <a:rPr lang="en-IN" sz="4800" b="1" dirty="0">
                <a:effectLst/>
                <a:latin typeface="Times New Roman" panose="02020603050405020304" pitchFamily="18" charset="0"/>
                <a:ea typeface="Calibri" panose="020F0502020204030204" pitchFamily="34" charset="0"/>
                <a:cs typeface="Calibri" panose="020F0502020204030204" pitchFamily="34" charset="0"/>
              </a:rPr>
            </a:br>
            <a:endParaRPr lang="en-GB" sz="16600" dirty="0"/>
          </a:p>
        </p:txBody>
      </p:sp>
      <p:pic>
        <p:nvPicPr>
          <p:cNvPr id="6" name="Picture 5">
            <a:extLst>
              <a:ext uri="{FF2B5EF4-FFF2-40B4-BE49-F238E27FC236}">
                <a16:creationId xmlns:a16="http://schemas.microsoft.com/office/drawing/2014/main" id="{022A2663-835B-5F90-B40D-D150B34EC1BC}"/>
              </a:ext>
            </a:extLst>
          </p:cNvPr>
          <p:cNvPicPr>
            <a:picLocks noChangeAspect="1"/>
          </p:cNvPicPr>
          <p:nvPr/>
        </p:nvPicPr>
        <p:blipFill>
          <a:blip r:embed="rId2"/>
          <a:stretch>
            <a:fillRect/>
          </a:stretch>
        </p:blipFill>
        <p:spPr>
          <a:xfrm>
            <a:off x="3229356" y="2093643"/>
            <a:ext cx="5733288" cy="2847692"/>
          </a:xfrm>
          <a:prstGeom prst="rect">
            <a:avLst/>
          </a:prstGeom>
        </p:spPr>
      </p:pic>
      <p:pic>
        <p:nvPicPr>
          <p:cNvPr id="7" name="Picture 2" descr="The Ritz-Carlton Logo [ Download - Logo - icon ] png svg">
            <a:extLst>
              <a:ext uri="{FF2B5EF4-FFF2-40B4-BE49-F238E27FC236}">
                <a16:creationId xmlns:a16="http://schemas.microsoft.com/office/drawing/2014/main" id="{B9741B0A-C93B-9BF7-1D92-DD36A32B91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23797" y="98323"/>
            <a:ext cx="3368203" cy="5039032"/>
          </a:xfrm>
          <a:prstGeom prst="rect">
            <a:avLst/>
          </a:prstGeom>
          <a:noFill/>
          <a:effectLst>
            <a:reflection blurRad="6350" stA="50000" endA="275" endPos="40000" dist="101600" dir="5400000" sy="-100000" algn="bl" rotWithShape="0"/>
          </a:effectLst>
          <a:extLst>
            <a:ext uri="{909E8E84-426E-40DD-AFC4-6F175D3DCCD1}">
              <a14:hiddenFill xmlns:a14="http://schemas.microsoft.com/office/drawing/2010/main">
                <a:solidFill>
                  <a:srgbClr val="FFFFFF"/>
                </a:solidFill>
              </a14:hiddenFill>
            </a:ext>
          </a:extLst>
        </p:spPr>
      </p:pic>
      <p:pic>
        <p:nvPicPr>
          <p:cNvPr id="8" name="Picture 7" descr="Logo&#10;&#10;Description automatically generated">
            <a:extLst>
              <a:ext uri="{FF2B5EF4-FFF2-40B4-BE49-F238E27FC236}">
                <a16:creationId xmlns:a16="http://schemas.microsoft.com/office/drawing/2014/main" id="{8896A198-F44A-F14B-D493-AA034E28375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36268" y="509318"/>
            <a:ext cx="1653540" cy="1584325"/>
          </a:xfrm>
          <a:prstGeom prst="rect">
            <a:avLst/>
          </a:prstGeom>
          <a:noFill/>
          <a:ln>
            <a:noFill/>
          </a:ln>
        </p:spPr>
      </p:pic>
    </p:spTree>
    <p:extLst>
      <p:ext uri="{BB962C8B-B14F-4D97-AF65-F5344CB8AC3E}">
        <p14:creationId xmlns:p14="http://schemas.microsoft.com/office/powerpoint/2010/main" val="16535780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F55B5-1E00-A95F-E91D-73141184DFE2}"/>
              </a:ext>
            </a:extLst>
          </p:cNvPr>
          <p:cNvSpPr>
            <a:spLocks noGrp="1"/>
          </p:cNvSpPr>
          <p:nvPr>
            <p:ph type="title"/>
          </p:nvPr>
        </p:nvSpPr>
        <p:spPr/>
        <p:txBody>
          <a:bodyPr>
            <a:normAutofit/>
          </a:bodyPr>
          <a:lstStyle/>
          <a:p>
            <a:pPr algn="ctr"/>
            <a:r>
              <a:rPr lang="en-IN" sz="4000" b="1" dirty="0">
                <a:latin typeface="Times New Roman" panose="02020603050405020304" pitchFamily="18" charset="0"/>
                <a:cs typeface="Times New Roman" panose="02020603050405020304" pitchFamily="18" charset="0"/>
              </a:rPr>
              <a:t>Table of Contents</a:t>
            </a:r>
            <a:endParaRPr lang="en-GB"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74A72A2-9459-51CF-9E97-04CCCB3EEA98}"/>
              </a:ext>
            </a:extLst>
          </p:cNvPr>
          <p:cNvSpPr>
            <a:spLocks noGrp="1"/>
          </p:cNvSpPr>
          <p:nvPr>
            <p:ph idx="1"/>
          </p:nvPr>
        </p:nvSpPr>
        <p:spPr>
          <a:xfrm>
            <a:off x="838200" y="1608808"/>
            <a:ext cx="10515600" cy="4667250"/>
          </a:xfrm>
        </p:spPr>
        <p:txBody>
          <a:bodyPr>
            <a:normAutofit fontScale="77500" lnSpcReduction="20000"/>
          </a:bodyPr>
          <a:lstStyle/>
          <a:p>
            <a:pPr>
              <a:lnSpc>
                <a:spcPct val="160000"/>
              </a:lnSpc>
            </a:pPr>
            <a:r>
              <a:rPr lang="en-IN" sz="2400" dirty="0">
                <a:latin typeface="Times New Roman" panose="02020603050405020304" pitchFamily="18" charset="0"/>
                <a:cs typeface="Times New Roman" panose="02020603050405020304" pitchFamily="18" charset="0"/>
              </a:rPr>
              <a:t>Slide 3: Introduction</a:t>
            </a:r>
          </a:p>
          <a:p>
            <a:pPr>
              <a:lnSpc>
                <a:spcPct val="160000"/>
              </a:lnSpc>
            </a:pPr>
            <a:r>
              <a:rPr lang="en-IN" sz="2400" dirty="0">
                <a:latin typeface="Times New Roman" panose="02020603050405020304" pitchFamily="18" charset="0"/>
                <a:cs typeface="Times New Roman" panose="02020603050405020304" pitchFamily="18" charset="0"/>
              </a:rPr>
              <a:t>Slide 4: </a:t>
            </a:r>
            <a:r>
              <a:rPr lang="en-IN" sz="2400" kern="0" dirty="0">
                <a:effectLst/>
                <a:latin typeface="Times New Roman" panose="02020603050405020304" pitchFamily="18" charset="0"/>
                <a:ea typeface="Arial" panose="020B0604020202020204" pitchFamily="34" charset="0"/>
                <a:cs typeface="Times New Roman" panose="02020603050405020304" pitchFamily="18" charset="0"/>
              </a:rPr>
              <a:t>Briefly introduce your chosen hotel brand. </a:t>
            </a:r>
            <a:endParaRPr lang="en-GB" sz="2400" dirty="0">
              <a:latin typeface="Times New Roman" panose="02020603050405020304" pitchFamily="18" charset="0"/>
              <a:cs typeface="Times New Roman" panose="02020603050405020304" pitchFamily="18" charset="0"/>
            </a:endParaRPr>
          </a:p>
          <a:p>
            <a:pPr>
              <a:lnSpc>
                <a:spcPct val="160000"/>
              </a:lnSpc>
            </a:pPr>
            <a:r>
              <a:rPr lang="en-IN" sz="2400" dirty="0">
                <a:latin typeface="Times New Roman" panose="02020603050405020304" pitchFamily="18" charset="0"/>
                <a:cs typeface="Times New Roman" panose="02020603050405020304" pitchFamily="18" charset="0"/>
              </a:rPr>
              <a:t>Slide 6: </a:t>
            </a:r>
            <a:r>
              <a:rPr lang="en-IN" sz="2400" kern="0" dirty="0">
                <a:effectLst/>
                <a:latin typeface="Times New Roman" panose="02020603050405020304" pitchFamily="18" charset="0"/>
                <a:ea typeface="Arial" panose="020B0604020202020204" pitchFamily="34" charset="0"/>
                <a:cs typeface="Times New Roman" panose="02020603050405020304" pitchFamily="18" charset="0"/>
              </a:rPr>
              <a:t>Identify the hotel brand's main consumers. </a:t>
            </a:r>
            <a:endParaRPr lang="en-GB" sz="2400" dirty="0">
              <a:latin typeface="Times New Roman" panose="02020603050405020304" pitchFamily="18" charset="0"/>
              <a:cs typeface="Times New Roman" panose="02020603050405020304" pitchFamily="18" charset="0"/>
            </a:endParaRPr>
          </a:p>
          <a:p>
            <a:pPr>
              <a:lnSpc>
                <a:spcPct val="160000"/>
              </a:lnSpc>
            </a:pPr>
            <a:r>
              <a:rPr lang="en-IN" sz="2400" dirty="0">
                <a:latin typeface="Times New Roman" panose="02020603050405020304" pitchFamily="18" charset="0"/>
                <a:cs typeface="Times New Roman" panose="02020603050405020304" pitchFamily="18" charset="0"/>
              </a:rPr>
              <a:t>Slide 7: </a:t>
            </a:r>
            <a:r>
              <a:rPr lang="en-IN" sz="2400" kern="0" dirty="0">
                <a:effectLst/>
                <a:latin typeface="Times New Roman" panose="02020603050405020304" pitchFamily="18" charset="0"/>
                <a:ea typeface="Arial" panose="020B0604020202020204" pitchFamily="34" charset="0"/>
                <a:cs typeface="Times New Roman" panose="02020603050405020304" pitchFamily="18" charset="0"/>
              </a:rPr>
              <a:t>Outline the nature, scope and role of the guest services and facilities that are provided to these guests by the hotel brand. </a:t>
            </a:r>
            <a:endParaRPr lang="en-GB" sz="2400" dirty="0">
              <a:latin typeface="Times New Roman" panose="02020603050405020304" pitchFamily="18" charset="0"/>
              <a:cs typeface="Times New Roman" panose="02020603050405020304" pitchFamily="18" charset="0"/>
            </a:endParaRPr>
          </a:p>
          <a:p>
            <a:pPr>
              <a:lnSpc>
                <a:spcPct val="160000"/>
              </a:lnSpc>
            </a:pPr>
            <a:r>
              <a:rPr lang="en-IN" sz="2400" dirty="0">
                <a:latin typeface="Times New Roman" panose="02020603050405020304" pitchFamily="18" charset="0"/>
                <a:cs typeface="Times New Roman" panose="02020603050405020304" pitchFamily="18" charset="0"/>
              </a:rPr>
              <a:t>Slide 9: </a:t>
            </a:r>
            <a:r>
              <a:rPr lang="en-IN" sz="2400" kern="0" dirty="0">
                <a:effectLst/>
                <a:latin typeface="Times New Roman" panose="02020603050405020304" pitchFamily="18" charset="0"/>
                <a:ea typeface="Arial" panose="020B0604020202020204" pitchFamily="34" charset="0"/>
                <a:cs typeface="Times New Roman" panose="02020603050405020304" pitchFamily="18" charset="0"/>
              </a:rPr>
              <a:t>Explain the need to consider the role and function of guest services in general. </a:t>
            </a:r>
            <a:endParaRPr lang="en-GB" sz="2400" dirty="0">
              <a:latin typeface="Times New Roman" panose="02020603050405020304" pitchFamily="18" charset="0"/>
              <a:cs typeface="Times New Roman" panose="02020603050405020304" pitchFamily="18" charset="0"/>
            </a:endParaRPr>
          </a:p>
          <a:p>
            <a:pPr>
              <a:lnSpc>
                <a:spcPct val="160000"/>
              </a:lnSpc>
            </a:pPr>
            <a:r>
              <a:rPr lang="en-IN" sz="2400" dirty="0">
                <a:latin typeface="Times New Roman" panose="02020603050405020304" pitchFamily="18" charset="0"/>
                <a:cs typeface="Times New Roman" panose="02020603050405020304" pitchFamily="18" charset="0"/>
              </a:rPr>
              <a:t>Slide 10: </a:t>
            </a:r>
            <a:r>
              <a:rPr lang="en-IN" sz="2400" kern="0" dirty="0">
                <a:effectLst/>
                <a:latin typeface="Times New Roman" panose="02020603050405020304" pitchFamily="18" charset="0"/>
                <a:ea typeface="Arial" panose="020B0604020202020204" pitchFamily="34" charset="0"/>
                <a:cs typeface="Times New Roman" panose="02020603050405020304" pitchFamily="18" charset="0"/>
              </a:rPr>
              <a:t>Discuss the importance of hospitality and how hotels meet/exceed guest expectations. </a:t>
            </a:r>
            <a:endParaRPr lang="en-GB" sz="2400" dirty="0">
              <a:latin typeface="Times New Roman" panose="02020603050405020304" pitchFamily="18" charset="0"/>
              <a:cs typeface="Times New Roman" panose="02020603050405020304" pitchFamily="18" charset="0"/>
            </a:endParaRPr>
          </a:p>
          <a:p>
            <a:pPr>
              <a:lnSpc>
                <a:spcPct val="160000"/>
              </a:lnSpc>
            </a:pPr>
            <a:r>
              <a:rPr lang="en-IN" sz="2400" dirty="0">
                <a:latin typeface="Times New Roman" panose="02020603050405020304" pitchFamily="18" charset="0"/>
                <a:cs typeface="Times New Roman" panose="02020603050405020304" pitchFamily="18" charset="0"/>
              </a:rPr>
              <a:t>Slide 11: Conclusion</a:t>
            </a:r>
            <a:endParaRPr lang="en-GB" sz="2400" dirty="0">
              <a:latin typeface="Times New Roman" panose="02020603050405020304" pitchFamily="18" charset="0"/>
              <a:cs typeface="Times New Roman" panose="02020603050405020304" pitchFamily="18" charset="0"/>
            </a:endParaRPr>
          </a:p>
          <a:p>
            <a:pPr>
              <a:lnSpc>
                <a:spcPct val="160000"/>
              </a:lnSpc>
            </a:pPr>
            <a:r>
              <a:rPr lang="en-IN" sz="2400" dirty="0">
                <a:latin typeface="Times New Roman" panose="02020603050405020304" pitchFamily="18" charset="0"/>
                <a:cs typeface="Times New Roman" panose="02020603050405020304" pitchFamily="18" charset="0"/>
              </a:rPr>
              <a:t>Slide 12: Reference List</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15148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1F011-F6A0-921C-9625-239BB53DC68D}"/>
              </a:ext>
            </a:extLst>
          </p:cNvPr>
          <p:cNvSpPr>
            <a:spLocks noGrp="1"/>
          </p:cNvSpPr>
          <p:nvPr>
            <p:ph type="title"/>
          </p:nvPr>
        </p:nvSpPr>
        <p:spPr/>
        <p:txBody>
          <a:bodyPr/>
          <a:lstStyle/>
          <a:p>
            <a:pPr algn="ctr"/>
            <a:r>
              <a:rPr lang="en-IN" sz="4000" b="1" dirty="0">
                <a:latin typeface="Times New Roman" panose="02020603050405020304" pitchFamily="18" charset="0"/>
                <a:cs typeface="Times New Roman" panose="02020603050405020304" pitchFamily="18" charset="0"/>
              </a:rPr>
              <a:t>Introduction</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D309246-6D43-E8AF-1DE6-40E58AD8AACE}"/>
              </a:ext>
            </a:extLst>
          </p:cNvPr>
          <p:cNvSpPr>
            <a:spLocks noGrp="1"/>
          </p:cNvSpPr>
          <p:nvPr>
            <p:ph idx="1"/>
          </p:nvPr>
        </p:nvSpPr>
        <p:spPr>
          <a:xfrm>
            <a:off x="838200" y="1690688"/>
            <a:ext cx="6108032" cy="4661985"/>
          </a:xfrm>
        </p:spPr>
        <p:txBody>
          <a:bodyPr>
            <a:normAutofit fontScale="85000" lnSpcReduction="20000"/>
          </a:bodyPr>
          <a:lstStyle/>
          <a:p>
            <a:pPr algn="just">
              <a:lnSpc>
                <a:spcPct val="150000"/>
              </a:lnSpc>
            </a:pPr>
            <a:r>
              <a:rPr lang="en-IN" sz="2000" dirty="0">
                <a:effectLst/>
                <a:latin typeface="Times New Roman" panose="02020603050405020304" pitchFamily="18" charset="0"/>
                <a:ea typeface="Calibri" panose="020F0502020204030204" pitchFamily="34" charset="0"/>
                <a:cs typeface="Calibri" panose="020F0502020204030204" pitchFamily="34" charset="0"/>
              </a:rPr>
              <a:t>The hospitality industry is a huge sector which is a service-based process related to travel and tourism that involves provision of accommodation, food and drinks, as well as other tourist related services to the public. It encompasses a wide range of businesses such as hotels, resorts, motels, restaurants, cafes, bars</a:t>
            </a:r>
            <a:r>
              <a:rPr lang="en-IN" sz="2000" dirty="0">
                <a:latin typeface="Times New Roman" panose="02020603050405020304" pitchFamily="18" charset="0"/>
                <a:ea typeface="Calibri" panose="020F0502020204030204" pitchFamily="34" charset="0"/>
                <a:cs typeface="Calibri" panose="020F0502020204030204" pitchFamily="34" charset="0"/>
              </a:rPr>
              <a:t> and tourist attractions.</a:t>
            </a:r>
            <a:endParaRPr lang="en-IN" sz="2000" dirty="0">
              <a:effectLst/>
              <a:latin typeface="Times New Roman" panose="02020603050405020304" pitchFamily="18" charset="0"/>
              <a:ea typeface="Calibri" panose="020F0502020204030204" pitchFamily="34" charset="0"/>
              <a:cs typeface="Calibri" panose="020F0502020204030204" pitchFamily="34" charset="0"/>
            </a:endParaRPr>
          </a:p>
          <a:p>
            <a:pPr algn="just">
              <a:lnSpc>
                <a:spcPct val="150000"/>
              </a:lnSpc>
            </a:pPr>
            <a:r>
              <a:rPr lang="en-IN" sz="2000" dirty="0">
                <a:effectLst/>
                <a:latin typeface="Times New Roman" panose="02020603050405020304" pitchFamily="18" charset="0"/>
                <a:ea typeface="Calibri" panose="020F0502020204030204" pitchFamily="34" charset="0"/>
                <a:cs typeface="Calibri" panose="020F0502020204030204" pitchFamily="34" charset="0"/>
              </a:rPr>
              <a:t>Thus, quality service becomes very important, </a:t>
            </a:r>
            <a:r>
              <a:rPr lang="en-IN" sz="2000" dirty="0">
                <a:latin typeface="Times New Roman" panose="02020603050405020304" pitchFamily="18" charset="0"/>
                <a:ea typeface="Calibri" panose="020F0502020204030204" pitchFamily="34" charset="0"/>
                <a:cs typeface="Calibri" panose="020F0502020204030204" pitchFamily="34" charset="0"/>
              </a:rPr>
              <a:t>as</a:t>
            </a:r>
            <a:r>
              <a:rPr lang="en-IN" sz="2000" dirty="0">
                <a:effectLst/>
                <a:latin typeface="Times New Roman" panose="02020603050405020304" pitchFamily="18" charset="0"/>
                <a:ea typeface="Calibri" panose="020F0502020204030204" pitchFamily="34" charset="0"/>
                <a:cs typeface="Calibri" panose="020F0502020204030204" pitchFamily="34" charset="0"/>
              </a:rPr>
              <a:t> it improves the experience of the guests</a:t>
            </a:r>
            <a:r>
              <a:rPr lang="en-IN" sz="2000" dirty="0">
                <a:latin typeface="Times New Roman" panose="02020603050405020304" pitchFamily="18" charset="0"/>
                <a:ea typeface="Calibri" panose="020F0502020204030204" pitchFamily="34" charset="0"/>
                <a:cs typeface="Calibri" panose="020F0502020204030204" pitchFamily="34" charset="0"/>
              </a:rPr>
              <a:t>. The goal of the hospitality industry is to provide guests with a comfortable, enjoyable and memorable experience during the stay.</a:t>
            </a:r>
            <a:endParaRPr lang="en-IN" sz="2000" dirty="0">
              <a:effectLst/>
              <a:latin typeface="Times New Roman" panose="02020603050405020304" pitchFamily="18" charset="0"/>
              <a:ea typeface="Calibri" panose="020F0502020204030204" pitchFamily="34" charset="0"/>
              <a:cs typeface="Calibri" panose="020F0502020204030204" pitchFamily="34" charset="0"/>
            </a:endParaRPr>
          </a:p>
          <a:p>
            <a:pPr algn="just">
              <a:lnSpc>
                <a:spcPct val="150000"/>
              </a:lnSpc>
            </a:pPr>
            <a:r>
              <a:rPr lang="en-IN" sz="2000" dirty="0">
                <a:effectLst/>
                <a:latin typeface="Times New Roman" panose="02020603050405020304" pitchFamily="18" charset="0"/>
                <a:ea typeface="Calibri" panose="020F0502020204030204" pitchFamily="34" charset="0"/>
                <a:cs typeface="Calibri" panose="020F0502020204030204" pitchFamily="34" charset="0"/>
              </a:rPr>
              <a:t>This study will discuss The Ritz Carlton Hotel Company and its different aspects. </a:t>
            </a:r>
            <a:endParaRPr lang="en-GB" sz="3200" dirty="0"/>
          </a:p>
        </p:txBody>
      </p:sp>
      <p:pic>
        <p:nvPicPr>
          <p:cNvPr id="1028" name="Picture 4" descr="Why Surveys are Important in Travel &amp; Hospitality Industry">
            <a:extLst>
              <a:ext uri="{FF2B5EF4-FFF2-40B4-BE49-F238E27FC236}">
                <a16:creationId xmlns:a16="http://schemas.microsoft.com/office/drawing/2014/main" id="{9EF7A635-CA6E-7DA9-D934-20BEFF6C8CF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862" r="22048"/>
          <a:stretch/>
        </p:blipFill>
        <p:spPr bwMode="auto">
          <a:xfrm>
            <a:off x="7405942" y="2207706"/>
            <a:ext cx="4422892" cy="3025775"/>
          </a:xfrm>
          <a:prstGeom prst="rect">
            <a:avLst/>
          </a:prstGeom>
          <a:noFill/>
          <a:effectLst>
            <a:reflection blurRad="6350" stA="50000" endA="300" endPos="38500" dist="50800" dir="5400000" sy="-100000" algn="bl" rotWithShape="0"/>
            <a:softEdge rad="3175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2341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6FAFF-BD74-3EFA-F830-72E86AC5DB79}"/>
              </a:ext>
            </a:extLst>
          </p:cNvPr>
          <p:cNvSpPr>
            <a:spLocks noGrp="1"/>
          </p:cNvSpPr>
          <p:nvPr>
            <p:ph type="title"/>
          </p:nvPr>
        </p:nvSpPr>
        <p:spPr/>
        <p:txBody>
          <a:bodyPr>
            <a:normAutofit/>
          </a:bodyPr>
          <a:lstStyle/>
          <a:p>
            <a:pPr algn="ctr"/>
            <a:r>
              <a:rPr lang="en-IN" sz="4000" b="1" dirty="0">
                <a:effectLst/>
                <a:latin typeface="Times New Roman" panose="02020603050405020304" pitchFamily="18" charset="0"/>
                <a:ea typeface="Calibri" panose="020F0502020204030204" pitchFamily="34" charset="0"/>
                <a:cs typeface="Calibri" panose="020F0502020204030204" pitchFamily="34" charset="0"/>
              </a:rPr>
              <a:t>Briefly introduction </a:t>
            </a:r>
            <a:r>
              <a:rPr lang="en-IN" sz="4000" b="1" dirty="0">
                <a:latin typeface="Times New Roman" panose="02020603050405020304" pitchFamily="18" charset="0"/>
                <a:ea typeface="Calibri" panose="020F0502020204030204" pitchFamily="34" charset="0"/>
                <a:cs typeface="Calibri" panose="020F0502020204030204" pitchFamily="34" charset="0"/>
              </a:rPr>
              <a:t>of </a:t>
            </a:r>
            <a:r>
              <a:rPr lang="en-IN" sz="4000" b="1" dirty="0">
                <a:effectLst/>
                <a:latin typeface="Times New Roman" panose="02020603050405020304" pitchFamily="18" charset="0"/>
                <a:ea typeface="Calibri" panose="020F0502020204030204" pitchFamily="34" charset="0"/>
                <a:cs typeface="Calibri" panose="020F0502020204030204" pitchFamily="34" charset="0"/>
              </a:rPr>
              <a:t>chosen hotel brand</a:t>
            </a:r>
            <a:endParaRPr lang="en-GB" sz="4000" b="1" dirty="0"/>
          </a:p>
        </p:txBody>
      </p:sp>
      <p:sp>
        <p:nvSpPr>
          <p:cNvPr id="3" name="Content Placeholder 2">
            <a:extLst>
              <a:ext uri="{FF2B5EF4-FFF2-40B4-BE49-F238E27FC236}">
                <a16:creationId xmlns:a16="http://schemas.microsoft.com/office/drawing/2014/main" id="{BE45A2A6-F033-3AD7-2EDD-F61D39D11085}"/>
              </a:ext>
            </a:extLst>
          </p:cNvPr>
          <p:cNvSpPr>
            <a:spLocks noGrp="1"/>
          </p:cNvSpPr>
          <p:nvPr>
            <p:ph idx="1"/>
          </p:nvPr>
        </p:nvSpPr>
        <p:spPr>
          <a:xfrm>
            <a:off x="216310" y="1242450"/>
            <a:ext cx="8148665" cy="5443485"/>
          </a:xfrm>
        </p:spPr>
        <p:txBody>
          <a:bodyPr>
            <a:noAutofit/>
          </a:bodyPr>
          <a:lstStyle/>
          <a:p>
            <a:pPr algn="just">
              <a:lnSpc>
                <a:spcPct val="150000"/>
              </a:lnSpc>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Marriott International is a hotel company that owns and operates several hotel brands, including The Ritz-Carlton. The Ritz-Carlton is a luxury hotel brand that is part of Marriott's portfolio of brands. It was established in 1983 and is known for its high-end amenities, exceptional service, and elegant decor. The Ritz-Carlton operates more than 90 luxury hotels in over 30 countries around the world, and is considered one of the most prestigious hotel brands in the world. Marriott International acquired The Ritz-Carlton in 1995, and since then, the brand has continued to grow and expand globally.</a:t>
            </a:r>
          </a:p>
          <a:p>
            <a:pPr algn="just">
              <a:lnSpc>
                <a:spcPct val="150000"/>
              </a:lnSpc>
            </a:pP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It is a luxury hotel chain, eminently known as The Ritz-Carlton, previously known as </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The Ritz-Carlton Investing Company</a:t>
            </a: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 and was established by Albert Keller .</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The chain has been established for more than 100 years, in the 1900s, there was The Ritz-Carlton in a few places like Boca Raton, Atlantic City, Philadelphia, Boston and Pittsburgh. </a:t>
            </a:r>
          </a:p>
          <a:p>
            <a:pPr algn="just">
              <a:lnSpc>
                <a:spcPct val="150000"/>
              </a:lnSpc>
            </a:pP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However, in the beginning, the Boston chain was the only operating hotel by the 1940s. </a:t>
            </a:r>
          </a:p>
          <a:p>
            <a:pPr algn="just">
              <a:lnSpc>
                <a:spcPct val="150000"/>
              </a:lnSpc>
            </a:pP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Afterwards, The Ritz-Carlton Hotel Company, LLC came into formation in 1983. </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050" name="Picture 2" descr="The Ritz-Carlton Logo [ Download - Logo - icon ] png svg">
            <a:extLst>
              <a:ext uri="{FF2B5EF4-FFF2-40B4-BE49-F238E27FC236}">
                <a16:creationId xmlns:a16="http://schemas.microsoft.com/office/drawing/2014/main" id="{BB9B196E-B522-7CB0-9BD2-7E561AA3D5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4975" y="2264282"/>
            <a:ext cx="3368203" cy="2694562"/>
          </a:xfrm>
          <a:prstGeom prst="rect">
            <a:avLst/>
          </a:prstGeom>
          <a:noFill/>
          <a:effectLst>
            <a:reflection blurRad="6350" stA="50000" endA="275" endPos="40000" dist="1016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40553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82DE1-A4AF-04E2-48DD-03FFA59A1A6E}"/>
              </a:ext>
            </a:extLst>
          </p:cNvPr>
          <p:cNvSpPr>
            <a:spLocks noGrp="1"/>
          </p:cNvSpPr>
          <p:nvPr>
            <p:ph type="title"/>
          </p:nvPr>
        </p:nvSpPr>
        <p:spPr/>
        <p:txBody>
          <a:bodyPr>
            <a:normAutofit/>
          </a:bodyPr>
          <a:lstStyle/>
          <a:p>
            <a:pPr algn="ctr"/>
            <a:r>
              <a:rPr lang="en-IN" sz="4000" b="1" dirty="0" err="1">
                <a:latin typeface="Times New Roman" panose="02020603050405020304" pitchFamily="18" charset="0"/>
                <a:cs typeface="Times New Roman" panose="02020603050405020304" pitchFamily="18" charset="0"/>
              </a:rPr>
              <a:t>Contd</a:t>
            </a:r>
            <a:r>
              <a:rPr lang="en-IN" sz="4000" b="1" dirty="0">
                <a:latin typeface="Times New Roman" panose="02020603050405020304" pitchFamily="18" charset="0"/>
                <a:cs typeface="Times New Roman" panose="02020603050405020304" pitchFamily="18" charset="0"/>
              </a:rPr>
              <a:t>…</a:t>
            </a:r>
            <a:endParaRPr lang="en-GB"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44847BA-9BBC-5F6E-F8CD-B2DE7CDF299F}"/>
              </a:ext>
            </a:extLst>
          </p:cNvPr>
          <p:cNvSpPr>
            <a:spLocks noGrp="1"/>
          </p:cNvSpPr>
          <p:nvPr>
            <p:ph idx="1"/>
          </p:nvPr>
        </p:nvSpPr>
        <p:spPr>
          <a:xfrm>
            <a:off x="838200" y="1825625"/>
            <a:ext cx="6188242" cy="4351338"/>
          </a:xfrm>
        </p:spPr>
        <p:txBody>
          <a:bodyPr>
            <a:normAutofit fontScale="92500" lnSpcReduction="20000"/>
          </a:bodyPr>
          <a:lstStyle/>
          <a:p>
            <a:pPr algn="just">
              <a:lnSpc>
                <a:spcPct val="150000"/>
              </a:lnSpc>
            </a:pPr>
            <a:r>
              <a:rPr lang="en-IN" sz="2400" dirty="0">
                <a:effectLst/>
                <a:latin typeface="Times New Roman" panose="02020603050405020304" pitchFamily="18" charset="0"/>
                <a:ea typeface="Calibri" panose="020F0502020204030204" pitchFamily="34" charset="0"/>
                <a:cs typeface="Calibri" panose="020F0502020204030204" pitchFamily="34" charset="0"/>
              </a:rPr>
              <a:t>Currently, the premium and luxury hotel company is headquartered in Chevy Chase, Maryland, United States. </a:t>
            </a:r>
          </a:p>
          <a:p>
            <a:pPr algn="just">
              <a:lnSpc>
                <a:spcPct val="150000"/>
              </a:lnSpc>
            </a:pPr>
            <a:r>
              <a:rPr lang="en-IN" sz="2400" dirty="0">
                <a:effectLst/>
                <a:latin typeface="Times New Roman" panose="02020603050405020304" pitchFamily="18" charset="0"/>
                <a:ea typeface="Calibri" panose="020F0502020204030204" pitchFamily="34" charset="0"/>
                <a:cs typeface="Calibri" panose="020F0502020204030204" pitchFamily="34" charset="0"/>
              </a:rPr>
              <a:t>The founding members of the limited company were Colgate Holmes, Joe </a:t>
            </a:r>
            <a:r>
              <a:rPr lang="en-IN" sz="2400" dirty="0" err="1">
                <a:effectLst/>
                <a:latin typeface="Times New Roman" panose="02020603050405020304" pitchFamily="18" charset="0"/>
                <a:ea typeface="Calibri" panose="020F0502020204030204" pitchFamily="34" charset="0"/>
                <a:cs typeface="Calibri" panose="020F0502020204030204" pitchFamily="34" charset="0"/>
              </a:rPr>
              <a:t>Freni</a:t>
            </a:r>
            <a:r>
              <a:rPr lang="en-IN" sz="2400" dirty="0">
                <a:effectLst/>
                <a:latin typeface="Times New Roman" panose="02020603050405020304" pitchFamily="18" charset="0"/>
                <a:ea typeface="Calibri" panose="020F0502020204030204" pitchFamily="34" charset="0"/>
                <a:cs typeface="Calibri" panose="020F0502020204030204" pitchFamily="34" charset="0"/>
              </a:rPr>
              <a:t>, Horst Schulze, Herve </a:t>
            </a:r>
            <a:r>
              <a:rPr lang="en-IN" sz="2400" dirty="0" err="1">
                <a:effectLst/>
                <a:latin typeface="Times New Roman" panose="02020603050405020304" pitchFamily="18" charset="0"/>
                <a:ea typeface="Calibri" panose="020F0502020204030204" pitchFamily="34" charset="0"/>
                <a:cs typeface="Calibri" panose="020F0502020204030204" pitchFamily="34" charset="0"/>
              </a:rPr>
              <a:t>Humler</a:t>
            </a:r>
            <a:r>
              <a:rPr lang="en-IN" sz="2400" dirty="0">
                <a:effectLst/>
                <a:latin typeface="Times New Roman" panose="02020603050405020304" pitchFamily="18" charset="0"/>
                <a:ea typeface="Calibri" panose="020F0502020204030204" pitchFamily="34" charset="0"/>
                <a:cs typeface="Calibri" panose="020F0502020204030204" pitchFamily="34" charset="0"/>
              </a:rPr>
              <a:t> and Ed </a:t>
            </a:r>
            <a:r>
              <a:rPr lang="en-IN" sz="2400" dirty="0" err="1">
                <a:effectLst/>
                <a:latin typeface="Times New Roman" panose="02020603050405020304" pitchFamily="18" charset="0"/>
                <a:ea typeface="Calibri" panose="020F0502020204030204" pitchFamily="34" charset="0"/>
                <a:cs typeface="Calibri" panose="020F0502020204030204" pitchFamily="34" charset="0"/>
              </a:rPr>
              <a:t>Staros</a:t>
            </a:r>
            <a:r>
              <a:rPr lang="en-IN" sz="2400" dirty="0">
                <a:effectLst/>
                <a:latin typeface="Times New Roman" panose="02020603050405020304" pitchFamily="18" charset="0"/>
                <a:ea typeface="Calibri" panose="020F0502020204030204" pitchFamily="34" charset="0"/>
                <a:cs typeface="Calibri" panose="020F0502020204030204" pitchFamily="34" charset="0"/>
              </a:rPr>
              <a:t>. </a:t>
            </a:r>
          </a:p>
          <a:p>
            <a:pPr algn="just">
              <a:lnSpc>
                <a:spcPct val="150000"/>
              </a:lnSpc>
            </a:pPr>
            <a:r>
              <a:rPr lang="en-IN" sz="2400" dirty="0">
                <a:effectLst/>
                <a:latin typeface="Times New Roman" panose="02020603050405020304" pitchFamily="18" charset="0"/>
                <a:ea typeface="Calibri" panose="020F0502020204030204" pitchFamily="34" charset="0"/>
                <a:cs typeface="Calibri" panose="020F0502020204030204" pitchFamily="34" charset="0"/>
              </a:rPr>
              <a:t>Within two years the hotel expanded into five more areas including Atlanta, Laguna Niguel, Naples, and Buckhead. </a:t>
            </a:r>
            <a:endParaRPr lang="en-GB" sz="3600" dirty="0"/>
          </a:p>
        </p:txBody>
      </p:sp>
      <p:pic>
        <p:nvPicPr>
          <p:cNvPr id="4" name="Picture 2" descr="THE RITZ-CARLTON, OSAKA - Hotel Reviews, Photos, Rate Comparison -  Tripadvisor">
            <a:extLst>
              <a:ext uri="{FF2B5EF4-FFF2-40B4-BE49-F238E27FC236}">
                <a16:creationId xmlns:a16="http://schemas.microsoft.com/office/drawing/2014/main" id="{33A2C14B-766C-65D2-2FF9-3E6BC8F21A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6284" y="2284683"/>
            <a:ext cx="4186742" cy="2793155"/>
          </a:xfrm>
          <a:prstGeom prst="rect">
            <a:avLst/>
          </a:prstGeom>
          <a:noFill/>
          <a:effectLst>
            <a:reflection blurRad="6350" stA="50000" endA="300" endPos="38500" dist="50800" dir="5400000" sy="-100000" algn="bl" rotWithShape="0"/>
            <a:softEdge rad="3175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1602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C68EB-63D2-AD98-71C4-AFC29C1FBCC2}"/>
              </a:ext>
            </a:extLst>
          </p:cNvPr>
          <p:cNvSpPr>
            <a:spLocks noGrp="1"/>
          </p:cNvSpPr>
          <p:nvPr>
            <p:ph type="title"/>
          </p:nvPr>
        </p:nvSpPr>
        <p:spPr/>
        <p:txBody>
          <a:bodyPr>
            <a:normAutofit/>
          </a:bodyPr>
          <a:lstStyle/>
          <a:p>
            <a:pPr algn="ctr"/>
            <a:r>
              <a:rPr lang="en-IN" sz="4000" b="1" dirty="0">
                <a:effectLst/>
                <a:latin typeface="Times New Roman" panose="02020603050405020304" pitchFamily="18" charset="0"/>
                <a:ea typeface="Calibri" panose="020F0502020204030204" pitchFamily="34" charset="0"/>
                <a:cs typeface="Calibri" panose="020F0502020204030204" pitchFamily="34" charset="0"/>
              </a:rPr>
              <a:t>Identifying the hotel brand's main consumers</a:t>
            </a:r>
            <a:endParaRPr lang="en-GB" sz="4000" b="1" dirty="0"/>
          </a:p>
        </p:txBody>
      </p:sp>
      <p:sp>
        <p:nvSpPr>
          <p:cNvPr id="3" name="Content Placeholder 2">
            <a:extLst>
              <a:ext uri="{FF2B5EF4-FFF2-40B4-BE49-F238E27FC236}">
                <a16:creationId xmlns:a16="http://schemas.microsoft.com/office/drawing/2014/main" id="{E15ABF47-C15D-C13F-32EB-0632DA10A5F1}"/>
              </a:ext>
            </a:extLst>
          </p:cNvPr>
          <p:cNvSpPr>
            <a:spLocks noGrp="1"/>
          </p:cNvSpPr>
          <p:nvPr>
            <p:ph idx="1"/>
          </p:nvPr>
        </p:nvSpPr>
        <p:spPr>
          <a:xfrm>
            <a:off x="838200" y="1825625"/>
            <a:ext cx="6124074" cy="4667250"/>
          </a:xfrm>
        </p:spPr>
        <p:txBody>
          <a:bodyPr>
            <a:normAutofit lnSpcReduction="10000"/>
          </a:bodyPr>
          <a:lstStyle/>
          <a:p>
            <a:pPr algn="just">
              <a:lnSpc>
                <a:spcPct val="150000"/>
              </a:lnSpc>
            </a:pPr>
            <a:r>
              <a:rPr lang="en-IN" sz="2000" dirty="0">
                <a:effectLst/>
                <a:latin typeface="Times New Roman" panose="02020603050405020304" pitchFamily="18" charset="0"/>
                <a:ea typeface="Calibri" panose="020F0502020204030204" pitchFamily="34" charset="0"/>
                <a:cs typeface="Calibri" panose="020F0502020204030204" pitchFamily="34" charset="0"/>
              </a:rPr>
              <a:t>The primary target customers of The Ritz-Carlton are the income group of the upper middle class to the rich and atrocity class. </a:t>
            </a:r>
          </a:p>
          <a:p>
            <a:pPr algn="just">
              <a:lnSpc>
                <a:spcPct val="150000"/>
              </a:lnSpc>
            </a:pPr>
            <a:r>
              <a:rPr lang="en-IN" sz="2000" dirty="0">
                <a:effectLst/>
                <a:latin typeface="Times New Roman" panose="02020603050405020304" pitchFamily="18" charset="0"/>
                <a:ea typeface="Calibri" panose="020F0502020204030204" pitchFamily="34" charset="0"/>
                <a:cs typeface="Calibri" panose="020F0502020204030204" pitchFamily="34" charset="0"/>
              </a:rPr>
              <a:t>The segment of people who are mainly the consumers of The Ritz-Carlton </a:t>
            </a:r>
            <a:r>
              <a:rPr lang="en-IN" sz="2000" dirty="0">
                <a:latin typeface="Times New Roman" panose="02020603050405020304" pitchFamily="18" charset="0"/>
                <a:ea typeface="Calibri" panose="020F0502020204030204" pitchFamily="34" charset="0"/>
                <a:cs typeface="Calibri" panose="020F0502020204030204" pitchFamily="34" charset="0"/>
              </a:rPr>
              <a:t>are</a:t>
            </a:r>
            <a:r>
              <a:rPr lang="en-IN" sz="2000" dirty="0">
                <a:effectLst/>
                <a:latin typeface="Times New Roman" panose="02020603050405020304" pitchFamily="18" charset="0"/>
                <a:ea typeface="Calibri" panose="020F0502020204030204" pitchFamily="34" charset="0"/>
                <a:cs typeface="Calibri" panose="020F0502020204030204" pitchFamily="34" charset="0"/>
              </a:rPr>
              <a:t> families, elderly people or retirees, couples, predominately business travellers, and individuals who are looking forward to marrying. </a:t>
            </a:r>
          </a:p>
          <a:p>
            <a:pPr algn="just">
              <a:lnSpc>
                <a:spcPct val="150000"/>
              </a:lnSpc>
            </a:pPr>
            <a:r>
              <a:rPr lang="en-IN" sz="2000" dirty="0">
                <a:effectLst/>
                <a:latin typeface="Times New Roman" panose="02020603050405020304" pitchFamily="18" charset="0"/>
                <a:ea typeface="Calibri" panose="020F0502020204030204" pitchFamily="34" charset="0"/>
                <a:cs typeface="Calibri" panose="020F0502020204030204" pitchFamily="34" charset="0"/>
              </a:rPr>
              <a:t>As the hotel holds events like corporate functions, business travellers are one of the main customers of the hotel. </a:t>
            </a:r>
            <a:endParaRPr lang="en-GB" sz="3200" dirty="0"/>
          </a:p>
        </p:txBody>
      </p:sp>
      <p:pic>
        <p:nvPicPr>
          <p:cNvPr id="4098" name="Picture 2" descr="10 Types of Hotel Guests (+examples for building guest personas)">
            <a:extLst>
              <a:ext uri="{FF2B5EF4-FFF2-40B4-BE49-F238E27FC236}">
                <a16:creationId xmlns:a16="http://schemas.microsoft.com/office/drawing/2014/main" id="{D222BDC6-222D-8B43-F1F2-1DDE69E8F2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9448" y="2354093"/>
            <a:ext cx="4085618" cy="2723745"/>
          </a:xfrm>
          <a:prstGeom prst="rect">
            <a:avLst/>
          </a:prstGeom>
          <a:noFill/>
          <a:effectLst>
            <a:reflection blurRad="6350" stA="50000" endA="300" endPos="38500" dist="50800" dir="5400000" sy="-100000" algn="bl" rotWithShape="0"/>
            <a:softEdge rad="3175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57405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09B6C-AF2F-EA7D-BD75-58F2979E7468}"/>
              </a:ext>
            </a:extLst>
          </p:cNvPr>
          <p:cNvSpPr>
            <a:spLocks noGrp="1"/>
          </p:cNvSpPr>
          <p:nvPr>
            <p:ph type="title"/>
          </p:nvPr>
        </p:nvSpPr>
        <p:spPr/>
        <p:txBody>
          <a:bodyPr>
            <a:normAutofit/>
          </a:bodyPr>
          <a:lstStyle/>
          <a:p>
            <a:pPr algn="ctr"/>
            <a:r>
              <a:rPr lang="en-IN" sz="3000" b="1" dirty="0">
                <a:effectLst/>
                <a:latin typeface="Times New Roman" panose="02020603050405020304" pitchFamily="18" charset="0"/>
                <a:ea typeface="Calibri" panose="020F0502020204030204" pitchFamily="34" charset="0"/>
                <a:cs typeface="Calibri" panose="020F0502020204030204" pitchFamily="34" charset="0"/>
              </a:rPr>
              <a:t>Outlining the nature, scope and role of the guest services and facilities that are provided to these guests by the hotel brand</a:t>
            </a:r>
            <a:endParaRPr lang="en-GB" sz="3000" b="1" dirty="0"/>
          </a:p>
        </p:txBody>
      </p:sp>
      <p:sp>
        <p:nvSpPr>
          <p:cNvPr id="3" name="Content Placeholder 2">
            <a:extLst>
              <a:ext uri="{FF2B5EF4-FFF2-40B4-BE49-F238E27FC236}">
                <a16:creationId xmlns:a16="http://schemas.microsoft.com/office/drawing/2014/main" id="{BC17C19E-A63F-65DA-AA1B-E9FD74BDAC5A}"/>
              </a:ext>
            </a:extLst>
          </p:cNvPr>
          <p:cNvSpPr>
            <a:spLocks noGrp="1"/>
          </p:cNvSpPr>
          <p:nvPr>
            <p:ph idx="1"/>
          </p:nvPr>
        </p:nvSpPr>
        <p:spPr>
          <a:xfrm>
            <a:off x="693822" y="1825625"/>
            <a:ext cx="5915526" cy="4527049"/>
          </a:xfrm>
        </p:spPr>
        <p:txBody>
          <a:bodyPr>
            <a:normAutofit fontScale="85000" lnSpcReduction="10000"/>
          </a:bodyPr>
          <a:lstStyle/>
          <a:p>
            <a:pPr algn="just">
              <a:lnSpc>
                <a:spcPct val="150000"/>
              </a:lnSpc>
            </a:pPr>
            <a:r>
              <a:rPr lang="en-IN" sz="2400" dirty="0">
                <a:effectLst/>
                <a:latin typeface="Times New Roman" panose="02020603050405020304" pitchFamily="18" charset="0"/>
                <a:ea typeface="Calibri" panose="020F0502020204030204" pitchFamily="34" charset="0"/>
                <a:cs typeface="Calibri" panose="020F0502020204030204" pitchFamily="34" charset="0"/>
              </a:rPr>
              <a:t>Being a luxury hotel, The Ritz-Carlton has been maintaining its customer or guest services in the best way possible with the help of its </a:t>
            </a:r>
            <a:r>
              <a:rPr lang="en-IN" sz="2400" b="1" i="1" dirty="0">
                <a:effectLst/>
                <a:latin typeface="Times New Roman" panose="02020603050405020304" pitchFamily="18" charset="0"/>
                <a:ea typeface="Calibri" panose="020F0502020204030204" pitchFamily="34" charset="0"/>
                <a:cs typeface="Calibri" panose="020F0502020204030204" pitchFamily="34" charset="0"/>
              </a:rPr>
              <a:t>Gold Standards</a:t>
            </a:r>
            <a:r>
              <a:rPr lang="en-IN" sz="2400" dirty="0">
                <a:effectLst/>
                <a:latin typeface="Times New Roman" panose="02020603050405020304" pitchFamily="18" charset="0"/>
                <a:ea typeface="Calibri" panose="020F0502020204030204" pitchFamily="34" charset="0"/>
                <a:cs typeface="Calibri" panose="020F0502020204030204" pitchFamily="34" charset="0"/>
              </a:rPr>
              <a:t>. </a:t>
            </a:r>
          </a:p>
          <a:p>
            <a:pPr algn="just">
              <a:lnSpc>
                <a:spcPct val="150000"/>
              </a:lnSpc>
            </a:pPr>
            <a:r>
              <a:rPr lang="en-IN" sz="2400" dirty="0">
                <a:effectLst/>
                <a:latin typeface="Times New Roman" panose="02020603050405020304" pitchFamily="18" charset="0"/>
                <a:ea typeface="Calibri" panose="020F0502020204030204" pitchFamily="34" charset="0"/>
                <a:cs typeface="Calibri" panose="020F0502020204030204" pitchFamily="34" charset="0"/>
              </a:rPr>
              <a:t>It is the foundation of the hotel company, where the standard revolves around philosophy and values for operations. </a:t>
            </a:r>
            <a:endParaRPr lang="en-GB" sz="2400" dirty="0">
              <a:effectLst/>
              <a:latin typeface="Times New Roman" panose="02020603050405020304" pitchFamily="18" charset="0"/>
              <a:ea typeface="Calibri" panose="020F0502020204030204" pitchFamily="34" charset="0"/>
              <a:cs typeface="Calibri" panose="020F0502020204030204" pitchFamily="34" charset="0"/>
            </a:endParaRPr>
          </a:p>
          <a:p>
            <a:pPr algn="just">
              <a:lnSpc>
                <a:spcPct val="150000"/>
              </a:lnSpc>
            </a:pPr>
            <a:r>
              <a:rPr lang="en-IN" sz="2400" dirty="0">
                <a:effectLst/>
                <a:latin typeface="Times New Roman" panose="02020603050405020304" pitchFamily="18" charset="0"/>
                <a:ea typeface="Calibri" panose="020F0502020204030204" pitchFamily="34" charset="0"/>
                <a:cs typeface="Calibri" panose="020F0502020204030204" pitchFamily="34" charset="0"/>
              </a:rPr>
              <a:t>Along with this, the motto of the hotel is "</a:t>
            </a:r>
            <a:r>
              <a:rPr lang="en-IN" sz="2400" b="1" i="1" dirty="0">
                <a:effectLst/>
                <a:latin typeface="Times New Roman" panose="02020603050405020304" pitchFamily="18" charset="0"/>
                <a:ea typeface="Calibri" panose="020F0502020204030204" pitchFamily="34" charset="0"/>
                <a:cs typeface="Calibri" panose="020F0502020204030204" pitchFamily="34" charset="0"/>
              </a:rPr>
              <a:t>We are Ladies and Gentlemen serving Ladies and Gentlemen</a:t>
            </a:r>
            <a:r>
              <a:rPr lang="en-IN" sz="2400" dirty="0">
                <a:effectLst/>
                <a:latin typeface="Times New Roman" panose="02020603050405020304" pitchFamily="18" charset="0"/>
                <a:ea typeface="Calibri" panose="020F0502020204030204" pitchFamily="34" charset="0"/>
                <a:cs typeface="Calibri" panose="020F0502020204030204" pitchFamily="34" charset="0"/>
              </a:rPr>
              <a:t>." </a:t>
            </a:r>
            <a:endParaRPr lang="en-GB" sz="2400" dirty="0">
              <a:effectLst/>
              <a:latin typeface="Times New Roman" panose="02020603050405020304" pitchFamily="18" charset="0"/>
              <a:ea typeface="Calibri" panose="020F0502020204030204" pitchFamily="34" charset="0"/>
              <a:cs typeface="Calibri" panose="020F0502020204030204" pitchFamily="34" charset="0"/>
            </a:endParaRPr>
          </a:p>
        </p:txBody>
      </p:sp>
      <p:pic>
        <p:nvPicPr>
          <p:cNvPr id="5122" name="Picture 2" descr="How the Ritz Carlton Delivers Emotional Intelligence for Exceptional  Customer Service - Steve Gutzler">
            <a:extLst>
              <a:ext uri="{FF2B5EF4-FFF2-40B4-BE49-F238E27FC236}">
                <a16:creationId xmlns:a16="http://schemas.microsoft.com/office/drawing/2014/main" id="{FD376611-FE56-53B5-6D09-3B61A6AEA7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4433" y="2130509"/>
            <a:ext cx="4439853" cy="2937601"/>
          </a:xfrm>
          <a:prstGeom prst="rect">
            <a:avLst/>
          </a:prstGeom>
          <a:noFill/>
          <a:effectLst>
            <a:reflection blurRad="6350" stA="50000" endA="300" endPos="38500" dist="50800" dir="5400000" sy="-100000" algn="bl" rotWithShape="0"/>
            <a:softEdge rad="3175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11756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E8BA0-E9AD-886A-4439-B5F96D71756F}"/>
              </a:ext>
            </a:extLst>
          </p:cNvPr>
          <p:cNvSpPr>
            <a:spLocks noGrp="1"/>
          </p:cNvSpPr>
          <p:nvPr>
            <p:ph type="title"/>
          </p:nvPr>
        </p:nvSpPr>
        <p:spPr>
          <a:xfrm>
            <a:off x="838200" y="-146153"/>
            <a:ext cx="10515600" cy="1325563"/>
          </a:xfrm>
        </p:spPr>
        <p:txBody>
          <a:bodyPr/>
          <a:lstStyle/>
          <a:p>
            <a:pPr algn="ctr"/>
            <a:r>
              <a:rPr lang="en-IN" sz="4400" b="1" dirty="0" err="1">
                <a:latin typeface="Times New Roman" panose="02020603050405020304" pitchFamily="18" charset="0"/>
                <a:cs typeface="Times New Roman" panose="02020603050405020304" pitchFamily="18" charset="0"/>
              </a:rPr>
              <a:t>Contd</a:t>
            </a:r>
            <a:r>
              <a:rPr lang="en-IN" sz="4400" b="1" dirty="0">
                <a:latin typeface="Times New Roman" panose="02020603050405020304" pitchFamily="18" charset="0"/>
                <a:cs typeface="Times New Roman" panose="02020603050405020304" pitchFamily="18" charset="0"/>
              </a:rPr>
              <a:t>…</a:t>
            </a:r>
            <a:endParaRPr lang="en-GB" dirty="0"/>
          </a:p>
        </p:txBody>
      </p:sp>
      <p:sp>
        <p:nvSpPr>
          <p:cNvPr id="3" name="Content Placeholder 2">
            <a:extLst>
              <a:ext uri="{FF2B5EF4-FFF2-40B4-BE49-F238E27FC236}">
                <a16:creationId xmlns:a16="http://schemas.microsoft.com/office/drawing/2014/main" id="{7D5AE11D-73B2-DA89-0247-59F6C106FAE4}"/>
              </a:ext>
            </a:extLst>
          </p:cNvPr>
          <p:cNvSpPr>
            <a:spLocks noGrp="1"/>
          </p:cNvSpPr>
          <p:nvPr>
            <p:ph idx="1"/>
          </p:nvPr>
        </p:nvSpPr>
        <p:spPr>
          <a:xfrm>
            <a:off x="19299" y="766915"/>
            <a:ext cx="7541342" cy="7639665"/>
          </a:xfrm>
        </p:spPr>
        <p:txBody>
          <a:bodyPr>
            <a:noAutofit/>
          </a:bodyPr>
          <a:lstStyle/>
          <a:p>
            <a:pPr algn="just">
              <a:lnSpc>
                <a:spcPct val="150000"/>
              </a:lnSpc>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guests can choose a huge variety of activities provided by the hotel according to the destinations such as, spa and wellness centre,  fitness, pool and beach</a:t>
            </a:r>
            <a:r>
              <a:rPr lang="en-IN" sz="1800" dirty="0">
                <a:latin typeface="Times New Roman" panose="02020603050405020304" pitchFamily="18" charset="0"/>
                <a:ea typeface="Calibri" panose="020F0502020204030204" pitchFamily="34" charset="0"/>
                <a:cs typeface="Times New Roman" panose="02020603050405020304" pitchFamily="18" charset="0"/>
              </a:rPr>
              <a:t> </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access, meeting and event facilities, children services</a:t>
            </a:r>
            <a:r>
              <a:rPr lang="en-IN" dirty="0">
                <a:effectLst/>
                <a:latin typeface="Times New Roman" panose="02020603050405020304" pitchFamily="18" charset="0"/>
                <a:ea typeface="Calibri" panose="020F0502020204030204" pitchFamily="34" charset="0"/>
                <a:cs typeface="Times New Roman" panose="02020603050405020304" pitchFamily="18" charset="0"/>
              </a:rPr>
              <a:t>.</a:t>
            </a:r>
          </a:p>
          <a:p>
            <a:pPr algn="just">
              <a:lnSpc>
                <a:spcPct val="150000"/>
              </a:lnSpc>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Fine dining restaurants.</a:t>
            </a:r>
          </a:p>
          <a:p>
            <a:pPr algn="just">
              <a:lnSpc>
                <a:spcPct val="150000"/>
              </a:lnSpc>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Along with a huge yacht collection, the hotel also provides culinary adventures, spa retreats, and golf. </a:t>
            </a:r>
          </a:p>
          <a:p>
            <a:pPr algn="just">
              <a:lnSpc>
                <a:spcPct val="150000"/>
              </a:lnSpc>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Business centre,</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kern="0" dirty="0">
                <a:latin typeface="Times New Roman" panose="02020603050405020304" pitchFamily="18" charset="0"/>
                <a:ea typeface="Times New Roman" panose="02020603050405020304" pitchFamily="18" charset="0"/>
                <a:cs typeface="Times New Roman" panose="02020603050405020304" pitchFamily="18" charset="0"/>
              </a:rPr>
              <a:t>c</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oncierge services.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buNone/>
            </a:pPr>
            <a:r>
              <a:rPr lang="en-IN" sz="1800" dirty="0">
                <a:latin typeface="Times New Roman" panose="02020603050405020304" pitchFamily="18" charset="0"/>
                <a:ea typeface="Calibri" panose="020F0502020204030204" pitchFamily="34" charset="0"/>
                <a:cs typeface="Times New Roman" panose="02020603050405020304" pitchFamily="18" charset="0"/>
              </a:rPr>
              <a:t>    </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Not only families or corporate members, but couples and solo travellers can also enjoy their time with The Ritz-Carlton. </a:t>
            </a:r>
          </a:p>
          <a:p>
            <a:pPr algn="just">
              <a:lnSpc>
                <a:spcPct val="150000"/>
              </a:lnSpc>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hotel also provides destination guides which include the Caribbean, US and Canada, Asia and the Pacific, Europe, and the Middle East. </a:t>
            </a:r>
            <a:endParaRPr lang="en-GB" sz="1800" dirty="0">
              <a:latin typeface="Times New Roman" panose="02020603050405020304" pitchFamily="18" charset="0"/>
              <a:cs typeface="Times New Roman" panose="02020603050405020304" pitchFamily="18" charset="0"/>
            </a:endParaRPr>
          </a:p>
        </p:txBody>
      </p:sp>
      <p:pic>
        <p:nvPicPr>
          <p:cNvPr id="6150" name="Picture 6" descr="Siliriawan, one of the dedicated Ladies and Gentlemen of The Ritz-Carlton, Bali who always ensure guests have memorable experience and restful night at the resort.">
            <a:extLst>
              <a:ext uri="{FF2B5EF4-FFF2-40B4-BE49-F238E27FC236}">
                <a16:creationId xmlns:a16="http://schemas.microsoft.com/office/drawing/2014/main" id="{A5D93555-2E27-DCAD-95D7-5A27D5DB97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5675" y="2380035"/>
            <a:ext cx="4148846" cy="2765897"/>
          </a:xfrm>
          <a:prstGeom prst="rect">
            <a:avLst/>
          </a:prstGeom>
          <a:noFill/>
          <a:effectLst>
            <a:reflection blurRad="6350" stA="50000" endA="300" endPos="38500" dist="50800" dir="5400000" sy="-100000" algn="bl" rotWithShape="0"/>
            <a:softEdge rad="3175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89795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1E1A8-F6D5-A2A8-7177-1B733D9F3E21}"/>
              </a:ext>
            </a:extLst>
          </p:cNvPr>
          <p:cNvSpPr>
            <a:spLocks noGrp="1"/>
          </p:cNvSpPr>
          <p:nvPr>
            <p:ph type="title"/>
          </p:nvPr>
        </p:nvSpPr>
        <p:spPr/>
        <p:txBody>
          <a:bodyPr>
            <a:normAutofit/>
          </a:bodyPr>
          <a:lstStyle/>
          <a:p>
            <a:pPr algn="ctr"/>
            <a:r>
              <a:rPr lang="en-IN" sz="3600" b="1" dirty="0">
                <a:effectLst/>
                <a:latin typeface="Times New Roman" panose="02020603050405020304" pitchFamily="18" charset="0"/>
                <a:ea typeface="Calibri" panose="020F0502020204030204" pitchFamily="34" charset="0"/>
                <a:cs typeface="Calibri" panose="020F0502020204030204" pitchFamily="34" charset="0"/>
              </a:rPr>
              <a:t>Explaining the need to consider the role and function of guest services in general</a:t>
            </a:r>
            <a:endParaRPr lang="en-GB" sz="3600" b="1" dirty="0"/>
          </a:p>
        </p:txBody>
      </p:sp>
      <p:sp>
        <p:nvSpPr>
          <p:cNvPr id="3" name="Content Placeholder 2">
            <a:extLst>
              <a:ext uri="{FF2B5EF4-FFF2-40B4-BE49-F238E27FC236}">
                <a16:creationId xmlns:a16="http://schemas.microsoft.com/office/drawing/2014/main" id="{58246FA2-FC0E-A1EE-864C-035D13326B87}"/>
              </a:ext>
            </a:extLst>
          </p:cNvPr>
          <p:cNvSpPr>
            <a:spLocks noGrp="1"/>
          </p:cNvSpPr>
          <p:nvPr>
            <p:ph idx="1"/>
          </p:nvPr>
        </p:nvSpPr>
        <p:spPr>
          <a:xfrm>
            <a:off x="-1" y="1524000"/>
            <a:ext cx="6888803" cy="5334000"/>
          </a:xfrm>
        </p:spPr>
        <p:txBody>
          <a:bodyPr>
            <a:normAutofit fontScale="85000" lnSpcReduction="10000"/>
          </a:bodyPr>
          <a:lstStyle/>
          <a:p>
            <a:pPr algn="just">
              <a:lnSpc>
                <a:spcPct val="150000"/>
              </a:lnSpc>
            </a:pPr>
            <a:r>
              <a:rPr lang="en-GB" sz="2000" dirty="0">
                <a:effectLst/>
                <a:latin typeface="Times New Roman" panose="02020603050405020304" pitchFamily="18" charset="0"/>
                <a:ea typeface="Calibri" panose="020F0502020204030204" pitchFamily="34" charset="0"/>
                <a:cs typeface="Calibri" panose="020F0502020204030204" pitchFamily="34" charset="0"/>
              </a:rPr>
              <a:t>Guest services play a crucial role in creating a positive and memorable experience for guests. They are responsible for handling a wide range of tasks, including check-in and check-out, room reservations, addressing guest inquiries and requests, and addressing any issues that may arise during their stay, </a:t>
            </a:r>
            <a:r>
              <a:rPr lang="en-IN" sz="2000" dirty="0">
                <a:effectLst/>
                <a:latin typeface="Times New Roman" panose="02020603050405020304" pitchFamily="18" charset="0"/>
                <a:ea typeface="Calibri" panose="020F0502020204030204" pitchFamily="34" charset="0"/>
                <a:cs typeface="Calibri" panose="020F0502020204030204" pitchFamily="34" charset="0"/>
              </a:rPr>
              <a:t>handling the needs of the visitor, ensuring that the highest level of satisfaction is met.</a:t>
            </a:r>
            <a:endParaRPr lang="en-GB" sz="2000" dirty="0">
              <a:effectLst/>
              <a:latin typeface="Times New Roman" panose="02020603050405020304" pitchFamily="18" charset="0"/>
              <a:ea typeface="Calibri" panose="020F0502020204030204" pitchFamily="34" charset="0"/>
              <a:cs typeface="Calibri" panose="020F0502020204030204" pitchFamily="34" charset="0"/>
            </a:endParaRPr>
          </a:p>
          <a:p>
            <a:pPr algn="just">
              <a:lnSpc>
                <a:spcPct val="150000"/>
              </a:lnSpc>
            </a:pPr>
            <a:r>
              <a:rPr lang="en-GB" sz="2000" dirty="0">
                <a:effectLst/>
                <a:latin typeface="Times New Roman" panose="02020603050405020304" pitchFamily="18" charset="0"/>
                <a:ea typeface="Calibri" panose="020F0502020204030204" pitchFamily="34" charset="0"/>
                <a:cs typeface="Calibri" panose="020F0502020204030204" pitchFamily="34" charset="0"/>
              </a:rPr>
              <a:t>The role of guest services is essential to ensure that guests have a comfortable and enjoyable stay, which can impact their overall satisfaction and the reputation of the hospitality business. Therefore, it is essential to consider the role and function of guest services as a critical aspect of hospitality operations and to provide high-quality customer service.</a:t>
            </a:r>
          </a:p>
          <a:p>
            <a:pPr algn="just">
              <a:lnSpc>
                <a:spcPct val="150000"/>
              </a:lnSpc>
            </a:pPr>
            <a:r>
              <a:rPr lang="en-IN" sz="2000" dirty="0">
                <a:effectLst/>
                <a:latin typeface="Times New Roman" panose="02020603050405020304" pitchFamily="18" charset="0"/>
                <a:ea typeface="Calibri" panose="020F0502020204030204" pitchFamily="34" charset="0"/>
                <a:cs typeface="Calibri" panose="020F0502020204030204" pitchFamily="34" charset="0"/>
              </a:rPr>
              <a:t>Along with this, the concerns of the guests must be reflected professionally and cleanly, along with promoting the services of the hotel. </a:t>
            </a:r>
            <a:endParaRPr lang="en-GB" sz="2000" dirty="0">
              <a:effectLst/>
              <a:latin typeface="Times New Roman" panose="02020603050405020304" pitchFamily="18" charset="0"/>
              <a:ea typeface="Calibri" panose="020F0502020204030204" pitchFamily="34" charset="0"/>
              <a:cs typeface="Calibri" panose="020F0502020204030204" pitchFamily="34" charset="0"/>
            </a:endParaRPr>
          </a:p>
        </p:txBody>
      </p:sp>
      <p:pic>
        <p:nvPicPr>
          <p:cNvPr id="7170" name="Picture 2" descr="How to become a Guest Services Agent - Salary, Qualifications, Skills &amp;  Reviews – SEEK">
            <a:extLst>
              <a:ext uri="{FF2B5EF4-FFF2-40B4-BE49-F238E27FC236}">
                <a16:creationId xmlns:a16="http://schemas.microsoft.com/office/drawing/2014/main" id="{328177C2-5A3C-2F5C-4733-BAEBA5704D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000" r="6416"/>
          <a:stretch/>
        </p:blipFill>
        <p:spPr bwMode="auto">
          <a:xfrm>
            <a:off x="6888803" y="2625861"/>
            <a:ext cx="4925917" cy="2558982"/>
          </a:xfrm>
          <a:prstGeom prst="rect">
            <a:avLst/>
          </a:prstGeom>
          <a:noFill/>
          <a:effectLst>
            <a:reflection blurRad="6350" stA="50000" endA="300" endPos="38500" dist="50800" dir="5400000" sy="-100000" algn="bl" rotWithShape="0"/>
            <a:softEdge rad="3175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45581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80EF8-4411-33C7-EDCD-A929FF3B262C}"/>
              </a:ext>
            </a:extLst>
          </p:cNvPr>
          <p:cNvSpPr>
            <a:spLocks noGrp="1"/>
          </p:cNvSpPr>
          <p:nvPr>
            <p:ph type="title"/>
          </p:nvPr>
        </p:nvSpPr>
        <p:spPr/>
        <p:txBody>
          <a:bodyPr>
            <a:normAutofit/>
          </a:bodyPr>
          <a:lstStyle/>
          <a:p>
            <a:pPr algn="ctr"/>
            <a:r>
              <a:rPr lang="en-IN" sz="3600" b="1" kern="0" dirty="0">
                <a:effectLst/>
                <a:latin typeface="Times New Roman" panose="02020603050405020304" pitchFamily="18" charset="0"/>
                <a:ea typeface="Arial" panose="020B0604020202020204" pitchFamily="34" charset="0"/>
                <a:cs typeface="Arial" panose="020B0604020202020204" pitchFamily="34" charset="0"/>
              </a:rPr>
              <a:t>The importance of hospitality and how hotels meet/exceed guest expectations</a:t>
            </a:r>
            <a:endParaRPr lang="en-GB" sz="3600" dirty="0"/>
          </a:p>
        </p:txBody>
      </p:sp>
      <p:sp>
        <p:nvSpPr>
          <p:cNvPr id="3" name="Content Placeholder 2">
            <a:extLst>
              <a:ext uri="{FF2B5EF4-FFF2-40B4-BE49-F238E27FC236}">
                <a16:creationId xmlns:a16="http://schemas.microsoft.com/office/drawing/2014/main" id="{D205AA02-7B86-357D-4876-FA3AE271B1CD}"/>
              </a:ext>
            </a:extLst>
          </p:cNvPr>
          <p:cNvSpPr>
            <a:spLocks noGrp="1"/>
          </p:cNvSpPr>
          <p:nvPr>
            <p:ph idx="1"/>
          </p:nvPr>
        </p:nvSpPr>
        <p:spPr>
          <a:xfrm>
            <a:off x="838200" y="1825625"/>
            <a:ext cx="6541168" cy="4351338"/>
          </a:xfrm>
        </p:spPr>
        <p:txBody>
          <a:bodyPr>
            <a:normAutofit lnSpcReduction="10000"/>
          </a:bodyPr>
          <a:lstStyle/>
          <a:p>
            <a:pPr algn="just">
              <a:lnSpc>
                <a:spcPct val="150000"/>
              </a:lnSpc>
            </a:pPr>
            <a:r>
              <a:rPr lang="en-IN" sz="2000" dirty="0">
                <a:effectLst/>
                <a:latin typeface="Times New Roman" panose="02020603050405020304" pitchFamily="18" charset="0"/>
                <a:ea typeface="Calibri" panose="020F0502020204030204" pitchFamily="34" charset="0"/>
                <a:cs typeface="Calibri" panose="020F0502020204030204" pitchFamily="34" charset="0"/>
              </a:rPr>
              <a:t>The quality of hospitality or the service that is provided in a hotel reflects the business and its standards. </a:t>
            </a:r>
          </a:p>
          <a:p>
            <a:pPr algn="just">
              <a:lnSpc>
                <a:spcPct val="150000"/>
              </a:lnSpc>
            </a:pPr>
            <a:r>
              <a:rPr lang="en-IN" sz="2000" dirty="0">
                <a:effectLst/>
                <a:latin typeface="Times New Roman" panose="02020603050405020304" pitchFamily="18" charset="0"/>
                <a:ea typeface="Calibri" panose="020F0502020204030204" pitchFamily="34" charset="0"/>
                <a:cs typeface="Calibri" panose="020F0502020204030204" pitchFamily="34" charset="0"/>
              </a:rPr>
              <a:t>As a result, it can be said that hospitality is very much important as it helps the business to grow. </a:t>
            </a:r>
            <a:endParaRPr lang="en-GB" sz="2000" dirty="0">
              <a:effectLst/>
              <a:latin typeface="Times New Roman" panose="02020603050405020304" pitchFamily="18" charset="0"/>
              <a:ea typeface="Calibri" panose="020F0502020204030204" pitchFamily="34" charset="0"/>
              <a:cs typeface="Calibri" panose="020F0502020204030204" pitchFamily="34" charset="0"/>
            </a:endParaRPr>
          </a:p>
          <a:p>
            <a:pPr algn="just">
              <a:lnSpc>
                <a:spcPct val="150000"/>
              </a:lnSpc>
            </a:pPr>
            <a:r>
              <a:rPr lang="en-IN" sz="2000" dirty="0">
                <a:effectLst/>
                <a:latin typeface="Times New Roman" panose="02020603050405020304" pitchFamily="18" charset="0"/>
                <a:ea typeface="Calibri" panose="020F0502020204030204" pitchFamily="34" charset="0"/>
                <a:cs typeface="Calibri" panose="020F0502020204030204" pitchFamily="34" charset="0"/>
              </a:rPr>
              <a:t>Businesses in the hospitality industry can exceed guests’ expectations by providing exceptional service, like listening to them patiently, addressing their concerns timely, self-service keeping exclusive offers or facilities for kids and older guests.</a:t>
            </a:r>
            <a:endParaRPr lang="en-GB" sz="2000" dirty="0">
              <a:effectLst/>
              <a:latin typeface="Times New Roman" panose="02020603050405020304" pitchFamily="18" charset="0"/>
              <a:ea typeface="Calibri" panose="020F0502020204030204" pitchFamily="34" charset="0"/>
              <a:cs typeface="Calibri" panose="020F0502020204030204" pitchFamily="34" charset="0"/>
            </a:endParaRPr>
          </a:p>
        </p:txBody>
      </p:sp>
      <p:pic>
        <p:nvPicPr>
          <p:cNvPr id="8194" name="Picture 2" descr="138,621 Hospitality Images, Stock Photos &amp; Vectors | Shutterstock">
            <a:extLst>
              <a:ext uri="{FF2B5EF4-FFF2-40B4-BE49-F238E27FC236}">
                <a16:creationId xmlns:a16="http://schemas.microsoft.com/office/drawing/2014/main" id="{1F179F23-4B19-E98D-8FA9-B009D0B32CD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507"/>
          <a:stretch/>
        </p:blipFill>
        <p:spPr bwMode="auto">
          <a:xfrm>
            <a:off x="8022684" y="2435968"/>
            <a:ext cx="3714750" cy="2466773"/>
          </a:xfrm>
          <a:prstGeom prst="rect">
            <a:avLst/>
          </a:prstGeom>
          <a:noFill/>
          <a:effectLst>
            <a:reflection blurRad="6350" stA="50000" endA="300" endPos="38500" dist="50800" dir="5400000" sy="-100000" algn="bl" rotWithShape="0"/>
            <a:softEdge rad="3175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11309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34D0A-429B-813D-59A9-973B5BB46E4C}"/>
              </a:ext>
            </a:extLst>
          </p:cNvPr>
          <p:cNvSpPr>
            <a:spLocks noGrp="1"/>
          </p:cNvSpPr>
          <p:nvPr>
            <p:ph type="title"/>
          </p:nvPr>
        </p:nvSpPr>
        <p:spPr/>
        <p:txBody>
          <a:bodyPr>
            <a:normAutofit/>
          </a:bodyPr>
          <a:lstStyle/>
          <a:p>
            <a:pPr algn="ctr"/>
            <a:r>
              <a:rPr lang="en-IN" sz="4000" b="1" kern="0" dirty="0">
                <a:effectLst/>
                <a:latin typeface="Times New Roman" panose="02020603050405020304" pitchFamily="18" charset="0"/>
                <a:ea typeface="Arial" panose="020B0604020202020204" pitchFamily="34" charset="0"/>
                <a:cs typeface="Arial" panose="020B0604020202020204" pitchFamily="34" charset="0"/>
              </a:rPr>
              <a:t>Conclusion </a:t>
            </a:r>
            <a:endParaRPr lang="en-GB" sz="4000" dirty="0"/>
          </a:p>
        </p:txBody>
      </p:sp>
      <p:sp>
        <p:nvSpPr>
          <p:cNvPr id="3" name="Content Placeholder 2">
            <a:extLst>
              <a:ext uri="{FF2B5EF4-FFF2-40B4-BE49-F238E27FC236}">
                <a16:creationId xmlns:a16="http://schemas.microsoft.com/office/drawing/2014/main" id="{C916C091-18F8-C16F-A7E1-9616D79E5125}"/>
              </a:ext>
            </a:extLst>
          </p:cNvPr>
          <p:cNvSpPr>
            <a:spLocks noGrp="1"/>
          </p:cNvSpPr>
          <p:nvPr>
            <p:ph idx="1"/>
          </p:nvPr>
        </p:nvSpPr>
        <p:spPr>
          <a:xfrm>
            <a:off x="117835" y="1297858"/>
            <a:ext cx="7436695" cy="5327262"/>
          </a:xfrm>
        </p:spPr>
        <p:txBody>
          <a:bodyPr>
            <a:normAutofit/>
          </a:bodyPr>
          <a:lstStyle/>
          <a:p>
            <a:pPr algn="just">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Ritz Carlton is a luxury hotel chain known for its exceptional guest service. The company has established a reputation for providing guests with personalized and attentive service, ensuring that their stay is comfortable, enjoyable and memorable. The Ritz Carlton's focus on guest service has been a key factor in its success and is considered one of the main differentiators from other luxury hotel brands. The company trains its staff extensively to deliver high-quality service and constantly strives to exceed guest expectations.</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Being a luxury hotel, The Ritz-Carlton takes care of its guests with established values and principles</a:t>
            </a:r>
            <a:r>
              <a:rPr lang="en-IN" sz="1800" dirty="0">
                <a:latin typeface="Times New Roman" panose="02020603050405020304" pitchFamily="18" charset="0"/>
                <a:ea typeface="Calibri" panose="020F0502020204030204" pitchFamily="34" charset="0"/>
                <a:cs typeface="Times New Roman" panose="02020603050405020304" pitchFamily="18" charset="0"/>
              </a:rPr>
              <a:t>,</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providing a  luxury guest services and facilities, including a high standard of comfort, amenities, and personal attention to guests.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endParaRPr lang="en-GB" dirty="0"/>
          </a:p>
        </p:txBody>
      </p:sp>
      <p:pic>
        <p:nvPicPr>
          <p:cNvPr id="9218" name="Picture 2" descr="How To Foster Employee Engagement In The Hospitality Industry?">
            <a:extLst>
              <a:ext uri="{FF2B5EF4-FFF2-40B4-BE49-F238E27FC236}">
                <a16:creationId xmlns:a16="http://schemas.microsoft.com/office/drawing/2014/main" id="{C79BC16E-976C-3AA3-7E31-DEE2340F9D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4530" y="2160677"/>
            <a:ext cx="4519635" cy="2536645"/>
          </a:xfrm>
          <a:prstGeom prst="rect">
            <a:avLst/>
          </a:prstGeom>
          <a:noFill/>
          <a:effectLst>
            <a:reflection blurRad="6350" stA="50000" endA="300" endPos="38500" dist="50800" dir="5400000" sy="-100000" algn="bl" rotWithShape="0"/>
            <a:softEdge rad="3175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34137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E4633-8527-F21F-F228-F4E856218202}"/>
              </a:ext>
            </a:extLst>
          </p:cNvPr>
          <p:cNvSpPr>
            <a:spLocks noGrp="1"/>
          </p:cNvSpPr>
          <p:nvPr>
            <p:ph type="title"/>
          </p:nvPr>
        </p:nvSpPr>
        <p:spPr/>
        <p:txBody>
          <a:bodyPr>
            <a:normAutofit/>
          </a:bodyPr>
          <a:lstStyle/>
          <a:p>
            <a:pPr algn="ctr"/>
            <a:r>
              <a:rPr lang="en-IN" sz="4000" b="1" dirty="0">
                <a:latin typeface="Times New Roman" panose="02020603050405020304" pitchFamily="18" charset="0"/>
                <a:cs typeface="Times New Roman" panose="02020603050405020304" pitchFamily="18" charset="0"/>
              </a:rPr>
              <a:t>Reference List </a:t>
            </a:r>
            <a:endParaRPr lang="en-GB"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46DC56B-DC8C-5C99-B0C6-3352FB1827C8}"/>
              </a:ext>
            </a:extLst>
          </p:cNvPr>
          <p:cNvSpPr>
            <a:spLocks noGrp="1"/>
          </p:cNvSpPr>
          <p:nvPr>
            <p:ph idx="1"/>
          </p:nvPr>
        </p:nvSpPr>
        <p:spPr>
          <a:xfrm>
            <a:off x="838200" y="1442302"/>
            <a:ext cx="10515600" cy="5213022"/>
          </a:xfrm>
        </p:spPr>
        <p:txBody>
          <a:bodyPr>
            <a:normAutofit fontScale="55000" lnSpcReduction="20000"/>
          </a:bodyPr>
          <a:lstStyle/>
          <a:p>
            <a:pPr algn="just">
              <a:lnSpc>
                <a:spcPct val="150000"/>
              </a:lnSpc>
              <a:spcBef>
                <a:spcPts val="600"/>
              </a:spcBef>
              <a:spcAft>
                <a:spcPts val="1200"/>
              </a:spcAft>
            </a:pPr>
            <a:r>
              <a:rPr lang="en-GB" sz="1800" dirty="0">
                <a:effectLst/>
                <a:latin typeface="Times New Roman" panose="02020603050405020304" pitchFamily="18" charset="0"/>
                <a:ea typeface="Calibri" panose="020F0502020204030204" pitchFamily="34" charset="0"/>
                <a:cs typeface="Calibri" panose="020F0502020204030204" pitchFamily="34" charset="0"/>
              </a:rPr>
              <a:t>Ali, B.J., </a:t>
            </a:r>
            <a:r>
              <a:rPr lang="en-GB" sz="1800" dirty="0" err="1">
                <a:effectLst/>
                <a:latin typeface="Times New Roman" panose="02020603050405020304" pitchFamily="18" charset="0"/>
                <a:ea typeface="Calibri" panose="020F0502020204030204" pitchFamily="34" charset="0"/>
                <a:cs typeface="Calibri" panose="020F0502020204030204" pitchFamily="34" charset="0"/>
              </a:rPr>
              <a:t>Gardi</a:t>
            </a:r>
            <a:r>
              <a:rPr lang="en-GB" sz="1800" dirty="0">
                <a:effectLst/>
                <a:latin typeface="Times New Roman" panose="02020603050405020304" pitchFamily="18" charset="0"/>
                <a:ea typeface="Calibri" panose="020F0502020204030204" pitchFamily="34" charset="0"/>
                <a:cs typeface="Calibri" panose="020F0502020204030204" pitchFamily="34" charset="0"/>
              </a:rPr>
              <a:t>, B., Jabbar Othman, B., Ali Ahmed, S., Burhan Ismael, N., Abdalla Hamza, P., Mahmood Aziz, H., Sabir, B.Y., </a:t>
            </a:r>
            <a:r>
              <a:rPr lang="en-GB" sz="1800" dirty="0" err="1">
                <a:effectLst/>
                <a:latin typeface="Times New Roman" panose="02020603050405020304" pitchFamily="18" charset="0"/>
                <a:ea typeface="Calibri" panose="020F0502020204030204" pitchFamily="34" charset="0"/>
                <a:cs typeface="Calibri" panose="020F0502020204030204" pitchFamily="34" charset="0"/>
              </a:rPr>
              <a:t>Sorguli</a:t>
            </a:r>
            <a:r>
              <a:rPr lang="en-GB" sz="1800" dirty="0">
                <a:effectLst/>
                <a:latin typeface="Times New Roman" panose="02020603050405020304" pitchFamily="18" charset="0"/>
                <a:ea typeface="Calibri" panose="020F0502020204030204" pitchFamily="34" charset="0"/>
                <a:cs typeface="Calibri" panose="020F0502020204030204" pitchFamily="34" charset="0"/>
              </a:rPr>
              <a:t>, S. and Anwar, G., 2021. Hotel service quality: The impact of service quality on customer satisfaction in hospitality. </a:t>
            </a:r>
            <a:r>
              <a:rPr lang="en-GB" sz="1800" i="1" dirty="0">
                <a:effectLst/>
                <a:latin typeface="Times New Roman" panose="02020603050405020304" pitchFamily="18" charset="0"/>
                <a:ea typeface="Calibri" panose="020F0502020204030204" pitchFamily="34" charset="0"/>
                <a:cs typeface="Calibri" panose="020F0502020204030204" pitchFamily="34" charset="0"/>
              </a:rPr>
              <a:t>Ali, BJ, </a:t>
            </a:r>
            <a:r>
              <a:rPr lang="en-GB" sz="1800" i="1" dirty="0" err="1">
                <a:effectLst/>
                <a:latin typeface="Times New Roman" panose="02020603050405020304" pitchFamily="18" charset="0"/>
                <a:ea typeface="Calibri" panose="020F0502020204030204" pitchFamily="34" charset="0"/>
                <a:cs typeface="Calibri" panose="020F0502020204030204" pitchFamily="34" charset="0"/>
              </a:rPr>
              <a:t>Gardi</a:t>
            </a:r>
            <a:r>
              <a:rPr lang="en-GB" sz="1800" i="1" dirty="0">
                <a:effectLst/>
                <a:latin typeface="Times New Roman" panose="02020603050405020304" pitchFamily="18" charset="0"/>
                <a:ea typeface="Calibri" panose="020F0502020204030204" pitchFamily="34" charset="0"/>
                <a:cs typeface="Calibri" panose="020F0502020204030204" pitchFamily="34" charset="0"/>
              </a:rPr>
              <a:t>, B., Othman, BJ, Ahmed, SA, Ismael, NB, Hamza, PA, Aziz, HM, Sabir, BY, Anwar, G.(2021). Hotel Service Quality: The Impact of Service Quality on Customer Satisfaction in Hospitality. International Journal of Engineering, Business and Management</a:t>
            </a:r>
            <a:r>
              <a:rPr lang="en-GB" sz="1800" dirty="0">
                <a:effectLst/>
                <a:latin typeface="Times New Roman" panose="02020603050405020304" pitchFamily="18" charset="0"/>
                <a:ea typeface="Calibri" panose="020F0502020204030204" pitchFamily="34" charset="0"/>
                <a:cs typeface="Calibri" panose="020F0502020204030204" pitchFamily="34" charset="0"/>
              </a:rPr>
              <a:t>, </a:t>
            </a:r>
            <a:r>
              <a:rPr lang="en-GB" sz="1800" i="1" dirty="0">
                <a:effectLst/>
                <a:latin typeface="Times New Roman" panose="02020603050405020304" pitchFamily="18" charset="0"/>
                <a:ea typeface="Calibri" panose="020F0502020204030204" pitchFamily="34" charset="0"/>
                <a:cs typeface="Calibri" panose="020F0502020204030204" pitchFamily="34" charset="0"/>
              </a:rPr>
              <a:t>5</a:t>
            </a:r>
            <a:r>
              <a:rPr lang="en-GB" sz="1800" dirty="0">
                <a:effectLst/>
                <a:latin typeface="Times New Roman" panose="02020603050405020304" pitchFamily="18" charset="0"/>
                <a:ea typeface="Calibri" panose="020F0502020204030204" pitchFamily="34" charset="0"/>
                <a:cs typeface="Calibri" panose="020F0502020204030204" pitchFamily="34" charset="0"/>
              </a:rPr>
              <a:t>(3), pp.14-28.</a:t>
            </a:r>
          </a:p>
          <a:p>
            <a:pPr algn="just">
              <a:lnSpc>
                <a:spcPct val="150000"/>
              </a:lnSpc>
              <a:spcBef>
                <a:spcPts val="600"/>
              </a:spcBef>
              <a:spcAft>
                <a:spcPts val="1200"/>
              </a:spcAft>
            </a:pPr>
            <a:r>
              <a:rPr lang="en-GB" sz="1800" dirty="0" err="1">
                <a:effectLst/>
                <a:latin typeface="Times New Roman" panose="02020603050405020304" pitchFamily="18" charset="0"/>
                <a:ea typeface="Calibri" panose="020F0502020204030204" pitchFamily="34" charset="0"/>
                <a:cs typeface="Calibri" panose="020F0502020204030204" pitchFamily="34" charset="0"/>
              </a:rPr>
              <a:t>Cloudbeds</a:t>
            </a:r>
            <a:r>
              <a:rPr lang="en-GB" sz="1800" dirty="0">
                <a:effectLst/>
                <a:latin typeface="Times New Roman" panose="02020603050405020304" pitchFamily="18" charset="0"/>
                <a:ea typeface="Calibri" panose="020F0502020204030204" pitchFamily="34" charset="0"/>
                <a:cs typeface="Calibri" panose="020F0502020204030204" pitchFamily="34" charset="0"/>
              </a:rPr>
              <a:t>, 2022. </a:t>
            </a:r>
            <a:r>
              <a:rPr lang="en-GB" sz="1800" i="1" dirty="0">
                <a:effectLst/>
                <a:latin typeface="Times New Roman" panose="02020603050405020304" pitchFamily="18" charset="0"/>
                <a:ea typeface="Calibri" panose="020F0502020204030204" pitchFamily="34" charset="0"/>
                <a:cs typeface="Calibri" panose="020F0502020204030204" pitchFamily="34" charset="0"/>
              </a:rPr>
              <a:t>How to meet – and exceed – guest expectations.</a:t>
            </a:r>
            <a:r>
              <a:rPr lang="en-GB" sz="1800" dirty="0">
                <a:effectLst/>
                <a:latin typeface="Times New Roman" panose="02020603050405020304" pitchFamily="18" charset="0"/>
                <a:ea typeface="Calibri" panose="020F0502020204030204" pitchFamily="34" charset="0"/>
                <a:cs typeface="Calibri" panose="020F0502020204030204" pitchFamily="34" charset="0"/>
              </a:rPr>
              <a:t> [online] Available at: https://www.cloudbeds.com/articles/guest-expectations/#:~:text=The%20key%20to%20customer%20satisfaction,messaging%20and%20pre%2Dstay%20communications. [Accessed 27 January 2023]</a:t>
            </a:r>
          </a:p>
          <a:p>
            <a:pPr algn="just">
              <a:lnSpc>
                <a:spcPct val="150000"/>
              </a:lnSpc>
              <a:spcBef>
                <a:spcPts val="600"/>
              </a:spcBef>
              <a:spcAft>
                <a:spcPts val="1200"/>
              </a:spcAft>
            </a:pPr>
            <a:r>
              <a:rPr lang="en-GB" sz="1800" dirty="0">
                <a:effectLst/>
                <a:latin typeface="Times New Roman" panose="02020603050405020304" pitchFamily="18" charset="0"/>
                <a:ea typeface="Calibri" panose="020F0502020204030204" pitchFamily="34" charset="0"/>
                <a:cs typeface="Calibri" panose="020F0502020204030204" pitchFamily="34" charset="0"/>
              </a:rPr>
              <a:t>MARRIOTT INTERNATIONAL, INC, 2023. </a:t>
            </a:r>
            <a:r>
              <a:rPr lang="en-GB" sz="1800" i="1" dirty="0">
                <a:effectLst/>
                <a:latin typeface="Times New Roman" panose="02020603050405020304" pitchFamily="18" charset="0"/>
                <a:ea typeface="Calibri" panose="020F0502020204030204" pitchFamily="34" charset="0"/>
                <a:cs typeface="Calibri" panose="020F0502020204030204" pitchFamily="34" charset="0"/>
              </a:rPr>
              <a:t>THE RITZ-CARLTON</a:t>
            </a:r>
            <a:r>
              <a:rPr lang="en-GB" sz="1800" dirty="0">
                <a:effectLst/>
                <a:latin typeface="Times New Roman" panose="02020603050405020304" pitchFamily="18" charset="0"/>
                <a:ea typeface="Calibri" panose="020F0502020204030204" pitchFamily="34" charset="0"/>
                <a:cs typeface="Calibri" panose="020F0502020204030204" pitchFamily="34" charset="0"/>
              </a:rPr>
              <a:t>. [online] Available at: https://news.marriott.com/ritz-carlton-hotels-resorts/ [Accessed 27 January 2023]</a:t>
            </a:r>
          </a:p>
          <a:p>
            <a:pPr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Calibri" panose="020F0502020204030204" pitchFamily="34" charset="0"/>
              </a:rPr>
              <a:t>Morin, C., 2019. </a:t>
            </a:r>
            <a:r>
              <a:rPr lang="en-GB" sz="1800" i="1" dirty="0">
                <a:effectLst/>
                <a:latin typeface="Times New Roman" panose="02020603050405020304" pitchFamily="18" charset="0"/>
                <a:ea typeface="Calibri" panose="020F0502020204030204" pitchFamily="34" charset="0"/>
                <a:cs typeface="Calibri" panose="020F0502020204030204" pitchFamily="34" charset="0"/>
              </a:rPr>
              <a:t>How the Ritz-Carlton Creates a 5 Star Customer Experience</a:t>
            </a:r>
            <a:r>
              <a:rPr lang="en-GB" sz="1800" dirty="0">
                <a:effectLst/>
                <a:latin typeface="Times New Roman" panose="02020603050405020304" pitchFamily="18" charset="0"/>
                <a:ea typeface="Calibri" panose="020F0502020204030204" pitchFamily="34" charset="0"/>
                <a:cs typeface="Calibri" panose="020F0502020204030204" pitchFamily="34" charset="0"/>
              </a:rPr>
              <a:t> [online] Available at: https://crm.org/articles/ritz-carlton-gold-standards [Accessed 27 January 2023]</a:t>
            </a:r>
          </a:p>
          <a:p>
            <a:pPr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Calibri" panose="020F0502020204030204" pitchFamily="34" charset="0"/>
              </a:rPr>
              <a:t>Revfine, 2023. </a:t>
            </a:r>
            <a:r>
              <a:rPr lang="en-GB" sz="1800" i="1" dirty="0">
                <a:effectLst/>
                <a:latin typeface="Times New Roman" panose="02020603050405020304" pitchFamily="18" charset="0"/>
                <a:ea typeface="Calibri" panose="020F0502020204030204" pitchFamily="34" charset="0"/>
                <a:cs typeface="Calibri" panose="020F0502020204030204" pitchFamily="34" charset="0"/>
              </a:rPr>
              <a:t>What is the Hospitality Industry?</a:t>
            </a:r>
            <a:r>
              <a:rPr lang="en-GB" sz="1800" dirty="0">
                <a:effectLst/>
                <a:latin typeface="Times New Roman" panose="02020603050405020304" pitchFamily="18" charset="0"/>
                <a:ea typeface="Calibri" panose="020F0502020204030204" pitchFamily="34" charset="0"/>
                <a:cs typeface="Calibri" panose="020F0502020204030204" pitchFamily="34" charset="0"/>
              </a:rPr>
              <a:t> [online] Available at: https://www.revfine.com/hospitality-industry/ [Accessed 27 January 2023] </a:t>
            </a:r>
          </a:p>
          <a:p>
            <a:pPr algn="just">
              <a:lnSpc>
                <a:spcPct val="150000"/>
              </a:lnSpc>
              <a:spcBef>
                <a:spcPts val="600"/>
              </a:spcBef>
              <a:spcAft>
                <a:spcPts val="600"/>
              </a:spcAft>
            </a:pPr>
            <a:r>
              <a:rPr lang="en-GB" sz="1800" dirty="0" err="1">
                <a:effectLst/>
                <a:latin typeface="Times New Roman" panose="02020603050405020304" pitchFamily="18" charset="0"/>
                <a:ea typeface="Calibri" panose="020F0502020204030204" pitchFamily="34" charset="0"/>
                <a:cs typeface="Calibri" panose="020F0502020204030204" pitchFamily="34" charset="0"/>
              </a:rPr>
              <a:t>Solnet</a:t>
            </a:r>
            <a:r>
              <a:rPr lang="en-GB" sz="1800" dirty="0">
                <a:effectLst/>
                <a:latin typeface="Times New Roman" panose="02020603050405020304" pitchFamily="18" charset="0"/>
                <a:ea typeface="Calibri" panose="020F0502020204030204" pitchFamily="34" charset="0"/>
                <a:cs typeface="Calibri" panose="020F0502020204030204" pitchFamily="34" charset="0"/>
              </a:rPr>
              <a:t>, D., </a:t>
            </a:r>
            <a:r>
              <a:rPr lang="en-GB" sz="1800" dirty="0" err="1">
                <a:effectLst/>
                <a:latin typeface="Times New Roman" panose="02020603050405020304" pitchFamily="18" charset="0"/>
                <a:ea typeface="Calibri" panose="020F0502020204030204" pitchFamily="34" charset="0"/>
                <a:cs typeface="Calibri" panose="020F0502020204030204" pitchFamily="34" charset="0"/>
              </a:rPr>
              <a:t>Subramony</a:t>
            </a:r>
            <a:r>
              <a:rPr lang="en-GB" sz="1800" dirty="0">
                <a:effectLst/>
                <a:latin typeface="Times New Roman" panose="02020603050405020304" pitchFamily="18" charset="0"/>
                <a:ea typeface="Calibri" panose="020F0502020204030204" pitchFamily="34" charset="0"/>
                <a:cs typeface="Calibri" panose="020F0502020204030204" pitchFamily="34" charset="0"/>
              </a:rPr>
              <a:t>, M., Ford, R.C., </a:t>
            </a:r>
            <a:r>
              <a:rPr lang="en-GB" sz="1800" dirty="0" err="1">
                <a:effectLst/>
                <a:latin typeface="Times New Roman" panose="02020603050405020304" pitchFamily="18" charset="0"/>
                <a:ea typeface="Calibri" panose="020F0502020204030204" pitchFamily="34" charset="0"/>
                <a:cs typeface="Calibri" panose="020F0502020204030204" pitchFamily="34" charset="0"/>
              </a:rPr>
              <a:t>Golubovskaya</a:t>
            </a:r>
            <a:r>
              <a:rPr lang="en-GB" sz="1800" dirty="0">
                <a:effectLst/>
                <a:latin typeface="Times New Roman" panose="02020603050405020304" pitchFamily="18" charset="0"/>
                <a:ea typeface="Calibri" panose="020F0502020204030204" pitchFamily="34" charset="0"/>
                <a:cs typeface="Calibri" panose="020F0502020204030204" pitchFamily="34" charset="0"/>
              </a:rPr>
              <a:t>, M., Kang, H.J. and </a:t>
            </a:r>
            <a:r>
              <a:rPr lang="en-GB" sz="1800" dirty="0" err="1">
                <a:effectLst/>
                <a:latin typeface="Times New Roman" panose="02020603050405020304" pitchFamily="18" charset="0"/>
                <a:ea typeface="Calibri" panose="020F0502020204030204" pitchFamily="34" charset="0"/>
                <a:cs typeface="Calibri" panose="020F0502020204030204" pitchFamily="34" charset="0"/>
              </a:rPr>
              <a:t>Hancer</a:t>
            </a:r>
            <a:r>
              <a:rPr lang="en-GB" sz="1800" dirty="0">
                <a:effectLst/>
                <a:latin typeface="Times New Roman" panose="02020603050405020304" pitchFamily="18" charset="0"/>
                <a:ea typeface="Calibri" panose="020F0502020204030204" pitchFamily="34" charset="0"/>
                <a:cs typeface="Calibri" panose="020F0502020204030204" pitchFamily="34" charset="0"/>
              </a:rPr>
              <a:t>, M., 2019. Leveraging human touch in service interactions: lessons from hospitality. </a:t>
            </a:r>
            <a:r>
              <a:rPr lang="en-GB" sz="1800" i="1" dirty="0">
                <a:effectLst/>
                <a:latin typeface="Times New Roman" panose="02020603050405020304" pitchFamily="18" charset="0"/>
                <a:ea typeface="Calibri" panose="020F0502020204030204" pitchFamily="34" charset="0"/>
                <a:cs typeface="Calibri" panose="020F0502020204030204" pitchFamily="34" charset="0"/>
              </a:rPr>
              <a:t>Journal of Service Management</a:t>
            </a:r>
            <a:r>
              <a:rPr lang="en-GB" sz="1800" dirty="0">
                <a:effectLst/>
                <a:latin typeface="Times New Roman" panose="02020603050405020304" pitchFamily="18" charset="0"/>
                <a:ea typeface="Calibri" panose="020F0502020204030204" pitchFamily="34" charset="0"/>
                <a:cs typeface="Calibri" panose="020F0502020204030204" pitchFamily="34" charset="0"/>
              </a:rPr>
              <a:t>, </a:t>
            </a:r>
            <a:r>
              <a:rPr lang="en-GB" sz="1800" i="1" dirty="0">
                <a:effectLst/>
                <a:latin typeface="Times New Roman" panose="02020603050405020304" pitchFamily="18" charset="0"/>
                <a:ea typeface="Calibri" panose="020F0502020204030204" pitchFamily="34" charset="0"/>
                <a:cs typeface="Calibri" panose="020F0502020204030204" pitchFamily="34" charset="0"/>
              </a:rPr>
              <a:t>30</a:t>
            </a:r>
            <a:r>
              <a:rPr lang="en-GB" sz="1800" dirty="0">
                <a:effectLst/>
                <a:latin typeface="Times New Roman" panose="02020603050405020304" pitchFamily="18" charset="0"/>
                <a:ea typeface="Calibri" panose="020F0502020204030204" pitchFamily="34" charset="0"/>
                <a:cs typeface="Calibri" panose="020F0502020204030204" pitchFamily="34" charset="0"/>
              </a:rPr>
              <a:t>(3), pp.392-409.</a:t>
            </a:r>
          </a:p>
          <a:p>
            <a:pPr algn="just">
              <a:lnSpc>
                <a:spcPct val="150000"/>
              </a:lnSpc>
              <a:spcBef>
                <a:spcPts val="600"/>
              </a:spcBef>
              <a:spcAft>
                <a:spcPts val="1200"/>
              </a:spcAft>
            </a:pPr>
            <a:r>
              <a:rPr lang="en-GB" sz="1800" dirty="0" err="1">
                <a:effectLst/>
                <a:latin typeface="Times New Roman" panose="02020603050405020304" pitchFamily="18" charset="0"/>
                <a:ea typeface="Calibri" panose="020F0502020204030204" pitchFamily="34" charset="0"/>
                <a:cs typeface="Calibri" panose="020F0502020204030204" pitchFamily="34" charset="0"/>
              </a:rPr>
              <a:t>Stringam</a:t>
            </a:r>
            <a:r>
              <a:rPr lang="en-GB" sz="1800" dirty="0">
                <a:effectLst/>
                <a:latin typeface="Times New Roman" panose="02020603050405020304" pitchFamily="18" charset="0"/>
                <a:ea typeface="Calibri" panose="020F0502020204030204" pitchFamily="34" charset="0"/>
                <a:cs typeface="Calibri" panose="020F0502020204030204" pitchFamily="34" charset="0"/>
              </a:rPr>
              <a:t>, B.B. and Gerdes, J.H., 2021. Hotel and guest room technology. </a:t>
            </a:r>
            <a:r>
              <a:rPr lang="en-GB" sz="1800" i="1" dirty="0">
                <a:effectLst/>
                <a:latin typeface="Times New Roman" panose="02020603050405020304" pitchFamily="18" charset="0"/>
                <a:ea typeface="Calibri" panose="020F0502020204030204" pitchFamily="34" charset="0"/>
                <a:cs typeface="Calibri" panose="020F0502020204030204" pitchFamily="34" charset="0"/>
              </a:rPr>
              <a:t>University of South Florida M3 </a:t>
            </a:r>
            <a:r>
              <a:rPr lang="en-GB" sz="1800" i="1" dirty="0" err="1">
                <a:effectLst/>
                <a:latin typeface="Times New Roman" panose="02020603050405020304" pitchFamily="18" charset="0"/>
                <a:ea typeface="Calibri" panose="020F0502020204030204" pitchFamily="34" charset="0"/>
                <a:cs typeface="Calibri" panose="020F0502020204030204" pitchFamily="34" charset="0"/>
              </a:rPr>
              <a:t>Center</a:t>
            </a:r>
            <a:r>
              <a:rPr lang="en-GB" sz="1800" i="1" dirty="0">
                <a:effectLst/>
                <a:latin typeface="Times New Roman" panose="02020603050405020304" pitchFamily="18" charset="0"/>
                <a:ea typeface="Calibri" panose="020F0502020204030204" pitchFamily="34" charset="0"/>
                <a:cs typeface="Calibri" panose="020F0502020204030204" pitchFamily="34" charset="0"/>
              </a:rPr>
              <a:t> Publishing</a:t>
            </a:r>
            <a:r>
              <a:rPr lang="en-GB" sz="1800" dirty="0">
                <a:effectLst/>
                <a:latin typeface="Times New Roman" panose="02020603050405020304" pitchFamily="18" charset="0"/>
                <a:ea typeface="Calibri" panose="020F0502020204030204" pitchFamily="34" charset="0"/>
                <a:cs typeface="Calibri" panose="020F0502020204030204" pitchFamily="34" charset="0"/>
              </a:rPr>
              <a:t>, </a:t>
            </a:r>
            <a:r>
              <a:rPr lang="en-GB" sz="1800" i="1" dirty="0">
                <a:effectLst/>
                <a:latin typeface="Times New Roman" panose="02020603050405020304" pitchFamily="18" charset="0"/>
                <a:ea typeface="Calibri" panose="020F0502020204030204" pitchFamily="34" charset="0"/>
                <a:cs typeface="Calibri" panose="020F0502020204030204" pitchFamily="34" charset="0"/>
              </a:rPr>
              <a:t>17</a:t>
            </a:r>
            <a:r>
              <a:rPr lang="en-GB" sz="1800" dirty="0">
                <a:effectLst/>
                <a:latin typeface="Times New Roman" panose="02020603050405020304" pitchFamily="18" charset="0"/>
                <a:ea typeface="Calibri" panose="020F0502020204030204" pitchFamily="34" charset="0"/>
                <a:cs typeface="Calibri" panose="020F0502020204030204" pitchFamily="34" charset="0"/>
              </a:rPr>
              <a:t>(9781732127593), p.6.</a:t>
            </a:r>
          </a:p>
          <a:p>
            <a:pPr algn="just">
              <a:lnSpc>
                <a:spcPct val="150000"/>
              </a:lnSpc>
              <a:spcBef>
                <a:spcPts val="600"/>
              </a:spcBef>
              <a:spcAft>
                <a:spcPts val="1200"/>
              </a:spcAft>
            </a:pPr>
            <a:r>
              <a:rPr lang="en-GB" sz="1800" dirty="0">
                <a:effectLst/>
                <a:latin typeface="Times New Roman" panose="02020603050405020304" pitchFamily="18" charset="0"/>
                <a:ea typeface="Calibri" panose="020F0502020204030204" pitchFamily="34" charset="0"/>
                <a:cs typeface="Calibri" panose="020F0502020204030204" pitchFamily="34" charset="0"/>
              </a:rPr>
              <a:t>The Ritz-Carlton Hotel Company, L.L.C, 2022. </a:t>
            </a:r>
            <a:r>
              <a:rPr lang="en-GB" sz="1800" i="1" dirty="0">
                <a:effectLst/>
                <a:latin typeface="Times New Roman" panose="02020603050405020304" pitchFamily="18" charset="0"/>
                <a:ea typeface="Calibri" panose="020F0502020204030204" pitchFamily="34" charset="0"/>
                <a:cs typeface="Calibri" panose="020F0502020204030204" pitchFamily="34" charset="0"/>
              </a:rPr>
              <a:t>CURATED DESTINATION GUIDES</a:t>
            </a:r>
            <a:r>
              <a:rPr lang="en-GB" sz="1800" dirty="0">
                <a:effectLst/>
                <a:latin typeface="Times New Roman" panose="02020603050405020304" pitchFamily="18" charset="0"/>
                <a:ea typeface="Calibri" panose="020F0502020204030204" pitchFamily="34" charset="0"/>
                <a:cs typeface="Calibri" panose="020F0502020204030204" pitchFamily="34" charset="0"/>
              </a:rPr>
              <a:t>. [online] Available at: https://www.journey.ritzcarlton.com/explore [Accessed 27 January 2023]</a:t>
            </a:r>
          </a:p>
          <a:p>
            <a:pPr algn="just">
              <a:lnSpc>
                <a:spcPct val="150000"/>
              </a:lnSpc>
              <a:spcBef>
                <a:spcPts val="600"/>
              </a:spcBef>
              <a:spcAft>
                <a:spcPts val="1200"/>
              </a:spcAft>
            </a:pPr>
            <a:r>
              <a:rPr lang="en-GB" sz="1800" dirty="0">
                <a:effectLst/>
                <a:latin typeface="Times New Roman" panose="02020603050405020304" pitchFamily="18" charset="0"/>
                <a:ea typeface="Calibri" panose="020F0502020204030204" pitchFamily="34" charset="0"/>
                <a:cs typeface="Calibri" panose="020F0502020204030204" pitchFamily="34" charset="0"/>
              </a:rPr>
              <a:t>The Ritz-Carlton Hotel Company, L.L.C, 2022. </a:t>
            </a:r>
            <a:r>
              <a:rPr lang="en-GB" sz="1800" i="1" dirty="0">
                <a:effectLst/>
                <a:latin typeface="Times New Roman" panose="02020603050405020304" pitchFamily="18" charset="0"/>
                <a:ea typeface="Calibri" panose="020F0502020204030204" pitchFamily="34" charset="0"/>
                <a:cs typeface="Calibri" panose="020F0502020204030204" pitchFamily="34" charset="0"/>
              </a:rPr>
              <a:t>GOLD STANDARDS</a:t>
            </a:r>
            <a:r>
              <a:rPr lang="en-GB" sz="1800" dirty="0">
                <a:effectLst/>
                <a:latin typeface="Times New Roman" panose="02020603050405020304" pitchFamily="18" charset="0"/>
                <a:ea typeface="Calibri" panose="020F0502020204030204" pitchFamily="34" charset="0"/>
                <a:cs typeface="Calibri" panose="020F0502020204030204" pitchFamily="34" charset="0"/>
              </a:rPr>
              <a:t>. [online] Available at: https://www.ritzcarlton.com/en/about/gold-standards [Accessed 27 January 2023]</a:t>
            </a:r>
          </a:p>
          <a:p>
            <a:pPr algn="just">
              <a:lnSpc>
                <a:spcPct val="150000"/>
              </a:lnSpc>
              <a:spcBef>
                <a:spcPts val="600"/>
              </a:spcBef>
              <a:spcAft>
                <a:spcPts val="1200"/>
              </a:spcAft>
            </a:pPr>
            <a:r>
              <a:rPr lang="en-GB" sz="1800" dirty="0">
                <a:effectLst/>
                <a:latin typeface="Times New Roman" panose="02020603050405020304" pitchFamily="18" charset="0"/>
                <a:ea typeface="Calibri" panose="020F0502020204030204" pitchFamily="34" charset="0"/>
                <a:cs typeface="Calibri" panose="020F0502020204030204" pitchFamily="34" charset="0"/>
              </a:rPr>
              <a:t>The Ritz-Carlton Hotel Company, L.L.C, 2022. </a:t>
            </a:r>
            <a:r>
              <a:rPr lang="en-GB" sz="1800" i="1" dirty="0">
                <a:effectLst/>
                <a:latin typeface="Times New Roman" panose="02020603050405020304" pitchFamily="18" charset="0"/>
                <a:ea typeface="Calibri" panose="020F0502020204030204" pitchFamily="34" charset="0"/>
                <a:cs typeface="Calibri" panose="020F0502020204030204" pitchFamily="34" charset="0"/>
              </a:rPr>
              <a:t>THE HISTORY OF THE RITZ-CARLTON HOTEL COMPANY.</a:t>
            </a:r>
            <a:r>
              <a:rPr lang="en-GB" sz="1800" dirty="0">
                <a:effectLst/>
                <a:latin typeface="Times New Roman" panose="02020603050405020304" pitchFamily="18" charset="0"/>
                <a:ea typeface="Calibri" panose="020F0502020204030204" pitchFamily="34" charset="0"/>
                <a:cs typeface="Calibri" panose="020F0502020204030204" pitchFamily="34" charset="0"/>
              </a:rPr>
              <a:t> [online] Available at: https://www.ritzcarlton.com/en/about/history [Accessed 27 January 2023</a:t>
            </a:r>
          </a:p>
        </p:txBody>
      </p:sp>
    </p:spTree>
    <p:extLst>
      <p:ext uri="{BB962C8B-B14F-4D97-AF65-F5344CB8AC3E}">
        <p14:creationId xmlns:p14="http://schemas.microsoft.com/office/powerpoint/2010/main" val="9611323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E0AEA-E370-FB70-E64B-1105A3FD824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6A8F20D-6611-B6C3-E1E8-8AFBA909BE8B}"/>
              </a:ext>
            </a:extLst>
          </p:cNvPr>
          <p:cNvSpPr>
            <a:spLocks noGrp="1"/>
          </p:cNvSpPr>
          <p:nvPr>
            <p:ph idx="1"/>
          </p:nvPr>
        </p:nvSpPr>
        <p:spPr/>
        <p:txBody>
          <a:bodyPr/>
          <a:lstStyle/>
          <a:p>
            <a:endParaRPr lang="en-GB"/>
          </a:p>
        </p:txBody>
      </p:sp>
      <p:pic>
        <p:nvPicPr>
          <p:cNvPr id="10242" name="Picture 2" descr="Best Editable Thank you Slide Background PowerPoint – SlideMatrix">
            <a:extLst>
              <a:ext uri="{FF2B5EF4-FFF2-40B4-BE49-F238E27FC236}">
                <a16:creationId xmlns:a16="http://schemas.microsoft.com/office/drawing/2014/main" id="{E0A1AD8F-200D-4305-752E-3DA0BDDB396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07390"/>
            <a:ext cx="12192000" cy="66506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55603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223</TotalTime>
  <Words>2882</Words>
  <Application>Microsoft Office PowerPoint</Application>
  <PresentationFormat>Widescreen</PresentationFormat>
  <Paragraphs>79</Paragraphs>
  <Slides>13</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 Presentation </vt:lpstr>
      <vt:lpstr>Table of Contents</vt:lpstr>
      <vt:lpstr>Introduction</vt:lpstr>
      <vt:lpstr>Briefly introduction of chosen hotel brand</vt:lpstr>
      <vt:lpstr>Contd…</vt:lpstr>
      <vt:lpstr>Identifying the hotel brand's main consumers</vt:lpstr>
      <vt:lpstr>Outlining the nature, scope and role of the guest services and facilities that are provided to these guests by the hotel brand</vt:lpstr>
      <vt:lpstr>Contd…</vt:lpstr>
      <vt:lpstr>Explaining the need to consider the role and function of guest services in general</vt:lpstr>
      <vt:lpstr>The importance of hospitality and how hotels meet/exceed guest expectations</vt:lpstr>
      <vt:lpstr>Conclusion </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title: Presentation</dc:title>
  <dc:creator>Elena silvia Cazacu</dc:creator>
  <cp:lastModifiedBy>Elena silvia Cazacu</cp:lastModifiedBy>
  <cp:revision>8</cp:revision>
  <dcterms:created xsi:type="dcterms:W3CDTF">2023-01-28T05:11:48Z</dcterms:created>
  <dcterms:modified xsi:type="dcterms:W3CDTF">2023-02-06T12:18:55Z</dcterms:modified>
</cp:coreProperties>
</file>