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notesMasterIdLst>
    <p:notesMasterId r:id="rId19"/>
  </p:notesMasterIdLst>
  <p:handoutMasterIdLst>
    <p:handoutMasterId r:id="rId20"/>
  </p:handoutMasterIdLst>
  <p:sldIdLst>
    <p:sldId id="256" r:id="rId2"/>
    <p:sldId id="270" r:id="rId3"/>
    <p:sldId id="260" r:id="rId4"/>
    <p:sldId id="263" r:id="rId5"/>
    <p:sldId id="267" r:id="rId6"/>
    <p:sldId id="265" r:id="rId7"/>
    <p:sldId id="268" r:id="rId8"/>
    <p:sldId id="269" r:id="rId9"/>
    <p:sldId id="261" r:id="rId10"/>
    <p:sldId id="275" r:id="rId11"/>
    <p:sldId id="264" r:id="rId12"/>
    <p:sldId id="266" r:id="rId13"/>
    <p:sldId id="274" r:id="rId14"/>
    <p:sldId id="272" r:id="rId15"/>
    <p:sldId id="271" r:id="rId16"/>
    <p:sldId id="273" r:id="rId17"/>
    <p:sldId id="257" r:id="rId1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49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78" autoAdjust="0"/>
    <p:restoredTop sz="94660"/>
  </p:normalViewPr>
  <p:slideViewPr>
    <p:cSldViewPr>
      <p:cViewPr varScale="1">
        <p:scale>
          <a:sx n="39" d="100"/>
          <a:sy n="39" d="100"/>
        </p:scale>
        <p:origin x="678" y="66"/>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CD8CECE-F107-4AC9-B98B-A7CD519D71B7}" type="datetimeFigureOut">
              <a:rPr lang="en-GB" smtClean="0"/>
              <a:t>25/09/2018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33766B08-DC01-4F2A-9CBF-49028D7B9C07}" type="slidenum">
              <a:rPr lang="en-GB" smtClean="0"/>
              <a:t>‹#›</a:t>
            </a:fld>
            <a:endParaRPr lang="en-GB"/>
          </a:p>
        </p:txBody>
      </p:sp>
    </p:spTree>
    <p:extLst>
      <p:ext uri="{BB962C8B-B14F-4D97-AF65-F5344CB8AC3E}">
        <p14:creationId xmlns:p14="http://schemas.microsoft.com/office/powerpoint/2010/main" val="3184654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2E0EF16-7489-41A8-9177-EB8ED72FA263}" type="datetimeFigureOut">
              <a:rPr lang="en-GB" smtClean="0"/>
              <a:t>25/09/2018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90E5AB7-CD90-4018-BCB2-C5413A96E040}" type="slidenum">
              <a:rPr lang="en-GB" smtClean="0"/>
              <a:t>‹#›</a:t>
            </a:fld>
            <a:endParaRPr lang="en-GB"/>
          </a:p>
        </p:txBody>
      </p:sp>
    </p:spTree>
    <p:extLst>
      <p:ext uri="{BB962C8B-B14F-4D97-AF65-F5344CB8AC3E}">
        <p14:creationId xmlns:p14="http://schemas.microsoft.com/office/powerpoint/2010/main" val="2380179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Arabic Typesetting" panose="03020402040406030203" pitchFamily="66" charset="-78"/>
              <a:cs typeface="Arabic Typesetting" panose="03020402040406030203" pitchFamily="66" charset="-78"/>
            </a:endParaRPr>
          </a:p>
        </p:txBody>
      </p:sp>
      <p:sp>
        <p:nvSpPr>
          <p:cNvPr id="4" name="Slide Number Placeholder 3"/>
          <p:cNvSpPr>
            <a:spLocks noGrp="1"/>
          </p:cNvSpPr>
          <p:nvPr>
            <p:ph type="sldNum" sz="quarter" idx="10"/>
          </p:nvPr>
        </p:nvSpPr>
        <p:spPr/>
        <p:txBody>
          <a:bodyPr/>
          <a:lstStyle/>
          <a:p>
            <a:fld id="{490E5AB7-CD90-4018-BCB2-C5413A96E040}" type="slidenum">
              <a:rPr lang="en-GB" smtClean="0"/>
              <a:t>1</a:t>
            </a:fld>
            <a:endParaRPr lang="en-GB"/>
          </a:p>
        </p:txBody>
      </p:sp>
    </p:spTree>
    <p:extLst>
      <p:ext uri="{BB962C8B-B14F-4D97-AF65-F5344CB8AC3E}">
        <p14:creationId xmlns:p14="http://schemas.microsoft.com/office/powerpoint/2010/main" val="3222903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16" name="Slide Number Placeholder 15"/>
          <p:cNvSpPr>
            <a:spLocks noGrp="1"/>
          </p:cNvSpPr>
          <p:nvPr>
            <p:ph type="sldNum" sz="quarter" idx="11"/>
          </p:nvPr>
        </p:nvSpPr>
        <p:spPr/>
        <p:txBody>
          <a:bodyPr/>
          <a:lstStyle/>
          <a:p>
            <a:fld id="{88ADE0C5-6A6A-4068-9056-E55CC21123BC}"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15" name="Slide Number Placeholder 14"/>
          <p:cNvSpPr>
            <a:spLocks noGrp="1"/>
          </p:cNvSpPr>
          <p:nvPr>
            <p:ph type="sldNum" sz="quarter" idx="11"/>
          </p:nvPr>
        </p:nvSpPr>
        <p:spPr/>
        <p:txBody>
          <a:bodyPr/>
          <a:lstStyle/>
          <a:p>
            <a:fld id="{88ADE0C5-6A6A-4068-9056-E55CC21123BC}" type="slidenum">
              <a:rPr lang="en-GB" smtClean="0"/>
              <a:pPr/>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11"/>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13" name="Slide Number Placeholder 12"/>
          <p:cNvSpPr>
            <a:spLocks noGrp="1"/>
          </p:cNvSpPr>
          <p:nvPr>
            <p:ph type="sldNum" sz="quarter" idx="11"/>
          </p:nvPr>
        </p:nvSpPr>
        <p:spPr/>
        <p:txBody>
          <a:bodyPr/>
          <a:lstStyle/>
          <a:p>
            <a:fld id="{88ADE0C5-6A6A-4068-9056-E55CC21123BC}"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9" name="Slide Number Placeholder 8"/>
          <p:cNvSpPr>
            <a:spLocks noGrp="1"/>
          </p:cNvSpPr>
          <p:nvPr>
            <p:ph type="sldNum" sz="quarter" idx="11"/>
          </p:nvPr>
        </p:nvSpPr>
        <p:spPr/>
        <p:txBody>
          <a:bodyPr/>
          <a:lstStyle/>
          <a:p>
            <a:fld id="{88ADE0C5-6A6A-4068-9056-E55CC21123BC}"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15" name="Slide Number Placeholder 14"/>
          <p:cNvSpPr>
            <a:spLocks noGrp="1"/>
          </p:cNvSpPr>
          <p:nvPr>
            <p:ph type="sldNum" sz="quarter" idx="11"/>
          </p:nvPr>
        </p:nvSpPr>
        <p:spPr/>
        <p:txBody>
          <a:bodyPr/>
          <a:lstStyle/>
          <a:p>
            <a:fld id="{88ADE0C5-6A6A-4068-9056-E55CC21123BC}" type="slidenum">
              <a:rPr lang="en-GB" smtClean="0"/>
              <a:pPr/>
              <a:t>‹#›</a:t>
            </a:fld>
            <a:endParaRPr lang="en-GB"/>
          </a:p>
        </p:txBody>
      </p:sp>
      <p:sp>
        <p:nvSpPr>
          <p:cNvPr id="16" name="Footer Placeholder 15"/>
          <p:cNvSpPr>
            <a:spLocks noGrp="1"/>
          </p:cNvSpPr>
          <p:nvPr>
            <p:ph type="ftr" sz="quarter" idx="12"/>
          </p:nvPr>
        </p:nvSpPr>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8" name="Slide Number Placeholder 7"/>
          <p:cNvSpPr>
            <a:spLocks noGrp="1"/>
          </p:cNvSpPr>
          <p:nvPr>
            <p:ph type="sldNum" sz="quarter" idx="11"/>
          </p:nvPr>
        </p:nvSpPr>
        <p:spPr/>
        <p:txBody>
          <a:bodyPr/>
          <a:lstStyle/>
          <a:p>
            <a:fld id="{88ADE0C5-6A6A-4068-9056-E55CC21123BC}" type="slidenum">
              <a:rPr lang="en-GB" smtClean="0"/>
              <a:pPr/>
              <a:t>‹#›</a:t>
            </a:fld>
            <a:endParaRPr lang="en-GB"/>
          </a:p>
        </p:txBody>
      </p:sp>
      <p:sp>
        <p:nvSpPr>
          <p:cNvPr id="9" name="Footer Placeholder 8"/>
          <p:cNvSpPr>
            <a:spLocks noGrp="1"/>
          </p:cNvSpPr>
          <p:nvPr>
            <p:ph type="ftr" sz="quarter" idx="12"/>
          </p:nvPr>
        </p:nvSpPr>
        <p:spPr/>
        <p:txBody>
          <a:bodyPr/>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6" name="Slide Number Placeholder 5"/>
          <p:cNvSpPr>
            <a:spLocks noGrp="1"/>
          </p:cNvSpPr>
          <p:nvPr>
            <p:ph type="sldNum" sz="quarter" idx="11"/>
          </p:nvPr>
        </p:nvSpPr>
        <p:spPr/>
        <p:txBody>
          <a:bodyPr/>
          <a:lstStyle/>
          <a:p>
            <a:fld id="{88ADE0C5-6A6A-4068-9056-E55CC21123BC}" type="slidenum">
              <a:rPr lang="en-GB" smtClean="0"/>
              <a:pPr/>
              <a:t>‹#›</a:t>
            </a:fld>
            <a:endParaRPr lang="en-GB"/>
          </a:p>
        </p:txBody>
      </p:sp>
      <p:sp>
        <p:nvSpPr>
          <p:cNvPr id="7" name="Footer Placeholder 6"/>
          <p:cNvSpPr>
            <a:spLocks noGrp="1"/>
          </p:cNvSpPr>
          <p:nvPr>
            <p:ph type="ftr" sz="quarter" idx="12"/>
          </p:nvPr>
        </p:nvSpPr>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5" name="Date Placeholder 14"/>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16" name="Slide Number Placeholder 15"/>
          <p:cNvSpPr>
            <a:spLocks noGrp="1"/>
          </p:cNvSpPr>
          <p:nvPr>
            <p:ph type="sldNum" sz="quarter" idx="11"/>
          </p:nvPr>
        </p:nvSpPr>
        <p:spPr/>
        <p:txBody>
          <a:bodyPr/>
          <a:lstStyle/>
          <a:p>
            <a:fld id="{88ADE0C5-6A6A-4068-9056-E55CC21123BC}" type="slidenum">
              <a:rPr lang="en-GB" smtClean="0"/>
              <a:pPr/>
              <a:t>‹#›</a:t>
            </a:fld>
            <a:endParaRPr lang="en-GB"/>
          </a:p>
        </p:txBody>
      </p:sp>
      <p:sp>
        <p:nvSpPr>
          <p:cNvPr id="17" name="Footer Placeholder 16"/>
          <p:cNvSpPr>
            <a:spLocks noGrp="1"/>
          </p:cNvSpPr>
          <p:nvPr>
            <p:ph type="ftr" sz="quarter" idx="12"/>
          </p:nvPr>
        </p:nvSpPr>
        <p:spPr/>
        <p:txBody>
          <a:bodyPr/>
          <a:lstStyle/>
          <a:p>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14" name="Slide Number Placeholder 13"/>
          <p:cNvSpPr>
            <a:spLocks noGrp="1"/>
          </p:cNvSpPr>
          <p:nvPr>
            <p:ph type="sldNum" sz="quarter" idx="11"/>
          </p:nvPr>
        </p:nvSpPr>
        <p:spPr/>
        <p:txBody>
          <a:bodyPr/>
          <a:lstStyle/>
          <a:p>
            <a:fld id="{88ADE0C5-6A6A-4068-9056-E55CC21123BC}" type="slidenum">
              <a:rPr lang="en-GB" smtClean="0"/>
              <a:pPr/>
              <a:t>‹#›</a:t>
            </a:fld>
            <a:endParaRPr lang="en-GB"/>
          </a:p>
        </p:txBody>
      </p:sp>
      <p:sp>
        <p:nvSpPr>
          <p:cNvPr id="15" name="Footer Placeholder 14"/>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C9A460-D9F4-4361-8F84-123E12884EF7}" type="datetimeFigureOut">
              <a:rPr lang="en-GB" smtClean="0"/>
              <a:pPr/>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fld id="{32C9A460-D9F4-4361-8F84-123E12884EF7}" type="datetimeFigureOut">
              <a:rPr lang="en-GB" smtClean="0"/>
              <a:pPr/>
              <a:t>25/09/2018</a:t>
            </a:fld>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fld id="{88ADE0C5-6A6A-4068-9056-E55CC21123BC}"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0728" y="2976090"/>
            <a:ext cx="8079432" cy="1168152"/>
          </a:xfrm>
          <a:solidFill>
            <a:srgbClr val="FFC000"/>
          </a:solidFill>
        </p:spPr>
        <p:txBody>
          <a:bodyPr>
            <a:normAutofit/>
          </a:bodyPr>
          <a:lstStyle/>
          <a:p>
            <a:r>
              <a:rPr lang="en-GB" sz="4800" i="1" dirty="0">
                <a:solidFill>
                  <a:srgbClr val="002060"/>
                </a:solidFill>
                <a:effectLst/>
                <a:latin typeface="High Tower Text" panose="02040502050506030303" pitchFamily="18" charset="0"/>
              </a:rPr>
              <a:t>The Knight’s Tale</a:t>
            </a:r>
            <a:r>
              <a:rPr lang="en-GB" sz="4800" dirty="0"/>
              <a:t/>
            </a:r>
            <a:br>
              <a:rPr lang="en-GB" sz="4800" dirty="0"/>
            </a:br>
            <a:r>
              <a:rPr lang="en-GB" sz="1300" dirty="0"/>
              <a:t> </a:t>
            </a:r>
          </a:p>
        </p:txBody>
      </p:sp>
      <p:sp>
        <p:nvSpPr>
          <p:cNvPr id="3" name="Subtitle 2"/>
          <p:cNvSpPr>
            <a:spLocks noGrp="1"/>
          </p:cNvSpPr>
          <p:nvPr>
            <p:ph type="subTitle" idx="1"/>
          </p:nvPr>
        </p:nvSpPr>
        <p:spPr>
          <a:xfrm>
            <a:off x="508154" y="1259463"/>
            <a:ext cx="4999780" cy="1703060"/>
          </a:xfrm>
        </p:spPr>
        <p:txBody>
          <a:bodyPr>
            <a:normAutofit/>
          </a:bodyPr>
          <a:lstStyle/>
          <a:p>
            <a:r>
              <a:rPr lang="en-GB" sz="2400" dirty="0">
                <a:solidFill>
                  <a:srgbClr val="FFC000"/>
                </a:solidFill>
                <a:effectLst/>
                <a:latin typeface="High Tower Text" panose="02040502050506030303" pitchFamily="18" charset="0"/>
              </a:rPr>
              <a:t>HPEN5001/6001</a:t>
            </a:r>
            <a:r>
              <a:rPr lang="en-GB" sz="2400" dirty="0">
                <a:solidFill>
                  <a:srgbClr val="FFC000"/>
                </a:solidFill>
                <a:effectLst/>
              </a:rPr>
              <a:t> </a:t>
            </a:r>
          </a:p>
          <a:p>
            <a:r>
              <a:rPr lang="en-GB" sz="2400" dirty="0">
                <a:effectLst/>
                <a:latin typeface="High Tower Text" panose="02040502050506030303" pitchFamily="18" charset="0"/>
              </a:rPr>
              <a:t>DEBATING MEDIEVAL IDENTITY</a:t>
            </a:r>
          </a:p>
        </p:txBody>
      </p:sp>
      <p:pic>
        <p:nvPicPr>
          <p:cNvPr id="4" name="Picture 3" descr="knights.jpg"/>
          <p:cNvPicPr>
            <a:picLocks noChangeAspect="1"/>
          </p:cNvPicPr>
          <p:nvPr/>
        </p:nvPicPr>
        <p:blipFill>
          <a:blip r:embed="rId3" cstate="print"/>
          <a:stretch>
            <a:fillRect/>
          </a:stretch>
        </p:blipFill>
        <p:spPr>
          <a:xfrm>
            <a:off x="5407918" y="631698"/>
            <a:ext cx="3179948" cy="22606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6" name="Picture 5" descr="med chivalry.jpg"/>
          <p:cNvPicPr>
            <a:picLocks noChangeAspect="1"/>
          </p:cNvPicPr>
          <p:nvPr/>
        </p:nvPicPr>
        <p:blipFill>
          <a:blip r:embed="rId4" cstate="print"/>
          <a:stretch>
            <a:fillRect/>
          </a:stretch>
        </p:blipFill>
        <p:spPr>
          <a:xfrm>
            <a:off x="524696" y="4234332"/>
            <a:ext cx="3406428" cy="1916116"/>
          </a:xfrm>
          <a:prstGeom prst="rect">
            <a:avLst/>
          </a:prstGeom>
        </p:spPr>
      </p:pic>
      <p:sp>
        <p:nvSpPr>
          <p:cNvPr id="5" name="Rectangle 4"/>
          <p:cNvSpPr/>
          <p:nvPr/>
        </p:nvSpPr>
        <p:spPr>
          <a:xfrm>
            <a:off x="308780" y="260648"/>
            <a:ext cx="8454432" cy="6336704"/>
          </a:xfrm>
          <a:prstGeom prst="rect">
            <a:avLst/>
          </a:prstGeom>
          <a:no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0"/>
            <a:ext cx="7543800" cy="914400"/>
          </a:xfrm>
        </p:spPr>
        <p:txBody>
          <a:bodyPr/>
          <a:lstStyle/>
          <a:p>
            <a:pPr algn="ctr"/>
            <a:r>
              <a:rPr lang="en-GB" sz="4000" dirty="0">
                <a:solidFill>
                  <a:srgbClr val="FFC000"/>
                </a:solidFill>
                <a:effectLst/>
                <a:latin typeface="Perpetua Titling MT" panose="02020502060505020804" pitchFamily="18" charset="0"/>
              </a:rPr>
              <a:t>Learning outcomes</a:t>
            </a:r>
          </a:p>
        </p:txBody>
      </p:sp>
      <p:sp>
        <p:nvSpPr>
          <p:cNvPr id="6" name="Content Placeholder 1">
            <a:extLst>
              <a:ext uri="{FF2B5EF4-FFF2-40B4-BE49-F238E27FC236}">
                <a16:creationId xmlns="" xmlns:a16="http://schemas.microsoft.com/office/drawing/2014/main" id="{D96257DB-09A1-4A7E-9BAA-E66410806EF0}"/>
              </a:ext>
            </a:extLst>
          </p:cNvPr>
          <p:cNvSpPr>
            <a:spLocks noGrp="1"/>
          </p:cNvSpPr>
          <p:nvPr>
            <p:ph idx="1"/>
          </p:nvPr>
        </p:nvSpPr>
        <p:spPr>
          <a:xfrm>
            <a:off x="373274" y="1556792"/>
            <a:ext cx="8397452" cy="4464496"/>
          </a:xfrm>
        </p:spPr>
        <p:txBody>
          <a:bodyPr>
            <a:normAutofit/>
          </a:bodyPr>
          <a:lstStyle/>
          <a:p>
            <a:pPr marL="18288" indent="0">
              <a:buNone/>
            </a:pPr>
            <a:r>
              <a:rPr lang="en-GB" sz="2000" i="1" dirty="0">
                <a:solidFill>
                  <a:srgbClr val="FFC000"/>
                </a:solidFill>
                <a:effectLst/>
              </a:rPr>
              <a:t>Upon the successful completion of this module, the student should be able to demonstrate</a:t>
            </a:r>
            <a:r>
              <a:rPr lang="en-GB" sz="2400" i="1" dirty="0">
                <a:solidFill>
                  <a:srgbClr val="FFC000"/>
                </a:solidFill>
                <a:effectLst/>
              </a:rPr>
              <a:t>:</a:t>
            </a:r>
          </a:p>
          <a:p>
            <a:pPr marL="18288" indent="0">
              <a:buNone/>
            </a:pPr>
            <a:endParaRPr lang="en-GB" sz="2000" i="1" dirty="0">
              <a:effectLst/>
            </a:endParaRPr>
          </a:p>
          <a:p>
            <a:pPr marL="0" indent="0">
              <a:lnSpc>
                <a:spcPct val="100000"/>
              </a:lnSpc>
              <a:spcBef>
                <a:spcPts val="0"/>
              </a:spcBef>
              <a:spcAft>
                <a:spcPts val="600"/>
              </a:spcAft>
              <a:buNone/>
            </a:pPr>
            <a:r>
              <a:rPr lang="en-GB" sz="2000" dirty="0">
                <a:latin typeface="Century Gothic" pitchFamily="34" charset="0"/>
              </a:rPr>
              <a:t>1. 	</a:t>
            </a:r>
            <a:r>
              <a:rPr lang="en-GB" sz="2200" dirty="0">
                <a:latin typeface="Century Gothic" pitchFamily="34" charset="0"/>
              </a:rPr>
              <a:t>Demonstrate a sound knowledge of a range of texts 	from </a:t>
            </a:r>
            <a:r>
              <a:rPr lang="en-GB" sz="2200" i="1" dirty="0">
                <a:latin typeface="Century Gothic" pitchFamily="34" charset="0"/>
              </a:rPr>
              <a:t>The Canterbury Tales </a:t>
            </a:r>
            <a:r>
              <a:rPr lang="en-GB" sz="2200" dirty="0">
                <a:latin typeface="Century Gothic" pitchFamily="34" charset="0"/>
              </a:rPr>
              <a:t>highlighting Chaucer’s 	narrative concern with unstable class and gender 	identities.</a:t>
            </a:r>
          </a:p>
          <a:p>
            <a:pPr marL="457200" indent="-457200">
              <a:lnSpc>
                <a:spcPct val="100000"/>
              </a:lnSpc>
              <a:spcBef>
                <a:spcPts val="0"/>
              </a:spcBef>
              <a:spcAft>
                <a:spcPts val="600"/>
              </a:spcAft>
              <a:buFont typeface="+mj-lt"/>
              <a:buAutoNum type="arabicPeriod"/>
            </a:pPr>
            <a:endParaRPr lang="en-GB" sz="2200" dirty="0">
              <a:latin typeface="Century Gothic" pitchFamily="34" charset="0"/>
            </a:endParaRPr>
          </a:p>
          <a:p>
            <a:pPr marL="0" indent="0">
              <a:lnSpc>
                <a:spcPct val="100000"/>
              </a:lnSpc>
              <a:spcBef>
                <a:spcPts val="0"/>
              </a:spcBef>
              <a:spcAft>
                <a:spcPts val="600"/>
              </a:spcAft>
              <a:buNone/>
            </a:pPr>
            <a:r>
              <a:rPr lang="en-GB" sz="2200" dirty="0">
                <a:latin typeface="Century Gothic" pitchFamily="34" charset="0"/>
              </a:rPr>
              <a:t>2. 	Show a secure knowledge and critical understanding 	of political and socio-cultural contexts that triggered 	Chaucer’s exploration of key medieval forms</a:t>
            </a:r>
            <a:endParaRPr lang="en-GB" sz="2200" i="1" dirty="0">
              <a:latin typeface="Century Gothic" pitchFamily="34" charset="0"/>
            </a:endParaRPr>
          </a:p>
          <a:p>
            <a:pPr marL="18288" indent="0">
              <a:buNone/>
            </a:pPr>
            <a:endParaRPr lang="en-GB" dirty="0">
              <a:effectLst/>
            </a:endParaRPr>
          </a:p>
        </p:txBody>
      </p:sp>
    </p:spTree>
    <p:extLst>
      <p:ext uri="{BB962C8B-B14F-4D97-AF65-F5344CB8AC3E}">
        <p14:creationId xmlns:p14="http://schemas.microsoft.com/office/powerpoint/2010/main" val="3730496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12776"/>
            <a:ext cx="8820472" cy="5204049"/>
          </a:xfrm>
        </p:spPr>
        <p:txBody>
          <a:bodyPr>
            <a:normAutofit/>
          </a:bodyPr>
          <a:lstStyle/>
          <a:p>
            <a:pPr>
              <a:buNone/>
            </a:pPr>
            <a:r>
              <a:rPr lang="en-GB" dirty="0"/>
              <a:t>	</a:t>
            </a:r>
            <a:r>
              <a:rPr lang="en-GB" sz="2400" dirty="0">
                <a:effectLst/>
              </a:rPr>
              <a:t>The tales, "when finished, point us to the larger form of the work as a whole, or to areas of thought which fall outside the work. Everything seems to lead to something else. The smaller parts point us to the larger whole, the larger whole to the smaller parts" (182). Howard believes that what he calls the "</a:t>
            </a:r>
            <a:r>
              <a:rPr lang="en-GB" sz="2400" dirty="0" err="1">
                <a:effectLst/>
              </a:rPr>
              <a:t>esthetics</a:t>
            </a:r>
            <a:r>
              <a:rPr lang="en-GB" sz="2400" dirty="0">
                <a:effectLst/>
              </a:rPr>
              <a:t>" of this form (188) will trouble readers; </a:t>
            </a:r>
            <a:r>
              <a:rPr lang="en-GB" sz="2400" dirty="0">
                <a:solidFill>
                  <a:srgbClr val="FFC000"/>
                </a:solidFill>
                <a:effectLst/>
              </a:rPr>
              <a:t>the stories' "multiple viewpoints and multiple degrees of closure make the inner form of the tales seem a maze of contradictions in which the reader is left to find his own way, to participate as hearer and judge”</a:t>
            </a:r>
          </a:p>
          <a:p>
            <a:pPr>
              <a:buNone/>
            </a:pPr>
            <a:r>
              <a:rPr lang="en-GB" dirty="0">
                <a:effectLst/>
              </a:rPr>
              <a:t>	</a:t>
            </a:r>
          </a:p>
          <a:p>
            <a:pPr algn="r">
              <a:buNone/>
            </a:pPr>
            <a:r>
              <a:rPr lang="en-GB" dirty="0">
                <a:effectLst/>
              </a:rPr>
              <a:t>summary of </a:t>
            </a:r>
            <a:r>
              <a:rPr lang="en-GB" sz="2000" dirty="0">
                <a:effectLst/>
              </a:rPr>
              <a:t>Donald R. Howard, </a:t>
            </a:r>
            <a:r>
              <a:rPr lang="en-GB" sz="2000" i="1" dirty="0">
                <a:effectLst/>
              </a:rPr>
              <a:t>The Idea of the Canterbury Tales,</a:t>
            </a:r>
            <a:r>
              <a:rPr lang="en-GB" sz="2000" dirty="0">
                <a:effectLst/>
              </a:rPr>
              <a:t> </a:t>
            </a:r>
          </a:p>
          <a:p>
            <a:pPr algn="r">
              <a:buNone/>
            </a:pPr>
            <a:r>
              <a:rPr lang="en-GB" sz="2000" dirty="0">
                <a:effectLst/>
              </a:rPr>
              <a:t>Berkeley; London : University of California Press, 1976</a:t>
            </a:r>
            <a:endParaRPr lang="en-GB" sz="1800" dirty="0">
              <a:effectLst/>
            </a:endParaRPr>
          </a:p>
        </p:txBody>
      </p:sp>
      <p:sp>
        <p:nvSpPr>
          <p:cNvPr id="2" name="Title 1"/>
          <p:cNvSpPr>
            <a:spLocks noGrp="1"/>
          </p:cNvSpPr>
          <p:nvPr>
            <p:ph type="title"/>
          </p:nvPr>
        </p:nvSpPr>
        <p:spPr>
          <a:xfrm>
            <a:off x="467544" y="188640"/>
            <a:ext cx="7920880" cy="914400"/>
          </a:xfrm>
        </p:spPr>
        <p:txBody>
          <a:bodyPr>
            <a:noAutofit/>
          </a:bodyPr>
          <a:lstStyle/>
          <a:p>
            <a:pPr algn="ctr"/>
            <a:r>
              <a:rPr lang="en-GB" sz="4000" i="1" dirty="0">
                <a:effectLst/>
                <a:latin typeface="Perpetua Titling MT" panose="02020502060505020804" pitchFamily="18" charset="0"/>
              </a:rPr>
              <a:t>Kt</a:t>
            </a:r>
            <a:r>
              <a:rPr lang="en-GB" sz="4000" dirty="0">
                <a:effectLst/>
                <a:latin typeface="Perpetua Titling MT" panose="02020502060505020804" pitchFamily="18" charset="0"/>
              </a:rPr>
              <a:t> as starting point of </a:t>
            </a:r>
            <a:r>
              <a:rPr lang="en-GB" sz="4000" i="1" dirty="0">
                <a:effectLst/>
                <a:latin typeface="Perpetua Titling MT" panose="02020502060505020804" pitchFamily="18" charset="0"/>
              </a:rPr>
              <a:t>CT</a:t>
            </a:r>
            <a:endParaRPr lang="en-GB" sz="4800" i="1" dirty="0">
              <a:effectLst/>
              <a:latin typeface="Perpetua Titling MT" panose="020205020605050208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484784"/>
            <a:ext cx="8686800" cy="5229200"/>
          </a:xfrm>
        </p:spPr>
        <p:txBody>
          <a:bodyPr>
            <a:normAutofit/>
          </a:bodyPr>
          <a:lstStyle/>
          <a:p>
            <a:pPr>
              <a:buNone/>
            </a:pPr>
            <a:r>
              <a:rPr lang="en-GB" dirty="0"/>
              <a:t>	</a:t>
            </a:r>
            <a:r>
              <a:rPr lang="en-GB" sz="2400" dirty="0"/>
              <a:t>If we are to read </a:t>
            </a:r>
            <a:r>
              <a:rPr lang="en-GB" sz="2400" i="1" dirty="0">
                <a:effectLst/>
              </a:rPr>
              <a:t>The Knight's Tale </a:t>
            </a:r>
            <a:r>
              <a:rPr lang="en-GB" sz="2400" dirty="0">
                <a:effectLst/>
              </a:rPr>
              <a:t>in </a:t>
            </a:r>
            <a:r>
              <a:rPr lang="en-GB" sz="2400" dirty="0">
                <a:solidFill>
                  <a:srgbClr val="FFC000"/>
                </a:solidFill>
                <a:effectLst/>
              </a:rPr>
              <a:t>the spirit in which Chaucer conceived it</a:t>
            </a:r>
            <a:r>
              <a:rPr lang="en-GB" sz="2400" dirty="0">
                <a:effectLst/>
              </a:rPr>
              <a:t>, we must give ourselves up to the spirit of romance; we must not look for subtle characterization, nor for strict probability of action; we must delight in the fair shows of things, and not ask too many questions. Chaucer can be realistic enough when he so elects; but here he has chosen otherwise. . . . It is not in the characterization, but in the description, that the greatness of the Knight's Tale resides....[It] is </a:t>
            </a:r>
            <a:r>
              <a:rPr lang="en-GB" sz="2400" dirty="0" err="1">
                <a:solidFill>
                  <a:srgbClr val="FFC000"/>
                </a:solidFill>
                <a:effectLst/>
              </a:rPr>
              <a:t>preeminently</a:t>
            </a:r>
            <a:r>
              <a:rPr lang="en-GB" sz="2400" dirty="0">
                <a:solidFill>
                  <a:srgbClr val="FFC000"/>
                </a:solidFill>
                <a:effectLst/>
              </a:rPr>
              <a:t> a web of splendidly pictured tapestry, in which the eye may take delight, and on which the memory may fondly linger </a:t>
            </a:r>
            <a:endParaRPr lang="en-GB" dirty="0">
              <a:solidFill>
                <a:srgbClr val="FFC000"/>
              </a:solidFill>
              <a:effectLst/>
            </a:endParaRPr>
          </a:p>
          <a:p>
            <a:pPr algn="r">
              <a:buNone/>
            </a:pPr>
            <a:r>
              <a:rPr lang="en-GB" sz="2000" dirty="0">
                <a:effectLst/>
              </a:rPr>
              <a:t>(Robert Kilburn Root, editor </a:t>
            </a:r>
            <a:r>
              <a:rPr lang="en-GB" sz="2000" i="1" dirty="0">
                <a:effectLst/>
              </a:rPr>
              <a:t>Troilus &amp; Criseyde </a:t>
            </a:r>
            <a:r>
              <a:rPr lang="en-GB" sz="2000" dirty="0">
                <a:effectLst/>
              </a:rPr>
              <a:t>1926) </a:t>
            </a:r>
            <a:endParaRPr lang="en-GB" sz="1800" dirty="0">
              <a:effectLst/>
            </a:endParaRPr>
          </a:p>
        </p:txBody>
      </p:sp>
      <p:sp>
        <p:nvSpPr>
          <p:cNvPr id="2" name="Title 1"/>
          <p:cNvSpPr>
            <a:spLocks noGrp="1"/>
          </p:cNvSpPr>
          <p:nvPr>
            <p:ph type="title"/>
          </p:nvPr>
        </p:nvSpPr>
        <p:spPr>
          <a:xfrm>
            <a:off x="539552" y="155448"/>
            <a:ext cx="8424936" cy="1252728"/>
          </a:xfrm>
        </p:spPr>
        <p:txBody>
          <a:bodyPr>
            <a:noAutofit/>
          </a:bodyPr>
          <a:lstStyle/>
          <a:p>
            <a:r>
              <a:rPr lang="en-GB" sz="3600" i="1" dirty="0" err="1">
                <a:effectLst/>
                <a:latin typeface="Perpetua Titling MT" panose="02020502060505020804" pitchFamily="18" charset="0"/>
              </a:rPr>
              <a:t>kt</a:t>
            </a:r>
            <a:r>
              <a:rPr lang="en-GB" sz="3600" i="1" dirty="0">
                <a:effectLst/>
                <a:latin typeface="Perpetua Titling MT" panose="02020502060505020804" pitchFamily="18" charset="0"/>
              </a:rPr>
              <a:t> :</a:t>
            </a:r>
            <a:r>
              <a:rPr lang="en-GB" sz="3600" dirty="0">
                <a:effectLst/>
                <a:latin typeface="Perpetua Titling MT" panose="02020502060505020804" pitchFamily="18" charset="0"/>
              </a:rPr>
              <a:t> idealising tradition, order, heritage </a:t>
            </a:r>
            <a:r>
              <a:rPr lang="en-GB" sz="3600" dirty="0">
                <a:solidFill>
                  <a:srgbClr val="FFC000"/>
                </a:solidFill>
                <a:effectLst/>
                <a:latin typeface="Perpetua Titling MT" panose="02020502060505020804" pitchFamily="18" charset="0"/>
              </a:rPr>
              <a:t>(1926: </a:t>
            </a:r>
            <a:r>
              <a:rPr lang="en-GB" sz="3600" i="1" dirty="0">
                <a:solidFill>
                  <a:srgbClr val="FFC000"/>
                </a:solidFill>
                <a:effectLst/>
                <a:latin typeface="+mn-lt"/>
              </a:rPr>
              <a:t>post</a:t>
            </a:r>
            <a:r>
              <a:rPr lang="en-GB" sz="3600" dirty="0">
                <a:solidFill>
                  <a:srgbClr val="FFC000"/>
                </a:solidFill>
                <a:effectLst/>
                <a:latin typeface="Perpetua Titling MT" panose="02020502060505020804" pitchFamily="18" charset="0"/>
              </a:rPr>
              <a:t> WW1)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556792"/>
            <a:ext cx="8229600" cy="4625609"/>
          </a:xfrm>
        </p:spPr>
        <p:txBody>
          <a:bodyPr>
            <a:normAutofit/>
          </a:bodyPr>
          <a:lstStyle/>
          <a:p>
            <a:pPr>
              <a:lnSpc>
                <a:spcPct val="110000"/>
              </a:lnSpc>
              <a:buNone/>
            </a:pPr>
            <a:r>
              <a:rPr lang="en-GB" dirty="0"/>
              <a:t>	</a:t>
            </a:r>
            <a:r>
              <a:rPr lang="en-GB" sz="2400" dirty="0">
                <a:solidFill>
                  <a:srgbClr val="FFC000"/>
                </a:solidFill>
                <a:effectLst/>
              </a:rPr>
              <a:t>To </a:t>
            </a:r>
            <a:r>
              <a:rPr lang="en-GB" sz="2400" dirty="0" err="1">
                <a:solidFill>
                  <a:srgbClr val="FFC000"/>
                </a:solidFill>
                <a:effectLst/>
              </a:rPr>
              <a:t>dyen</a:t>
            </a:r>
            <a:r>
              <a:rPr lang="en-GB" sz="2400" dirty="0">
                <a:solidFill>
                  <a:srgbClr val="FFC000"/>
                </a:solidFill>
                <a:effectLst/>
              </a:rPr>
              <a:t> in his excellence and flour,</a:t>
            </a:r>
            <a:br>
              <a:rPr lang="en-GB" sz="2400" dirty="0">
                <a:solidFill>
                  <a:srgbClr val="FFC000"/>
                </a:solidFill>
                <a:effectLst/>
              </a:rPr>
            </a:br>
            <a:r>
              <a:rPr lang="en-GB" sz="2400" dirty="0">
                <a:solidFill>
                  <a:srgbClr val="FFC000"/>
                </a:solidFill>
                <a:effectLst/>
              </a:rPr>
              <a:t>When he is </a:t>
            </a:r>
            <a:r>
              <a:rPr lang="en-GB" sz="2400" dirty="0" err="1">
                <a:solidFill>
                  <a:srgbClr val="FFC000"/>
                </a:solidFill>
                <a:effectLst/>
              </a:rPr>
              <a:t>siker</a:t>
            </a:r>
            <a:r>
              <a:rPr lang="en-GB" sz="2400" dirty="0">
                <a:solidFill>
                  <a:srgbClr val="FFC000"/>
                </a:solidFill>
                <a:effectLst/>
              </a:rPr>
              <a:t> of his </a:t>
            </a:r>
            <a:r>
              <a:rPr lang="en-GB" sz="2400" dirty="0" err="1">
                <a:solidFill>
                  <a:srgbClr val="FFC000"/>
                </a:solidFill>
                <a:effectLst/>
              </a:rPr>
              <a:t>goode</a:t>
            </a:r>
            <a:r>
              <a:rPr lang="en-GB" sz="2400" dirty="0">
                <a:solidFill>
                  <a:srgbClr val="FFC000"/>
                </a:solidFill>
                <a:effectLst/>
              </a:rPr>
              <a:t> name;</a:t>
            </a:r>
            <a:br>
              <a:rPr lang="en-GB" sz="2400" dirty="0">
                <a:solidFill>
                  <a:srgbClr val="FFC000"/>
                </a:solidFill>
                <a:effectLst/>
              </a:rPr>
            </a:br>
            <a:r>
              <a:rPr lang="en-GB" sz="2400" dirty="0" err="1">
                <a:solidFill>
                  <a:srgbClr val="FFC000"/>
                </a:solidFill>
                <a:effectLst/>
              </a:rPr>
              <a:t>Thanne</a:t>
            </a:r>
            <a:r>
              <a:rPr lang="en-GB" sz="2400" dirty="0">
                <a:solidFill>
                  <a:srgbClr val="FFC000"/>
                </a:solidFill>
                <a:effectLst/>
              </a:rPr>
              <a:t> hath he </a:t>
            </a:r>
            <a:r>
              <a:rPr lang="en-GB" sz="2400" dirty="0" err="1">
                <a:solidFill>
                  <a:srgbClr val="FFC000"/>
                </a:solidFill>
                <a:effectLst/>
              </a:rPr>
              <a:t>doon</a:t>
            </a:r>
            <a:r>
              <a:rPr lang="en-GB" sz="2400" dirty="0">
                <a:solidFill>
                  <a:srgbClr val="FFC000"/>
                </a:solidFill>
                <a:effectLst/>
              </a:rPr>
              <a:t> his </a:t>
            </a:r>
            <a:r>
              <a:rPr lang="en-GB" sz="2400" dirty="0" err="1">
                <a:solidFill>
                  <a:srgbClr val="FFC000"/>
                </a:solidFill>
                <a:effectLst/>
              </a:rPr>
              <a:t>freend</a:t>
            </a:r>
            <a:r>
              <a:rPr lang="en-GB" sz="2400" dirty="0">
                <a:solidFill>
                  <a:srgbClr val="FFC000"/>
                </a:solidFill>
                <a:effectLst/>
              </a:rPr>
              <a:t>, ne </a:t>
            </a:r>
            <a:r>
              <a:rPr lang="en-GB" sz="2400" dirty="0" err="1">
                <a:solidFill>
                  <a:srgbClr val="FFC000"/>
                </a:solidFill>
                <a:effectLst/>
              </a:rPr>
              <a:t>hym</a:t>
            </a:r>
            <a:r>
              <a:rPr lang="en-GB" sz="2400" dirty="0">
                <a:solidFill>
                  <a:srgbClr val="FFC000"/>
                </a:solidFill>
                <a:effectLst/>
              </a:rPr>
              <a:t>, no shame.</a:t>
            </a:r>
            <a:br>
              <a:rPr lang="en-GB" sz="2400" dirty="0">
                <a:solidFill>
                  <a:srgbClr val="FFC000"/>
                </a:solidFill>
                <a:effectLst/>
              </a:rPr>
            </a:br>
            <a:r>
              <a:rPr lang="en-GB" sz="2400" dirty="0">
                <a:effectLst/>
              </a:rPr>
              <a:t>And gladder </a:t>
            </a:r>
            <a:r>
              <a:rPr lang="en-GB" sz="2400" dirty="0" err="1">
                <a:effectLst/>
              </a:rPr>
              <a:t>oghte</a:t>
            </a:r>
            <a:r>
              <a:rPr lang="en-GB" sz="2400" dirty="0">
                <a:effectLst/>
              </a:rPr>
              <a:t> his </a:t>
            </a:r>
            <a:r>
              <a:rPr lang="en-GB" sz="2400" dirty="0" err="1">
                <a:effectLst/>
              </a:rPr>
              <a:t>freend</a:t>
            </a:r>
            <a:r>
              <a:rPr lang="en-GB" sz="2400" dirty="0">
                <a:effectLst/>
              </a:rPr>
              <a:t> been of his </a:t>
            </a:r>
            <a:r>
              <a:rPr lang="en-GB" sz="2400" dirty="0" err="1">
                <a:effectLst/>
              </a:rPr>
              <a:t>deeth</a:t>
            </a:r>
            <a:r>
              <a:rPr lang="en-GB" sz="2400" dirty="0">
                <a:effectLst/>
              </a:rPr>
              <a:t>,</a:t>
            </a:r>
            <a:br>
              <a:rPr lang="en-GB" sz="2400" dirty="0">
                <a:effectLst/>
              </a:rPr>
            </a:br>
            <a:r>
              <a:rPr lang="en-GB" sz="2400" dirty="0" err="1">
                <a:effectLst/>
              </a:rPr>
              <a:t>Whan</a:t>
            </a:r>
            <a:r>
              <a:rPr lang="en-GB" sz="2400" dirty="0">
                <a:effectLst/>
              </a:rPr>
              <a:t> with honour up </a:t>
            </a:r>
            <a:r>
              <a:rPr lang="en-GB" sz="2400" dirty="0" err="1">
                <a:effectLst/>
              </a:rPr>
              <a:t>yolden</a:t>
            </a:r>
            <a:r>
              <a:rPr lang="en-GB" sz="2400" dirty="0">
                <a:effectLst/>
              </a:rPr>
              <a:t> is his </a:t>
            </a:r>
            <a:r>
              <a:rPr lang="en-GB" sz="2400" dirty="0" err="1">
                <a:effectLst/>
              </a:rPr>
              <a:t>breeth</a:t>
            </a:r>
            <a:r>
              <a:rPr lang="en-GB" sz="2400" dirty="0">
                <a:effectLst/>
              </a:rPr>
              <a:t>,</a:t>
            </a:r>
            <a:br>
              <a:rPr lang="en-GB" sz="2400" dirty="0">
                <a:effectLst/>
              </a:rPr>
            </a:br>
            <a:r>
              <a:rPr lang="en-GB" sz="2400" dirty="0">
                <a:effectLst/>
              </a:rPr>
              <a:t>Than </a:t>
            </a:r>
            <a:r>
              <a:rPr lang="en-GB" sz="2400" dirty="0" err="1">
                <a:effectLst/>
              </a:rPr>
              <a:t>whan</a:t>
            </a:r>
            <a:r>
              <a:rPr lang="en-GB" sz="2400" dirty="0">
                <a:effectLst/>
              </a:rPr>
              <a:t> his name appalled is for age,</a:t>
            </a:r>
            <a:br>
              <a:rPr lang="en-GB" sz="2400" dirty="0">
                <a:effectLst/>
              </a:rPr>
            </a:br>
            <a:r>
              <a:rPr lang="en-GB" sz="2400" dirty="0">
                <a:effectLst/>
              </a:rPr>
              <a:t>For al </a:t>
            </a:r>
            <a:r>
              <a:rPr lang="en-GB" sz="2400" dirty="0" err="1">
                <a:effectLst/>
              </a:rPr>
              <a:t>forgeten</a:t>
            </a:r>
            <a:r>
              <a:rPr lang="en-GB" sz="2400" dirty="0">
                <a:effectLst/>
              </a:rPr>
              <a:t> is his </a:t>
            </a:r>
            <a:r>
              <a:rPr lang="en-GB" sz="2400" dirty="0" err="1">
                <a:effectLst/>
              </a:rPr>
              <a:t>vassellage</a:t>
            </a:r>
            <a:r>
              <a:rPr lang="en-GB" sz="2400" dirty="0">
                <a:effectLst/>
              </a:rPr>
              <a:t>.</a:t>
            </a:r>
            <a:br>
              <a:rPr lang="en-GB" sz="2400" dirty="0">
                <a:effectLst/>
              </a:rPr>
            </a:br>
            <a:r>
              <a:rPr lang="en-GB" sz="2400" dirty="0" err="1">
                <a:effectLst/>
              </a:rPr>
              <a:t>Thanne</a:t>
            </a:r>
            <a:r>
              <a:rPr lang="en-GB" sz="2400" dirty="0">
                <a:effectLst/>
              </a:rPr>
              <a:t> is it best, as for a worthy fame,</a:t>
            </a:r>
            <a:br>
              <a:rPr lang="en-GB" sz="2400" dirty="0">
                <a:effectLst/>
              </a:rPr>
            </a:br>
            <a:r>
              <a:rPr lang="en-GB" sz="2400" dirty="0">
                <a:effectLst/>
              </a:rPr>
              <a:t>To </a:t>
            </a:r>
            <a:r>
              <a:rPr lang="en-GB" sz="2400" dirty="0" err="1">
                <a:effectLst/>
              </a:rPr>
              <a:t>dyen</a:t>
            </a:r>
            <a:r>
              <a:rPr lang="en-GB" sz="2400" dirty="0">
                <a:effectLst/>
              </a:rPr>
              <a:t> </a:t>
            </a:r>
            <a:r>
              <a:rPr lang="en-GB" sz="2400" dirty="0" err="1">
                <a:effectLst/>
              </a:rPr>
              <a:t>whan</a:t>
            </a:r>
            <a:r>
              <a:rPr lang="en-GB" sz="2400" dirty="0">
                <a:effectLst/>
              </a:rPr>
              <a:t> that he is best of name.</a:t>
            </a:r>
            <a:endParaRPr lang="en-GB" sz="2000" dirty="0">
              <a:effectLst/>
            </a:endParaRPr>
          </a:p>
        </p:txBody>
      </p:sp>
      <p:sp>
        <p:nvSpPr>
          <p:cNvPr id="2" name="Title 1"/>
          <p:cNvSpPr>
            <a:spLocks noGrp="1"/>
          </p:cNvSpPr>
          <p:nvPr>
            <p:ph type="title"/>
          </p:nvPr>
        </p:nvSpPr>
        <p:spPr>
          <a:xfrm>
            <a:off x="467544" y="404664"/>
            <a:ext cx="7543800" cy="914400"/>
          </a:xfrm>
        </p:spPr>
        <p:txBody>
          <a:bodyPr>
            <a:normAutofit fontScale="90000"/>
          </a:bodyPr>
          <a:lstStyle/>
          <a:p>
            <a:r>
              <a:rPr lang="en-GB" sz="4400" i="1" dirty="0">
                <a:effectLst/>
                <a:latin typeface="Perpetua Titling MT" panose="02020502060505020804" pitchFamily="18" charset="0"/>
              </a:rPr>
              <a:t>Kt</a:t>
            </a:r>
            <a:r>
              <a:rPr lang="en-GB" sz="4400" dirty="0">
                <a:effectLst/>
                <a:latin typeface="Perpetua Titling MT" panose="02020502060505020804" pitchFamily="18" charset="0"/>
              </a:rPr>
              <a:t>: chivalry as honour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0728"/>
            <a:ext cx="9144000" cy="6120680"/>
          </a:xfrm>
        </p:spPr>
        <p:txBody>
          <a:bodyPr>
            <a:normAutofit fontScale="55000" lnSpcReduction="20000"/>
          </a:bodyPr>
          <a:lstStyle/>
          <a:p>
            <a:pPr>
              <a:lnSpc>
                <a:spcPct val="120000"/>
              </a:lnSpc>
              <a:buNone/>
            </a:pPr>
            <a:r>
              <a:rPr lang="en-GB" dirty="0"/>
              <a:t>	</a:t>
            </a:r>
            <a:r>
              <a:rPr lang="en-GB" sz="3800" dirty="0">
                <a:effectLst/>
              </a:rPr>
              <a:t>The Knight's Tale is essentially neither a story nor a static picture, but rather a sort of poetic pageant. Its design expresses the nature of the noble life,</a:t>
            </a:r>
          </a:p>
          <a:p>
            <a:pPr>
              <a:lnSpc>
                <a:spcPct val="120000"/>
              </a:lnSpc>
              <a:spcAft>
                <a:spcPts val="600"/>
              </a:spcAft>
              <a:buNone/>
            </a:pPr>
            <a:r>
              <a:rPr lang="en-GB" sz="3800" dirty="0">
                <a:effectLst/>
              </a:rPr>
              <a:t>		That is to </a:t>
            </a:r>
            <a:r>
              <a:rPr lang="en-GB" sz="3800" dirty="0" err="1">
                <a:effectLst/>
              </a:rPr>
              <a:t>seyn</a:t>
            </a:r>
            <a:r>
              <a:rPr lang="en-GB" sz="3800" dirty="0">
                <a:effectLst/>
              </a:rPr>
              <a:t>, </a:t>
            </a:r>
            <a:r>
              <a:rPr lang="en-GB" sz="3800" dirty="0" err="1">
                <a:effectLst/>
              </a:rPr>
              <a:t>trouthe</a:t>
            </a:r>
            <a:r>
              <a:rPr lang="en-GB" sz="3800" dirty="0">
                <a:effectLst/>
              </a:rPr>
              <a:t>, honour, </a:t>
            </a:r>
            <a:r>
              <a:rPr lang="en-GB" sz="3800" dirty="0" err="1">
                <a:effectLst/>
              </a:rPr>
              <a:t>knyghthede</a:t>
            </a:r>
            <a:r>
              <a:rPr lang="en-GB" sz="3800" dirty="0">
                <a:effectLst/>
              </a:rPr>
              <a:t>, [2789]</a:t>
            </a:r>
            <a:br>
              <a:rPr lang="en-GB" sz="3800" dirty="0">
                <a:effectLst/>
              </a:rPr>
            </a:br>
            <a:r>
              <a:rPr lang="en-GB" sz="3800" dirty="0">
                <a:effectLst/>
              </a:rPr>
              <a:t>	</a:t>
            </a:r>
            <a:r>
              <a:rPr lang="en-GB" sz="3800" dirty="0" err="1">
                <a:effectLst/>
              </a:rPr>
              <a:t>Wysdom</a:t>
            </a:r>
            <a:r>
              <a:rPr lang="en-GB" sz="3800" dirty="0">
                <a:effectLst/>
              </a:rPr>
              <a:t>, </a:t>
            </a:r>
            <a:r>
              <a:rPr lang="en-GB" sz="3800" dirty="0" err="1">
                <a:effectLst/>
              </a:rPr>
              <a:t>humblesse</a:t>
            </a:r>
            <a:r>
              <a:rPr lang="en-GB" sz="3800" dirty="0">
                <a:effectLst/>
              </a:rPr>
              <a:t>, </a:t>
            </a:r>
            <a:r>
              <a:rPr lang="en-GB" sz="3800" dirty="0" err="1">
                <a:effectLst/>
              </a:rPr>
              <a:t>estaat</a:t>
            </a:r>
            <a:r>
              <a:rPr lang="en-GB" sz="3800" dirty="0">
                <a:effectLst/>
              </a:rPr>
              <a:t>, and </a:t>
            </a:r>
            <a:r>
              <a:rPr lang="en-GB" sz="3800" dirty="0" err="1">
                <a:effectLst/>
              </a:rPr>
              <a:t>heigh</a:t>
            </a:r>
            <a:r>
              <a:rPr lang="en-GB" sz="3800" dirty="0">
                <a:effectLst/>
              </a:rPr>
              <a:t> </a:t>
            </a:r>
            <a:r>
              <a:rPr lang="en-GB" sz="3800" dirty="0" err="1">
                <a:effectLst/>
              </a:rPr>
              <a:t>kynrede</a:t>
            </a:r>
            <a:r>
              <a:rPr lang="en-GB" sz="3800" dirty="0">
                <a:effectLst/>
              </a:rPr>
              <a:t>,</a:t>
            </a:r>
            <a:br>
              <a:rPr lang="en-GB" sz="3800" dirty="0">
                <a:effectLst/>
              </a:rPr>
            </a:br>
            <a:r>
              <a:rPr lang="en-GB" sz="3800" dirty="0">
                <a:effectLst/>
              </a:rPr>
              <a:t>	</a:t>
            </a:r>
            <a:r>
              <a:rPr lang="en-GB" sz="3800" dirty="0" err="1">
                <a:effectLst/>
              </a:rPr>
              <a:t>Fredom</a:t>
            </a:r>
            <a:r>
              <a:rPr lang="en-GB" sz="3800" dirty="0">
                <a:effectLst/>
              </a:rPr>
              <a:t>, and al that </a:t>
            </a:r>
            <a:r>
              <a:rPr lang="en-GB" sz="3800" dirty="0" err="1">
                <a:effectLst/>
              </a:rPr>
              <a:t>longeth</a:t>
            </a:r>
            <a:r>
              <a:rPr lang="en-GB" sz="3800" dirty="0">
                <a:effectLst/>
              </a:rPr>
              <a:t> to that art .....</a:t>
            </a:r>
          </a:p>
          <a:p>
            <a:pPr>
              <a:lnSpc>
                <a:spcPct val="120000"/>
              </a:lnSpc>
              <a:buNone/>
            </a:pPr>
            <a:r>
              <a:rPr lang="en-GB" sz="3800" dirty="0">
                <a:effectLst/>
              </a:rPr>
              <a:t>	The story is immediately concerned with those two noble activities, love and chivalry, but even more important is the general tenor of the noble life, the pomp and ceremony, the dignity and power, and particularly the repose and assurance with which the exponent of nobility invokes order</a:t>
            </a:r>
            <a:r>
              <a:rPr lang="en-GB" sz="3800" dirty="0">
                <a:solidFill>
                  <a:srgbClr val="FFFF00"/>
                </a:solidFill>
                <a:effectLst/>
              </a:rPr>
              <a:t>. </a:t>
            </a:r>
            <a:r>
              <a:rPr lang="en-GB" sz="3800" dirty="0">
                <a:solidFill>
                  <a:srgbClr val="FFC000"/>
                </a:solidFill>
                <a:effectLst/>
              </a:rPr>
              <a:t>Order, which characterizes the structure of the poem, is also the heart of its meaning. The society depicted is one in which form is full of significance, in which life is conducted at a dignified, processional pace, and in which life's pattern is itself a reflection, or better, a reproduction, of the order of the universe.</a:t>
            </a:r>
          </a:p>
          <a:p>
            <a:pPr algn="r">
              <a:lnSpc>
                <a:spcPct val="120000"/>
              </a:lnSpc>
              <a:buNone/>
            </a:pPr>
            <a:r>
              <a:rPr lang="en-GB" sz="4000" dirty="0">
                <a:solidFill>
                  <a:srgbClr val="FFFF00"/>
                </a:solidFill>
                <a:effectLst/>
              </a:rPr>
              <a:t> </a:t>
            </a:r>
            <a:r>
              <a:rPr lang="en-GB" sz="3600" dirty="0">
                <a:solidFill>
                  <a:srgbClr val="FFFF00"/>
                </a:solidFill>
                <a:effectLst/>
              </a:rPr>
              <a:t>	</a:t>
            </a:r>
            <a:r>
              <a:rPr lang="en-GB" sz="3600" dirty="0"/>
              <a:t>   </a:t>
            </a:r>
            <a:r>
              <a:rPr lang="en-GB" sz="3300" dirty="0"/>
              <a:t>(</a:t>
            </a:r>
            <a:r>
              <a:rPr lang="en-GB" dirty="0"/>
              <a:t>Charles Muscatine</a:t>
            </a:r>
            <a:r>
              <a:rPr lang="en-GB" i="1" dirty="0"/>
              <a:t> Chaucer and the French Tradition</a:t>
            </a:r>
            <a:r>
              <a:rPr lang="en-GB" dirty="0"/>
              <a:t>, Berkeley, 1957</a:t>
            </a:r>
            <a:r>
              <a:rPr lang="en-GB" sz="3300" dirty="0"/>
              <a:t>) </a:t>
            </a:r>
          </a:p>
        </p:txBody>
      </p:sp>
      <p:sp>
        <p:nvSpPr>
          <p:cNvPr id="2" name="Title 1"/>
          <p:cNvSpPr>
            <a:spLocks noGrp="1"/>
          </p:cNvSpPr>
          <p:nvPr>
            <p:ph type="title"/>
          </p:nvPr>
        </p:nvSpPr>
        <p:spPr>
          <a:xfrm>
            <a:off x="122598" y="116632"/>
            <a:ext cx="9036496" cy="1080120"/>
          </a:xfrm>
        </p:spPr>
        <p:txBody>
          <a:bodyPr>
            <a:noAutofit/>
          </a:bodyPr>
          <a:lstStyle/>
          <a:p>
            <a:r>
              <a:rPr lang="en-GB" sz="3200" dirty="0">
                <a:effectLst/>
                <a:latin typeface="Perpetua Titling MT" panose="02020502060505020804" pitchFamily="18" charset="0"/>
              </a:rPr>
              <a:t> </a:t>
            </a:r>
            <a:r>
              <a:rPr lang="en-GB" sz="3200" i="1" dirty="0">
                <a:effectLst/>
                <a:latin typeface="Perpetua Titling MT" panose="02020502060505020804" pitchFamily="18" charset="0"/>
              </a:rPr>
              <a:t>KT</a:t>
            </a:r>
            <a:r>
              <a:rPr lang="en-GB" sz="3200" dirty="0">
                <a:effectLst/>
                <a:latin typeface="Perpetua Titling MT" panose="02020502060505020804" pitchFamily="18" charset="0"/>
              </a:rPr>
              <a:t> : developing the tradition of order &amp; inheritance n </a:t>
            </a:r>
            <a:r>
              <a:rPr lang="en-GB" sz="3200" dirty="0">
                <a:solidFill>
                  <a:srgbClr val="FFC000"/>
                </a:solidFill>
                <a:effectLst/>
                <a:latin typeface="Perpetua Titling MT" panose="02020502060505020804" pitchFamily="18" charset="0"/>
              </a:rPr>
              <a:t>(1957: </a:t>
            </a:r>
            <a:r>
              <a:rPr lang="en-GB" sz="3200" i="1" dirty="0">
                <a:solidFill>
                  <a:srgbClr val="FFC000"/>
                </a:solidFill>
                <a:effectLst/>
              </a:rPr>
              <a:t>post</a:t>
            </a:r>
            <a:r>
              <a:rPr lang="en-GB" sz="3200" dirty="0">
                <a:solidFill>
                  <a:srgbClr val="FFC000"/>
                </a:solidFill>
                <a:effectLst/>
                <a:latin typeface="Perpetua Titling MT" panose="02020502060505020804" pitchFamily="18" charset="0"/>
              </a:rPr>
              <a:t> WW2)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9018"/>
            <a:ext cx="8435280" cy="1095724"/>
          </a:xfrm>
        </p:spPr>
        <p:txBody>
          <a:bodyPr>
            <a:noAutofit/>
          </a:bodyPr>
          <a:lstStyle/>
          <a:p>
            <a:pPr algn="ctr"/>
            <a:r>
              <a:rPr lang="en-GB" sz="3200" dirty="0">
                <a:effectLst/>
                <a:latin typeface="Perpetua Titling MT" panose="02020502060505020804" pitchFamily="18" charset="0"/>
              </a:rPr>
              <a:t>Challenging </a:t>
            </a:r>
            <a:r>
              <a:rPr lang="en-GB" sz="3200" dirty="0" err="1">
                <a:effectLst/>
                <a:latin typeface="Perpetua Titling MT" panose="02020502060505020804" pitchFamily="18" charset="0"/>
              </a:rPr>
              <a:t>idealS</a:t>
            </a:r>
            <a:r>
              <a:rPr lang="en-GB" sz="3200" dirty="0">
                <a:effectLst/>
                <a:latin typeface="Perpetua Titling MT" panose="02020502060505020804" pitchFamily="18" charset="0"/>
              </a:rPr>
              <a:t>: </a:t>
            </a:r>
            <a:r>
              <a:rPr lang="en-GB" sz="3200" dirty="0" err="1">
                <a:effectLst/>
                <a:latin typeface="Perpetua Titling MT" panose="02020502060505020804" pitchFamily="18" charset="0"/>
              </a:rPr>
              <a:t>kt</a:t>
            </a:r>
            <a:r>
              <a:rPr lang="en-GB" sz="3200" dirty="0">
                <a:effectLst/>
                <a:latin typeface="Perpetua Titling MT" panose="02020502060505020804" pitchFamily="18" charset="0"/>
              </a:rPr>
              <a:t> as a tale of savagery </a:t>
            </a:r>
            <a:r>
              <a:rPr lang="en-GB" sz="2400" dirty="0">
                <a:solidFill>
                  <a:srgbClr val="FFC000"/>
                </a:solidFill>
                <a:effectLst/>
                <a:latin typeface="Perpetua Titling MT" panose="02020502060505020804" pitchFamily="18" charset="0"/>
              </a:rPr>
              <a:t>(1980: </a:t>
            </a:r>
            <a:r>
              <a:rPr lang="en-GB" sz="2400" i="1" dirty="0">
                <a:solidFill>
                  <a:srgbClr val="FFC000"/>
                </a:solidFill>
                <a:effectLst/>
                <a:latin typeface="+mn-lt"/>
                <a:ea typeface="+mn-ea"/>
                <a:cs typeface="+mn-cs"/>
              </a:rPr>
              <a:t>literary theory &amp; alternative readings</a:t>
            </a:r>
            <a:endParaRPr lang="en-GB" sz="2800" i="1" dirty="0">
              <a:solidFill>
                <a:srgbClr val="FFC000"/>
              </a:solidFill>
              <a:effectLst/>
              <a:latin typeface="+mn-lt"/>
              <a:ea typeface="+mn-ea"/>
              <a:cs typeface="+mn-cs"/>
            </a:endParaRPr>
          </a:p>
        </p:txBody>
      </p:sp>
      <p:sp>
        <p:nvSpPr>
          <p:cNvPr id="4" name="Content Placeholder 3"/>
          <p:cNvSpPr>
            <a:spLocks noGrp="1"/>
          </p:cNvSpPr>
          <p:nvPr>
            <p:ph idx="1"/>
          </p:nvPr>
        </p:nvSpPr>
        <p:spPr>
          <a:xfrm>
            <a:off x="222880" y="1029216"/>
            <a:ext cx="8856984" cy="5832649"/>
          </a:xfrm>
        </p:spPr>
        <p:txBody>
          <a:bodyPr>
            <a:normAutofit fontScale="40000" lnSpcReduction="20000"/>
          </a:bodyPr>
          <a:lstStyle/>
          <a:p>
            <a:pPr marL="7938" indent="-7938">
              <a:lnSpc>
                <a:spcPct val="120000"/>
              </a:lnSpc>
              <a:spcBef>
                <a:spcPts val="0"/>
              </a:spcBef>
              <a:spcAft>
                <a:spcPts val="600"/>
              </a:spcAft>
              <a:buNone/>
            </a:pPr>
            <a:r>
              <a:rPr lang="en-GB" sz="5000" dirty="0">
                <a:effectLst/>
              </a:rPr>
              <a:t>The ‘order’ Theseus imposes on Thebes has no constructive elements at all, for </a:t>
            </a:r>
            <a:r>
              <a:rPr lang="en-GB" sz="5000" dirty="0">
                <a:solidFill>
                  <a:srgbClr val="FFC000"/>
                </a:solidFill>
                <a:effectLst/>
              </a:rPr>
              <a:t>he `</a:t>
            </a:r>
            <a:r>
              <a:rPr lang="en-GB" sz="5000" dirty="0" err="1">
                <a:solidFill>
                  <a:srgbClr val="FFC000"/>
                </a:solidFill>
                <a:effectLst/>
              </a:rPr>
              <a:t>rente</a:t>
            </a:r>
            <a:r>
              <a:rPr lang="en-GB" sz="5000" dirty="0">
                <a:solidFill>
                  <a:srgbClr val="FFC000"/>
                </a:solidFill>
                <a:effectLst/>
              </a:rPr>
              <a:t> </a:t>
            </a:r>
            <a:r>
              <a:rPr lang="en-GB" sz="5000" dirty="0" err="1">
                <a:solidFill>
                  <a:srgbClr val="FFC000"/>
                </a:solidFill>
                <a:effectLst/>
              </a:rPr>
              <a:t>adoun</a:t>
            </a:r>
            <a:r>
              <a:rPr lang="en-GB" sz="5000" dirty="0">
                <a:solidFill>
                  <a:srgbClr val="FFC000"/>
                </a:solidFill>
                <a:effectLst/>
              </a:rPr>
              <a:t> </a:t>
            </a:r>
            <a:r>
              <a:rPr lang="en-GB" sz="5000" dirty="0" err="1">
                <a:solidFill>
                  <a:srgbClr val="FFC000"/>
                </a:solidFill>
                <a:effectLst/>
              </a:rPr>
              <a:t>bothe</a:t>
            </a:r>
            <a:r>
              <a:rPr lang="en-GB" sz="5000" dirty="0">
                <a:solidFill>
                  <a:srgbClr val="FFC000"/>
                </a:solidFill>
                <a:effectLst/>
              </a:rPr>
              <a:t> wall and </a:t>
            </a:r>
            <a:r>
              <a:rPr lang="en-GB" sz="5000" dirty="0" err="1">
                <a:solidFill>
                  <a:srgbClr val="FFC000"/>
                </a:solidFill>
                <a:effectLst/>
              </a:rPr>
              <a:t>sparre</a:t>
            </a:r>
            <a:r>
              <a:rPr lang="en-GB" sz="5000" dirty="0">
                <a:solidFill>
                  <a:srgbClr val="FFC000"/>
                </a:solidFill>
                <a:effectLst/>
              </a:rPr>
              <a:t> and rafter', </a:t>
            </a:r>
            <a:r>
              <a:rPr lang="en-GB" sz="5000" dirty="0">
                <a:effectLst/>
              </a:rPr>
              <a:t>and whereas in his source the duke has the plain searched so that the wounded could be given medical help and all the dead properly buried, Chaucer eliminated this action from Theseus' conduct [and]introduced an entirely new passage:</a:t>
            </a:r>
          </a:p>
          <a:p>
            <a:pPr marL="7938" lvl="1" indent="-7938">
              <a:lnSpc>
                <a:spcPct val="120000"/>
              </a:lnSpc>
              <a:spcBef>
                <a:spcPts val="0"/>
              </a:spcBef>
              <a:spcAft>
                <a:spcPts val="600"/>
              </a:spcAft>
              <a:buNone/>
            </a:pPr>
            <a:r>
              <a:rPr lang="en-GB" sz="1800" dirty="0"/>
              <a:t>	</a:t>
            </a:r>
            <a:r>
              <a:rPr lang="en-GB" sz="2300" dirty="0"/>
              <a:t>	</a:t>
            </a:r>
            <a:r>
              <a:rPr lang="en-GB" sz="4500" dirty="0">
                <a:effectLst/>
              </a:rPr>
              <a:t>And </a:t>
            </a:r>
            <a:r>
              <a:rPr lang="en-GB" sz="4500" dirty="0" err="1">
                <a:effectLst/>
              </a:rPr>
              <a:t>dide</a:t>
            </a:r>
            <a:r>
              <a:rPr lang="en-GB" sz="4500" dirty="0">
                <a:effectLst/>
              </a:rPr>
              <a:t> with al the </a:t>
            </a:r>
            <a:r>
              <a:rPr lang="en-GB" sz="4500" dirty="0" err="1">
                <a:effectLst/>
              </a:rPr>
              <a:t>contree</a:t>
            </a:r>
            <a:r>
              <a:rPr lang="en-GB" sz="4500" dirty="0">
                <a:effectLst/>
              </a:rPr>
              <a:t> as </a:t>
            </a:r>
            <a:r>
              <a:rPr lang="en-GB" sz="4500" dirty="0" err="1">
                <a:effectLst/>
              </a:rPr>
              <a:t>hym</a:t>
            </a:r>
            <a:r>
              <a:rPr lang="en-GB" sz="4500" dirty="0">
                <a:effectLst/>
              </a:rPr>
              <a:t> lest.</a:t>
            </a:r>
            <a:br>
              <a:rPr lang="en-GB" sz="4500" dirty="0">
                <a:effectLst/>
              </a:rPr>
            </a:br>
            <a:r>
              <a:rPr lang="en-GB" sz="4500" dirty="0">
                <a:effectLst/>
              </a:rPr>
              <a:t>	To </a:t>
            </a:r>
            <a:r>
              <a:rPr lang="en-GB" sz="4500" dirty="0" err="1">
                <a:effectLst/>
              </a:rPr>
              <a:t>ransake</a:t>
            </a:r>
            <a:r>
              <a:rPr lang="en-GB" sz="4500" dirty="0">
                <a:effectLst/>
              </a:rPr>
              <a:t> in the </a:t>
            </a:r>
            <a:r>
              <a:rPr lang="en-GB" sz="4500" dirty="0" err="1">
                <a:effectLst/>
              </a:rPr>
              <a:t>taas</a:t>
            </a:r>
            <a:r>
              <a:rPr lang="en-GB" sz="4500" dirty="0">
                <a:effectLst/>
              </a:rPr>
              <a:t> of </a:t>
            </a:r>
            <a:r>
              <a:rPr lang="en-GB" sz="4500" dirty="0" err="1">
                <a:effectLst/>
              </a:rPr>
              <a:t>bodyes</a:t>
            </a:r>
            <a:r>
              <a:rPr lang="en-GB" sz="4500" dirty="0">
                <a:effectLst/>
              </a:rPr>
              <a:t> </a:t>
            </a:r>
            <a:r>
              <a:rPr lang="en-GB" sz="4500" dirty="0" err="1">
                <a:effectLst/>
              </a:rPr>
              <a:t>dede</a:t>
            </a:r>
            <a:r>
              <a:rPr lang="en-GB" sz="4500" dirty="0">
                <a:effectLst/>
              </a:rPr>
              <a:t>, </a:t>
            </a:r>
            <a:br>
              <a:rPr lang="en-GB" sz="4500" dirty="0">
                <a:effectLst/>
              </a:rPr>
            </a:br>
            <a:r>
              <a:rPr lang="en-GB" sz="4500" dirty="0">
                <a:effectLst/>
              </a:rPr>
              <a:t>	Hem for to </a:t>
            </a:r>
            <a:r>
              <a:rPr lang="en-GB" sz="4500" dirty="0" err="1">
                <a:effectLst/>
              </a:rPr>
              <a:t>strepe</a:t>
            </a:r>
            <a:r>
              <a:rPr lang="en-GB" sz="4500" dirty="0">
                <a:effectLst/>
              </a:rPr>
              <a:t> of </a:t>
            </a:r>
            <a:r>
              <a:rPr lang="en-GB" sz="4500" dirty="0" err="1">
                <a:effectLst/>
              </a:rPr>
              <a:t>harneys</a:t>
            </a:r>
            <a:r>
              <a:rPr lang="en-GB" sz="4500" dirty="0">
                <a:effectLst/>
              </a:rPr>
              <a:t> and of </a:t>
            </a:r>
            <a:r>
              <a:rPr lang="en-GB" sz="4500" dirty="0" err="1">
                <a:effectLst/>
              </a:rPr>
              <a:t>wede</a:t>
            </a:r>
            <a:r>
              <a:rPr lang="en-GB" sz="4500" dirty="0">
                <a:effectLst/>
              </a:rPr>
              <a:t>,</a:t>
            </a:r>
            <a:br>
              <a:rPr lang="en-GB" sz="4500" dirty="0">
                <a:effectLst/>
              </a:rPr>
            </a:br>
            <a:r>
              <a:rPr lang="en-GB" sz="4500" dirty="0">
                <a:effectLst/>
              </a:rPr>
              <a:t>	The </a:t>
            </a:r>
            <a:r>
              <a:rPr lang="en-GB" sz="4500" dirty="0" err="1">
                <a:effectLst/>
              </a:rPr>
              <a:t>pilours</a:t>
            </a:r>
            <a:r>
              <a:rPr lang="en-GB" sz="4500" dirty="0">
                <a:effectLst/>
              </a:rPr>
              <a:t> </a:t>
            </a:r>
            <a:r>
              <a:rPr lang="en-GB" sz="4500" dirty="0" err="1">
                <a:effectLst/>
              </a:rPr>
              <a:t>diden</a:t>
            </a:r>
            <a:r>
              <a:rPr lang="en-GB" sz="4500" dirty="0">
                <a:effectLst/>
              </a:rPr>
              <a:t> </a:t>
            </a:r>
            <a:r>
              <a:rPr lang="en-GB" sz="4500" dirty="0" err="1">
                <a:effectLst/>
              </a:rPr>
              <a:t>bisynesse</a:t>
            </a:r>
            <a:r>
              <a:rPr lang="en-GB" sz="4500" dirty="0">
                <a:effectLst/>
              </a:rPr>
              <a:t> and cure </a:t>
            </a:r>
            <a:br>
              <a:rPr lang="en-GB" sz="4500" dirty="0">
                <a:effectLst/>
              </a:rPr>
            </a:br>
            <a:r>
              <a:rPr lang="en-GB" sz="4500" dirty="0">
                <a:effectLst/>
              </a:rPr>
              <a:t>	After the </a:t>
            </a:r>
            <a:r>
              <a:rPr lang="en-GB" sz="4500" dirty="0" err="1">
                <a:effectLst/>
              </a:rPr>
              <a:t>bataille</a:t>
            </a:r>
            <a:r>
              <a:rPr lang="en-GB" sz="4500" dirty="0">
                <a:effectLst/>
              </a:rPr>
              <a:t> and </a:t>
            </a:r>
            <a:r>
              <a:rPr lang="en-GB" sz="4500" dirty="0" err="1">
                <a:effectLst/>
              </a:rPr>
              <a:t>disconfiture</a:t>
            </a:r>
            <a:r>
              <a:rPr lang="en-GB" sz="4500" dirty="0">
                <a:effectLst/>
              </a:rPr>
              <a:t> (</a:t>
            </a:r>
            <a:r>
              <a:rPr lang="en-GB" sz="4500" i="1" dirty="0">
                <a:effectLst/>
              </a:rPr>
              <a:t>Knight</a:t>
            </a:r>
            <a:r>
              <a:rPr lang="en-GB" sz="4500" dirty="0">
                <a:effectLst/>
              </a:rPr>
              <a:t>, ll. 1004- 8)</a:t>
            </a:r>
            <a:r>
              <a:rPr lang="en-GB" sz="2500" dirty="0"/>
              <a:t/>
            </a:r>
            <a:br>
              <a:rPr lang="en-GB" sz="2500" dirty="0"/>
            </a:br>
            <a:endParaRPr lang="en-GB" sz="1300" dirty="0"/>
          </a:p>
          <a:p>
            <a:pPr marL="7938" indent="-7938">
              <a:lnSpc>
                <a:spcPct val="120000"/>
              </a:lnSpc>
              <a:spcBef>
                <a:spcPts val="0"/>
              </a:spcBef>
              <a:spcAft>
                <a:spcPts val="600"/>
              </a:spcAft>
              <a:buNone/>
            </a:pPr>
            <a:r>
              <a:rPr lang="en-GB" dirty="0"/>
              <a:t>	</a:t>
            </a:r>
            <a:r>
              <a:rPr lang="en-GB" sz="5000" dirty="0">
                <a:effectLst/>
              </a:rPr>
              <a:t>The reality of militarism and the attitudes it sponsors among human beings is concisely evoked. </a:t>
            </a:r>
            <a:r>
              <a:rPr lang="en-GB" sz="5000" dirty="0">
                <a:solidFill>
                  <a:srgbClr val="FFC000"/>
                </a:solidFill>
                <a:effectLst/>
              </a:rPr>
              <a:t>People are reduced to dead bodies, piled up and ransacked for profit, in a passage where Chaucer may well have been putting his own direct experience of war and its motives to use. </a:t>
            </a:r>
            <a:r>
              <a:rPr lang="en-GB" sz="5000" dirty="0">
                <a:effectLst/>
              </a:rPr>
              <a:t>The impression I get from this addition to Boccaccio is that Chaucer's imagination had great sympathy with the growing criticism of war (the lust for conquest and its economic foundations) among late medieval writers, an impression the poem's evolution confirms (</a:t>
            </a:r>
            <a:r>
              <a:rPr lang="en-GB" sz="5000" dirty="0" err="1">
                <a:effectLst/>
              </a:rPr>
              <a:t>Aers</a:t>
            </a:r>
            <a:r>
              <a:rPr lang="en-GB" sz="4800" dirty="0"/>
              <a: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1400"/>
            <a:ext cx="9036496" cy="996682"/>
          </a:xfrm>
        </p:spPr>
        <p:txBody>
          <a:bodyPr>
            <a:noAutofit/>
          </a:bodyPr>
          <a:lstStyle/>
          <a:p>
            <a:pPr algn="ctr"/>
            <a:r>
              <a:rPr lang="en-GB" sz="3600" dirty="0">
                <a:effectLst/>
                <a:latin typeface="Perpetua Titling MT" panose="02020502060505020804" pitchFamily="18" charset="0"/>
              </a:rPr>
              <a:t>A deliberate critique of chivalry?</a:t>
            </a:r>
          </a:p>
        </p:txBody>
      </p:sp>
      <p:sp>
        <p:nvSpPr>
          <p:cNvPr id="4" name="Content Placeholder 3"/>
          <p:cNvSpPr>
            <a:spLocks noGrp="1"/>
          </p:cNvSpPr>
          <p:nvPr>
            <p:ph idx="1"/>
          </p:nvPr>
        </p:nvSpPr>
        <p:spPr>
          <a:xfrm>
            <a:off x="251520" y="764704"/>
            <a:ext cx="8712968" cy="6093296"/>
          </a:xfrm>
        </p:spPr>
        <p:txBody>
          <a:bodyPr>
            <a:normAutofit fontScale="85000" lnSpcReduction="10000"/>
          </a:bodyPr>
          <a:lstStyle/>
          <a:p>
            <a:pPr marL="0" indent="17463">
              <a:lnSpc>
                <a:spcPct val="120000"/>
              </a:lnSpc>
              <a:buNone/>
            </a:pPr>
            <a:r>
              <a:rPr lang="en-GB" sz="2400" dirty="0">
                <a:effectLst/>
              </a:rPr>
              <a:t>Webb also noted that Chaucer altered Boccaccio's description of the imprisonment imposed on the young men. </a:t>
            </a:r>
            <a:r>
              <a:rPr lang="en-GB" sz="2400" dirty="0">
                <a:solidFill>
                  <a:srgbClr val="FFC000"/>
                </a:solidFill>
                <a:effectLst/>
              </a:rPr>
              <a:t>Whereas his source has the duke keep them at ease in his palace, Chaucer has them confined in a `</a:t>
            </a:r>
            <a:r>
              <a:rPr lang="en-GB" sz="2400" dirty="0" err="1">
                <a:solidFill>
                  <a:srgbClr val="FFC000"/>
                </a:solidFill>
                <a:effectLst/>
              </a:rPr>
              <a:t>grete</a:t>
            </a:r>
            <a:r>
              <a:rPr lang="en-GB" sz="2400" dirty="0">
                <a:solidFill>
                  <a:srgbClr val="FFC000"/>
                </a:solidFill>
                <a:effectLst/>
              </a:rPr>
              <a:t> tour, that was so </a:t>
            </a:r>
            <a:r>
              <a:rPr lang="en-GB" sz="2400" dirty="0" err="1">
                <a:solidFill>
                  <a:srgbClr val="FFC000"/>
                </a:solidFill>
                <a:effectLst/>
              </a:rPr>
              <a:t>thikke</a:t>
            </a:r>
            <a:r>
              <a:rPr lang="en-GB" sz="2400" dirty="0">
                <a:solidFill>
                  <a:srgbClr val="FFC000"/>
                </a:solidFill>
                <a:effectLst/>
              </a:rPr>
              <a:t> and </a:t>
            </a:r>
            <a:r>
              <a:rPr lang="en-GB" sz="2400" dirty="0" err="1">
                <a:solidFill>
                  <a:srgbClr val="FFC000"/>
                </a:solidFill>
                <a:effectLst/>
              </a:rPr>
              <a:t>stroong</a:t>
            </a:r>
            <a:r>
              <a:rPr lang="en-GB" sz="2400" dirty="0">
                <a:solidFill>
                  <a:srgbClr val="FFC000"/>
                </a:solidFill>
                <a:effectLst/>
              </a:rPr>
              <a:t>', in fact `the chief </a:t>
            </a:r>
            <a:r>
              <a:rPr lang="en-GB" sz="2400" dirty="0" err="1">
                <a:solidFill>
                  <a:srgbClr val="FFC000"/>
                </a:solidFill>
                <a:effectLst/>
              </a:rPr>
              <a:t>dongeoun</a:t>
            </a:r>
            <a:r>
              <a:rPr lang="en-GB" sz="2400" dirty="0">
                <a:solidFill>
                  <a:srgbClr val="FFC000"/>
                </a:solidFill>
                <a:effectLst/>
              </a:rPr>
              <a:t>' where they even have `</a:t>
            </a:r>
            <a:r>
              <a:rPr lang="en-GB" sz="2400" dirty="0" err="1">
                <a:solidFill>
                  <a:srgbClr val="FFC000"/>
                </a:solidFill>
                <a:effectLst/>
              </a:rPr>
              <a:t>fettres</a:t>
            </a:r>
            <a:r>
              <a:rPr lang="en-GB" sz="2400" dirty="0">
                <a:solidFill>
                  <a:srgbClr val="FFC000"/>
                </a:solidFill>
                <a:effectLst/>
              </a:rPr>
              <a:t>' placed on their legs </a:t>
            </a:r>
            <a:r>
              <a:rPr lang="en-GB" sz="2400" dirty="0">
                <a:effectLst/>
              </a:rPr>
              <a:t>(ll. 1030-2, 1056-8, 1279). If Theseus represents `the principle of order' in this culture, then Chaucer is leading us to see that we should never celebrate abstractions such as `order' but </a:t>
            </a:r>
            <a:r>
              <a:rPr lang="en-GB" sz="2400" dirty="0">
                <a:solidFill>
                  <a:srgbClr val="FFC000"/>
                </a:solidFill>
                <a:effectLst/>
              </a:rPr>
              <a:t>inquire about the kind of order and its specific human content. </a:t>
            </a:r>
          </a:p>
          <a:p>
            <a:pPr marL="0" indent="17463">
              <a:lnSpc>
                <a:spcPct val="120000"/>
              </a:lnSpc>
              <a:buNone/>
            </a:pPr>
            <a:r>
              <a:rPr lang="en-GB" sz="2400" dirty="0">
                <a:effectLst/>
              </a:rPr>
              <a:t>	The poet's own inquiry into the order of those who celebrate Mars is perhaps most concentrated as he takes us into the temple of Mars.</a:t>
            </a:r>
            <a:r>
              <a:rPr lang="en-GB" sz="2400" b="1" dirty="0">
                <a:effectLst/>
              </a:rPr>
              <a:t> </a:t>
            </a:r>
            <a:r>
              <a:rPr lang="en-GB" sz="2400" dirty="0">
                <a:effectLst/>
              </a:rPr>
              <a:t> </a:t>
            </a:r>
            <a:r>
              <a:rPr lang="en-GB" sz="2400" dirty="0">
                <a:solidFill>
                  <a:srgbClr val="FFC000"/>
                </a:solidFill>
                <a:effectLst/>
              </a:rPr>
              <a:t>The imagery introducing the passage conveys the utter sterility of the way of life chosen by whose who admire the god (ll. 1975-94), </a:t>
            </a:r>
            <a:r>
              <a:rPr lang="en-GB" sz="2400" dirty="0">
                <a:effectLst/>
              </a:rPr>
              <a:t>and this moves into one of the poem's central disclosures about the commitments of those whose order is founded in the pursuit of Mars, a pursuit shared by Theseus, </a:t>
            </a:r>
            <a:r>
              <a:rPr lang="en-GB" sz="2400" dirty="0" err="1">
                <a:effectLst/>
              </a:rPr>
              <a:t>Arcite</a:t>
            </a:r>
            <a:r>
              <a:rPr lang="en-GB" sz="2400" dirty="0">
                <a:effectLst/>
              </a:rPr>
              <a:t> and many in Chaucer's own world</a:t>
            </a:r>
          </a:p>
          <a:p>
            <a:pPr>
              <a:buNone/>
            </a:pPr>
            <a:r>
              <a:rPr lang="en-GB" b="1" dirty="0">
                <a:effectLst/>
              </a:rPr>
              <a:t>		</a:t>
            </a:r>
            <a:r>
              <a:rPr lang="en-GB" sz="2000" dirty="0">
                <a:effectLst/>
              </a:rPr>
              <a:t>David </a:t>
            </a:r>
            <a:r>
              <a:rPr lang="en-GB" sz="2000" dirty="0" err="1">
                <a:effectLst/>
              </a:rPr>
              <a:t>Aers</a:t>
            </a:r>
            <a:r>
              <a:rPr lang="en-GB" sz="2000" dirty="0">
                <a:effectLst/>
              </a:rPr>
              <a:t>, ‘Imagination, Order and Ideology: ‘The Knight's Tale’ in </a:t>
            </a:r>
          </a:p>
          <a:p>
            <a:pPr>
              <a:buNone/>
            </a:pPr>
            <a:r>
              <a:rPr lang="en-GB" sz="2000" dirty="0">
                <a:effectLst/>
              </a:rPr>
              <a:t>		</a:t>
            </a:r>
            <a:r>
              <a:rPr lang="en-GB" sz="2000" dirty="0" err="1">
                <a:effectLst/>
              </a:rPr>
              <a:t>Aers</a:t>
            </a:r>
            <a:r>
              <a:rPr lang="en-GB" sz="2000" dirty="0">
                <a:effectLst/>
              </a:rPr>
              <a:t>, </a:t>
            </a:r>
            <a:r>
              <a:rPr lang="en-GB" sz="2000" i="1" dirty="0">
                <a:effectLst/>
              </a:rPr>
              <a:t>Chaucer, Langland, and the creative imagination</a:t>
            </a:r>
            <a:r>
              <a:rPr lang="en-GB" sz="2000" dirty="0">
                <a:effectLst/>
              </a:rPr>
              <a:t>,  1980</a:t>
            </a:r>
            <a:r>
              <a:rPr lang="en-GB" dirty="0">
                <a:effectLst/>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11560" y="1196752"/>
            <a:ext cx="7632848" cy="5400600"/>
          </a:xfrm>
        </p:spPr>
        <p:txBody>
          <a:bodyPr>
            <a:normAutofit/>
          </a:bodyPr>
          <a:lstStyle/>
          <a:p>
            <a:pPr>
              <a:lnSpc>
                <a:spcPct val="120000"/>
              </a:lnSpc>
              <a:buNone/>
            </a:pPr>
            <a:r>
              <a:rPr lang="en-GB" dirty="0"/>
              <a:t>	</a:t>
            </a:r>
            <a:r>
              <a:rPr lang="en-GB" sz="2400" dirty="0">
                <a:effectLst/>
              </a:rPr>
              <a:t>The </a:t>
            </a:r>
            <a:r>
              <a:rPr lang="en-GB" sz="2400" dirty="0" err="1">
                <a:effectLst/>
              </a:rPr>
              <a:t>smylere</a:t>
            </a:r>
            <a:r>
              <a:rPr lang="en-GB" sz="2400" dirty="0">
                <a:effectLst/>
              </a:rPr>
              <a:t> with the </a:t>
            </a:r>
            <a:r>
              <a:rPr lang="en-GB" sz="2400" dirty="0" err="1">
                <a:effectLst/>
              </a:rPr>
              <a:t>knyf</a:t>
            </a:r>
            <a:r>
              <a:rPr lang="en-GB" sz="2400" dirty="0">
                <a:effectLst/>
              </a:rPr>
              <a:t> under the </a:t>
            </a:r>
            <a:r>
              <a:rPr lang="en-GB" sz="2400" dirty="0" err="1">
                <a:effectLst/>
              </a:rPr>
              <a:t>cloke</a:t>
            </a:r>
            <a:r>
              <a:rPr lang="en-GB" sz="2400" dirty="0">
                <a:effectLst/>
              </a:rPr>
              <a:t> </a:t>
            </a:r>
            <a:br>
              <a:rPr lang="en-GB" sz="2400" dirty="0">
                <a:effectLst/>
              </a:rPr>
            </a:br>
            <a:r>
              <a:rPr lang="en-GB" sz="2400" dirty="0">
                <a:effectLst/>
              </a:rPr>
              <a:t>The </a:t>
            </a:r>
            <a:r>
              <a:rPr lang="en-GB" sz="2400" dirty="0" err="1">
                <a:effectLst/>
              </a:rPr>
              <a:t>shepne</a:t>
            </a:r>
            <a:r>
              <a:rPr lang="en-GB" sz="2400" dirty="0">
                <a:effectLst/>
              </a:rPr>
              <a:t> </a:t>
            </a:r>
            <a:r>
              <a:rPr lang="en-GB" sz="2400" dirty="0" err="1">
                <a:effectLst/>
              </a:rPr>
              <a:t>brennynge</a:t>
            </a:r>
            <a:r>
              <a:rPr lang="en-GB" sz="2400" dirty="0">
                <a:effectLst/>
              </a:rPr>
              <a:t> with the </a:t>
            </a:r>
            <a:r>
              <a:rPr lang="en-GB" sz="2400" dirty="0" err="1">
                <a:effectLst/>
              </a:rPr>
              <a:t>blake</a:t>
            </a:r>
            <a:r>
              <a:rPr lang="en-GB" sz="2400" dirty="0">
                <a:effectLst/>
              </a:rPr>
              <a:t> smoke; </a:t>
            </a:r>
            <a:br>
              <a:rPr lang="en-GB" sz="2400" dirty="0">
                <a:effectLst/>
              </a:rPr>
            </a:br>
            <a:r>
              <a:rPr lang="en-GB" sz="2400" dirty="0">
                <a:effectLst/>
              </a:rPr>
              <a:t>The </a:t>
            </a:r>
            <a:r>
              <a:rPr lang="en-GB" sz="2400" dirty="0" err="1">
                <a:effectLst/>
              </a:rPr>
              <a:t>tresoun</a:t>
            </a:r>
            <a:r>
              <a:rPr lang="en-GB" sz="2400" dirty="0">
                <a:effectLst/>
              </a:rPr>
              <a:t> of the </a:t>
            </a:r>
            <a:r>
              <a:rPr lang="en-GB" sz="2400" dirty="0" err="1">
                <a:effectLst/>
              </a:rPr>
              <a:t>mordrynge</a:t>
            </a:r>
            <a:r>
              <a:rPr lang="en-GB" sz="2400" dirty="0">
                <a:effectLst/>
              </a:rPr>
              <a:t> in the </a:t>
            </a:r>
            <a:r>
              <a:rPr lang="en-GB" sz="2400" dirty="0" err="1">
                <a:effectLst/>
              </a:rPr>
              <a:t>bedde</a:t>
            </a:r>
            <a:r>
              <a:rPr lang="en-GB" sz="2400" dirty="0">
                <a:effectLst/>
              </a:rPr>
              <a:t>; </a:t>
            </a:r>
            <a:br>
              <a:rPr lang="en-GB" sz="2400" dirty="0">
                <a:effectLst/>
              </a:rPr>
            </a:br>
            <a:r>
              <a:rPr lang="en-GB" sz="2400" dirty="0">
                <a:effectLst/>
              </a:rPr>
              <a:t>The open </a:t>
            </a:r>
            <a:r>
              <a:rPr lang="en-GB" sz="2400" dirty="0" err="1">
                <a:effectLst/>
              </a:rPr>
              <a:t>werre</a:t>
            </a:r>
            <a:r>
              <a:rPr lang="en-GB" sz="2400" dirty="0">
                <a:effectLst/>
              </a:rPr>
              <a:t>, with </a:t>
            </a:r>
            <a:r>
              <a:rPr lang="en-GB" sz="2400" dirty="0" err="1">
                <a:effectLst/>
              </a:rPr>
              <a:t>woundes</a:t>
            </a:r>
            <a:r>
              <a:rPr lang="en-GB" sz="2400" dirty="0">
                <a:effectLst/>
              </a:rPr>
              <a:t> al </a:t>
            </a:r>
            <a:r>
              <a:rPr lang="en-GB" sz="2400" dirty="0" err="1">
                <a:effectLst/>
              </a:rPr>
              <a:t>bibledde</a:t>
            </a:r>
            <a:r>
              <a:rPr lang="en-GB" sz="2400" dirty="0">
                <a:effectLst/>
              </a:rPr>
              <a:t>; </a:t>
            </a:r>
            <a:br>
              <a:rPr lang="en-GB" sz="2400" dirty="0">
                <a:effectLst/>
              </a:rPr>
            </a:br>
            <a:r>
              <a:rPr lang="en-GB" sz="2400" dirty="0" err="1">
                <a:effectLst/>
              </a:rPr>
              <a:t>Contek</a:t>
            </a:r>
            <a:r>
              <a:rPr lang="en-GB" sz="2400" dirty="0">
                <a:effectLst/>
              </a:rPr>
              <a:t>, with </a:t>
            </a:r>
            <a:r>
              <a:rPr lang="en-GB" sz="2400" dirty="0" err="1">
                <a:effectLst/>
              </a:rPr>
              <a:t>blody</a:t>
            </a:r>
            <a:r>
              <a:rPr lang="en-GB" sz="2400" dirty="0">
                <a:effectLst/>
              </a:rPr>
              <a:t> </a:t>
            </a:r>
            <a:r>
              <a:rPr lang="en-GB" sz="2400" dirty="0" err="1">
                <a:effectLst/>
              </a:rPr>
              <a:t>knyf</a:t>
            </a:r>
            <a:r>
              <a:rPr lang="en-GB" sz="2400" dirty="0">
                <a:effectLst/>
              </a:rPr>
              <a:t> and sharp menace. . . . </a:t>
            </a:r>
            <a:br>
              <a:rPr lang="en-GB" sz="2400" dirty="0">
                <a:effectLst/>
              </a:rPr>
            </a:br>
            <a:r>
              <a:rPr lang="en-GB" sz="2400" dirty="0">
                <a:effectLst/>
              </a:rPr>
              <a:t>The </a:t>
            </a:r>
            <a:r>
              <a:rPr lang="en-GB" sz="2400" dirty="0" err="1">
                <a:effectLst/>
              </a:rPr>
              <a:t>colde</a:t>
            </a:r>
            <a:r>
              <a:rPr lang="en-GB" sz="2400" dirty="0">
                <a:effectLst/>
              </a:rPr>
              <a:t> </a:t>
            </a:r>
            <a:r>
              <a:rPr lang="en-GB" sz="2400" dirty="0" err="1">
                <a:effectLst/>
              </a:rPr>
              <a:t>deeth</a:t>
            </a:r>
            <a:r>
              <a:rPr lang="en-GB" sz="2400" dirty="0">
                <a:effectLst/>
              </a:rPr>
              <a:t>, with mouth </a:t>
            </a:r>
            <a:r>
              <a:rPr lang="en-GB" sz="2400" dirty="0" err="1">
                <a:effectLst/>
              </a:rPr>
              <a:t>gapyng</a:t>
            </a:r>
            <a:r>
              <a:rPr lang="en-GB" sz="2400" dirty="0">
                <a:effectLst/>
              </a:rPr>
              <a:t> upright. . .  </a:t>
            </a:r>
            <a:br>
              <a:rPr lang="en-GB" sz="2400" dirty="0">
                <a:effectLst/>
              </a:rPr>
            </a:br>
            <a:r>
              <a:rPr lang="en-GB" sz="2400" dirty="0">
                <a:effectLst/>
              </a:rPr>
              <a:t>The </a:t>
            </a:r>
            <a:r>
              <a:rPr lang="en-GB" sz="2400" dirty="0" err="1">
                <a:effectLst/>
              </a:rPr>
              <a:t>careyne</a:t>
            </a:r>
            <a:r>
              <a:rPr lang="en-GB" sz="2400" dirty="0">
                <a:effectLst/>
              </a:rPr>
              <a:t> in the busk, with </a:t>
            </a:r>
            <a:r>
              <a:rPr lang="en-GB" sz="2400" dirty="0" err="1">
                <a:effectLst/>
              </a:rPr>
              <a:t>throte</a:t>
            </a:r>
            <a:r>
              <a:rPr lang="en-GB" sz="2400" dirty="0">
                <a:effectLst/>
              </a:rPr>
              <a:t> </a:t>
            </a:r>
            <a:r>
              <a:rPr lang="en-GB" sz="2400" dirty="0" err="1">
                <a:effectLst/>
              </a:rPr>
              <a:t>ycorve</a:t>
            </a:r>
            <a:r>
              <a:rPr lang="en-GB" sz="2400" dirty="0">
                <a:effectLst/>
              </a:rPr>
              <a:t>; </a:t>
            </a:r>
            <a:br>
              <a:rPr lang="en-GB" sz="2400" dirty="0">
                <a:effectLst/>
              </a:rPr>
            </a:br>
            <a:r>
              <a:rPr lang="en-GB" sz="2400" dirty="0">
                <a:effectLst/>
              </a:rPr>
              <a:t>A thousand </a:t>
            </a:r>
            <a:r>
              <a:rPr lang="en-GB" sz="2400" dirty="0" err="1">
                <a:effectLst/>
              </a:rPr>
              <a:t>slayn</a:t>
            </a:r>
            <a:r>
              <a:rPr lang="en-GB" sz="2400" dirty="0">
                <a:effectLst/>
              </a:rPr>
              <a:t>, and </a:t>
            </a:r>
            <a:r>
              <a:rPr lang="en-GB" sz="2400" dirty="0" err="1">
                <a:effectLst/>
              </a:rPr>
              <a:t>nat</a:t>
            </a:r>
            <a:r>
              <a:rPr lang="en-GB" sz="2400" dirty="0">
                <a:effectLst/>
              </a:rPr>
              <a:t> of qualm </a:t>
            </a:r>
            <a:r>
              <a:rPr lang="en-GB" sz="2400" dirty="0" err="1">
                <a:effectLst/>
              </a:rPr>
              <a:t>ystorve</a:t>
            </a:r>
            <a:r>
              <a:rPr lang="en-GB" sz="2400" dirty="0">
                <a:effectLst/>
              </a:rPr>
              <a:t>; </a:t>
            </a:r>
            <a:br>
              <a:rPr lang="en-GB" sz="2400" dirty="0">
                <a:effectLst/>
              </a:rPr>
            </a:br>
            <a:r>
              <a:rPr lang="en-GB" sz="2400" dirty="0">
                <a:effectLst/>
              </a:rPr>
              <a:t>The </a:t>
            </a:r>
            <a:r>
              <a:rPr lang="en-GB" sz="2400" dirty="0" err="1">
                <a:effectLst/>
              </a:rPr>
              <a:t>tiraunt</a:t>
            </a:r>
            <a:r>
              <a:rPr lang="en-GB" sz="2400" dirty="0">
                <a:effectLst/>
              </a:rPr>
              <a:t> with the pray by force </a:t>
            </a:r>
            <a:r>
              <a:rPr lang="en-GB" sz="2400" dirty="0" err="1">
                <a:effectLst/>
              </a:rPr>
              <a:t>yraft</a:t>
            </a:r>
            <a:r>
              <a:rPr lang="en-GB" sz="2400" dirty="0">
                <a:effectLst/>
              </a:rPr>
              <a:t>; </a:t>
            </a:r>
            <a:br>
              <a:rPr lang="en-GB" sz="2400" dirty="0">
                <a:effectLst/>
              </a:rPr>
            </a:br>
            <a:r>
              <a:rPr lang="en-GB" sz="2400" dirty="0">
                <a:effectLst/>
              </a:rPr>
              <a:t>The </a:t>
            </a:r>
            <a:r>
              <a:rPr lang="en-GB" sz="2400" dirty="0" err="1">
                <a:effectLst/>
              </a:rPr>
              <a:t>toun</a:t>
            </a:r>
            <a:r>
              <a:rPr lang="en-GB" sz="2400" dirty="0">
                <a:effectLst/>
              </a:rPr>
              <a:t> destroyed, </a:t>
            </a:r>
            <a:r>
              <a:rPr lang="en-GB" sz="2400" dirty="0" err="1">
                <a:effectLst/>
              </a:rPr>
              <a:t>ther</a:t>
            </a:r>
            <a:r>
              <a:rPr lang="en-GB" sz="2400" dirty="0">
                <a:effectLst/>
              </a:rPr>
              <a:t> was no </a:t>
            </a:r>
            <a:r>
              <a:rPr lang="en-GB" sz="2400" dirty="0" err="1">
                <a:effectLst/>
              </a:rPr>
              <a:t>thyng</a:t>
            </a:r>
            <a:r>
              <a:rPr lang="en-GB" sz="2400" dirty="0">
                <a:effectLst/>
              </a:rPr>
              <a:t> </a:t>
            </a:r>
            <a:r>
              <a:rPr lang="en-GB" sz="2400" dirty="0" err="1">
                <a:effectLst/>
              </a:rPr>
              <a:t>laft</a:t>
            </a:r>
            <a:r>
              <a:rPr lang="en-GB" sz="2400" dirty="0">
                <a:effectLst/>
              </a:rPr>
              <a:t>,</a:t>
            </a:r>
            <a:r>
              <a:rPr lang="en-GB" sz="2600" dirty="0">
                <a:effectLst/>
              </a:rPr>
              <a:t/>
            </a:r>
            <a:br>
              <a:rPr lang="en-GB" sz="2600" dirty="0">
                <a:effectLst/>
              </a:rPr>
            </a:br>
            <a:r>
              <a:rPr lang="en-GB" sz="2600" dirty="0">
                <a:effectLst/>
              </a:rPr>
              <a:t>			</a:t>
            </a:r>
            <a:r>
              <a:rPr lang="en-GB" sz="2600" dirty="0" smtClean="0">
                <a:effectLst/>
              </a:rPr>
              <a:t>	</a:t>
            </a:r>
            <a:r>
              <a:rPr lang="en-GB" sz="2000" dirty="0" smtClean="0">
                <a:effectLst/>
              </a:rPr>
              <a:t>(</a:t>
            </a:r>
            <a:r>
              <a:rPr lang="en-GB" sz="2000" dirty="0">
                <a:effectLst/>
              </a:rPr>
              <a:t>ll. 1999- 2003, 2008, 2013-6)</a:t>
            </a:r>
          </a:p>
        </p:txBody>
      </p:sp>
      <p:sp>
        <p:nvSpPr>
          <p:cNvPr id="2" name="Title 1"/>
          <p:cNvSpPr>
            <a:spLocks noGrp="1"/>
          </p:cNvSpPr>
          <p:nvPr>
            <p:ph type="title"/>
          </p:nvPr>
        </p:nvSpPr>
        <p:spPr>
          <a:xfrm>
            <a:off x="611560" y="15207"/>
            <a:ext cx="7543800" cy="914400"/>
          </a:xfrm>
        </p:spPr>
        <p:txBody>
          <a:bodyPr/>
          <a:lstStyle/>
          <a:p>
            <a:r>
              <a:rPr lang="en-GB" sz="4000" i="1" dirty="0">
                <a:solidFill>
                  <a:srgbClr val="FFC000"/>
                </a:solidFill>
                <a:effectLst/>
                <a:latin typeface="Perpetua Titling MT" panose="02020502060505020804" pitchFamily="18" charset="0"/>
              </a:rPr>
              <a:t>KT</a:t>
            </a:r>
            <a:r>
              <a:rPr lang="en-GB" sz="4000" dirty="0">
                <a:solidFill>
                  <a:srgbClr val="FFC000"/>
                </a:solidFill>
                <a:effectLst/>
                <a:latin typeface="Perpetua Titling MT" panose="02020502060505020804" pitchFamily="18" charset="0"/>
              </a:rPr>
              <a:t>: the savagery of war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1484784"/>
            <a:ext cx="6480720" cy="4752528"/>
          </a:xfrm>
        </p:spPr>
        <p:txBody>
          <a:bodyPr>
            <a:noAutofit/>
          </a:bodyPr>
          <a:lstStyle/>
          <a:p>
            <a:pPr>
              <a:buNone/>
            </a:pPr>
            <a:r>
              <a:rPr lang="en-GB" sz="2400" dirty="0">
                <a:solidFill>
                  <a:srgbClr val="FFC000"/>
                </a:solidFill>
                <a:effectLst/>
              </a:rPr>
              <a:t>It </a:t>
            </a:r>
            <a:r>
              <a:rPr lang="en-GB" sz="2400" dirty="0" err="1">
                <a:solidFill>
                  <a:srgbClr val="FFC000"/>
                </a:solidFill>
                <a:effectLst/>
              </a:rPr>
              <a:t>nere</a:t>
            </a:r>
            <a:r>
              <a:rPr lang="en-GB" sz="2400" dirty="0">
                <a:solidFill>
                  <a:srgbClr val="FFC000"/>
                </a:solidFill>
                <a:effectLst/>
              </a:rPr>
              <a:t>, quod he, to thee no greet honour </a:t>
            </a:r>
          </a:p>
          <a:p>
            <a:pPr>
              <a:buNone/>
            </a:pPr>
            <a:r>
              <a:rPr lang="en-GB" sz="2400" dirty="0">
                <a:solidFill>
                  <a:srgbClr val="FFC000"/>
                </a:solidFill>
                <a:effectLst/>
              </a:rPr>
              <a:t>For to be </a:t>
            </a:r>
            <a:r>
              <a:rPr lang="en-GB" sz="2400" dirty="0" err="1">
                <a:solidFill>
                  <a:srgbClr val="FFC000"/>
                </a:solidFill>
                <a:effectLst/>
              </a:rPr>
              <a:t>fals</a:t>
            </a:r>
            <a:r>
              <a:rPr lang="en-GB" sz="2400" dirty="0">
                <a:solidFill>
                  <a:srgbClr val="FFC000"/>
                </a:solidFill>
                <a:effectLst/>
              </a:rPr>
              <a:t>, ne for to be </a:t>
            </a:r>
            <a:r>
              <a:rPr lang="en-GB" sz="2400" dirty="0" err="1">
                <a:solidFill>
                  <a:srgbClr val="FFC000"/>
                </a:solidFill>
                <a:effectLst/>
              </a:rPr>
              <a:t>traitour</a:t>
            </a:r>
            <a:r>
              <a:rPr lang="en-GB" sz="2400" dirty="0">
                <a:solidFill>
                  <a:srgbClr val="FFC000"/>
                </a:solidFill>
                <a:effectLst/>
              </a:rPr>
              <a:t> </a:t>
            </a:r>
          </a:p>
          <a:p>
            <a:pPr>
              <a:buNone/>
            </a:pPr>
            <a:r>
              <a:rPr lang="en-GB" sz="2400" dirty="0">
                <a:solidFill>
                  <a:srgbClr val="FFC000"/>
                </a:solidFill>
                <a:effectLst/>
              </a:rPr>
              <a:t>To me, that am thy </a:t>
            </a:r>
            <a:r>
              <a:rPr lang="en-GB" sz="2400" dirty="0" err="1">
                <a:solidFill>
                  <a:srgbClr val="FFC000"/>
                </a:solidFill>
                <a:effectLst/>
              </a:rPr>
              <a:t>cosyn</a:t>
            </a:r>
            <a:r>
              <a:rPr lang="en-GB" sz="2400" dirty="0">
                <a:solidFill>
                  <a:srgbClr val="FFC000"/>
                </a:solidFill>
                <a:effectLst/>
              </a:rPr>
              <a:t> and thy brother </a:t>
            </a:r>
          </a:p>
          <a:p>
            <a:pPr>
              <a:buNone/>
            </a:pPr>
            <a:r>
              <a:rPr lang="en-GB" sz="2400" dirty="0" err="1">
                <a:solidFill>
                  <a:srgbClr val="FFC000"/>
                </a:solidFill>
                <a:effectLst/>
              </a:rPr>
              <a:t>Ysworn</a:t>
            </a:r>
            <a:r>
              <a:rPr lang="en-GB" sz="2400" dirty="0">
                <a:solidFill>
                  <a:srgbClr val="FFC000"/>
                </a:solidFill>
                <a:effectLst/>
              </a:rPr>
              <a:t> </a:t>
            </a:r>
            <a:r>
              <a:rPr lang="en-GB" sz="2400" dirty="0" err="1">
                <a:solidFill>
                  <a:srgbClr val="FFC000"/>
                </a:solidFill>
                <a:effectLst/>
              </a:rPr>
              <a:t>ful</a:t>
            </a:r>
            <a:r>
              <a:rPr lang="en-GB" sz="2400" dirty="0">
                <a:solidFill>
                  <a:srgbClr val="FFC000"/>
                </a:solidFill>
                <a:effectLst/>
              </a:rPr>
              <a:t> </a:t>
            </a:r>
            <a:r>
              <a:rPr lang="en-GB" sz="2400" dirty="0" err="1">
                <a:solidFill>
                  <a:srgbClr val="FFC000"/>
                </a:solidFill>
                <a:effectLst/>
              </a:rPr>
              <a:t>depe</a:t>
            </a:r>
            <a:r>
              <a:rPr lang="en-GB" sz="2400" dirty="0">
                <a:solidFill>
                  <a:srgbClr val="FFC000"/>
                </a:solidFill>
                <a:effectLst/>
              </a:rPr>
              <a:t>, and </a:t>
            </a:r>
            <a:r>
              <a:rPr lang="en-GB" sz="2400" dirty="0" err="1">
                <a:solidFill>
                  <a:srgbClr val="FFC000"/>
                </a:solidFill>
                <a:effectLst/>
              </a:rPr>
              <a:t>ech</a:t>
            </a:r>
            <a:r>
              <a:rPr lang="en-GB" sz="2400" dirty="0">
                <a:solidFill>
                  <a:srgbClr val="FFC000"/>
                </a:solidFill>
                <a:effectLst/>
              </a:rPr>
              <a:t> of us </a:t>
            </a:r>
            <a:r>
              <a:rPr lang="en-GB" sz="2400" dirty="0" err="1">
                <a:solidFill>
                  <a:srgbClr val="FFC000"/>
                </a:solidFill>
                <a:effectLst/>
              </a:rPr>
              <a:t>til</a:t>
            </a:r>
            <a:r>
              <a:rPr lang="en-GB" sz="2400" dirty="0">
                <a:solidFill>
                  <a:srgbClr val="FFC000"/>
                </a:solidFill>
                <a:effectLst/>
              </a:rPr>
              <a:t> </a:t>
            </a:r>
            <a:r>
              <a:rPr lang="en-GB" sz="2400" dirty="0" err="1">
                <a:solidFill>
                  <a:srgbClr val="FFC000"/>
                </a:solidFill>
                <a:effectLst/>
              </a:rPr>
              <a:t>oother</a:t>
            </a:r>
            <a:r>
              <a:rPr lang="en-GB" sz="2400" dirty="0">
                <a:solidFill>
                  <a:srgbClr val="FFC000"/>
                </a:solidFill>
                <a:effectLst/>
              </a:rPr>
              <a:t>, </a:t>
            </a:r>
          </a:p>
          <a:p>
            <a:pPr>
              <a:buNone/>
            </a:pPr>
            <a:r>
              <a:rPr lang="en-GB" sz="2400" dirty="0">
                <a:effectLst/>
              </a:rPr>
              <a:t>That </a:t>
            </a:r>
            <a:r>
              <a:rPr lang="en-GB" sz="2400" dirty="0" err="1">
                <a:effectLst/>
              </a:rPr>
              <a:t>nevere</a:t>
            </a:r>
            <a:r>
              <a:rPr lang="en-GB" sz="2400" dirty="0">
                <a:effectLst/>
              </a:rPr>
              <a:t>, for to </a:t>
            </a:r>
            <a:r>
              <a:rPr lang="en-GB" sz="2400" dirty="0" err="1">
                <a:effectLst/>
              </a:rPr>
              <a:t>dyen</a:t>
            </a:r>
            <a:r>
              <a:rPr lang="en-GB" sz="2400" dirty="0">
                <a:effectLst/>
              </a:rPr>
              <a:t> in the </a:t>
            </a:r>
            <a:r>
              <a:rPr lang="en-GB" sz="2400" dirty="0" err="1">
                <a:effectLst/>
              </a:rPr>
              <a:t>peyne</a:t>
            </a:r>
            <a:r>
              <a:rPr lang="en-GB" sz="2400" dirty="0">
                <a:effectLst/>
              </a:rPr>
              <a:t>, </a:t>
            </a:r>
          </a:p>
          <a:p>
            <a:pPr>
              <a:buNone/>
            </a:pPr>
            <a:r>
              <a:rPr lang="en-GB" sz="2400" dirty="0" err="1">
                <a:effectLst/>
              </a:rPr>
              <a:t>Til</a:t>
            </a:r>
            <a:r>
              <a:rPr lang="en-GB" sz="2400" dirty="0">
                <a:effectLst/>
              </a:rPr>
              <a:t> that the </a:t>
            </a:r>
            <a:r>
              <a:rPr lang="en-GB" sz="2400" dirty="0" err="1">
                <a:effectLst/>
              </a:rPr>
              <a:t>deeth</a:t>
            </a:r>
            <a:r>
              <a:rPr lang="en-GB" sz="2400" dirty="0">
                <a:effectLst/>
              </a:rPr>
              <a:t> </a:t>
            </a:r>
            <a:r>
              <a:rPr lang="en-GB" sz="2400" dirty="0" err="1">
                <a:effectLst/>
              </a:rPr>
              <a:t>departe</a:t>
            </a:r>
            <a:r>
              <a:rPr lang="en-GB" sz="2400" dirty="0">
                <a:effectLst/>
              </a:rPr>
              <a:t> </a:t>
            </a:r>
            <a:r>
              <a:rPr lang="en-GB" sz="2400" dirty="0" err="1">
                <a:effectLst/>
              </a:rPr>
              <a:t>shal</a:t>
            </a:r>
            <a:r>
              <a:rPr lang="en-GB" sz="2400" dirty="0">
                <a:effectLst/>
              </a:rPr>
              <a:t> us </a:t>
            </a:r>
            <a:r>
              <a:rPr lang="en-GB" sz="2400" dirty="0" err="1">
                <a:effectLst/>
              </a:rPr>
              <a:t>tweyne</a:t>
            </a:r>
            <a:r>
              <a:rPr lang="en-GB" sz="2400" dirty="0">
                <a:effectLst/>
              </a:rPr>
              <a:t>, </a:t>
            </a:r>
          </a:p>
          <a:p>
            <a:pPr>
              <a:buNone/>
            </a:pPr>
            <a:r>
              <a:rPr lang="en-GB" sz="2400" dirty="0">
                <a:effectLst/>
              </a:rPr>
              <a:t>Neither of us in love to </a:t>
            </a:r>
            <a:r>
              <a:rPr lang="en-GB" sz="2400" dirty="0" err="1">
                <a:effectLst/>
              </a:rPr>
              <a:t>hyndre</a:t>
            </a:r>
            <a:r>
              <a:rPr lang="en-GB" sz="2400" dirty="0">
                <a:effectLst/>
              </a:rPr>
              <a:t> </a:t>
            </a:r>
            <a:r>
              <a:rPr lang="en-GB" sz="2400" dirty="0" err="1">
                <a:effectLst/>
              </a:rPr>
              <a:t>oother</a:t>
            </a:r>
            <a:r>
              <a:rPr lang="en-GB" sz="2400" dirty="0">
                <a:effectLst/>
              </a:rPr>
              <a:t>, </a:t>
            </a:r>
          </a:p>
          <a:p>
            <a:pPr>
              <a:buNone/>
            </a:pPr>
            <a:r>
              <a:rPr lang="en-GB" sz="2400" dirty="0">
                <a:effectLst/>
              </a:rPr>
              <a:t>Ne in noon </a:t>
            </a:r>
            <a:r>
              <a:rPr lang="en-GB" sz="2400" dirty="0" err="1">
                <a:effectLst/>
              </a:rPr>
              <a:t>oother</a:t>
            </a:r>
            <a:r>
              <a:rPr lang="en-GB" sz="2400" dirty="0">
                <a:effectLst/>
              </a:rPr>
              <a:t> </a:t>
            </a:r>
            <a:r>
              <a:rPr lang="en-GB" sz="2400" dirty="0" err="1">
                <a:effectLst/>
              </a:rPr>
              <a:t>cas</a:t>
            </a:r>
            <a:r>
              <a:rPr lang="en-GB" sz="2400" dirty="0">
                <a:effectLst/>
              </a:rPr>
              <a:t>, my </a:t>
            </a:r>
            <a:r>
              <a:rPr lang="en-GB" sz="2400" dirty="0" err="1">
                <a:effectLst/>
              </a:rPr>
              <a:t>leeve</a:t>
            </a:r>
            <a:r>
              <a:rPr lang="en-GB" sz="2400" dirty="0">
                <a:effectLst/>
              </a:rPr>
              <a:t> brother; </a:t>
            </a:r>
          </a:p>
          <a:p>
            <a:pPr>
              <a:buNone/>
            </a:pPr>
            <a:r>
              <a:rPr lang="en-GB" sz="2400" dirty="0">
                <a:effectLst/>
              </a:rPr>
              <a:t>But that thou </a:t>
            </a:r>
            <a:r>
              <a:rPr lang="en-GB" sz="2400" dirty="0" err="1">
                <a:effectLst/>
              </a:rPr>
              <a:t>sholdest</a:t>
            </a:r>
            <a:r>
              <a:rPr lang="en-GB" sz="2400" dirty="0">
                <a:effectLst/>
              </a:rPr>
              <a:t> </a:t>
            </a:r>
            <a:r>
              <a:rPr lang="en-GB" sz="2400" dirty="0" err="1">
                <a:effectLst/>
              </a:rPr>
              <a:t>trewely</a:t>
            </a:r>
            <a:r>
              <a:rPr lang="en-GB" sz="2400" dirty="0">
                <a:effectLst/>
              </a:rPr>
              <a:t> </a:t>
            </a:r>
            <a:r>
              <a:rPr lang="en-GB" sz="2400" dirty="0" err="1">
                <a:effectLst/>
              </a:rPr>
              <a:t>forthren</a:t>
            </a:r>
            <a:r>
              <a:rPr lang="en-GB" sz="2400" dirty="0">
                <a:effectLst/>
              </a:rPr>
              <a:t> me </a:t>
            </a:r>
          </a:p>
          <a:p>
            <a:pPr>
              <a:buNone/>
            </a:pPr>
            <a:r>
              <a:rPr lang="en-GB" sz="2400" dirty="0">
                <a:effectLst/>
              </a:rPr>
              <a:t>In every </a:t>
            </a:r>
            <a:r>
              <a:rPr lang="en-GB" sz="2400" dirty="0" err="1">
                <a:effectLst/>
              </a:rPr>
              <a:t>cas</a:t>
            </a:r>
            <a:r>
              <a:rPr lang="en-GB" sz="2400" dirty="0">
                <a:effectLst/>
              </a:rPr>
              <a:t>, as I </a:t>
            </a:r>
            <a:r>
              <a:rPr lang="en-GB" sz="2400" dirty="0" err="1">
                <a:effectLst/>
              </a:rPr>
              <a:t>shal</a:t>
            </a:r>
            <a:r>
              <a:rPr lang="en-GB" sz="2400" dirty="0">
                <a:effectLst/>
              </a:rPr>
              <a:t> </a:t>
            </a:r>
            <a:r>
              <a:rPr lang="en-GB" sz="2400" dirty="0" err="1">
                <a:effectLst/>
              </a:rPr>
              <a:t>forthren</a:t>
            </a:r>
            <a:r>
              <a:rPr lang="en-GB" sz="2400" dirty="0">
                <a:effectLst/>
              </a:rPr>
              <a:t> thee, -- </a:t>
            </a:r>
          </a:p>
          <a:p>
            <a:pPr>
              <a:buNone/>
            </a:pPr>
            <a:endParaRPr lang="en-GB" sz="2400" dirty="0">
              <a:effectLst/>
            </a:endParaRPr>
          </a:p>
        </p:txBody>
      </p:sp>
      <p:sp>
        <p:nvSpPr>
          <p:cNvPr id="2" name="Title 1"/>
          <p:cNvSpPr>
            <a:spLocks noGrp="1"/>
          </p:cNvSpPr>
          <p:nvPr>
            <p:ph type="title"/>
          </p:nvPr>
        </p:nvSpPr>
        <p:spPr>
          <a:xfrm>
            <a:off x="683568" y="188640"/>
            <a:ext cx="7543800" cy="914400"/>
          </a:xfrm>
        </p:spPr>
        <p:txBody>
          <a:bodyPr/>
          <a:lstStyle/>
          <a:p>
            <a:r>
              <a:rPr lang="en-GB" sz="4000" dirty="0">
                <a:solidFill>
                  <a:srgbClr val="FFC000"/>
                </a:solidFill>
                <a:effectLst/>
                <a:latin typeface="Perpetua Titling MT" panose="02020502060505020804" pitchFamily="18" charset="0"/>
              </a:rPr>
              <a:t>War as a model for love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0735" y="980728"/>
            <a:ext cx="8359293" cy="5544616"/>
          </a:xfrm>
        </p:spPr>
        <p:txBody>
          <a:bodyPr>
            <a:normAutofit/>
          </a:bodyPr>
          <a:lstStyle/>
          <a:p>
            <a:pPr>
              <a:buNone/>
            </a:pPr>
            <a:r>
              <a:rPr lang="en-GB" dirty="0"/>
              <a:t>	</a:t>
            </a:r>
            <a:r>
              <a:rPr lang="en-GB" dirty="0">
                <a:effectLst/>
              </a:rPr>
              <a:t>While the 'Knights Tale' makes us aware of how these norms function to control discourse within aristocratic culture, it also inevitably makes us aware of their </a:t>
            </a:r>
            <a:r>
              <a:rPr lang="en-GB" dirty="0" err="1">
                <a:effectLst/>
              </a:rPr>
              <a:t>constructedness</a:t>
            </a:r>
            <a:r>
              <a:rPr lang="en-GB" dirty="0">
                <a:effectLst/>
              </a:rPr>
              <a:t>. Rather than functioning as a </a:t>
            </a:r>
            <a:r>
              <a:rPr lang="en-GB" dirty="0" err="1">
                <a:effectLst/>
              </a:rPr>
              <a:t>metanarrative</a:t>
            </a:r>
            <a:r>
              <a:rPr lang="en-GB" dirty="0">
                <a:effectLst/>
              </a:rPr>
              <a:t> that would </a:t>
            </a:r>
            <a:r>
              <a:rPr lang="en-GB" dirty="0" err="1">
                <a:effectLst/>
              </a:rPr>
              <a:t>sacralize</a:t>
            </a:r>
            <a:r>
              <a:rPr lang="en-GB" dirty="0">
                <a:effectLst/>
              </a:rPr>
              <a:t> </a:t>
            </a:r>
            <a:r>
              <a:rPr lang="en-GB" dirty="0" err="1">
                <a:effectLst/>
              </a:rPr>
              <a:t>Theseus's</a:t>
            </a:r>
            <a:r>
              <a:rPr lang="en-GB" dirty="0">
                <a:effectLst/>
              </a:rPr>
              <a:t> secular authority, </a:t>
            </a:r>
            <a:r>
              <a:rPr lang="en-GB" dirty="0">
                <a:solidFill>
                  <a:srgbClr val="FFC000"/>
                </a:solidFill>
                <a:effectLst/>
              </a:rPr>
              <a:t>the Olympian council reveals the systematic violence and factionalism at the heart of his government. </a:t>
            </a:r>
            <a:r>
              <a:rPr lang="en-GB" dirty="0">
                <a:effectLst/>
              </a:rPr>
              <a:t>The Athenian parliament and the Olympian council turn out to operate under the same cynical set of rhetorical conditions, and the fact that they are informed by parliamentary discourse makes them a troubling critique of the real-life councils Chaucer knew first hand as a member of Richard II's court.  </a:t>
            </a:r>
          </a:p>
          <a:p>
            <a:pPr>
              <a:buNone/>
            </a:pPr>
            <a:r>
              <a:rPr lang="en-GB" sz="1200" i="1" dirty="0">
                <a:effectLst/>
              </a:rPr>
              <a:t>		</a:t>
            </a:r>
          </a:p>
          <a:p>
            <a:pPr>
              <a:buNone/>
            </a:pPr>
            <a:r>
              <a:rPr lang="en-GB" sz="2000" dirty="0">
                <a:effectLst/>
              </a:rPr>
              <a:t>	</a:t>
            </a:r>
            <a:r>
              <a:rPr lang="en-GB" sz="2000" dirty="0" smtClean="0">
                <a:effectLst/>
              </a:rPr>
              <a:t>   Marc </a:t>
            </a:r>
            <a:r>
              <a:rPr lang="en-GB" sz="2000" dirty="0">
                <a:effectLst/>
              </a:rPr>
              <a:t>S. Guidry, 'The Parliaments of Gods and Men in the </a:t>
            </a:r>
            <a:r>
              <a:rPr lang="en-GB" sz="2000" i="1" dirty="0">
                <a:effectLst/>
              </a:rPr>
              <a:t>"Knight's </a:t>
            </a:r>
            <a:r>
              <a:rPr lang="en-GB" sz="2000" i="1" dirty="0" smtClean="0">
                <a:effectLst/>
              </a:rPr>
              <a:t>       </a:t>
            </a:r>
          </a:p>
          <a:p>
            <a:pPr>
              <a:buNone/>
            </a:pPr>
            <a:r>
              <a:rPr lang="en-GB" sz="2000" i="1" dirty="0" smtClean="0">
                <a:effectLst/>
              </a:rPr>
              <a:t>       Tale</a:t>
            </a:r>
            <a:r>
              <a:rPr lang="en-GB" sz="2000" i="1" dirty="0">
                <a:effectLst/>
              </a:rPr>
              <a:t>"' The Chaucer Review</a:t>
            </a:r>
            <a:r>
              <a:rPr lang="en-GB" sz="2000" dirty="0">
                <a:effectLst/>
              </a:rPr>
              <a:t>, Vol. 43, No. 2 (2008), pp. 140-170 </a:t>
            </a:r>
            <a:endParaRPr lang="en-GB" sz="2000" dirty="0" smtClean="0">
              <a:effectLst/>
            </a:endParaRPr>
          </a:p>
          <a:p>
            <a:pPr>
              <a:buNone/>
            </a:pPr>
            <a:endParaRPr lang="en-GB" sz="2000" dirty="0">
              <a:effectLst/>
            </a:endParaRPr>
          </a:p>
          <a:p>
            <a:pPr algn="r">
              <a:buNone/>
            </a:pPr>
            <a:r>
              <a:rPr lang="en-GB" sz="2000" i="1" dirty="0">
                <a:solidFill>
                  <a:srgbClr val="FFC000"/>
                </a:solidFill>
                <a:effectLst/>
              </a:rPr>
              <a:t>(contemporary with global collapse of banking 2008)</a:t>
            </a:r>
            <a:endParaRPr lang="en-GB" sz="2400" i="1" dirty="0">
              <a:solidFill>
                <a:srgbClr val="FFC000"/>
              </a:solidFill>
              <a:effectLst/>
            </a:endParaRPr>
          </a:p>
        </p:txBody>
      </p:sp>
      <p:sp>
        <p:nvSpPr>
          <p:cNvPr id="2" name="Title 1"/>
          <p:cNvSpPr>
            <a:spLocks noGrp="1"/>
          </p:cNvSpPr>
          <p:nvPr>
            <p:ph type="title"/>
          </p:nvPr>
        </p:nvSpPr>
        <p:spPr>
          <a:xfrm>
            <a:off x="395536" y="0"/>
            <a:ext cx="8453615" cy="836712"/>
          </a:xfrm>
        </p:spPr>
        <p:txBody>
          <a:bodyPr>
            <a:normAutofit/>
          </a:bodyPr>
          <a:lstStyle/>
          <a:p>
            <a:r>
              <a:rPr lang="en-GB" sz="4000" dirty="0">
                <a:effectLst/>
                <a:latin typeface="Perpetua Titling MT" panose="02020502060505020804" pitchFamily="18" charset="0"/>
              </a:rPr>
              <a:t>Reading </a:t>
            </a:r>
            <a:r>
              <a:rPr lang="en-GB" sz="4000" i="1" dirty="0" err="1">
                <a:effectLst/>
                <a:latin typeface="Perpetua Titling MT" panose="02020502060505020804" pitchFamily="18" charset="0"/>
              </a:rPr>
              <a:t>kt</a:t>
            </a:r>
            <a:r>
              <a:rPr lang="en-GB" sz="4000" dirty="0">
                <a:effectLst/>
                <a:latin typeface="Perpetua Titling MT" panose="02020502060505020804" pitchFamily="18" charset="0"/>
              </a:rPr>
              <a:t> as politics </a:t>
            </a:r>
            <a:r>
              <a:rPr lang="en-GB" sz="3600" dirty="0">
                <a:solidFill>
                  <a:srgbClr val="FFC000"/>
                </a:solidFill>
                <a:effectLst/>
                <a:latin typeface="Perpetua Titling MT" panose="02020502060505020804" pitchFamily="18" charset="0"/>
              </a:rPr>
              <a:t>(2008)</a:t>
            </a:r>
            <a:endParaRPr lang="en-GB" sz="4000" dirty="0">
              <a:solidFill>
                <a:srgbClr val="FFC000"/>
              </a:solidFill>
              <a:effectLst/>
              <a:latin typeface="Perpetua Titling MT" panose="020205020605050208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340768"/>
            <a:ext cx="7560840" cy="5301208"/>
          </a:xfrm>
        </p:spPr>
        <p:txBody>
          <a:bodyPr>
            <a:normAutofit fontScale="62500" lnSpcReduction="20000"/>
          </a:bodyPr>
          <a:lstStyle/>
          <a:p>
            <a:pPr>
              <a:lnSpc>
                <a:spcPct val="120000"/>
              </a:lnSpc>
              <a:buNone/>
            </a:pPr>
            <a:r>
              <a:rPr lang="en-GB" dirty="0"/>
              <a:t>	</a:t>
            </a:r>
            <a:r>
              <a:rPr lang="en-GB" sz="3600" dirty="0" err="1">
                <a:effectLst/>
              </a:rPr>
              <a:t>Whan</a:t>
            </a:r>
            <a:r>
              <a:rPr lang="en-GB" sz="3600" dirty="0">
                <a:effectLst/>
              </a:rPr>
              <a:t> they were set, and </a:t>
            </a:r>
            <a:r>
              <a:rPr lang="en-GB" sz="3600" dirty="0" err="1">
                <a:effectLst/>
              </a:rPr>
              <a:t>hust</a:t>
            </a:r>
            <a:r>
              <a:rPr lang="en-GB" sz="3600" dirty="0">
                <a:effectLst/>
              </a:rPr>
              <a:t> was al the place, </a:t>
            </a:r>
            <a:br>
              <a:rPr lang="en-GB" sz="3600" dirty="0">
                <a:effectLst/>
              </a:rPr>
            </a:br>
            <a:r>
              <a:rPr lang="en-GB" sz="3600" dirty="0">
                <a:effectLst/>
              </a:rPr>
              <a:t>And </a:t>
            </a:r>
            <a:r>
              <a:rPr lang="en-GB" sz="3600" dirty="0" err="1">
                <a:effectLst/>
              </a:rPr>
              <a:t>Theseus</a:t>
            </a:r>
            <a:r>
              <a:rPr lang="en-GB" sz="3600" dirty="0">
                <a:effectLst/>
              </a:rPr>
              <a:t> </a:t>
            </a:r>
            <a:r>
              <a:rPr lang="en-GB" sz="3600" dirty="0" err="1">
                <a:effectLst/>
              </a:rPr>
              <a:t>abiden</a:t>
            </a:r>
            <a:r>
              <a:rPr lang="en-GB" sz="3600" dirty="0">
                <a:effectLst/>
              </a:rPr>
              <a:t> </a:t>
            </a:r>
            <a:r>
              <a:rPr lang="en-GB" sz="3600" dirty="0" err="1">
                <a:effectLst/>
              </a:rPr>
              <a:t>hadde</a:t>
            </a:r>
            <a:r>
              <a:rPr lang="en-GB" sz="3600" dirty="0">
                <a:effectLst/>
              </a:rPr>
              <a:t> a space</a:t>
            </a:r>
            <a:br>
              <a:rPr lang="en-GB" sz="3600" dirty="0">
                <a:effectLst/>
              </a:rPr>
            </a:br>
            <a:r>
              <a:rPr lang="en-GB" sz="3600" dirty="0" err="1">
                <a:effectLst/>
              </a:rPr>
              <a:t>Er</a:t>
            </a:r>
            <a:r>
              <a:rPr lang="en-GB" sz="3600" dirty="0">
                <a:effectLst/>
              </a:rPr>
              <a:t> any word cam </a:t>
            </a:r>
            <a:r>
              <a:rPr lang="en-GB" sz="3600" dirty="0" err="1">
                <a:effectLst/>
              </a:rPr>
              <a:t>fram</a:t>
            </a:r>
            <a:r>
              <a:rPr lang="en-GB" sz="3600" dirty="0">
                <a:effectLst/>
              </a:rPr>
              <a:t> his wise </a:t>
            </a:r>
            <a:r>
              <a:rPr lang="en-GB" sz="3600" dirty="0" err="1">
                <a:effectLst/>
              </a:rPr>
              <a:t>brest</a:t>
            </a:r>
            <a:r>
              <a:rPr lang="en-GB" sz="3600" dirty="0">
                <a:effectLst/>
              </a:rPr>
              <a:t>,</a:t>
            </a:r>
            <a:br>
              <a:rPr lang="en-GB" sz="3600" dirty="0">
                <a:effectLst/>
              </a:rPr>
            </a:br>
            <a:r>
              <a:rPr lang="en-GB" sz="3600" dirty="0">
                <a:effectLst/>
              </a:rPr>
              <a:t>His eyen </a:t>
            </a:r>
            <a:r>
              <a:rPr lang="en-GB" sz="3600" dirty="0" err="1">
                <a:effectLst/>
              </a:rPr>
              <a:t>sette</a:t>
            </a:r>
            <a:r>
              <a:rPr lang="en-GB" sz="3600" dirty="0">
                <a:effectLst/>
              </a:rPr>
              <a:t> he </a:t>
            </a:r>
            <a:r>
              <a:rPr lang="en-GB" sz="3600" dirty="0" err="1">
                <a:effectLst/>
              </a:rPr>
              <a:t>ther</a:t>
            </a:r>
            <a:r>
              <a:rPr lang="en-GB" sz="3600" dirty="0">
                <a:effectLst/>
              </a:rPr>
              <a:t> as was his lest,</a:t>
            </a:r>
            <a:r>
              <a:rPr lang="en-GB" sz="3400" dirty="0">
                <a:effectLst/>
              </a:rPr>
              <a:t/>
            </a:r>
            <a:br>
              <a:rPr lang="en-GB" sz="3400" dirty="0">
                <a:effectLst/>
              </a:rPr>
            </a:br>
            <a:r>
              <a:rPr lang="en-GB" sz="2600" dirty="0">
                <a:effectLst/>
              </a:rPr>
              <a:t>…</a:t>
            </a:r>
            <a:endParaRPr lang="en-GB" dirty="0">
              <a:effectLst/>
            </a:endParaRPr>
          </a:p>
          <a:p>
            <a:pPr>
              <a:lnSpc>
                <a:spcPct val="120000"/>
              </a:lnSpc>
              <a:buNone/>
            </a:pPr>
            <a:r>
              <a:rPr lang="en-GB" sz="1400" dirty="0">
                <a:effectLst/>
              </a:rPr>
              <a:t/>
            </a:r>
            <a:br>
              <a:rPr lang="en-GB" sz="1400" dirty="0">
                <a:effectLst/>
              </a:rPr>
            </a:br>
            <a:r>
              <a:rPr lang="en-GB" sz="3600" dirty="0">
                <a:effectLst/>
              </a:rPr>
              <a:t>"What </a:t>
            </a:r>
            <a:r>
              <a:rPr lang="en-GB" sz="3600" dirty="0" err="1">
                <a:effectLst/>
              </a:rPr>
              <a:t>maketh</a:t>
            </a:r>
            <a:r>
              <a:rPr lang="en-GB" sz="3600" dirty="0">
                <a:effectLst/>
              </a:rPr>
              <a:t> this but </a:t>
            </a:r>
            <a:r>
              <a:rPr lang="en-GB" sz="3600" dirty="0" err="1">
                <a:effectLst/>
              </a:rPr>
              <a:t>Juppiter</a:t>
            </a:r>
            <a:r>
              <a:rPr lang="en-GB" sz="3600" dirty="0">
                <a:effectLst/>
              </a:rPr>
              <a:t>, the </a:t>
            </a:r>
            <a:r>
              <a:rPr lang="en-GB" sz="3600" dirty="0" err="1">
                <a:effectLst/>
              </a:rPr>
              <a:t>kyng</a:t>
            </a:r>
            <a:r>
              <a:rPr lang="en-GB" sz="3600" dirty="0">
                <a:effectLst/>
              </a:rPr>
              <a:t>, </a:t>
            </a:r>
          </a:p>
          <a:p>
            <a:pPr>
              <a:lnSpc>
                <a:spcPct val="120000"/>
              </a:lnSpc>
              <a:buNone/>
            </a:pPr>
            <a:r>
              <a:rPr lang="en-GB" sz="3600" dirty="0">
                <a:effectLst/>
              </a:rPr>
              <a:t>	which is prince and cause of </a:t>
            </a:r>
            <a:r>
              <a:rPr lang="en-GB" sz="3600" dirty="0" err="1">
                <a:effectLst/>
              </a:rPr>
              <a:t>alle</a:t>
            </a:r>
            <a:r>
              <a:rPr lang="en-GB" sz="3600" dirty="0">
                <a:effectLst/>
              </a:rPr>
              <a:t> </a:t>
            </a:r>
            <a:r>
              <a:rPr lang="en-GB" sz="3600" dirty="0" err="1">
                <a:effectLst/>
              </a:rPr>
              <a:t>thyng</a:t>
            </a:r>
            <a:r>
              <a:rPr lang="en-GB" sz="3600" dirty="0">
                <a:effectLst/>
              </a:rPr>
              <a:t>,</a:t>
            </a:r>
            <a:br>
              <a:rPr lang="en-GB" sz="3600" dirty="0">
                <a:effectLst/>
              </a:rPr>
            </a:br>
            <a:r>
              <a:rPr lang="en-GB" sz="3600" dirty="0" err="1">
                <a:effectLst/>
              </a:rPr>
              <a:t>Convertynge</a:t>
            </a:r>
            <a:r>
              <a:rPr lang="en-GB" sz="3600" dirty="0">
                <a:effectLst/>
              </a:rPr>
              <a:t> al unto his </a:t>
            </a:r>
            <a:r>
              <a:rPr lang="en-GB" sz="3600" dirty="0" err="1">
                <a:effectLst/>
              </a:rPr>
              <a:t>propre</a:t>
            </a:r>
            <a:r>
              <a:rPr lang="en-GB" sz="3600" dirty="0">
                <a:effectLst/>
              </a:rPr>
              <a:t> </a:t>
            </a:r>
            <a:r>
              <a:rPr lang="en-GB" sz="3600" dirty="0" err="1">
                <a:effectLst/>
              </a:rPr>
              <a:t>welle</a:t>
            </a:r>
            <a:r>
              <a:rPr lang="en-GB" sz="3600" dirty="0">
                <a:effectLst/>
              </a:rPr>
              <a:t/>
            </a:r>
            <a:br>
              <a:rPr lang="en-GB" sz="3600" dirty="0">
                <a:effectLst/>
              </a:rPr>
            </a:br>
            <a:r>
              <a:rPr lang="en-GB" sz="3600" dirty="0">
                <a:effectLst/>
              </a:rPr>
              <a:t>From which it is </a:t>
            </a:r>
            <a:r>
              <a:rPr lang="en-GB" sz="3600" dirty="0" err="1">
                <a:effectLst/>
              </a:rPr>
              <a:t>dirryved</a:t>
            </a:r>
            <a:r>
              <a:rPr lang="en-GB" sz="3600" dirty="0">
                <a:effectLst/>
              </a:rPr>
              <a:t>, sooth to </a:t>
            </a:r>
            <a:r>
              <a:rPr lang="en-GB" sz="3600" dirty="0" err="1">
                <a:effectLst/>
              </a:rPr>
              <a:t>telle</a:t>
            </a:r>
            <a:r>
              <a:rPr lang="en-GB" sz="3600" dirty="0">
                <a:effectLst/>
              </a:rPr>
              <a:t>?</a:t>
            </a:r>
            <a:br>
              <a:rPr lang="en-GB" sz="3600" dirty="0">
                <a:effectLst/>
              </a:rPr>
            </a:br>
            <a:r>
              <a:rPr lang="en-GB" sz="3600" dirty="0">
                <a:effectLst/>
              </a:rPr>
              <a:t>And </a:t>
            </a:r>
            <a:r>
              <a:rPr lang="en-GB" sz="3600" dirty="0" err="1">
                <a:effectLst/>
              </a:rPr>
              <a:t>heer-agayns</a:t>
            </a:r>
            <a:r>
              <a:rPr lang="en-GB" sz="3600" dirty="0">
                <a:effectLst/>
              </a:rPr>
              <a:t> no creature on </a:t>
            </a:r>
            <a:r>
              <a:rPr lang="en-GB" sz="3600" dirty="0" err="1">
                <a:effectLst/>
              </a:rPr>
              <a:t>lyve</a:t>
            </a:r>
            <a:r>
              <a:rPr lang="en-GB" sz="3600" dirty="0">
                <a:effectLst/>
              </a:rPr>
              <a:t>,</a:t>
            </a:r>
            <a:br>
              <a:rPr lang="en-GB" sz="3600" dirty="0">
                <a:effectLst/>
              </a:rPr>
            </a:br>
            <a:r>
              <a:rPr lang="en-GB" sz="3600" dirty="0">
                <a:effectLst/>
              </a:rPr>
              <a:t>Of no degree, </a:t>
            </a:r>
            <a:r>
              <a:rPr lang="en-GB" sz="3600" dirty="0" err="1">
                <a:effectLst/>
              </a:rPr>
              <a:t>availleth</a:t>
            </a:r>
            <a:r>
              <a:rPr lang="en-GB" sz="3600" dirty="0">
                <a:effectLst/>
              </a:rPr>
              <a:t> for to </a:t>
            </a:r>
            <a:r>
              <a:rPr lang="en-GB" sz="3600" dirty="0" err="1">
                <a:effectLst/>
              </a:rPr>
              <a:t>stryve</a:t>
            </a:r>
            <a:r>
              <a:rPr lang="en-GB" sz="3600" dirty="0">
                <a:effectLst/>
              </a:rPr>
              <a:t>.</a:t>
            </a:r>
            <a:br>
              <a:rPr lang="en-GB" sz="3600" dirty="0">
                <a:effectLst/>
              </a:rPr>
            </a:br>
            <a:r>
              <a:rPr lang="en-GB" sz="3600" dirty="0" err="1">
                <a:solidFill>
                  <a:srgbClr val="FFC000"/>
                </a:solidFill>
                <a:effectLst/>
              </a:rPr>
              <a:t>Thanne</a:t>
            </a:r>
            <a:r>
              <a:rPr lang="en-GB" sz="3600" dirty="0">
                <a:solidFill>
                  <a:srgbClr val="FFC000"/>
                </a:solidFill>
                <a:effectLst/>
              </a:rPr>
              <a:t> is it </a:t>
            </a:r>
            <a:r>
              <a:rPr lang="en-GB" sz="3600" dirty="0" err="1">
                <a:solidFill>
                  <a:srgbClr val="FFC000"/>
                </a:solidFill>
                <a:effectLst/>
              </a:rPr>
              <a:t>wysdom</a:t>
            </a:r>
            <a:r>
              <a:rPr lang="en-GB" sz="3600" dirty="0">
                <a:solidFill>
                  <a:srgbClr val="FFC000"/>
                </a:solidFill>
                <a:effectLst/>
              </a:rPr>
              <a:t>, as it </a:t>
            </a:r>
            <a:r>
              <a:rPr lang="en-GB" sz="3600" dirty="0" err="1">
                <a:solidFill>
                  <a:srgbClr val="FFC000"/>
                </a:solidFill>
                <a:effectLst/>
              </a:rPr>
              <a:t>thynketh</a:t>
            </a:r>
            <a:r>
              <a:rPr lang="en-GB" sz="3600" dirty="0">
                <a:solidFill>
                  <a:srgbClr val="FFC000"/>
                </a:solidFill>
                <a:effectLst/>
              </a:rPr>
              <a:t> me,</a:t>
            </a:r>
            <a:br>
              <a:rPr lang="en-GB" sz="3600" dirty="0">
                <a:solidFill>
                  <a:srgbClr val="FFC000"/>
                </a:solidFill>
                <a:effectLst/>
              </a:rPr>
            </a:br>
            <a:r>
              <a:rPr lang="en-GB" sz="3600" dirty="0">
                <a:solidFill>
                  <a:srgbClr val="FFC000"/>
                </a:solidFill>
                <a:effectLst/>
              </a:rPr>
              <a:t>To </a:t>
            </a:r>
            <a:r>
              <a:rPr lang="en-GB" sz="3600" dirty="0" err="1">
                <a:solidFill>
                  <a:srgbClr val="FFC000"/>
                </a:solidFill>
                <a:effectLst/>
              </a:rPr>
              <a:t>maken</a:t>
            </a:r>
            <a:r>
              <a:rPr lang="en-GB" sz="3600" dirty="0">
                <a:solidFill>
                  <a:srgbClr val="FFC000"/>
                </a:solidFill>
                <a:effectLst/>
              </a:rPr>
              <a:t> </a:t>
            </a:r>
            <a:r>
              <a:rPr lang="en-GB" sz="3600" dirty="0" err="1">
                <a:solidFill>
                  <a:srgbClr val="FFC000"/>
                </a:solidFill>
                <a:effectLst/>
              </a:rPr>
              <a:t>vertu</a:t>
            </a:r>
            <a:r>
              <a:rPr lang="en-GB" sz="3600" dirty="0">
                <a:solidFill>
                  <a:srgbClr val="FFC000"/>
                </a:solidFill>
                <a:effectLst/>
              </a:rPr>
              <a:t> of </a:t>
            </a:r>
            <a:r>
              <a:rPr lang="en-GB" sz="3600" dirty="0" err="1">
                <a:solidFill>
                  <a:srgbClr val="FFC000"/>
                </a:solidFill>
                <a:effectLst/>
              </a:rPr>
              <a:t>necessitee</a:t>
            </a:r>
            <a:r>
              <a:rPr lang="en-GB" sz="3600" dirty="0">
                <a:solidFill>
                  <a:srgbClr val="FFC000"/>
                </a:solidFill>
                <a:effectLst/>
              </a:rPr>
              <a:t>,</a:t>
            </a:r>
            <a:r>
              <a:rPr lang="en-GB" sz="3600" dirty="0">
                <a:effectLst/>
              </a:rPr>
              <a:t/>
            </a:r>
            <a:br>
              <a:rPr lang="en-GB" sz="3600" dirty="0">
                <a:effectLst/>
              </a:rPr>
            </a:br>
            <a:r>
              <a:rPr lang="en-GB" sz="3600" dirty="0">
                <a:effectLst/>
              </a:rPr>
              <a:t>And take it wee1 that we may </a:t>
            </a:r>
            <a:r>
              <a:rPr lang="en-GB" sz="3600" dirty="0" err="1">
                <a:effectLst/>
              </a:rPr>
              <a:t>nat</a:t>
            </a:r>
            <a:r>
              <a:rPr lang="en-GB" sz="3600" dirty="0">
                <a:effectLst/>
              </a:rPr>
              <a:t> </a:t>
            </a:r>
            <a:r>
              <a:rPr lang="en-GB" sz="3600" dirty="0" err="1">
                <a:effectLst/>
              </a:rPr>
              <a:t>eschue</a:t>
            </a:r>
            <a:r>
              <a:rPr lang="en-GB" sz="3600" dirty="0">
                <a:effectLst/>
              </a:rPr>
              <a:t> ....</a:t>
            </a:r>
          </a:p>
        </p:txBody>
      </p:sp>
      <p:sp>
        <p:nvSpPr>
          <p:cNvPr id="2" name="Title 1"/>
          <p:cNvSpPr>
            <a:spLocks noGrp="1"/>
          </p:cNvSpPr>
          <p:nvPr>
            <p:ph type="title"/>
          </p:nvPr>
        </p:nvSpPr>
        <p:spPr>
          <a:xfrm>
            <a:off x="467544" y="0"/>
            <a:ext cx="8352928" cy="1252728"/>
          </a:xfrm>
        </p:spPr>
        <p:txBody>
          <a:bodyPr>
            <a:noAutofit/>
          </a:bodyPr>
          <a:lstStyle/>
          <a:p>
            <a:pPr algn="ctr"/>
            <a:r>
              <a:rPr lang="en-GB" sz="2800" dirty="0">
                <a:solidFill>
                  <a:srgbClr val="FFC000"/>
                </a:solidFill>
                <a:effectLst/>
                <a:latin typeface="Perpetua Titling MT" panose="02020502060505020804" pitchFamily="18" charset="0"/>
              </a:rPr>
              <a:t>Chivalry:  personal fame as the only future; no </a:t>
            </a:r>
            <a:r>
              <a:rPr lang="en-GB" sz="2800" dirty="0" err="1">
                <a:solidFill>
                  <a:srgbClr val="FFC000"/>
                </a:solidFill>
                <a:effectLst/>
                <a:latin typeface="Perpetua Titling MT" panose="02020502060505020804" pitchFamily="18" charset="0"/>
              </a:rPr>
              <a:t>christian</a:t>
            </a:r>
            <a:r>
              <a:rPr lang="en-GB" sz="2800" dirty="0">
                <a:solidFill>
                  <a:srgbClr val="FFC000"/>
                </a:solidFill>
                <a:effectLst/>
                <a:latin typeface="Perpetua Titling MT" panose="02020502060505020804" pitchFamily="18" charset="0"/>
              </a:rPr>
              <a:t> hope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644983"/>
            <a:ext cx="8712968" cy="6192688"/>
          </a:xfrm>
        </p:spPr>
        <p:txBody>
          <a:bodyPr>
            <a:normAutofit fontScale="55000" lnSpcReduction="20000"/>
          </a:bodyPr>
          <a:lstStyle/>
          <a:p>
            <a:pPr marL="0" indent="17463">
              <a:lnSpc>
                <a:spcPct val="120000"/>
              </a:lnSpc>
              <a:buNone/>
            </a:pPr>
            <a:r>
              <a:rPr lang="en-GB" sz="3800" dirty="0">
                <a:effectLst/>
              </a:rPr>
              <a:t>Chaucer imbues the space of the grove with layers of meaning: </a:t>
            </a:r>
            <a:r>
              <a:rPr lang="en-GB" sz="3800" dirty="0">
                <a:solidFill>
                  <a:srgbClr val="FFC000"/>
                </a:solidFill>
                <a:effectLst/>
              </a:rPr>
              <a:t>first, the chaotic violence of the cousins' private duel </a:t>
            </a:r>
            <a:r>
              <a:rPr lang="en-GB" sz="3800" dirty="0">
                <a:effectLst/>
              </a:rPr>
              <a:t>and then, literally and figuratively,</a:t>
            </a:r>
            <a:r>
              <a:rPr lang="en-GB" sz="3800" dirty="0">
                <a:solidFill>
                  <a:srgbClr val="FFC000"/>
                </a:solidFill>
                <a:effectLst/>
              </a:rPr>
              <a:t> the attempted obliteration of that chaos with the physical structure of the lists and the civilized ritual of the tournament. </a:t>
            </a:r>
            <a:r>
              <a:rPr lang="en-GB" sz="3800" dirty="0">
                <a:effectLst/>
              </a:rPr>
              <a:t>When this effort collapses, </a:t>
            </a:r>
            <a:r>
              <a:rPr lang="en-GB" sz="3800" dirty="0">
                <a:solidFill>
                  <a:srgbClr val="FFC000"/>
                </a:solidFill>
                <a:effectLst/>
              </a:rPr>
              <a:t>the reintroduction of the physical grove highlights this failure</a:t>
            </a:r>
            <a:r>
              <a:rPr lang="en-GB" sz="3800" dirty="0">
                <a:effectLst/>
              </a:rPr>
              <a:t>. </a:t>
            </a:r>
            <a:r>
              <a:rPr lang="en-GB" sz="3800" dirty="0" err="1">
                <a:effectLst/>
              </a:rPr>
              <a:t>Theseus's</a:t>
            </a:r>
            <a:r>
              <a:rPr lang="en-GB" sz="3800" dirty="0">
                <a:effectLst/>
              </a:rPr>
              <a:t> attempt to cover over the private grove is only fleetingly successful, and the eventual return of the grove to its ungoverned state is inevitable. The space itself, in which both the lists and the grove are dually operating, offers Chaucer an arena in which to work out ideas of the violence inherent to life and the chaos that results from trying to impose symbolic resolutions to create order. We are thus asked to accept a </a:t>
            </a:r>
            <a:r>
              <a:rPr lang="en-GB" sz="3800" dirty="0">
                <a:solidFill>
                  <a:srgbClr val="FFC000"/>
                </a:solidFill>
                <a:effectLst/>
              </a:rPr>
              <a:t>double reality of the grove</a:t>
            </a:r>
            <a:r>
              <a:rPr lang="en-GB" sz="3800" dirty="0">
                <a:effectLst/>
              </a:rPr>
              <a:t>: one in which the grove appears, is destroyed, and appears again; and another in which the grove works along with the lists to create a symbolic continuum where the </a:t>
            </a:r>
            <a:r>
              <a:rPr lang="en-GB" sz="3800" u="sng" dirty="0">
                <a:solidFill>
                  <a:srgbClr val="FFC000"/>
                </a:solidFill>
                <a:effectLst/>
              </a:rPr>
              <a:t>physical structures are less important than, and indeed yield to, the metaphorical significance of the space in which the drama unfolds. </a:t>
            </a:r>
          </a:p>
          <a:p>
            <a:pPr marL="0" indent="17463" algn="r">
              <a:lnSpc>
                <a:spcPct val="120000"/>
              </a:lnSpc>
              <a:buNone/>
            </a:pPr>
            <a:endParaRPr lang="en-GB" sz="3100" dirty="0">
              <a:effectLst/>
            </a:endParaRPr>
          </a:p>
          <a:p>
            <a:pPr marL="0" indent="17463" algn="r">
              <a:lnSpc>
                <a:spcPct val="120000"/>
              </a:lnSpc>
              <a:buNone/>
            </a:pPr>
            <a:r>
              <a:rPr lang="en-GB" sz="3100" dirty="0">
                <a:effectLst/>
              </a:rPr>
              <a:t>Joshua R. </a:t>
            </a:r>
            <a:r>
              <a:rPr lang="en-GB" sz="3100" dirty="0" err="1">
                <a:effectLst/>
              </a:rPr>
              <a:t>Eyler</a:t>
            </a:r>
            <a:r>
              <a:rPr lang="en-GB" sz="3100" dirty="0">
                <a:effectLst/>
              </a:rPr>
              <a:t> &amp; John P. Sexton, ‘Once More to the Grove… in the "Knight's Tale”’ (2006)  </a:t>
            </a:r>
          </a:p>
        </p:txBody>
      </p:sp>
      <p:sp>
        <p:nvSpPr>
          <p:cNvPr id="2" name="Title 1"/>
          <p:cNvSpPr>
            <a:spLocks noGrp="1"/>
          </p:cNvSpPr>
          <p:nvPr>
            <p:ph type="title"/>
          </p:nvPr>
        </p:nvSpPr>
        <p:spPr>
          <a:xfrm>
            <a:off x="179512" y="116632"/>
            <a:ext cx="8712968" cy="648072"/>
          </a:xfrm>
        </p:spPr>
        <p:txBody>
          <a:bodyPr>
            <a:noAutofit/>
          </a:bodyPr>
          <a:lstStyle/>
          <a:p>
            <a:r>
              <a:rPr lang="en-GB" sz="3600" dirty="0">
                <a:effectLst/>
                <a:latin typeface="Perpetua Titling MT" panose="02020502060505020804" pitchFamily="18" charset="0"/>
              </a:rPr>
              <a:t>Symbolic space: desire &amp; control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908720"/>
            <a:ext cx="7992888" cy="5733256"/>
          </a:xfrm>
        </p:spPr>
        <p:txBody>
          <a:bodyPr>
            <a:normAutofit/>
          </a:bodyPr>
          <a:lstStyle/>
          <a:p>
            <a:pPr>
              <a:buNone/>
            </a:pPr>
            <a:r>
              <a:rPr lang="en-GB" sz="2300" dirty="0" err="1">
                <a:effectLst/>
              </a:rPr>
              <a:t>Ther</a:t>
            </a:r>
            <a:r>
              <a:rPr lang="en-GB" sz="2300" dirty="0">
                <a:effectLst/>
              </a:rPr>
              <a:t> </a:t>
            </a:r>
            <a:r>
              <a:rPr lang="en-GB" sz="2300" dirty="0" err="1">
                <a:effectLst/>
              </a:rPr>
              <a:t>nas</a:t>
            </a:r>
            <a:r>
              <a:rPr lang="en-GB" sz="2300" dirty="0">
                <a:effectLst/>
              </a:rPr>
              <a:t> no good day, ne no </a:t>
            </a:r>
            <a:r>
              <a:rPr lang="en-GB" sz="2300" dirty="0" err="1">
                <a:effectLst/>
              </a:rPr>
              <a:t>saluyng</a:t>
            </a:r>
            <a:r>
              <a:rPr lang="en-GB" sz="2300" dirty="0">
                <a:effectLst/>
              </a:rPr>
              <a:t>, </a:t>
            </a:r>
          </a:p>
          <a:p>
            <a:pPr>
              <a:buNone/>
            </a:pPr>
            <a:r>
              <a:rPr lang="en-GB" sz="2300" dirty="0">
                <a:effectLst/>
              </a:rPr>
              <a:t>But </a:t>
            </a:r>
            <a:r>
              <a:rPr lang="en-GB" sz="2300" dirty="0" err="1">
                <a:effectLst/>
              </a:rPr>
              <a:t>streight</a:t>
            </a:r>
            <a:r>
              <a:rPr lang="en-GB" sz="2300" dirty="0">
                <a:effectLst/>
              </a:rPr>
              <a:t>, </a:t>
            </a:r>
            <a:r>
              <a:rPr lang="en-GB" sz="2300" dirty="0" err="1">
                <a:effectLst/>
              </a:rPr>
              <a:t>withouten</a:t>
            </a:r>
            <a:r>
              <a:rPr lang="en-GB" sz="2300" dirty="0">
                <a:effectLst/>
              </a:rPr>
              <a:t> word or </a:t>
            </a:r>
            <a:r>
              <a:rPr lang="en-GB" sz="2300" dirty="0" err="1">
                <a:effectLst/>
              </a:rPr>
              <a:t>rehersyng</a:t>
            </a:r>
            <a:r>
              <a:rPr lang="en-GB" sz="2300" dirty="0">
                <a:effectLst/>
              </a:rPr>
              <a:t>, </a:t>
            </a:r>
          </a:p>
          <a:p>
            <a:pPr>
              <a:buNone/>
            </a:pPr>
            <a:r>
              <a:rPr lang="en-GB" sz="2300" dirty="0" err="1">
                <a:effectLst/>
              </a:rPr>
              <a:t>Everich</a:t>
            </a:r>
            <a:r>
              <a:rPr lang="en-GB" sz="2300" dirty="0">
                <a:effectLst/>
              </a:rPr>
              <a:t> of hem </a:t>
            </a:r>
            <a:r>
              <a:rPr lang="en-GB" sz="2300" dirty="0" err="1">
                <a:effectLst/>
              </a:rPr>
              <a:t>heelp</a:t>
            </a:r>
            <a:r>
              <a:rPr lang="en-GB" sz="2300" dirty="0">
                <a:effectLst/>
              </a:rPr>
              <a:t> for to </a:t>
            </a:r>
            <a:r>
              <a:rPr lang="en-GB" sz="2300" dirty="0" err="1">
                <a:effectLst/>
              </a:rPr>
              <a:t>armen</a:t>
            </a:r>
            <a:r>
              <a:rPr lang="en-GB" sz="2300" dirty="0">
                <a:effectLst/>
              </a:rPr>
              <a:t> </a:t>
            </a:r>
            <a:r>
              <a:rPr lang="en-GB" sz="2300" dirty="0" err="1">
                <a:effectLst/>
              </a:rPr>
              <a:t>oother</a:t>
            </a:r>
            <a:r>
              <a:rPr lang="en-GB" sz="2300" dirty="0">
                <a:effectLst/>
              </a:rPr>
              <a:t> </a:t>
            </a:r>
          </a:p>
          <a:p>
            <a:pPr>
              <a:buNone/>
            </a:pPr>
            <a:r>
              <a:rPr lang="en-GB" sz="2300" dirty="0">
                <a:effectLst/>
              </a:rPr>
              <a:t>As </a:t>
            </a:r>
            <a:r>
              <a:rPr lang="en-GB" sz="2300" dirty="0" err="1">
                <a:effectLst/>
              </a:rPr>
              <a:t>freendly</a:t>
            </a:r>
            <a:r>
              <a:rPr lang="en-GB" sz="2300" dirty="0">
                <a:effectLst/>
              </a:rPr>
              <a:t> as he were his </a:t>
            </a:r>
            <a:r>
              <a:rPr lang="en-GB" sz="2300" dirty="0" err="1">
                <a:effectLst/>
              </a:rPr>
              <a:t>owene</a:t>
            </a:r>
            <a:r>
              <a:rPr lang="en-GB" sz="2300" dirty="0">
                <a:effectLst/>
              </a:rPr>
              <a:t> brother; </a:t>
            </a:r>
          </a:p>
          <a:p>
            <a:pPr>
              <a:buNone/>
            </a:pPr>
            <a:r>
              <a:rPr lang="en-GB" sz="2300" dirty="0">
                <a:effectLst/>
              </a:rPr>
              <a:t>And after that, with </a:t>
            </a:r>
            <a:r>
              <a:rPr lang="en-GB" sz="2300" dirty="0" err="1">
                <a:effectLst/>
              </a:rPr>
              <a:t>sharpe</a:t>
            </a:r>
            <a:r>
              <a:rPr lang="en-GB" sz="2300" dirty="0">
                <a:effectLst/>
              </a:rPr>
              <a:t> </a:t>
            </a:r>
            <a:r>
              <a:rPr lang="en-GB" sz="2300" dirty="0" err="1">
                <a:effectLst/>
              </a:rPr>
              <a:t>speres</a:t>
            </a:r>
            <a:r>
              <a:rPr lang="en-GB" sz="2300" dirty="0">
                <a:effectLst/>
              </a:rPr>
              <a:t> </a:t>
            </a:r>
            <a:r>
              <a:rPr lang="en-GB" sz="2300" dirty="0" err="1">
                <a:effectLst/>
              </a:rPr>
              <a:t>stronge</a:t>
            </a:r>
            <a:r>
              <a:rPr lang="en-GB" sz="2300" dirty="0">
                <a:effectLst/>
              </a:rPr>
              <a:t> </a:t>
            </a:r>
          </a:p>
          <a:p>
            <a:pPr>
              <a:buNone/>
            </a:pPr>
            <a:r>
              <a:rPr lang="en-GB" sz="2300" dirty="0">
                <a:effectLst/>
              </a:rPr>
              <a:t>They </a:t>
            </a:r>
            <a:r>
              <a:rPr lang="en-GB" sz="2300" dirty="0" err="1">
                <a:effectLst/>
              </a:rPr>
              <a:t>foynen</a:t>
            </a:r>
            <a:r>
              <a:rPr lang="en-GB" sz="2300" dirty="0">
                <a:effectLst/>
              </a:rPr>
              <a:t> </a:t>
            </a:r>
            <a:r>
              <a:rPr lang="en-GB" sz="2300" dirty="0" err="1">
                <a:effectLst/>
              </a:rPr>
              <a:t>ech</a:t>
            </a:r>
            <a:r>
              <a:rPr lang="en-GB" sz="2300" dirty="0">
                <a:effectLst/>
              </a:rPr>
              <a:t> at </a:t>
            </a:r>
            <a:r>
              <a:rPr lang="en-GB" sz="2300" dirty="0" err="1">
                <a:effectLst/>
              </a:rPr>
              <a:t>oother</a:t>
            </a:r>
            <a:r>
              <a:rPr lang="en-GB" sz="2300" dirty="0">
                <a:effectLst/>
              </a:rPr>
              <a:t> wonder </a:t>
            </a:r>
            <a:r>
              <a:rPr lang="en-GB" sz="2300" dirty="0" err="1">
                <a:effectLst/>
              </a:rPr>
              <a:t>longe</a:t>
            </a:r>
            <a:r>
              <a:rPr lang="en-GB" sz="2300" dirty="0">
                <a:effectLst/>
              </a:rPr>
              <a:t>. </a:t>
            </a:r>
          </a:p>
          <a:p>
            <a:pPr>
              <a:buNone/>
            </a:pPr>
            <a:r>
              <a:rPr lang="en-GB" sz="2300" dirty="0">
                <a:solidFill>
                  <a:srgbClr val="FFC000"/>
                </a:solidFill>
                <a:effectLst/>
              </a:rPr>
              <a:t>Thou </a:t>
            </a:r>
            <a:r>
              <a:rPr lang="en-GB" sz="2300" dirty="0" err="1">
                <a:solidFill>
                  <a:srgbClr val="FFC000"/>
                </a:solidFill>
                <a:effectLst/>
              </a:rPr>
              <a:t>myghtest</a:t>
            </a:r>
            <a:r>
              <a:rPr lang="en-GB" sz="2300" dirty="0">
                <a:solidFill>
                  <a:srgbClr val="FFC000"/>
                </a:solidFill>
                <a:effectLst/>
              </a:rPr>
              <a:t> </a:t>
            </a:r>
            <a:r>
              <a:rPr lang="en-GB" sz="2300" dirty="0" err="1">
                <a:solidFill>
                  <a:srgbClr val="FFC000"/>
                </a:solidFill>
                <a:effectLst/>
              </a:rPr>
              <a:t>wene</a:t>
            </a:r>
            <a:r>
              <a:rPr lang="en-GB" sz="2300" dirty="0">
                <a:solidFill>
                  <a:srgbClr val="FFC000"/>
                </a:solidFill>
                <a:effectLst/>
              </a:rPr>
              <a:t> that this </a:t>
            </a:r>
            <a:r>
              <a:rPr lang="en-GB" sz="2300" dirty="0" err="1">
                <a:solidFill>
                  <a:srgbClr val="FFC000"/>
                </a:solidFill>
                <a:effectLst/>
              </a:rPr>
              <a:t>palamon</a:t>
            </a:r>
            <a:r>
              <a:rPr lang="en-GB" sz="2300" dirty="0">
                <a:solidFill>
                  <a:srgbClr val="FFC000"/>
                </a:solidFill>
                <a:effectLst/>
              </a:rPr>
              <a:t> </a:t>
            </a:r>
          </a:p>
          <a:p>
            <a:pPr>
              <a:buNone/>
            </a:pPr>
            <a:r>
              <a:rPr lang="en-GB" sz="2300" dirty="0">
                <a:solidFill>
                  <a:srgbClr val="FFC000"/>
                </a:solidFill>
                <a:effectLst/>
              </a:rPr>
              <a:t>In his </a:t>
            </a:r>
            <a:r>
              <a:rPr lang="en-GB" sz="2300" dirty="0" err="1">
                <a:solidFill>
                  <a:srgbClr val="FFC000"/>
                </a:solidFill>
                <a:effectLst/>
              </a:rPr>
              <a:t>fightyng</a:t>
            </a:r>
            <a:r>
              <a:rPr lang="en-GB" sz="2300" dirty="0">
                <a:solidFill>
                  <a:srgbClr val="FFC000"/>
                </a:solidFill>
                <a:effectLst/>
              </a:rPr>
              <a:t> were a wood </a:t>
            </a:r>
            <a:r>
              <a:rPr lang="en-GB" sz="2300" dirty="0" err="1">
                <a:solidFill>
                  <a:srgbClr val="FFC000"/>
                </a:solidFill>
                <a:effectLst/>
              </a:rPr>
              <a:t>leon</a:t>
            </a:r>
            <a:r>
              <a:rPr lang="en-GB" sz="2300" dirty="0">
                <a:solidFill>
                  <a:srgbClr val="FFC000"/>
                </a:solidFill>
                <a:effectLst/>
              </a:rPr>
              <a:t>, </a:t>
            </a:r>
          </a:p>
          <a:p>
            <a:pPr>
              <a:buNone/>
            </a:pPr>
            <a:r>
              <a:rPr lang="en-GB" sz="2300" dirty="0">
                <a:solidFill>
                  <a:srgbClr val="FFC000"/>
                </a:solidFill>
                <a:effectLst/>
              </a:rPr>
              <a:t>And as a </a:t>
            </a:r>
            <a:r>
              <a:rPr lang="en-GB" sz="2300" dirty="0" err="1">
                <a:solidFill>
                  <a:srgbClr val="FFC000"/>
                </a:solidFill>
                <a:effectLst/>
              </a:rPr>
              <a:t>crueel</a:t>
            </a:r>
            <a:r>
              <a:rPr lang="en-GB" sz="2300" dirty="0">
                <a:solidFill>
                  <a:srgbClr val="FFC000"/>
                </a:solidFill>
                <a:effectLst/>
              </a:rPr>
              <a:t> </a:t>
            </a:r>
            <a:r>
              <a:rPr lang="en-GB" sz="2300" dirty="0" err="1">
                <a:solidFill>
                  <a:srgbClr val="FFC000"/>
                </a:solidFill>
                <a:effectLst/>
              </a:rPr>
              <a:t>tigre</a:t>
            </a:r>
            <a:r>
              <a:rPr lang="en-GB" sz="2300" dirty="0">
                <a:solidFill>
                  <a:srgbClr val="FFC000"/>
                </a:solidFill>
                <a:effectLst/>
              </a:rPr>
              <a:t> was </a:t>
            </a:r>
            <a:r>
              <a:rPr lang="en-GB" sz="2300" dirty="0" err="1">
                <a:solidFill>
                  <a:srgbClr val="FFC000"/>
                </a:solidFill>
                <a:effectLst/>
              </a:rPr>
              <a:t>arcite</a:t>
            </a:r>
            <a:r>
              <a:rPr lang="en-GB" sz="2300" dirty="0">
                <a:solidFill>
                  <a:srgbClr val="FFC000"/>
                </a:solidFill>
                <a:effectLst/>
              </a:rPr>
              <a:t>; </a:t>
            </a:r>
          </a:p>
          <a:p>
            <a:pPr>
              <a:buNone/>
            </a:pPr>
            <a:r>
              <a:rPr lang="en-GB" sz="2300" dirty="0">
                <a:solidFill>
                  <a:srgbClr val="FFC000"/>
                </a:solidFill>
                <a:effectLst/>
              </a:rPr>
              <a:t>As </a:t>
            </a:r>
            <a:r>
              <a:rPr lang="en-GB" sz="2300" dirty="0" err="1">
                <a:solidFill>
                  <a:srgbClr val="FFC000"/>
                </a:solidFill>
                <a:effectLst/>
              </a:rPr>
              <a:t>wilde</a:t>
            </a:r>
            <a:r>
              <a:rPr lang="en-GB" sz="2300" dirty="0">
                <a:solidFill>
                  <a:srgbClr val="FFC000"/>
                </a:solidFill>
                <a:effectLst/>
              </a:rPr>
              <a:t> bores </a:t>
            </a:r>
            <a:r>
              <a:rPr lang="en-GB" sz="2300" dirty="0" err="1">
                <a:solidFill>
                  <a:srgbClr val="FFC000"/>
                </a:solidFill>
                <a:effectLst/>
              </a:rPr>
              <a:t>gonne</a:t>
            </a:r>
            <a:r>
              <a:rPr lang="en-GB" sz="2300" dirty="0">
                <a:solidFill>
                  <a:srgbClr val="FFC000"/>
                </a:solidFill>
                <a:effectLst/>
              </a:rPr>
              <a:t> they to </a:t>
            </a:r>
            <a:r>
              <a:rPr lang="en-GB" sz="2300" dirty="0" err="1">
                <a:solidFill>
                  <a:srgbClr val="FFC000"/>
                </a:solidFill>
                <a:effectLst/>
              </a:rPr>
              <a:t>smyte</a:t>
            </a:r>
            <a:r>
              <a:rPr lang="en-GB" sz="2300" dirty="0">
                <a:solidFill>
                  <a:srgbClr val="FFC000"/>
                </a:solidFill>
                <a:effectLst/>
              </a:rPr>
              <a:t>, </a:t>
            </a:r>
          </a:p>
          <a:p>
            <a:pPr>
              <a:buNone/>
            </a:pPr>
            <a:r>
              <a:rPr lang="en-GB" sz="2300" dirty="0">
                <a:solidFill>
                  <a:srgbClr val="FFC000"/>
                </a:solidFill>
                <a:effectLst/>
              </a:rPr>
              <a:t>That </a:t>
            </a:r>
            <a:r>
              <a:rPr lang="en-GB" sz="2300" dirty="0" err="1">
                <a:solidFill>
                  <a:srgbClr val="FFC000"/>
                </a:solidFill>
                <a:effectLst/>
              </a:rPr>
              <a:t>frothen</a:t>
            </a:r>
            <a:r>
              <a:rPr lang="en-GB" sz="2300" dirty="0">
                <a:solidFill>
                  <a:srgbClr val="FFC000"/>
                </a:solidFill>
                <a:effectLst/>
              </a:rPr>
              <a:t> whit as </a:t>
            </a:r>
            <a:r>
              <a:rPr lang="en-GB" sz="2300" dirty="0" err="1">
                <a:solidFill>
                  <a:srgbClr val="FFC000"/>
                </a:solidFill>
                <a:effectLst/>
              </a:rPr>
              <a:t>foom</a:t>
            </a:r>
            <a:r>
              <a:rPr lang="en-GB" sz="2300" dirty="0">
                <a:solidFill>
                  <a:srgbClr val="FFC000"/>
                </a:solidFill>
                <a:effectLst/>
              </a:rPr>
              <a:t> for ire wood. </a:t>
            </a:r>
          </a:p>
          <a:p>
            <a:pPr>
              <a:buNone/>
            </a:pPr>
            <a:r>
              <a:rPr lang="en-GB" sz="2300" dirty="0">
                <a:solidFill>
                  <a:srgbClr val="FFC000"/>
                </a:solidFill>
                <a:effectLst/>
              </a:rPr>
              <a:t>Up to the </a:t>
            </a:r>
            <a:r>
              <a:rPr lang="en-GB" sz="2300" dirty="0" err="1">
                <a:solidFill>
                  <a:srgbClr val="FFC000"/>
                </a:solidFill>
                <a:effectLst/>
              </a:rPr>
              <a:t>ancle</a:t>
            </a:r>
            <a:r>
              <a:rPr lang="en-GB" sz="2300" dirty="0">
                <a:solidFill>
                  <a:srgbClr val="FFC000"/>
                </a:solidFill>
                <a:effectLst/>
              </a:rPr>
              <a:t> </a:t>
            </a:r>
            <a:r>
              <a:rPr lang="en-GB" sz="2300" dirty="0" err="1">
                <a:solidFill>
                  <a:srgbClr val="FFC000"/>
                </a:solidFill>
                <a:effectLst/>
              </a:rPr>
              <a:t>foghte</a:t>
            </a:r>
            <a:r>
              <a:rPr lang="en-GB" sz="2300" dirty="0">
                <a:solidFill>
                  <a:srgbClr val="FFC000"/>
                </a:solidFill>
                <a:effectLst/>
              </a:rPr>
              <a:t> they in </a:t>
            </a:r>
            <a:r>
              <a:rPr lang="en-GB" sz="2300" dirty="0" err="1">
                <a:solidFill>
                  <a:srgbClr val="FFC000"/>
                </a:solidFill>
                <a:effectLst/>
              </a:rPr>
              <a:t>hir</a:t>
            </a:r>
            <a:r>
              <a:rPr lang="en-GB" sz="2300" dirty="0">
                <a:solidFill>
                  <a:srgbClr val="FFC000"/>
                </a:solidFill>
                <a:effectLst/>
              </a:rPr>
              <a:t> blood. </a:t>
            </a:r>
          </a:p>
        </p:txBody>
      </p:sp>
      <p:sp>
        <p:nvSpPr>
          <p:cNvPr id="2" name="Title 1"/>
          <p:cNvSpPr>
            <a:spLocks noGrp="1"/>
          </p:cNvSpPr>
          <p:nvPr>
            <p:ph type="title"/>
          </p:nvPr>
        </p:nvSpPr>
        <p:spPr>
          <a:xfrm>
            <a:off x="611560" y="-6557"/>
            <a:ext cx="7543800" cy="914400"/>
          </a:xfrm>
        </p:spPr>
        <p:txBody>
          <a:bodyPr>
            <a:noAutofit/>
          </a:bodyPr>
          <a:lstStyle/>
          <a:p>
            <a:r>
              <a:rPr lang="en-GB" sz="3600" dirty="0">
                <a:solidFill>
                  <a:srgbClr val="FFC000"/>
                </a:solidFill>
                <a:effectLst/>
                <a:latin typeface="Perpetua Titling MT" panose="02020502060505020804" pitchFamily="18" charset="0"/>
              </a:rPr>
              <a:t>Animal lust in the romance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71400"/>
            <a:ext cx="7543800" cy="914400"/>
          </a:xfrm>
        </p:spPr>
        <p:txBody>
          <a:bodyPr>
            <a:normAutofit/>
          </a:bodyPr>
          <a:lstStyle/>
          <a:p>
            <a:r>
              <a:rPr lang="en-GB" sz="4000" dirty="0">
                <a:effectLst/>
                <a:latin typeface="Perpetua Titling MT" panose="02020502060505020804" pitchFamily="18" charset="0"/>
              </a:rPr>
              <a:t>The physicality of desire </a:t>
            </a:r>
          </a:p>
        </p:txBody>
      </p:sp>
      <p:sp>
        <p:nvSpPr>
          <p:cNvPr id="4" name="Content Placeholder 3"/>
          <p:cNvSpPr>
            <a:spLocks noGrp="1"/>
          </p:cNvSpPr>
          <p:nvPr>
            <p:ph idx="1"/>
          </p:nvPr>
        </p:nvSpPr>
        <p:spPr>
          <a:xfrm>
            <a:off x="251520" y="937890"/>
            <a:ext cx="8730367" cy="5904656"/>
          </a:xfrm>
        </p:spPr>
        <p:txBody>
          <a:bodyPr>
            <a:noAutofit/>
          </a:bodyPr>
          <a:lstStyle/>
          <a:p>
            <a:pPr marL="0" indent="17463">
              <a:lnSpc>
                <a:spcPct val="110000"/>
              </a:lnSpc>
              <a:buNone/>
            </a:pPr>
            <a:r>
              <a:rPr lang="en-GB" dirty="0">
                <a:effectLst/>
              </a:rPr>
              <a:t>Just because the "</a:t>
            </a:r>
            <a:r>
              <a:rPr lang="en-GB" dirty="0" err="1">
                <a:effectLst/>
              </a:rPr>
              <a:t>queynte</a:t>
            </a:r>
            <a:r>
              <a:rPr lang="en-GB" dirty="0">
                <a:effectLst/>
              </a:rPr>
              <a:t>" by which Nicholas grabs Alison in ‘The Miller's Tale’ (A 3275-76) is unambiguous does not of course mean that the word has a sexual undertone in ‘The Knight's Tale’. However, </a:t>
            </a:r>
            <a:r>
              <a:rPr lang="en-GB" dirty="0">
                <a:solidFill>
                  <a:srgbClr val="FFC000"/>
                </a:solidFill>
                <a:effectLst/>
              </a:rPr>
              <a:t>context is not something that the reader must decode in just a serial way; it can operate recursively.</a:t>
            </a:r>
            <a:r>
              <a:rPr lang="en-GB" dirty="0">
                <a:effectLst/>
              </a:rPr>
              <a:t> This is especially true in a work that makes a "</a:t>
            </a:r>
            <a:r>
              <a:rPr lang="en-GB" dirty="0" err="1">
                <a:effectLst/>
              </a:rPr>
              <a:t>quiting</a:t>
            </a:r>
            <a:r>
              <a:rPr lang="en-GB" dirty="0">
                <a:effectLst/>
              </a:rPr>
              <a:t>" contest out of its tales and thus includes within its fictional world the various responses a tale can elicit from its audience. </a:t>
            </a:r>
            <a:r>
              <a:rPr lang="en-GB" dirty="0">
                <a:solidFill>
                  <a:srgbClr val="FFC000"/>
                </a:solidFill>
                <a:effectLst/>
              </a:rPr>
              <a:t>The Miller, though he may not read/listen in the way Benson would have him do</a:t>
            </a:r>
            <a:r>
              <a:rPr lang="en-GB" dirty="0">
                <a:effectLst/>
              </a:rPr>
              <a:t>, nevertheless hears the Knight in a way that, as such readers as David </a:t>
            </a:r>
            <a:r>
              <a:rPr lang="en-GB" dirty="0" err="1">
                <a:effectLst/>
              </a:rPr>
              <a:t>Aers</a:t>
            </a:r>
            <a:r>
              <a:rPr lang="en-GB" dirty="0">
                <a:effectLst/>
              </a:rPr>
              <a:t>, Terry Jones, Lee Patterson, and Elizabeth Salter have argued, offers a more complete understanding of the Knight's Tale than we might otherwise achieve.</a:t>
            </a:r>
          </a:p>
          <a:p>
            <a:pPr marL="0" indent="17463">
              <a:lnSpc>
                <a:spcPct val="110000"/>
              </a:lnSpc>
              <a:buNone/>
            </a:pPr>
            <a:r>
              <a:rPr lang="en-GB" dirty="0">
                <a:effectLst/>
              </a:rPr>
              <a:t>  Peggy Knapp is the only scholar who acknowledges "</a:t>
            </a:r>
            <a:r>
              <a:rPr lang="en-GB" dirty="0" err="1">
                <a:effectLst/>
              </a:rPr>
              <a:t>queynte</a:t>
            </a:r>
            <a:r>
              <a:rPr lang="en-GB" dirty="0">
                <a:effectLst/>
              </a:rPr>
              <a:t>" as an element in the Miller's parody of the Knight: </a:t>
            </a:r>
            <a:r>
              <a:rPr lang="en-GB" dirty="0">
                <a:solidFill>
                  <a:srgbClr val="FFC000"/>
                </a:solidFill>
                <a:effectLst/>
              </a:rPr>
              <a:t>"The featured term '</a:t>
            </a:r>
            <a:r>
              <a:rPr lang="en-GB" dirty="0" err="1">
                <a:solidFill>
                  <a:srgbClr val="FFC000"/>
                </a:solidFill>
                <a:effectLst/>
              </a:rPr>
              <a:t>queynte</a:t>
            </a:r>
            <a:r>
              <a:rPr lang="en-GB" dirty="0">
                <a:solidFill>
                  <a:srgbClr val="FFC000"/>
                </a:solidFill>
                <a:effectLst/>
              </a:rPr>
              <a:t>' in </a:t>
            </a:r>
            <a:r>
              <a:rPr lang="en-GB" dirty="0" err="1">
                <a:solidFill>
                  <a:srgbClr val="FFC000"/>
                </a:solidFill>
                <a:effectLst/>
              </a:rPr>
              <a:t>Emelye's</a:t>
            </a:r>
            <a:r>
              <a:rPr lang="en-GB" dirty="0">
                <a:solidFill>
                  <a:srgbClr val="FFC000"/>
                </a:solidFill>
                <a:effectLst/>
              </a:rPr>
              <a:t> temple scene ... is employed obscenely in the description of Alison's wooing </a:t>
            </a:r>
            <a:r>
              <a:rPr lang="en-GB" dirty="0">
                <a:effectLst/>
              </a:rPr>
              <a:t>(3275-76). The narrator's voice is as unafraid as Nicholas's to </a:t>
            </a:r>
            <a:r>
              <a:rPr lang="en-GB" dirty="0" err="1">
                <a:effectLst/>
              </a:rPr>
              <a:t>reappropriate</a:t>
            </a:r>
            <a:r>
              <a:rPr lang="en-GB" dirty="0">
                <a:effectLst/>
              </a:rPr>
              <a:t> language for its own cunning</a:t>
            </a:r>
          </a:p>
          <a:p>
            <a:pPr marL="0" indent="17463">
              <a:lnSpc>
                <a:spcPct val="110000"/>
              </a:lnSpc>
            </a:pPr>
            <a:endParaRPr lang="en-GB" dirty="0">
              <a:effectLs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665" y="-171400"/>
            <a:ext cx="8748464" cy="825280"/>
          </a:xfrm>
        </p:spPr>
        <p:txBody>
          <a:bodyPr>
            <a:noAutofit/>
          </a:bodyPr>
          <a:lstStyle/>
          <a:p>
            <a:r>
              <a:rPr lang="en-GB" sz="2800" dirty="0">
                <a:effectLst/>
                <a:latin typeface="Perpetua Titling MT" panose="02020502060505020804" pitchFamily="18" charset="0"/>
              </a:rPr>
              <a:t>Fabliau: recognition of physical desire  </a:t>
            </a:r>
          </a:p>
        </p:txBody>
      </p:sp>
      <p:sp>
        <p:nvSpPr>
          <p:cNvPr id="4" name="Content Placeholder 3"/>
          <p:cNvSpPr>
            <a:spLocks noGrp="1"/>
          </p:cNvSpPr>
          <p:nvPr>
            <p:ph idx="1"/>
          </p:nvPr>
        </p:nvSpPr>
        <p:spPr>
          <a:xfrm>
            <a:off x="395536" y="764704"/>
            <a:ext cx="8352928" cy="5949280"/>
          </a:xfrm>
        </p:spPr>
        <p:txBody>
          <a:bodyPr>
            <a:normAutofit fontScale="85000" lnSpcReduction="10000"/>
          </a:bodyPr>
          <a:lstStyle/>
          <a:p>
            <a:pPr marL="0" indent="17463">
              <a:lnSpc>
                <a:spcPct val="110000"/>
              </a:lnSpc>
              <a:buNone/>
            </a:pPr>
            <a:r>
              <a:rPr lang="en-GB" sz="2500" dirty="0">
                <a:effectLst/>
              </a:rPr>
              <a:t>and irreverent uses." For her, the word is part of the Miller's systematic </a:t>
            </a:r>
            <a:r>
              <a:rPr lang="en-GB" sz="2500" dirty="0" err="1">
                <a:effectLst/>
              </a:rPr>
              <a:t>reappropriation</a:t>
            </a:r>
            <a:r>
              <a:rPr lang="en-GB" sz="2500" dirty="0">
                <a:effectLst/>
              </a:rPr>
              <a:t> of the Knight's sublimated language. Apart from this </a:t>
            </a:r>
            <a:r>
              <a:rPr lang="en-GB" sz="2500" dirty="0" err="1">
                <a:effectLst/>
              </a:rPr>
              <a:t>reappropriation</a:t>
            </a:r>
            <a:r>
              <a:rPr lang="en-GB" sz="2500" dirty="0">
                <a:effectLst/>
              </a:rPr>
              <a:t>, however, the Miller merely extends, almost literal-</a:t>
            </a:r>
            <a:r>
              <a:rPr lang="en-GB" sz="2500" dirty="0" err="1">
                <a:effectLst/>
              </a:rPr>
              <a:t>mindedly</a:t>
            </a:r>
            <a:r>
              <a:rPr lang="en-GB" sz="2500" dirty="0">
                <a:effectLst/>
              </a:rPr>
              <a:t>, </a:t>
            </a:r>
            <a:r>
              <a:rPr lang="en-GB" sz="2500" dirty="0">
                <a:solidFill>
                  <a:srgbClr val="FFC000"/>
                </a:solidFill>
                <a:effectLst/>
              </a:rPr>
              <a:t>the Knight's use of "</a:t>
            </a:r>
            <a:r>
              <a:rPr lang="en-GB" sz="2500" dirty="0" err="1">
                <a:solidFill>
                  <a:srgbClr val="FFC000"/>
                </a:solidFill>
                <a:effectLst/>
              </a:rPr>
              <a:t>queynte</a:t>
            </a:r>
            <a:r>
              <a:rPr lang="en-GB" sz="2500" dirty="0">
                <a:solidFill>
                  <a:srgbClr val="FFC000"/>
                </a:solidFill>
                <a:effectLst/>
              </a:rPr>
              <a:t>" as meaning "quenched." </a:t>
            </a:r>
            <a:r>
              <a:rPr lang="en-GB" sz="2500" dirty="0">
                <a:effectLst/>
              </a:rPr>
              <a:t>His is the most obvious and surprisingly unrecognized way in which he uses the term first introduced in </a:t>
            </a:r>
            <a:r>
              <a:rPr lang="en-GB" sz="2500" i="1" dirty="0">
                <a:effectLst/>
              </a:rPr>
              <a:t>the Canterbury Tales </a:t>
            </a:r>
            <a:r>
              <a:rPr lang="en-GB" sz="2500" dirty="0">
                <a:effectLst/>
              </a:rPr>
              <a:t>by the Knight. This </a:t>
            </a:r>
            <a:r>
              <a:rPr lang="en-GB" sz="2500" dirty="0">
                <a:solidFill>
                  <a:srgbClr val="FFC000"/>
                </a:solidFill>
                <a:effectLst/>
              </a:rPr>
              <a:t>"</a:t>
            </a:r>
            <a:r>
              <a:rPr lang="en-GB" sz="2500" dirty="0" err="1">
                <a:solidFill>
                  <a:srgbClr val="FFC000"/>
                </a:solidFill>
                <a:effectLst/>
              </a:rPr>
              <a:t>cherl's</a:t>
            </a:r>
            <a:r>
              <a:rPr lang="en-GB" sz="2500" dirty="0">
                <a:solidFill>
                  <a:srgbClr val="FFC000"/>
                </a:solidFill>
                <a:effectLst/>
              </a:rPr>
              <a:t>" tale develops as a series of "</a:t>
            </a:r>
            <a:r>
              <a:rPr lang="en-GB" sz="2500" dirty="0" err="1">
                <a:solidFill>
                  <a:srgbClr val="FFC000"/>
                </a:solidFill>
                <a:effectLst/>
              </a:rPr>
              <a:t>quenchings</a:t>
            </a:r>
            <a:r>
              <a:rPr lang="en-GB" sz="2500" dirty="0">
                <a:solidFill>
                  <a:srgbClr val="FFC000"/>
                </a:solidFill>
                <a:effectLst/>
              </a:rPr>
              <a:t>": </a:t>
            </a:r>
            <a:r>
              <a:rPr lang="en-GB" sz="2500" dirty="0">
                <a:effectLst/>
              </a:rPr>
              <a:t>first in doubled form with Nicholas's allusions to Noah's flood and his prediction of another (two versions of global and moral quenching); second in </a:t>
            </a:r>
            <a:r>
              <a:rPr lang="en-GB" sz="2500" dirty="0">
                <a:solidFill>
                  <a:srgbClr val="FFC000"/>
                </a:solidFill>
                <a:effectLst/>
              </a:rPr>
              <a:t>Absalom's "</a:t>
            </a:r>
            <a:r>
              <a:rPr lang="en-GB" sz="2500" dirty="0" err="1">
                <a:solidFill>
                  <a:srgbClr val="FFC000"/>
                </a:solidFill>
                <a:effectLst/>
              </a:rPr>
              <a:t>hoote</a:t>
            </a:r>
            <a:r>
              <a:rPr lang="en-GB" sz="2500" dirty="0">
                <a:solidFill>
                  <a:srgbClr val="FFC000"/>
                </a:solidFill>
                <a:effectLst/>
              </a:rPr>
              <a:t> </a:t>
            </a:r>
            <a:r>
              <a:rPr lang="en-GB" sz="2500" dirty="0" err="1">
                <a:solidFill>
                  <a:srgbClr val="FFC000"/>
                </a:solidFill>
                <a:effectLst/>
              </a:rPr>
              <a:t>loove</a:t>
            </a:r>
            <a:r>
              <a:rPr lang="en-GB" sz="2500" dirty="0">
                <a:solidFill>
                  <a:srgbClr val="FFC000"/>
                </a:solidFill>
                <a:effectLst/>
              </a:rPr>
              <a:t>" </a:t>
            </a:r>
            <a:r>
              <a:rPr lang="en-GB" sz="2500" dirty="0">
                <a:effectLst/>
              </a:rPr>
              <a:t>(a repetition of A 2319 in </a:t>
            </a:r>
            <a:r>
              <a:rPr lang="en-GB" sz="2500" dirty="0" err="1">
                <a:effectLst/>
              </a:rPr>
              <a:t>Emelye's</a:t>
            </a:r>
            <a:r>
              <a:rPr lang="en-GB" sz="2500" dirty="0">
                <a:effectLst/>
              </a:rPr>
              <a:t> prayer) being</a:t>
            </a:r>
            <a:r>
              <a:rPr lang="en-GB" sz="2500" dirty="0">
                <a:solidFill>
                  <a:srgbClr val="FFFF00"/>
                </a:solidFill>
                <a:effectLst/>
              </a:rPr>
              <a:t> </a:t>
            </a:r>
            <a:r>
              <a:rPr lang="en-GB" sz="2500" dirty="0">
                <a:solidFill>
                  <a:srgbClr val="FFC000"/>
                </a:solidFill>
                <a:effectLst/>
              </a:rPr>
              <a:t>"al </a:t>
            </a:r>
            <a:r>
              <a:rPr lang="en-GB" sz="2500" dirty="0" err="1">
                <a:solidFill>
                  <a:srgbClr val="FFC000"/>
                </a:solidFill>
                <a:effectLst/>
              </a:rPr>
              <a:t>yqueynt</a:t>
            </a:r>
            <a:r>
              <a:rPr lang="en-GB" sz="2500" dirty="0">
                <a:solidFill>
                  <a:srgbClr val="FFC000"/>
                </a:solidFill>
                <a:effectLst/>
              </a:rPr>
              <a:t>" </a:t>
            </a:r>
            <a:r>
              <a:rPr lang="en-GB" sz="2500" dirty="0">
                <a:effectLst/>
              </a:rPr>
              <a:t>(3755) as a result of his encounter with </a:t>
            </a:r>
            <a:r>
              <a:rPr lang="en-GB" sz="2500" dirty="0" err="1">
                <a:effectLst/>
              </a:rPr>
              <a:t>Alisoun's</a:t>
            </a:r>
            <a:r>
              <a:rPr lang="en-GB" sz="2500" dirty="0">
                <a:effectLst/>
              </a:rPr>
              <a:t> "naked </a:t>
            </a:r>
            <a:r>
              <a:rPr lang="en-GB" sz="2500" dirty="0" err="1">
                <a:effectLst/>
              </a:rPr>
              <a:t>ers</a:t>
            </a:r>
            <a:r>
              <a:rPr lang="en-GB" sz="2500" dirty="0">
                <a:effectLst/>
              </a:rPr>
              <a:t>"; and finally by the outrageous call for "Water" that brings the different versions of quenching, including of course, </a:t>
            </a:r>
            <a:r>
              <a:rPr lang="en-GB" sz="2500" dirty="0" err="1">
                <a:effectLst/>
              </a:rPr>
              <a:t>Alisoun's</a:t>
            </a:r>
            <a:r>
              <a:rPr lang="en-GB" sz="2500" dirty="0">
                <a:effectLst/>
              </a:rPr>
              <a:t> "</a:t>
            </a:r>
            <a:r>
              <a:rPr lang="en-GB" sz="2500" dirty="0" err="1">
                <a:effectLst/>
              </a:rPr>
              <a:t>queynt</a:t>
            </a:r>
            <a:r>
              <a:rPr lang="en-GB" sz="2500" dirty="0">
                <a:effectLst/>
              </a:rPr>
              <a:t>(</a:t>
            </a:r>
            <a:r>
              <a:rPr lang="en-GB" sz="2500" dirty="0" err="1">
                <a:effectLst/>
              </a:rPr>
              <a:t>ing</a:t>
            </a:r>
            <a:r>
              <a:rPr lang="en-GB" sz="2500" dirty="0">
                <a:effectLst/>
              </a:rPr>
              <a:t>)" of Nicholas's lust, back together at the end of the tale. </a:t>
            </a:r>
            <a:r>
              <a:rPr lang="en-GB" sz="2500" dirty="0">
                <a:solidFill>
                  <a:srgbClr val="FFC000"/>
                </a:solidFill>
                <a:effectLst/>
              </a:rPr>
              <a:t>In large part, the Miller's Tale responds specifically to the "mumbo jumbo" that takes place on Diana's altar; the burning, the hissing, and the quenching. </a:t>
            </a:r>
          </a:p>
          <a:p>
            <a:pPr marL="0" indent="17463" algn="r">
              <a:lnSpc>
                <a:spcPct val="120000"/>
              </a:lnSpc>
              <a:buNone/>
            </a:pPr>
            <a:r>
              <a:rPr lang="en-GB" sz="2000" dirty="0" smtClean="0">
                <a:solidFill>
                  <a:schemeClr val="tx1">
                    <a:lumMod val="75000"/>
                    <a:lumOff val="25000"/>
                  </a:schemeClr>
                </a:solidFill>
                <a:effectLst/>
              </a:rPr>
              <a:t>Timothy </a:t>
            </a:r>
            <a:r>
              <a:rPr lang="en-GB" sz="2000" dirty="0">
                <a:solidFill>
                  <a:schemeClr val="tx1">
                    <a:lumMod val="75000"/>
                    <a:lumOff val="25000"/>
                  </a:schemeClr>
                </a:solidFill>
                <a:effectLst/>
              </a:rPr>
              <a:t>D. </a:t>
            </a:r>
            <a:r>
              <a:rPr lang="en-GB" sz="2000" dirty="0" err="1">
                <a:solidFill>
                  <a:schemeClr val="tx1">
                    <a:lumMod val="75000"/>
                    <a:lumOff val="25000"/>
                  </a:schemeClr>
                </a:solidFill>
                <a:effectLst/>
              </a:rPr>
              <a:t>O'Brien,‘Fire</a:t>
            </a:r>
            <a:r>
              <a:rPr lang="en-GB" sz="2000" dirty="0">
                <a:solidFill>
                  <a:schemeClr val="tx1">
                    <a:lumMod val="75000"/>
                    <a:lumOff val="25000"/>
                  </a:schemeClr>
                </a:solidFill>
                <a:effectLst/>
              </a:rPr>
              <a:t> and Blood: </a:t>
            </a:r>
            <a:r>
              <a:rPr lang="en-GB" sz="2000" dirty="0" err="1">
                <a:solidFill>
                  <a:schemeClr val="tx1">
                    <a:lumMod val="75000"/>
                    <a:lumOff val="25000"/>
                  </a:schemeClr>
                </a:solidFill>
                <a:effectLst/>
              </a:rPr>
              <a:t>Queynte</a:t>
            </a:r>
            <a:r>
              <a:rPr lang="en-GB" sz="2000" dirty="0">
                <a:solidFill>
                  <a:schemeClr val="tx1">
                    <a:lumMod val="75000"/>
                    <a:lumOff val="25000"/>
                  </a:schemeClr>
                </a:solidFill>
                <a:effectLst/>
              </a:rPr>
              <a:t> Imaginings in Diana's Temple’ 1998</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340769"/>
            <a:ext cx="8363272" cy="5112568"/>
          </a:xfrm>
        </p:spPr>
        <p:txBody>
          <a:bodyPr>
            <a:normAutofit/>
          </a:bodyPr>
          <a:lstStyle/>
          <a:p>
            <a:pPr>
              <a:buFont typeface="Arial" pitchFamily="34" charset="0"/>
              <a:buChar char="•"/>
            </a:pPr>
            <a:r>
              <a:rPr lang="en-GB" sz="2400" dirty="0"/>
              <a:t>Extreme brutality – codified but allowed in war </a:t>
            </a:r>
          </a:p>
          <a:p>
            <a:pPr>
              <a:buFont typeface="Arial" pitchFamily="34" charset="0"/>
              <a:buChar char="•"/>
            </a:pPr>
            <a:r>
              <a:rPr lang="en-GB" sz="2400" dirty="0"/>
              <a:t>Random inexplicable events</a:t>
            </a:r>
          </a:p>
          <a:p>
            <a:pPr>
              <a:buFont typeface="Arial" pitchFamily="34" charset="0"/>
              <a:buChar char="•"/>
            </a:pPr>
            <a:r>
              <a:rPr lang="en-GB" sz="2400" dirty="0"/>
              <a:t>rule of squabbling gods– </a:t>
            </a:r>
            <a:r>
              <a:rPr lang="en-GB" sz="2400" dirty="0" err="1"/>
              <a:t>esp</a:t>
            </a:r>
            <a:r>
              <a:rPr lang="en-GB" sz="2400" dirty="0"/>
              <a:t> Saturn </a:t>
            </a:r>
          </a:p>
          <a:p>
            <a:pPr>
              <a:buFont typeface="Arial" pitchFamily="34" charset="0"/>
              <a:buChar char="•"/>
            </a:pPr>
            <a:r>
              <a:rPr lang="en-GB" sz="2400" dirty="0"/>
              <a:t>Competition, suspicion and anxiety </a:t>
            </a:r>
          </a:p>
          <a:p>
            <a:pPr>
              <a:buFont typeface="Arial" pitchFamily="34" charset="0"/>
              <a:buChar char="•"/>
            </a:pPr>
            <a:r>
              <a:rPr lang="en-GB" sz="2400" dirty="0"/>
              <a:t>Nature - space as fearful and to be controlled </a:t>
            </a:r>
          </a:p>
          <a:p>
            <a:pPr>
              <a:buFont typeface="Arial" pitchFamily="34" charset="0"/>
              <a:buChar char="•"/>
            </a:pPr>
            <a:r>
              <a:rPr lang="en-GB" sz="2400" dirty="0"/>
              <a:t>Images of prison/garden; grove/tournament</a:t>
            </a:r>
          </a:p>
          <a:p>
            <a:pPr>
              <a:buFont typeface="Arial" pitchFamily="34" charset="0"/>
              <a:buChar char="•"/>
            </a:pPr>
            <a:r>
              <a:rPr lang="en-GB" sz="2400" dirty="0"/>
              <a:t>The importance of prowess, the good name</a:t>
            </a:r>
          </a:p>
          <a:p>
            <a:pPr>
              <a:buFont typeface="Arial" pitchFamily="34" charset="0"/>
              <a:buChar char="•"/>
            </a:pPr>
            <a:r>
              <a:rPr lang="en-GB" sz="2400" dirty="0"/>
              <a:t>Ideal  woman is untouchable</a:t>
            </a:r>
          </a:p>
          <a:p>
            <a:pPr>
              <a:buFont typeface="Arial" pitchFamily="34" charset="0"/>
              <a:buChar char="•"/>
            </a:pPr>
            <a:r>
              <a:rPr lang="en-GB" sz="2400" dirty="0"/>
              <a:t>Theseus’s marriage based on conquest of Amazons (but the only bit left of them being Amazons is that </a:t>
            </a:r>
            <a:r>
              <a:rPr lang="en-GB" sz="2400" dirty="0" err="1"/>
              <a:t>Emelye</a:t>
            </a:r>
            <a:r>
              <a:rPr lang="en-GB" sz="2400" dirty="0"/>
              <a:t> wants to live single and be independent.)</a:t>
            </a:r>
            <a:endParaRPr lang="en-GB" sz="2000" dirty="0"/>
          </a:p>
          <a:p>
            <a:endParaRPr lang="en-GB" sz="2000" dirty="0"/>
          </a:p>
        </p:txBody>
      </p:sp>
      <p:sp>
        <p:nvSpPr>
          <p:cNvPr id="2" name="Title 1"/>
          <p:cNvSpPr>
            <a:spLocks noGrp="1"/>
          </p:cNvSpPr>
          <p:nvPr>
            <p:ph type="title"/>
          </p:nvPr>
        </p:nvSpPr>
        <p:spPr>
          <a:xfrm>
            <a:off x="539552" y="116632"/>
            <a:ext cx="7543800" cy="914400"/>
          </a:xfrm>
        </p:spPr>
        <p:txBody>
          <a:bodyPr/>
          <a:lstStyle/>
          <a:p>
            <a:pPr algn="ctr"/>
            <a:r>
              <a:rPr lang="en-GB" sz="4000" b="0" dirty="0">
                <a:solidFill>
                  <a:srgbClr val="FFC000"/>
                </a:solidFill>
                <a:effectLst/>
                <a:latin typeface="Perpetua Titling MT" panose="02020502060505020804" pitchFamily="18" charset="0"/>
              </a:rPr>
              <a:t>Topics</a:t>
            </a:r>
            <a:r>
              <a:rPr lang="en-GB" b="0" dirty="0">
                <a:solidFill>
                  <a:srgbClr val="FFFF00"/>
                </a:solidFill>
              </a:rPr>
              <a: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lemental">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Elemental</Template>
  <TotalTime>574</TotalTime>
  <Words>1122</Words>
  <Application>Microsoft Office PowerPoint</Application>
  <PresentationFormat>On-screen Show (4:3)</PresentationFormat>
  <Paragraphs>91</Paragraphs>
  <Slides>17</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Arabic Typesetting</vt:lpstr>
      <vt:lpstr>Arial</vt:lpstr>
      <vt:lpstr>Calibri</vt:lpstr>
      <vt:lpstr>Century Gothic</vt:lpstr>
      <vt:lpstr>High Tower Text</vt:lpstr>
      <vt:lpstr>Palatino Linotype</vt:lpstr>
      <vt:lpstr>Perpetua Titling MT</vt:lpstr>
      <vt:lpstr>Wingdings</vt:lpstr>
      <vt:lpstr>Elemental</vt:lpstr>
      <vt:lpstr>The Knight’s Tale  </vt:lpstr>
      <vt:lpstr>Learning outcomes</vt:lpstr>
      <vt:lpstr>Kt as starting point of CT</vt:lpstr>
      <vt:lpstr>kt : idealising tradition, order, heritage (1926: post WW1)</vt:lpstr>
      <vt:lpstr>Kt: chivalry as honour</vt:lpstr>
      <vt:lpstr> KT : developing the tradition of order &amp; inheritance n (1957: post WW2)</vt:lpstr>
      <vt:lpstr>Challenging idealS: kt as a tale of savagery (1980: literary theory &amp; alternative readings</vt:lpstr>
      <vt:lpstr>A deliberate critique of chivalry?</vt:lpstr>
      <vt:lpstr>KT: the savagery of war</vt:lpstr>
      <vt:lpstr>War as a model for love</vt:lpstr>
      <vt:lpstr>Reading kt as politics (2008)</vt:lpstr>
      <vt:lpstr>Chivalry:  personal fame as the only future; no christian hope</vt:lpstr>
      <vt:lpstr>Symbolic space: desire &amp; control</vt:lpstr>
      <vt:lpstr>Animal lust in the romance</vt:lpstr>
      <vt:lpstr>The physicality of desire </vt:lpstr>
      <vt:lpstr>Fabliau: recognition of physical desire  </vt:lpstr>
      <vt:lpstr>Topics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sh095</dc:creator>
  <cp:lastModifiedBy>Jeni Williams</cp:lastModifiedBy>
  <cp:revision>59</cp:revision>
  <cp:lastPrinted>2018-09-25T00:19:10Z</cp:lastPrinted>
  <dcterms:created xsi:type="dcterms:W3CDTF">2014-02-20T01:23:37Z</dcterms:created>
  <dcterms:modified xsi:type="dcterms:W3CDTF">2018-09-25T00:20:57Z</dcterms:modified>
</cp:coreProperties>
</file>