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3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72" r:id="rId12"/>
    <p:sldId id="269" r:id="rId13"/>
    <p:sldId id="271" r:id="rId14"/>
    <p:sldId id="268" r:id="rId15"/>
    <p:sldId id="275" r:id="rId16"/>
    <p:sldId id="276" r:id="rId17"/>
    <p:sldId id="277" r:id="rId18"/>
    <p:sldId id="280" r:id="rId19"/>
    <p:sldId id="281" r:id="rId20"/>
    <p:sldId id="282" r:id="rId21"/>
    <p:sldId id="283" r:id="rId22"/>
    <p:sldId id="284" r:id="rId23"/>
    <p:sldId id="265" r:id="rId24"/>
    <p:sldId id="285" r:id="rId25"/>
    <p:sldId id="264" r:id="rId26"/>
    <p:sldId id="27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3DC6FD1-5436-4779-9D08-74C9E0D34A9B}" type="datetimeFigureOut">
              <a:rPr lang="en-GB" smtClean="0"/>
              <a:t>11/03/2014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0CA41BE-DE02-44D6-864A-E9F3AB70B26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hangingminds.org/images/kubler_ross.gif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.slidesharecdn.com/kublerossgriefcycle-12836948859031-phpapp01/95/slide-1-728.jpg?cb=128369501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squarespace.com/static/51680240e4b00ee22f23417d/t/5257f9b0e4b070f48220ab64/1381497266409/The%20Change%20Model%202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tools.com/media/Diagrams/Force-Field-Analysis-ExampleLARGE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hainescentre.com/wp-content/uploads/2013/07/rollercoaster.gif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Change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Leadership &amp; Management Series.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Change management </a:t>
            </a:r>
            <a:r>
              <a:rPr lang="en-GB" dirty="0"/>
              <a:t>can be defined </a:t>
            </a:r>
            <a:r>
              <a:rPr lang="en-GB" dirty="0" smtClean="0"/>
              <a:t>as:</a:t>
            </a:r>
          </a:p>
          <a:p>
            <a:r>
              <a:rPr lang="en-GB" dirty="0" smtClean="0"/>
              <a:t>A </a:t>
            </a:r>
            <a:r>
              <a:rPr lang="en-GB" dirty="0"/>
              <a:t>structured approach to transitioning individuals, teams, and organizations from a </a:t>
            </a:r>
            <a:r>
              <a:rPr lang="en-GB" b="1" dirty="0"/>
              <a:t>current state </a:t>
            </a:r>
            <a:r>
              <a:rPr lang="en-GB" dirty="0"/>
              <a:t>to a </a:t>
            </a:r>
            <a:r>
              <a:rPr lang="en-GB" b="1" dirty="0"/>
              <a:t>desired future state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an organizational process aimed at empowering employees to </a:t>
            </a:r>
            <a:r>
              <a:rPr lang="en-GB" b="1" dirty="0"/>
              <a:t>accept and embrace changes</a:t>
            </a:r>
            <a:r>
              <a:rPr lang="en-GB" dirty="0"/>
              <a:t> in their current business environment.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</a:t>
            </a:r>
            <a:r>
              <a:rPr lang="en-GB" dirty="0" smtClean="0"/>
              <a:t>Management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“Organisational Change</a:t>
            </a:r>
            <a:r>
              <a:rPr lang="en-GB" dirty="0" smtClean="0"/>
              <a:t>” is a misnomer;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Change </a:t>
            </a:r>
            <a:r>
              <a:rPr lang="en-GB" dirty="0" smtClean="0"/>
              <a:t>actually occurs at the individual level for all the members of the </a:t>
            </a:r>
            <a:r>
              <a:rPr lang="en-GB" dirty="0" smtClean="0"/>
              <a:t>organisation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Change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When faced with change People </a:t>
            </a:r>
            <a:r>
              <a:rPr lang="en-GB" sz="2800" dirty="0" smtClean="0"/>
              <a:t>often react </a:t>
            </a:r>
            <a:r>
              <a:rPr lang="en-GB" sz="2800" dirty="0" smtClean="0"/>
              <a:t>in a variety if ways:</a:t>
            </a:r>
          </a:p>
          <a:p>
            <a:pPr lvl="1"/>
            <a:r>
              <a:rPr lang="en-GB" sz="2400" dirty="0" smtClean="0"/>
              <a:t>Positively e.g. with Excitement relief &amp; Joy.</a:t>
            </a:r>
          </a:p>
          <a:p>
            <a:pPr lvl="1"/>
            <a:r>
              <a:rPr lang="en-GB" sz="2400" dirty="0" smtClean="0"/>
              <a:t>Negatively e.g. With fear anger and resistance.</a:t>
            </a:r>
          </a:p>
          <a:p>
            <a:pPr lvl="1"/>
            <a:r>
              <a:rPr lang="en-GB" sz="2400" dirty="0" smtClean="0"/>
              <a:t>Peacefully e.g. With Equanimity and Peace.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Faced </a:t>
            </a:r>
            <a:r>
              <a:rPr lang="en-GB" sz="4400" dirty="0" smtClean="0"/>
              <a:t>with change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Understanding how to manage thoughts &amp; emotions is key to effective Change Management. </a:t>
            </a:r>
            <a:endParaRPr lang="en-GB" sz="2400" dirty="0" smtClean="0"/>
          </a:p>
          <a:p>
            <a:r>
              <a:rPr lang="en-GB" sz="2400" dirty="0" smtClean="0"/>
              <a:t>Emotional </a:t>
            </a:r>
            <a:r>
              <a:rPr lang="en-GB" sz="2400" dirty="0" smtClean="0"/>
              <a:t>intelligence (EI) is the ability to be </a:t>
            </a:r>
            <a:r>
              <a:rPr lang="en-GB" sz="2400" b="1" dirty="0" smtClean="0"/>
              <a:t>aware</a:t>
            </a:r>
            <a:r>
              <a:rPr lang="en-GB" sz="2400" dirty="0" smtClean="0"/>
              <a:t>, </a:t>
            </a:r>
            <a:r>
              <a:rPr lang="en-GB" sz="2400" b="1" dirty="0" smtClean="0"/>
              <a:t>understand</a:t>
            </a:r>
            <a:r>
              <a:rPr lang="en-GB" sz="2400" dirty="0" smtClean="0"/>
              <a:t> and </a:t>
            </a:r>
            <a:r>
              <a:rPr lang="en-GB" sz="2400" b="1" dirty="0" smtClean="0"/>
              <a:t>regulate</a:t>
            </a:r>
            <a:r>
              <a:rPr lang="en-GB" sz="2400" dirty="0" smtClean="0"/>
              <a:t> our emotions to support </a:t>
            </a:r>
            <a:r>
              <a:rPr lang="en-GB" sz="2400" dirty="0" smtClean="0"/>
              <a:t>change and personal </a:t>
            </a:r>
            <a:r>
              <a:rPr lang="en-GB" sz="2400" dirty="0" smtClean="0"/>
              <a:t>growth in ourselves and others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In </a:t>
            </a:r>
            <a:r>
              <a:rPr lang="en-GB" sz="2400" dirty="0" smtClean="0"/>
              <a:t>his groundbreaking book, Emotional Intelligence, researcher </a:t>
            </a:r>
            <a:r>
              <a:rPr lang="en-GB" sz="2400" b="1" dirty="0" smtClean="0"/>
              <a:t>Daniel </a:t>
            </a:r>
            <a:r>
              <a:rPr lang="en-GB" sz="2400" b="1" dirty="0" err="1" smtClean="0"/>
              <a:t>Goleman</a:t>
            </a:r>
            <a:r>
              <a:rPr lang="en-GB" sz="2400" b="1" dirty="0" smtClean="0"/>
              <a:t> </a:t>
            </a:r>
            <a:r>
              <a:rPr lang="en-GB" sz="2400" dirty="0" smtClean="0"/>
              <a:t>reported on compelling breakthroughs from the fields of neuroscience and business that created a revolution in how organizations think about leadership and change management.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Emotional intelligence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change management models and theories, here are 3 theoretical models that are representative of the work in this field.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(1) </a:t>
            </a:r>
            <a:r>
              <a:rPr lang="en-GB" b="1" dirty="0" err="1" smtClean="0"/>
              <a:t>Lewin's</a:t>
            </a:r>
            <a:r>
              <a:rPr lang="en-GB" b="1" dirty="0" smtClean="0"/>
              <a:t> Freeze Phases Model</a:t>
            </a:r>
            <a:endParaRPr lang="en-GB" dirty="0" smtClean="0"/>
          </a:p>
          <a:p>
            <a:r>
              <a:rPr lang="en-GB" b="1" dirty="0" smtClean="0"/>
              <a:t>(2) The </a:t>
            </a:r>
            <a:r>
              <a:rPr lang="en-GB" b="1" dirty="0" err="1" smtClean="0"/>
              <a:t>Kübler</a:t>
            </a:r>
            <a:r>
              <a:rPr lang="en-GB" b="1" dirty="0" smtClean="0"/>
              <a:t>-Ross grief cycle Model </a:t>
            </a:r>
            <a:endParaRPr lang="en-GB" dirty="0" smtClean="0"/>
          </a:p>
          <a:p>
            <a:r>
              <a:rPr lang="it-IT" b="1" dirty="0" smtClean="0"/>
              <a:t>(3) The Prosci ADKAR Model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Change Management Models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</a:t>
            </a:r>
            <a:r>
              <a:rPr lang="en-GB" dirty="0" smtClean="0"/>
              <a:t>the early 20th century, the psychologist Kurt </a:t>
            </a:r>
            <a:r>
              <a:rPr lang="en-GB" dirty="0" err="1" smtClean="0"/>
              <a:t>Lewin</a:t>
            </a:r>
            <a:r>
              <a:rPr lang="en-GB" dirty="0" smtClean="0"/>
              <a:t> developed the Freeze Phases model which still forms the underlying basis of many change management theories and models today. </a:t>
            </a:r>
            <a:endParaRPr lang="en-GB" dirty="0" smtClean="0"/>
          </a:p>
          <a:p>
            <a:r>
              <a:rPr lang="en-GB" dirty="0" smtClean="0"/>
              <a:t>His </a:t>
            </a:r>
            <a:r>
              <a:rPr lang="en-GB" dirty="0" smtClean="0"/>
              <a:t>model suggests that change involves a move from one static state to another static state / a new status quo; via a three-stage process of managing change. </a:t>
            </a:r>
            <a:endParaRPr lang="en-GB" dirty="0" smtClean="0"/>
          </a:p>
          <a:p>
            <a:r>
              <a:rPr lang="en-GB" dirty="0" smtClean="0"/>
              <a:t>After </a:t>
            </a:r>
            <a:r>
              <a:rPr lang="en-GB" dirty="0" smtClean="0"/>
              <a:t>identifying the direction of change and how it is to be achieved, you must: </a:t>
            </a:r>
            <a:br>
              <a:rPr lang="en-GB" dirty="0" smtClean="0"/>
            </a:b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Unfreeze</a:t>
            </a:r>
            <a:r>
              <a:rPr lang="en-GB" dirty="0" smtClean="0"/>
              <a:t> </a:t>
            </a:r>
            <a:r>
              <a:rPr lang="en-GB" dirty="0" smtClean="0"/>
              <a:t>the existing way of doing things in the Person/Organisation. 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Change</a:t>
            </a:r>
            <a:r>
              <a:rPr lang="en-GB" dirty="0" smtClean="0"/>
              <a:t> </a:t>
            </a:r>
            <a:r>
              <a:rPr lang="en-GB" dirty="0" smtClean="0"/>
              <a:t>the Person/Organisation in the desired direction, </a:t>
            </a:r>
            <a:r>
              <a:rPr lang="en-GB" dirty="0" smtClean="0"/>
              <a:t>and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Refreeze</a:t>
            </a:r>
            <a:r>
              <a:rPr lang="en-GB" dirty="0" smtClean="0"/>
              <a:t> </a:t>
            </a:r>
            <a:r>
              <a:rPr lang="en-GB" dirty="0" smtClean="0"/>
              <a:t>the new ways of doing things in the Person/Organisation, so that the organisation or person is now operating in the desired way. 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(1) </a:t>
            </a:r>
            <a:r>
              <a:rPr lang="en-GB" dirty="0" err="1" smtClean="0"/>
              <a:t>Lewin's</a:t>
            </a:r>
            <a:r>
              <a:rPr lang="en-GB" dirty="0" smtClean="0"/>
              <a:t> Freeze Phases </a:t>
            </a:r>
            <a:r>
              <a:rPr lang="en-GB" dirty="0" smtClean="0"/>
              <a:t>Model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600" b="1" dirty="0" smtClean="0"/>
              <a:t>Stage </a:t>
            </a:r>
            <a:r>
              <a:rPr lang="en-GB" sz="1600" b="1" dirty="0" smtClean="0"/>
              <a:t>1: Unfreeze</a:t>
            </a:r>
            <a:r>
              <a:rPr lang="en-GB" sz="1600" dirty="0" smtClean="0"/>
              <a:t> </a:t>
            </a:r>
          </a:p>
          <a:p>
            <a:r>
              <a:rPr lang="en-GB" sz="1600" dirty="0" smtClean="0"/>
              <a:t>This stage involves creating the right conditions for change to occur. By resisting change, people often attach a sense of identity to their environment. In this state, alternatives, even beneficial ones, will initially cause discomfort. The challenge is to move people from this 'frozen' state to a 'change ready' or 'unfrozen' state.</a:t>
            </a:r>
          </a:p>
          <a:p>
            <a:pPr>
              <a:buNone/>
            </a:pPr>
            <a:endParaRPr lang="en-GB" sz="1600" b="1" dirty="0" smtClean="0"/>
          </a:p>
          <a:p>
            <a:pPr>
              <a:buNone/>
            </a:pPr>
            <a:r>
              <a:rPr lang="en-GB" sz="1600" b="1" dirty="0" smtClean="0"/>
              <a:t>Stage </a:t>
            </a:r>
            <a:r>
              <a:rPr lang="en-GB" sz="1600" b="1" dirty="0" smtClean="0"/>
              <a:t>2: Transition</a:t>
            </a:r>
            <a:r>
              <a:rPr lang="en-GB" sz="1600" dirty="0" smtClean="0"/>
              <a:t> </a:t>
            </a:r>
          </a:p>
          <a:p>
            <a:r>
              <a:rPr lang="en-GB" sz="1600" dirty="0" smtClean="0"/>
              <a:t>The transitional 'journey' is central to </a:t>
            </a:r>
            <a:r>
              <a:rPr lang="en-GB" sz="1600" dirty="0" err="1" smtClean="0"/>
              <a:t>Lewin's</a:t>
            </a:r>
            <a:r>
              <a:rPr lang="en-GB" sz="1600" dirty="0" smtClean="0"/>
              <a:t> model and at the psychological level it is typically a period of confusion. People are aware that the old ways are being challenged, but there is no clear understanding of the new ways which will replace them. As roles change, a reduced state of efficiency is created, where goals are significantly lowered. Good leadership is important, and coaching, </a:t>
            </a:r>
            <a:r>
              <a:rPr lang="en-GB" sz="1600" dirty="0" smtClean="0"/>
              <a:t>counselling </a:t>
            </a:r>
            <a:r>
              <a:rPr lang="en-GB" sz="1600" dirty="0" smtClean="0"/>
              <a:t>or psychological support may be needed. The end goal of this stage is to get people to the 'unfrozen' state and keep them there</a:t>
            </a:r>
            <a:r>
              <a:rPr lang="en-GB" sz="1600" dirty="0" smtClean="0"/>
              <a:t>.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Stage 3: Refreeze</a:t>
            </a:r>
            <a:r>
              <a:rPr lang="en-GB" sz="1600" dirty="0" smtClean="0"/>
              <a:t> </a:t>
            </a:r>
          </a:p>
          <a:p>
            <a:r>
              <a:rPr lang="en-GB" sz="1600" dirty="0" smtClean="0"/>
              <a:t>The end goal of the model is to achieve a 'refreeze', re-establishing a new place of stability and elevate comfort levels by reconnecting people back into their safe, familiar environment. Refreezing takes people from a period of low productivity in the transitional state to a stable and productive state</a:t>
            </a:r>
            <a:r>
              <a:rPr lang="en-GB" sz="1600" dirty="0" smtClean="0"/>
              <a:t>.</a:t>
            </a:r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Lewin's</a:t>
            </a:r>
            <a:r>
              <a:rPr lang="en-GB" dirty="0" smtClean="0"/>
              <a:t> Freeze Phases Model</a:t>
            </a:r>
            <a:endParaRPr lang="en-GB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</a:t>
            </a:r>
            <a:r>
              <a:rPr lang="en-GB" dirty="0" smtClean="0"/>
              <a:t>major significance of the </a:t>
            </a:r>
            <a:r>
              <a:rPr lang="en-GB" dirty="0" err="1" smtClean="0"/>
              <a:t>Kubler</a:t>
            </a:r>
            <a:r>
              <a:rPr lang="en-GB" dirty="0" smtClean="0"/>
              <a:t>-Ross model is that it maps the emotional responses that staff are may experience if or when Management announce a major change. </a:t>
            </a:r>
            <a:endParaRPr lang="en-GB" dirty="0" smtClean="0"/>
          </a:p>
          <a:p>
            <a:r>
              <a:rPr lang="en-GB" dirty="0" smtClean="0"/>
              <a:t>Dr</a:t>
            </a:r>
            <a:r>
              <a:rPr lang="en-GB" dirty="0" smtClean="0"/>
              <a:t>. </a:t>
            </a:r>
            <a:r>
              <a:rPr lang="en-GB" dirty="0" err="1" smtClean="0"/>
              <a:t>Kübler</a:t>
            </a:r>
            <a:r>
              <a:rPr lang="en-GB" dirty="0" smtClean="0"/>
              <a:t>-Ross extensive work with the dying led to the book On Death and Dying in 1969.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 smtClean="0"/>
              <a:t>this work she proposed the now famous Five Stages of Grief as a pattern of adjustment.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 smtClean="0"/>
              <a:t>five stages of grief are denial, anger, bargaining, depression, and acceptance.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(2) The </a:t>
            </a:r>
            <a:r>
              <a:rPr lang="en-GB" dirty="0" err="1" smtClean="0"/>
              <a:t>Kübler</a:t>
            </a:r>
            <a:r>
              <a:rPr lang="en-GB" dirty="0" smtClean="0"/>
              <a:t>-Ross grief cycle </a:t>
            </a:r>
            <a:r>
              <a:rPr lang="en-GB" dirty="0" smtClean="0"/>
              <a:t>Model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Originally used to describe the cycle of emotional changes experienced by people who were unwell, Elizabeth </a:t>
            </a:r>
            <a:r>
              <a:rPr lang="en-GB" dirty="0" err="1" smtClean="0"/>
              <a:t>Kübler</a:t>
            </a:r>
            <a:r>
              <a:rPr lang="en-GB" dirty="0" smtClean="0"/>
              <a:t>-Ross's model though evolved within a clinical environment, was found to have a far wider application to people experiencing any perceived bad news.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 smtClean="0"/>
              <a:t>essence, this model maps the emotional responses that staff are likely to experience if or when a major change is announced and especially if this is likely to contain perceived bad news.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importance and significance of this </a:t>
            </a:r>
            <a:r>
              <a:rPr lang="en-GB" b="1" dirty="0" smtClean="0"/>
              <a:t>change management theory</a:t>
            </a:r>
            <a:r>
              <a:rPr lang="en-GB" dirty="0" smtClean="0"/>
              <a:t> is that it highlights very clearly the emotional terrain that people are likely to experience, and the necessity for clear yet compassionate leadership - and especially through the initial phases of the change</a:t>
            </a:r>
            <a:r>
              <a:rPr lang="en-GB" dirty="0" smtClean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Kübler</a:t>
            </a:r>
            <a:r>
              <a:rPr lang="en-GB" dirty="0" smtClean="0"/>
              <a:t>-Ross </a:t>
            </a:r>
            <a:r>
              <a:rPr lang="en-GB" dirty="0" smtClean="0"/>
              <a:t>Model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Aka "</a:t>
            </a:r>
            <a:r>
              <a:rPr lang="en-GB" b="1" dirty="0" smtClean="0"/>
              <a:t>The change </a:t>
            </a:r>
            <a:r>
              <a:rPr lang="en-GB" b="1" dirty="0" smtClean="0"/>
              <a:t>roller coaster</a:t>
            </a:r>
            <a:r>
              <a:rPr lang="en-GB" dirty="0" smtClean="0"/>
              <a:t>“.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change </a:t>
            </a:r>
            <a:r>
              <a:rPr lang="en-GB" dirty="0" smtClean="0"/>
              <a:t>roller </a:t>
            </a:r>
            <a:r>
              <a:rPr lang="en-GB" dirty="0" smtClean="0"/>
              <a:t>coaster highlights very clearly the emotional terrain that </a:t>
            </a:r>
            <a:r>
              <a:rPr lang="en-GB" dirty="0" smtClean="0"/>
              <a:t>staff </a:t>
            </a:r>
            <a:r>
              <a:rPr lang="en-GB" dirty="0" smtClean="0"/>
              <a:t>are likely to experience and the necessity for clear yet </a:t>
            </a:r>
            <a:r>
              <a:rPr lang="en-GB" b="1" dirty="0" smtClean="0"/>
              <a:t>compassionate leadership </a:t>
            </a:r>
            <a:r>
              <a:rPr lang="en-GB" dirty="0" smtClean="0"/>
              <a:t>- </a:t>
            </a:r>
            <a:r>
              <a:rPr lang="en-GB" dirty="0" smtClean="0"/>
              <a:t>especially </a:t>
            </a:r>
            <a:r>
              <a:rPr lang="en-GB" dirty="0" smtClean="0"/>
              <a:t>through the initial phases of the change.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is </a:t>
            </a:r>
            <a:r>
              <a:rPr lang="en-GB" dirty="0" smtClean="0"/>
              <a:t>why a clear and positive Communications </a:t>
            </a:r>
            <a:r>
              <a:rPr lang="en-GB" dirty="0" smtClean="0"/>
              <a:t>Strategy is very important.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Kübler</a:t>
            </a:r>
            <a:r>
              <a:rPr lang="en-GB" dirty="0" smtClean="0"/>
              <a:t>-Ross </a:t>
            </a:r>
            <a:r>
              <a:rPr lang="en-GB" dirty="0" smtClean="0"/>
              <a:t>Model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changingminds.org/images/kubler_ros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3"/>
            <a:ext cx="8280920" cy="422327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95536" y="652534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ref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image.slidesharecdn.com/kublerossgriefcycle-12836948859031-phpapp01/95/slide-1-728.jpg?cb=12836950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72007"/>
            <a:ext cx="8316416" cy="623731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95536" y="6453336"/>
            <a:ext cx="3225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hlinkClick r:id="rId3"/>
              </a:rPr>
              <a:t>ref</a:t>
            </a:r>
            <a:endParaRPr lang="en-GB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static.squarespace.com/static/51680240e4b00ee22f23417d/t/5257f9b0e4b070f48220ab64/1381497266409/The%20Change%20Model%2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672"/>
            <a:ext cx="9156209" cy="525658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95536" y="6597352"/>
            <a:ext cx="3225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hlinkClick r:id="rId3"/>
              </a:rPr>
              <a:t>ref</a:t>
            </a:r>
            <a:endParaRPr lang="en-GB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</a:t>
            </a:r>
            <a:r>
              <a:rPr lang="en-GB" dirty="0" smtClean="0"/>
              <a:t>ADKAR change model was first published by </a:t>
            </a:r>
            <a:r>
              <a:rPr lang="en-GB" dirty="0" err="1" smtClean="0"/>
              <a:t>Prosci</a:t>
            </a:r>
            <a:r>
              <a:rPr lang="en-GB" dirty="0" smtClean="0"/>
              <a:t> in 1998. </a:t>
            </a:r>
            <a:r>
              <a:rPr lang="en-GB" dirty="0" err="1" smtClean="0"/>
              <a:t>Prosci</a:t>
            </a:r>
            <a:r>
              <a:rPr lang="en-GB" dirty="0" smtClean="0"/>
              <a:t> is the recognised leader in business process design and change management research, and is the world's largest provider of change management and reengineering toolkits and benchmarking information. In 2006, </a:t>
            </a:r>
            <a:r>
              <a:rPr lang="en-GB" dirty="0" err="1" smtClean="0"/>
              <a:t>Prosci</a:t>
            </a:r>
            <a:r>
              <a:rPr lang="en-GB" dirty="0" smtClean="0"/>
              <a:t> released the first complete text on the ADKAR model in Jeff Hiatt's book ADKAR: a model for change in business, government and our community. </a:t>
            </a:r>
          </a:p>
          <a:p>
            <a:r>
              <a:rPr lang="en-GB" dirty="0" err="1" smtClean="0"/>
              <a:t>Prosci’s</a:t>
            </a:r>
            <a:r>
              <a:rPr lang="en-GB" dirty="0" smtClean="0"/>
              <a:t> own research shows that problems with the people dimension of change is the most commonly cited reason for project failures. The ADKAR change model is founded on </a:t>
            </a:r>
            <a:r>
              <a:rPr lang="en-GB" dirty="0" smtClean="0"/>
              <a:t>the ideas: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It is </a:t>
            </a:r>
            <a:r>
              <a:rPr lang="en-GB" b="1" dirty="0" smtClean="0"/>
              <a:t>people who change</a:t>
            </a:r>
            <a:r>
              <a:rPr lang="en-GB" dirty="0" smtClean="0"/>
              <a:t>, not organisations.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Successful </a:t>
            </a:r>
            <a:r>
              <a:rPr lang="en-GB" dirty="0" smtClean="0"/>
              <a:t>change occurs when individual change matches the stages of organisational change.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dirty="0" smtClean="0"/>
              <a:t>(3) The Prosci ADKAR </a:t>
            </a:r>
            <a:r>
              <a:rPr lang="it-IT" dirty="0" smtClean="0"/>
              <a:t>Model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 smtClean="0"/>
              <a:t>	For </a:t>
            </a:r>
            <a:r>
              <a:rPr lang="en-GB" dirty="0" smtClean="0"/>
              <a:t>successful change to occur at the individual level people need to move through each of these stages:</a:t>
            </a:r>
          </a:p>
          <a:p>
            <a:pPr lvl="0"/>
            <a:r>
              <a:rPr lang="en-GB" b="1" dirty="0" smtClean="0"/>
              <a:t>Awareness</a:t>
            </a:r>
            <a:r>
              <a:rPr lang="en-GB" dirty="0" smtClean="0"/>
              <a:t> of the need for change.</a:t>
            </a:r>
          </a:p>
          <a:p>
            <a:pPr lvl="0"/>
            <a:r>
              <a:rPr lang="en-GB" b="1" dirty="0" smtClean="0"/>
              <a:t>Desire</a:t>
            </a:r>
            <a:r>
              <a:rPr lang="en-GB" dirty="0" smtClean="0"/>
              <a:t> to make the change happen.</a:t>
            </a:r>
          </a:p>
          <a:p>
            <a:pPr lvl="0"/>
            <a:r>
              <a:rPr lang="en-GB" b="1" dirty="0" smtClean="0"/>
              <a:t>Knowledge</a:t>
            </a:r>
            <a:r>
              <a:rPr lang="en-GB" dirty="0" smtClean="0"/>
              <a:t> about how to change.</a:t>
            </a:r>
          </a:p>
          <a:p>
            <a:pPr lvl="0"/>
            <a:r>
              <a:rPr lang="en-GB" b="1" dirty="0" smtClean="0"/>
              <a:t>Ability</a:t>
            </a:r>
            <a:r>
              <a:rPr lang="en-GB" dirty="0" smtClean="0"/>
              <a:t> to implement new skills and </a:t>
            </a:r>
            <a:r>
              <a:rPr lang="en-GB" dirty="0" err="1" smtClean="0"/>
              <a:t>behaviors</a:t>
            </a:r>
            <a:r>
              <a:rPr lang="en-GB" dirty="0" smtClean="0"/>
              <a:t>.</a:t>
            </a:r>
          </a:p>
          <a:p>
            <a:pPr lvl="0"/>
            <a:r>
              <a:rPr lang="en-GB" b="1" dirty="0" smtClean="0"/>
              <a:t>Reinforcement</a:t>
            </a:r>
            <a:r>
              <a:rPr lang="en-GB" dirty="0" smtClean="0"/>
              <a:t> to retain the change once it has been made.</a:t>
            </a:r>
          </a:p>
          <a:p>
            <a:endParaRPr lang="en-GB" dirty="0" smtClean="0"/>
          </a:p>
          <a:p>
            <a:r>
              <a:rPr lang="en-GB" dirty="0" smtClean="0"/>
              <a:t>The ADKAR Model suggests that understanding people and emotional intelligence</a:t>
            </a:r>
            <a:r>
              <a:rPr lang="en-GB" b="1" dirty="0" smtClean="0"/>
              <a:t> </a:t>
            </a:r>
            <a:r>
              <a:rPr lang="en-GB" dirty="0" smtClean="0"/>
              <a:t>is a key component of any successful change management process.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smtClean="0"/>
              <a:t>The Prosci ADKAR Model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They </a:t>
            </a:r>
            <a:r>
              <a:rPr lang="en-GB" dirty="0" smtClean="0"/>
              <a:t>had no input or involvement in the decision.</a:t>
            </a:r>
          </a:p>
          <a:p>
            <a:pPr lvl="0"/>
            <a:r>
              <a:rPr lang="en-GB" dirty="0" smtClean="0"/>
              <a:t>They believe change is unnecessary or will make the situation worse.</a:t>
            </a:r>
          </a:p>
          <a:p>
            <a:pPr lvl="0"/>
            <a:r>
              <a:rPr lang="en-GB" dirty="0" smtClean="0"/>
              <a:t>They fear that the change will mean personal loss of: security, money, status, friends or freedom.</a:t>
            </a:r>
          </a:p>
          <a:p>
            <a:pPr lvl="0"/>
            <a:r>
              <a:rPr lang="en-GB" dirty="0" smtClean="0"/>
              <a:t>The change was a surprise.</a:t>
            </a:r>
          </a:p>
          <a:p>
            <a:pPr lvl="0"/>
            <a:r>
              <a:rPr lang="en-GB" dirty="0" smtClean="0"/>
              <a:t>They are not confident that the change will succeed.</a:t>
            </a:r>
          </a:p>
          <a:p>
            <a:pPr lvl="0"/>
            <a:r>
              <a:rPr lang="en-GB" dirty="0" smtClean="0"/>
              <a:t>They feel manipulated because the changes were kept secret during the planning stage. </a:t>
            </a:r>
          </a:p>
          <a:p>
            <a:pPr lvl="0"/>
            <a:r>
              <a:rPr lang="en-GB" dirty="0" smtClean="0"/>
              <a:t>They believe that the organization lacks the necessary resources to implement the change.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People resist change when</a:t>
            </a:r>
            <a:r>
              <a:rPr lang="en-GB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Kurt </a:t>
            </a:r>
            <a:r>
              <a:rPr lang="en-GB" b="1" dirty="0" err="1" smtClean="0"/>
              <a:t>Lewin</a:t>
            </a:r>
            <a:r>
              <a:rPr lang="en-GB" b="1" dirty="0" smtClean="0"/>
              <a:t> </a:t>
            </a:r>
            <a:r>
              <a:rPr lang="en-GB" dirty="0" smtClean="0"/>
              <a:t>developed a</a:t>
            </a:r>
            <a:r>
              <a:rPr lang="en-GB" dirty="0" smtClean="0"/>
              <a:t> </a:t>
            </a:r>
            <a:r>
              <a:rPr lang="en-GB" dirty="0" smtClean="0"/>
              <a:t>framework called </a:t>
            </a:r>
            <a:r>
              <a:rPr lang="en-GB" b="1" dirty="0" smtClean="0"/>
              <a:t>Force-field </a:t>
            </a:r>
            <a:r>
              <a:rPr lang="en-GB" b="1" dirty="0" smtClean="0"/>
              <a:t>analysis</a:t>
            </a:r>
            <a:r>
              <a:rPr lang="en-GB" dirty="0" smtClean="0"/>
              <a:t> </a:t>
            </a:r>
            <a:r>
              <a:rPr lang="en-GB" dirty="0" smtClean="0"/>
              <a:t>for </a:t>
            </a:r>
            <a:r>
              <a:rPr lang="en-GB" dirty="0" smtClean="0"/>
              <a:t>looking at the factors (</a:t>
            </a:r>
            <a:r>
              <a:rPr lang="en-GB" i="1" dirty="0" smtClean="0"/>
              <a:t>forces</a:t>
            </a:r>
            <a:r>
              <a:rPr lang="en-GB" dirty="0" smtClean="0"/>
              <a:t>) that are either driving movement toward a goal (helping forces) or blocking movement toward a goal (hindering forces</a:t>
            </a:r>
            <a:r>
              <a:rPr lang="en-GB" dirty="0" smtClean="0"/>
              <a:t>).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Lewin’s</a:t>
            </a:r>
            <a:r>
              <a:rPr lang="en-GB" dirty="0" smtClean="0"/>
              <a:t> </a:t>
            </a:r>
            <a:r>
              <a:rPr lang="en-GB" dirty="0" smtClean="0"/>
              <a:t>Force-field analysis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25658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With regard to managing change the process is outlined below</a:t>
            </a:r>
            <a:r>
              <a:rPr lang="en-GB" dirty="0" smtClean="0"/>
              <a:t>: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1:</a:t>
            </a:r>
            <a:r>
              <a:rPr lang="en-US" dirty="0" smtClean="0"/>
              <a:t> Define the </a:t>
            </a:r>
            <a:r>
              <a:rPr lang="en-US" dirty="0" smtClean="0"/>
              <a:t>Change.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</a:t>
            </a:r>
            <a:r>
              <a:rPr lang="en-US" b="1" dirty="0" smtClean="0"/>
              <a:t>2:</a:t>
            </a:r>
            <a:r>
              <a:rPr lang="en-US" dirty="0" smtClean="0"/>
              <a:t> List the forces working for and against the desired change. These can be based on people, power, symbols, procedures, resources, time, external factors,  culture </a:t>
            </a:r>
            <a:r>
              <a:rPr lang="en-US" dirty="0" smtClean="0"/>
              <a:t>etc..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</a:t>
            </a:r>
            <a:r>
              <a:rPr lang="en-GB" b="1" dirty="0" smtClean="0"/>
              <a:t>3:</a:t>
            </a:r>
            <a:r>
              <a:rPr lang="en-GB" dirty="0" smtClean="0"/>
              <a:t> Rate each of the forces for and against change in terms of strength: e.g. out of 10 or high, medium, </a:t>
            </a:r>
            <a:r>
              <a:rPr lang="en-GB" dirty="0" smtClean="0"/>
              <a:t>low.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</a:t>
            </a:r>
            <a:r>
              <a:rPr lang="en-GB" b="1" dirty="0" smtClean="0"/>
              <a:t>4:</a:t>
            </a:r>
            <a:r>
              <a:rPr lang="en-GB" dirty="0" smtClean="0"/>
              <a:t> Create a Force-field analysis diagram, draw lines of different lengths to indicate the different strengths of the </a:t>
            </a:r>
            <a:r>
              <a:rPr lang="en-GB" dirty="0" smtClean="0"/>
              <a:t>forces.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</a:t>
            </a:r>
            <a:r>
              <a:rPr lang="en-US" b="1" dirty="0" smtClean="0"/>
              <a:t>6:</a:t>
            </a:r>
            <a:r>
              <a:rPr lang="en-US" dirty="0" smtClean="0"/>
              <a:t> Document strategies to overcome barriers to change e.g. for each force supporting the change indicate how the force may be strengthened and/or forces opposing the change how they could be weakened. </a:t>
            </a:r>
            <a:endParaRPr lang="en-GB" dirty="0" smtClean="0"/>
          </a:p>
          <a:p>
            <a:pPr>
              <a:buNone/>
            </a:pPr>
            <a:r>
              <a:rPr lang="en-US" b="1" u="sng" dirty="0" smtClean="0"/>
              <a:t>Practical implementation </a:t>
            </a:r>
            <a:r>
              <a:rPr lang="en-US" b="1" u="sng" dirty="0" smtClean="0"/>
              <a:t>guidelines:</a:t>
            </a:r>
            <a:endParaRPr lang="en-US" dirty="0" smtClean="0"/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</a:t>
            </a:r>
            <a:r>
              <a:rPr lang="en-US" b="1" dirty="0" smtClean="0"/>
              <a:t>7: </a:t>
            </a:r>
            <a:r>
              <a:rPr lang="en-US" dirty="0" smtClean="0"/>
              <a:t>identify the resources that will be needed to take the agreed actions and how these resources may be </a:t>
            </a:r>
            <a:r>
              <a:rPr lang="en-US" dirty="0" smtClean="0"/>
              <a:t>obtained.</a:t>
            </a:r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</a:t>
            </a:r>
            <a:r>
              <a:rPr lang="en-US" b="1" dirty="0" smtClean="0"/>
              <a:t>8: </a:t>
            </a:r>
            <a:r>
              <a:rPr lang="en-US" dirty="0" smtClean="0"/>
              <a:t>Make a practical action plan designed to achieve the change, which should include timing of events, specified milestones and deadlines, specific responsibilities and who does what. 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Lewin’s</a:t>
            </a:r>
            <a:r>
              <a:rPr lang="en-GB" dirty="0" smtClean="0"/>
              <a:t> Force-field analysis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mindtools.com/media/Diagrams/Force-Field-Analysis-Example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0"/>
            <a:ext cx="8126724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3012" y="6597352"/>
            <a:ext cx="3225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hlinkClick r:id="rId3"/>
              </a:rPr>
              <a:t>ref</a:t>
            </a:r>
            <a:endParaRPr lang="en-GB" sz="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800" dirty="0" smtClean="0"/>
              <a:t>	According </a:t>
            </a:r>
            <a:r>
              <a:rPr lang="en-GB" sz="2800" dirty="0" smtClean="0"/>
              <a:t>to </a:t>
            </a:r>
            <a:r>
              <a:rPr lang="en-GB" sz="2800" b="1" dirty="0" err="1" smtClean="0"/>
              <a:t>Kotter</a:t>
            </a:r>
            <a:r>
              <a:rPr lang="en-GB" sz="2800" dirty="0" smtClean="0"/>
              <a:t> overcoming resistance to change consists of the following key points:</a:t>
            </a:r>
          </a:p>
          <a:p>
            <a:pPr lvl="0"/>
            <a:r>
              <a:rPr lang="en-GB" sz="2800" b="1" dirty="0" smtClean="0"/>
              <a:t>Inform: </a:t>
            </a:r>
            <a:r>
              <a:rPr lang="en-GB" sz="2800" dirty="0" smtClean="0"/>
              <a:t>Open &amp; Honest with employees;</a:t>
            </a:r>
          </a:p>
          <a:p>
            <a:pPr lvl="0"/>
            <a:r>
              <a:rPr lang="en-GB" sz="2800" b="1" dirty="0" smtClean="0"/>
              <a:t>Negotiation: </a:t>
            </a:r>
            <a:r>
              <a:rPr lang="en-GB" sz="2800" dirty="0" smtClean="0"/>
              <a:t>Two-way Communication;</a:t>
            </a:r>
          </a:p>
          <a:p>
            <a:pPr lvl="0"/>
            <a:r>
              <a:rPr lang="en-GB" sz="2800" b="1" dirty="0" smtClean="0"/>
              <a:t>Participation and involvement: </a:t>
            </a:r>
            <a:r>
              <a:rPr lang="en-GB" sz="2800" dirty="0" smtClean="0"/>
              <a:t>Open to ideas from staff; </a:t>
            </a:r>
          </a:p>
          <a:p>
            <a:pPr lvl="0"/>
            <a:r>
              <a:rPr lang="en-GB" sz="2800" b="1" dirty="0" smtClean="0"/>
              <a:t>Support: </a:t>
            </a:r>
            <a:r>
              <a:rPr lang="en-GB" sz="2800" dirty="0" smtClean="0"/>
              <a:t>staff going through change such as:</a:t>
            </a:r>
          </a:p>
          <a:p>
            <a:pPr lvl="1"/>
            <a:r>
              <a:rPr lang="en-GB" sz="2400" dirty="0" smtClean="0"/>
              <a:t>Listen and understand, sympathise and understand their emotions;</a:t>
            </a:r>
          </a:p>
          <a:p>
            <a:pPr lvl="1"/>
            <a:r>
              <a:rPr lang="en-GB" sz="2400" dirty="0" smtClean="0"/>
              <a:t>Re-train, re-skill and empower staff;</a:t>
            </a:r>
          </a:p>
          <a:p>
            <a:pPr lvl="1"/>
            <a:r>
              <a:rPr lang="en-GB" sz="2400" dirty="0" smtClean="0"/>
              <a:t>Open to communication such as via email, regular staff meetings, post updates on staff network and notices such as notice-boards.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/>
              <a:t>Overcoming Resistance to Change: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There </a:t>
            </a:r>
            <a:r>
              <a:rPr lang="en-GB" dirty="0" smtClean="0"/>
              <a:t>are many guidelines for successfully implementing change, perhaps one of the most know and </a:t>
            </a:r>
            <a:r>
              <a:rPr lang="en-GB" dirty="0" smtClean="0"/>
              <a:t>used </a:t>
            </a:r>
            <a:r>
              <a:rPr lang="en-GB" dirty="0" smtClean="0"/>
              <a:t>is John </a:t>
            </a:r>
            <a:r>
              <a:rPr lang="en-GB" dirty="0" err="1" smtClean="0"/>
              <a:t>Kotter's</a:t>
            </a:r>
            <a:r>
              <a:rPr lang="en-GB" dirty="0" smtClean="0"/>
              <a:t> guiding principles for leading change. </a:t>
            </a:r>
            <a:endParaRPr lang="en-GB" dirty="0" smtClean="0"/>
          </a:p>
          <a:p>
            <a:r>
              <a:rPr lang="en-GB" dirty="0" smtClean="0"/>
              <a:t>John </a:t>
            </a:r>
            <a:r>
              <a:rPr lang="en-GB" dirty="0" err="1" smtClean="0"/>
              <a:t>Kotter</a:t>
            </a:r>
            <a:r>
              <a:rPr lang="en-GB" dirty="0" smtClean="0"/>
              <a:t> sets out 8 steps for managing change which managers and change leaders should follow if a change initiative is to succeed: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Establish</a:t>
            </a:r>
            <a:r>
              <a:rPr lang="en-GB" dirty="0" smtClean="0"/>
              <a:t> </a:t>
            </a:r>
            <a:r>
              <a:rPr lang="en-GB" dirty="0" smtClean="0"/>
              <a:t>a sense of </a:t>
            </a:r>
            <a:r>
              <a:rPr lang="en-GB" dirty="0" smtClean="0"/>
              <a:t>urgency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Create</a:t>
            </a:r>
            <a:r>
              <a:rPr lang="en-GB" dirty="0" smtClean="0"/>
              <a:t> </a:t>
            </a:r>
            <a:r>
              <a:rPr lang="en-GB" dirty="0" smtClean="0"/>
              <a:t>a guiding </a:t>
            </a:r>
            <a:r>
              <a:rPr lang="en-GB" dirty="0" smtClean="0"/>
              <a:t>coalition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Develop</a:t>
            </a:r>
            <a:r>
              <a:rPr lang="en-GB" dirty="0" smtClean="0"/>
              <a:t> </a:t>
            </a:r>
            <a:r>
              <a:rPr lang="en-GB" dirty="0" smtClean="0"/>
              <a:t>a vision and </a:t>
            </a:r>
            <a:r>
              <a:rPr lang="en-GB" dirty="0" smtClean="0"/>
              <a:t>strategy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Communicate</a:t>
            </a:r>
            <a:r>
              <a:rPr lang="en-GB" dirty="0" smtClean="0"/>
              <a:t> </a:t>
            </a:r>
            <a:r>
              <a:rPr lang="en-GB" dirty="0" smtClean="0"/>
              <a:t>the change </a:t>
            </a:r>
            <a:r>
              <a:rPr lang="en-GB" dirty="0" smtClean="0"/>
              <a:t>vision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Empower</a:t>
            </a:r>
            <a:r>
              <a:rPr lang="en-GB" dirty="0" smtClean="0"/>
              <a:t> </a:t>
            </a:r>
            <a:r>
              <a:rPr lang="en-GB" dirty="0" smtClean="0"/>
              <a:t>employees for broad-based </a:t>
            </a:r>
            <a:r>
              <a:rPr lang="en-GB" dirty="0" smtClean="0"/>
              <a:t>action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Generating</a:t>
            </a:r>
            <a:r>
              <a:rPr lang="en-GB" dirty="0" smtClean="0"/>
              <a:t> </a:t>
            </a:r>
            <a:r>
              <a:rPr lang="en-GB" dirty="0" smtClean="0"/>
              <a:t>short-term </a:t>
            </a:r>
            <a:r>
              <a:rPr lang="en-GB" dirty="0" smtClean="0"/>
              <a:t>wins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Consolidate</a:t>
            </a:r>
            <a:r>
              <a:rPr lang="en-GB" dirty="0" smtClean="0"/>
              <a:t> </a:t>
            </a:r>
            <a:r>
              <a:rPr lang="en-GB" dirty="0" smtClean="0"/>
              <a:t>gains and produce more </a:t>
            </a:r>
            <a:r>
              <a:rPr lang="en-GB" dirty="0" smtClean="0"/>
              <a:t>change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b="1" dirty="0" smtClean="0"/>
              <a:t>Anchor</a:t>
            </a:r>
            <a:r>
              <a:rPr lang="en-GB" dirty="0" smtClean="0"/>
              <a:t> </a:t>
            </a:r>
            <a:r>
              <a:rPr lang="en-GB" dirty="0" smtClean="0"/>
              <a:t>new approaches in the culture.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John </a:t>
            </a:r>
            <a:r>
              <a:rPr lang="en-GB" dirty="0" err="1" smtClean="0"/>
              <a:t>Kotter’s</a:t>
            </a:r>
            <a:r>
              <a:rPr lang="en-GB" dirty="0" smtClean="0"/>
              <a:t> 8 </a:t>
            </a:r>
            <a:r>
              <a:rPr lang="en-GB" dirty="0" smtClean="0"/>
              <a:t>steps for managing change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4525963"/>
          </a:xfrm>
        </p:spPr>
        <p:txBody>
          <a:bodyPr/>
          <a:lstStyle/>
          <a:p>
            <a:pPr marL="624078" indent="-514350"/>
            <a:r>
              <a:rPr lang="en-GB" dirty="0" smtClean="0"/>
              <a:t>Communication</a:t>
            </a:r>
            <a:r>
              <a:rPr lang="en-GB" dirty="0" smtClean="0"/>
              <a:t> </a:t>
            </a:r>
            <a:r>
              <a:rPr lang="en-GB" dirty="0" smtClean="0"/>
              <a:t>ad Employee support are essential components of a successful change management process.</a:t>
            </a:r>
            <a:endParaRPr lang="en-GB" dirty="0" smtClean="0"/>
          </a:p>
          <a:p>
            <a:pPr marL="624078" indent="-514350"/>
            <a:r>
              <a:rPr lang="en-GB" dirty="0" smtClean="0"/>
              <a:t>This involves communicating the purpose of the change, the benefits, the objectives, how the change will be carried out and who will be involved</a:t>
            </a:r>
            <a:r>
              <a:rPr lang="en-GB" dirty="0" smtClean="0"/>
              <a:t>.</a:t>
            </a:r>
          </a:p>
          <a:p>
            <a:pPr marL="624078" indent="-514350"/>
            <a:r>
              <a:rPr lang="en-GB" dirty="0" smtClean="0"/>
              <a:t>Providing two-way methods of communication to allow any and all employee concerns to be addressed.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Commnuication</a:t>
            </a:r>
            <a:r>
              <a:rPr lang="en-GB" dirty="0" smtClean="0"/>
              <a:t> is Key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Users\Pamela\AppData\Local\Microsoft\Windows\Temporary Internet Files\Content.IE5\5XYZY1AZ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process of Change in an Organisation operates at three levels: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It </a:t>
            </a:r>
            <a:r>
              <a:rPr lang="en-GB" dirty="0" smtClean="0"/>
              <a:t>involves </a:t>
            </a:r>
            <a:r>
              <a:rPr lang="en-GB" b="1" dirty="0" smtClean="0"/>
              <a:t>changing people and their behaviours</a:t>
            </a:r>
            <a:r>
              <a:rPr lang="en-GB" dirty="0" smtClean="0"/>
              <a:t>. 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It </a:t>
            </a:r>
            <a:r>
              <a:rPr lang="en-GB" dirty="0" smtClean="0"/>
              <a:t>involves </a:t>
            </a:r>
            <a:r>
              <a:rPr lang="en-GB" b="1" dirty="0" smtClean="0"/>
              <a:t>changing organisational structures and cultures</a:t>
            </a:r>
            <a:r>
              <a:rPr lang="en-GB" dirty="0" smtClean="0"/>
              <a:t>. 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It </a:t>
            </a:r>
            <a:r>
              <a:rPr lang="en-GB" dirty="0" smtClean="0"/>
              <a:t>involves </a:t>
            </a:r>
            <a:r>
              <a:rPr lang="en-GB" b="1" dirty="0" smtClean="0"/>
              <a:t>changing processes within the organisation</a:t>
            </a:r>
            <a:r>
              <a:rPr lang="en-GB" dirty="0" smtClean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Org. Change operates </a:t>
            </a:r>
            <a:r>
              <a:rPr lang="en-GB" dirty="0" smtClean="0"/>
              <a:t>at </a:t>
            </a:r>
            <a:r>
              <a:rPr lang="en-GB" dirty="0" smtClean="0"/>
              <a:t>3 levels</a:t>
            </a:r>
            <a:endParaRPr lang="en-GB" b="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 descr="http://hainescentre.com/wp-content/uploads/2013/07/rollercoaste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032" y="19470"/>
            <a:ext cx="8676456" cy="657788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0" y="6597352"/>
            <a:ext cx="3225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hlinkClick r:id="rId3"/>
              </a:rPr>
              <a:t>ref</a:t>
            </a:r>
            <a:endParaRPr lang="en-GB" sz="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</TotalTime>
  <Words>1242</Words>
  <Application>Microsoft Office PowerPoint</Application>
  <PresentationFormat>On-screen Show (4:3)</PresentationFormat>
  <Paragraphs>122</Paragraphs>
  <Slides>26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Concourse</vt:lpstr>
      <vt:lpstr>Change Management</vt:lpstr>
      <vt:lpstr>Change Management</vt:lpstr>
      <vt:lpstr>Organisational Change</vt:lpstr>
      <vt:lpstr>Faced with change</vt:lpstr>
      <vt:lpstr>Emotional intelligence</vt:lpstr>
      <vt:lpstr>Change Management Models</vt:lpstr>
      <vt:lpstr>(1) Lewin's Freeze Phases Model</vt:lpstr>
      <vt:lpstr>Lewin's Freeze Phases Model</vt:lpstr>
      <vt:lpstr>(2) The Kübler-Ross grief cycle Model</vt:lpstr>
      <vt:lpstr>The Kübler-Ross Model</vt:lpstr>
      <vt:lpstr>The Kübler-Ross Model</vt:lpstr>
      <vt:lpstr>Slide 12</vt:lpstr>
      <vt:lpstr>Slide 13</vt:lpstr>
      <vt:lpstr>Slide 14</vt:lpstr>
      <vt:lpstr>(3) The Prosci ADKAR Model</vt:lpstr>
      <vt:lpstr>The Prosci ADKAR Model</vt:lpstr>
      <vt:lpstr>People resist change when:</vt:lpstr>
      <vt:lpstr>Lewin’s Force-field analysis</vt:lpstr>
      <vt:lpstr>Lewin’s Force-field analysis</vt:lpstr>
      <vt:lpstr>Slide 20</vt:lpstr>
      <vt:lpstr>Overcoming Resistance to Change:</vt:lpstr>
      <vt:lpstr>John Kotter’s 8 steps for managing change</vt:lpstr>
      <vt:lpstr>Commnuication is Key</vt:lpstr>
      <vt:lpstr>Slide 24</vt:lpstr>
      <vt:lpstr>Org. Change operates at 3 levels</vt:lpstr>
      <vt:lpstr>Slide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</dc:title>
  <dc:creator>Pamela</dc:creator>
  <cp:lastModifiedBy>Pamela</cp:lastModifiedBy>
  <cp:revision>7</cp:revision>
  <dcterms:created xsi:type="dcterms:W3CDTF">2014-03-11T12:30:48Z</dcterms:created>
  <dcterms:modified xsi:type="dcterms:W3CDTF">2014-03-11T13:28:58Z</dcterms:modified>
</cp:coreProperties>
</file>