
<file path=[Content_Types].xml><?xml version="1.0" encoding="utf-8"?>
<Types xmlns="http://schemas.openxmlformats.org/package/2006/content-types">
  <Default Extension="bmp" ContentType="image/bmp"/>
  <Default Extension="gif" ContentType="image/gi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17"/>
  </p:notesMasterIdLst>
  <p:sldIdLst>
    <p:sldId id="256" r:id="rId2"/>
    <p:sldId id="278" r:id="rId3"/>
    <p:sldId id="267" r:id="rId4"/>
    <p:sldId id="269" r:id="rId5"/>
    <p:sldId id="274" r:id="rId6"/>
    <p:sldId id="275" r:id="rId7"/>
    <p:sldId id="259" r:id="rId8"/>
    <p:sldId id="271" r:id="rId9"/>
    <p:sldId id="272" r:id="rId10"/>
    <p:sldId id="273" r:id="rId11"/>
    <p:sldId id="277" r:id="rId12"/>
    <p:sldId id="276" r:id="rId13"/>
    <p:sldId id="279" r:id="rId14"/>
    <p:sldId id="280" r:id="rId15"/>
    <p:sldId id="26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6DF86F-D7B9-493F-9B6A-550A9FB722F0}" v="9" dt="2023-02-02T18:03:19.6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91" d="100"/>
          <a:sy n="91" d="100"/>
        </p:scale>
        <p:origin x="32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y Taylor (1804033)" userId="f3e9dff7-4b0c-472e-90a8-b7cb16993df9" providerId="ADAL" clId="{4ACA7420-750E-4AC8-86CD-E55FCFAB336C}"/>
    <pc:docChg chg="addSld modSld sldOrd">
      <pc:chgData name="Tracy Taylor (1804033)" userId="f3e9dff7-4b0c-472e-90a8-b7cb16993df9" providerId="ADAL" clId="{4ACA7420-750E-4AC8-86CD-E55FCFAB336C}" dt="2023-01-31T01:52:45.693" v="3"/>
      <pc:docMkLst>
        <pc:docMk/>
      </pc:docMkLst>
      <pc:sldChg chg="add ord">
        <pc:chgData name="Tracy Taylor (1804033)" userId="f3e9dff7-4b0c-472e-90a8-b7cb16993df9" providerId="ADAL" clId="{4ACA7420-750E-4AC8-86CD-E55FCFAB336C}" dt="2023-01-31T01:52:45.693" v="3"/>
        <pc:sldMkLst>
          <pc:docMk/>
          <pc:sldMk cId="989432287" sldId="277"/>
        </pc:sldMkLst>
      </pc:sldChg>
    </pc:docChg>
  </pc:docChgLst>
  <pc:docChgLst>
    <pc:chgData name="Tracy Taylor (1804033)" userId="f3e9dff7-4b0c-472e-90a8-b7cb16993df9" providerId="ADAL" clId="{9A6DF86F-D7B9-493F-9B6A-550A9FB722F0}"/>
    <pc:docChg chg="custSel addSld delSld modSld sldOrd">
      <pc:chgData name="Tracy Taylor (1804033)" userId="f3e9dff7-4b0c-472e-90a8-b7cb16993df9" providerId="ADAL" clId="{9A6DF86F-D7B9-493F-9B6A-550A9FB722F0}" dt="2023-02-15T00:26:59.054" v="207" actId="255"/>
      <pc:docMkLst>
        <pc:docMk/>
      </pc:docMkLst>
      <pc:sldChg chg="modSp mod">
        <pc:chgData name="Tracy Taylor (1804033)" userId="f3e9dff7-4b0c-472e-90a8-b7cb16993df9" providerId="ADAL" clId="{9A6DF86F-D7B9-493F-9B6A-550A9FB722F0}" dt="2023-01-31T02:23:09.568" v="27" actId="313"/>
        <pc:sldMkLst>
          <pc:docMk/>
          <pc:sldMk cId="866641196" sldId="260"/>
        </pc:sldMkLst>
        <pc:spChg chg="mod">
          <ac:chgData name="Tracy Taylor (1804033)" userId="f3e9dff7-4b0c-472e-90a8-b7cb16993df9" providerId="ADAL" clId="{9A6DF86F-D7B9-493F-9B6A-550A9FB722F0}" dt="2023-01-31T02:23:09.568" v="27" actId="313"/>
          <ac:spMkLst>
            <pc:docMk/>
            <pc:sldMk cId="866641196" sldId="260"/>
            <ac:spMk id="5" creationId="{72E00E97-BD12-49FB-7C56-6BF8AE8FD8B0}"/>
          </ac:spMkLst>
        </pc:spChg>
      </pc:sldChg>
      <pc:sldChg chg="delSp modSp mod">
        <pc:chgData name="Tracy Taylor (1804033)" userId="f3e9dff7-4b0c-472e-90a8-b7cb16993df9" providerId="ADAL" clId="{9A6DF86F-D7B9-493F-9B6A-550A9FB722F0}" dt="2023-01-31T02:06:46.983" v="4" actId="478"/>
        <pc:sldMkLst>
          <pc:docMk/>
          <pc:sldMk cId="1074396644" sldId="272"/>
        </pc:sldMkLst>
        <pc:spChg chg="del mod">
          <ac:chgData name="Tracy Taylor (1804033)" userId="f3e9dff7-4b0c-472e-90a8-b7cb16993df9" providerId="ADAL" clId="{9A6DF86F-D7B9-493F-9B6A-550A9FB722F0}" dt="2023-01-31T02:06:46.983" v="4" actId="478"/>
          <ac:spMkLst>
            <pc:docMk/>
            <pc:sldMk cId="1074396644" sldId="272"/>
            <ac:spMk id="6" creationId="{673E74AE-E5F9-66CE-955F-BE2A3B3AB4A9}"/>
          </ac:spMkLst>
        </pc:spChg>
      </pc:sldChg>
      <pc:sldChg chg="ord">
        <pc:chgData name="Tracy Taylor (1804033)" userId="f3e9dff7-4b0c-472e-90a8-b7cb16993df9" providerId="ADAL" clId="{9A6DF86F-D7B9-493F-9B6A-550A9FB722F0}" dt="2023-01-31T02:01:58.119" v="1"/>
        <pc:sldMkLst>
          <pc:docMk/>
          <pc:sldMk cId="1213872766" sldId="273"/>
        </pc:sldMkLst>
      </pc:sldChg>
      <pc:sldChg chg="modSp mod modNotesTx">
        <pc:chgData name="Tracy Taylor (1804033)" userId="f3e9dff7-4b0c-472e-90a8-b7cb16993df9" providerId="ADAL" clId="{9A6DF86F-D7B9-493F-9B6A-550A9FB722F0}" dt="2023-01-31T02:22:32.992" v="19" actId="2"/>
        <pc:sldMkLst>
          <pc:docMk/>
          <pc:sldMk cId="1126325415" sldId="276"/>
        </pc:sldMkLst>
        <pc:spChg chg="mod">
          <ac:chgData name="Tracy Taylor (1804033)" userId="f3e9dff7-4b0c-472e-90a8-b7cb16993df9" providerId="ADAL" clId="{9A6DF86F-D7B9-493F-9B6A-550A9FB722F0}" dt="2023-01-31T02:22:21.271" v="17" actId="2"/>
          <ac:spMkLst>
            <pc:docMk/>
            <pc:sldMk cId="1126325415" sldId="276"/>
            <ac:spMk id="6" creationId="{CD09550C-7D4E-8DB4-2E97-83EE3052E004}"/>
          </ac:spMkLst>
        </pc:spChg>
      </pc:sldChg>
      <pc:sldChg chg="modNotesTx">
        <pc:chgData name="Tracy Taylor (1804033)" userId="f3e9dff7-4b0c-472e-90a8-b7cb16993df9" providerId="ADAL" clId="{9A6DF86F-D7B9-493F-9B6A-550A9FB722F0}" dt="2023-01-31T02:22:16.899" v="16" actId="313"/>
        <pc:sldMkLst>
          <pc:docMk/>
          <pc:sldMk cId="989432287" sldId="277"/>
        </pc:sldMkLst>
      </pc:sldChg>
      <pc:sldChg chg="modSp mod">
        <pc:chgData name="Tracy Taylor (1804033)" userId="f3e9dff7-4b0c-472e-90a8-b7cb16993df9" providerId="ADAL" clId="{9A6DF86F-D7B9-493F-9B6A-550A9FB722F0}" dt="2023-02-13T16:44:29.751" v="74" actId="20577"/>
        <pc:sldMkLst>
          <pc:docMk/>
          <pc:sldMk cId="3497008961" sldId="278"/>
        </pc:sldMkLst>
        <pc:spChg chg="mod">
          <ac:chgData name="Tracy Taylor (1804033)" userId="f3e9dff7-4b0c-472e-90a8-b7cb16993df9" providerId="ADAL" clId="{9A6DF86F-D7B9-493F-9B6A-550A9FB722F0}" dt="2023-02-13T16:43:55.993" v="64" actId="14100"/>
          <ac:spMkLst>
            <pc:docMk/>
            <pc:sldMk cId="3497008961" sldId="278"/>
            <ac:spMk id="2" creationId="{9F29DC5F-895E-D6E8-53B6-74866E89F942}"/>
          </ac:spMkLst>
        </pc:spChg>
        <pc:spChg chg="mod">
          <ac:chgData name="Tracy Taylor (1804033)" userId="f3e9dff7-4b0c-472e-90a8-b7cb16993df9" providerId="ADAL" clId="{9A6DF86F-D7B9-493F-9B6A-550A9FB722F0}" dt="2023-02-13T16:44:29.751" v="74" actId="20577"/>
          <ac:spMkLst>
            <pc:docMk/>
            <pc:sldMk cId="3497008961" sldId="278"/>
            <ac:spMk id="3" creationId="{B5C493AF-9ED3-CCF1-009D-2E039D434679}"/>
          </ac:spMkLst>
        </pc:spChg>
      </pc:sldChg>
      <pc:sldChg chg="new del">
        <pc:chgData name="Tracy Taylor (1804033)" userId="f3e9dff7-4b0c-472e-90a8-b7cb16993df9" providerId="ADAL" clId="{9A6DF86F-D7B9-493F-9B6A-550A9FB722F0}" dt="2023-02-13T16:45:05.906" v="76" actId="47"/>
        <pc:sldMkLst>
          <pc:docMk/>
          <pc:sldMk cId="37891510" sldId="279"/>
        </pc:sldMkLst>
      </pc:sldChg>
      <pc:sldChg chg="addSp modSp mod">
        <pc:chgData name="Tracy Taylor (1804033)" userId="f3e9dff7-4b0c-472e-90a8-b7cb16993df9" providerId="ADAL" clId="{9A6DF86F-D7B9-493F-9B6A-550A9FB722F0}" dt="2023-02-15T00:21:55.452" v="154" actId="20577"/>
        <pc:sldMkLst>
          <pc:docMk/>
          <pc:sldMk cId="4243519629" sldId="279"/>
        </pc:sldMkLst>
        <pc:spChg chg="mod">
          <ac:chgData name="Tracy Taylor (1804033)" userId="f3e9dff7-4b0c-472e-90a8-b7cb16993df9" providerId="ADAL" clId="{9A6DF86F-D7B9-493F-9B6A-550A9FB722F0}" dt="2023-02-15T00:18:41.037" v="78" actId="20577"/>
          <ac:spMkLst>
            <pc:docMk/>
            <pc:sldMk cId="4243519629" sldId="279"/>
            <ac:spMk id="2" creationId="{B5A758D7-46FC-2E81-A18A-F59C786EA051}"/>
          </ac:spMkLst>
        </pc:spChg>
        <pc:spChg chg="add mod">
          <ac:chgData name="Tracy Taylor (1804033)" userId="f3e9dff7-4b0c-472e-90a8-b7cb16993df9" providerId="ADAL" clId="{9A6DF86F-D7B9-493F-9B6A-550A9FB722F0}" dt="2023-02-15T00:21:55.452" v="154" actId="20577"/>
          <ac:spMkLst>
            <pc:docMk/>
            <pc:sldMk cId="4243519629" sldId="279"/>
            <ac:spMk id="4" creationId="{B9D4DE39-8743-50D6-41F4-7DB8EBF57724}"/>
          </ac:spMkLst>
        </pc:spChg>
      </pc:sldChg>
      <pc:sldChg chg="modSp new mod">
        <pc:chgData name="Tracy Taylor (1804033)" userId="f3e9dff7-4b0c-472e-90a8-b7cb16993df9" providerId="ADAL" clId="{9A6DF86F-D7B9-493F-9B6A-550A9FB722F0}" dt="2023-02-15T00:26:59.054" v="207" actId="255"/>
        <pc:sldMkLst>
          <pc:docMk/>
          <pc:sldMk cId="2706026259" sldId="280"/>
        </pc:sldMkLst>
        <pc:spChg chg="mod">
          <ac:chgData name="Tracy Taylor (1804033)" userId="f3e9dff7-4b0c-472e-90a8-b7cb16993df9" providerId="ADAL" clId="{9A6DF86F-D7B9-493F-9B6A-550A9FB722F0}" dt="2023-02-15T00:26:31.496" v="183" actId="20577"/>
          <ac:spMkLst>
            <pc:docMk/>
            <pc:sldMk cId="2706026259" sldId="280"/>
            <ac:spMk id="2" creationId="{C6C2D772-0293-A0E6-24AB-803F10359EA3}"/>
          </ac:spMkLst>
        </pc:spChg>
        <pc:spChg chg="mod">
          <ac:chgData name="Tracy Taylor (1804033)" userId="f3e9dff7-4b0c-472e-90a8-b7cb16993df9" providerId="ADAL" clId="{9A6DF86F-D7B9-493F-9B6A-550A9FB722F0}" dt="2023-02-15T00:26:59.054" v="207" actId="255"/>
          <ac:spMkLst>
            <pc:docMk/>
            <pc:sldMk cId="2706026259" sldId="280"/>
            <ac:spMk id="3" creationId="{AC67EE18-F619-5F8C-F687-C450D535295B}"/>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sz="2400" dirty="0">
                <a:solidFill>
                  <a:schemeClr val="tx1"/>
                </a:solidFill>
                <a:latin typeface="Arial" panose="020B0604020202020204" pitchFamily="34" charset="0"/>
                <a:cs typeface="Arial" panose="020B0604020202020204" pitchFamily="34" charset="0"/>
              </a:rPr>
              <a:t>Universal Human Well-being </a:t>
            </a:r>
          </a:p>
        </c:rich>
      </c:tx>
      <c:overlay val="0"/>
      <c:spPr>
        <a:noFill/>
        <a:ln w="28575">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21556902066929134"/>
          <c:y val="0.13733211507553425"/>
          <c:w val="0.57511195866141729"/>
          <c:h val="0.86266788492446578"/>
        </c:manualLayout>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4DF-442C-9B06-F226C9E806D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2-725D-4D3F-BFA5-031BF255E9F1}"/>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04DF-442C-9B06-F226C9E806D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04DF-442C-9B06-F226C9E806D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1-725D-4D3F-BFA5-031BF255E9F1}"/>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04DF-442C-9B06-F226C9E806DE}"/>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04DF-442C-9B06-F226C9E806DE}"/>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04DF-442C-9B06-F226C9E806DE}"/>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04DF-442C-9B06-F226C9E806DE}"/>
              </c:ext>
            </c:extLst>
          </c:dPt>
          <c:dPt>
            <c:idx val="9"/>
            <c:bubble3D val="0"/>
            <c:spPr>
              <a:solidFill>
                <a:schemeClr val="accent4">
                  <a:lumMod val="60000"/>
                </a:schemeClr>
              </a:solidFill>
              <a:ln w="19050">
                <a:solidFill>
                  <a:schemeClr val="lt1"/>
                </a:solidFill>
              </a:ln>
              <a:effectLst/>
            </c:spPr>
            <c:extLst>
              <c:ext xmlns:c16="http://schemas.microsoft.com/office/drawing/2014/chart" uri="{C3380CC4-5D6E-409C-BE32-E72D297353CC}">
                <c16:uniqueId val="{00000013-04DF-442C-9B06-F226C9E806DE}"/>
              </c:ext>
            </c:extLst>
          </c:dPt>
          <c:dPt>
            <c:idx val="10"/>
            <c:bubble3D val="0"/>
            <c:spPr>
              <a:solidFill>
                <a:schemeClr val="accent5">
                  <a:lumMod val="60000"/>
                </a:schemeClr>
              </a:solidFill>
              <a:ln w="19050">
                <a:solidFill>
                  <a:schemeClr val="lt1"/>
                </a:solidFill>
              </a:ln>
              <a:effectLst/>
            </c:spPr>
            <c:extLst>
              <c:ext xmlns:c16="http://schemas.microsoft.com/office/drawing/2014/chart" uri="{C3380CC4-5D6E-409C-BE32-E72D297353CC}">
                <c16:uniqueId val="{00000015-04DF-442C-9B06-F226C9E806DE}"/>
              </c:ext>
            </c:extLst>
          </c:dPt>
          <c:cat>
            <c:strRef>
              <c:f>Sheet1!$A$2:$A$12</c:f>
              <c:strCache>
                <c:ptCount val="4"/>
                <c:pt idx="0">
                  <c:v>1st Qtr</c:v>
                </c:pt>
                <c:pt idx="1">
                  <c:v>2nd Qtr</c:v>
                </c:pt>
                <c:pt idx="2">
                  <c:v>3rd Qtr</c:v>
                </c:pt>
                <c:pt idx="3">
                  <c:v>4th Qtr</c:v>
                </c:pt>
              </c:strCache>
            </c:strRef>
          </c:cat>
          <c:val>
            <c:numRef>
              <c:f>Sheet1!$B$2:$B$12</c:f>
              <c:numCache>
                <c:formatCode>General</c:formatCode>
                <c:ptCount val="11"/>
                <c:pt idx="0">
                  <c:v>1.1000000000000001</c:v>
                </c:pt>
                <c:pt idx="1">
                  <c:v>1.1000000000000001</c:v>
                </c:pt>
                <c:pt idx="2">
                  <c:v>1.1000000000000001</c:v>
                </c:pt>
                <c:pt idx="3">
                  <c:v>1.1000000000000001</c:v>
                </c:pt>
                <c:pt idx="4">
                  <c:v>1.1000000000000001</c:v>
                </c:pt>
                <c:pt idx="5">
                  <c:v>1.1000000000000001</c:v>
                </c:pt>
                <c:pt idx="6">
                  <c:v>1.1000000000000001</c:v>
                </c:pt>
                <c:pt idx="7">
                  <c:v>1.1000000000000001</c:v>
                </c:pt>
                <c:pt idx="8">
                  <c:v>1.1000000000000001</c:v>
                </c:pt>
                <c:pt idx="9">
                  <c:v>1.1000000000000001</c:v>
                </c:pt>
                <c:pt idx="10">
                  <c:v>1.1000000000000001</c:v>
                </c:pt>
              </c:numCache>
            </c:numRef>
          </c:val>
          <c:extLst>
            <c:ext xmlns:c16="http://schemas.microsoft.com/office/drawing/2014/chart" uri="{C3380CC4-5D6E-409C-BE32-E72D297353CC}">
              <c16:uniqueId val="{00000000-725D-4D3F-BFA5-031BF255E9F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60E55C-AD56-4BCD-B9D6-3CD125B03FAC}"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3281D437-B0D4-43FC-A3D9-DAE5436262F8}">
      <dgm:prSet/>
      <dgm:spPr/>
      <dgm:t>
        <a:bodyPr/>
        <a:lstStyle/>
        <a:p>
          <a:r>
            <a:rPr lang="en-GB" dirty="0">
              <a:latin typeface="Arial" panose="020B0604020202020204" pitchFamily="34" charset="0"/>
              <a:cs typeface="Arial" panose="020B0604020202020204" pitchFamily="34" charset="0"/>
            </a:rPr>
            <a:t>Income only partial influence</a:t>
          </a:r>
          <a:endParaRPr lang="en-US" dirty="0">
            <a:latin typeface="Arial" panose="020B0604020202020204" pitchFamily="34" charset="0"/>
            <a:cs typeface="Arial" panose="020B0604020202020204" pitchFamily="34" charset="0"/>
          </a:endParaRPr>
        </a:p>
      </dgm:t>
    </dgm:pt>
    <dgm:pt modelId="{0ED4A40C-5613-41A4-A452-385983131E4D}" type="parTrans" cxnId="{0CE0B416-4537-41D5-8CE8-810DA077F9EE}">
      <dgm:prSet/>
      <dgm:spPr/>
      <dgm:t>
        <a:bodyPr/>
        <a:lstStyle/>
        <a:p>
          <a:endParaRPr lang="en-US"/>
        </a:p>
      </dgm:t>
    </dgm:pt>
    <dgm:pt modelId="{7BEB1E8A-33A4-405D-9FCD-291CAE1A982C}" type="sibTrans" cxnId="{0CE0B416-4537-41D5-8CE8-810DA077F9EE}">
      <dgm:prSet/>
      <dgm:spPr/>
      <dgm:t>
        <a:bodyPr/>
        <a:lstStyle/>
        <a:p>
          <a:endParaRPr lang="en-US"/>
        </a:p>
      </dgm:t>
    </dgm:pt>
    <dgm:pt modelId="{16813028-9F92-4580-8203-24003B40EACC}">
      <dgm:prSet/>
      <dgm:spPr/>
      <dgm:t>
        <a:bodyPr/>
        <a:lstStyle/>
        <a:p>
          <a:r>
            <a:rPr lang="en-GB" dirty="0">
              <a:latin typeface="Arial" panose="020B0604020202020204" pitchFamily="34" charset="0"/>
              <a:cs typeface="Arial" panose="020B0604020202020204" pitchFamily="34" charset="0"/>
            </a:rPr>
            <a:t>Human relationships</a:t>
          </a:r>
          <a:endParaRPr lang="en-US" dirty="0">
            <a:latin typeface="Arial" panose="020B0604020202020204" pitchFamily="34" charset="0"/>
            <a:cs typeface="Arial" panose="020B0604020202020204" pitchFamily="34" charset="0"/>
          </a:endParaRPr>
        </a:p>
      </dgm:t>
    </dgm:pt>
    <dgm:pt modelId="{4EDB9379-7399-4E6A-9914-AC74CB8A3B85}" type="parTrans" cxnId="{4CEF4F31-F54C-4100-851E-795383B2E679}">
      <dgm:prSet/>
      <dgm:spPr/>
      <dgm:t>
        <a:bodyPr/>
        <a:lstStyle/>
        <a:p>
          <a:endParaRPr lang="en-US"/>
        </a:p>
      </dgm:t>
    </dgm:pt>
    <dgm:pt modelId="{EC18B3F1-D927-440D-AC8D-2C4AA4F080E4}" type="sibTrans" cxnId="{4CEF4F31-F54C-4100-851E-795383B2E679}">
      <dgm:prSet/>
      <dgm:spPr/>
      <dgm:t>
        <a:bodyPr/>
        <a:lstStyle/>
        <a:p>
          <a:endParaRPr lang="en-US"/>
        </a:p>
      </dgm:t>
    </dgm:pt>
    <dgm:pt modelId="{C10BBDC9-6B82-4D12-B4EC-EB17D13E7B6E}">
      <dgm:prSet/>
      <dgm:spPr/>
      <dgm:t>
        <a:bodyPr/>
        <a:lstStyle/>
        <a:p>
          <a:r>
            <a:rPr lang="en-GB" dirty="0">
              <a:latin typeface="Arial" panose="020B0604020202020204" pitchFamily="34" charset="0"/>
              <a:cs typeface="Arial" panose="020B0604020202020204" pitchFamily="34" charset="0"/>
            </a:rPr>
            <a:t>Mental health </a:t>
          </a:r>
          <a:endParaRPr lang="en-US" dirty="0">
            <a:latin typeface="Arial" panose="020B0604020202020204" pitchFamily="34" charset="0"/>
            <a:cs typeface="Arial" panose="020B0604020202020204" pitchFamily="34" charset="0"/>
          </a:endParaRPr>
        </a:p>
      </dgm:t>
    </dgm:pt>
    <dgm:pt modelId="{0D8C98F8-554B-4EC6-A4D3-959B326A7A66}" type="parTrans" cxnId="{8BDFAE32-162F-4F80-BA36-23E861ED3C6F}">
      <dgm:prSet/>
      <dgm:spPr/>
      <dgm:t>
        <a:bodyPr/>
        <a:lstStyle/>
        <a:p>
          <a:endParaRPr lang="en-US"/>
        </a:p>
      </dgm:t>
    </dgm:pt>
    <dgm:pt modelId="{AE36C565-70FD-429D-A1AB-C59E7AE421B4}" type="sibTrans" cxnId="{8BDFAE32-162F-4F80-BA36-23E861ED3C6F}">
      <dgm:prSet/>
      <dgm:spPr/>
      <dgm:t>
        <a:bodyPr/>
        <a:lstStyle/>
        <a:p>
          <a:endParaRPr lang="en-US"/>
        </a:p>
      </dgm:t>
    </dgm:pt>
    <dgm:pt modelId="{F5F9EBD6-668B-401B-A011-ADBC34A654EC}">
      <dgm:prSet/>
      <dgm:spPr/>
      <dgm:t>
        <a:bodyPr/>
        <a:lstStyle/>
        <a:p>
          <a:r>
            <a:rPr lang="en-GB" dirty="0">
              <a:latin typeface="Arial" panose="020B0604020202020204" pitchFamily="34" charset="0"/>
              <a:cs typeface="Arial" panose="020B0604020202020204" pitchFamily="34" charset="0"/>
            </a:rPr>
            <a:t>Child’s behaviour and emotional health</a:t>
          </a:r>
          <a:endParaRPr lang="en-US" dirty="0">
            <a:latin typeface="Arial" panose="020B0604020202020204" pitchFamily="34" charset="0"/>
            <a:cs typeface="Arial" panose="020B0604020202020204" pitchFamily="34" charset="0"/>
          </a:endParaRPr>
        </a:p>
      </dgm:t>
    </dgm:pt>
    <dgm:pt modelId="{4F251E4E-344A-4922-9332-79674B6FEF74}" type="parTrans" cxnId="{3DCD4046-6B5B-47B4-9DC0-99F35D62B921}">
      <dgm:prSet/>
      <dgm:spPr/>
      <dgm:t>
        <a:bodyPr/>
        <a:lstStyle/>
        <a:p>
          <a:endParaRPr lang="en-US"/>
        </a:p>
      </dgm:t>
    </dgm:pt>
    <dgm:pt modelId="{3EFBD425-0B1F-46D9-B32E-C30DA3D8DB5E}" type="sibTrans" cxnId="{3DCD4046-6B5B-47B4-9DC0-99F35D62B921}">
      <dgm:prSet/>
      <dgm:spPr/>
      <dgm:t>
        <a:bodyPr/>
        <a:lstStyle/>
        <a:p>
          <a:endParaRPr lang="en-US"/>
        </a:p>
      </dgm:t>
    </dgm:pt>
    <dgm:pt modelId="{ADCF4A2B-5800-42B4-AB5E-292CB23E6EC4}">
      <dgm:prSet/>
      <dgm:spPr/>
      <dgm:t>
        <a:bodyPr/>
        <a:lstStyle/>
        <a:p>
          <a:r>
            <a:rPr lang="en-GB" dirty="0">
              <a:latin typeface="Arial" panose="020B0604020202020204" pitchFamily="34" charset="0"/>
              <a:cs typeface="Arial" panose="020B0604020202020204" pitchFamily="34" charset="0"/>
            </a:rPr>
            <a:t>Mother’s mental health</a:t>
          </a:r>
          <a:endParaRPr lang="en-US" dirty="0">
            <a:latin typeface="Arial" panose="020B0604020202020204" pitchFamily="34" charset="0"/>
            <a:cs typeface="Arial" panose="020B0604020202020204" pitchFamily="34" charset="0"/>
          </a:endParaRPr>
        </a:p>
      </dgm:t>
    </dgm:pt>
    <dgm:pt modelId="{CADEB3D8-52E6-44CD-83AE-69FCD6E4C0EE}" type="parTrans" cxnId="{90E754F8-1343-4955-A0AE-6DD3886B85E3}">
      <dgm:prSet/>
      <dgm:spPr/>
      <dgm:t>
        <a:bodyPr/>
        <a:lstStyle/>
        <a:p>
          <a:endParaRPr lang="en-US"/>
        </a:p>
      </dgm:t>
    </dgm:pt>
    <dgm:pt modelId="{0D264D44-ACA7-4FED-90B3-FC481DFF2552}" type="sibTrans" cxnId="{90E754F8-1343-4955-A0AE-6DD3886B85E3}">
      <dgm:prSet/>
      <dgm:spPr/>
      <dgm:t>
        <a:bodyPr/>
        <a:lstStyle/>
        <a:p>
          <a:endParaRPr lang="en-US"/>
        </a:p>
      </dgm:t>
    </dgm:pt>
    <dgm:pt modelId="{2C92735E-084A-4B17-9DFE-7FC35BBBE7D0}">
      <dgm:prSet/>
      <dgm:spPr/>
      <dgm:t>
        <a:bodyPr/>
        <a:lstStyle/>
        <a:p>
          <a:r>
            <a:rPr lang="en-GB" dirty="0">
              <a:latin typeface="Arial" panose="020B0604020202020204" pitchFamily="34" charset="0"/>
              <a:cs typeface="Arial" panose="020B0604020202020204" pitchFamily="34" charset="0"/>
            </a:rPr>
            <a:t>School and significant teacher </a:t>
          </a:r>
          <a:endParaRPr lang="en-US" dirty="0">
            <a:latin typeface="Arial" panose="020B0604020202020204" pitchFamily="34" charset="0"/>
            <a:cs typeface="Arial" panose="020B0604020202020204" pitchFamily="34" charset="0"/>
          </a:endParaRPr>
        </a:p>
      </dgm:t>
    </dgm:pt>
    <dgm:pt modelId="{FEBF00C4-EDEF-4C4B-9460-4C912884C70E}" type="parTrans" cxnId="{D38D3FA7-48A9-4869-89F4-146E398B1B73}">
      <dgm:prSet/>
      <dgm:spPr/>
      <dgm:t>
        <a:bodyPr/>
        <a:lstStyle/>
        <a:p>
          <a:endParaRPr lang="en-US"/>
        </a:p>
      </dgm:t>
    </dgm:pt>
    <dgm:pt modelId="{BD8C1884-6690-4781-805F-A68E9DE69B34}" type="sibTrans" cxnId="{D38D3FA7-48A9-4869-89F4-146E398B1B73}">
      <dgm:prSet/>
      <dgm:spPr/>
      <dgm:t>
        <a:bodyPr/>
        <a:lstStyle/>
        <a:p>
          <a:endParaRPr lang="en-US"/>
        </a:p>
      </dgm:t>
    </dgm:pt>
    <dgm:pt modelId="{8AAAEEEA-4D81-42A7-BC61-20908CEBD02A}" type="pres">
      <dgm:prSet presAssocID="{B860E55C-AD56-4BCD-B9D6-3CD125B03FAC}" presName="linear" presStyleCnt="0">
        <dgm:presLayoutVars>
          <dgm:animLvl val="lvl"/>
          <dgm:resizeHandles val="exact"/>
        </dgm:presLayoutVars>
      </dgm:prSet>
      <dgm:spPr/>
    </dgm:pt>
    <dgm:pt modelId="{1635DBF5-A00C-447F-9AB9-3C8CB6A92A86}" type="pres">
      <dgm:prSet presAssocID="{3281D437-B0D4-43FC-A3D9-DAE5436262F8}" presName="parentText" presStyleLbl="node1" presStyleIdx="0" presStyleCnt="6">
        <dgm:presLayoutVars>
          <dgm:chMax val="0"/>
          <dgm:bulletEnabled val="1"/>
        </dgm:presLayoutVars>
      </dgm:prSet>
      <dgm:spPr/>
    </dgm:pt>
    <dgm:pt modelId="{6ADA0436-2D4D-4536-906B-1C49C0CC09A3}" type="pres">
      <dgm:prSet presAssocID="{7BEB1E8A-33A4-405D-9FCD-291CAE1A982C}" presName="spacer" presStyleCnt="0"/>
      <dgm:spPr/>
    </dgm:pt>
    <dgm:pt modelId="{3422CD4A-B3E8-4EA7-9666-F3177745C0C0}" type="pres">
      <dgm:prSet presAssocID="{16813028-9F92-4580-8203-24003B40EACC}" presName="parentText" presStyleLbl="node1" presStyleIdx="1" presStyleCnt="6">
        <dgm:presLayoutVars>
          <dgm:chMax val="0"/>
          <dgm:bulletEnabled val="1"/>
        </dgm:presLayoutVars>
      </dgm:prSet>
      <dgm:spPr/>
    </dgm:pt>
    <dgm:pt modelId="{86460520-C225-4A79-BDBF-E32AF531463F}" type="pres">
      <dgm:prSet presAssocID="{EC18B3F1-D927-440D-AC8D-2C4AA4F080E4}" presName="spacer" presStyleCnt="0"/>
      <dgm:spPr/>
    </dgm:pt>
    <dgm:pt modelId="{4CB8EA83-4106-4983-B28F-414AA66878BA}" type="pres">
      <dgm:prSet presAssocID="{C10BBDC9-6B82-4D12-B4EC-EB17D13E7B6E}" presName="parentText" presStyleLbl="node1" presStyleIdx="2" presStyleCnt="6">
        <dgm:presLayoutVars>
          <dgm:chMax val="0"/>
          <dgm:bulletEnabled val="1"/>
        </dgm:presLayoutVars>
      </dgm:prSet>
      <dgm:spPr/>
    </dgm:pt>
    <dgm:pt modelId="{229F07C0-0C60-4831-B8EF-A5DFB3714608}" type="pres">
      <dgm:prSet presAssocID="{AE36C565-70FD-429D-A1AB-C59E7AE421B4}" presName="spacer" presStyleCnt="0"/>
      <dgm:spPr/>
    </dgm:pt>
    <dgm:pt modelId="{E1B35A33-E757-458E-8BB8-2A2D7F5356DC}" type="pres">
      <dgm:prSet presAssocID="{F5F9EBD6-668B-401B-A011-ADBC34A654EC}" presName="parentText" presStyleLbl="node1" presStyleIdx="3" presStyleCnt="6">
        <dgm:presLayoutVars>
          <dgm:chMax val="0"/>
          <dgm:bulletEnabled val="1"/>
        </dgm:presLayoutVars>
      </dgm:prSet>
      <dgm:spPr/>
    </dgm:pt>
    <dgm:pt modelId="{A7D92C0F-3F5E-45AF-A79E-21B349DA0B0B}" type="pres">
      <dgm:prSet presAssocID="{3EFBD425-0B1F-46D9-B32E-C30DA3D8DB5E}" presName="spacer" presStyleCnt="0"/>
      <dgm:spPr/>
    </dgm:pt>
    <dgm:pt modelId="{FA67D726-EB59-4E90-9A95-272D02956053}" type="pres">
      <dgm:prSet presAssocID="{ADCF4A2B-5800-42B4-AB5E-292CB23E6EC4}" presName="parentText" presStyleLbl="node1" presStyleIdx="4" presStyleCnt="6">
        <dgm:presLayoutVars>
          <dgm:chMax val="0"/>
          <dgm:bulletEnabled val="1"/>
        </dgm:presLayoutVars>
      </dgm:prSet>
      <dgm:spPr/>
    </dgm:pt>
    <dgm:pt modelId="{38DF238E-968B-4862-829E-CB9F81C1CCAB}" type="pres">
      <dgm:prSet presAssocID="{0D264D44-ACA7-4FED-90B3-FC481DFF2552}" presName="spacer" presStyleCnt="0"/>
      <dgm:spPr/>
    </dgm:pt>
    <dgm:pt modelId="{E7C08C34-0646-401A-8D79-CD50A7D1FD9E}" type="pres">
      <dgm:prSet presAssocID="{2C92735E-084A-4B17-9DFE-7FC35BBBE7D0}" presName="parentText" presStyleLbl="node1" presStyleIdx="5" presStyleCnt="6">
        <dgm:presLayoutVars>
          <dgm:chMax val="0"/>
          <dgm:bulletEnabled val="1"/>
        </dgm:presLayoutVars>
      </dgm:prSet>
      <dgm:spPr/>
    </dgm:pt>
  </dgm:ptLst>
  <dgm:cxnLst>
    <dgm:cxn modelId="{BD3C6113-1E56-4CE2-8048-4EB0BBCB6745}" type="presOf" srcId="{B860E55C-AD56-4BCD-B9D6-3CD125B03FAC}" destId="{8AAAEEEA-4D81-42A7-BC61-20908CEBD02A}" srcOrd="0" destOrd="0" presId="urn:microsoft.com/office/officeart/2005/8/layout/vList2"/>
    <dgm:cxn modelId="{0CE0B416-4537-41D5-8CE8-810DA077F9EE}" srcId="{B860E55C-AD56-4BCD-B9D6-3CD125B03FAC}" destId="{3281D437-B0D4-43FC-A3D9-DAE5436262F8}" srcOrd="0" destOrd="0" parTransId="{0ED4A40C-5613-41A4-A452-385983131E4D}" sibTransId="{7BEB1E8A-33A4-405D-9FCD-291CAE1A982C}"/>
    <dgm:cxn modelId="{4CEF4F31-F54C-4100-851E-795383B2E679}" srcId="{B860E55C-AD56-4BCD-B9D6-3CD125B03FAC}" destId="{16813028-9F92-4580-8203-24003B40EACC}" srcOrd="1" destOrd="0" parTransId="{4EDB9379-7399-4E6A-9914-AC74CB8A3B85}" sibTransId="{EC18B3F1-D927-440D-AC8D-2C4AA4F080E4}"/>
    <dgm:cxn modelId="{8BDFAE32-162F-4F80-BA36-23E861ED3C6F}" srcId="{B860E55C-AD56-4BCD-B9D6-3CD125B03FAC}" destId="{C10BBDC9-6B82-4D12-B4EC-EB17D13E7B6E}" srcOrd="2" destOrd="0" parTransId="{0D8C98F8-554B-4EC6-A4D3-959B326A7A66}" sibTransId="{AE36C565-70FD-429D-A1AB-C59E7AE421B4}"/>
    <dgm:cxn modelId="{3DCD4046-6B5B-47B4-9DC0-99F35D62B921}" srcId="{B860E55C-AD56-4BCD-B9D6-3CD125B03FAC}" destId="{F5F9EBD6-668B-401B-A011-ADBC34A654EC}" srcOrd="3" destOrd="0" parTransId="{4F251E4E-344A-4922-9332-79674B6FEF74}" sibTransId="{3EFBD425-0B1F-46D9-B32E-C30DA3D8DB5E}"/>
    <dgm:cxn modelId="{CF6D3352-9431-410B-A577-46983B669FEF}" type="presOf" srcId="{C10BBDC9-6B82-4D12-B4EC-EB17D13E7B6E}" destId="{4CB8EA83-4106-4983-B28F-414AA66878BA}" srcOrd="0" destOrd="0" presId="urn:microsoft.com/office/officeart/2005/8/layout/vList2"/>
    <dgm:cxn modelId="{A6E1CB7B-ED4F-4FD9-9CF9-25C660BF3004}" type="presOf" srcId="{ADCF4A2B-5800-42B4-AB5E-292CB23E6EC4}" destId="{FA67D726-EB59-4E90-9A95-272D02956053}" srcOrd="0" destOrd="0" presId="urn:microsoft.com/office/officeart/2005/8/layout/vList2"/>
    <dgm:cxn modelId="{D38D3FA7-48A9-4869-89F4-146E398B1B73}" srcId="{B860E55C-AD56-4BCD-B9D6-3CD125B03FAC}" destId="{2C92735E-084A-4B17-9DFE-7FC35BBBE7D0}" srcOrd="5" destOrd="0" parTransId="{FEBF00C4-EDEF-4C4B-9460-4C912884C70E}" sibTransId="{BD8C1884-6690-4781-805F-A68E9DE69B34}"/>
    <dgm:cxn modelId="{8E523FAF-9F7F-44B0-A84E-D0F3E3781307}" type="presOf" srcId="{16813028-9F92-4580-8203-24003B40EACC}" destId="{3422CD4A-B3E8-4EA7-9666-F3177745C0C0}" srcOrd="0" destOrd="0" presId="urn:microsoft.com/office/officeart/2005/8/layout/vList2"/>
    <dgm:cxn modelId="{76CE2CB2-9AB9-4AC0-949A-C146BF6CCAFF}" type="presOf" srcId="{3281D437-B0D4-43FC-A3D9-DAE5436262F8}" destId="{1635DBF5-A00C-447F-9AB9-3C8CB6A92A86}" srcOrd="0" destOrd="0" presId="urn:microsoft.com/office/officeart/2005/8/layout/vList2"/>
    <dgm:cxn modelId="{C52265D5-C56F-42A0-973D-25F8482D7845}" type="presOf" srcId="{2C92735E-084A-4B17-9DFE-7FC35BBBE7D0}" destId="{E7C08C34-0646-401A-8D79-CD50A7D1FD9E}" srcOrd="0" destOrd="0" presId="urn:microsoft.com/office/officeart/2005/8/layout/vList2"/>
    <dgm:cxn modelId="{19D31AD6-BCE8-4A4E-B049-ECE932A0EA7B}" type="presOf" srcId="{F5F9EBD6-668B-401B-A011-ADBC34A654EC}" destId="{E1B35A33-E757-458E-8BB8-2A2D7F5356DC}" srcOrd="0" destOrd="0" presId="urn:microsoft.com/office/officeart/2005/8/layout/vList2"/>
    <dgm:cxn modelId="{90E754F8-1343-4955-A0AE-6DD3886B85E3}" srcId="{B860E55C-AD56-4BCD-B9D6-3CD125B03FAC}" destId="{ADCF4A2B-5800-42B4-AB5E-292CB23E6EC4}" srcOrd="4" destOrd="0" parTransId="{CADEB3D8-52E6-44CD-83AE-69FCD6E4C0EE}" sibTransId="{0D264D44-ACA7-4FED-90B3-FC481DFF2552}"/>
    <dgm:cxn modelId="{0EC38583-139C-40AB-8FFE-2A93D044CD1A}" type="presParOf" srcId="{8AAAEEEA-4D81-42A7-BC61-20908CEBD02A}" destId="{1635DBF5-A00C-447F-9AB9-3C8CB6A92A86}" srcOrd="0" destOrd="0" presId="urn:microsoft.com/office/officeart/2005/8/layout/vList2"/>
    <dgm:cxn modelId="{59BD602B-8DC6-408B-896F-855161FC655B}" type="presParOf" srcId="{8AAAEEEA-4D81-42A7-BC61-20908CEBD02A}" destId="{6ADA0436-2D4D-4536-906B-1C49C0CC09A3}" srcOrd="1" destOrd="0" presId="urn:microsoft.com/office/officeart/2005/8/layout/vList2"/>
    <dgm:cxn modelId="{9FFAC773-2D9B-49A6-8781-E62FB86B5241}" type="presParOf" srcId="{8AAAEEEA-4D81-42A7-BC61-20908CEBD02A}" destId="{3422CD4A-B3E8-4EA7-9666-F3177745C0C0}" srcOrd="2" destOrd="0" presId="urn:microsoft.com/office/officeart/2005/8/layout/vList2"/>
    <dgm:cxn modelId="{F181EBC4-82F7-49EB-8E4A-6FF5968DEF61}" type="presParOf" srcId="{8AAAEEEA-4D81-42A7-BC61-20908CEBD02A}" destId="{86460520-C225-4A79-BDBF-E32AF531463F}" srcOrd="3" destOrd="0" presId="urn:microsoft.com/office/officeart/2005/8/layout/vList2"/>
    <dgm:cxn modelId="{3ACACDD4-6D23-4D02-AB92-0B996F4F2DF3}" type="presParOf" srcId="{8AAAEEEA-4D81-42A7-BC61-20908CEBD02A}" destId="{4CB8EA83-4106-4983-B28F-414AA66878BA}" srcOrd="4" destOrd="0" presId="urn:microsoft.com/office/officeart/2005/8/layout/vList2"/>
    <dgm:cxn modelId="{D8CE848C-EE52-453F-A1BC-3AF06CC35E5A}" type="presParOf" srcId="{8AAAEEEA-4D81-42A7-BC61-20908CEBD02A}" destId="{229F07C0-0C60-4831-B8EF-A5DFB3714608}" srcOrd="5" destOrd="0" presId="urn:microsoft.com/office/officeart/2005/8/layout/vList2"/>
    <dgm:cxn modelId="{CF1ADA96-1E5A-4552-A52C-CB6CA1349538}" type="presParOf" srcId="{8AAAEEEA-4D81-42A7-BC61-20908CEBD02A}" destId="{E1B35A33-E757-458E-8BB8-2A2D7F5356DC}" srcOrd="6" destOrd="0" presId="urn:microsoft.com/office/officeart/2005/8/layout/vList2"/>
    <dgm:cxn modelId="{98A38806-A490-4D5E-BCFD-11D30F5C73D4}" type="presParOf" srcId="{8AAAEEEA-4D81-42A7-BC61-20908CEBD02A}" destId="{A7D92C0F-3F5E-45AF-A79E-21B349DA0B0B}" srcOrd="7" destOrd="0" presId="urn:microsoft.com/office/officeart/2005/8/layout/vList2"/>
    <dgm:cxn modelId="{1DF378BB-8DBD-4BD9-A710-D3F4E5666A30}" type="presParOf" srcId="{8AAAEEEA-4D81-42A7-BC61-20908CEBD02A}" destId="{FA67D726-EB59-4E90-9A95-272D02956053}" srcOrd="8" destOrd="0" presId="urn:microsoft.com/office/officeart/2005/8/layout/vList2"/>
    <dgm:cxn modelId="{7D4E9EC8-03EC-4628-94EF-6BADB9B56C85}" type="presParOf" srcId="{8AAAEEEA-4D81-42A7-BC61-20908CEBD02A}" destId="{38DF238E-968B-4862-829E-CB9F81C1CCAB}" srcOrd="9" destOrd="0" presId="urn:microsoft.com/office/officeart/2005/8/layout/vList2"/>
    <dgm:cxn modelId="{6E29C8DE-1CFF-4BCD-B9B6-D67DFC3F2750}" type="presParOf" srcId="{8AAAEEEA-4D81-42A7-BC61-20908CEBD02A}" destId="{E7C08C34-0646-401A-8D79-CD50A7D1FD9E}"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2D9966-DE64-4480-93AB-1F63F3AB1FA7}"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A52A31DA-4CEE-4C0A-AAAF-E7A47E64D114}">
      <dgm:prSet/>
      <dgm:spPr/>
      <dgm:t>
        <a:bodyPr/>
        <a:lstStyle/>
        <a:p>
          <a:r>
            <a:rPr lang="en-GB" dirty="0"/>
            <a:t>A framework measuring social progress amongst member states</a:t>
          </a:r>
          <a:endParaRPr lang="en-US" dirty="0"/>
        </a:p>
      </dgm:t>
    </dgm:pt>
    <dgm:pt modelId="{5A253196-7C37-4F93-A244-DEF33CF69002}" type="parTrans" cxnId="{A87CAA95-41E4-48DD-AA1D-6687B18D42D1}">
      <dgm:prSet/>
      <dgm:spPr/>
      <dgm:t>
        <a:bodyPr/>
        <a:lstStyle/>
        <a:p>
          <a:endParaRPr lang="en-US"/>
        </a:p>
      </dgm:t>
    </dgm:pt>
    <dgm:pt modelId="{98E451D1-7DBA-41E7-A7D1-284406AD8EB3}" type="sibTrans" cxnId="{A87CAA95-41E4-48DD-AA1D-6687B18D42D1}">
      <dgm:prSet/>
      <dgm:spPr/>
      <dgm:t>
        <a:bodyPr/>
        <a:lstStyle/>
        <a:p>
          <a:endParaRPr lang="en-US"/>
        </a:p>
      </dgm:t>
    </dgm:pt>
    <dgm:pt modelId="{A3020A27-F49E-4D70-A67C-94298E0C590C}">
      <dgm:prSet/>
      <dgm:spPr/>
      <dgm:t>
        <a:bodyPr/>
        <a:lstStyle/>
        <a:p>
          <a:r>
            <a:rPr lang="en-GB" dirty="0"/>
            <a:t>Measures value of good life within certain domains of life </a:t>
          </a:r>
          <a:endParaRPr lang="en-US" dirty="0"/>
        </a:p>
      </dgm:t>
    </dgm:pt>
    <dgm:pt modelId="{7BBF6D28-C4A4-43F3-86F7-41A0FB3EF7DB}" type="parTrans" cxnId="{825AA2E8-367B-4494-B097-BBFB4C6DFB8A}">
      <dgm:prSet/>
      <dgm:spPr/>
      <dgm:t>
        <a:bodyPr/>
        <a:lstStyle/>
        <a:p>
          <a:endParaRPr lang="en-US"/>
        </a:p>
      </dgm:t>
    </dgm:pt>
    <dgm:pt modelId="{15E9FBB5-32A7-49C1-8247-DA94D0D01558}" type="sibTrans" cxnId="{825AA2E8-367B-4494-B097-BBFB4C6DFB8A}">
      <dgm:prSet/>
      <dgm:spPr/>
      <dgm:t>
        <a:bodyPr/>
        <a:lstStyle/>
        <a:p>
          <a:endParaRPr lang="en-US"/>
        </a:p>
      </dgm:t>
    </dgm:pt>
    <dgm:pt modelId="{0C45FE03-689D-4529-9ABD-78A90BE8DC41}">
      <dgm:prSet/>
      <dgm:spPr/>
      <dgm:t>
        <a:bodyPr/>
        <a:lstStyle/>
        <a:p>
          <a:r>
            <a:rPr lang="en-GB" dirty="0"/>
            <a:t>‘Second wave’ of political concern of well-being</a:t>
          </a:r>
          <a:endParaRPr lang="en-US" dirty="0"/>
        </a:p>
      </dgm:t>
    </dgm:pt>
    <dgm:pt modelId="{1372F45D-7694-40A8-9CEB-A44BE20A335D}" type="parTrans" cxnId="{5811ABC1-B3CE-48C5-9CBC-3E729EAA1753}">
      <dgm:prSet/>
      <dgm:spPr/>
      <dgm:t>
        <a:bodyPr/>
        <a:lstStyle/>
        <a:p>
          <a:endParaRPr lang="en-US"/>
        </a:p>
      </dgm:t>
    </dgm:pt>
    <dgm:pt modelId="{811ED0ED-801F-4EAD-B601-BC6C131BED29}" type="sibTrans" cxnId="{5811ABC1-B3CE-48C5-9CBC-3E729EAA1753}">
      <dgm:prSet/>
      <dgm:spPr/>
      <dgm:t>
        <a:bodyPr/>
        <a:lstStyle/>
        <a:p>
          <a:endParaRPr lang="en-US"/>
        </a:p>
      </dgm:t>
    </dgm:pt>
    <dgm:pt modelId="{7BF09E72-52F9-4F8B-B9C1-A4DA4A6E534C}" type="pres">
      <dgm:prSet presAssocID="{C82D9966-DE64-4480-93AB-1F63F3AB1FA7}" presName="diagram" presStyleCnt="0">
        <dgm:presLayoutVars>
          <dgm:dir/>
          <dgm:resizeHandles val="exact"/>
        </dgm:presLayoutVars>
      </dgm:prSet>
      <dgm:spPr/>
    </dgm:pt>
    <dgm:pt modelId="{867EBD73-5A4D-441D-B244-A9F1FDB0DA65}" type="pres">
      <dgm:prSet presAssocID="{A52A31DA-4CEE-4C0A-AAAF-E7A47E64D114}" presName="node" presStyleLbl="node1" presStyleIdx="0" presStyleCnt="3">
        <dgm:presLayoutVars>
          <dgm:bulletEnabled val="1"/>
        </dgm:presLayoutVars>
      </dgm:prSet>
      <dgm:spPr/>
    </dgm:pt>
    <dgm:pt modelId="{7D1D573D-D365-4066-B591-26A9F2AC5B3D}" type="pres">
      <dgm:prSet presAssocID="{98E451D1-7DBA-41E7-A7D1-284406AD8EB3}" presName="sibTrans" presStyleCnt="0"/>
      <dgm:spPr/>
    </dgm:pt>
    <dgm:pt modelId="{9F012874-51F8-4F5F-9D1C-CB62E6BD2C1F}" type="pres">
      <dgm:prSet presAssocID="{A3020A27-F49E-4D70-A67C-94298E0C590C}" presName="node" presStyleLbl="node1" presStyleIdx="1" presStyleCnt="3">
        <dgm:presLayoutVars>
          <dgm:bulletEnabled val="1"/>
        </dgm:presLayoutVars>
      </dgm:prSet>
      <dgm:spPr/>
    </dgm:pt>
    <dgm:pt modelId="{2BAA1221-D264-4B5E-A126-1C51F74000E3}" type="pres">
      <dgm:prSet presAssocID="{15E9FBB5-32A7-49C1-8247-DA94D0D01558}" presName="sibTrans" presStyleCnt="0"/>
      <dgm:spPr/>
    </dgm:pt>
    <dgm:pt modelId="{8F766D74-AF73-4FDD-AFAC-DFFF518F4620}" type="pres">
      <dgm:prSet presAssocID="{0C45FE03-689D-4529-9ABD-78A90BE8DC41}" presName="node" presStyleLbl="node1" presStyleIdx="2" presStyleCnt="3">
        <dgm:presLayoutVars>
          <dgm:bulletEnabled val="1"/>
        </dgm:presLayoutVars>
      </dgm:prSet>
      <dgm:spPr/>
    </dgm:pt>
  </dgm:ptLst>
  <dgm:cxnLst>
    <dgm:cxn modelId="{D920A06F-9A9D-4B10-8977-D6BA69CF202B}" type="presOf" srcId="{A3020A27-F49E-4D70-A67C-94298E0C590C}" destId="{9F012874-51F8-4F5F-9D1C-CB62E6BD2C1F}" srcOrd="0" destOrd="0" presId="urn:microsoft.com/office/officeart/2005/8/layout/default"/>
    <dgm:cxn modelId="{E0EDBC78-7F54-4EC2-BDB6-5BC51C09EF65}" type="presOf" srcId="{C82D9966-DE64-4480-93AB-1F63F3AB1FA7}" destId="{7BF09E72-52F9-4F8B-B9C1-A4DA4A6E534C}" srcOrd="0" destOrd="0" presId="urn:microsoft.com/office/officeart/2005/8/layout/default"/>
    <dgm:cxn modelId="{6E399A5A-4316-4029-B387-8DB12F1F2048}" type="presOf" srcId="{0C45FE03-689D-4529-9ABD-78A90BE8DC41}" destId="{8F766D74-AF73-4FDD-AFAC-DFFF518F4620}" srcOrd="0" destOrd="0" presId="urn:microsoft.com/office/officeart/2005/8/layout/default"/>
    <dgm:cxn modelId="{85C7A182-DB35-4318-9DC8-0272AE856E04}" type="presOf" srcId="{A52A31DA-4CEE-4C0A-AAAF-E7A47E64D114}" destId="{867EBD73-5A4D-441D-B244-A9F1FDB0DA65}" srcOrd="0" destOrd="0" presId="urn:microsoft.com/office/officeart/2005/8/layout/default"/>
    <dgm:cxn modelId="{A87CAA95-41E4-48DD-AA1D-6687B18D42D1}" srcId="{C82D9966-DE64-4480-93AB-1F63F3AB1FA7}" destId="{A52A31DA-4CEE-4C0A-AAAF-E7A47E64D114}" srcOrd="0" destOrd="0" parTransId="{5A253196-7C37-4F93-A244-DEF33CF69002}" sibTransId="{98E451D1-7DBA-41E7-A7D1-284406AD8EB3}"/>
    <dgm:cxn modelId="{5811ABC1-B3CE-48C5-9CBC-3E729EAA1753}" srcId="{C82D9966-DE64-4480-93AB-1F63F3AB1FA7}" destId="{0C45FE03-689D-4529-9ABD-78A90BE8DC41}" srcOrd="2" destOrd="0" parTransId="{1372F45D-7694-40A8-9CEB-A44BE20A335D}" sibTransId="{811ED0ED-801F-4EAD-B601-BC6C131BED29}"/>
    <dgm:cxn modelId="{825AA2E8-367B-4494-B097-BBFB4C6DFB8A}" srcId="{C82D9966-DE64-4480-93AB-1F63F3AB1FA7}" destId="{A3020A27-F49E-4D70-A67C-94298E0C590C}" srcOrd="1" destOrd="0" parTransId="{7BBF6D28-C4A4-43F3-86F7-41A0FB3EF7DB}" sibTransId="{15E9FBB5-32A7-49C1-8247-DA94D0D01558}"/>
    <dgm:cxn modelId="{9F65B873-3656-44BE-8689-462EF82DBE28}" type="presParOf" srcId="{7BF09E72-52F9-4F8B-B9C1-A4DA4A6E534C}" destId="{867EBD73-5A4D-441D-B244-A9F1FDB0DA65}" srcOrd="0" destOrd="0" presId="urn:microsoft.com/office/officeart/2005/8/layout/default"/>
    <dgm:cxn modelId="{D1A55BA7-6E33-450F-9159-CD16A6F196A3}" type="presParOf" srcId="{7BF09E72-52F9-4F8B-B9C1-A4DA4A6E534C}" destId="{7D1D573D-D365-4066-B591-26A9F2AC5B3D}" srcOrd="1" destOrd="0" presId="urn:microsoft.com/office/officeart/2005/8/layout/default"/>
    <dgm:cxn modelId="{9AE4C672-6AC7-49E4-B867-91B6FD611ED9}" type="presParOf" srcId="{7BF09E72-52F9-4F8B-B9C1-A4DA4A6E534C}" destId="{9F012874-51F8-4F5F-9D1C-CB62E6BD2C1F}" srcOrd="2" destOrd="0" presId="urn:microsoft.com/office/officeart/2005/8/layout/default"/>
    <dgm:cxn modelId="{BF1EA0D2-E7E4-454C-9570-C85597D9CA6B}" type="presParOf" srcId="{7BF09E72-52F9-4F8B-B9C1-A4DA4A6E534C}" destId="{2BAA1221-D264-4B5E-A126-1C51F74000E3}" srcOrd="3" destOrd="0" presId="urn:microsoft.com/office/officeart/2005/8/layout/default"/>
    <dgm:cxn modelId="{4265BD31-2CCE-4001-A46D-53A4214083DA}" type="presParOf" srcId="{7BF09E72-52F9-4F8B-B9C1-A4DA4A6E534C}" destId="{8F766D74-AF73-4FDD-AFAC-DFFF518F4620}" srcOrd="4"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73D8AD-7D41-4F85-B551-1371BB0FE59E}" type="doc">
      <dgm:prSet loTypeId="urn:microsoft.com/office/officeart/2005/8/layout/process1" loCatId="process" qsTypeId="urn:microsoft.com/office/officeart/2005/8/quickstyle/simple1" qsCatId="simple" csTypeId="urn:microsoft.com/office/officeart/2005/8/colors/accent1_2" csCatId="accent1" phldr="1"/>
      <dgm:spPr/>
      <dgm:t>
        <a:bodyPr/>
        <a:lstStyle/>
        <a:p>
          <a:endParaRPr lang="en-US"/>
        </a:p>
      </dgm:t>
    </dgm:pt>
    <dgm:pt modelId="{CCE8711D-B228-4982-8B80-B5CCBE12C283}">
      <dgm:prSet custT="1"/>
      <dgm:spPr/>
      <dgm:t>
        <a:bodyPr/>
        <a:lstStyle/>
        <a:p>
          <a:pPr algn="ctr"/>
          <a:r>
            <a:rPr lang="en-GB" sz="2000" dirty="0"/>
            <a:t>‘The fundamental purpose of public policy is to protect and promote the well-being of citizens, it follows that the notion of poverty and deprivation go well beyond lack of income or consumption to include poor health status, low education and skills, weak social connections, the psychological costs of social exclusion, the exposure to risks and experience of vulnerability, and a sense of powerlessness.’    </a:t>
          </a:r>
        </a:p>
        <a:p>
          <a:pPr algn="ctr"/>
          <a:r>
            <a:rPr lang="en-GB" sz="2000" dirty="0"/>
            <a:t>                                                                                         </a:t>
          </a:r>
          <a:r>
            <a:rPr lang="en-GB" sz="1600" dirty="0">
              <a:latin typeface="Arial" panose="020B0604020202020204" pitchFamily="34" charset="0"/>
              <a:cs typeface="Arial" panose="020B0604020202020204" pitchFamily="34" charset="0"/>
            </a:rPr>
            <a:t>(OECD, 2014)</a:t>
          </a:r>
          <a:endParaRPr lang="en-US" sz="1600" dirty="0">
            <a:latin typeface="Arial" panose="020B0604020202020204" pitchFamily="34" charset="0"/>
            <a:cs typeface="Arial" panose="020B0604020202020204" pitchFamily="34" charset="0"/>
          </a:endParaRPr>
        </a:p>
      </dgm:t>
    </dgm:pt>
    <dgm:pt modelId="{39BB2B3F-6095-464C-B8BC-398B5F691D0B}" type="parTrans" cxnId="{95ECE4BF-DF5B-4D3F-81AC-8DE634A823B4}">
      <dgm:prSet/>
      <dgm:spPr/>
      <dgm:t>
        <a:bodyPr/>
        <a:lstStyle/>
        <a:p>
          <a:endParaRPr lang="en-US"/>
        </a:p>
      </dgm:t>
    </dgm:pt>
    <dgm:pt modelId="{70622935-EB33-42B9-AD69-99ADDE7467B2}" type="sibTrans" cxnId="{95ECE4BF-DF5B-4D3F-81AC-8DE634A823B4}">
      <dgm:prSet/>
      <dgm:spPr/>
      <dgm:t>
        <a:bodyPr/>
        <a:lstStyle/>
        <a:p>
          <a:endParaRPr lang="en-US"/>
        </a:p>
      </dgm:t>
    </dgm:pt>
    <dgm:pt modelId="{CB0D6999-F275-404C-B506-8CB3E2B636DE}" type="pres">
      <dgm:prSet presAssocID="{5C73D8AD-7D41-4F85-B551-1371BB0FE59E}" presName="Name0" presStyleCnt="0">
        <dgm:presLayoutVars>
          <dgm:dir/>
          <dgm:resizeHandles val="exact"/>
        </dgm:presLayoutVars>
      </dgm:prSet>
      <dgm:spPr/>
    </dgm:pt>
    <dgm:pt modelId="{B05AAAA1-8D16-41FD-87FA-A5CFBC7C52FA}" type="pres">
      <dgm:prSet presAssocID="{CCE8711D-B228-4982-8B80-B5CCBE12C283}" presName="node" presStyleLbl="node1" presStyleIdx="0" presStyleCnt="1">
        <dgm:presLayoutVars>
          <dgm:bulletEnabled val="1"/>
        </dgm:presLayoutVars>
      </dgm:prSet>
      <dgm:spPr/>
    </dgm:pt>
  </dgm:ptLst>
  <dgm:cxnLst>
    <dgm:cxn modelId="{AF459E01-5F50-4B32-8F93-E0A21FC8930B}" type="presOf" srcId="{CCE8711D-B228-4982-8B80-B5CCBE12C283}" destId="{B05AAAA1-8D16-41FD-87FA-A5CFBC7C52FA}" srcOrd="0" destOrd="0" presId="urn:microsoft.com/office/officeart/2005/8/layout/process1"/>
    <dgm:cxn modelId="{C2D4C1B0-0D51-4ADE-AB77-DB9D24D8828D}" type="presOf" srcId="{5C73D8AD-7D41-4F85-B551-1371BB0FE59E}" destId="{CB0D6999-F275-404C-B506-8CB3E2B636DE}" srcOrd="0" destOrd="0" presId="urn:microsoft.com/office/officeart/2005/8/layout/process1"/>
    <dgm:cxn modelId="{95ECE4BF-DF5B-4D3F-81AC-8DE634A823B4}" srcId="{5C73D8AD-7D41-4F85-B551-1371BB0FE59E}" destId="{CCE8711D-B228-4982-8B80-B5CCBE12C283}" srcOrd="0" destOrd="0" parTransId="{39BB2B3F-6095-464C-B8BC-398B5F691D0B}" sibTransId="{70622935-EB33-42B9-AD69-99ADDE7467B2}"/>
    <dgm:cxn modelId="{224A3598-DB85-42F2-A3AF-34F8B139AC3E}" type="presParOf" srcId="{CB0D6999-F275-404C-B506-8CB3E2B636DE}" destId="{B05AAAA1-8D16-41FD-87FA-A5CFBC7C52FA}" srcOrd="0"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32D744-9D0A-4E4D-B436-4351C4948CCE}" type="doc">
      <dgm:prSet loTypeId="urn:microsoft.com/office/officeart/2005/8/layout/default" loCatId="list" qsTypeId="urn:microsoft.com/office/officeart/2005/8/quickstyle/simple4" qsCatId="simple" csTypeId="urn:microsoft.com/office/officeart/2005/8/colors/accent2_2" csCatId="accent2" phldr="1"/>
      <dgm:spPr/>
      <dgm:t>
        <a:bodyPr/>
        <a:lstStyle/>
        <a:p>
          <a:endParaRPr lang="en-US"/>
        </a:p>
      </dgm:t>
    </dgm:pt>
    <dgm:pt modelId="{F4AD2B22-F5AB-4C98-95E4-6ECAF84A1D8B}">
      <dgm:prSet/>
      <dgm:spPr/>
      <dgm:t>
        <a:bodyPr/>
        <a:lstStyle/>
        <a:p>
          <a:r>
            <a:rPr lang="en-GB" dirty="0"/>
            <a:t>Assessment of state of country</a:t>
          </a:r>
          <a:endParaRPr lang="en-US" dirty="0"/>
        </a:p>
      </dgm:t>
    </dgm:pt>
    <dgm:pt modelId="{B4DA1ADC-2174-4CF5-9B07-FA330FC66219}" type="parTrans" cxnId="{48FD1CDA-EA90-4368-915D-461095984092}">
      <dgm:prSet/>
      <dgm:spPr/>
      <dgm:t>
        <a:bodyPr/>
        <a:lstStyle/>
        <a:p>
          <a:endParaRPr lang="en-US"/>
        </a:p>
      </dgm:t>
    </dgm:pt>
    <dgm:pt modelId="{FCAE2405-3AAF-400D-952D-C320890F5C0C}" type="sibTrans" cxnId="{48FD1CDA-EA90-4368-915D-461095984092}">
      <dgm:prSet/>
      <dgm:spPr/>
      <dgm:t>
        <a:bodyPr/>
        <a:lstStyle/>
        <a:p>
          <a:endParaRPr lang="en-US"/>
        </a:p>
      </dgm:t>
    </dgm:pt>
    <dgm:pt modelId="{F2BD9416-F2F4-450B-BCE1-C9089F11D218}">
      <dgm:prSet/>
      <dgm:spPr/>
      <dgm:t>
        <a:bodyPr/>
        <a:lstStyle/>
        <a:p>
          <a:r>
            <a:rPr lang="en-GB" dirty="0"/>
            <a:t>Measuring individual well-being</a:t>
          </a:r>
          <a:endParaRPr lang="en-US" dirty="0"/>
        </a:p>
      </dgm:t>
    </dgm:pt>
    <dgm:pt modelId="{8EC394AA-68BF-4AED-858A-CD09155B66A3}" type="parTrans" cxnId="{19BEB55E-9788-46DB-AC49-FB19E50A3D6C}">
      <dgm:prSet/>
      <dgm:spPr/>
      <dgm:t>
        <a:bodyPr/>
        <a:lstStyle/>
        <a:p>
          <a:endParaRPr lang="en-US"/>
        </a:p>
      </dgm:t>
    </dgm:pt>
    <dgm:pt modelId="{069E2AC3-2348-4564-8AD8-3D21997C9195}" type="sibTrans" cxnId="{19BEB55E-9788-46DB-AC49-FB19E50A3D6C}">
      <dgm:prSet/>
      <dgm:spPr/>
      <dgm:t>
        <a:bodyPr/>
        <a:lstStyle/>
        <a:p>
          <a:endParaRPr lang="en-US"/>
        </a:p>
      </dgm:t>
    </dgm:pt>
    <dgm:pt modelId="{3AA6A363-EE60-41BE-AE24-3C408D063BFF}">
      <dgm:prSet/>
      <dgm:spPr/>
      <dgm:t>
        <a:bodyPr/>
        <a:lstStyle/>
        <a:p>
          <a:r>
            <a:rPr lang="en-GB" dirty="0"/>
            <a:t>GDP inappropriate measurement indicator</a:t>
          </a:r>
          <a:endParaRPr lang="en-US" dirty="0"/>
        </a:p>
      </dgm:t>
    </dgm:pt>
    <dgm:pt modelId="{62B052C1-8BF9-4C46-BCDF-CF1DF8CDBC1E}" type="parTrans" cxnId="{56A11A4F-5CC3-449F-BEA0-2A792238EC8E}">
      <dgm:prSet/>
      <dgm:spPr/>
      <dgm:t>
        <a:bodyPr/>
        <a:lstStyle/>
        <a:p>
          <a:endParaRPr lang="en-US"/>
        </a:p>
      </dgm:t>
    </dgm:pt>
    <dgm:pt modelId="{A0731450-6243-4201-A735-4C6D015C08C4}" type="sibTrans" cxnId="{56A11A4F-5CC3-449F-BEA0-2A792238EC8E}">
      <dgm:prSet/>
      <dgm:spPr/>
      <dgm:t>
        <a:bodyPr/>
        <a:lstStyle/>
        <a:p>
          <a:endParaRPr lang="en-US"/>
        </a:p>
      </dgm:t>
    </dgm:pt>
    <dgm:pt modelId="{6DCF2678-22B9-496C-AB4E-6E54B574551E}">
      <dgm:prSet/>
      <dgm:spPr/>
      <dgm:t>
        <a:bodyPr/>
        <a:lstStyle/>
        <a:p>
          <a:r>
            <a:rPr lang="en-GB" dirty="0"/>
            <a:t>New science of happiness</a:t>
          </a:r>
          <a:endParaRPr lang="en-US" dirty="0"/>
        </a:p>
      </dgm:t>
    </dgm:pt>
    <dgm:pt modelId="{F86C7221-93A3-48C7-BDEE-2D47822F6611}" type="parTrans" cxnId="{0FDD6DBC-B6A0-47F7-9161-9F4DF63ADCFF}">
      <dgm:prSet/>
      <dgm:spPr/>
      <dgm:t>
        <a:bodyPr/>
        <a:lstStyle/>
        <a:p>
          <a:endParaRPr lang="en-US"/>
        </a:p>
      </dgm:t>
    </dgm:pt>
    <dgm:pt modelId="{2CF5633B-5950-45EA-94DC-46B779E24953}" type="sibTrans" cxnId="{0FDD6DBC-B6A0-47F7-9161-9F4DF63ADCFF}">
      <dgm:prSet/>
      <dgm:spPr/>
      <dgm:t>
        <a:bodyPr/>
        <a:lstStyle/>
        <a:p>
          <a:endParaRPr lang="en-US"/>
        </a:p>
      </dgm:t>
    </dgm:pt>
    <dgm:pt modelId="{82453D0D-ED6C-4E0B-B8FA-114DAF939C4C}">
      <dgm:prSet/>
      <dgm:spPr/>
      <dgm:t>
        <a:bodyPr/>
        <a:lstStyle/>
        <a:p>
          <a:r>
            <a:rPr lang="en-GB" dirty="0"/>
            <a:t>UK Measuring National Well-being Framework</a:t>
          </a:r>
          <a:endParaRPr lang="en-US" dirty="0"/>
        </a:p>
      </dgm:t>
    </dgm:pt>
    <dgm:pt modelId="{4E7F1146-5562-4721-A3A6-173F19C48F4A}" type="parTrans" cxnId="{8F2D779A-17EE-4D21-A4B5-CA3F06D09C9C}">
      <dgm:prSet/>
      <dgm:spPr/>
      <dgm:t>
        <a:bodyPr/>
        <a:lstStyle/>
        <a:p>
          <a:endParaRPr lang="en-US"/>
        </a:p>
      </dgm:t>
    </dgm:pt>
    <dgm:pt modelId="{7C890E0E-448E-4468-AE59-1375054C177C}" type="sibTrans" cxnId="{8F2D779A-17EE-4D21-A4B5-CA3F06D09C9C}">
      <dgm:prSet/>
      <dgm:spPr/>
      <dgm:t>
        <a:bodyPr/>
        <a:lstStyle/>
        <a:p>
          <a:endParaRPr lang="en-US"/>
        </a:p>
      </dgm:t>
    </dgm:pt>
    <dgm:pt modelId="{84E636E2-076B-4FF1-9097-5C5521BCDC0A}">
      <dgm:prSet/>
      <dgm:spPr/>
      <dgm:t>
        <a:bodyPr/>
        <a:lstStyle/>
        <a:p>
          <a:r>
            <a:rPr lang="en-GB" dirty="0"/>
            <a:t>The Capabilities Approach</a:t>
          </a:r>
          <a:endParaRPr lang="en-US" dirty="0"/>
        </a:p>
      </dgm:t>
    </dgm:pt>
    <dgm:pt modelId="{C777418A-7995-44D2-8A45-BC33E459B707}" type="parTrans" cxnId="{D558125E-CB16-4A59-8BF5-96C40760559E}">
      <dgm:prSet/>
      <dgm:spPr/>
      <dgm:t>
        <a:bodyPr/>
        <a:lstStyle/>
        <a:p>
          <a:endParaRPr lang="en-US"/>
        </a:p>
      </dgm:t>
    </dgm:pt>
    <dgm:pt modelId="{62C1FEC6-AADF-48EF-8A88-5F6699BAEF19}" type="sibTrans" cxnId="{D558125E-CB16-4A59-8BF5-96C40760559E}">
      <dgm:prSet/>
      <dgm:spPr/>
      <dgm:t>
        <a:bodyPr/>
        <a:lstStyle/>
        <a:p>
          <a:endParaRPr lang="en-US"/>
        </a:p>
      </dgm:t>
    </dgm:pt>
    <dgm:pt modelId="{6482CB70-8587-412A-BE56-441C4CA18901}" type="pres">
      <dgm:prSet presAssocID="{9932D744-9D0A-4E4D-B436-4351C4948CCE}" presName="diagram" presStyleCnt="0">
        <dgm:presLayoutVars>
          <dgm:dir/>
          <dgm:resizeHandles val="exact"/>
        </dgm:presLayoutVars>
      </dgm:prSet>
      <dgm:spPr/>
    </dgm:pt>
    <dgm:pt modelId="{7E39BACC-CFD8-4821-B2CC-9592BA84C7E5}" type="pres">
      <dgm:prSet presAssocID="{F4AD2B22-F5AB-4C98-95E4-6ECAF84A1D8B}" presName="node" presStyleLbl="node1" presStyleIdx="0" presStyleCnt="6">
        <dgm:presLayoutVars>
          <dgm:bulletEnabled val="1"/>
        </dgm:presLayoutVars>
      </dgm:prSet>
      <dgm:spPr/>
    </dgm:pt>
    <dgm:pt modelId="{216F3C52-CE56-410F-830A-E5816B4E39D7}" type="pres">
      <dgm:prSet presAssocID="{FCAE2405-3AAF-400D-952D-C320890F5C0C}" presName="sibTrans" presStyleCnt="0"/>
      <dgm:spPr/>
    </dgm:pt>
    <dgm:pt modelId="{7DB832C0-A16D-4365-8CC2-255C1356C646}" type="pres">
      <dgm:prSet presAssocID="{F2BD9416-F2F4-450B-BCE1-C9089F11D218}" presName="node" presStyleLbl="node1" presStyleIdx="1" presStyleCnt="6">
        <dgm:presLayoutVars>
          <dgm:bulletEnabled val="1"/>
        </dgm:presLayoutVars>
      </dgm:prSet>
      <dgm:spPr/>
    </dgm:pt>
    <dgm:pt modelId="{3023A3C1-970D-4E2D-8EC7-77C38FEDA52D}" type="pres">
      <dgm:prSet presAssocID="{069E2AC3-2348-4564-8AD8-3D21997C9195}" presName="sibTrans" presStyleCnt="0"/>
      <dgm:spPr/>
    </dgm:pt>
    <dgm:pt modelId="{CB948C67-7476-4343-B4A1-9C6288B23716}" type="pres">
      <dgm:prSet presAssocID="{3AA6A363-EE60-41BE-AE24-3C408D063BFF}" presName="node" presStyleLbl="node1" presStyleIdx="2" presStyleCnt="6">
        <dgm:presLayoutVars>
          <dgm:bulletEnabled val="1"/>
        </dgm:presLayoutVars>
      </dgm:prSet>
      <dgm:spPr/>
    </dgm:pt>
    <dgm:pt modelId="{C613A980-B32E-4AA5-82C2-492A60628377}" type="pres">
      <dgm:prSet presAssocID="{A0731450-6243-4201-A735-4C6D015C08C4}" presName="sibTrans" presStyleCnt="0"/>
      <dgm:spPr/>
    </dgm:pt>
    <dgm:pt modelId="{BBB229EB-82D3-4C60-BAEA-D9D82B59B2E8}" type="pres">
      <dgm:prSet presAssocID="{6DCF2678-22B9-496C-AB4E-6E54B574551E}" presName="node" presStyleLbl="node1" presStyleIdx="3" presStyleCnt="6">
        <dgm:presLayoutVars>
          <dgm:bulletEnabled val="1"/>
        </dgm:presLayoutVars>
      </dgm:prSet>
      <dgm:spPr/>
    </dgm:pt>
    <dgm:pt modelId="{444A87E5-1853-4265-A17B-54AC75F4DA58}" type="pres">
      <dgm:prSet presAssocID="{2CF5633B-5950-45EA-94DC-46B779E24953}" presName="sibTrans" presStyleCnt="0"/>
      <dgm:spPr/>
    </dgm:pt>
    <dgm:pt modelId="{8B2AF801-E487-4494-AAEC-DBBD074AAF05}" type="pres">
      <dgm:prSet presAssocID="{82453D0D-ED6C-4E0B-B8FA-114DAF939C4C}" presName="node" presStyleLbl="node1" presStyleIdx="4" presStyleCnt="6">
        <dgm:presLayoutVars>
          <dgm:bulletEnabled val="1"/>
        </dgm:presLayoutVars>
      </dgm:prSet>
      <dgm:spPr/>
    </dgm:pt>
    <dgm:pt modelId="{487C0F97-8CF2-4C15-B1B3-2519ABB2910D}" type="pres">
      <dgm:prSet presAssocID="{7C890E0E-448E-4468-AE59-1375054C177C}" presName="sibTrans" presStyleCnt="0"/>
      <dgm:spPr/>
    </dgm:pt>
    <dgm:pt modelId="{C797418C-A7BF-42F7-B01A-44155BFF4FCF}" type="pres">
      <dgm:prSet presAssocID="{84E636E2-076B-4FF1-9097-5C5521BCDC0A}" presName="node" presStyleLbl="node1" presStyleIdx="5" presStyleCnt="6">
        <dgm:presLayoutVars>
          <dgm:bulletEnabled val="1"/>
        </dgm:presLayoutVars>
      </dgm:prSet>
      <dgm:spPr/>
    </dgm:pt>
  </dgm:ptLst>
  <dgm:cxnLst>
    <dgm:cxn modelId="{EDDC9502-2EF6-4A68-A443-1870E41D5354}" type="presOf" srcId="{3AA6A363-EE60-41BE-AE24-3C408D063BFF}" destId="{CB948C67-7476-4343-B4A1-9C6288B23716}" srcOrd="0" destOrd="0" presId="urn:microsoft.com/office/officeart/2005/8/layout/default"/>
    <dgm:cxn modelId="{59C69A0B-4DCD-49FD-B467-5DD14C828E39}" type="presOf" srcId="{9932D744-9D0A-4E4D-B436-4351C4948CCE}" destId="{6482CB70-8587-412A-BE56-441C4CA18901}" srcOrd="0" destOrd="0" presId="urn:microsoft.com/office/officeart/2005/8/layout/default"/>
    <dgm:cxn modelId="{D558125E-CB16-4A59-8BF5-96C40760559E}" srcId="{9932D744-9D0A-4E4D-B436-4351C4948CCE}" destId="{84E636E2-076B-4FF1-9097-5C5521BCDC0A}" srcOrd="5" destOrd="0" parTransId="{C777418A-7995-44D2-8A45-BC33E459B707}" sibTransId="{62C1FEC6-AADF-48EF-8A88-5F6699BAEF19}"/>
    <dgm:cxn modelId="{19BEB55E-9788-46DB-AC49-FB19E50A3D6C}" srcId="{9932D744-9D0A-4E4D-B436-4351C4948CCE}" destId="{F2BD9416-F2F4-450B-BCE1-C9089F11D218}" srcOrd="1" destOrd="0" parTransId="{8EC394AA-68BF-4AED-858A-CD09155B66A3}" sibTransId="{069E2AC3-2348-4564-8AD8-3D21997C9195}"/>
    <dgm:cxn modelId="{56A11A4F-5CC3-449F-BEA0-2A792238EC8E}" srcId="{9932D744-9D0A-4E4D-B436-4351C4948CCE}" destId="{3AA6A363-EE60-41BE-AE24-3C408D063BFF}" srcOrd="2" destOrd="0" parTransId="{62B052C1-8BF9-4C46-BCDF-CF1DF8CDBC1E}" sibTransId="{A0731450-6243-4201-A735-4C6D015C08C4}"/>
    <dgm:cxn modelId="{68D0AC74-6C9F-475B-B97A-9D8D53C45DA7}" type="presOf" srcId="{6DCF2678-22B9-496C-AB4E-6E54B574551E}" destId="{BBB229EB-82D3-4C60-BAEA-D9D82B59B2E8}" srcOrd="0" destOrd="0" presId="urn:microsoft.com/office/officeart/2005/8/layout/default"/>
    <dgm:cxn modelId="{347B9E85-AD89-4B43-AF00-6EE911DB3ACD}" type="presOf" srcId="{F2BD9416-F2F4-450B-BCE1-C9089F11D218}" destId="{7DB832C0-A16D-4365-8CC2-255C1356C646}" srcOrd="0" destOrd="0" presId="urn:microsoft.com/office/officeart/2005/8/layout/default"/>
    <dgm:cxn modelId="{8F2D779A-17EE-4D21-A4B5-CA3F06D09C9C}" srcId="{9932D744-9D0A-4E4D-B436-4351C4948CCE}" destId="{82453D0D-ED6C-4E0B-B8FA-114DAF939C4C}" srcOrd="4" destOrd="0" parTransId="{4E7F1146-5562-4721-A3A6-173F19C48F4A}" sibTransId="{7C890E0E-448E-4468-AE59-1375054C177C}"/>
    <dgm:cxn modelId="{0FDD6DBC-B6A0-47F7-9161-9F4DF63ADCFF}" srcId="{9932D744-9D0A-4E4D-B436-4351C4948CCE}" destId="{6DCF2678-22B9-496C-AB4E-6E54B574551E}" srcOrd="3" destOrd="0" parTransId="{F86C7221-93A3-48C7-BDEE-2D47822F6611}" sibTransId="{2CF5633B-5950-45EA-94DC-46B779E24953}"/>
    <dgm:cxn modelId="{2A4B95C2-9727-45F8-95C6-A687C3D6EFAF}" type="presOf" srcId="{F4AD2B22-F5AB-4C98-95E4-6ECAF84A1D8B}" destId="{7E39BACC-CFD8-4821-B2CC-9592BA84C7E5}" srcOrd="0" destOrd="0" presId="urn:microsoft.com/office/officeart/2005/8/layout/default"/>
    <dgm:cxn modelId="{48FD1CDA-EA90-4368-915D-461095984092}" srcId="{9932D744-9D0A-4E4D-B436-4351C4948CCE}" destId="{F4AD2B22-F5AB-4C98-95E4-6ECAF84A1D8B}" srcOrd="0" destOrd="0" parTransId="{B4DA1ADC-2174-4CF5-9B07-FA330FC66219}" sibTransId="{FCAE2405-3AAF-400D-952D-C320890F5C0C}"/>
    <dgm:cxn modelId="{B2A4FADD-5D43-4595-9924-D699902367E4}" type="presOf" srcId="{84E636E2-076B-4FF1-9097-5C5521BCDC0A}" destId="{C797418C-A7BF-42F7-B01A-44155BFF4FCF}" srcOrd="0" destOrd="0" presId="urn:microsoft.com/office/officeart/2005/8/layout/default"/>
    <dgm:cxn modelId="{0FDA2EE4-9BB7-408A-8A29-A3854D2DFC4A}" type="presOf" srcId="{82453D0D-ED6C-4E0B-B8FA-114DAF939C4C}" destId="{8B2AF801-E487-4494-AAEC-DBBD074AAF05}" srcOrd="0" destOrd="0" presId="urn:microsoft.com/office/officeart/2005/8/layout/default"/>
    <dgm:cxn modelId="{DF79DC13-94D3-4543-8908-7E2F4404EC46}" type="presParOf" srcId="{6482CB70-8587-412A-BE56-441C4CA18901}" destId="{7E39BACC-CFD8-4821-B2CC-9592BA84C7E5}" srcOrd="0" destOrd="0" presId="urn:microsoft.com/office/officeart/2005/8/layout/default"/>
    <dgm:cxn modelId="{6EE11CB5-1BE4-4FEA-82C6-9FB0D734C2A0}" type="presParOf" srcId="{6482CB70-8587-412A-BE56-441C4CA18901}" destId="{216F3C52-CE56-410F-830A-E5816B4E39D7}" srcOrd="1" destOrd="0" presId="urn:microsoft.com/office/officeart/2005/8/layout/default"/>
    <dgm:cxn modelId="{FA853577-9A02-4384-9972-EBCB0549E9D4}" type="presParOf" srcId="{6482CB70-8587-412A-BE56-441C4CA18901}" destId="{7DB832C0-A16D-4365-8CC2-255C1356C646}" srcOrd="2" destOrd="0" presId="urn:microsoft.com/office/officeart/2005/8/layout/default"/>
    <dgm:cxn modelId="{782BA2DA-52F6-427E-A110-4CEC4B5A8F40}" type="presParOf" srcId="{6482CB70-8587-412A-BE56-441C4CA18901}" destId="{3023A3C1-970D-4E2D-8EC7-77C38FEDA52D}" srcOrd="3" destOrd="0" presId="urn:microsoft.com/office/officeart/2005/8/layout/default"/>
    <dgm:cxn modelId="{828CFBA6-3A98-4E48-BB28-3ECA493F618D}" type="presParOf" srcId="{6482CB70-8587-412A-BE56-441C4CA18901}" destId="{CB948C67-7476-4343-B4A1-9C6288B23716}" srcOrd="4" destOrd="0" presId="urn:microsoft.com/office/officeart/2005/8/layout/default"/>
    <dgm:cxn modelId="{CFEEF0A0-DA0A-4B08-BC6C-31DB28BC3F4D}" type="presParOf" srcId="{6482CB70-8587-412A-BE56-441C4CA18901}" destId="{C613A980-B32E-4AA5-82C2-492A60628377}" srcOrd="5" destOrd="0" presId="urn:microsoft.com/office/officeart/2005/8/layout/default"/>
    <dgm:cxn modelId="{1C5120BC-2190-49E0-B8ED-0C16B12DF6EA}" type="presParOf" srcId="{6482CB70-8587-412A-BE56-441C4CA18901}" destId="{BBB229EB-82D3-4C60-BAEA-D9D82B59B2E8}" srcOrd="6" destOrd="0" presId="urn:microsoft.com/office/officeart/2005/8/layout/default"/>
    <dgm:cxn modelId="{4F3F1155-54ED-434C-A0F1-235D0A7C0D06}" type="presParOf" srcId="{6482CB70-8587-412A-BE56-441C4CA18901}" destId="{444A87E5-1853-4265-A17B-54AC75F4DA58}" srcOrd="7" destOrd="0" presId="urn:microsoft.com/office/officeart/2005/8/layout/default"/>
    <dgm:cxn modelId="{2364F6E7-B6F2-4F3B-833D-8E98CA733754}" type="presParOf" srcId="{6482CB70-8587-412A-BE56-441C4CA18901}" destId="{8B2AF801-E487-4494-AAEC-DBBD074AAF05}" srcOrd="8" destOrd="0" presId="urn:microsoft.com/office/officeart/2005/8/layout/default"/>
    <dgm:cxn modelId="{2C8398F3-EA3F-43BC-9C88-AB859FAF37F4}" type="presParOf" srcId="{6482CB70-8587-412A-BE56-441C4CA18901}" destId="{487C0F97-8CF2-4C15-B1B3-2519ABB2910D}" srcOrd="9" destOrd="0" presId="urn:microsoft.com/office/officeart/2005/8/layout/default"/>
    <dgm:cxn modelId="{7DDDB133-2742-4AEE-900A-B1CCA492BABC}" type="presParOf" srcId="{6482CB70-8587-412A-BE56-441C4CA18901}" destId="{C797418C-A7BF-42F7-B01A-44155BFF4FCF}"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5DBF5-A00C-447F-9AB9-3C8CB6A92A86}">
      <dsp:nvSpPr>
        <dsp:cNvPr id="0" name=""/>
        <dsp:cNvSpPr/>
      </dsp:nvSpPr>
      <dsp:spPr>
        <a:xfrm>
          <a:off x="0" y="680359"/>
          <a:ext cx="5906181" cy="585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Income only partial influence</a:t>
          </a:r>
          <a:endParaRPr lang="en-US" sz="2500" kern="1200" dirty="0">
            <a:latin typeface="Arial" panose="020B0604020202020204" pitchFamily="34" charset="0"/>
            <a:cs typeface="Arial" panose="020B0604020202020204" pitchFamily="34" charset="0"/>
          </a:endParaRPr>
        </a:p>
      </dsp:txBody>
      <dsp:txXfrm>
        <a:off x="28557" y="708916"/>
        <a:ext cx="5849067" cy="527886"/>
      </dsp:txXfrm>
    </dsp:sp>
    <dsp:sp modelId="{3422CD4A-B3E8-4EA7-9666-F3177745C0C0}">
      <dsp:nvSpPr>
        <dsp:cNvPr id="0" name=""/>
        <dsp:cNvSpPr/>
      </dsp:nvSpPr>
      <dsp:spPr>
        <a:xfrm>
          <a:off x="0" y="1337359"/>
          <a:ext cx="5906181" cy="585000"/>
        </a:xfrm>
        <a:prstGeom prst="roundRect">
          <a:avLst/>
        </a:prstGeom>
        <a:solidFill>
          <a:schemeClr val="accent2">
            <a:hueOff val="-176539"/>
            <a:satOff val="844"/>
            <a:lumOff val="1177"/>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Human relationships</a:t>
          </a:r>
          <a:endParaRPr lang="en-US" sz="2500" kern="1200" dirty="0">
            <a:latin typeface="Arial" panose="020B0604020202020204" pitchFamily="34" charset="0"/>
            <a:cs typeface="Arial" panose="020B0604020202020204" pitchFamily="34" charset="0"/>
          </a:endParaRPr>
        </a:p>
      </dsp:txBody>
      <dsp:txXfrm>
        <a:off x="28557" y="1365916"/>
        <a:ext cx="5849067" cy="527886"/>
      </dsp:txXfrm>
    </dsp:sp>
    <dsp:sp modelId="{4CB8EA83-4106-4983-B28F-414AA66878BA}">
      <dsp:nvSpPr>
        <dsp:cNvPr id="0" name=""/>
        <dsp:cNvSpPr/>
      </dsp:nvSpPr>
      <dsp:spPr>
        <a:xfrm>
          <a:off x="0" y="1994359"/>
          <a:ext cx="5906181" cy="585000"/>
        </a:xfrm>
        <a:prstGeom prst="roundRect">
          <a:avLst/>
        </a:prstGeom>
        <a:solidFill>
          <a:schemeClr val="accent2">
            <a:hueOff val="-353078"/>
            <a:satOff val="1687"/>
            <a:lumOff val="235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Mental health </a:t>
          </a:r>
          <a:endParaRPr lang="en-US" sz="2500" kern="1200" dirty="0">
            <a:latin typeface="Arial" panose="020B0604020202020204" pitchFamily="34" charset="0"/>
            <a:cs typeface="Arial" panose="020B0604020202020204" pitchFamily="34" charset="0"/>
          </a:endParaRPr>
        </a:p>
      </dsp:txBody>
      <dsp:txXfrm>
        <a:off x="28557" y="2022916"/>
        <a:ext cx="5849067" cy="527886"/>
      </dsp:txXfrm>
    </dsp:sp>
    <dsp:sp modelId="{E1B35A33-E757-458E-8BB8-2A2D7F5356DC}">
      <dsp:nvSpPr>
        <dsp:cNvPr id="0" name=""/>
        <dsp:cNvSpPr/>
      </dsp:nvSpPr>
      <dsp:spPr>
        <a:xfrm>
          <a:off x="0" y="2651359"/>
          <a:ext cx="5906181" cy="585000"/>
        </a:xfrm>
        <a:prstGeom prst="roundRect">
          <a:avLst/>
        </a:prstGeom>
        <a:solidFill>
          <a:schemeClr val="accent2">
            <a:hueOff val="-529618"/>
            <a:satOff val="2531"/>
            <a:lumOff val="353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Child’s behaviour and emotional health</a:t>
          </a:r>
          <a:endParaRPr lang="en-US" sz="2500" kern="1200" dirty="0">
            <a:latin typeface="Arial" panose="020B0604020202020204" pitchFamily="34" charset="0"/>
            <a:cs typeface="Arial" panose="020B0604020202020204" pitchFamily="34" charset="0"/>
          </a:endParaRPr>
        </a:p>
      </dsp:txBody>
      <dsp:txXfrm>
        <a:off x="28557" y="2679916"/>
        <a:ext cx="5849067" cy="527886"/>
      </dsp:txXfrm>
    </dsp:sp>
    <dsp:sp modelId="{FA67D726-EB59-4E90-9A95-272D02956053}">
      <dsp:nvSpPr>
        <dsp:cNvPr id="0" name=""/>
        <dsp:cNvSpPr/>
      </dsp:nvSpPr>
      <dsp:spPr>
        <a:xfrm>
          <a:off x="0" y="3308359"/>
          <a:ext cx="5906181" cy="585000"/>
        </a:xfrm>
        <a:prstGeom prst="roundRect">
          <a:avLst/>
        </a:prstGeom>
        <a:solidFill>
          <a:schemeClr val="accent2">
            <a:hueOff val="-706157"/>
            <a:satOff val="3374"/>
            <a:lumOff val="4706"/>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Mother’s mental health</a:t>
          </a:r>
          <a:endParaRPr lang="en-US" sz="2500" kern="1200" dirty="0">
            <a:latin typeface="Arial" panose="020B0604020202020204" pitchFamily="34" charset="0"/>
            <a:cs typeface="Arial" panose="020B0604020202020204" pitchFamily="34" charset="0"/>
          </a:endParaRPr>
        </a:p>
      </dsp:txBody>
      <dsp:txXfrm>
        <a:off x="28557" y="3336916"/>
        <a:ext cx="5849067" cy="527886"/>
      </dsp:txXfrm>
    </dsp:sp>
    <dsp:sp modelId="{E7C08C34-0646-401A-8D79-CD50A7D1FD9E}">
      <dsp:nvSpPr>
        <dsp:cNvPr id="0" name=""/>
        <dsp:cNvSpPr/>
      </dsp:nvSpPr>
      <dsp:spPr>
        <a:xfrm>
          <a:off x="0" y="3965359"/>
          <a:ext cx="5906181" cy="585000"/>
        </a:xfrm>
        <a:prstGeom prst="roundRect">
          <a:avLst/>
        </a:prstGeom>
        <a:solidFill>
          <a:schemeClr val="accent2">
            <a:hueOff val="-882696"/>
            <a:satOff val="4218"/>
            <a:lumOff val="5883"/>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latin typeface="Arial" panose="020B0604020202020204" pitchFamily="34" charset="0"/>
              <a:cs typeface="Arial" panose="020B0604020202020204" pitchFamily="34" charset="0"/>
            </a:rPr>
            <a:t>School and significant teacher </a:t>
          </a:r>
          <a:endParaRPr lang="en-US" sz="2500" kern="1200" dirty="0">
            <a:latin typeface="Arial" panose="020B0604020202020204" pitchFamily="34" charset="0"/>
            <a:cs typeface="Arial" panose="020B0604020202020204" pitchFamily="34" charset="0"/>
          </a:endParaRPr>
        </a:p>
      </dsp:txBody>
      <dsp:txXfrm>
        <a:off x="28557" y="3993916"/>
        <a:ext cx="5849067" cy="5278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7EBD73-5A4D-441D-B244-A9F1FDB0DA65}">
      <dsp:nvSpPr>
        <dsp:cNvPr id="0" name=""/>
        <dsp:cNvSpPr/>
      </dsp:nvSpPr>
      <dsp:spPr>
        <a:xfrm>
          <a:off x="0" y="545412"/>
          <a:ext cx="2644716" cy="1586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A framework measuring social progress amongst member states</a:t>
          </a:r>
          <a:endParaRPr lang="en-US" sz="2200" kern="1200" dirty="0"/>
        </a:p>
      </dsp:txBody>
      <dsp:txXfrm>
        <a:off x="0" y="545412"/>
        <a:ext cx="2644716" cy="1586830"/>
      </dsp:txXfrm>
    </dsp:sp>
    <dsp:sp modelId="{9F012874-51F8-4F5F-9D1C-CB62E6BD2C1F}">
      <dsp:nvSpPr>
        <dsp:cNvPr id="0" name=""/>
        <dsp:cNvSpPr/>
      </dsp:nvSpPr>
      <dsp:spPr>
        <a:xfrm>
          <a:off x="2909188" y="545412"/>
          <a:ext cx="2644716" cy="1586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Measures value of good life within certain domains of life </a:t>
          </a:r>
          <a:endParaRPr lang="en-US" sz="2200" kern="1200" dirty="0"/>
        </a:p>
      </dsp:txBody>
      <dsp:txXfrm>
        <a:off x="2909188" y="545412"/>
        <a:ext cx="2644716" cy="1586830"/>
      </dsp:txXfrm>
    </dsp:sp>
    <dsp:sp modelId="{8F766D74-AF73-4FDD-AFAC-DFFF518F4620}">
      <dsp:nvSpPr>
        <dsp:cNvPr id="0" name=""/>
        <dsp:cNvSpPr/>
      </dsp:nvSpPr>
      <dsp:spPr>
        <a:xfrm>
          <a:off x="5818377" y="545412"/>
          <a:ext cx="2644716" cy="1586830"/>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‘Second wave’ of political concern of well-being</a:t>
          </a:r>
          <a:endParaRPr lang="en-US" sz="2200" kern="1200" dirty="0"/>
        </a:p>
      </dsp:txBody>
      <dsp:txXfrm>
        <a:off x="5818377" y="545412"/>
        <a:ext cx="2644716" cy="15868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5AAAA1-8D16-41FD-87FA-A5CFBC7C52FA}">
      <dsp:nvSpPr>
        <dsp:cNvPr id="0" name=""/>
        <dsp:cNvSpPr/>
      </dsp:nvSpPr>
      <dsp:spPr>
        <a:xfrm>
          <a:off x="4518" y="0"/>
          <a:ext cx="9244020" cy="25853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‘The fundamental purpose of public policy is to protect and promote the well-being of citizens, it follows that the notion of poverty and deprivation go well beyond lack of income or consumption to include poor health status, low education and skills, weak social connections, the psychological costs of social exclusion, the exposure to risks and experience of vulnerability, and a sense of powerlessness.’    </a:t>
          </a:r>
        </a:p>
        <a:p>
          <a:pPr marL="0" lvl="0" indent="0" algn="ctr" defTabSz="889000">
            <a:lnSpc>
              <a:spcPct val="90000"/>
            </a:lnSpc>
            <a:spcBef>
              <a:spcPct val="0"/>
            </a:spcBef>
            <a:spcAft>
              <a:spcPct val="35000"/>
            </a:spcAft>
            <a:buNone/>
          </a:pPr>
          <a:r>
            <a:rPr lang="en-GB" sz="2000" kern="1200" dirty="0"/>
            <a:t>                                                                                         </a:t>
          </a:r>
          <a:r>
            <a:rPr lang="en-GB" sz="1600" kern="1200" dirty="0">
              <a:latin typeface="Arial" panose="020B0604020202020204" pitchFamily="34" charset="0"/>
              <a:cs typeface="Arial" panose="020B0604020202020204" pitchFamily="34" charset="0"/>
            </a:rPr>
            <a:t>(OECD, 2014)</a:t>
          </a:r>
          <a:endParaRPr lang="en-US" sz="1600" kern="1200" dirty="0">
            <a:latin typeface="Arial" panose="020B0604020202020204" pitchFamily="34" charset="0"/>
            <a:cs typeface="Arial" panose="020B0604020202020204" pitchFamily="34" charset="0"/>
          </a:endParaRPr>
        </a:p>
      </dsp:txBody>
      <dsp:txXfrm>
        <a:off x="80240" y="75722"/>
        <a:ext cx="9092576" cy="24338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9BACC-CFD8-4821-B2CC-9592BA84C7E5}">
      <dsp:nvSpPr>
        <dsp:cNvPr id="0" name=""/>
        <dsp:cNvSpPr/>
      </dsp:nvSpPr>
      <dsp:spPr>
        <a:xfrm>
          <a:off x="0" y="62506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Assessment of state of country</a:t>
          </a:r>
          <a:endParaRPr lang="en-US" sz="1900" kern="1200" dirty="0"/>
        </a:p>
      </dsp:txBody>
      <dsp:txXfrm>
        <a:off x="0" y="625065"/>
        <a:ext cx="2062914" cy="1237748"/>
      </dsp:txXfrm>
    </dsp:sp>
    <dsp:sp modelId="{7DB832C0-A16D-4365-8CC2-255C1356C646}">
      <dsp:nvSpPr>
        <dsp:cNvPr id="0" name=""/>
        <dsp:cNvSpPr/>
      </dsp:nvSpPr>
      <dsp:spPr>
        <a:xfrm>
          <a:off x="2269205" y="62506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Measuring individual well-being</a:t>
          </a:r>
          <a:endParaRPr lang="en-US" sz="1900" kern="1200" dirty="0"/>
        </a:p>
      </dsp:txBody>
      <dsp:txXfrm>
        <a:off x="2269205" y="625065"/>
        <a:ext cx="2062914" cy="1237748"/>
      </dsp:txXfrm>
    </dsp:sp>
    <dsp:sp modelId="{CB948C67-7476-4343-B4A1-9C6288B23716}">
      <dsp:nvSpPr>
        <dsp:cNvPr id="0" name=""/>
        <dsp:cNvSpPr/>
      </dsp:nvSpPr>
      <dsp:spPr>
        <a:xfrm>
          <a:off x="4538411" y="62506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GDP inappropriate measurement indicator</a:t>
          </a:r>
          <a:endParaRPr lang="en-US" sz="1900" kern="1200" dirty="0"/>
        </a:p>
      </dsp:txBody>
      <dsp:txXfrm>
        <a:off x="4538411" y="625065"/>
        <a:ext cx="2062914" cy="1237748"/>
      </dsp:txXfrm>
    </dsp:sp>
    <dsp:sp modelId="{BBB229EB-82D3-4C60-BAEA-D9D82B59B2E8}">
      <dsp:nvSpPr>
        <dsp:cNvPr id="0" name=""/>
        <dsp:cNvSpPr/>
      </dsp:nvSpPr>
      <dsp:spPr>
        <a:xfrm>
          <a:off x="0" y="206910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New science of happiness</a:t>
          </a:r>
          <a:endParaRPr lang="en-US" sz="1900" kern="1200" dirty="0"/>
        </a:p>
      </dsp:txBody>
      <dsp:txXfrm>
        <a:off x="0" y="2069105"/>
        <a:ext cx="2062914" cy="1237748"/>
      </dsp:txXfrm>
    </dsp:sp>
    <dsp:sp modelId="{8B2AF801-E487-4494-AAEC-DBBD074AAF05}">
      <dsp:nvSpPr>
        <dsp:cNvPr id="0" name=""/>
        <dsp:cNvSpPr/>
      </dsp:nvSpPr>
      <dsp:spPr>
        <a:xfrm>
          <a:off x="2269205" y="206910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UK Measuring National Well-being Framework</a:t>
          </a:r>
          <a:endParaRPr lang="en-US" sz="1900" kern="1200" dirty="0"/>
        </a:p>
      </dsp:txBody>
      <dsp:txXfrm>
        <a:off x="2269205" y="2069105"/>
        <a:ext cx="2062914" cy="1237748"/>
      </dsp:txXfrm>
    </dsp:sp>
    <dsp:sp modelId="{C797418C-A7BF-42F7-B01A-44155BFF4FCF}">
      <dsp:nvSpPr>
        <dsp:cNvPr id="0" name=""/>
        <dsp:cNvSpPr/>
      </dsp:nvSpPr>
      <dsp:spPr>
        <a:xfrm>
          <a:off x="4538411" y="2069105"/>
          <a:ext cx="2062914" cy="1237748"/>
        </a:xfrm>
        <a:prstGeom prst="rect">
          <a:avLst/>
        </a:prstGeom>
        <a:gradFill rotWithShape="0">
          <a:gsLst>
            <a:gs pos="0">
              <a:schemeClr val="accent2">
                <a:hueOff val="0"/>
                <a:satOff val="0"/>
                <a:lumOff val="0"/>
                <a:alphaOff val="0"/>
                <a:satMod val="100000"/>
                <a:lumMod val="100000"/>
              </a:schemeClr>
            </a:gs>
            <a:gs pos="50000">
              <a:schemeClr val="accent2">
                <a:hueOff val="0"/>
                <a:satOff val="0"/>
                <a:lumOff val="0"/>
                <a:alphaOff val="0"/>
                <a:shade val="99000"/>
                <a:satMod val="105000"/>
                <a:lumMod val="100000"/>
              </a:schemeClr>
            </a:gs>
            <a:gs pos="100000">
              <a:schemeClr val="accent2">
                <a:hueOff val="0"/>
                <a:satOff val="0"/>
                <a:lumOff val="0"/>
                <a:alphaOff val="0"/>
                <a:shade val="98000"/>
                <a:satMod val="105000"/>
                <a:lumMod val="100000"/>
              </a:schemeClr>
            </a:gs>
          </a:gsLst>
          <a:lin ang="5400000" scaled="0"/>
        </a:gradFill>
        <a:ln>
          <a:noFill/>
        </a:ln>
        <a:effectLst>
          <a:outerShdw blurRad="38100" dist="12700" dir="5400000" algn="ctr" rotWithShape="0">
            <a:srgbClr val="000000">
              <a:alpha val="63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GB" sz="1900" kern="1200" dirty="0"/>
            <a:t>The Capabilities Approach</a:t>
          </a:r>
          <a:endParaRPr lang="en-US" sz="1900" kern="1200" dirty="0"/>
        </a:p>
      </dsp:txBody>
      <dsp:txXfrm>
        <a:off x="4538411" y="2069105"/>
        <a:ext cx="2062914" cy="123774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0.29393</cdr:x>
      <cdr:y>0.34616</cdr:y>
    </cdr:from>
    <cdr:to>
      <cdr:x>0.45174</cdr:x>
      <cdr:y>0.431</cdr:y>
    </cdr:to>
    <cdr:sp macro="" textlink="">
      <cdr:nvSpPr>
        <cdr:cNvPr id="2" name="TextBox 1">
          <a:extLst xmlns:a="http://schemas.openxmlformats.org/drawingml/2006/main">
            <a:ext uri="{FF2B5EF4-FFF2-40B4-BE49-F238E27FC236}">
              <a16:creationId xmlns:a16="http://schemas.microsoft.com/office/drawing/2014/main" id="{AC4A9550-3F30-2A14-24CD-53C038B03B1E}"/>
            </a:ext>
          </a:extLst>
        </cdr:cNvPr>
        <cdr:cNvSpPr txBox="1"/>
      </cdr:nvSpPr>
      <cdr:spPr>
        <a:xfrm xmlns:a="http://schemas.openxmlformats.org/drawingml/2006/main" rot="2063272">
          <a:off x="2389093" y="1875749"/>
          <a:ext cx="1282653" cy="45970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solidFill>
                <a:schemeClr val="bg1"/>
              </a:solidFill>
              <a:latin typeface="Arial" panose="020B0604020202020204" pitchFamily="34" charset="0"/>
              <a:cs typeface="Arial" panose="020B0604020202020204" pitchFamily="34" charset="0"/>
            </a:rPr>
            <a:t>Sociality</a:t>
          </a:r>
        </a:p>
      </cdr:txBody>
    </cdr:sp>
  </cdr:relSizeAnchor>
  <cdr:relSizeAnchor xmlns:cdr="http://schemas.openxmlformats.org/drawingml/2006/chartDrawing">
    <cdr:from>
      <cdr:x>0.24588</cdr:x>
      <cdr:y>0.50419</cdr:y>
    </cdr:from>
    <cdr:to>
      <cdr:x>0.63146</cdr:x>
      <cdr:y>0.59163</cdr:y>
    </cdr:to>
    <cdr:sp macro="" textlink="">
      <cdr:nvSpPr>
        <cdr:cNvPr id="3" name="TextBox 2">
          <a:extLst xmlns:a="http://schemas.openxmlformats.org/drawingml/2006/main">
            <a:ext uri="{FF2B5EF4-FFF2-40B4-BE49-F238E27FC236}">
              <a16:creationId xmlns:a16="http://schemas.microsoft.com/office/drawing/2014/main" id="{BF19EA4E-AE78-D485-0351-AFCA5B2401B8}"/>
            </a:ext>
          </a:extLst>
        </cdr:cNvPr>
        <cdr:cNvSpPr txBox="1"/>
      </cdr:nvSpPr>
      <cdr:spPr>
        <a:xfrm xmlns:a="http://schemas.openxmlformats.org/drawingml/2006/main" rot="1028509">
          <a:off x="1998547" y="2732041"/>
          <a:ext cx="3133955" cy="47379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Education</a:t>
          </a:r>
        </a:p>
      </cdr:txBody>
    </cdr:sp>
  </cdr:relSizeAnchor>
  <cdr:relSizeAnchor xmlns:cdr="http://schemas.openxmlformats.org/drawingml/2006/chartDrawing">
    <cdr:from>
      <cdr:x>0.09875</cdr:x>
      <cdr:y>0.64966</cdr:y>
    </cdr:from>
    <cdr:to>
      <cdr:x>0.48075</cdr:x>
      <cdr:y>0.79472</cdr:y>
    </cdr:to>
    <cdr:sp macro="" textlink="">
      <cdr:nvSpPr>
        <cdr:cNvPr id="4" name="TextBox 3">
          <a:extLst xmlns:a="http://schemas.openxmlformats.org/drawingml/2006/main">
            <a:ext uri="{FF2B5EF4-FFF2-40B4-BE49-F238E27FC236}">
              <a16:creationId xmlns:a16="http://schemas.microsoft.com/office/drawing/2014/main" id="{5F4364A7-B968-0984-E1A9-18D6A3F2B1E9}"/>
            </a:ext>
          </a:extLst>
        </cdr:cNvPr>
        <cdr:cNvSpPr txBox="1"/>
      </cdr:nvSpPr>
      <cdr:spPr>
        <a:xfrm xmlns:a="http://schemas.openxmlformats.org/drawingml/2006/main" rot="20757934">
          <a:off x="802649" y="3520314"/>
          <a:ext cx="3104848" cy="78602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                   Meaningful </a:t>
          </a:r>
        </a:p>
        <a:p xmlns:a="http://schemas.openxmlformats.org/drawingml/2006/main">
          <a:r>
            <a:rPr lang="en-GB" sz="2000" dirty="0">
              <a:latin typeface="Arial" panose="020B0604020202020204" pitchFamily="34" charset="0"/>
              <a:cs typeface="Arial" panose="020B0604020202020204" pitchFamily="34" charset="0"/>
            </a:rPr>
            <a:t>                   Work                     </a:t>
          </a:r>
        </a:p>
      </cdr:txBody>
    </cdr:sp>
  </cdr:relSizeAnchor>
  <cdr:relSizeAnchor xmlns:cdr="http://schemas.openxmlformats.org/drawingml/2006/chartDrawing">
    <cdr:from>
      <cdr:x>0.19652</cdr:x>
      <cdr:y>0.82991</cdr:y>
    </cdr:from>
    <cdr:to>
      <cdr:x>0.48954</cdr:x>
      <cdr:y>0.9203</cdr:y>
    </cdr:to>
    <cdr:sp macro="" textlink="">
      <cdr:nvSpPr>
        <cdr:cNvPr id="5" name="TextBox 4">
          <a:extLst xmlns:a="http://schemas.openxmlformats.org/drawingml/2006/main">
            <a:ext uri="{FF2B5EF4-FFF2-40B4-BE49-F238E27FC236}">
              <a16:creationId xmlns:a16="http://schemas.microsoft.com/office/drawing/2014/main" id="{18AFA6E2-C552-F6D6-A478-745720255271}"/>
            </a:ext>
          </a:extLst>
        </cdr:cNvPr>
        <cdr:cNvSpPr txBox="1"/>
      </cdr:nvSpPr>
      <cdr:spPr>
        <a:xfrm xmlns:a="http://schemas.openxmlformats.org/drawingml/2006/main" rot="19020468">
          <a:off x="1597345" y="4496990"/>
          <a:ext cx="2381612" cy="48979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                 Leisure</a:t>
          </a:r>
        </a:p>
      </cdr:txBody>
    </cdr:sp>
  </cdr:relSizeAnchor>
  <cdr:relSizeAnchor xmlns:cdr="http://schemas.openxmlformats.org/drawingml/2006/chartDrawing">
    <cdr:from>
      <cdr:x>0.46716</cdr:x>
      <cdr:y>0.76269</cdr:y>
    </cdr:from>
    <cdr:to>
      <cdr:x>0.55837</cdr:x>
      <cdr:y>1</cdr:y>
    </cdr:to>
    <cdr:sp macro="" textlink="">
      <cdr:nvSpPr>
        <cdr:cNvPr id="6" name="TextBox 5">
          <a:extLst xmlns:a="http://schemas.openxmlformats.org/drawingml/2006/main">
            <a:ext uri="{FF2B5EF4-FFF2-40B4-BE49-F238E27FC236}">
              <a16:creationId xmlns:a16="http://schemas.microsoft.com/office/drawing/2014/main" id="{D99A3FE9-81EE-8A77-C576-BB1882D35087}"/>
            </a:ext>
          </a:extLst>
        </cdr:cNvPr>
        <cdr:cNvSpPr txBox="1"/>
      </cdr:nvSpPr>
      <cdr:spPr>
        <a:xfrm xmlns:a="http://schemas.openxmlformats.org/drawingml/2006/main" rot="4400076">
          <a:off x="3524814" y="4429356"/>
          <a:ext cx="1285888" cy="741401"/>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Material </a:t>
          </a:r>
        </a:p>
        <a:p xmlns:a="http://schemas.openxmlformats.org/drawingml/2006/main">
          <a:r>
            <a:rPr lang="en-GB" sz="2000" dirty="0">
              <a:latin typeface="Arial" panose="020B0604020202020204" pitchFamily="34" charset="0"/>
              <a:cs typeface="Arial" panose="020B0604020202020204" pitchFamily="34" charset="0"/>
            </a:rPr>
            <a:t>Security</a:t>
          </a:r>
        </a:p>
      </cdr:txBody>
    </cdr:sp>
  </cdr:relSizeAnchor>
  <cdr:relSizeAnchor xmlns:cdr="http://schemas.openxmlformats.org/drawingml/2006/chartDrawing">
    <cdr:from>
      <cdr:x>0.59799</cdr:x>
      <cdr:y>0.50503</cdr:y>
    </cdr:from>
    <cdr:to>
      <cdr:x>0.77655</cdr:x>
      <cdr:y>0.59328</cdr:y>
    </cdr:to>
    <cdr:sp macro="" textlink="">
      <cdr:nvSpPr>
        <cdr:cNvPr id="7" name="TextBox 6">
          <a:extLst xmlns:a="http://schemas.openxmlformats.org/drawingml/2006/main">
            <a:ext uri="{FF2B5EF4-FFF2-40B4-BE49-F238E27FC236}">
              <a16:creationId xmlns:a16="http://schemas.microsoft.com/office/drawing/2014/main" id="{E23D9476-F953-A6FF-6768-F9AF46B12BBA}"/>
            </a:ext>
          </a:extLst>
        </cdr:cNvPr>
        <cdr:cNvSpPr txBox="1"/>
      </cdr:nvSpPr>
      <cdr:spPr>
        <a:xfrm xmlns:a="http://schemas.openxmlformats.org/drawingml/2006/main">
          <a:off x="4860488" y="2736598"/>
          <a:ext cx="1451296" cy="4781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   Nature</a:t>
          </a:r>
        </a:p>
      </cdr:txBody>
    </cdr:sp>
  </cdr:relSizeAnchor>
  <cdr:relSizeAnchor xmlns:cdr="http://schemas.openxmlformats.org/drawingml/2006/chartDrawing">
    <cdr:from>
      <cdr:x>0.44375</cdr:x>
      <cdr:y>0.41562</cdr:y>
    </cdr:from>
    <cdr:to>
      <cdr:x>0.55625</cdr:x>
      <cdr:y>0.58437</cdr:y>
    </cdr:to>
    <cdr:sp macro="" textlink="">
      <cdr:nvSpPr>
        <cdr:cNvPr id="10" name="TextBox 9">
          <a:extLst xmlns:a="http://schemas.openxmlformats.org/drawingml/2006/main">
            <a:ext uri="{FF2B5EF4-FFF2-40B4-BE49-F238E27FC236}">
              <a16:creationId xmlns:a16="http://schemas.microsoft.com/office/drawing/2014/main" id="{D3DB88DC-33E5-1D8C-E880-48D90B9F1E89}"/>
            </a:ext>
          </a:extLst>
        </cdr:cNvPr>
        <cdr:cNvSpPr txBox="1"/>
      </cdr:nvSpPr>
      <cdr:spPr>
        <a:xfrm xmlns:a="http://schemas.openxmlformats.org/drawingml/2006/main">
          <a:off x="3606800" y="2252133"/>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dr:relSizeAnchor xmlns:cdr="http://schemas.openxmlformats.org/drawingml/2006/chartDrawing">
    <cdr:from>
      <cdr:x>0.58189</cdr:x>
      <cdr:y>0.32031</cdr:y>
    </cdr:from>
    <cdr:to>
      <cdr:x>0.79004</cdr:x>
      <cdr:y>0.45889</cdr:y>
    </cdr:to>
    <cdr:sp macro="" textlink="">
      <cdr:nvSpPr>
        <cdr:cNvPr id="11" name="TextBox 10">
          <a:extLst xmlns:a="http://schemas.openxmlformats.org/drawingml/2006/main">
            <a:ext uri="{FF2B5EF4-FFF2-40B4-BE49-F238E27FC236}">
              <a16:creationId xmlns:a16="http://schemas.microsoft.com/office/drawing/2014/main" id="{5001265E-39F8-11BB-DAE6-8DBEB9509C52}"/>
            </a:ext>
          </a:extLst>
        </cdr:cNvPr>
        <cdr:cNvSpPr txBox="1"/>
      </cdr:nvSpPr>
      <cdr:spPr>
        <a:xfrm xmlns:a="http://schemas.openxmlformats.org/drawingml/2006/main" rot="20187916">
          <a:off x="4729641" y="1735657"/>
          <a:ext cx="1691769" cy="75089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Aesthetic Experience</a:t>
          </a:r>
        </a:p>
      </cdr:txBody>
    </cdr:sp>
  </cdr:relSizeAnchor>
  <cdr:relSizeAnchor xmlns:cdr="http://schemas.openxmlformats.org/drawingml/2006/chartDrawing">
    <cdr:from>
      <cdr:x>0.44375</cdr:x>
      <cdr:y>0.41562</cdr:y>
    </cdr:from>
    <cdr:to>
      <cdr:x>0.55625</cdr:x>
      <cdr:y>0.58437</cdr:y>
    </cdr:to>
    <cdr:sp macro="" textlink="">
      <cdr:nvSpPr>
        <cdr:cNvPr id="12" name="TextBox 11">
          <a:extLst xmlns:a="http://schemas.openxmlformats.org/drawingml/2006/main">
            <a:ext uri="{FF2B5EF4-FFF2-40B4-BE49-F238E27FC236}">
              <a16:creationId xmlns:a16="http://schemas.microsoft.com/office/drawing/2014/main" id="{4247E273-6810-5AA5-76CB-676DB27BBE51}"/>
            </a:ext>
          </a:extLst>
        </cdr:cNvPr>
        <cdr:cNvSpPr txBox="1"/>
      </cdr:nvSpPr>
      <cdr:spPr>
        <a:xfrm xmlns:a="http://schemas.openxmlformats.org/drawingml/2006/main">
          <a:off x="3606800" y="2252133"/>
          <a:ext cx="914400" cy="9144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dr:relSizeAnchor xmlns:cdr="http://schemas.openxmlformats.org/drawingml/2006/chartDrawing">
    <cdr:from>
      <cdr:x>0.50201</cdr:x>
      <cdr:y>0.24649</cdr:y>
    </cdr:from>
    <cdr:to>
      <cdr:x>0.62896</cdr:x>
      <cdr:y>0.40905</cdr:y>
    </cdr:to>
    <cdr:sp macro="" textlink="">
      <cdr:nvSpPr>
        <cdr:cNvPr id="13" name="TextBox 12">
          <a:extLst xmlns:a="http://schemas.openxmlformats.org/drawingml/2006/main">
            <a:ext uri="{FF2B5EF4-FFF2-40B4-BE49-F238E27FC236}">
              <a16:creationId xmlns:a16="http://schemas.microsoft.com/office/drawing/2014/main" id="{05F5BE9D-C393-8441-876E-DE1A9C664F3E}"/>
            </a:ext>
          </a:extLst>
        </cdr:cNvPr>
        <cdr:cNvSpPr txBox="1"/>
      </cdr:nvSpPr>
      <cdr:spPr>
        <a:xfrm xmlns:a="http://schemas.openxmlformats.org/drawingml/2006/main">
          <a:off x="4080312" y="1335637"/>
          <a:ext cx="1031846" cy="88084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GB" sz="1100" dirty="0"/>
        </a:p>
      </cdr:txBody>
    </cdr:sp>
  </cdr:relSizeAnchor>
  <cdr:relSizeAnchor xmlns:cdr="http://schemas.openxmlformats.org/drawingml/2006/chartDrawing">
    <cdr:from>
      <cdr:x>0.57283</cdr:x>
      <cdr:y>0</cdr:y>
    </cdr:from>
    <cdr:to>
      <cdr:x>0.84064</cdr:x>
      <cdr:y>0.49473</cdr:y>
    </cdr:to>
    <cdr:sp macro="" textlink="">
      <cdr:nvSpPr>
        <cdr:cNvPr id="14" name="TextBox 13">
          <a:extLst xmlns:a="http://schemas.openxmlformats.org/drawingml/2006/main">
            <a:ext uri="{FF2B5EF4-FFF2-40B4-BE49-F238E27FC236}">
              <a16:creationId xmlns:a16="http://schemas.microsoft.com/office/drawing/2014/main" id="{BD9B6680-3B99-FDD8-5D58-04BFA4514AF6}"/>
            </a:ext>
          </a:extLst>
        </cdr:cNvPr>
        <cdr:cNvSpPr txBox="1"/>
      </cdr:nvSpPr>
      <cdr:spPr>
        <a:xfrm xmlns:a="http://schemas.openxmlformats.org/drawingml/2006/main" rot="18161186">
          <a:off x="4403947" y="249817"/>
          <a:ext cx="2680778" cy="217682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GB" sz="2000" dirty="0">
              <a:latin typeface="Arial" panose="020B0604020202020204" pitchFamily="34" charset="0"/>
              <a:cs typeface="Arial" panose="020B0604020202020204" pitchFamily="34" charset="0"/>
            </a:rPr>
            <a:t>Integrity</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4036B4-6CDD-443F-9E46-E8968E8AB53E}" type="datetimeFigureOut">
              <a:rPr lang="en-GB" smtClean="0"/>
              <a:t>15/02/2023</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8505AD-D679-4BF6-A5A1-701E9BF6AB86}" type="slidenum">
              <a:rPr lang="en-GB" smtClean="0"/>
              <a:t>‹#›</a:t>
            </a:fld>
            <a:endParaRPr lang="en-GB" dirty="0"/>
          </a:p>
        </p:txBody>
      </p:sp>
    </p:spTree>
    <p:extLst>
      <p:ext uri="{BB962C8B-B14F-4D97-AF65-F5344CB8AC3E}">
        <p14:creationId xmlns:p14="http://schemas.microsoft.com/office/powerpoint/2010/main" val="26769780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Ancient, classical and modern accounts regard these as universal component parts of well-being.</a:t>
            </a:r>
          </a:p>
          <a:p>
            <a:endParaRPr lang="en-GB" dirty="0"/>
          </a:p>
          <a:p>
            <a:r>
              <a:rPr lang="en-GB" dirty="0"/>
              <a:t>Three influential frameworks underpin wellbeing both politically and in policy at national and intergovernmental level</a:t>
            </a:r>
          </a:p>
          <a:p>
            <a:r>
              <a:rPr lang="en-GB" dirty="0"/>
              <a:t>1) The International Bill of Human Rights (IBHR), involving the Universal Declaration of Human Rights (1984)</a:t>
            </a:r>
          </a:p>
          <a:p>
            <a:pPr marL="171450" indent="-171450">
              <a:buFont typeface="Arial" panose="020B0604020202020204" pitchFamily="34" charset="0"/>
              <a:buChar char="•"/>
            </a:pPr>
            <a:r>
              <a:rPr lang="en-GB" dirty="0"/>
              <a:t>The International Covenant on Economic, Social and Cultural Rights (1966)</a:t>
            </a:r>
          </a:p>
          <a:p>
            <a:pPr marL="171450" indent="-171450">
              <a:buFont typeface="Arial" panose="020B0604020202020204" pitchFamily="34" charset="0"/>
              <a:buChar char="•"/>
            </a:pPr>
            <a:r>
              <a:rPr lang="en-GB" dirty="0"/>
              <a:t>The International Covenant on Civil and Political Rights (1966)   </a:t>
            </a:r>
          </a:p>
          <a:p>
            <a:pPr marL="0" indent="0">
              <a:buFont typeface="Arial" panose="020B0604020202020204" pitchFamily="34" charset="0"/>
              <a:buNone/>
            </a:pPr>
            <a:r>
              <a:rPr lang="en-GB" dirty="0"/>
              <a:t>IBHR is part of political and legal standards of well-being across the world.</a:t>
            </a:r>
          </a:p>
          <a:p>
            <a:pPr marL="0" indent="0">
              <a:buFont typeface="Arial" panose="020B0604020202020204" pitchFamily="34" charset="0"/>
              <a:buNone/>
            </a:pPr>
            <a:endParaRPr lang="en-GB" dirty="0"/>
          </a:p>
          <a:p>
            <a:pPr marL="0" indent="0">
              <a:buFont typeface="Arial" panose="020B0604020202020204" pitchFamily="34" charset="0"/>
              <a:buNone/>
            </a:pPr>
            <a:r>
              <a:rPr lang="en-GB" dirty="0"/>
              <a:t>Important to recognise the two separate concepts of well-being: subjective well-being which is aligned to personal perspectives and the greatest good an individual can achieve; objective well-being is aligned to political and institutional arenas and striving to meet their objectives. (Austin, 2020)</a:t>
            </a:r>
          </a:p>
          <a:p>
            <a:pPr marL="0" indent="0">
              <a:buFont typeface="Arial" panose="020B0604020202020204" pitchFamily="34" charset="0"/>
              <a:buNone/>
            </a:pPr>
            <a:endParaRPr lang="en-GB" dirty="0"/>
          </a:p>
          <a:p>
            <a:pPr marL="171450" indent="-171450">
              <a:buFont typeface="Arial" panose="020B0604020202020204" pitchFamily="34" charset="0"/>
              <a:buChar char="•"/>
            </a:pPr>
            <a:endParaRPr lang="en-GB" dirty="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BC8505AD-D679-4BF6-A5A1-701E9BF6AB86}" type="slidenum">
              <a:rPr lang="en-GB" smtClean="0"/>
              <a:t>4</a:t>
            </a:fld>
            <a:endParaRPr lang="en-GB" dirty="0"/>
          </a:p>
        </p:txBody>
      </p:sp>
    </p:spTree>
    <p:extLst>
      <p:ext uri="{BB962C8B-B14F-4D97-AF65-F5344CB8AC3E}">
        <p14:creationId xmlns:p14="http://schemas.microsoft.com/office/powerpoint/2010/main" val="2120134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Money is only a small contributory factor in the happiness of the population over the life course</a:t>
            </a:r>
          </a:p>
          <a:p>
            <a:endParaRPr lang="en-GB" dirty="0"/>
          </a:p>
          <a:p>
            <a:r>
              <a:rPr lang="en-GB" dirty="0"/>
              <a:t>Human relationships are more important, especially personal partnerships</a:t>
            </a:r>
          </a:p>
          <a:p>
            <a:endParaRPr lang="en-GB" dirty="0"/>
          </a:p>
          <a:p>
            <a:r>
              <a:rPr lang="en-GB" dirty="0"/>
              <a:t>Mental health is the single most important factor and explains the variation in happiness across the population</a:t>
            </a:r>
          </a:p>
          <a:p>
            <a:endParaRPr lang="en-GB" dirty="0"/>
          </a:p>
          <a:p>
            <a:r>
              <a:rPr lang="en-GB" dirty="0"/>
              <a:t>Child’s behaviour and emotional health is best predictor of enjoyable adult life</a:t>
            </a:r>
          </a:p>
          <a:p>
            <a:endParaRPr lang="en-GB" dirty="0"/>
          </a:p>
          <a:p>
            <a:r>
              <a:rPr lang="en-GB" dirty="0"/>
              <a:t>Children are affected by parents mental health, especially the mother’s</a:t>
            </a:r>
          </a:p>
          <a:p>
            <a:endParaRPr lang="en-GB" dirty="0"/>
          </a:p>
          <a:p>
            <a:r>
              <a:rPr lang="en-GB" dirty="0"/>
              <a:t>Both school and significant teacher have an enduring impact upon the well-being of their students (Clark </a:t>
            </a:r>
            <a:r>
              <a:rPr lang="en-GB" i="1" dirty="0"/>
              <a:t>et al</a:t>
            </a:r>
            <a:r>
              <a:rPr lang="en-GB" dirty="0"/>
              <a:t>, 2016)</a:t>
            </a:r>
          </a:p>
        </p:txBody>
      </p:sp>
      <p:sp>
        <p:nvSpPr>
          <p:cNvPr id="4" name="Slide Number Placeholder 3"/>
          <p:cNvSpPr>
            <a:spLocks noGrp="1"/>
          </p:cNvSpPr>
          <p:nvPr>
            <p:ph type="sldNum" sz="quarter" idx="5"/>
          </p:nvPr>
        </p:nvSpPr>
        <p:spPr/>
        <p:txBody>
          <a:bodyPr/>
          <a:lstStyle/>
          <a:p>
            <a:fld id="{BC8505AD-D679-4BF6-A5A1-701E9BF6AB86}" type="slidenum">
              <a:rPr lang="en-GB" smtClean="0"/>
              <a:t>5</a:t>
            </a:fld>
            <a:endParaRPr lang="en-GB" dirty="0"/>
          </a:p>
        </p:txBody>
      </p:sp>
    </p:spTree>
    <p:extLst>
      <p:ext uri="{BB962C8B-B14F-4D97-AF65-F5344CB8AC3E}">
        <p14:creationId xmlns:p14="http://schemas.microsoft.com/office/powerpoint/2010/main" val="9868694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Personal wellbeing (autonomy, happiness, life satisfaction, worthwhile, anxiety)</a:t>
            </a:r>
          </a:p>
          <a:p>
            <a:r>
              <a:rPr lang="en-GB" dirty="0"/>
              <a:t>Economy ( unemployment, job quality, material deprivation)</a:t>
            </a:r>
          </a:p>
          <a:p>
            <a:r>
              <a:rPr lang="en-GB" dirty="0"/>
              <a:t>Education and childhood ( child learning, adult learning, children’s wellbeing)</a:t>
            </a:r>
          </a:p>
          <a:p>
            <a:r>
              <a:rPr lang="en-GB" dirty="0"/>
              <a:t>Equality ( WB equality)</a:t>
            </a:r>
          </a:p>
          <a:p>
            <a:r>
              <a:rPr lang="en-GB" dirty="0"/>
              <a:t>Health ( health behaviour, overall health, mental health)</a:t>
            </a:r>
          </a:p>
          <a:p>
            <a:r>
              <a:rPr lang="en-GB" dirty="0"/>
              <a:t>Place (green space, housing, democracy, local environment, crime &amp; security, culture)</a:t>
            </a:r>
          </a:p>
          <a:p>
            <a:r>
              <a:rPr lang="en-GB" dirty="0"/>
              <a:t>Social relations (close support, generalised trust, personal relationships, community cohesion, volunteering)  (whatworkswellbeing.org, 2017) </a:t>
            </a:r>
          </a:p>
          <a:p>
            <a:endParaRPr lang="en-GB" dirty="0"/>
          </a:p>
          <a:p>
            <a:r>
              <a:rPr lang="en-GB" dirty="0"/>
              <a:t>In 2010 David Cameron launched @Measuring National Wellbeing Framework@ measuring the growth of the economy whilst equally wanting to improve standard of living/quality of life.</a:t>
            </a:r>
          </a:p>
          <a:p>
            <a:r>
              <a:rPr lang="en-GB" dirty="0"/>
              <a:t>Wellbeing improves if individual able to satisfy own personal preferences and if policies allow people to increase their preferences without being reduced to reduced choices.</a:t>
            </a:r>
          </a:p>
          <a:p>
            <a:r>
              <a:rPr lang="en-GB" dirty="0"/>
              <a:t>Largely policies create win/loss dynamic in first instance, however this is considered to change across lifetime with policy changes, so long as policies follow this criteria.</a:t>
            </a:r>
          </a:p>
          <a:p>
            <a:r>
              <a:rPr lang="en-GB" dirty="0"/>
              <a:t>Gross Domestic Product (GDP) alone does not increase wellbeing, it impacts upon the natural environment and merely measures economic progression.</a:t>
            </a:r>
          </a:p>
          <a:p>
            <a:r>
              <a:rPr lang="en-GB" dirty="0"/>
              <a:t>Moderns studies that persistent growth is inconsistent with finite resources, it puts pressure on non renewable resources and ecosystems.</a:t>
            </a:r>
          </a:p>
          <a:p>
            <a:r>
              <a:rPr lang="en-GB" dirty="0"/>
              <a:t>Call to consider ‘prosperity’ without growth, emphasising how humans can flourish without impacting upon the universe.</a:t>
            </a:r>
          </a:p>
          <a:p>
            <a:endParaRPr lang="en-GB" dirty="0"/>
          </a:p>
          <a:p>
            <a:r>
              <a:rPr lang="en-GB" dirty="0"/>
              <a:t>The economist SEN proposed the ‘Capabilities Approach’, a theory to address this area of concern ( Dalziel </a:t>
            </a:r>
            <a:r>
              <a:rPr lang="en-GB" i="1" dirty="0"/>
              <a:t>et al</a:t>
            </a:r>
            <a:r>
              <a:rPr lang="en-GB" dirty="0"/>
              <a:t>, 2018)  </a:t>
            </a:r>
          </a:p>
        </p:txBody>
      </p:sp>
      <p:sp>
        <p:nvSpPr>
          <p:cNvPr id="4" name="Slide Number Placeholder 3"/>
          <p:cNvSpPr>
            <a:spLocks noGrp="1"/>
          </p:cNvSpPr>
          <p:nvPr>
            <p:ph type="sldNum" sz="quarter" idx="5"/>
          </p:nvPr>
        </p:nvSpPr>
        <p:spPr/>
        <p:txBody>
          <a:bodyPr/>
          <a:lstStyle/>
          <a:p>
            <a:fld id="{BC8505AD-D679-4BF6-A5A1-701E9BF6AB86}" type="slidenum">
              <a:rPr lang="en-GB" smtClean="0"/>
              <a:t>6</a:t>
            </a:fld>
            <a:endParaRPr lang="en-GB" dirty="0"/>
          </a:p>
        </p:txBody>
      </p:sp>
    </p:spTree>
    <p:extLst>
      <p:ext uri="{BB962C8B-B14F-4D97-AF65-F5344CB8AC3E}">
        <p14:creationId xmlns:p14="http://schemas.microsoft.com/office/powerpoint/2010/main" val="500447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Refers to certain domains of life in identifying how well one is doing and being well. These include Health, work-life balance, education &amp; skills, Social connections, Civic engagement and governance, Environmental quality, Personal security, Subjective well-being, Income and wealth, Jobs and earning, plus the future resources for well being, natural, economic, human, and social capital  </a:t>
            </a:r>
          </a:p>
          <a:p>
            <a:endParaRPr lang="en-GB" dirty="0"/>
          </a:p>
          <a:p>
            <a:r>
              <a:rPr lang="en-GB" dirty="0"/>
              <a:t>Important influence on national initiatives  (Austin,2020)</a:t>
            </a:r>
          </a:p>
          <a:p>
            <a:endParaRPr lang="en-GB" dirty="0"/>
          </a:p>
          <a:p>
            <a:endParaRPr lang="en-GB" dirty="0"/>
          </a:p>
        </p:txBody>
      </p:sp>
      <p:sp>
        <p:nvSpPr>
          <p:cNvPr id="4" name="Slide Number Placeholder 3"/>
          <p:cNvSpPr>
            <a:spLocks noGrp="1"/>
          </p:cNvSpPr>
          <p:nvPr>
            <p:ph type="sldNum" sz="quarter" idx="5"/>
          </p:nvPr>
        </p:nvSpPr>
        <p:spPr/>
        <p:txBody>
          <a:bodyPr/>
          <a:lstStyle/>
          <a:p>
            <a:fld id="{BC8505AD-D679-4BF6-A5A1-701E9BF6AB86}" type="slidenum">
              <a:rPr lang="en-GB" smtClean="0"/>
              <a:t>7</a:t>
            </a:fld>
            <a:endParaRPr lang="en-GB" dirty="0"/>
          </a:p>
        </p:txBody>
      </p:sp>
    </p:spTree>
    <p:extLst>
      <p:ext uri="{BB962C8B-B14F-4D97-AF65-F5344CB8AC3E}">
        <p14:creationId xmlns:p14="http://schemas.microsoft.com/office/powerpoint/2010/main" val="276440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Outlines 17 sustainable goals organised around three dimensions of economic, social and environmental sustainable development, whereby progress in these aspects of life are pursued in a holistic manner. </a:t>
            </a:r>
          </a:p>
          <a:p>
            <a:endParaRPr lang="en-GB" dirty="0"/>
          </a:p>
          <a:p>
            <a:r>
              <a:rPr lang="en-GB" dirty="0"/>
              <a:t>Underpins political backdrop of well-being across the world, and the SDG’s act as a guide for policy and action in nation states and intergovernmental organisations (Austin, 2019) </a:t>
            </a:r>
          </a:p>
        </p:txBody>
      </p:sp>
      <p:sp>
        <p:nvSpPr>
          <p:cNvPr id="4" name="Slide Number Placeholder 3"/>
          <p:cNvSpPr>
            <a:spLocks noGrp="1"/>
          </p:cNvSpPr>
          <p:nvPr>
            <p:ph type="sldNum" sz="quarter" idx="5"/>
          </p:nvPr>
        </p:nvSpPr>
        <p:spPr/>
        <p:txBody>
          <a:bodyPr/>
          <a:lstStyle/>
          <a:p>
            <a:fld id="{BC8505AD-D679-4BF6-A5A1-701E9BF6AB86}" type="slidenum">
              <a:rPr lang="en-GB" smtClean="0"/>
              <a:t>8</a:t>
            </a:fld>
            <a:endParaRPr lang="en-GB" dirty="0"/>
          </a:p>
        </p:txBody>
      </p:sp>
    </p:spTree>
    <p:extLst>
      <p:ext uri="{BB962C8B-B14F-4D97-AF65-F5344CB8AC3E}">
        <p14:creationId xmlns:p14="http://schemas.microsoft.com/office/powerpoint/2010/main" val="36181941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Involves 7 specific wellbeing goals culminating from identified challenges in the future, climate change, poverty, health inequalities, jobs and growth.</a:t>
            </a:r>
          </a:p>
          <a:p>
            <a:r>
              <a:rPr lang="en-GB" dirty="0"/>
              <a:t>Ultimately this manifests into child poverty, where families have inadequate economic resources, causing families an inability to engage in meaningful lives as they would chooses and also inhibits the child’s educational and cultural development, resulting in long term costs which further blight a country’s wellbeing.   </a:t>
            </a:r>
          </a:p>
          <a:p>
            <a:endParaRPr lang="en-GB" dirty="0"/>
          </a:p>
          <a:p>
            <a:r>
              <a:rPr lang="en-GB" dirty="0"/>
              <a:t>For the benefit of our future generations it is recognised that as a nation we need to think about the long term impact of our decisions   </a:t>
            </a:r>
          </a:p>
          <a:p>
            <a:endParaRPr lang="en-GB" dirty="0"/>
          </a:p>
          <a:p>
            <a:r>
              <a:rPr lang="en-GB" dirty="0"/>
              <a:t>This law advocates that all public bodies have a duty to uphold and act to ensure that the 7 well-being goals are worked towards achieving.</a:t>
            </a:r>
          </a:p>
          <a:p>
            <a:endParaRPr lang="en-GB" dirty="0"/>
          </a:p>
          <a:p>
            <a:r>
              <a:rPr lang="en-GB" dirty="0"/>
              <a:t>A prosperous Wales – innovative, low carbonised society using resources efficiently, bearing climate change in mind.</a:t>
            </a:r>
          </a:p>
          <a:p>
            <a:r>
              <a:rPr lang="en-GB" dirty="0"/>
              <a:t>Developing a skilled and educated workforce in an economy which generates wealth and provides employment opportunities</a:t>
            </a:r>
          </a:p>
          <a:p>
            <a:endParaRPr lang="en-GB" dirty="0"/>
          </a:p>
          <a:p>
            <a:r>
              <a:rPr lang="en-GB" dirty="0"/>
              <a:t>A resilient Wales – maintaining and enhancing a natural environment of biodiversity safeguarding ecosystems that support social, economic and ecological resilience</a:t>
            </a:r>
          </a:p>
          <a:p>
            <a:endParaRPr lang="en-GB" dirty="0"/>
          </a:p>
          <a:p>
            <a:r>
              <a:rPr lang="en-GB" dirty="0"/>
              <a:t>A healthier Wales – where people’s physical and mental well-being is maximised with greater understanding awarded to choices and behaviours that will benefit future health.</a:t>
            </a:r>
          </a:p>
          <a:p>
            <a:endParaRPr lang="en-GB" dirty="0"/>
          </a:p>
          <a:p>
            <a:r>
              <a:rPr lang="en-GB" dirty="0"/>
              <a:t>A more equal Wales – that enables people to fulfil their potential irrespective of their background or circumstances</a:t>
            </a:r>
          </a:p>
          <a:p>
            <a:endParaRPr lang="en-GB" dirty="0"/>
          </a:p>
          <a:p>
            <a:r>
              <a:rPr lang="en-GB" dirty="0"/>
              <a:t>A cohesive community – Attractive, safe, viable and well connected communities.</a:t>
            </a:r>
          </a:p>
          <a:p>
            <a:endParaRPr lang="en-GB" dirty="0"/>
          </a:p>
          <a:p>
            <a:r>
              <a:rPr lang="en-GB" dirty="0"/>
              <a:t>A Wales of vibrant culture and Welsh language – the promotion of culture, heritage and Welsh Language, participation in the arts, sports and recreation.</a:t>
            </a:r>
          </a:p>
          <a:p>
            <a:endParaRPr lang="en-GB" dirty="0"/>
          </a:p>
          <a:p>
            <a:r>
              <a:rPr lang="en-GB" dirty="0"/>
              <a:t>A globally responsible Wales – in striving for social, economic, environmental and cultural improvements, considering the impact of doing so on global well-being.</a:t>
            </a:r>
          </a:p>
          <a:p>
            <a:endParaRPr lang="en-GB" dirty="0"/>
          </a:p>
          <a:p>
            <a:r>
              <a:rPr lang="en-GB" dirty="0"/>
              <a:t>       </a:t>
            </a:r>
          </a:p>
        </p:txBody>
      </p:sp>
      <p:sp>
        <p:nvSpPr>
          <p:cNvPr id="4" name="Slide Number Placeholder 3"/>
          <p:cNvSpPr>
            <a:spLocks noGrp="1"/>
          </p:cNvSpPr>
          <p:nvPr>
            <p:ph type="sldNum" sz="quarter" idx="5"/>
          </p:nvPr>
        </p:nvSpPr>
        <p:spPr/>
        <p:txBody>
          <a:bodyPr/>
          <a:lstStyle/>
          <a:p>
            <a:fld id="{BC8505AD-D679-4BF6-A5A1-701E9BF6AB86}" type="slidenum">
              <a:rPr lang="en-GB" smtClean="0"/>
              <a:t>9</a:t>
            </a:fld>
            <a:endParaRPr lang="en-GB" dirty="0"/>
          </a:p>
        </p:txBody>
      </p:sp>
    </p:spTree>
    <p:extLst>
      <p:ext uri="{BB962C8B-B14F-4D97-AF65-F5344CB8AC3E}">
        <p14:creationId xmlns:p14="http://schemas.microsoft.com/office/powerpoint/2010/main" val="20816392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 a video recorded of Nicola Sturgeon (Scotland’s First Minister) reflecting upon ‘what kind of society do we really want to be? </a:t>
            </a:r>
          </a:p>
          <a:p>
            <a:endParaRPr lang="en-GB" dirty="0"/>
          </a:p>
          <a:p>
            <a:r>
              <a:rPr lang="en-GB" dirty="0"/>
              <a:t> In Germany (2015) as part of the governments’  strategy ‘Living well in Germany’, citizens of Germany were being asked what matters to them in life, resulting  in a reporting system being established which would act as an indicator of well-being, informing an action programme on how to improve well-being in Germany (The Federal Government 2023) </a:t>
            </a:r>
          </a:p>
          <a:p>
            <a:endParaRPr lang="en-GB" dirty="0"/>
          </a:p>
          <a:p>
            <a:r>
              <a:rPr lang="en-GB" dirty="0"/>
              <a:t>Two distinct differences in well-being: objective and subjective well-being. Objective well-being </a:t>
            </a:r>
          </a:p>
          <a:p>
            <a:endParaRPr lang="en-GB" dirty="0"/>
          </a:p>
          <a:p>
            <a:r>
              <a:rPr lang="en-GB" dirty="0"/>
              <a:t>Aspects of well-being relative to it being objective or subjective are acknowledged by different disciplinary approaches i.e.  in economics traditional welfarist approaches regards wellbeing as </a:t>
            </a:r>
          </a:p>
          <a:p>
            <a:r>
              <a:rPr lang="en-GB" dirty="0"/>
              <a:t>the amount of goods and services consumed.</a:t>
            </a:r>
          </a:p>
          <a:p>
            <a:r>
              <a:rPr lang="en-GB" dirty="0"/>
              <a:t>Non-welfarist theories define wellbeing as ‘the capability’ of having the freedom to achieve these outcomes.</a:t>
            </a:r>
          </a:p>
          <a:p>
            <a:r>
              <a:rPr lang="en-GB" dirty="0"/>
              <a:t>Sociologists believe the quality of life is not about human functioning ( good physical and mental health) but in combination with this and being satisfied with one’s own achievements as a social human being. The capability approach has been instrumental in measuring human development and is central to the majority of well-being and progress indicator initiatives worldwide.   </a:t>
            </a:r>
          </a:p>
          <a:p>
            <a:r>
              <a:rPr lang="en-GB" dirty="0"/>
              <a:t>All approaches advocate that human relationships underpin experiences of life and are shaped by the norms and values communicated through these relationships.     </a:t>
            </a:r>
          </a:p>
          <a:p>
            <a:r>
              <a:rPr lang="en-GB" dirty="0"/>
              <a:t>GDP has fundamentally been the main indicator of welfare and as a policy objective of  most countries. </a:t>
            </a:r>
          </a:p>
          <a:p>
            <a:r>
              <a:rPr lang="en-GB" dirty="0"/>
              <a:t>Wealth studies now show that economic growth (GDP) is not reflective of the higher well-being of people, as it does not reflect similar growth in household income, doesn’t reflect subjective well-being, mask inequalities in household economic resources/opportunities due to different characteristics, results in negative environmental impacts, the erosion of social cohesion and the increase in the prevalence of health conditions i.e. diabetes, mental health, hypertension.  </a:t>
            </a:r>
          </a:p>
          <a:p>
            <a:r>
              <a:rPr lang="en-GB" dirty="0"/>
              <a:t>A concept of human well-being which encapsulates institutions which are accountable and responsive and how they contribute towards development, combined with human voices are more likely to achieve development success.</a:t>
            </a:r>
          </a:p>
          <a:p>
            <a:r>
              <a:rPr lang="en-GB" dirty="0"/>
              <a:t>Equally, underpinning the foundations of successful societies is how children are raised and educated, with care work instrumental in supporting flourishing children towards future development.</a:t>
            </a:r>
          </a:p>
          <a:p>
            <a:r>
              <a:rPr lang="en-GB" dirty="0"/>
              <a:t>However, it is not purely health and education responsible for nurturing children, other departments and levels of government have a responsibility.</a:t>
            </a:r>
          </a:p>
          <a:p>
            <a:r>
              <a:rPr lang="en-GB" dirty="0"/>
              <a:t>A recommendation for closer observation of child well-being when putting in place development policies would increase the chance of greater well-being in a country for the future and be sustainable.  (OECD, 2014)</a:t>
            </a:r>
          </a:p>
          <a:p>
            <a:r>
              <a:rPr lang="en-GB" dirty="0"/>
              <a:t>Rec      </a:t>
            </a:r>
          </a:p>
          <a:p>
            <a:endParaRPr lang="en-GB" dirty="0"/>
          </a:p>
          <a:p>
            <a:r>
              <a:rPr lang="en-GB" dirty="0"/>
              <a:t> </a:t>
            </a:r>
          </a:p>
        </p:txBody>
      </p:sp>
      <p:sp>
        <p:nvSpPr>
          <p:cNvPr id="4" name="Slide Number Placeholder 3"/>
          <p:cNvSpPr>
            <a:spLocks noGrp="1"/>
          </p:cNvSpPr>
          <p:nvPr>
            <p:ph type="sldNum" sz="quarter" idx="5"/>
          </p:nvPr>
        </p:nvSpPr>
        <p:spPr/>
        <p:txBody>
          <a:bodyPr/>
          <a:lstStyle/>
          <a:p>
            <a:fld id="{BC8505AD-D679-4BF6-A5A1-701E9BF6AB86}" type="slidenum">
              <a:rPr lang="en-GB" smtClean="0"/>
              <a:t>10</a:t>
            </a:fld>
            <a:endParaRPr lang="en-GB" dirty="0"/>
          </a:p>
        </p:txBody>
      </p:sp>
    </p:spTree>
    <p:extLst>
      <p:ext uri="{BB962C8B-B14F-4D97-AF65-F5344CB8AC3E}">
        <p14:creationId xmlns:p14="http://schemas.microsoft.com/office/powerpoint/2010/main" val="4089888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SEN (the economist) proposed ‘capabilities approach theory’ which advocated how individuals have the right to influence facts that are relevant to their own lives.</a:t>
            </a:r>
          </a:p>
          <a:p>
            <a:r>
              <a:rPr lang="en-GB" dirty="0"/>
              <a:t>This model places individuals at the centre of the model .</a:t>
            </a:r>
          </a:p>
          <a:p>
            <a:r>
              <a:rPr lang="en-GB" dirty="0"/>
              <a:t>Resources reflect the set of rights/entitlements and commodities which are available to a person in a certain context.</a:t>
            </a:r>
          </a:p>
          <a:p>
            <a:r>
              <a:rPr lang="en-GB" dirty="0"/>
              <a:t>Capabilities reflect the set of options one has available.</a:t>
            </a:r>
          </a:p>
          <a:p>
            <a:r>
              <a:rPr lang="en-GB" dirty="0"/>
              <a:t>Functionings, reflect the set of ways of being/doing that a person puts into practice, what is possible and what is actually undertaken.</a:t>
            </a:r>
          </a:p>
          <a:p>
            <a:r>
              <a:rPr lang="en-GB" dirty="0"/>
              <a:t>In focusing on capabilities, the emphasis is upon the conversion factors which help/hinder the transformation of resources into effective freedom to act. </a:t>
            </a:r>
          </a:p>
          <a:p>
            <a:r>
              <a:rPr lang="en-GB" dirty="0"/>
              <a:t>Therefore, an appropriate public policy is one that guarantees the rights or goods and services, with appropriate conversion factors to enable an individual the capability to act.</a:t>
            </a:r>
          </a:p>
          <a:p>
            <a:r>
              <a:rPr lang="en-GB" dirty="0"/>
              <a:t>Often researchers studying career pathways have merely looked at institutional and structural aspects related to the labour market, without enquiring into the institution of family life.</a:t>
            </a:r>
          </a:p>
          <a:p>
            <a:r>
              <a:rPr lang="en-GB" dirty="0"/>
              <a:t>It is recommended that policies which allow for a greater set of possibilities for action when compared with the situation before the intervention was applied, would be the preferred choice. </a:t>
            </a:r>
          </a:p>
          <a:p>
            <a:r>
              <a:rPr lang="en-GB" dirty="0"/>
              <a:t>SEN recommends that a holistic review of the internal and external factors surrounding agency to act is investigated, examining the contexts surrounding such action. </a:t>
            </a:r>
          </a:p>
          <a:p>
            <a:r>
              <a:rPr lang="en-GB" dirty="0"/>
              <a:t>This addresses the conversion factors which mediate between the resources and the capabilities of individuals to act, what is available to use and what is actually used.</a:t>
            </a:r>
          </a:p>
          <a:p>
            <a:r>
              <a:rPr lang="en-GB" dirty="0"/>
              <a:t>Conversion factors relate to social norms, cultural practices, personal skills and knowledge, and environmental (where one lives, infrastructure).   </a:t>
            </a:r>
          </a:p>
          <a:p>
            <a:endParaRPr lang="en-GB" dirty="0"/>
          </a:p>
          <a:p>
            <a:r>
              <a:rPr lang="en-GB" dirty="0"/>
              <a:t>Time use choices influenced by cultural values, personal abilities and social capabilities are adopted in accordance with considered view of well-being. </a:t>
            </a:r>
          </a:p>
          <a:p>
            <a:r>
              <a:rPr lang="en-GB" dirty="0"/>
              <a:t>Capabilities can be expanded by means of pursuing an education which will expose and enhance abilities, known as ‘human capital’.</a:t>
            </a:r>
          </a:p>
          <a:p>
            <a:r>
              <a:rPr lang="en-GB" dirty="0"/>
              <a:t>Wellbeing within households and families with focus directed at child development. </a:t>
            </a:r>
          </a:p>
          <a:p>
            <a:r>
              <a:rPr lang="en-GB" dirty="0"/>
              <a:t>Cultural capital enhances wellbeing by creating opportunities for individuals to express, develop, transform and pass on to the next generation their cultural inheritance.</a:t>
            </a:r>
          </a:p>
          <a:p>
            <a:r>
              <a:rPr lang="en-GB" dirty="0"/>
              <a:t>Both sexes have equal capabilities for wellbeing, however significant time and financial cost is sacrificed predominantly by women to manage caregiving roles, exposing them to intimate violence.</a:t>
            </a:r>
          </a:p>
          <a:p>
            <a:r>
              <a:rPr lang="en-GB" dirty="0"/>
              <a:t>This also accounts for the number of families growing up in low income families, where poor policy advice focusing on economic growth as opposed to wellbeing causes significant problems.</a:t>
            </a:r>
          </a:p>
          <a:p>
            <a:r>
              <a:rPr lang="en-GB" dirty="0"/>
              <a:t>Cultural capital is acquired through investment in communities, i.e.  historical sites, recreational places, environmental parks.</a:t>
            </a:r>
          </a:p>
          <a:p>
            <a:r>
              <a:rPr lang="en-GB" dirty="0"/>
              <a:t>A group’s cultural vitality depends largely on the cultural capital being expressed within a household and family.   </a:t>
            </a:r>
          </a:p>
          <a:p>
            <a:r>
              <a:rPr lang="en-GB" dirty="0"/>
              <a:t>Research on cultural attitudes has exposed how the impact of work and family policies produce unequal opportunities for women in relation to wellbeing on account of biological differences which subject women to lower wages and lifetime losses on account of choosing to have a family.  </a:t>
            </a:r>
          </a:p>
          <a:p>
            <a:r>
              <a:rPr lang="en-GB" dirty="0"/>
              <a:t>Equitable access to services from all forms of capital is necessary for all citizens to have reasoned capabilities for leading lives of value.</a:t>
            </a:r>
          </a:p>
          <a:p>
            <a:r>
              <a:rPr lang="en-GB" dirty="0"/>
              <a:t>Where vast numbers of the population experience restrictions in accessing services from a nation’s social capital provision, on account of particular characteristics, the capabilities of those individuals to achieve valued lives is reduced and their wellbeing restricted.</a:t>
            </a:r>
          </a:p>
          <a:p>
            <a:r>
              <a:rPr lang="en-GB" dirty="0"/>
              <a:t>Hence, sacrifice on behalf of the dominant group to enable equitable access to other people, such as increasing the capabilities of more ethnic minority groups would raise economic productivity, aligned to social inclusion.    </a:t>
            </a:r>
          </a:p>
          <a:p>
            <a:r>
              <a:rPr lang="en-GB" dirty="0"/>
              <a:t>Employment enables all person to earn market income to purchase goods and services which enhance their lives in a manner which they value., offering social connections and helps to contribute to personal identities. Largely, those unemployed report lower values for happiness and life satisfaction.</a:t>
            </a:r>
          </a:p>
          <a:p>
            <a:r>
              <a:rPr lang="en-GB" dirty="0"/>
              <a:t>Unemployment results in lower sense of wellbeing, psychological damage, loss of identity.</a:t>
            </a:r>
          </a:p>
          <a:p>
            <a:r>
              <a:rPr lang="en-GB" dirty="0"/>
              <a:t>Even with social security support, 1 in 7 older aged adults are not in employment deemed high enough to pay for the essentials in life, with a strong gender disparity (gap) between men and women, with 1 in 4 women deemed to be not earning the real living wage, hence restricting their capabilities of wellbeing for themselves and their families.        </a:t>
            </a:r>
          </a:p>
          <a:p>
            <a:r>
              <a:rPr lang="en-GB" dirty="0"/>
              <a:t>Community engagement through coproduction of public services through local residents and local government officials which can develop regional capabilities of wellbeing to include regional economic development, and investment in natural capital, the ecosystem..</a:t>
            </a:r>
          </a:p>
          <a:p>
            <a:r>
              <a:rPr lang="en-GB" dirty="0"/>
              <a:t>Attention drawn to the Nation State and its part in expanding capabilities whilst equally acting as a wise custodian of the market economy and welfare state. This requires an integrated and balanced approach to all economic and welfare policies..</a:t>
            </a:r>
          </a:p>
          <a:p>
            <a:r>
              <a:rPr lang="en-GB" dirty="0"/>
              <a:t>Ensuring that the impact of economic growth is monitored for the wellbeing of the national population.</a:t>
            </a:r>
          </a:p>
          <a:p>
            <a:r>
              <a:rPr lang="en-GB" dirty="0"/>
              <a:t>Intervention and participation from global intergovernmental organisations and agencies who collaborate to counteract the impacts of economic growth on human wellbeing, such as the UN in their drive to ensure more girls attend school than ever before, to ensure their wellbeing, an act of social Justice (Dalziel </a:t>
            </a:r>
            <a:r>
              <a:rPr lang="en-GB" i="1" dirty="0"/>
              <a:t>et al</a:t>
            </a:r>
            <a:r>
              <a:rPr lang="en-GB" dirty="0"/>
              <a:t>, 2018)          </a:t>
            </a:r>
          </a:p>
        </p:txBody>
      </p:sp>
      <p:sp>
        <p:nvSpPr>
          <p:cNvPr id="4" name="Slide Number Placeholder 3"/>
          <p:cNvSpPr>
            <a:spLocks noGrp="1"/>
          </p:cNvSpPr>
          <p:nvPr>
            <p:ph type="sldNum" sz="quarter" idx="5"/>
          </p:nvPr>
        </p:nvSpPr>
        <p:spPr/>
        <p:txBody>
          <a:bodyPr/>
          <a:lstStyle/>
          <a:p>
            <a:fld id="{BC8505AD-D679-4BF6-A5A1-701E9BF6AB86}" type="slidenum">
              <a:rPr lang="en-GB" smtClean="0"/>
              <a:t>11</a:t>
            </a:fld>
            <a:endParaRPr lang="en-GB" dirty="0"/>
          </a:p>
        </p:txBody>
      </p:sp>
    </p:spTree>
    <p:extLst>
      <p:ext uri="{BB962C8B-B14F-4D97-AF65-F5344CB8AC3E}">
        <p14:creationId xmlns:p14="http://schemas.microsoft.com/office/powerpoint/2010/main" val="7224705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Evolved from joint statements from US Government and UK Government that the GDP evaluative system on the condition of the country was no longer appropriate.</a:t>
            </a:r>
          </a:p>
          <a:p>
            <a:r>
              <a:rPr lang="en-GB" dirty="0"/>
              <a:t>Contemporary debate concerned for the negative impact global production was having on social and environmental aspects of life on account of economic growth.</a:t>
            </a:r>
          </a:p>
          <a:p>
            <a:r>
              <a:rPr lang="en-GB" dirty="0"/>
              <a:t>Attention drawn to measuring wellbeing of a nation in particular psychological states, life satisfaction.</a:t>
            </a:r>
          </a:p>
          <a:p>
            <a:r>
              <a:rPr lang="en-GB" dirty="0"/>
              <a:t>In current context economics and happiness literature relates concepts of wellbeing as either Benthamite-subjective (hedonic, individualistic), or Aristotelian-objective (eudaimonic, rationale).</a:t>
            </a:r>
          </a:p>
          <a:p>
            <a:r>
              <a:rPr lang="en-GB" dirty="0"/>
              <a:t>When using GDP as measuring tool, wellbeing is largely concerned with ‘utility’ as the guiding principle.</a:t>
            </a:r>
          </a:p>
          <a:p>
            <a:r>
              <a:rPr lang="en-GB" dirty="0"/>
              <a:t>Expanding on Kennedy’s speech it exposed how GDP failed to account for things that really matter to people, aligned to various forms of inequality, fails to account for inter/intra household inequalities of resources/power, excludes negative impact of economic growth i.e. health issues, impact on natural environment.  </a:t>
            </a:r>
          </a:p>
          <a:p>
            <a:r>
              <a:rPr lang="en-GB" dirty="0"/>
              <a:t>New Science of Happiness looked at the affective/emotional aspect (feelings of happiness) and cognitive/evaluative side (life satisfaction). Bentham outlook which emphasised the good of the individual and society, concerned with how to balance policy investment to achieve the greatest happiness for the greatest number of people.</a:t>
            </a:r>
          </a:p>
          <a:p>
            <a:r>
              <a:rPr lang="en-GB" dirty="0"/>
              <a:t>Adopting this approach was seen as democratic, and non paternalistic, with emphasis on identifying which policy areas will generate largest increase in subjective wellbeing.</a:t>
            </a:r>
          </a:p>
          <a:p>
            <a:r>
              <a:rPr lang="en-GB" dirty="0"/>
              <a:t>Some governments reported positive outcomes in health, material security, and social relationships.</a:t>
            </a:r>
          </a:p>
          <a:p>
            <a:r>
              <a:rPr lang="en-GB" dirty="0"/>
              <a:t>Witnessed the introduction of the UK National Wellbeing Framework following David Cameron’s pursuit of quantifying the national reflection of wellbeing experienced by the nation, and explored which measures were to be included in an index of national wellbeing.</a:t>
            </a:r>
          </a:p>
          <a:p>
            <a:r>
              <a:rPr lang="en-GB" dirty="0"/>
              <a:t>Subjective measures suggested however did not reflect the general value apportioned to these aspects of life for all individuals. Equally, adaptive preferences aligned to subjective wellbeing was seen as a vital flaw when reporting, as disadvantaged individuals, felt constrained by their circumstances to pursue alternative actions, accepted ‘their lot’ and resigned themselves to their present state of wellbeing.</a:t>
            </a:r>
          </a:p>
          <a:p>
            <a:r>
              <a:rPr lang="en-GB" dirty="0"/>
              <a:t>Another concern that arose was how responsibility for subjective wellbeing was transferred from the collective onto the individual, diverting attention away from the very structures which cause well/illbeing, thus generating high levels of inequality.</a:t>
            </a:r>
          </a:p>
          <a:p>
            <a:r>
              <a:rPr lang="en-GB" dirty="0"/>
              <a:t>Equally, subjective wellbeing and the impact of life events considered genetically influenced, such that subjective states generally revert back to usual ‘set points’, thus challenging the benefit that policy interventions offer, with policy constantly changing to keep ahead of hedonic adaptation.  </a:t>
            </a:r>
          </a:p>
          <a:p>
            <a:r>
              <a:rPr lang="en-GB" dirty="0"/>
              <a:t>Alternatively, objective wellbeing is a way of living and being that can be evaluated objectively.  Relates to Rawl’s (the economist) who advocated the need for individuals to possess a prerequisite of goods before they are able to pursue life’s plans.</a:t>
            </a:r>
          </a:p>
          <a:p>
            <a:r>
              <a:rPr lang="en-GB" dirty="0"/>
              <a:t>Resources are not seen as a means to an end, but as the tools by which someone can use to achieve greater things. This reflects the theory of Sen (the economist).</a:t>
            </a:r>
          </a:p>
          <a:p>
            <a:r>
              <a:rPr lang="en-GB" dirty="0"/>
              <a:t>He advocated that individuals have different needs as each possess different abilities  to transform goods into valued activities.</a:t>
            </a:r>
          </a:p>
          <a:p>
            <a:r>
              <a:rPr lang="en-GB" dirty="0"/>
              <a:t>Some groups are discriminated against as they do not possess the abilities for example to use education to advance their occupations.</a:t>
            </a:r>
          </a:p>
          <a:p>
            <a:r>
              <a:rPr lang="en-GB" dirty="0"/>
              <a:t>Objective wellbeing accounts i.e. OECD Measuring Wellbeing and Progress work programme, was used to measure economic and social progress evaluating domains such as health, material living standards, social connections, education, governance, environment and insecurity.</a:t>
            </a:r>
          </a:p>
          <a:p>
            <a:r>
              <a:rPr lang="en-GB" dirty="0"/>
              <a:t>Largely objective wellbeing is concerned with the ability for individuals to flourish in these domains.</a:t>
            </a:r>
          </a:p>
          <a:p>
            <a:r>
              <a:rPr lang="en-GB" dirty="0"/>
              <a:t>Aligned to the objective wellbeing concept evolves the ‘capabilities approach’ which focuses not only upon the resources but the freedom/agency for one to act to achieve wellbeing.</a:t>
            </a:r>
          </a:p>
          <a:p>
            <a:r>
              <a:rPr lang="en-GB" dirty="0"/>
              <a:t>Supported by political and socio-economic environment which allows conversion of resources into outcomes.</a:t>
            </a:r>
          </a:p>
          <a:p>
            <a:r>
              <a:rPr lang="en-GB" dirty="0"/>
              <a:t>Capabilities are considered universal, being nourished, sheltered, political voice, fulfilling work, positive relationships Without all of these people are not deemed as leading fulfilling lives.</a:t>
            </a:r>
          </a:p>
          <a:p>
            <a:r>
              <a:rPr lang="en-GB" dirty="0"/>
              <a:t>From objective wellbeing perspective, considered paternalistic, the ability of an individual to judge for themselves what is good is undermined with their agency/autonomy to act restrained.</a:t>
            </a:r>
          </a:p>
          <a:p>
            <a:r>
              <a:rPr lang="en-GB" dirty="0"/>
              <a:t>Capabilities Approach theorists advocate that this approach enables individuals to achieve valuable outcomes instead of objective normative targets.</a:t>
            </a:r>
          </a:p>
          <a:p>
            <a:r>
              <a:rPr lang="en-GB" dirty="0"/>
              <a:t>Capabilities objective framework affords individuals the agency to plan own life, formulating own goals according to own context, creates space for the diversity of views regarding what constitutes wellbeing.</a:t>
            </a:r>
          </a:p>
          <a:p>
            <a:r>
              <a:rPr lang="en-GB" dirty="0"/>
              <a:t>Assessment however is required of the social and material context in identifying what an individual is really able to be and do.</a:t>
            </a:r>
          </a:p>
          <a:p>
            <a:r>
              <a:rPr lang="en-GB" dirty="0"/>
              <a:t>Capabilities Approach has been used in practical policy at grassroot level projects in developing countries to national level policy initiatives.</a:t>
            </a:r>
          </a:p>
          <a:p>
            <a:r>
              <a:rPr lang="en-GB" dirty="0"/>
              <a:t>Used by UK Equalities and Human Rights Commission (EHRC) who monitor and protect equality and human rights in the UK with particular focus upon inequality.</a:t>
            </a:r>
          </a:p>
          <a:p>
            <a:r>
              <a:rPr lang="en-GB" dirty="0"/>
              <a:t>This approach is deemed worthy of driving reform of Equality legislation at both national and local levels. (Austin, 2016) </a:t>
            </a:r>
          </a:p>
          <a:p>
            <a:r>
              <a:rPr lang="en-GB" dirty="0"/>
              <a:t>  </a:t>
            </a:r>
          </a:p>
          <a:p>
            <a:r>
              <a:rPr lang="en-GB" dirty="0"/>
              <a:t>   </a:t>
            </a:r>
          </a:p>
        </p:txBody>
      </p:sp>
      <p:sp>
        <p:nvSpPr>
          <p:cNvPr id="4" name="Slide Number Placeholder 3"/>
          <p:cNvSpPr>
            <a:spLocks noGrp="1"/>
          </p:cNvSpPr>
          <p:nvPr>
            <p:ph type="sldNum" sz="quarter" idx="5"/>
          </p:nvPr>
        </p:nvSpPr>
        <p:spPr/>
        <p:txBody>
          <a:bodyPr/>
          <a:lstStyle/>
          <a:p>
            <a:fld id="{BC8505AD-D679-4BF6-A5A1-701E9BF6AB86}" type="slidenum">
              <a:rPr lang="en-GB" smtClean="0"/>
              <a:t>12</a:t>
            </a:fld>
            <a:endParaRPr lang="en-GB" dirty="0"/>
          </a:p>
        </p:txBody>
      </p:sp>
    </p:spTree>
    <p:extLst>
      <p:ext uri="{BB962C8B-B14F-4D97-AF65-F5344CB8AC3E}">
        <p14:creationId xmlns:p14="http://schemas.microsoft.com/office/powerpoint/2010/main" val="32377641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2/15/2023</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2/15/2023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2/15/2023</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2/15/2023</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2/15/2023</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2/15/2023</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2/15/2023</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2/15/2023</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2/15/2023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2/15/2023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2/15/2023</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2/15/2023</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jpeg"/><Relationship Id="rId7" Type="http://schemas.openxmlformats.org/officeDocument/2006/relationships/diagramColors" Target="../diagrams/colors2.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jpeg"/><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hyperlink" Target="https://www.youtube.com/watch?v=gJzSWacrkKo"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8.gif"/><Relationship Id="rId7" Type="http://schemas.openxmlformats.org/officeDocument/2006/relationships/diagramColors" Target="../diagrams/colors4.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hatworkswellbeing.org/wp-content/uploads/2020/02/understanding-wellbeing-locally-Nov-2017-links_0216388900.pdf" TargetMode="External"/><Relationship Id="rId7" Type="http://schemas.openxmlformats.org/officeDocument/2006/relationships/hyperlink" Target="https://www.gov.wales/well-being-future-generations-act-essentials-html" TargetMode="External"/><Relationship Id="rId2" Type="http://schemas.openxmlformats.org/officeDocument/2006/relationships/hyperlink" Target="https://www.proquest.com/docview/1777821191?pq-origsite=primo" TargetMode="External"/><Relationship Id="rId1" Type="http://schemas.openxmlformats.org/officeDocument/2006/relationships/slideLayout" Target="../slideLayouts/slideLayout7.xml"/><Relationship Id="rId6" Type="http://schemas.openxmlformats.org/officeDocument/2006/relationships/hyperlink" Target="https://library.oapen.org/viewer/web/viewer.html?file=/bitstream/handle/20.500.12657/23025/1007136.pdf?sequence=1&amp;isAllowed=y" TargetMode="External"/><Relationship Id="rId5" Type="http://schemas.openxmlformats.org/officeDocument/2006/relationships/hyperlink" Target="https://www-jstor-org.ezproxy.uwtsd.ac.uk/stable/j.ctvd58t1t.5?seq=16" TargetMode="External"/><Relationship Id="rId4" Type="http://schemas.openxmlformats.org/officeDocument/2006/relationships/hyperlink" Target="https://doi.org/10.1787/5jxss4hv2d8n-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6E69A-4849-AF26-5FC8-014F2317969B}"/>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Well-Being</a:t>
            </a:r>
          </a:p>
        </p:txBody>
      </p:sp>
      <p:sp>
        <p:nvSpPr>
          <p:cNvPr id="3" name="Subtitle 2">
            <a:extLst>
              <a:ext uri="{FF2B5EF4-FFF2-40B4-BE49-F238E27FC236}">
                <a16:creationId xmlns:a16="http://schemas.microsoft.com/office/drawing/2014/main" id="{9DEE9D47-6706-99C7-FD66-2AE65265FFC5}"/>
              </a:ext>
            </a:extLst>
          </p:cNvPr>
          <p:cNvSpPr>
            <a:spLocks noGrp="1"/>
          </p:cNvSpPr>
          <p:nvPr>
            <p:ph type="subTitle" idx="1"/>
          </p:nvPr>
        </p:nvSpPr>
        <p:spPr>
          <a:xfrm>
            <a:off x="1562100" y="4039264"/>
            <a:ext cx="9070848" cy="1100000"/>
          </a:xfrm>
        </p:spPr>
        <p:txBody>
          <a:bodyPr>
            <a:normAutofit/>
          </a:bodyPr>
          <a:lstStyle/>
          <a:p>
            <a:endParaRPr lang="en-GB" sz="15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Here &amp; Now</a:t>
            </a:r>
          </a:p>
        </p:txBody>
      </p:sp>
    </p:spTree>
    <p:extLst>
      <p:ext uri="{BB962C8B-B14F-4D97-AF65-F5344CB8AC3E}">
        <p14:creationId xmlns:p14="http://schemas.microsoft.com/office/powerpoint/2010/main" val="41692898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9DC5F-895E-D6E8-53B6-74866E89F942}"/>
              </a:ext>
            </a:extLst>
          </p:cNvPr>
          <p:cNvSpPr>
            <a:spLocks noGrp="1"/>
          </p:cNvSpPr>
          <p:nvPr>
            <p:ph type="title"/>
          </p:nvPr>
        </p:nvSpPr>
        <p:spPr>
          <a:xfrm>
            <a:off x="1563623" y="2094309"/>
            <a:ext cx="9070848" cy="1334691"/>
          </a:xfrm>
        </p:spPr>
        <p:txBody>
          <a:bodyPr/>
          <a:lstStyle/>
          <a:p>
            <a:r>
              <a:rPr lang="en-GB" sz="4800" dirty="0">
                <a:latin typeface="Arial" panose="020B0604020202020204" pitchFamily="34" charset="0"/>
                <a:cs typeface="Arial" panose="020B0604020202020204" pitchFamily="34" charset="0"/>
              </a:rPr>
              <a:t>Homework</a:t>
            </a:r>
          </a:p>
        </p:txBody>
      </p:sp>
      <p:sp>
        <p:nvSpPr>
          <p:cNvPr id="3" name="Text Placeholder 2">
            <a:extLst>
              <a:ext uri="{FF2B5EF4-FFF2-40B4-BE49-F238E27FC236}">
                <a16:creationId xmlns:a16="http://schemas.microsoft.com/office/drawing/2014/main" id="{B5C493AF-9ED3-CCF1-009D-2E039D434679}"/>
              </a:ext>
            </a:extLst>
          </p:cNvPr>
          <p:cNvSpPr>
            <a:spLocks noGrp="1"/>
          </p:cNvSpPr>
          <p:nvPr>
            <p:ph type="body" idx="1"/>
          </p:nvPr>
        </p:nvSpPr>
        <p:spPr>
          <a:xfrm>
            <a:off x="1563624" y="4068661"/>
            <a:ext cx="9070848" cy="1070601"/>
          </a:xfrm>
        </p:spPr>
        <p:txBody>
          <a:bodyPr>
            <a:normAutofit/>
          </a:bodyPr>
          <a:lstStyle/>
          <a:p>
            <a:r>
              <a:rPr lang="en-GB" sz="2400" dirty="0">
                <a:latin typeface="Arial" panose="020B0604020202020204" pitchFamily="34" charset="0"/>
                <a:cs typeface="Arial" panose="020B0604020202020204" pitchFamily="34" charset="0"/>
              </a:rPr>
              <a:t>Definition of ‘Well-being’</a:t>
            </a:r>
          </a:p>
        </p:txBody>
      </p:sp>
    </p:spTree>
    <p:extLst>
      <p:ext uri="{BB962C8B-B14F-4D97-AF65-F5344CB8AC3E}">
        <p14:creationId xmlns:p14="http://schemas.microsoft.com/office/powerpoint/2010/main" val="34970089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06EDB-B634-7711-BF0C-DC51D494FA76}"/>
              </a:ext>
            </a:extLst>
          </p:cNvPr>
          <p:cNvSpPr>
            <a:spLocks noGrp="1"/>
          </p:cNvSpPr>
          <p:nvPr>
            <p:ph type="title"/>
          </p:nvPr>
        </p:nvSpPr>
        <p:spPr>
          <a:xfrm>
            <a:off x="1563623" y="2094309"/>
            <a:ext cx="9070848" cy="1334691"/>
          </a:xfrm>
        </p:spPr>
        <p:txBody>
          <a:bodyPr/>
          <a:lstStyle/>
          <a:p>
            <a:r>
              <a:rPr lang="en-GB" sz="4300" dirty="0">
                <a:latin typeface="Arial" panose="020B0604020202020204" pitchFamily="34" charset="0"/>
                <a:cs typeface="Arial" panose="020B0604020202020204" pitchFamily="34" charset="0"/>
              </a:rPr>
              <a:t>Objective</a:t>
            </a:r>
          </a:p>
        </p:txBody>
      </p:sp>
      <p:sp>
        <p:nvSpPr>
          <p:cNvPr id="3" name="Text Placeholder 2">
            <a:extLst>
              <a:ext uri="{FF2B5EF4-FFF2-40B4-BE49-F238E27FC236}">
                <a16:creationId xmlns:a16="http://schemas.microsoft.com/office/drawing/2014/main" id="{E6D7EF8D-8353-2351-B2B3-13FF13436D7A}"/>
              </a:ext>
            </a:extLst>
          </p:cNvPr>
          <p:cNvSpPr>
            <a:spLocks noGrp="1"/>
          </p:cNvSpPr>
          <p:nvPr>
            <p:ph type="body" idx="1"/>
          </p:nvPr>
        </p:nvSpPr>
        <p:spPr>
          <a:xfrm>
            <a:off x="1563624" y="3196206"/>
            <a:ext cx="9070848" cy="1943056"/>
          </a:xfrm>
        </p:spPr>
        <p:txBody>
          <a:bodyPr>
            <a:normAutofit/>
          </a:bodyPr>
          <a:lstStyle/>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Explore well-being in its current place, its theory and policy</a:t>
            </a:r>
          </a:p>
        </p:txBody>
      </p:sp>
    </p:spTree>
    <p:extLst>
      <p:ext uri="{BB962C8B-B14F-4D97-AF65-F5344CB8AC3E}">
        <p14:creationId xmlns:p14="http://schemas.microsoft.com/office/powerpoint/2010/main" val="3865995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3">
            <a:extLst>
              <a:ext uri="{FF2B5EF4-FFF2-40B4-BE49-F238E27FC236}">
                <a16:creationId xmlns:a16="http://schemas.microsoft.com/office/drawing/2014/main" id="{6E7E2D7F-3AD0-679E-A989-0A20402DA6C7}"/>
              </a:ext>
            </a:extLst>
          </p:cNvPr>
          <p:cNvGraphicFramePr/>
          <p:nvPr>
            <p:extLst>
              <p:ext uri="{D42A27DB-BD31-4B8C-83A1-F6EECF244321}">
                <p14:modId xmlns:p14="http://schemas.microsoft.com/office/powerpoint/2010/main" val="3169894917"/>
              </p:ext>
            </p:extLst>
          </p:nvPr>
        </p:nvGraphicFramePr>
        <p:xfrm>
          <a:off x="2032000" y="687897"/>
          <a:ext cx="8128000" cy="5764667"/>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E7D7F674-1049-450B-82C9-D2209C05177D}"/>
              </a:ext>
            </a:extLst>
          </p:cNvPr>
          <p:cNvSpPr txBox="1"/>
          <p:nvPr/>
        </p:nvSpPr>
        <p:spPr>
          <a:xfrm rot="3668365">
            <a:off x="4984521" y="1494740"/>
            <a:ext cx="2115767" cy="1292662"/>
          </a:xfrm>
          <a:prstGeom prst="rect">
            <a:avLst/>
          </a:prstGeom>
          <a:noFill/>
        </p:spPr>
        <p:txBody>
          <a:bodyPr wrap="square" rtlCol="0">
            <a:spAutoFit/>
          </a:bodyPr>
          <a:lstStyle/>
          <a:p>
            <a:r>
              <a:rPr lang="en-GB" dirty="0">
                <a:solidFill>
                  <a:schemeClr val="bg1"/>
                </a:solidFill>
                <a:latin typeface="Arial" panose="020B0604020202020204" pitchFamily="34" charset="0"/>
                <a:cs typeface="Arial" panose="020B0604020202020204" pitchFamily="34" charset="0"/>
              </a:rPr>
              <a:t>        </a:t>
            </a:r>
          </a:p>
          <a:p>
            <a:r>
              <a:rPr lang="en-GB" sz="2000" dirty="0">
                <a:solidFill>
                  <a:schemeClr val="bg1"/>
                </a:solidFill>
                <a:latin typeface="Arial" panose="020B0604020202020204" pitchFamily="34" charset="0"/>
                <a:cs typeface="Arial" panose="020B0604020202020204" pitchFamily="34" charset="0"/>
              </a:rPr>
              <a:t>         </a:t>
            </a:r>
          </a:p>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        Freedom</a:t>
            </a:r>
          </a:p>
        </p:txBody>
      </p:sp>
      <p:sp>
        <p:nvSpPr>
          <p:cNvPr id="7" name="TextBox 6">
            <a:extLst>
              <a:ext uri="{FF2B5EF4-FFF2-40B4-BE49-F238E27FC236}">
                <a16:creationId xmlns:a16="http://schemas.microsoft.com/office/drawing/2014/main" id="{207FBAB0-95B4-A4D3-F808-20AECC4B8793}"/>
              </a:ext>
            </a:extLst>
          </p:cNvPr>
          <p:cNvSpPr txBox="1"/>
          <p:nvPr/>
        </p:nvSpPr>
        <p:spPr>
          <a:xfrm rot="2880841">
            <a:off x="7023225" y="4145546"/>
            <a:ext cx="1853814" cy="1938992"/>
          </a:xfrm>
          <a:prstGeom prst="rect">
            <a:avLst/>
          </a:prstGeom>
          <a:noFill/>
        </p:spPr>
        <p:txBody>
          <a:bodyPr wrap="square" rtlCol="0">
            <a:spAutoFit/>
          </a:bodyPr>
          <a:lstStyle/>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Health</a:t>
            </a:r>
          </a:p>
        </p:txBody>
      </p:sp>
      <p:sp>
        <p:nvSpPr>
          <p:cNvPr id="8" name="TextBox 7">
            <a:extLst>
              <a:ext uri="{FF2B5EF4-FFF2-40B4-BE49-F238E27FC236}">
                <a16:creationId xmlns:a16="http://schemas.microsoft.com/office/drawing/2014/main" id="{EC4526EF-32EA-0AFF-8770-4392576F3B9E}"/>
              </a:ext>
            </a:extLst>
          </p:cNvPr>
          <p:cNvSpPr txBox="1"/>
          <p:nvPr/>
        </p:nvSpPr>
        <p:spPr>
          <a:xfrm rot="981998">
            <a:off x="7080877" y="4166442"/>
            <a:ext cx="1845009" cy="707886"/>
          </a:xfrm>
          <a:prstGeom prst="rect">
            <a:avLst/>
          </a:prstGeom>
          <a:noFill/>
        </p:spPr>
        <p:txBody>
          <a:bodyPr wrap="square" rtlCol="0">
            <a:spAutoFit/>
          </a:bodyPr>
          <a:lstStyle/>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Pleasure</a:t>
            </a:r>
          </a:p>
        </p:txBody>
      </p:sp>
      <p:sp>
        <p:nvSpPr>
          <p:cNvPr id="9" name="TextBox 8">
            <a:extLst>
              <a:ext uri="{FF2B5EF4-FFF2-40B4-BE49-F238E27FC236}">
                <a16:creationId xmlns:a16="http://schemas.microsoft.com/office/drawing/2014/main" id="{6BD88392-BC86-3360-E4D4-BFB37043B706}"/>
              </a:ext>
            </a:extLst>
          </p:cNvPr>
          <p:cNvSpPr txBox="1"/>
          <p:nvPr/>
        </p:nvSpPr>
        <p:spPr>
          <a:xfrm>
            <a:off x="8665828" y="5704514"/>
            <a:ext cx="2223082"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(Austin, 2020)</a:t>
            </a:r>
          </a:p>
        </p:txBody>
      </p:sp>
    </p:spTree>
    <p:extLst>
      <p:ext uri="{BB962C8B-B14F-4D97-AF65-F5344CB8AC3E}">
        <p14:creationId xmlns:p14="http://schemas.microsoft.com/office/powerpoint/2010/main" val="1609856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4" name="Rectangle 42">
            <a:extLst>
              <a:ext uri="{FF2B5EF4-FFF2-40B4-BE49-F238E27FC236}">
                <a16:creationId xmlns:a16="http://schemas.microsoft.com/office/drawing/2014/main" id="{7BF79C51-99DF-40B8-9A87-58BBC642D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75" name="Rectangle 44">
            <a:extLst>
              <a:ext uri="{FF2B5EF4-FFF2-40B4-BE49-F238E27FC236}">
                <a16:creationId xmlns:a16="http://schemas.microsoft.com/office/drawing/2014/main" id="{44D9E5D2-18D3-4661-BD63-3510A493C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solidFill>
            <a:schemeClr val="bg2"/>
          </a:solidFill>
          <a:ln w="6350" cap="sq" cmpd="sng" algn="ctr">
            <a:noFill/>
            <a:prstDash val="solid"/>
            <a:miter lim="800000"/>
          </a:ln>
          <a:effectLst/>
        </p:spPr>
      </p:sp>
      <p:sp useBgFill="1">
        <p:nvSpPr>
          <p:cNvPr id="76" name="Rectangle 46">
            <a:extLst>
              <a:ext uri="{FF2B5EF4-FFF2-40B4-BE49-F238E27FC236}">
                <a16:creationId xmlns:a16="http://schemas.microsoft.com/office/drawing/2014/main" id="{8E90402B-F829-48C3-8037-7738137F2E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48">
            <a:extLst>
              <a:ext uri="{FF2B5EF4-FFF2-40B4-BE49-F238E27FC236}">
                <a16:creationId xmlns:a16="http://schemas.microsoft.com/office/drawing/2014/main" id="{EE35CCD1-2093-4AC0-AABD-494F51FE88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solidFill>
          <a:ln w="6350" cap="flat" cmpd="sng" algn="ctr">
            <a:solidFill>
              <a:schemeClr val="tx1">
                <a:lumMod val="75000"/>
              </a:schemeClr>
            </a:solidFill>
            <a:prstDash val="solid"/>
          </a:ln>
          <a:effectLst>
            <a:softEdge rad="0"/>
          </a:effectLst>
        </p:spPr>
      </p:sp>
      <p:sp>
        <p:nvSpPr>
          <p:cNvPr id="78" name="Rectangle 50">
            <a:extLst>
              <a:ext uri="{FF2B5EF4-FFF2-40B4-BE49-F238E27FC236}">
                <a16:creationId xmlns:a16="http://schemas.microsoft.com/office/drawing/2014/main" id="{EB32BAC1-5F58-428B-A1B8-B0BBB38A66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78373" cy="6108192"/>
          </a:xfrm>
          <a:prstGeom prst="rect">
            <a:avLst/>
          </a:prstGeom>
          <a:solidFill>
            <a:schemeClr val="tx2"/>
          </a:solidFill>
          <a:ln w="6350" cap="sq" cmpd="sng" algn="ctr">
            <a:noFill/>
            <a:prstDash val="solid"/>
            <a:miter lim="800000"/>
          </a:ln>
          <a:effectLst/>
        </p:spPr>
      </p:sp>
      <p:sp>
        <p:nvSpPr>
          <p:cNvPr id="2" name="Title 1">
            <a:extLst>
              <a:ext uri="{FF2B5EF4-FFF2-40B4-BE49-F238E27FC236}">
                <a16:creationId xmlns:a16="http://schemas.microsoft.com/office/drawing/2014/main" id="{6CE2D7E2-76EE-B479-948D-76BC1698767A}"/>
              </a:ext>
            </a:extLst>
          </p:cNvPr>
          <p:cNvSpPr>
            <a:spLocks noGrp="1"/>
          </p:cNvSpPr>
          <p:nvPr>
            <p:ph type="title"/>
          </p:nvPr>
        </p:nvSpPr>
        <p:spPr>
          <a:xfrm>
            <a:off x="573409" y="674915"/>
            <a:ext cx="3765200" cy="5479056"/>
          </a:xfrm>
        </p:spPr>
        <p:txBody>
          <a:bodyPr vert="horz" lIns="91440" tIns="45720" rIns="91440" bIns="45720" rtlCol="0" anchor="ctr">
            <a:normAutofit/>
          </a:bodyPr>
          <a:lstStyle/>
          <a:p>
            <a:pPr algn="ctr"/>
            <a:r>
              <a:rPr lang="en-US" sz="4300" dirty="0">
                <a:solidFill>
                  <a:schemeClr val="bg1"/>
                </a:solidFill>
                <a:latin typeface="Arial" panose="020B0604020202020204" pitchFamily="34" charset="0"/>
                <a:cs typeface="Arial" panose="020B0604020202020204" pitchFamily="34" charset="0"/>
              </a:rPr>
              <a:t>What are the determinants of happiness over the life course ?</a:t>
            </a:r>
          </a:p>
        </p:txBody>
      </p:sp>
      <p:graphicFrame>
        <p:nvGraphicFramePr>
          <p:cNvPr id="25" name="TextBox 2">
            <a:extLst>
              <a:ext uri="{FF2B5EF4-FFF2-40B4-BE49-F238E27FC236}">
                <a16:creationId xmlns:a16="http://schemas.microsoft.com/office/drawing/2014/main" id="{F98F819B-8C9A-6948-C5E3-4FCA4B093CA2}"/>
              </a:ext>
            </a:extLst>
          </p:cNvPr>
          <p:cNvGraphicFramePr/>
          <p:nvPr>
            <p:extLst>
              <p:ext uri="{D42A27DB-BD31-4B8C-83A1-F6EECF244321}">
                <p14:modId xmlns:p14="http://schemas.microsoft.com/office/powerpoint/2010/main" val="415598471"/>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F3432C1-F0DE-831C-DABF-07C518145E6D}"/>
              </a:ext>
            </a:extLst>
          </p:cNvPr>
          <p:cNvSpPr txBox="1"/>
          <p:nvPr/>
        </p:nvSpPr>
        <p:spPr>
          <a:xfrm>
            <a:off x="9227890" y="5838738"/>
            <a:ext cx="2156415" cy="307777"/>
          </a:xfrm>
          <a:prstGeom prst="rect">
            <a:avLst/>
          </a:prstGeom>
          <a:noFill/>
        </p:spPr>
        <p:txBody>
          <a:bodyPr wrap="square" rtlCol="0">
            <a:spAutoFit/>
          </a:bodyPr>
          <a:lstStyle/>
          <a:p>
            <a:r>
              <a:rPr lang="en-GB" sz="1400" dirty="0">
                <a:latin typeface="Arial" panose="020B0604020202020204" pitchFamily="34" charset="0"/>
                <a:cs typeface="Arial" panose="020B0604020202020204" pitchFamily="34" charset="0"/>
              </a:rPr>
              <a:t>(Clark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2016)</a:t>
            </a:r>
          </a:p>
        </p:txBody>
      </p:sp>
    </p:spTree>
    <p:extLst>
      <p:ext uri="{BB962C8B-B14F-4D97-AF65-F5344CB8AC3E}">
        <p14:creationId xmlns:p14="http://schemas.microsoft.com/office/powerpoint/2010/main" val="139945789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C9CBB-C48C-A0F7-22B6-DB7EB57D2CD8}"/>
              </a:ext>
            </a:extLst>
          </p:cNvPr>
          <p:cNvSpPr>
            <a:spLocks noGrp="1"/>
          </p:cNvSpPr>
          <p:nvPr>
            <p:ph type="title"/>
          </p:nvPr>
        </p:nvSpPr>
        <p:spPr/>
        <p:txBody>
          <a:bodyPr>
            <a:normAutofit/>
          </a:bodyPr>
          <a:lstStyle/>
          <a:p>
            <a:pPr algn="ctr"/>
            <a:r>
              <a:rPr lang="en-GB" sz="4300" dirty="0">
                <a:latin typeface="Arial" panose="020B0604020202020204" pitchFamily="34" charset="0"/>
                <a:cs typeface="Arial" panose="020B0604020202020204" pitchFamily="34" charset="0"/>
              </a:rPr>
              <a:t>Well-being Framework</a:t>
            </a:r>
          </a:p>
        </p:txBody>
      </p:sp>
      <p:pic>
        <p:nvPicPr>
          <p:cNvPr id="1026" name="Picture 2">
            <a:extLst>
              <a:ext uri="{FF2B5EF4-FFF2-40B4-BE49-F238E27FC236}">
                <a16:creationId xmlns:a16="http://schemas.microsoft.com/office/drawing/2014/main" id="{7551749F-179A-7103-2E62-18F3E46236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54502" y="2014195"/>
            <a:ext cx="3200400" cy="360642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C136954-E041-6364-7800-1BD6104FA6F6}"/>
              </a:ext>
            </a:extLst>
          </p:cNvPr>
          <p:cNvSpPr txBox="1"/>
          <p:nvPr/>
        </p:nvSpPr>
        <p:spPr>
          <a:xfrm>
            <a:off x="8054502" y="5721292"/>
            <a:ext cx="3200400"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(whatworkswellbeing.org, 2017) </a:t>
            </a:r>
          </a:p>
        </p:txBody>
      </p:sp>
      <p:sp>
        <p:nvSpPr>
          <p:cNvPr id="4" name="TextBox 3">
            <a:extLst>
              <a:ext uri="{FF2B5EF4-FFF2-40B4-BE49-F238E27FC236}">
                <a16:creationId xmlns:a16="http://schemas.microsoft.com/office/drawing/2014/main" id="{6F4680DE-0970-9968-7FE3-1C6945525C7A}"/>
              </a:ext>
            </a:extLst>
          </p:cNvPr>
          <p:cNvSpPr txBox="1"/>
          <p:nvPr/>
        </p:nvSpPr>
        <p:spPr>
          <a:xfrm>
            <a:off x="956345" y="1870745"/>
            <a:ext cx="6711193" cy="2431435"/>
          </a:xfrm>
          <a:prstGeom prst="rect">
            <a:avLst/>
          </a:prstGeom>
          <a:noFill/>
        </p:spPr>
        <p:txBody>
          <a:bodyPr wrap="square" rtlCol="0">
            <a:spAutoFit/>
          </a:bodyPr>
          <a:lstStyle/>
          <a:p>
            <a:endParaRPr lang="en-GB" dirty="0"/>
          </a:p>
          <a:p>
            <a:endParaRPr lang="en-GB" dirty="0"/>
          </a:p>
          <a:p>
            <a:endParaRPr lang="en-GB" dirty="0"/>
          </a:p>
          <a:p>
            <a:endParaRPr lang="en-GB" dirty="0"/>
          </a:p>
          <a:p>
            <a:r>
              <a:rPr lang="en-GB" dirty="0">
                <a:latin typeface="Arial" panose="020B0604020202020204" pitchFamily="34" charset="0"/>
                <a:cs typeface="Arial" panose="020B0604020202020204" pitchFamily="34" charset="0"/>
              </a:rPr>
              <a:t>‘ </a:t>
            </a:r>
            <a:r>
              <a:rPr lang="en-GB" sz="2000" dirty="0">
                <a:latin typeface="Arial" panose="020B0604020202020204" pitchFamily="34" charset="0"/>
                <a:cs typeface="Arial" panose="020B0604020202020204" pitchFamily="34" charset="0"/>
              </a:rPr>
              <a:t>Purpose to provide a balanced holistic picture of wellbeing and its determinants, giving decision makers and practitioners an invaluable overview of their communities’. </a:t>
            </a:r>
          </a:p>
        </p:txBody>
      </p:sp>
    </p:spTree>
    <p:extLst>
      <p:ext uri="{BB962C8B-B14F-4D97-AF65-F5344CB8AC3E}">
        <p14:creationId xmlns:p14="http://schemas.microsoft.com/office/powerpoint/2010/main" val="4067969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49138-5A59-FA80-64C7-22203DD87401}"/>
              </a:ext>
            </a:extLst>
          </p:cNvPr>
          <p:cNvSpPr>
            <a:spLocks noGrp="1"/>
          </p:cNvSpPr>
          <p:nvPr>
            <p:ph type="title"/>
          </p:nvPr>
        </p:nvSpPr>
        <p:spPr>
          <a:xfrm>
            <a:off x="620785" y="642594"/>
            <a:ext cx="10712741" cy="1371600"/>
          </a:xfrm>
          <a:ln w="19050">
            <a:noFill/>
          </a:ln>
        </p:spPr>
        <p:txBody>
          <a:bodyPr>
            <a:normAutofit fontScale="90000"/>
          </a:bodyPr>
          <a:lstStyle/>
          <a:p>
            <a:pPr algn="ctr"/>
            <a:r>
              <a:rPr lang="en-GB" dirty="0">
                <a:latin typeface="Arial" panose="020B0604020202020204" pitchFamily="34" charset="0"/>
                <a:cs typeface="Arial" panose="020B0604020202020204" pitchFamily="34" charset="0"/>
              </a:rPr>
              <a:t>The Organisation of Economic </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Co-operation  Development (OECD)</a:t>
            </a:r>
          </a:p>
        </p:txBody>
      </p:sp>
      <p:pic>
        <p:nvPicPr>
          <p:cNvPr id="1026" name="Picture 2" descr="Better Life Initiative: Measuring Well-Being and Progress - OECD">
            <a:extLst>
              <a:ext uri="{FF2B5EF4-FFF2-40B4-BE49-F238E27FC236}">
                <a16:creationId xmlns:a16="http://schemas.microsoft.com/office/drawing/2014/main" id="{8AC0F8A5-2F6A-653B-2815-4DA9A84EEF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7456" y="4639111"/>
            <a:ext cx="1384183" cy="157629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30" name="TextBox 4">
            <a:extLst>
              <a:ext uri="{FF2B5EF4-FFF2-40B4-BE49-F238E27FC236}">
                <a16:creationId xmlns:a16="http://schemas.microsoft.com/office/drawing/2014/main" id="{68E2615B-4DDD-2A20-B1B0-604E0AAE6D8B}"/>
              </a:ext>
            </a:extLst>
          </p:cNvPr>
          <p:cNvGraphicFramePr/>
          <p:nvPr>
            <p:extLst>
              <p:ext uri="{D42A27DB-BD31-4B8C-83A1-F6EECF244321}">
                <p14:modId xmlns:p14="http://schemas.microsoft.com/office/powerpoint/2010/main" val="3542633263"/>
              </p:ext>
            </p:extLst>
          </p:nvPr>
        </p:nvGraphicFramePr>
        <p:xfrm>
          <a:off x="1066800" y="2416029"/>
          <a:ext cx="8463094" cy="267765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2317C28D-2A40-25FF-2746-DDF748A9B234}"/>
              </a:ext>
            </a:extLst>
          </p:cNvPr>
          <p:cNvSpPr txBox="1"/>
          <p:nvPr/>
        </p:nvSpPr>
        <p:spPr>
          <a:xfrm>
            <a:off x="8103764" y="5830349"/>
            <a:ext cx="1736521"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(Austin, 2020)</a:t>
            </a:r>
          </a:p>
        </p:txBody>
      </p:sp>
    </p:spTree>
    <p:extLst>
      <p:ext uri="{BB962C8B-B14F-4D97-AF65-F5344CB8AC3E}">
        <p14:creationId xmlns:p14="http://schemas.microsoft.com/office/powerpoint/2010/main" val="32830836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85" name="Rectangle 2054">
            <a:extLst>
              <a:ext uri="{FF2B5EF4-FFF2-40B4-BE49-F238E27FC236}">
                <a16:creationId xmlns:a16="http://schemas.microsoft.com/office/drawing/2014/main" id="{3DE8C63E-8D14-47EC-8FFD-7471461ED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2086" name="Rectangle 2056">
            <a:extLst>
              <a:ext uri="{FF2B5EF4-FFF2-40B4-BE49-F238E27FC236}">
                <a16:creationId xmlns:a16="http://schemas.microsoft.com/office/drawing/2014/main" id="{E0F55756-5517-4E65-9936-F04BB32791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1">
            <a:extLst>
              <a:ext uri="{FF2B5EF4-FFF2-40B4-BE49-F238E27FC236}">
                <a16:creationId xmlns:a16="http://schemas.microsoft.com/office/drawing/2014/main" id="{BE13CFD5-0E51-D0AC-5968-8DC15795E9EC}"/>
              </a:ext>
            </a:extLst>
          </p:cNvPr>
          <p:cNvSpPr>
            <a:spLocks noGrp="1"/>
          </p:cNvSpPr>
          <p:nvPr>
            <p:ph type="title"/>
          </p:nvPr>
        </p:nvSpPr>
        <p:spPr>
          <a:xfrm>
            <a:off x="1066800" y="642594"/>
            <a:ext cx="10058400" cy="1371600"/>
          </a:xfrm>
        </p:spPr>
        <p:txBody>
          <a:bodyPr vert="horz" lIns="91440" tIns="45720" rIns="91440" bIns="45720" rtlCol="0" anchor="ctr">
            <a:normAutofit/>
          </a:bodyPr>
          <a:lstStyle/>
          <a:p>
            <a:pPr algn="ctr"/>
            <a:r>
              <a:rPr lang="en-US" sz="4300" dirty="0">
                <a:latin typeface="Arial" panose="020B0604020202020204" pitchFamily="34" charset="0"/>
                <a:cs typeface="Arial" panose="020B0604020202020204" pitchFamily="34" charset="0"/>
              </a:rPr>
              <a:t>The United Nations’ Sustainable   Development Goals (SDG’s) </a:t>
            </a:r>
          </a:p>
        </p:txBody>
      </p:sp>
      <p:sp>
        <p:nvSpPr>
          <p:cNvPr id="2087" name="TextBox 2">
            <a:extLst>
              <a:ext uri="{FF2B5EF4-FFF2-40B4-BE49-F238E27FC236}">
                <a16:creationId xmlns:a16="http://schemas.microsoft.com/office/drawing/2014/main" id="{5A7FFA8C-4989-941D-F2EC-2E5E5A319D22}"/>
              </a:ext>
            </a:extLst>
          </p:cNvPr>
          <p:cNvSpPr txBox="1"/>
          <p:nvPr/>
        </p:nvSpPr>
        <p:spPr>
          <a:xfrm>
            <a:off x="2290194" y="2103121"/>
            <a:ext cx="6182629" cy="3433614"/>
          </a:xfrm>
          <a:prstGeom prst="rect">
            <a:avLst/>
          </a:prstGeom>
        </p:spPr>
        <p:txBody>
          <a:bodyPr vert="horz" lIns="91440" tIns="45720" rIns="91440" bIns="45720" rtlCol="0">
            <a:noAutofit/>
          </a:bodyPr>
          <a:lstStyle/>
          <a:p>
            <a:pPr marL="285750" indent="-182880" defTabSz="914400">
              <a:spcAft>
                <a:spcPts val="600"/>
              </a:spcAft>
              <a:buClr>
                <a:schemeClr val="tx2">
                  <a:lumMod val="60000"/>
                  <a:lumOff val="40000"/>
                </a:schemeClr>
              </a:buClr>
              <a:buFont typeface="Arial" pitchFamily="34" charset="0"/>
              <a:buChar char="•"/>
            </a:pPr>
            <a:endParaRPr lang="en-US" sz="2000" dirty="0">
              <a:latin typeface="Arial" panose="020B0604020202020204" pitchFamily="34" charset="0"/>
              <a:cs typeface="Arial" panose="020B0604020202020204" pitchFamily="34" charset="0"/>
            </a:endParaRPr>
          </a:p>
          <a:p>
            <a:pPr marL="285750" indent="-182880" defTabSz="914400">
              <a:spcAft>
                <a:spcPts val="600"/>
              </a:spcAft>
              <a:buClr>
                <a:schemeClr val="tx2">
                  <a:lumMod val="60000"/>
                  <a:lumOff val="40000"/>
                </a:schemeClr>
              </a:buClr>
              <a:buFont typeface="Arial" pitchFamily="34" charset="0"/>
              <a:buChar char="•"/>
            </a:pPr>
            <a:r>
              <a:rPr lang="en-US" sz="2000" dirty="0">
                <a:latin typeface="Arial" panose="020B0604020202020204" pitchFamily="34" charset="0"/>
                <a:cs typeface="Arial" panose="020B0604020202020204" pitchFamily="34" charset="0"/>
              </a:rPr>
              <a:t>Aspirational vision of well-being of global society</a:t>
            </a:r>
          </a:p>
          <a:p>
            <a:pPr marL="285750" indent="-182880" defTabSz="914400">
              <a:spcAft>
                <a:spcPts val="600"/>
              </a:spcAft>
              <a:buClr>
                <a:schemeClr val="tx2">
                  <a:lumMod val="60000"/>
                  <a:lumOff val="40000"/>
                </a:schemeClr>
              </a:buClr>
              <a:buFont typeface="Arial" pitchFamily="34" charset="0"/>
              <a:buChar char="•"/>
            </a:pPr>
            <a:endParaRPr lang="en-US" sz="2000" dirty="0">
              <a:latin typeface="Arial" panose="020B0604020202020204" pitchFamily="34" charset="0"/>
              <a:cs typeface="Arial" panose="020B0604020202020204" pitchFamily="34" charset="0"/>
            </a:endParaRPr>
          </a:p>
          <a:p>
            <a:pPr marL="285750" indent="-182880" defTabSz="914400">
              <a:spcAft>
                <a:spcPts val="600"/>
              </a:spcAft>
              <a:buClr>
                <a:schemeClr val="tx2">
                  <a:lumMod val="60000"/>
                  <a:lumOff val="40000"/>
                </a:schemeClr>
              </a:buClr>
              <a:buFont typeface="Arial" pitchFamily="34" charset="0"/>
              <a:buChar char="•"/>
            </a:pPr>
            <a:r>
              <a:rPr lang="en-US" sz="2000" dirty="0">
                <a:latin typeface="Arial" panose="020B0604020202020204" pitchFamily="34" charset="0"/>
                <a:cs typeface="Arial" panose="020B0604020202020204" pitchFamily="34" charset="0"/>
              </a:rPr>
              <a:t>Individual and household level</a:t>
            </a:r>
          </a:p>
          <a:p>
            <a:pPr marL="285750" indent="-182880" defTabSz="914400">
              <a:spcAft>
                <a:spcPts val="600"/>
              </a:spcAft>
              <a:buClr>
                <a:schemeClr val="tx2">
                  <a:lumMod val="60000"/>
                  <a:lumOff val="40000"/>
                </a:schemeClr>
              </a:buClr>
              <a:buFont typeface="Arial" pitchFamily="34" charset="0"/>
              <a:buChar char="•"/>
            </a:pPr>
            <a:endParaRPr lang="en-US" sz="2000" dirty="0">
              <a:latin typeface="Arial" panose="020B0604020202020204" pitchFamily="34" charset="0"/>
              <a:cs typeface="Arial" panose="020B0604020202020204" pitchFamily="34" charset="0"/>
            </a:endParaRPr>
          </a:p>
          <a:p>
            <a:pPr marL="285750" indent="-182880" defTabSz="914400">
              <a:spcAft>
                <a:spcPts val="600"/>
              </a:spcAft>
              <a:buClr>
                <a:schemeClr val="tx2">
                  <a:lumMod val="60000"/>
                  <a:lumOff val="40000"/>
                </a:schemeClr>
              </a:buClr>
              <a:buFont typeface="Arial" pitchFamily="34" charset="0"/>
              <a:buChar char="•"/>
            </a:pPr>
            <a:r>
              <a:rPr lang="en-US" sz="2000" dirty="0">
                <a:latin typeface="Arial" panose="020B0604020202020204" pitchFamily="34" charset="0"/>
                <a:cs typeface="Arial" panose="020B0604020202020204" pitchFamily="34" charset="0"/>
              </a:rPr>
              <a:t>In domains such as health, education and income</a:t>
            </a:r>
          </a:p>
          <a:p>
            <a:pPr marL="285750" indent="-182880" defTabSz="914400">
              <a:spcAft>
                <a:spcPts val="600"/>
              </a:spcAft>
              <a:buClr>
                <a:schemeClr val="tx2">
                  <a:lumMod val="60000"/>
                  <a:lumOff val="40000"/>
                </a:schemeClr>
              </a:buClr>
              <a:buFont typeface="Arial" pitchFamily="34" charset="0"/>
              <a:buChar char="•"/>
            </a:pPr>
            <a:endParaRPr lang="en-US" sz="2000" dirty="0">
              <a:latin typeface="Arial" panose="020B0604020202020204" pitchFamily="34" charset="0"/>
              <a:cs typeface="Arial" panose="020B0604020202020204" pitchFamily="34" charset="0"/>
            </a:endParaRPr>
          </a:p>
          <a:p>
            <a:pPr marL="285750" indent="-182880" defTabSz="914400">
              <a:spcAft>
                <a:spcPts val="600"/>
              </a:spcAft>
              <a:buClr>
                <a:schemeClr val="tx2">
                  <a:lumMod val="60000"/>
                  <a:lumOff val="40000"/>
                </a:schemeClr>
              </a:buClr>
              <a:buFont typeface="Arial" pitchFamily="34" charset="0"/>
              <a:buChar char="•"/>
            </a:pPr>
            <a:r>
              <a:rPr lang="en-US" sz="2000" dirty="0">
                <a:latin typeface="Arial" panose="020B0604020202020204" pitchFamily="34" charset="0"/>
                <a:cs typeface="Arial" panose="020B0604020202020204" pitchFamily="34" charset="0"/>
              </a:rPr>
              <a:t>Structural consideration, and environmental considerations relating to the natural world</a:t>
            </a:r>
          </a:p>
        </p:txBody>
      </p:sp>
      <p:pic>
        <p:nvPicPr>
          <p:cNvPr id="2050" name="Picture 2" descr="Sustainable Development Goals launch in 2016">
            <a:extLst>
              <a:ext uri="{FF2B5EF4-FFF2-40B4-BE49-F238E27FC236}">
                <a16:creationId xmlns:a16="http://schemas.microsoft.com/office/drawing/2014/main" id="{92BE16DD-0787-9E73-58B9-FB151B05B5B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858773" y="3042466"/>
            <a:ext cx="2575421" cy="24942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E6ED8C5-A8DB-D2B6-95FA-458A0ED556A9}"/>
              </a:ext>
            </a:extLst>
          </p:cNvPr>
          <p:cNvSpPr txBox="1"/>
          <p:nvPr/>
        </p:nvSpPr>
        <p:spPr>
          <a:xfrm>
            <a:off x="6644081" y="5696125"/>
            <a:ext cx="1677798"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(Austin, 2020)</a:t>
            </a:r>
          </a:p>
        </p:txBody>
      </p:sp>
    </p:spTree>
    <p:extLst>
      <p:ext uri="{BB962C8B-B14F-4D97-AF65-F5344CB8AC3E}">
        <p14:creationId xmlns:p14="http://schemas.microsoft.com/office/powerpoint/2010/main" val="351807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8C6C2D-E894-3445-4AF7-C12C84B2FF86}"/>
              </a:ext>
            </a:extLst>
          </p:cNvPr>
          <p:cNvSpPr>
            <a:spLocks noGrp="1"/>
          </p:cNvSpPr>
          <p:nvPr>
            <p:ph type="title"/>
          </p:nvPr>
        </p:nvSpPr>
        <p:spPr>
          <a:xfrm>
            <a:off x="1066800" y="642594"/>
            <a:ext cx="10058400" cy="1088929"/>
          </a:xfrm>
        </p:spPr>
        <p:txBody>
          <a:bodyPr>
            <a:normAutofit fontScale="90000"/>
          </a:bodyPr>
          <a:lstStyle/>
          <a:p>
            <a:pPr algn="ctr"/>
            <a:r>
              <a:rPr lang="en-GB" dirty="0">
                <a:latin typeface="Arial" panose="020B0604020202020204" pitchFamily="34" charset="0"/>
                <a:cs typeface="Arial" panose="020B0604020202020204" pitchFamily="34" charset="0"/>
              </a:rPr>
              <a:t>Well-being of Future Generations (Wales) Act 2015</a:t>
            </a:r>
          </a:p>
        </p:txBody>
      </p:sp>
      <p:pic>
        <p:nvPicPr>
          <p:cNvPr id="2050" name="Picture 2" descr="The Well-being of Future Generations | GOV.WALES">
            <a:extLst>
              <a:ext uri="{FF2B5EF4-FFF2-40B4-BE49-F238E27FC236}">
                <a16:creationId xmlns:a16="http://schemas.microsoft.com/office/drawing/2014/main" id="{28359924-5601-C5DC-7CB6-6E7798E60EC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0371" y="2114027"/>
            <a:ext cx="6107185" cy="30124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A6861D1-CA83-B9CA-B3A0-91165F17E8D3}"/>
              </a:ext>
            </a:extLst>
          </p:cNvPr>
          <p:cNvSpPr txBox="1"/>
          <p:nvPr/>
        </p:nvSpPr>
        <p:spPr>
          <a:xfrm>
            <a:off x="7868873" y="5164228"/>
            <a:ext cx="3556933"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(Welsh Government, 2021)</a:t>
            </a:r>
          </a:p>
        </p:txBody>
      </p:sp>
    </p:spTree>
    <p:extLst>
      <p:ext uri="{BB962C8B-B14F-4D97-AF65-F5344CB8AC3E}">
        <p14:creationId xmlns:p14="http://schemas.microsoft.com/office/powerpoint/2010/main" val="1074396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FE9965-E952-D738-E9D8-C7CAE5F5C3CE}"/>
              </a:ext>
            </a:extLst>
          </p:cNvPr>
          <p:cNvSpPr>
            <a:spLocks noGrp="1"/>
          </p:cNvSpPr>
          <p:nvPr>
            <p:ph type="title"/>
          </p:nvPr>
        </p:nvSpPr>
        <p:spPr/>
        <p:txBody>
          <a:bodyPr>
            <a:normAutofit/>
          </a:bodyPr>
          <a:lstStyle/>
          <a:p>
            <a:pPr algn="ctr"/>
            <a:r>
              <a:rPr lang="en-GB" sz="4300" dirty="0">
                <a:latin typeface="Arial" panose="020B0604020202020204" pitchFamily="34" charset="0"/>
                <a:cs typeface="Arial" panose="020B0604020202020204" pitchFamily="34" charset="0"/>
              </a:rPr>
              <a:t>Beyond GDP</a:t>
            </a:r>
          </a:p>
        </p:txBody>
      </p:sp>
      <p:sp>
        <p:nvSpPr>
          <p:cNvPr id="5" name="TextBox 4">
            <a:extLst>
              <a:ext uri="{FF2B5EF4-FFF2-40B4-BE49-F238E27FC236}">
                <a16:creationId xmlns:a16="http://schemas.microsoft.com/office/drawing/2014/main" id="{F2B7DD01-568E-F7AB-8BBA-6EAAB281C18B}"/>
              </a:ext>
            </a:extLst>
          </p:cNvPr>
          <p:cNvSpPr txBox="1"/>
          <p:nvPr/>
        </p:nvSpPr>
        <p:spPr>
          <a:xfrm>
            <a:off x="1333851" y="4605556"/>
            <a:ext cx="2457974" cy="646331"/>
          </a:xfrm>
          <a:prstGeom prst="rect">
            <a:avLst/>
          </a:prstGeom>
          <a:noFill/>
        </p:spPr>
        <p:txBody>
          <a:bodyPr wrap="square" rtlCol="0">
            <a:spAutoFit/>
          </a:bodyPr>
          <a:lstStyle/>
          <a:p>
            <a:pPr algn="ctr"/>
            <a:endParaRPr lang="en-GB" dirty="0">
              <a:latin typeface="Arial" panose="020B0604020202020204" pitchFamily="34" charset="0"/>
              <a:cs typeface="Arial" panose="020B0604020202020204" pitchFamily="34" charset="0"/>
            </a:endParaRPr>
          </a:p>
          <a:p>
            <a:pPr algn="ctr"/>
            <a:endParaRPr lang="en-GB" dirty="0">
              <a:latin typeface="Arial" panose="020B0604020202020204" pitchFamily="34" charset="0"/>
              <a:cs typeface="Arial" panose="020B0604020202020204" pitchFamily="34" charset="0"/>
            </a:endParaRPr>
          </a:p>
        </p:txBody>
      </p:sp>
      <p:pic>
        <p:nvPicPr>
          <p:cNvPr id="6" name="Picture 2" descr="Better Life Initiative: Measuring Well-Being and Progress - OECD">
            <a:extLst>
              <a:ext uri="{FF2B5EF4-FFF2-40B4-BE49-F238E27FC236}">
                <a16:creationId xmlns:a16="http://schemas.microsoft.com/office/drawing/2014/main" id="{C3D87F72-518E-2881-DF81-8F557AD00A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3508" y="4843807"/>
            <a:ext cx="1728131" cy="13716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1" name="TextBox 6">
            <a:extLst>
              <a:ext uri="{FF2B5EF4-FFF2-40B4-BE49-F238E27FC236}">
                <a16:creationId xmlns:a16="http://schemas.microsoft.com/office/drawing/2014/main" id="{398C3C62-6BD3-0D88-05A1-C589975B4FE6}"/>
              </a:ext>
            </a:extLst>
          </p:cNvPr>
          <p:cNvGraphicFramePr/>
          <p:nvPr>
            <p:extLst>
              <p:ext uri="{D42A27DB-BD31-4B8C-83A1-F6EECF244321}">
                <p14:modId xmlns:p14="http://schemas.microsoft.com/office/powerpoint/2010/main" val="3309515308"/>
              </p:ext>
            </p:extLst>
          </p:nvPr>
        </p:nvGraphicFramePr>
        <p:xfrm>
          <a:off x="1409350" y="2105637"/>
          <a:ext cx="9253057" cy="258532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 name="TextBox 2">
            <a:extLst>
              <a:ext uri="{FF2B5EF4-FFF2-40B4-BE49-F238E27FC236}">
                <a16:creationId xmlns:a16="http://schemas.microsoft.com/office/drawing/2014/main" id="{828FA0D5-5372-9DBA-9760-E37E0A66B596}"/>
              </a:ext>
            </a:extLst>
          </p:cNvPr>
          <p:cNvSpPr txBox="1"/>
          <p:nvPr/>
        </p:nvSpPr>
        <p:spPr>
          <a:xfrm>
            <a:off x="1409350" y="5167997"/>
            <a:ext cx="8036654" cy="1200329"/>
          </a:xfrm>
          <a:prstGeom prst="rect">
            <a:avLst/>
          </a:prstGeom>
          <a:noFill/>
        </p:spPr>
        <p:txBody>
          <a:bodyPr wrap="square" rtlCol="0">
            <a:spAutoFit/>
          </a:bodyPr>
          <a:lstStyle/>
          <a:p>
            <a:pPr algn="ctr"/>
            <a:r>
              <a:rPr lang="en-GB" dirty="0">
                <a:solidFill>
                  <a:schemeClr val="bg1"/>
                </a:solidFill>
                <a:hlinkClick r:id="rId9">
                  <a:extLst>
                    <a:ext uri="{A12FA001-AC4F-418D-AE19-62706E023703}">
                      <ahyp:hlinkClr xmlns:ahyp="http://schemas.microsoft.com/office/drawing/2018/hyperlinkcolor" val="tx"/>
                    </a:ext>
                  </a:extLst>
                </a:hlinkClick>
              </a:rPr>
              <a:t>Watch a video delivered by Nicola Sturgeon (Scotland’s First Minister)</a:t>
            </a:r>
          </a:p>
          <a:p>
            <a:pPr algn="ctr"/>
            <a:endParaRPr lang="en-GB" dirty="0">
              <a:solidFill>
                <a:schemeClr val="bg1"/>
              </a:solidFill>
              <a:hlinkClick r:id="rId9">
                <a:extLst>
                  <a:ext uri="{A12FA001-AC4F-418D-AE19-62706E023703}">
                    <ahyp:hlinkClr xmlns:ahyp="http://schemas.microsoft.com/office/drawing/2018/hyperlinkcolor" val="tx"/>
                  </a:ext>
                </a:extLst>
              </a:hlinkClick>
            </a:endParaRPr>
          </a:p>
          <a:p>
            <a:pPr algn="ctr"/>
            <a:r>
              <a:rPr lang="en-GB" dirty="0">
                <a:solidFill>
                  <a:schemeClr val="bg1"/>
                </a:solidFill>
                <a:hlinkClick r:id="rId9">
                  <a:extLst>
                    <a:ext uri="{A12FA001-AC4F-418D-AE19-62706E023703}">
                      <ahyp:hlinkClr xmlns:ahyp="http://schemas.microsoft.com/office/drawing/2018/hyperlinkcolor" val="tx"/>
                    </a:ext>
                  </a:extLst>
                </a:hlinkClick>
              </a:rPr>
              <a:t>https://www.youtube.com/watch?v=gJzSWacrkKo</a:t>
            </a:r>
            <a:endParaRPr lang="en-GB" dirty="0">
              <a:solidFill>
                <a:schemeClr val="bg1"/>
              </a:solidFill>
            </a:endParaRPr>
          </a:p>
          <a:p>
            <a:pPr algn="ctr"/>
            <a:endParaRPr lang="en-GB" dirty="0"/>
          </a:p>
        </p:txBody>
      </p:sp>
    </p:spTree>
    <p:extLst>
      <p:ext uri="{BB962C8B-B14F-4D97-AF65-F5344CB8AC3E}">
        <p14:creationId xmlns:p14="http://schemas.microsoft.com/office/powerpoint/2010/main" val="12138727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4E784-AFDB-9591-084D-3AA650A450E7}"/>
              </a:ext>
            </a:extLst>
          </p:cNvPr>
          <p:cNvSpPr>
            <a:spLocks noGrp="1"/>
          </p:cNvSpPr>
          <p:nvPr>
            <p:ph type="title"/>
          </p:nvPr>
        </p:nvSpPr>
        <p:spPr/>
        <p:txBody>
          <a:bodyPr>
            <a:normAutofit/>
          </a:bodyPr>
          <a:lstStyle/>
          <a:p>
            <a:pPr algn="ctr"/>
            <a:r>
              <a:rPr lang="en-GB" sz="4300" dirty="0">
                <a:latin typeface="Arial" panose="020B0604020202020204" pitchFamily="34" charset="0"/>
                <a:cs typeface="Arial" panose="020B0604020202020204" pitchFamily="34" charset="0"/>
              </a:rPr>
              <a:t>Capabilities Approach Theory</a:t>
            </a:r>
          </a:p>
        </p:txBody>
      </p:sp>
      <p:sp>
        <p:nvSpPr>
          <p:cNvPr id="9" name="TextBox 8">
            <a:extLst>
              <a:ext uri="{FF2B5EF4-FFF2-40B4-BE49-F238E27FC236}">
                <a16:creationId xmlns:a16="http://schemas.microsoft.com/office/drawing/2014/main" id="{18BB5782-ED81-67BB-F8E5-016ED028F5D4}"/>
              </a:ext>
            </a:extLst>
          </p:cNvPr>
          <p:cNvSpPr txBox="1"/>
          <p:nvPr/>
        </p:nvSpPr>
        <p:spPr>
          <a:xfrm>
            <a:off x="7164198" y="4857226"/>
            <a:ext cx="2516697" cy="95410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           </a:t>
            </a:r>
          </a:p>
          <a:p>
            <a:endParaRPr lang="en-GB" sz="1400" dirty="0">
              <a:solidFill>
                <a:schemeClr val="bg1"/>
              </a:solidFill>
              <a:latin typeface="Arial" panose="020B0604020202020204" pitchFamily="34" charset="0"/>
              <a:cs typeface="Arial" panose="020B0604020202020204" pitchFamily="34" charset="0"/>
            </a:endParaRPr>
          </a:p>
          <a:p>
            <a:r>
              <a:rPr lang="en-GB" sz="1400" dirty="0">
                <a:solidFill>
                  <a:schemeClr val="bg1"/>
                </a:solidFill>
                <a:latin typeface="Arial" panose="020B0604020202020204" pitchFamily="34" charset="0"/>
                <a:cs typeface="Arial" panose="020B0604020202020204" pitchFamily="34" charset="0"/>
              </a:rPr>
              <a:t>          </a:t>
            </a:r>
          </a:p>
          <a:p>
            <a:r>
              <a:rPr lang="en-GB" sz="1400" dirty="0">
                <a:solidFill>
                  <a:schemeClr val="bg1"/>
                </a:solidFill>
                <a:latin typeface="Arial" panose="020B0604020202020204" pitchFamily="34" charset="0"/>
                <a:cs typeface="Arial" panose="020B0604020202020204" pitchFamily="34" charset="0"/>
              </a:rPr>
              <a:t>               (Dalziel et al, 2018)  </a:t>
            </a:r>
          </a:p>
        </p:txBody>
      </p:sp>
      <p:pic>
        <p:nvPicPr>
          <p:cNvPr id="1026" name="Picture 2" descr="The relationship between resources, capabilities, and functionings">
            <a:extLst>
              <a:ext uri="{FF2B5EF4-FFF2-40B4-BE49-F238E27FC236}">
                <a16:creationId xmlns:a16="http://schemas.microsoft.com/office/drawing/2014/main" id="{22CF206E-1758-228D-7607-9D83D34EC2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7907" y="2014194"/>
            <a:ext cx="7947497" cy="31646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9432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85" name="Rectangle 2058">
            <a:extLst>
              <a:ext uri="{FF2B5EF4-FFF2-40B4-BE49-F238E27FC236}">
                <a16:creationId xmlns:a16="http://schemas.microsoft.com/office/drawing/2014/main" id="{861A0104-BF6E-465D-B05F-F41F69B36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2096" name="Rectangle 2060">
            <a:extLst>
              <a:ext uri="{FF2B5EF4-FFF2-40B4-BE49-F238E27FC236}">
                <a16:creationId xmlns:a16="http://schemas.microsoft.com/office/drawing/2014/main" id="{03B901C5-8FDC-42CF-AE02-104ECD0C2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11448288" cy="6108192"/>
          </a:xfrm>
          <a:prstGeom prst="rect">
            <a:avLst/>
          </a:prstGeom>
          <a:solidFill>
            <a:schemeClr val="bg2"/>
          </a:solidFill>
          <a:ln w="6350" cap="sq" cmpd="sng" algn="ctr">
            <a:noFill/>
            <a:prstDash val="solid"/>
            <a:miter lim="800000"/>
          </a:ln>
          <a:effectLst/>
        </p:spPr>
      </p:sp>
      <p:sp>
        <p:nvSpPr>
          <p:cNvPr id="8" name="TextBox 7">
            <a:extLst>
              <a:ext uri="{FF2B5EF4-FFF2-40B4-BE49-F238E27FC236}">
                <a16:creationId xmlns:a16="http://schemas.microsoft.com/office/drawing/2014/main" id="{D07CD148-2204-97C8-71BD-8D43F863AF30}"/>
              </a:ext>
            </a:extLst>
          </p:cNvPr>
          <p:cNvSpPr txBox="1"/>
          <p:nvPr/>
        </p:nvSpPr>
        <p:spPr>
          <a:xfrm>
            <a:off x="1066800" y="642594"/>
            <a:ext cx="10058400" cy="1371600"/>
          </a:xfrm>
          <a:prstGeom prst="rect">
            <a:avLst/>
          </a:prstGeom>
        </p:spPr>
        <p:txBody>
          <a:bodyPr vert="horz" lIns="91440" tIns="45720" rIns="91440" bIns="45720" rtlCol="0" anchor="ctr">
            <a:normAutofit/>
          </a:bodyPr>
          <a:lstStyle/>
          <a:p>
            <a:pPr algn="ctr" defTabSz="914400">
              <a:lnSpc>
                <a:spcPct val="90000"/>
              </a:lnSpc>
              <a:spcBef>
                <a:spcPct val="0"/>
              </a:spcBef>
              <a:spcAft>
                <a:spcPts val="600"/>
              </a:spcAft>
            </a:pPr>
            <a:r>
              <a:rPr lang="en-US" sz="4800" dirty="0">
                <a:latin typeface="+mj-lt"/>
              </a:rPr>
              <a:t>Relevance for Policy</a:t>
            </a:r>
          </a:p>
        </p:txBody>
      </p:sp>
      <p:pic>
        <p:nvPicPr>
          <p:cNvPr id="2052" name="Picture 4" descr="Career In Public Policy | Stoodnt">
            <a:extLst>
              <a:ext uri="{FF2B5EF4-FFF2-40B4-BE49-F238E27FC236}">
                <a16:creationId xmlns:a16="http://schemas.microsoft.com/office/drawing/2014/main" id="{033F4EB0-F0B1-9A17-6067-EF3EF771E3E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8708" r="29873" b="2"/>
          <a:stretch/>
        </p:blipFill>
        <p:spPr bwMode="auto">
          <a:xfrm>
            <a:off x="1154352" y="2161487"/>
            <a:ext cx="3019646" cy="363264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D09550C-7D4E-8DB4-2E97-83EE3052E004}"/>
              </a:ext>
            </a:extLst>
          </p:cNvPr>
          <p:cNvSpPr txBox="1"/>
          <p:nvPr/>
        </p:nvSpPr>
        <p:spPr>
          <a:xfrm>
            <a:off x="1154352" y="5430866"/>
            <a:ext cx="3019646" cy="363264"/>
          </a:xfrm>
          <a:prstGeom prst="rect">
            <a:avLst/>
          </a:prstGeom>
          <a:solidFill>
            <a:srgbClr val="000000">
              <a:alpha val="50000"/>
            </a:srgbClr>
          </a:solidFill>
          <a:ln>
            <a:noFill/>
          </a:ln>
        </p:spPr>
        <p:txBody>
          <a:bodyPr wrap="square" rtlCol="0">
            <a:noAutofit/>
          </a:bodyPr>
          <a:lstStyle/>
          <a:p>
            <a:pPr algn="ctr">
              <a:spcAft>
                <a:spcPts val="600"/>
              </a:spcAft>
            </a:pPr>
            <a:r>
              <a:rPr lang="en-GB" sz="1300" dirty="0">
                <a:solidFill>
                  <a:srgbClr val="FFFFFF"/>
                </a:solidFill>
              </a:rPr>
              <a:t>Image: </a:t>
            </a:r>
            <a:r>
              <a:rPr lang="en-GB" sz="1300" b="0" i="0" dirty="0">
                <a:solidFill>
                  <a:srgbClr val="FFFFFF"/>
                </a:solidFill>
                <a:effectLst/>
              </a:rPr>
              <a:t>Stoodnt Inc.</a:t>
            </a:r>
            <a:r>
              <a:rPr lang="en-GB" sz="1300" dirty="0">
                <a:solidFill>
                  <a:srgbClr val="FFFFFF"/>
                </a:solidFill>
              </a:rPr>
              <a:t> </a:t>
            </a:r>
          </a:p>
        </p:txBody>
      </p:sp>
      <p:graphicFrame>
        <p:nvGraphicFramePr>
          <p:cNvPr id="2054" name="TextBox 6">
            <a:extLst>
              <a:ext uri="{FF2B5EF4-FFF2-40B4-BE49-F238E27FC236}">
                <a16:creationId xmlns:a16="http://schemas.microsoft.com/office/drawing/2014/main" id="{1B52D845-3416-F57F-FAE9-DE36DB61ADA0}"/>
              </a:ext>
            </a:extLst>
          </p:cNvPr>
          <p:cNvGraphicFramePr/>
          <p:nvPr>
            <p:extLst>
              <p:ext uri="{D42A27DB-BD31-4B8C-83A1-F6EECF244321}">
                <p14:modId xmlns:p14="http://schemas.microsoft.com/office/powerpoint/2010/main" val="435812892"/>
              </p:ext>
            </p:extLst>
          </p:nvPr>
        </p:nvGraphicFramePr>
        <p:xfrm>
          <a:off x="4523874" y="2103120"/>
          <a:ext cx="6601326" cy="393192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EA638B8C-CE65-2A71-1A2D-D4B0AD62149F}"/>
              </a:ext>
            </a:extLst>
          </p:cNvPr>
          <p:cNvSpPr txBox="1"/>
          <p:nvPr/>
        </p:nvSpPr>
        <p:spPr>
          <a:xfrm>
            <a:off x="9219501" y="5735763"/>
            <a:ext cx="1291905"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(Austin, 2016)</a:t>
            </a:r>
          </a:p>
        </p:txBody>
      </p:sp>
    </p:spTree>
    <p:extLst>
      <p:ext uri="{BB962C8B-B14F-4D97-AF65-F5344CB8AC3E}">
        <p14:creationId xmlns:p14="http://schemas.microsoft.com/office/powerpoint/2010/main" val="11263254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A758D7-46FC-2E81-A18A-F59C786EA051}"/>
              </a:ext>
            </a:extLst>
          </p:cNvPr>
          <p:cNvSpPr>
            <a:spLocks noGrp="1"/>
          </p:cNvSpPr>
          <p:nvPr>
            <p:ph type="title"/>
          </p:nvPr>
        </p:nvSpPr>
        <p:spPr/>
        <p:txBody>
          <a:bodyPr>
            <a:normAutofit/>
          </a:bodyPr>
          <a:lstStyle/>
          <a:p>
            <a:pPr algn="ctr"/>
            <a:r>
              <a:rPr lang="en-GB" sz="4300" dirty="0">
                <a:latin typeface="Arial" panose="020B0604020202020204" pitchFamily="34" charset="0"/>
                <a:cs typeface="Arial" panose="020B0604020202020204" pitchFamily="34" charset="0"/>
              </a:rPr>
              <a:t>A Recap</a:t>
            </a:r>
          </a:p>
        </p:txBody>
      </p:sp>
      <p:sp>
        <p:nvSpPr>
          <p:cNvPr id="4" name="TextBox 3">
            <a:extLst>
              <a:ext uri="{FF2B5EF4-FFF2-40B4-BE49-F238E27FC236}">
                <a16:creationId xmlns:a16="http://schemas.microsoft.com/office/drawing/2014/main" id="{B9D4DE39-8743-50D6-41F4-7DB8EBF57724}"/>
              </a:ext>
            </a:extLst>
          </p:cNvPr>
          <p:cNvSpPr txBox="1"/>
          <p:nvPr/>
        </p:nvSpPr>
        <p:spPr>
          <a:xfrm>
            <a:off x="2189527" y="2661656"/>
            <a:ext cx="6952376" cy="1846659"/>
          </a:xfrm>
          <a:prstGeom prst="rect">
            <a:avLst/>
          </a:prstGeom>
          <a:noFill/>
        </p:spPr>
        <p:txBody>
          <a:bodyPr wrap="square">
            <a:spAutoFit/>
          </a:bodyPr>
          <a:lstStyle/>
          <a:p>
            <a:pPr algn="ctr"/>
            <a:r>
              <a:rPr lang="en-GB" sz="1800" dirty="0">
                <a:latin typeface="Arial" panose="020B0604020202020204" pitchFamily="34" charset="0"/>
                <a:cs typeface="Arial" panose="020B0604020202020204" pitchFamily="34" charset="0"/>
              </a:rPr>
              <a:t>So to consolidate the learning please access the interactive Quizizz App</a:t>
            </a:r>
          </a:p>
          <a:p>
            <a:pPr algn="ctr"/>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                        Via your device enter:  </a:t>
            </a:r>
            <a:r>
              <a:rPr lang="en-GB" sz="2000" dirty="0" err="1">
                <a:solidFill>
                  <a:schemeClr val="bg1"/>
                </a:solidFill>
                <a:latin typeface="Arial" panose="020B0604020202020204" pitchFamily="34" charset="0"/>
                <a:cs typeface="Arial" panose="020B0604020202020204" pitchFamily="34" charset="0"/>
              </a:rPr>
              <a:t>joinmy</a:t>
            </a:r>
            <a:r>
              <a:rPr lang="en-GB" sz="2000" dirty="0">
                <a:solidFill>
                  <a:schemeClr val="bg1"/>
                </a:solidFill>
                <a:latin typeface="Arial" panose="020B0604020202020204" pitchFamily="34" charset="0"/>
                <a:cs typeface="Arial" panose="020B0604020202020204" pitchFamily="34" charset="0"/>
              </a:rPr>
              <a:t> quiz.com</a:t>
            </a:r>
          </a:p>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                                Enter code: </a:t>
            </a:r>
            <a:r>
              <a:rPr lang="en-GB" sz="2000" b="1" i="0" dirty="0">
                <a:solidFill>
                  <a:schemeClr val="bg1"/>
                </a:solidFill>
                <a:effectLst/>
                <a:latin typeface="QuickSand"/>
              </a:rPr>
              <a:t>678598</a:t>
            </a:r>
            <a:endParaRPr lang="en-GB" sz="2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35196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2D772-0293-A0E6-24AB-803F10359EA3}"/>
              </a:ext>
            </a:extLst>
          </p:cNvPr>
          <p:cNvSpPr>
            <a:spLocks noGrp="1"/>
          </p:cNvSpPr>
          <p:nvPr>
            <p:ph type="title"/>
          </p:nvPr>
        </p:nvSpPr>
        <p:spPr/>
        <p:txBody>
          <a:bodyPr/>
          <a:lstStyle/>
          <a:p>
            <a:r>
              <a:rPr lang="en-GB" sz="4800" dirty="0">
                <a:latin typeface="Arial" panose="020B0604020202020204" pitchFamily="34" charset="0"/>
                <a:cs typeface="Arial" panose="020B0604020202020204" pitchFamily="34" charset="0"/>
              </a:rPr>
              <a:t>Questions &amp;</a:t>
            </a:r>
            <a:br>
              <a:rPr lang="en-GB" sz="4800" dirty="0">
                <a:latin typeface="Arial" panose="020B0604020202020204" pitchFamily="34" charset="0"/>
                <a:cs typeface="Arial" panose="020B0604020202020204" pitchFamily="34" charset="0"/>
              </a:rPr>
            </a:br>
            <a:r>
              <a:rPr lang="en-GB" sz="4800" dirty="0">
                <a:latin typeface="Arial" panose="020B0604020202020204" pitchFamily="34" charset="0"/>
                <a:cs typeface="Arial" panose="020B0604020202020204" pitchFamily="34" charset="0"/>
              </a:rPr>
              <a:t> Answers </a:t>
            </a:r>
          </a:p>
        </p:txBody>
      </p:sp>
      <p:sp>
        <p:nvSpPr>
          <p:cNvPr id="3" name="Text Placeholder 2">
            <a:extLst>
              <a:ext uri="{FF2B5EF4-FFF2-40B4-BE49-F238E27FC236}">
                <a16:creationId xmlns:a16="http://schemas.microsoft.com/office/drawing/2014/main" id="{AC67EE18-F619-5F8C-F687-C450D535295B}"/>
              </a:ext>
            </a:extLst>
          </p:cNvPr>
          <p:cNvSpPr>
            <a:spLocks noGrp="1"/>
          </p:cNvSpPr>
          <p:nvPr>
            <p:ph type="body" idx="1"/>
          </p:nvPr>
        </p:nvSpPr>
        <p:spPr/>
        <p:txBody>
          <a:bodyPr>
            <a:normAutofit/>
          </a:bodyPr>
          <a:lstStyle/>
          <a:p>
            <a:r>
              <a:rPr lang="en-GB" sz="2400" dirty="0">
                <a:latin typeface="Arial" panose="020B0604020202020204" pitchFamily="34" charset="0"/>
                <a:cs typeface="Arial" panose="020B0604020202020204" pitchFamily="34" charset="0"/>
              </a:rPr>
              <a:t>Thankyou for listening</a:t>
            </a:r>
          </a:p>
        </p:txBody>
      </p:sp>
    </p:spTree>
    <p:extLst>
      <p:ext uri="{BB962C8B-B14F-4D97-AF65-F5344CB8AC3E}">
        <p14:creationId xmlns:p14="http://schemas.microsoft.com/office/powerpoint/2010/main" val="2706026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2E00E97-BD12-49FB-7C56-6BF8AE8FD8B0}"/>
              </a:ext>
            </a:extLst>
          </p:cNvPr>
          <p:cNvSpPr txBox="1"/>
          <p:nvPr/>
        </p:nvSpPr>
        <p:spPr>
          <a:xfrm>
            <a:off x="1166070" y="746620"/>
            <a:ext cx="9907397" cy="5737083"/>
          </a:xfrm>
          <a:prstGeom prst="rect">
            <a:avLst/>
          </a:prstGeom>
          <a:noFill/>
        </p:spPr>
        <p:txBody>
          <a:bodyPr wrap="square">
            <a:spAutoFit/>
          </a:bodyPr>
          <a:lstStyle/>
          <a:p>
            <a:pPr algn="ctr">
              <a:lnSpc>
                <a:spcPct val="107000"/>
              </a:lnSpc>
              <a:spcAft>
                <a:spcPts val="800"/>
              </a:spcAft>
            </a:pPr>
            <a:r>
              <a:rPr lang="en-GB" sz="1400" u="sng" dirty="0">
                <a:effectLst/>
                <a:latin typeface="Arial" panose="020B0604020202020204" pitchFamily="34" charset="0"/>
                <a:ea typeface="Calibri" panose="020F0502020204030204" pitchFamily="34" charset="0"/>
                <a:cs typeface="Times New Roman" panose="02020603050405020304" pitchFamily="18" charset="0"/>
              </a:rPr>
              <a:t>References</a:t>
            </a:r>
            <a:endParaRPr lang="en-GB" sz="1400" u="sng"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Austin, A (2016), On Well-being and Public Policy: Are We Capable of Questioning the Hegemony of Happiness?  Social Indicators Research, Dordrecht Vol 127 I</a:t>
            </a:r>
            <a:r>
              <a:rPr lang="en-GB" sz="1400" i="1" dirty="0">
                <a:effectLst/>
                <a:latin typeface="Arial" panose="020B0604020202020204" pitchFamily="34" charset="0"/>
                <a:ea typeface="Calibri" panose="020F0502020204030204" pitchFamily="34" charset="0"/>
                <a:cs typeface="Arial" panose="020B0604020202020204" pitchFamily="34" charset="0"/>
              </a:rPr>
              <a:t>ss 1, </a:t>
            </a:r>
            <a:r>
              <a:rPr lang="en-GB" sz="1400" dirty="0">
                <a:effectLst/>
                <a:latin typeface="Arial" panose="020B0604020202020204" pitchFamily="34" charset="0"/>
                <a:ea typeface="Calibri" panose="020F0502020204030204" pitchFamily="34" charset="0"/>
                <a:cs typeface="Arial" panose="020B0604020202020204" pitchFamily="34" charset="0"/>
              </a:rPr>
              <a:t>[Online] </a:t>
            </a:r>
            <a:r>
              <a:rPr lang="en-GB" sz="1400" i="1" dirty="0">
                <a:effectLst/>
                <a:latin typeface="Arial" panose="020B0604020202020204" pitchFamily="34" charset="0"/>
                <a:ea typeface="Calibri" panose="020F0502020204030204" pitchFamily="34" charset="0"/>
                <a:cs typeface="Arial" panose="020B0604020202020204" pitchFamily="34" charset="0"/>
              </a:rPr>
              <a:t>Available at: </a:t>
            </a:r>
            <a:r>
              <a:rPr lang="en-GB" sz="1400" i="1" dirty="0">
                <a:effectLst/>
                <a:latin typeface="Arial" panose="020B0604020202020204" pitchFamily="34" charset="0"/>
                <a:ea typeface="Calibri" panose="020F0502020204030204" pitchFamily="34" charset="0"/>
                <a:cs typeface="Arial" panose="020B0604020202020204" pitchFamily="34" charset="0"/>
                <a:hlinkClick r:id="rId2"/>
              </a:rPr>
              <a:t>https://www.proquest.com/docview/1777821191?pq-origsite=primo</a:t>
            </a:r>
            <a:r>
              <a:rPr lang="en-GB" sz="1400" i="1"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400" dirty="0">
                <a:effectLst/>
                <a:latin typeface="Arial" panose="020B0604020202020204" pitchFamily="34" charset="0"/>
                <a:ea typeface="Calibri" panose="020F0502020204030204" pitchFamily="34" charset="0"/>
                <a:cs typeface="Arial" panose="020B0604020202020204" pitchFamily="34" charset="0"/>
              </a:rPr>
              <a:t>Austin, A (2020</a:t>
            </a:r>
            <a:r>
              <a:rPr lang="en-GB" sz="1400" i="1" dirty="0">
                <a:effectLst/>
                <a:latin typeface="Arial" panose="020B0604020202020204" pitchFamily="34" charset="0"/>
                <a:ea typeface="Calibri" panose="020F0502020204030204" pitchFamily="34" charset="0"/>
                <a:cs typeface="Arial" panose="020B0604020202020204" pitchFamily="34" charset="0"/>
              </a:rPr>
              <a:t>). A Universal Declaration of Human Well-being,</a:t>
            </a:r>
            <a:r>
              <a:rPr lang="en-GB" sz="1400" dirty="0">
                <a:effectLst/>
                <a:latin typeface="Arial" panose="020B0604020202020204" pitchFamily="34" charset="0"/>
                <a:ea typeface="Calibri" panose="020F0502020204030204" pitchFamily="34" charset="0"/>
                <a:cs typeface="Arial" panose="020B0604020202020204" pitchFamily="34" charset="0"/>
              </a:rPr>
              <a:t> Switzerland, Springer International Publishing AG. </a:t>
            </a:r>
          </a:p>
          <a:p>
            <a:pPr>
              <a:lnSpc>
                <a:spcPct val="107000"/>
              </a:lnSpc>
              <a:spcAft>
                <a:spcPts val="800"/>
              </a:spcAft>
            </a:pPr>
            <a:r>
              <a:rPr lang="en-GB" sz="1400" dirty="0">
                <a:latin typeface="Arial" panose="020B0604020202020204" pitchFamily="34" charset="0"/>
                <a:ea typeface="Calibri" panose="020F0502020204030204" pitchFamily="34" charset="0"/>
                <a:cs typeface="Arial" panose="020B0604020202020204" pitchFamily="34" charset="0"/>
              </a:rPr>
              <a:t>Brown, H, Abdallah,S, &amp; Townsley, R (2017), Understanding local needs for wellbeing data, measures and indicators, [Online] Available at:</a:t>
            </a:r>
            <a:r>
              <a:rPr lang="en-GB" sz="1400" dirty="0">
                <a:effectLst/>
                <a:latin typeface="Arial" panose="020B0604020202020204" pitchFamily="34" charset="0"/>
                <a:ea typeface="Calibri" panose="020F0502020204030204" pitchFamily="34" charset="0"/>
                <a:cs typeface="Arial" panose="020B0604020202020204" pitchFamily="34" charset="0"/>
              </a:rPr>
              <a:t> </a:t>
            </a:r>
            <a:r>
              <a:rPr lang="en-GB" sz="1400" dirty="0">
                <a:effectLst/>
                <a:latin typeface="Arial" panose="020B0604020202020204" pitchFamily="34" charset="0"/>
                <a:ea typeface="Calibri" panose="020F0502020204030204" pitchFamily="34" charset="0"/>
                <a:cs typeface="Arial" panose="020B0604020202020204" pitchFamily="34" charset="0"/>
                <a:hlinkClick r:id="rId3"/>
              </a:rPr>
              <a:t>https://whatworkswellbeing.org/wp-content/uploads/2020/02/understanding-wellbeing-locally-Nov-2017-links_0216388900.pdf</a:t>
            </a:r>
            <a:r>
              <a:rPr lang="en-GB" sz="1400" dirty="0">
                <a:effectLst/>
                <a:latin typeface="Arial" panose="020B0604020202020204" pitchFamily="34" charset="0"/>
                <a:ea typeface="Calibri" panose="020F0502020204030204" pitchFamily="34" charset="0"/>
                <a:cs typeface="Arial" panose="020B0604020202020204" pitchFamily="34" charset="0"/>
              </a:rPr>
              <a:t> </a:t>
            </a:r>
          </a:p>
          <a:p>
            <a:pPr>
              <a:lnSpc>
                <a:spcPct val="107000"/>
              </a:lnSpc>
              <a:spcAft>
                <a:spcPts val="800"/>
              </a:spcAft>
            </a:pPr>
            <a:r>
              <a:rPr lang="en-GB" sz="1400" b="0" i="0" dirty="0">
                <a:effectLst/>
                <a:latin typeface="Arial" panose="020B0604020202020204" pitchFamily="34" charset="0"/>
                <a:cs typeface="Arial" panose="020B0604020202020204" pitchFamily="34" charset="0"/>
              </a:rPr>
              <a:t>Boarini, R., A. Kolev and A. McGregor (2014), "Measuring Well-being and Progress in Countries at Different Stages of Development: Towards a More Universal Conceptual Framework", </a:t>
            </a:r>
            <a:r>
              <a:rPr lang="en-GB" sz="1400" b="0" i="1" dirty="0">
                <a:effectLst/>
                <a:latin typeface="Arial" panose="020B0604020202020204" pitchFamily="34" charset="0"/>
                <a:cs typeface="Arial" panose="020B0604020202020204" pitchFamily="34" charset="0"/>
              </a:rPr>
              <a:t>OECD Development Centre Working Papers</a:t>
            </a:r>
            <a:r>
              <a:rPr lang="en-GB" sz="1400" b="0" i="0" dirty="0">
                <a:effectLst/>
                <a:latin typeface="Arial" panose="020B0604020202020204" pitchFamily="34" charset="0"/>
                <a:cs typeface="Arial" panose="020B0604020202020204" pitchFamily="34" charset="0"/>
              </a:rPr>
              <a:t>, No. 325, OECD Publishing, Paris,[Online] Available at: </a:t>
            </a:r>
            <a:r>
              <a:rPr lang="en-GB" sz="1400" b="0" i="0" dirty="0">
                <a:solidFill>
                  <a:schemeClr val="accent2">
                    <a:lumMod val="75000"/>
                  </a:schemeClr>
                </a:solidFill>
                <a:effectLst/>
                <a:latin typeface="Arial" panose="020B0604020202020204" pitchFamily="34" charset="0"/>
                <a:cs typeface="Arial" panose="020B0604020202020204" pitchFamily="34" charset="0"/>
              </a:rPr>
              <a:t> </a:t>
            </a:r>
            <a:r>
              <a:rPr lang="en-GB" sz="1400" b="0" i="0" u="none" strike="noStrike" dirty="0">
                <a:solidFill>
                  <a:schemeClr val="accent2">
                    <a:lumMod val="75000"/>
                  </a:schemeClr>
                </a:solidFill>
                <a:effectLst/>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https://doi.org/10.1787/5jxss4hv2d8n-en</a:t>
            </a:r>
            <a:endParaRPr lang="en-GB" sz="1400" b="0" i="0" dirty="0">
              <a:effectLst/>
              <a:latin typeface="Arial" panose="020B0604020202020204" pitchFamily="34" charset="0"/>
              <a:cs typeface="Arial" panose="020B0604020202020204" pitchFamily="34" charset="0"/>
            </a:endParaRPr>
          </a:p>
          <a:p>
            <a:pPr>
              <a:lnSpc>
                <a:spcPct val="107000"/>
              </a:lnSpc>
              <a:spcAft>
                <a:spcPts val="800"/>
              </a:spcAft>
            </a:pPr>
            <a:r>
              <a:rPr lang="en-GB" sz="1400" dirty="0">
                <a:latin typeface="Arial" panose="020B0604020202020204" pitchFamily="34" charset="0"/>
                <a:cs typeface="Arial" panose="020B0604020202020204" pitchFamily="34" charset="0"/>
              </a:rPr>
              <a:t>Clark, A, Fleche, S, Layard, R, Powdthavee, N, &amp; Ward, G (2016),</a:t>
            </a:r>
            <a:r>
              <a:rPr lang="en-GB" sz="1400" i="1" dirty="0">
                <a:latin typeface="Arial" panose="020B0604020202020204" pitchFamily="34" charset="0"/>
                <a:cs typeface="Arial" panose="020B0604020202020204" pitchFamily="34" charset="0"/>
              </a:rPr>
              <a:t> Origins of happiness: Evidence and policy implications. </a:t>
            </a:r>
            <a:r>
              <a:rPr lang="en-GB" sz="1400" dirty="0">
                <a:latin typeface="Arial" panose="020B0604020202020204" pitchFamily="34" charset="0"/>
                <a:cs typeface="Arial" panose="020B0604020202020204" pitchFamily="34" charset="0"/>
              </a:rPr>
              <a:t>[Online] Available at : </a:t>
            </a:r>
            <a:r>
              <a:rPr lang="en-GB" sz="1400" dirty="0">
                <a:latin typeface="Arial" panose="020B0604020202020204" pitchFamily="34" charset="0"/>
                <a:cs typeface="Arial" panose="020B0604020202020204" pitchFamily="34" charset="0"/>
                <a:hlinkClick r:id="rId5"/>
              </a:rPr>
              <a:t>https://www-jstor-org.ezproxy.uwtsd.ac.uk/stable/j.ctvd58t1t.5?seq=16</a:t>
            </a:r>
            <a:r>
              <a:rPr lang="en-GB" sz="1400" dirty="0">
                <a:latin typeface="Arial" panose="020B0604020202020204" pitchFamily="34" charset="0"/>
                <a:cs typeface="Arial" panose="020B0604020202020204" pitchFamily="34" charset="0"/>
              </a:rPr>
              <a:t>  </a:t>
            </a:r>
          </a:p>
          <a:p>
            <a:pPr>
              <a:lnSpc>
                <a:spcPct val="107000"/>
              </a:lnSpc>
              <a:spcAft>
                <a:spcPts val="800"/>
              </a:spcAft>
            </a:pPr>
            <a:r>
              <a:rPr lang="en-GB" sz="1400" dirty="0">
                <a:latin typeface="Arial" panose="020B0604020202020204" pitchFamily="34" charset="0"/>
                <a:cs typeface="Arial" panose="020B0604020202020204" pitchFamily="34" charset="0"/>
              </a:rPr>
              <a:t>Dalziel, P, Saunders, C &amp; Saunders J (2018), Wellbeing Economics: The Capabilities Approach to Prosperity. [Online]Available at: </a:t>
            </a:r>
            <a:r>
              <a:rPr lang="en-GB" sz="1400" dirty="0">
                <a:latin typeface="Arial" panose="020B0604020202020204" pitchFamily="34" charset="0"/>
                <a:cs typeface="Arial" panose="020B0604020202020204" pitchFamily="34" charset="0"/>
                <a:hlinkClick r:id="rId6"/>
              </a:rPr>
              <a:t>https://library.oapen.org/viewer/web/viewer.html?file=/bitstream/handle/20.500.12657/23025/1007136.pdf?sequence=1&amp;isAllowed=y</a:t>
            </a:r>
            <a:endParaRPr lang="en-GB" sz="1400" dirty="0">
              <a:latin typeface="Arial" panose="020B0604020202020204" pitchFamily="34" charset="0"/>
              <a:cs typeface="Arial" panose="020B0604020202020204" pitchFamily="34" charset="0"/>
            </a:endParaRPr>
          </a:p>
          <a:p>
            <a:pPr>
              <a:lnSpc>
                <a:spcPct val="107000"/>
              </a:lnSpc>
              <a:spcAft>
                <a:spcPts val="800"/>
              </a:spcAft>
            </a:pPr>
            <a:r>
              <a:rPr lang="en-GB" sz="1400" dirty="0">
                <a:latin typeface="Arial" panose="020B0604020202020204" pitchFamily="34" charset="0"/>
                <a:ea typeface="Calibri" panose="020F0502020204030204" pitchFamily="34" charset="0"/>
                <a:cs typeface="Arial" panose="020B0604020202020204" pitchFamily="34" charset="0"/>
              </a:rPr>
              <a:t>Wallace, J (2019), </a:t>
            </a:r>
            <a:r>
              <a:rPr lang="en-GB" sz="1400" i="1" dirty="0">
                <a:latin typeface="Arial" panose="020B0604020202020204" pitchFamily="34" charset="0"/>
                <a:ea typeface="Calibri" panose="020F0502020204030204" pitchFamily="34" charset="0"/>
                <a:cs typeface="Arial" panose="020B0604020202020204" pitchFamily="34" charset="0"/>
              </a:rPr>
              <a:t>Wellbeing and Devolution:Reframing the Role of Government in Scotland, Wales and Northern Ireland. </a:t>
            </a:r>
            <a:r>
              <a:rPr lang="en-GB" sz="1400" dirty="0">
                <a:latin typeface="Arial" panose="020B0604020202020204" pitchFamily="34" charset="0"/>
                <a:ea typeface="Calibri" panose="020F0502020204030204" pitchFamily="34" charset="0"/>
                <a:cs typeface="Arial" panose="020B0604020202020204" pitchFamily="34" charset="0"/>
              </a:rPr>
              <a:t>International Publishing</a:t>
            </a:r>
            <a:r>
              <a:rPr lang="en-GB" sz="1400" i="1" dirty="0">
                <a:latin typeface="Arial" panose="020B0604020202020204" pitchFamily="34" charset="0"/>
                <a:ea typeface="Calibri" panose="020F0502020204030204" pitchFamily="34" charset="0"/>
                <a:cs typeface="Arial" panose="020B0604020202020204" pitchFamily="34" charset="0"/>
              </a:rPr>
              <a:t>.</a:t>
            </a:r>
          </a:p>
          <a:p>
            <a:pPr>
              <a:lnSpc>
                <a:spcPct val="107000"/>
              </a:lnSpc>
              <a:spcAft>
                <a:spcPts val="800"/>
              </a:spcAft>
            </a:pPr>
            <a:r>
              <a:rPr lang="en-GB" sz="1400" i="1" dirty="0">
                <a:effectLst/>
                <a:latin typeface="Arial" panose="020B0604020202020204" pitchFamily="34" charset="0"/>
                <a:ea typeface="Calibri" panose="020F0502020204030204" pitchFamily="34" charset="0"/>
                <a:cs typeface="Arial" panose="020B0604020202020204" pitchFamily="34" charset="0"/>
              </a:rPr>
              <a:t>Welsh Government (2015), Well-being of Future Generations Act (Wales) Act 2015: the essentials, </a:t>
            </a:r>
            <a:r>
              <a:rPr lang="en-GB" sz="1400" dirty="0">
                <a:effectLst/>
                <a:latin typeface="Arial" panose="020B0604020202020204" pitchFamily="34" charset="0"/>
                <a:ea typeface="Calibri" panose="020F0502020204030204" pitchFamily="34" charset="0"/>
                <a:cs typeface="Arial" panose="020B0604020202020204" pitchFamily="34" charset="0"/>
              </a:rPr>
              <a:t>{online} Available at: </a:t>
            </a:r>
            <a:r>
              <a:rPr lang="en-GB" sz="1400" i="1" dirty="0">
                <a:effectLst/>
                <a:latin typeface="Arial" panose="020B0604020202020204" pitchFamily="34" charset="0"/>
                <a:ea typeface="Calibri" panose="020F0502020204030204" pitchFamily="34" charset="0"/>
                <a:cs typeface="Arial" panose="020B0604020202020204" pitchFamily="34" charset="0"/>
              </a:rPr>
              <a:t> </a:t>
            </a:r>
            <a:r>
              <a:rPr lang="en-GB" sz="1400" i="1" dirty="0">
                <a:effectLst/>
                <a:latin typeface="Arial" panose="020B0604020202020204" pitchFamily="34" charset="0"/>
                <a:ea typeface="Calibri" panose="020F0502020204030204" pitchFamily="34" charset="0"/>
                <a:cs typeface="Arial" panose="020B0604020202020204" pitchFamily="34" charset="0"/>
                <a:hlinkClick r:id="rId7"/>
              </a:rPr>
              <a:t>https://www.gov.wales/well-being-future-generations-act-essentials-html</a:t>
            </a:r>
            <a:endParaRPr lang="en-GB" sz="1400" dirty="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66641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3876</TotalTime>
  <Words>3991</Words>
  <Application>Microsoft Office PowerPoint</Application>
  <PresentationFormat>Widescreen</PresentationFormat>
  <Paragraphs>260</Paragraphs>
  <Slides>15</Slides>
  <Notes>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QuickSand</vt:lpstr>
      <vt:lpstr>Savon</vt:lpstr>
      <vt:lpstr>Well-Being</vt:lpstr>
      <vt:lpstr>Homework</vt:lpstr>
      <vt:lpstr>Objective</vt:lpstr>
      <vt:lpstr>PowerPoint Presentation</vt:lpstr>
      <vt:lpstr>What are the determinants of happiness over the life course ?</vt:lpstr>
      <vt:lpstr>Well-being Framework</vt:lpstr>
      <vt:lpstr>The Organisation of Economic  Co-operation  Development (OECD)</vt:lpstr>
      <vt:lpstr>The United Nations’ Sustainable   Development Goals (SDG’s) </vt:lpstr>
      <vt:lpstr>Well-being of Future Generations (Wales) Act 2015</vt:lpstr>
      <vt:lpstr>Beyond GDP</vt:lpstr>
      <vt:lpstr>Capabilities Approach Theory</vt:lpstr>
      <vt:lpstr>PowerPoint Presentation</vt:lpstr>
      <vt:lpstr>A Recap</vt:lpstr>
      <vt:lpstr>Questions &amp;  Answers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Well-Being</dc:title>
  <dc:creator>Tracy Taylor (1804033)</dc:creator>
  <cp:lastModifiedBy>Tracy Taylor (1804033)</cp:lastModifiedBy>
  <cp:revision>9</cp:revision>
  <dcterms:created xsi:type="dcterms:W3CDTF">2023-01-07T14:26:31Z</dcterms:created>
  <dcterms:modified xsi:type="dcterms:W3CDTF">2023-02-15T00:26:59Z</dcterms:modified>
</cp:coreProperties>
</file>