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72F268"/>
    <a:srgbClr val="7030A0"/>
    <a:srgbClr val="7F3BAA"/>
    <a:srgbClr val="FF2086"/>
    <a:srgbClr val="9D51BE"/>
    <a:srgbClr val="8E46B4"/>
    <a:srgbClr val="BA66D1"/>
    <a:srgbClr val="0070C0"/>
    <a:srgbClr val="CC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94660"/>
  </p:normalViewPr>
  <p:slideViewPr>
    <p:cSldViewPr snapToGrid="0">
      <p:cViewPr>
        <p:scale>
          <a:sx n="84" d="100"/>
          <a:sy n="84" d="100"/>
        </p:scale>
        <p:origin x="52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0DC1F2-BF22-4E4E-85D3-2AD6E2772DB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4CFA973-9F60-4B5E-A19A-ED52C540154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E59644-BA2B-465D-858D-7CB9EA4402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972FC-ACB0-419F-B2FB-425BC7DC6A93}" type="datetimeFigureOut">
              <a:rPr lang="en-GB" smtClean="0"/>
              <a:t>13/12/2018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4C8EDA-C292-4783-B42A-C77830672A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214603-0073-4A18-8614-8A40C850DF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B101F-12EC-4447-B4EB-054592AB65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87615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CA389D-C092-45C7-8D76-AE052DCBD8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7F795E-6DD3-4E74-BC25-D27323E170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8DF75D-95FF-4741-91FE-2F771CF225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972FC-ACB0-419F-B2FB-425BC7DC6A93}" type="datetimeFigureOut">
              <a:rPr lang="en-GB" smtClean="0"/>
              <a:t>13/12/2018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AAABBA-FC49-4C4F-815C-235B956980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CC6709-B112-4940-A551-9E4CF48462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B101F-12EC-4447-B4EB-054592AB65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08119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30D038-C3DD-4278-96D8-8E9CF24430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D0E3B1-C342-47BC-A551-F969080F49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085358-91D0-4696-A37D-3060033AA7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972FC-ACB0-419F-B2FB-425BC7DC6A93}" type="datetimeFigureOut">
              <a:rPr lang="en-GB" smtClean="0"/>
              <a:t>13/12/2018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E50A44-F7B0-440E-B139-8DF29D6C13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8FD1BA-0579-4E36-BB37-BA04878A7E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B101F-12EC-4447-B4EB-054592AB65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09671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E2A9B8-068F-4646-8F1A-891B50D866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409022-BCD4-4D97-88F2-FE5C50EAC8F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C679973-E9C8-4606-B2DA-CDEFCB7483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ECCBD3-8A25-43C9-9696-9857E7F95E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972FC-ACB0-419F-B2FB-425BC7DC6A93}" type="datetimeFigureOut">
              <a:rPr lang="en-GB" smtClean="0"/>
              <a:t>13/12/2018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A8A04B-2181-4394-A780-1C60D5491E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9B0C7B-A7ED-41B4-8D7B-7854D8FF7C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B101F-12EC-4447-B4EB-054592AB65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82870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3E1B99-7735-4FDD-9A8D-74CB7C6117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3368DF-D610-4A7F-8DBF-F21C5458CE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AA9EFBB-6E28-4611-A97C-C53E0E8E0A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133BC06-F7B0-4272-8D02-ECE8A7097AE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03FEAF4-88BC-4876-A361-BE07C5E6241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8759C79-1F6C-4787-A8AA-489D0F6690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972FC-ACB0-419F-B2FB-425BC7DC6A93}" type="datetimeFigureOut">
              <a:rPr lang="en-GB" smtClean="0"/>
              <a:t>13/12/2018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125CBB7-32BE-409A-886F-5E2B79598F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9AB42F1-38BA-408A-AB68-CCD743E592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B101F-12EC-4447-B4EB-054592AB65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1464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F97C6E-2F47-4565-AB80-F7C5ACAAEB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1F950B2-A559-4749-88A2-DD43F4F547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972FC-ACB0-419F-B2FB-425BC7DC6A93}" type="datetimeFigureOut">
              <a:rPr lang="en-GB" smtClean="0"/>
              <a:t>13/12/2018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A0599E4-98B0-4F83-B21A-DD1F67D3AB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5200E55-A5BB-4337-A282-143DDC6541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B101F-12EC-4447-B4EB-054592AB65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9498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DE520BE-1288-4BB5-83F7-62681ECBE3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972FC-ACB0-419F-B2FB-425BC7DC6A93}" type="datetimeFigureOut">
              <a:rPr lang="en-GB" smtClean="0"/>
              <a:t>13/12/2018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0D159D5-69C9-4C3E-A057-DBE5BAB7AB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0F47A24-434E-4023-8782-AA22597CC9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B101F-12EC-4447-B4EB-054592AB65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91056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C1BB00-8A98-48F6-8C10-CBBC0F7C15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121814-43B1-4CFC-A7AE-868F67EED2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F648017-D1C9-47F2-AF84-679972BFFC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F1656A8-9656-4249-8F76-AA4AB0BC00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972FC-ACB0-419F-B2FB-425BC7DC6A93}" type="datetimeFigureOut">
              <a:rPr lang="en-GB" smtClean="0"/>
              <a:t>13/12/2018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2A0164-4B99-4878-A3D5-F06411D5FE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13F153-434D-4587-9BE8-92E4DE261C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B101F-12EC-4447-B4EB-054592AB65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61038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0517F9-4DF1-485D-969C-45E179BE9D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16E4EC5-B521-4E6D-9648-594F63069A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AEABC19-A5E8-4F84-A785-763432CBEF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990B4B1-0B86-49E4-B443-55E5E230E7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972FC-ACB0-419F-B2FB-425BC7DC6A93}" type="datetimeFigureOut">
              <a:rPr lang="en-GB" smtClean="0"/>
              <a:t>13/12/2018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CAA494-67CE-4870-B466-0F0548790F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01C67B-32E3-4BA5-B4EB-872695D44A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B101F-12EC-4447-B4EB-054592AB65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44946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64729-044E-4836-B24C-5F8E6D7F91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35BFD6E-CEC1-4BA6-B4E0-9D7E6F24C0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36FF90-1FB2-4E20-8A62-F35A998B53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972FC-ACB0-419F-B2FB-425BC7DC6A93}" type="datetimeFigureOut">
              <a:rPr lang="en-GB" smtClean="0"/>
              <a:t>13/12/2018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D67EB3-7945-4EEA-BC83-70A243E3B2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E469A1-3AD6-4A7E-BABB-133D48CF49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B101F-12EC-4447-B4EB-054592AB65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10390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A6EDC08-AF32-4A8A-89C7-238C93DD84A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176D72C-0E54-44E4-8BB8-16C17ACC4F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A4AB9C-A38C-4EED-9FA1-18BD77C0B6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972FC-ACB0-419F-B2FB-425BC7DC6A93}" type="datetimeFigureOut">
              <a:rPr lang="en-GB" smtClean="0"/>
              <a:t>13/12/2018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F19B9A-0D5F-497D-8FFD-866F669EB5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C4F332-DDDC-4F86-9056-9B63A11A00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B101F-12EC-4447-B4EB-054592AB65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91232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1833796-9E57-4F19-A5E8-DBE5E782DC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3987C0-B89E-4AF7-966B-14BA56C19C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051216-F562-477C-BA30-28DB979316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5972FC-ACB0-419F-B2FB-425BC7DC6A93}" type="datetimeFigureOut">
              <a:rPr lang="en-GB" smtClean="0"/>
              <a:t>13/12/2018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E48442-A1DD-4FCC-A025-2E3A736443D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B531AB-6EB9-4852-9FB2-8A1C2BDEBD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6B101F-12EC-4447-B4EB-054592AB65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90436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gov.wales/docs/dcells/publications/150225-successful-futures-cy.pdf" TargetMode="External"/><Relationship Id="rId13" Type="http://schemas.openxmlformats.org/officeDocument/2006/relationships/image" Target="../media/image8.png"/><Relationship Id="rId18" Type="http://schemas.openxmlformats.org/officeDocument/2006/relationships/image" Target="../media/image13.png"/><Relationship Id="rId3" Type="http://schemas.openxmlformats.org/officeDocument/2006/relationships/image" Target="../media/image2.png"/><Relationship Id="rId7" Type="http://schemas.openxmlformats.org/officeDocument/2006/relationships/hyperlink" Target="http://learning.gov.wales/resources/browse-all/digital-competence-framework/framework?lang=cy" TargetMode="External"/><Relationship Id="rId12" Type="http://schemas.openxmlformats.org/officeDocument/2006/relationships/image" Target="../media/image7.jpeg"/><Relationship Id="rId17" Type="http://schemas.openxmlformats.org/officeDocument/2006/relationships/image" Target="../media/image12.jpeg"/><Relationship Id="rId2" Type="http://schemas.openxmlformats.org/officeDocument/2006/relationships/image" Target="../media/image1.png"/><Relationship Id="rId16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learning.gov.wales/resources/browse-all/nlnf/framework?lang=cy" TargetMode="External"/><Relationship Id="rId11" Type="http://schemas.openxmlformats.org/officeDocument/2006/relationships/image" Target="../media/image6.JPG"/><Relationship Id="rId5" Type="http://schemas.openxmlformats.org/officeDocument/2006/relationships/hyperlink" Target="http://learning.gov.wales/resources/browse-all/nlnf/framework?lang=" TargetMode="External"/><Relationship Id="rId15" Type="http://schemas.openxmlformats.org/officeDocument/2006/relationships/image" Target="../media/image10.jpeg"/><Relationship Id="rId10" Type="http://schemas.openxmlformats.org/officeDocument/2006/relationships/image" Target="../media/image5.png"/><Relationship Id="rId4" Type="http://schemas.openxmlformats.org/officeDocument/2006/relationships/image" Target="../media/image3.png"/><Relationship Id="rId9" Type="http://schemas.openxmlformats.org/officeDocument/2006/relationships/image" Target="../media/image4.jpeg"/><Relationship Id="rId1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" name="Picture 85">
            <a:extLst>
              <a:ext uri="{FF2B5EF4-FFF2-40B4-BE49-F238E27FC236}">
                <a16:creationId xmlns:a16="http://schemas.microsoft.com/office/drawing/2014/main" id="{12265BD7-DC03-40CF-9F46-A58AA54FBEA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023" t="39389" r="51826" b="7729"/>
          <a:stretch/>
        </p:blipFill>
        <p:spPr>
          <a:xfrm>
            <a:off x="3769990" y="4850339"/>
            <a:ext cx="793641" cy="782552"/>
          </a:xfrm>
          <a:prstGeom prst="rect">
            <a:avLst/>
          </a:prstGeom>
        </p:spPr>
      </p:pic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FF267709-4E94-465C-A3F1-9D583117E531}"/>
              </a:ext>
            </a:extLst>
          </p:cNvPr>
          <p:cNvSpPr txBox="1">
            <a:spLocks/>
          </p:cNvSpPr>
          <p:nvPr/>
        </p:nvSpPr>
        <p:spPr>
          <a:xfrm>
            <a:off x="0" y="31838"/>
            <a:ext cx="1668379" cy="43138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1400" b="1" dirty="0">
                <a:ln w="0"/>
                <a:solidFill>
                  <a:schemeClr val="accent1"/>
                </a:solidFill>
              </a:rPr>
              <a:t>Model 1 – </a:t>
            </a:r>
            <a:r>
              <a:rPr lang="en-US" sz="1400" b="1" dirty="0" err="1">
                <a:ln w="0"/>
                <a:solidFill>
                  <a:schemeClr val="accent1"/>
                </a:solidFill>
              </a:rPr>
              <a:t>Thema</a:t>
            </a:r>
            <a:r>
              <a:rPr lang="en-US" sz="1400" b="1" dirty="0">
                <a:ln w="0"/>
                <a:solidFill>
                  <a:schemeClr val="accent1"/>
                </a:solidFill>
              </a:rPr>
              <a:t> </a:t>
            </a:r>
            <a:r>
              <a:rPr lang="en-US" sz="1400" b="1" dirty="0" err="1">
                <a:ln w="0"/>
                <a:solidFill>
                  <a:schemeClr val="accent1"/>
                </a:solidFill>
              </a:rPr>
              <a:t>Seiliedig</a:t>
            </a:r>
            <a:endParaRPr lang="en-US" sz="1400" b="1" dirty="0">
              <a:ln w="0"/>
              <a:solidFill>
                <a:schemeClr val="accent1"/>
              </a:solidFill>
            </a:endParaRPr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C78378F9-62F6-49AB-AA85-E48A7E0EFE7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4934" t="43622" r="40724" b="30868"/>
          <a:stretch/>
        </p:blipFill>
        <p:spPr>
          <a:xfrm>
            <a:off x="1706320" y="31838"/>
            <a:ext cx="568208" cy="373634"/>
          </a:xfrm>
          <a:prstGeom prst="rect">
            <a:avLst/>
          </a:prstGeom>
        </p:spPr>
      </p:pic>
      <p:sp>
        <p:nvSpPr>
          <p:cNvPr id="50" name="TextBox 49">
            <a:extLst>
              <a:ext uri="{FF2B5EF4-FFF2-40B4-BE49-F238E27FC236}">
                <a16:creationId xmlns:a16="http://schemas.microsoft.com/office/drawing/2014/main" id="{185A3C4B-5CB5-46AD-B6DA-397F21F9EC50}"/>
              </a:ext>
            </a:extLst>
          </p:cNvPr>
          <p:cNvSpPr txBox="1"/>
          <p:nvPr/>
        </p:nvSpPr>
        <p:spPr>
          <a:xfrm>
            <a:off x="77188" y="507691"/>
            <a:ext cx="3302888" cy="5177611"/>
          </a:xfrm>
          <a:prstGeom prst="roundRect">
            <a:avLst/>
          </a:prstGeom>
          <a:solidFill>
            <a:srgbClr val="FF99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600" b="1" dirty="0">
                <a:solidFill>
                  <a:srgbClr val="CC00CC"/>
                </a:solidFill>
                <a:latin typeface="Calibri" panose="020F0502020204030204" pitchFamily="34" charset="0"/>
              </a:rPr>
              <a:t>Hanes: </a:t>
            </a:r>
          </a:p>
          <a:p>
            <a:pPr>
              <a:buFont typeface="Symbol" panose="05050102010706020507" pitchFamily="18" charset="2"/>
              <a:buChar char="·"/>
            </a:pP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Cyflwyno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Harri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VIII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gan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ddefnyddio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morfo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.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Adeiladu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ar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wybodaeth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flaenorol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trwy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>
                <a:solidFill>
                  <a:srgbClr val="7030A0"/>
                </a:solidFill>
                <a:latin typeface="Calibri" panose="020F0502020204030204" pitchFamily="34" charset="0"/>
              </a:rPr>
              <a:t>“</a:t>
            </a:r>
            <a:r>
              <a:rPr lang="en-GB" sz="600" dirty="0" err="1">
                <a:solidFill>
                  <a:srgbClr val="7030A0"/>
                </a:solidFill>
                <a:latin typeface="Calibri" panose="020F0502020204030204" pitchFamily="34" charset="0"/>
              </a:rPr>
              <a:t>gwrando</a:t>
            </a:r>
            <a:r>
              <a:rPr lang="en-GB" sz="600" dirty="0">
                <a:solidFill>
                  <a:srgbClr val="7030A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7030A0"/>
                </a:solidFill>
                <a:latin typeface="Calibri" panose="020F0502020204030204" pitchFamily="34" charset="0"/>
              </a:rPr>
              <a:t>ar</a:t>
            </a:r>
            <a:r>
              <a:rPr lang="en-GB" sz="600" dirty="0">
                <a:solidFill>
                  <a:srgbClr val="7030A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7030A0"/>
                </a:solidFill>
                <a:latin typeface="Calibri" panose="020F0502020204030204" pitchFamily="34" charset="0"/>
              </a:rPr>
              <a:t>eraill</a:t>
            </a:r>
            <a:r>
              <a:rPr lang="en-GB" sz="600" dirty="0">
                <a:solidFill>
                  <a:srgbClr val="7030A0"/>
                </a:solidFill>
                <a:latin typeface="Calibri" panose="020F0502020204030204" pitchFamily="34" charset="0"/>
              </a:rPr>
              <a:t>, </a:t>
            </a:r>
            <a:r>
              <a:rPr lang="en-GB" sz="600" dirty="0" err="1">
                <a:solidFill>
                  <a:srgbClr val="7030A0"/>
                </a:solidFill>
                <a:latin typeface="Calibri" panose="020F0502020204030204" pitchFamily="34" charset="0"/>
              </a:rPr>
              <a:t>gofyn</a:t>
            </a:r>
            <a:r>
              <a:rPr lang="en-GB" sz="600" dirty="0">
                <a:solidFill>
                  <a:srgbClr val="7030A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7030A0"/>
                </a:solidFill>
                <a:latin typeface="Calibri" panose="020F0502020204030204" pitchFamily="34" charset="0"/>
              </a:rPr>
              <a:t>cwestiynau</a:t>
            </a:r>
            <a:r>
              <a:rPr lang="en-GB" sz="600" dirty="0">
                <a:solidFill>
                  <a:srgbClr val="7030A0"/>
                </a:solidFill>
                <a:latin typeface="Calibri" panose="020F0502020204030204" pitchFamily="34" charset="0"/>
              </a:rPr>
              <a:t> ac </a:t>
            </a:r>
            <a:r>
              <a:rPr lang="en-GB" sz="600" dirty="0" err="1">
                <a:solidFill>
                  <a:srgbClr val="7030A0"/>
                </a:solidFill>
                <a:latin typeface="Calibri" panose="020F0502020204030204" pitchFamily="34" charset="0"/>
              </a:rPr>
              <a:t>ymateb</a:t>
            </a:r>
            <a:r>
              <a:rPr lang="en-GB" sz="600" dirty="0">
                <a:solidFill>
                  <a:srgbClr val="7030A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7030A0"/>
                </a:solidFill>
                <a:latin typeface="Calibri" panose="020F0502020204030204" pitchFamily="34" charset="0"/>
              </a:rPr>
              <a:t>i’r</a:t>
            </a:r>
            <a:r>
              <a:rPr lang="en-GB" sz="600" dirty="0">
                <a:solidFill>
                  <a:srgbClr val="7030A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7030A0"/>
                </a:solidFill>
                <a:latin typeface="Calibri" panose="020F0502020204030204" pitchFamily="34" charset="0"/>
              </a:rPr>
              <a:t>cynnwys</a:t>
            </a:r>
            <a:r>
              <a:rPr lang="en-GB" sz="600" dirty="0">
                <a:solidFill>
                  <a:srgbClr val="7030A0"/>
                </a:solidFill>
                <a:latin typeface="Calibri" panose="020F0502020204030204" pitchFamily="34" charset="0"/>
              </a:rPr>
              <a:t>” (</a:t>
            </a:r>
            <a:r>
              <a:rPr lang="en-GB" sz="600" dirty="0" err="1">
                <a:solidFill>
                  <a:srgbClr val="7030A0"/>
                </a:solidFill>
                <a:latin typeface="Calibri" panose="020F0502020204030204" pitchFamily="34" charset="0"/>
              </a:rPr>
              <a:t>LlC</a:t>
            </a:r>
            <a:r>
              <a:rPr lang="en-GB" sz="600" dirty="0">
                <a:solidFill>
                  <a:srgbClr val="7030A0"/>
                </a:solidFill>
                <a:latin typeface="Calibri" panose="020F0502020204030204" pitchFamily="34" charset="0"/>
              </a:rPr>
              <a:t>, 2015) 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ac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adnabod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>
                <a:solidFill>
                  <a:srgbClr val="CC00CC"/>
                </a:solidFill>
                <a:latin typeface="Calibri" panose="020F0502020204030204" pitchFamily="34" charset="0"/>
              </a:rPr>
              <a:t>“</a:t>
            </a:r>
            <a:r>
              <a:rPr lang="en-GB" sz="600" dirty="0" err="1">
                <a:solidFill>
                  <a:srgbClr val="CC00CC"/>
                </a:solidFill>
                <a:latin typeface="Calibri" panose="020F0502020204030204" pitchFamily="34" charset="0"/>
              </a:rPr>
              <a:t>bywyd</a:t>
            </a:r>
            <a:r>
              <a:rPr lang="en-GB" sz="600" dirty="0">
                <a:solidFill>
                  <a:srgbClr val="CC00CC"/>
                </a:solidFill>
                <a:latin typeface="Calibri" panose="020F0502020204030204" pitchFamily="34" charset="0"/>
              </a:rPr>
              <a:t> bob </a:t>
            </a:r>
            <a:r>
              <a:rPr lang="en-GB" sz="600" dirty="0" err="1">
                <a:solidFill>
                  <a:srgbClr val="CC00CC"/>
                </a:solidFill>
                <a:latin typeface="Calibri" panose="020F0502020204030204" pitchFamily="34" charset="0"/>
              </a:rPr>
              <a:t>dydd</a:t>
            </a:r>
            <a:r>
              <a:rPr lang="en-GB" sz="600" dirty="0">
                <a:solidFill>
                  <a:srgbClr val="CC00CC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CC00CC"/>
                </a:solidFill>
                <a:latin typeface="Calibri" panose="020F0502020204030204" pitchFamily="34" charset="0"/>
              </a:rPr>
              <a:t>pobl</a:t>
            </a:r>
            <a:r>
              <a:rPr lang="en-GB" sz="600" dirty="0">
                <a:solidFill>
                  <a:srgbClr val="CC00CC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CC00CC"/>
                </a:solidFill>
                <a:latin typeface="Calibri" panose="020F0502020204030204" pitchFamily="34" charset="0"/>
              </a:rPr>
              <a:t>yn</a:t>
            </a:r>
            <a:r>
              <a:rPr lang="en-GB" sz="600" dirty="0">
                <a:solidFill>
                  <a:srgbClr val="CC00CC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CC00CC"/>
                </a:solidFill>
                <a:latin typeface="Calibri" panose="020F0502020204030204" pitchFamily="34" charset="0"/>
              </a:rPr>
              <a:t>byw</a:t>
            </a:r>
            <a:r>
              <a:rPr lang="en-GB" sz="600" dirty="0">
                <a:solidFill>
                  <a:srgbClr val="CC00CC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CC00CC"/>
                </a:solidFill>
                <a:latin typeface="Calibri" panose="020F0502020204030204" pitchFamily="34" charset="0"/>
              </a:rPr>
              <a:t>yn</a:t>
            </a:r>
            <a:r>
              <a:rPr lang="en-GB" sz="600" dirty="0">
                <a:solidFill>
                  <a:srgbClr val="CC00CC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CC00CC"/>
                </a:solidFill>
                <a:latin typeface="Calibri" panose="020F0502020204030204" pitchFamily="34" charset="0"/>
              </a:rPr>
              <a:t>amser</a:t>
            </a:r>
            <a:r>
              <a:rPr lang="en-GB" sz="600" dirty="0">
                <a:solidFill>
                  <a:srgbClr val="CC00CC"/>
                </a:solidFill>
                <a:latin typeface="Calibri" panose="020F0502020204030204" pitchFamily="34" charset="0"/>
              </a:rPr>
              <a:t> y </a:t>
            </a:r>
            <a:r>
              <a:rPr lang="en-GB" sz="600" dirty="0" err="1">
                <a:solidFill>
                  <a:srgbClr val="CC00CC"/>
                </a:solidFill>
                <a:latin typeface="Calibri" panose="020F0502020204030204" pitchFamily="34" charset="0"/>
              </a:rPr>
              <a:t>Tuduriaid</a:t>
            </a:r>
            <a:r>
              <a:rPr lang="en-GB" sz="600" dirty="0">
                <a:solidFill>
                  <a:srgbClr val="CC00CC"/>
                </a:solidFill>
                <a:latin typeface="Calibri" panose="020F0502020204030204" pitchFamily="34" charset="0"/>
              </a:rPr>
              <a:t>”</a:t>
            </a:r>
          </a:p>
          <a:p>
            <a:pPr>
              <a:buFont typeface="Symbol" panose="05050102010706020507" pitchFamily="18" charset="2"/>
              <a:buChar char="·"/>
            </a:pP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Dysgwyr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yn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cael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profiad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cyfoethogi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trwy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wylio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perfformiad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gan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gwmni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mewn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cymeriad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–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profiad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realistig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–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datblygu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dealltwriaeth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o </a:t>
            </a:r>
            <a:r>
              <a:rPr lang="en-GB" sz="600" dirty="0">
                <a:solidFill>
                  <a:srgbClr val="CC00CC"/>
                </a:solidFill>
                <a:latin typeface="Calibri" panose="020F0502020204030204" pitchFamily="34" charset="0"/>
              </a:rPr>
              <a:t>“</a:t>
            </a:r>
            <a:r>
              <a:rPr lang="en-GB" sz="600" dirty="0" err="1">
                <a:solidFill>
                  <a:srgbClr val="CC00CC"/>
                </a:solidFill>
                <a:latin typeface="Calibri" panose="020F0502020204030204" pitchFamily="34" charset="0"/>
              </a:rPr>
              <a:t>sut</a:t>
            </a:r>
            <a:r>
              <a:rPr lang="en-GB" sz="600" dirty="0">
                <a:solidFill>
                  <a:srgbClr val="CC00CC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CC00CC"/>
                </a:solidFill>
                <a:latin typeface="Calibri" panose="020F0502020204030204" pitchFamily="34" charset="0"/>
              </a:rPr>
              <a:t>fath</a:t>
            </a:r>
            <a:r>
              <a:rPr lang="en-GB" sz="600" dirty="0">
                <a:solidFill>
                  <a:srgbClr val="CC00CC"/>
                </a:solidFill>
                <a:latin typeface="Calibri" panose="020F0502020204030204" pitchFamily="34" charset="0"/>
              </a:rPr>
              <a:t> o </a:t>
            </a:r>
            <a:r>
              <a:rPr lang="en-GB" sz="600" dirty="0" err="1">
                <a:solidFill>
                  <a:srgbClr val="CC00CC"/>
                </a:solidFill>
                <a:latin typeface="Calibri" panose="020F0502020204030204" pitchFamily="34" charset="0"/>
              </a:rPr>
              <a:t>fywyd</a:t>
            </a:r>
            <a:r>
              <a:rPr lang="en-GB" sz="600" dirty="0">
                <a:solidFill>
                  <a:srgbClr val="CC00CC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CC00CC"/>
                </a:solidFill>
                <a:latin typeface="Calibri" panose="020F0502020204030204" pitchFamily="34" charset="0"/>
              </a:rPr>
              <a:t>oedd</a:t>
            </a:r>
            <a:r>
              <a:rPr lang="en-GB" sz="600" dirty="0">
                <a:solidFill>
                  <a:srgbClr val="CC00CC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CC00CC"/>
                </a:solidFill>
                <a:latin typeface="Calibri" panose="020F0502020204030204" pitchFamily="34" charset="0"/>
              </a:rPr>
              <a:t>gan</a:t>
            </a:r>
            <a:r>
              <a:rPr lang="en-GB" sz="600" dirty="0">
                <a:solidFill>
                  <a:srgbClr val="CC00CC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CC00CC"/>
                </a:solidFill>
                <a:latin typeface="Calibri" panose="020F0502020204030204" pitchFamily="34" charset="0"/>
              </a:rPr>
              <a:t>bobl</a:t>
            </a:r>
            <a:r>
              <a:rPr lang="en-GB" sz="600" dirty="0">
                <a:solidFill>
                  <a:srgbClr val="CC00CC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CC00CC"/>
                </a:solidFill>
                <a:latin typeface="Calibri" panose="020F0502020204030204" pitchFamily="34" charset="0"/>
              </a:rPr>
              <a:t>gyfoethog</a:t>
            </a:r>
            <a:r>
              <a:rPr lang="en-GB" sz="600" dirty="0">
                <a:solidFill>
                  <a:srgbClr val="CC00CC"/>
                </a:solidFill>
                <a:latin typeface="Calibri" panose="020F0502020204030204" pitchFamily="34" charset="0"/>
              </a:rPr>
              <a:t> a </a:t>
            </a:r>
            <a:r>
              <a:rPr lang="en-GB" sz="600" dirty="0" err="1">
                <a:solidFill>
                  <a:srgbClr val="CC00CC"/>
                </a:solidFill>
                <a:latin typeface="Calibri" panose="020F0502020204030204" pitchFamily="34" charset="0"/>
              </a:rPr>
              <a:t>thlawd</a:t>
            </a:r>
            <a:r>
              <a:rPr lang="en-GB" sz="600" dirty="0">
                <a:solidFill>
                  <a:srgbClr val="CC00CC"/>
                </a:solidFill>
                <a:latin typeface="Calibri" panose="020F0502020204030204" pitchFamily="34" charset="0"/>
              </a:rPr>
              <a:t>” (YAPADGOS, 2008, tud.12)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yn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yr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oes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hynny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.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Mynd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ati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i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drafod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sut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fyddai’r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disgyblion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wedi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teimlo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yn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yr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oes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hynny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(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Sgaffaldio’r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dysgu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).</a:t>
            </a:r>
          </a:p>
          <a:p>
            <a:r>
              <a:rPr lang="en-GB" sz="600" b="1" dirty="0" err="1">
                <a:solidFill>
                  <a:srgbClr val="CF253E"/>
                </a:solidFill>
                <a:latin typeface="Calibri" panose="020F0502020204030204" pitchFamily="34" charset="0"/>
              </a:rPr>
              <a:t>TGCh</a:t>
            </a:r>
            <a:r>
              <a:rPr lang="en-GB" sz="600" b="1" dirty="0">
                <a:solidFill>
                  <a:srgbClr val="CF253E"/>
                </a:solidFill>
                <a:latin typeface="Calibri" panose="020F0502020204030204" pitchFamily="34" charset="0"/>
              </a:rPr>
              <a:t>:</a:t>
            </a:r>
          </a:p>
          <a:p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Cyflwyno’r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rhaglen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J2e.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Dysgwyr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yn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creu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ffeil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o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ffeithiau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ar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wragedd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Harri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VIII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gan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ddefnyddio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‘J2 data’ (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Modelu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hyn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).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Bydd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y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dysgwyr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yn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>
                <a:solidFill>
                  <a:srgbClr val="C00000"/>
                </a:solidFill>
                <a:latin typeface="Calibri" panose="020F0502020204030204" pitchFamily="34" charset="0"/>
              </a:rPr>
              <a:t>“</a:t>
            </a:r>
            <a:r>
              <a:rPr lang="en-GB" sz="600" dirty="0" err="1">
                <a:solidFill>
                  <a:srgbClr val="C00000"/>
                </a:solidFill>
                <a:latin typeface="Calibri" panose="020F0502020204030204" pitchFamily="34" charset="0"/>
              </a:rPr>
              <a:t>cynhyrchu</a:t>
            </a:r>
            <a:r>
              <a:rPr lang="en-GB" sz="600" dirty="0">
                <a:solidFill>
                  <a:srgbClr val="C00000"/>
                </a:solidFill>
                <a:latin typeface="Calibri" panose="020F0502020204030204" pitchFamily="34" charset="0"/>
              </a:rPr>
              <a:t> a </a:t>
            </a:r>
            <a:r>
              <a:rPr lang="en-GB" sz="600" dirty="0" err="1">
                <a:solidFill>
                  <a:srgbClr val="C00000"/>
                </a:solidFill>
                <a:latin typeface="Calibri" panose="020F0502020204030204" pitchFamily="34" charset="0"/>
              </a:rPr>
              <a:t>defnyddio</a:t>
            </a:r>
            <a:r>
              <a:rPr lang="en-GB" sz="600" dirty="0">
                <a:solidFill>
                  <a:srgbClr val="C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C00000"/>
                </a:solidFill>
                <a:latin typeface="Calibri" panose="020F0502020204030204" pitchFamily="34" charset="0"/>
              </a:rPr>
              <a:t>cronfeydd</a:t>
            </a:r>
            <a:r>
              <a:rPr lang="en-GB" sz="600" dirty="0">
                <a:solidFill>
                  <a:srgbClr val="C00000"/>
                </a:solidFill>
                <a:latin typeface="Calibri" panose="020F0502020204030204" pitchFamily="34" charset="0"/>
              </a:rPr>
              <a:t> data” (YAPADGOS, 2008, tud.12) </a:t>
            </a:r>
            <a:r>
              <a:rPr lang="en-GB" sz="600" dirty="0" err="1">
                <a:solidFill>
                  <a:srgbClr val="7030A0"/>
                </a:solidFill>
                <a:latin typeface="Calibri" panose="020F0502020204030204" pitchFamily="34" charset="0"/>
              </a:rPr>
              <a:t>i</a:t>
            </a:r>
            <a:r>
              <a:rPr lang="en-GB" sz="600" dirty="0">
                <a:solidFill>
                  <a:srgbClr val="7030A0"/>
                </a:solidFill>
                <a:latin typeface="Calibri" panose="020F0502020204030204" pitchFamily="34" charset="0"/>
              </a:rPr>
              <a:t> “</a:t>
            </a:r>
            <a:r>
              <a:rPr lang="en-GB" sz="600" dirty="0" err="1">
                <a:solidFill>
                  <a:srgbClr val="7030A0"/>
                </a:solidFill>
                <a:latin typeface="Calibri" panose="020F0502020204030204" pitchFamily="34" charset="0"/>
              </a:rPr>
              <a:t>chwilio</a:t>
            </a:r>
            <a:r>
              <a:rPr lang="en-GB" sz="600" dirty="0">
                <a:solidFill>
                  <a:srgbClr val="7030A0"/>
                </a:solidFill>
                <a:latin typeface="Calibri" panose="020F0502020204030204" pitchFamily="34" charset="0"/>
              </a:rPr>
              <a:t>, </a:t>
            </a:r>
            <a:r>
              <a:rPr lang="en-GB" sz="600" dirty="0" err="1">
                <a:solidFill>
                  <a:srgbClr val="7030A0"/>
                </a:solidFill>
                <a:latin typeface="Calibri" panose="020F0502020204030204" pitchFamily="34" charset="0"/>
              </a:rPr>
              <a:t>mireinio</a:t>
            </a:r>
            <a:r>
              <a:rPr lang="en-GB" sz="600" dirty="0">
                <a:solidFill>
                  <a:srgbClr val="7030A0"/>
                </a:solidFill>
                <a:latin typeface="Calibri" panose="020F0502020204030204" pitchFamily="34" charset="0"/>
              </a:rPr>
              <a:t> a </a:t>
            </a:r>
            <a:r>
              <a:rPr lang="en-GB" sz="600" dirty="0" err="1">
                <a:solidFill>
                  <a:srgbClr val="7030A0"/>
                </a:solidFill>
                <a:latin typeface="Calibri" panose="020F0502020204030204" pitchFamily="34" charset="0"/>
              </a:rPr>
              <a:t>dadansoddi</a:t>
            </a:r>
            <a:r>
              <a:rPr lang="en-GB" sz="600" dirty="0">
                <a:solidFill>
                  <a:srgbClr val="7030A0"/>
                </a:solidFill>
                <a:latin typeface="Calibri" panose="020F0502020204030204" pitchFamily="34" charset="0"/>
              </a:rPr>
              <a:t>”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ymchwil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.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Datblygu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sgiliau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llafar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(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tacsonomeg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Barrett)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wrth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weithio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a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phartner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i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>
                <a:solidFill>
                  <a:srgbClr val="7030A0"/>
                </a:solidFill>
                <a:latin typeface="Calibri" panose="020F0502020204030204" pitchFamily="34" charset="0"/>
              </a:rPr>
              <a:t>“</a:t>
            </a:r>
            <a:r>
              <a:rPr lang="en-GB" sz="600" dirty="0" err="1">
                <a:solidFill>
                  <a:srgbClr val="7030A0"/>
                </a:solidFill>
                <a:latin typeface="Calibri" panose="020F0502020204030204" pitchFamily="34" charset="0"/>
              </a:rPr>
              <a:t>adnabod</a:t>
            </a:r>
            <a:r>
              <a:rPr lang="en-GB" sz="600" dirty="0">
                <a:solidFill>
                  <a:srgbClr val="7030A0"/>
                </a:solidFill>
                <a:latin typeface="Calibri" panose="020F0502020204030204" pitchFamily="34" charset="0"/>
              </a:rPr>
              <a:t> y </a:t>
            </a:r>
            <a:r>
              <a:rPr lang="en-GB" sz="600" dirty="0" err="1">
                <a:solidFill>
                  <a:srgbClr val="7030A0"/>
                </a:solidFill>
                <a:latin typeface="Calibri" panose="020F0502020204030204" pitchFamily="34" charset="0"/>
              </a:rPr>
              <a:t>camau</a:t>
            </a:r>
            <a:r>
              <a:rPr lang="en-GB" sz="600" dirty="0">
                <a:solidFill>
                  <a:srgbClr val="7030A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7030A0"/>
                </a:solidFill>
                <a:latin typeface="Calibri" panose="020F0502020204030204" pitchFamily="34" charset="0"/>
              </a:rPr>
              <a:t>a’r</a:t>
            </a:r>
            <a:r>
              <a:rPr lang="en-GB" sz="600" dirty="0">
                <a:solidFill>
                  <a:srgbClr val="7030A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7030A0"/>
                </a:solidFill>
                <a:latin typeface="Calibri" panose="020F0502020204030204" pitchFamily="34" charset="0"/>
              </a:rPr>
              <a:t>wybodaeth</a:t>
            </a:r>
            <a:r>
              <a:rPr lang="en-GB" sz="600" dirty="0">
                <a:solidFill>
                  <a:srgbClr val="7030A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7030A0"/>
                </a:solidFill>
                <a:latin typeface="Calibri" panose="020F0502020204030204" pitchFamily="34" charset="0"/>
              </a:rPr>
              <a:t>briodol</a:t>
            </a:r>
            <a:r>
              <a:rPr lang="en-GB" sz="600" dirty="0">
                <a:solidFill>
                  <a:srgbClr val="7030A0"/>
                </a:solidFill>
                <a:latin typeface="Calibri" panose="020F0502020204030204" pitchFamily="34" charset="0"/>
              </a:rPr>
              <a:t>” (</a:t>
            </a:r>
            <a:r>
              <a:rPr lang="en-GB" sz="600" dirty="0" err="1">
                <a:solidFill>
                  <a:srgbClr val="7030A0"/>
                </a:solidFill>
                <a:latin typeface="Calibri" panose="020F0502020204030204" pitchFamily="34" charset="0"/>
              </a:rPr>
              <a:t>LlC</a:t>
            </a:r>
            <a:r>
              <a:rPr lang="en-GB" sz="600" dirty="0">
                <a:solidFill>
                  <a:srgbClr val="7030A0"/>
                </a:solidFill>
                <a:latin typeface="Calibri" panose="020F0502020204030204" pitchFamily="34" charset="0"/>
              </a:rPr>
              <a:t>, 2016)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i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greu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cysylltiadau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rhwng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gwybodaeth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.</a:t>
            </a:r>
          </a:p>
          <a:p>
            <a:r>
              <a:rPr lang="en-GB" sz="600" b="1" dirty="0" err="1">
                <a:solidFill>
                  <a:srgbClr val="32AB72"/>
                </a:solidFill>
                <a:latin typeface="Calibri" panose="020F0502020204030204" pitchFamily="34" charset="0"/>
              </a:rPr>
              <a:t>Dylunio</a:t>
            </a:r>
            <a:r>
              <a:rPr lang="en-GB" sz="600" b="1" dirty="0">
                <a:solidFill>
                  <a:srgbClr val="32AB72"/>
                </a:solidFill>
                <a:latin typeface="Calibri" panose="020F0502020204030204" pitchFamily="34" charset="0"/>
              </a:rPr>
              <a:t> a </a:t>
            </a:r>
            <a:r>
              <a:rPr lang="en-GB" sz="600" b="1" dirty="0" err="1">
                <a:solidFill>
                  <a:srgbClr val="32AB72"/>
                </a:solidFill>
                <a:latin typeface="Calibri" panose="020F0502020204030204" pitchFamily="34" charset="0"/>
              </a:rPr>
              <a:t>thechnoleg</a:t>
            </a:r>
            <a:r>
              <a:rPr lang="en-GB" sz="600" b="1" dirty="0">
                <a:solidFill>
                  <a:srgbClr val="32AB72"/>
                </a:solidFill>
                <a:latin typeface="Calibri" panose="020F0502020204030204" pitchFamily="34" charset="0"/>
              </a:rPr>
              <a:t>:</a:t>
            </a:r>
          </a:p>
          <a:p>
            <a:pPr>
              <a:buFont typeface="Symbol" panose="05050102010706020507" pitchFamily="18" charset="2"/>
              <a:buChar char="·"/>
            </a:pP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Cyflwyniad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ar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dai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Tuduriaid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a’r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gwahanol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fathau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o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dai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(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tlawd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/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cyfoethog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).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Dysgwyr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yn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trafod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>
                <a:solidFill>
                  <a:srgbClr val="CC00CC"/>
                </a:solidFill>
                <a:latin typeface="Calibri" panose="020F0502020204030204" pitchFamily="34" charset="0"/>
              </a:rPr>
              <a:t>“</a:t>
            </a:r>
            <a:r>
              <a:rPr lang="en-GB" sz="600" dirty="0" err="1">
                <a:solidFill>
                  <a:srgbClr val="CC00CC"/>
                </a:solidFill>
                <a:latin typeface="Calibri" panose="020F0502020204030204" pitchFamily="34" charset="0"/>
              </a:rPr>
              <a:t>gwahaniaethau</a:t>
            </a:r>
            <a:r>
              <a:rPr lang="en-GB" sz="600" dirty="0">
                <a:solidFill>
                  <a:srgbClr val="CC00CC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CC00CC"/>
                </a:solidFill>
                <a:latin typeface="Calibri" panose="020F0502020204030204" pitchFamily="34" charset="0"/>
              </a:rPr>
              <a:t>rhwng</a:t>
            </a:r>
            <a:r>
              <a:rPr lang="en-GB" sz="600" dirty="0">
                <a:solidFill>
                  <a:srgbClr val="CC00CC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CC00CC"/>
                </a:solidFill>
                <a:latin typeface="Calibri" panose="020F0502020204030204" pitchFamily="34" charset="0"/>
              </a:rPr>
              <a:t>ffyrdd</a:t>
            </a:r>
            <a:r>
              <a:rPr lang="en-GB" sz="600" dirty="0">
                <a:solidFill>
                  <a:srgbClr val="CC00CC"/>
                </a:solidFill>
                <a:latin typeface="Calibri" panose="020F0502020204030204" pitchFamily="34" charset="0"/>
              </a:rPr>
              <a:t> o </a:t>
            </a:r>
            <a:r>
              <a:rPr lang="en-GB" sz="600" dirty="0" err="1">
                <a:solidFill>
                  <a:srgbClr val="CC00CC"/>
                </a:solidFill>
                <a:latin typeface="Calibri" panose="020F0502020204030204" pitchFamily="34" charset="0"/>
              </a:rPr>
              <a:t>fyw</a:t>
            </a:r>
            <a:r>
              <a:rPr lang="en-GB" sz="600" dirty="0">
                <a:solidFill>
                  <a:srgbClr val="CC00CC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CC00CC"/>
                </a:solidFill>
                <a:latin typeface="Calibri" panose="020F0502020204030204" pitchFamily="34" charset="0"/>
              </a:rPr>
              <a:t>mewn</a:t>
            </a:r>
            <a:r>
              <a:rPr lang="en-GB" sz="600" dirty="0">
                <a:solidFill>
                  <a:srgbClr val="CC00CC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CC00CC"/>
                </a:solidFill>
                <a:latin typeface="Calibri" panose="020F0502020204030204" pitchFamily="34" charset="0"/>
              </a:rPr>
              <a:t>gwahanol</a:t>
            </a:r>
            <a:r>
              <a:rPr lang="en-GB" sz="600" dirty="0">
                <a:solidFill>
                  <a:srgbClr val="CC00CC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CC00CC"/>
                </a:solidFill>
                <a:latin typeface="Calibri" panose="020F0502020204030204" pitchFamily="34" charset="0"/>
              </a:rPr>
              <a:t>gyfnodau</a:t>
            </a:r>
            <a:r>
              <a:rPr lang="en-GB" sz="600" dirty="0">
                <a:solidFill>
                  <a:srgbClr val="CC00CC"/>
                </a:solidFill>
                <a:latin typeface="Calibri" panose="020F0502020204030204" pitchFamily="34" charset="0"/>
              </a:rPr>
              <a:t>” (YAPADGOS, 2008, </a:t>
            </a:r>
            <a:r>
              <a:rPr lang="en-GB" sz="600" dirty="0" err="1">
                <a:solidFill>
                  <a:srgbClr val="CC00CC"/>
                </a:solidFill>
                <a:latin typeface="Calibri" panose="020F0502020204030204" pitchFamily="34" charset="0"/>
              </a:rPr>
              <a:t>tud</a:t>
            </a:r>
            <a:r>
              <a:rPr lang="en-GB" sz="600" dirty="0">
                <a:solidFill>
                  <a:srgbClr val="CC00CC"/>
                </a:solidFill>
                <a:latin typeface="Calibri" panose="020F0502020204030204" pitchFamily="34" charset="0"/>
              </a:rPr>
              <a:t>. 12).</a:t>
            </a:r>
          </a:p>
          <a:p>
            <a:pPr>
              <a:buFont typeface="Symbol" panose="05050102010706020507" pitchFamily="18" charset="2"/>
              <a:buChar char="·"/>
            </a:pP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Dysgwyr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i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>
                <a:solidFill>
                  <a:srgbClr val="00B050"/>
                </a:solidFill>
                <a:latin typeface="Calibri" panose="020F0502020204030204" pitchFamily="34" charset="0"/>
              </a:rPr>
              <a:t>“</a:t>
            </a:r>
            <a:r>
              <a:rPr lang="en-GB" sz="600" dirty="0" err="1">
                <a:solidFill>
                  <a:srgbClr val="00B050"/>
                </a:solidFill>
                <a:latin typeface="Calibri" panose="020F0502020204030204" pitchFamily="34" charset="0"/>
              </a:rPr>
              <a:t>ddewis</a:t>
            </a:r>
            <a:r>
              <a:rPr lang="en-GB" sz="600" dirty="0">
                <a:solidFill>
                  <a:srgbClr val="00B05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B050"/>
                </a:solidFill>
                <a:latin typeface="Calibri" panose="020F0502020204030204" pitchFamily="34" charset="0"/>
              </a:rPr>
              <a:t>defnyddiau</a:t>
            </a:r>
            <a:r>
              <a:rPr lang="en-GB" sz="600" dirty="0">
                <a:solidFill>
                  <a:srgbClr val="00B050"/>
                </a:solidFill>
                <a:latin typeface="Calibri" panose="020F0502020204030204" pitchFamily="34" charset="0"/>
              </a:rPr>
              <a:t>”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addas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ar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gyfer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y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dasg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gan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feddwl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am </a:t>
            </a:r>
            <a:r>
              <a:rPr lang="en-GB" sz="600" dirty="0">
                <a:solidFill>
                  <a:srgbClr val="00B050"/>
                </a:solidFill>
                <a:latin typeface="Calibri" panose="020F0502020204030204" pitchFamily="34" charset="0"/>
              </a:rPr>
              <a:t>“</a:t>
            </a:r>
            <a:r>
              <a:rPr lang="en-GB" sz="600" dirty="0" err="1">
                <a:solidFill>
                  <a:srgbClr val="00B050"/>
                </a:solidFill>
                <a:latin typeface="Calibri" panose="020F0502020204030204" pitchFamily="34" charset="0"/>
              </a:rPr>
              <a:t>dechnegau</a:t>
            </a:r>
            <a:r>
              <a:rPr lang="en-GB" sz="600" dirty="0">
                <a:solidFill>
                  <a:srgbClr val="00B05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B050"/>
                </a:solidFill>
                <a:latin typeface="Calibri" panose="020F0502020204030204" pitchFamily="34" charset="0"/>
              </a:rPr>
              <a:t>priodol</a:t>
            </a:r>
            <a:r>
              <a:rPr lang="en-GB" sz="600" dirty="0">
                <a:solidFill>
                  <a:srgbClr val="00B050"/>
                </a:solidFill>
                <a:latin typeface="Calibri" panose="020F0502020204030204" pitchFamily="34" charset="0"/>
              </a:rPr>
              <a:t>” 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a </a:t>
            </a:r>
            <a:r>
              <a:rPr lang="en-GB" sz="600" dirty="0">
                <a:solidFill>
                  <a:srgbClr val="00B050"/>
                </a:solidFill>
                <a:latin typeface="Calibri" panose="020F0502020204030204" pitchFamily="34" charset="0"/>
              </a:rPr>
              <a:t>“</a:t>
            </a:r>
            <a:r>
              <a:rPr lang="en-GB" sz="600" dirty="0" err="1">
                <a:solidFill>
                  <a:srgbClr val="00B050"/>
                </a:solidFill>
                <a:latin typeface="Calibri" panose="020F0502020204030204" pitchFamily="34" charset="0"/>
              </a:rPr>
              <a:t>nodi’u</a:t>
            </a:r>
            <a:r>
              <a:rPr lang="en-GB" sz="600" dirty="0">
                <a:solidFill>
                  <a:srgbClr val="00B05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B050"/>
                </a:solidFill>
                <a:latin typeface="Calibri" panose="020F0502020204030204" pitchFamily="34" charset="0"/>
              </a:rPr>
              <a:t>bwriadau</a:t>
            </a:r>
            <a:r>
              <a:rPr lang="en-GB" sz="600" dirty="0">
                <a:solidFill>
                  <a:srgbClr val="00B05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B050"/>
                </a:solidFill>
                <a:latin typeface="Calibri" panose="020F0502020204030204" pitchFamily="34" charset="0"/>
              </a:rPr>
              <a:t>a’u</a:t>
            </a:r>
            <a:r>
              <a:rPr lang="en-GB" sz="600" dirty="0">
                <a:solidFill>
                  <a:srgbClr val="00B050"/>
                </a:solidFill>
                <a:latin typeface="Calibri" panose="020F0502020204030204" pitchFamily="34" charset="0"/>
              </a:rPr>
              <a:t> dull </a:t>
            </a:r>
            <a:r>
              <a:rPr lang="en-GB" sz="600" dirty="0" err="1">
                <a:solidFill>
                  <a:srgbClr val="00B050"/>
                </a:solidFill>
                <a:latin typeface="Calibri" panose="020F0502020204030204" pitchFamily="34" charset="0"/>
              </a:rPr>
              <a:t>gweithredu</a:t>
            </a:r>
            <a:r>
              <a:rPr lang="en-GB" sz="600" dirty="0">
                <a:solidFill>
                  <a:srgbClr val="00B050"/>
                </a:solidFill>
                <a:latin typeface="Calibri" panose="020F0502020204030204" pitchFamily="34" charset="0"/>
              </a:rPr>
              <a:t>” 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(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MPLl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)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gan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gynnal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trafodaeth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dosbarth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(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MPRh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–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llais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y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dysgwyr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yn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ganolog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- Estyn 2016) –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defnyddio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hetiau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de Bono (1985).</a:t>
            </a:r>
          </a:p>
          <a:p>
            <a:pPr>
              <a:buFont typeface="Symbol" panose="05050102010706020507" pitchFamily="18" charset="2"/>
              <a:buChar char="·"/>
            </a:pP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Drafftio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ar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bapur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beth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fydd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eu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tai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yn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edrych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fel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–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gosod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mesuriadau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</a:p>
          <a:p>
            <a:pPr>
              <a:buFont typeface="Symbol" panose="05050102010706020507" pitchFamily="18" charset="2"/>
              <a:buChar char="·"/>
            </a:pP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Sicrhau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bod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dysgwyr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yn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>
                <a:solidFill>
                  <a:srgbClr val="00B050"/>
                </a:solidFill>
                <a:latin typeface="Calibri" panose="020F0502020204030204" pitchFamily="34" charset="0"/>
              </a:rPr>
              <a:t>“</a:t>
            </a:r>
            <a:r>
              <a:rPr lang="en-GB" sz="600" dirty="0" err="1">
                <a:solidFill>
                  <a:srgbClr val="00B050"/>
                </a:solidFill>
                <a:latin typeface="Calibri" panose="020F0502020204030204" pitchFamily="34" charset="0"/>
              </a:rPr>
              <a:t>ystyried</a:t>
            </a:r>
            <a:r>
              <a:rPr lang="en-GB" sz="600" dirty="0">
                <a:solidFill>
                  <a:srgbClr val="00B05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B050"/>
                </a:solidFill>
                <a:latin typeface="Calibri" panose="020F0502020204030204" pitchFamily="34" charset="0"/>
              </a:rPr>
              <a:t>diogelwch</a:t>
            </a:r>
            <a:r>
              <a:rPr lang="en-GB" sz="600" dirty="0">
                <a:solidFill>
                  <a:srgbClr val="00B050"/>
                </a:solidFill>
                <a:latin typeface="Calibri" panose="020F0502020204030204" pitchFamily="34" charset="0"/>
              </a:rPr>
              <a:t>”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wrth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ddefnyddio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adnoddau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megis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glud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poeth</a:t>
            </a:r>
            <a:endParaRPr lang="en-GB" sz="6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>
              <a:buFont typeface="Symbol" panose="05050102010706020507" pitchFamily="18" charset="2"/>
              <a:buChar char="·"/>
            </a:pP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Wrth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greu’r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tai,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bydd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y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dysgwyr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yn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defnyddio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sgiliau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>
                <a:solidFill>
                  <a:srgbClr val="00B050"/>
                </a:solidFill>
                <a:latin typeface="Calibri" panose="020F0502020204030204" pitchFamily="34" charset="0"/>
              </a:rPr>
              <a:t>“</a:t>
            </a:r>
            <a:r>
              <a:rPr lang="en-GB" sz="600" dirty="0" err="1">
                <a:solidFill>
                  <a:srgbClr val="00B050"/>
                </a:solidFill>
                <a:latin typeface="Calibri" panose="020F0502020204030204" pitchFamily="34" charset="0"/>
              </a:rPr>
              <a:t>mesur</a:t>
            </a:r>
            <a:r>
              <a:rPr lang="en-GB" sz="600" dirty="0">
                <a:solidFill>
                  <a:srgbClr val="00B050"/>
                </a:solidFill>
                <a:latin typeface="Calibri" panose="020F0502020204030204" pitchFamily="34" charset="0"/>
              </a:rPr>
              <a:t>, </a:t>
            </a:r>
            <a:r>
              <a:rPr lang="en-GB" sz="600" dirty="0" err="1">
                <a:solidFill>
                  <a:srgbClr val="00B050"/>
                </a:solidFill>
                <a:latin typeface="Calibri" panose="020F0502020204030204" pitchFamily="34" charset="0"/>
              </a:rPr>
              <a:t>marcio</a:t>
            </a:r>
            <a:r>
              <a:rPr lang="en-GB" sz="600" dirty="0">
                <a:solidFill>
                  <a:srgbClr val="00B050"/>
                </a:solidFill>
                <a:latin typeface="Calibri" panose="020F0502020204030204" pitchFamily="34" charset="0"/>
              </a:rPr>
              <a:t>, </a:t>
            </a:r>
            <a:r>
              <a:rPr lang="en-GB" sz="600" dirty="0" err="1">
                <a:solidFill>
                  <a:srgbClr val="00B050"/>
                </a:solidFill>
                <a:latin typeface="Calibri" panose="020F0502020204030204" pitchFamily="34" charset="0"/>
              </a:rPr>
              <a:t>torri</a:t>
            </a:r>
            <a:r>
              <a:rPr lang="en-GB" sz="600" dirty="0">
                <a:solidFill>
                  <a:srgbClr val="00B050"/>
                </a:solidFill>
                <a:latin typeface="Calibri" panose="020F0502020204030204" pitchFamily="34" charset="0"/>
              </a:rPr>
              <a:t>, </a:t>
            </a:r>
            <a:r>
              <a:rPr lang="en-GB" sz="600" dirty="0" err="1">
                <a:solidFill>
                  <a:srgbClr val="00B050"/>
                </a:solidFill>
                <a:latin typeface="Calibri" panose="020F0502020204030204" pitchFamily="34" charset="0"/>
              </a:rPr>
              <a:t>siapio</a:t>
            </a:r>
            <a:r>
              <a:rPr lang="en-GB" sz="600" dirty="0">
                <a:solidFill>
                  <a:srgbClr val="00B050"/>
                </a:solidFill>
                <a:latin typeface="Calibri" panose="020F0502020204030204" pitchFamily="34" charset="0"/>
              </a:rPr>
              <a:t>” (YAPADGOS, 2008, tud.12)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i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gyflawni’r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dasg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yn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effeithiol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wrth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>
                <a:solidFill>
                  <a:srgbClr val="7030A0"/>
                </a:solidFill>
                <a:latin typeface="Calibri" panose="020F0502020204030204" pitchFamily="34" charset="0"/>
              </a:rPr>
              <a:t>“</a:t>
            </a:r>
            <a:r>
              <a:rPr lang="en-GB" sz="600" dirty="0" err="1">
                <a:solidFill>
                  <a:srgbClr val="7030A0"/>
                </a:solidFill>
                <a:latin typeface="Calibri" panose="020F0502020204030204" pitchFamily="34" charset="0"/>
              </a:rPr>
              <a:t>dewis</a:t>
            </a:r>
            <a:r>
              <a:rPr lang="en-GB" sz="600" dirty="0">
                <a:solidFill>
                  <a:srgbClr val="7030A0"/>
                </a:solidFill>
                <a:latin typeface="Calibri" panose="020F0502020204030204" pitchFamily="34" charset="0"/>
              </a:rPr>
              <a:t> a </a:t>
            </a:r>
            <a:r>
              <a:rPr lang="en-GB" sz="600" dirty="0" err="1">
                <a:solidFill>
                  <a:srgbClr val="7030A0"/>
                </a:solidFill>
                <a:latin typeface="Calibri" panose="020F0502020204030204" pitchFamily="34" charset="0"/>
              </a:rPr>
              <a:t>defnyddio</a:t>
            </a:r>
            <a:r>
              <a:rPr lang="en-GB" sz="600" dirty="0">
                <a:solidFill>
                  <a:srgbClr val="7030A0"/>
                </a:solidFill>
                <a:latin typeface="Calibri" panose="020F0502020204030204" pitchFamily="34" charset="0"/>
              </a:rPr>
              <a:t> offer ac </a:t>
            </a:r>
            <a:r>
              <a:rPr lang="en-GB" sz="600" dirty="0" err="1">
                <a:solidFill>
                  <a:srgbClr val="7030A0"/>
                </a:solidFill>
                <a:latin typeface="Calibri" panose="020F0502020204030204" pitchFamily="34" charset="0"/>
              </a:rPr>
              <a:t>unedau</a:t>
            </a:r>
            <a:r>
              <a:rPr lang="en-GB" sz="600" dirty="0">
                <a:solidFill>
                  <a:srgbClr val="7030A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7030A0"/>
                </a:solidFill>
                <a:latin typeface="Calibri" panose="020F0502020204030204" pitchFamily="34" charset="0"/>
              </a:rPr>
              <a:t>mesur</a:t>
            </a:r>
            <a:r>
              <a:rPr lang="en-GB" sz="600" dirty="0">
                <a:solidFill>
                  <a:srgbClr val="7030A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7030A0"/>
                </a:solidFill>
                <a:latin typeface="Calibri" panose="020F0502020204030204" pitchFamily="34" charset="0"/>
              </a:rPr>
              <a:t>addas</a:t>
            </a:r>
            <a:r>
              <a:rPr lang="en-GB" sz="600" dirty="0">
                <a:solidFill>
                  <a:srgbClr val="7030A0"/>
                </a:solidFill>
                <a:latin typeface="Calibri" panose="020F0502020204030204" pitchFamily="34" charset="0"/>
              </a:rPr>
              <a:t>” (</a:t>
            </a:r>
            <a:r>
              <a:rPr lang="en-GB" sz="600" dirty="0" err="1">
                <a:solidFill>
                  <a:srgbClr val="7030A0"/>
                </a:solidFill>
                <a:latin typeface="Calibri" panose="020F0502020204030204" pitchFamily="34" charset="0"/>
              </a:rPr>
              <a:t>LlC</a:t>
            </a:r>
            <a:r>
              <a:rPr lang="en-GB" sz="600" dirty="0">
                <a:solidFill>
                  <a:srgbClr val="7030A0"/>
                </a:solidFill>
                <a:latin typeface="Calibri" panose="020F0502020204030204" pitchFamily="34" charset="0"/>
              </a:rPr>
              <a:t>, 2014).</a:t>
            </a:r>
            <a:endParaRPr lang="en-GB" sz="600" b="1" dirty="0">
              <a:solidFill>
                <a:srgbClr val="7030A0"/>
              </a:solidFill>
              <a:latin typeface="Calibri" panose="020F0502020204030204" pitchFamily="34" charset="0"/>
            </a:endParaRPr>
          </a:p>
          <a:p>
            <a:r>
              <a:rPr lang="en-GB" sz="600" b="1" dirty="0" err="1">
                <a:solidFill>
                  <a:srgbClr val="FFFF00"/>
                </a:solidFill>
                <a:latin typeface="Calibri" panose="020F0502020204030204" pitchFamily="34" charset="0"/>
              </a:rPr>
              <a:t>Saesneg</a:t>
            </a:r>
            <a:r>
              <a:rPr lang="en-GB" sz="600" b="1" dirty="0">
                <a:solidFill>
                  <a:srgbClr val="FFFF00"/>
                </a:solidFill>
                <a:latin typeface="Calibri" panose="020F0502020204030204" pitchFamily="34" charset="0"/>
              </a:rPr>
              <a:t>:</a:t>
            </a:r>
          </a:p>
          <a:p>
            <a:pPr>
              <a:buFont typeface="Symbol" panose="05050102010706020507" pitchFamily="18" charset="2"/>
              <a:buChar char="·"/>
            </a:pPr>
            <a:r>
              <a:rPr lang="fr-FR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Ysgrifennu</a:t>
            </a:r>
            <a:r>
              <a:rPr lang="fr-FR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fr-FR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dyddiadur</a:t>
            </a:r>
            <a:r>
              <a:rPr lang="fr-FR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fr-FR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fel</a:t>
            </a:r>
            <a:r>
              <a:rPr lang="fr-FR" sz="600" dirty="0">
                <a:solidFill>
                  <a:srgbClr val="000000"/>
                </a:solidFill>
                <a:latin typeface="Calibri" panose="020F0502020204030204" pitchFamily="34" charset="0"/>
              </a:rPr>
              <a:t> mai </a:t>
            </a:r>
            <a:r>
              <a:rPr lang="fr-FR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nhw</a:t>
            </a:r>
            <a:r>
              <a:rPr lang="fr-FR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fr-FR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yw</a:t>
            </a:r>
            <a:r>
              <a:rPr lang="fr-FR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fr-FR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Harri</a:t>
            </a:r>
            <a:r>
              <a:rPr lang="fr-FR" sz="600" dirty="0">
                <a:solidFill>
                  <a:srgbClr val="000000"/>
                </a:solidFill>
                <a:latin typeface="Calibri" panose="020F0502020204030204" pitchFamily="34" charset="0"/>
              </a:rPr>
              <a:t> VIII. </a:t>
            </a:r>
            <a:r>
              <a:rPr lang="fr-FR" sz="600" dirty="0">
                <a:solidFill>
                  <a:srgbClr val="FFFF00"/>
                </a:solidFill>
                <a:latin typeface="Calibri" panose="020F0502020204030204" pitchFamily="34" charset="0"/>
              </a:rPr>
              <a:t>‘‘</a:t>
            </a:r>
            <a:r>
              <a:rPr lang="fr-FR" sz="600" dirty="0" err="1">
                <a:solidFill>
                  <a:srgbClr val="FFFF00"/>
                </a:solidFill>
                <a:latin typeface="Calibri" panose="020F0502020204030204" pitchFamily="34" charset="0"/>
              </a:rPr>
              <a:t>Defnyddio</a:t>
            </a:r>
            <a:r>
              <a:rPr lang="fr-FR" sz="600" dirty="0">
                <a:solidFill>
                  <a:srgbClr val="FFFF00"/>
                </a:solidFill>
                <a:latin typeface="Calibri" panose="020F0502020204030204" pitchFamily="34" charset="0"/>
              </a:rPr>
              <a:t> </a:t>
            </a:r>
            <a:r>
              <a:rPr lang="fr-FR" sz="600" dirty="0" err="1">
                <a:solidFill>
                  <a:srgbClr val="FFFF00"/>
                </a:solidFill>
                <a:latin typeface="Calibri" panose="020F0502020204030204" pitchFamily="34" charset="0"/>
              </a:rPr>
              <a:t>geirfa</a:t>
            </a:r>
            <a:r>
              <a:rPr lang="fr-FR" sz="600" dirty="0">
                <a:solidFill>
                  <a:srgbClr val="FFFF00"/>
                </a:solidFill>
                <a:latin typeface="Calibri" panose="020F0502020204030204" pitchFamily="34" charset="0"/>
              </a:rPr>
              <a:t> </a:t>
            </a:r>
            <a:r>
              <a:rPr lang="fr-FR" sz="600" dirty="0" err="1">
                <a:solidFill>
                  <a:srgbClr val="FFFF00"/>
                </a:solidFill>
                <a:latin typeface="Calibri" panose="020F0502020204030204" pitchFamily="34" charset="0"/>
              </a:rPr>
              <a:t>addas</a:t>
            </a:r>
            <a:r>
              <a:rPr lang="fr-FR" sz="600" dirty="0">
                <a:solidFill>
                  <a:srgbClr val="FFFF00"/>
                </a:solidFill>
                <a:latin typeface="Calibri" panose="020F0502020204030204" pitchFamily="34" charset="0"/>
              </a:rPr>
              <a:t>’’</a:t>
            </a:r>
            <a:r>
              <a:rPr lang="fr-FR" sz="600" dirty="0">
                <a:solidFill>
                  <a:srgbClr val="000000"/>
                </a:solidFill>
                <a:latin typeface="Calibri" panose="020F0502020204030204" pitchFamily="34" charset="0"/>
              </a:rPr>
              <a:t> a </a:t>
            </a:r>
            <a:r>
              <a:rPr lang="en-GB" sz="600" dirty="0">
                <a:solidFill>
                  <a:srgbClr val="7030A0"/>
                </a:solidFill>
                <a:latin typeface="Calibri" panose="020F0502020204030204" pitchFamily="34" charset="0"/>
              </a:rPr>
              <a:t>“</a:t>
            </a:r>
            <a:r>
              <a:rPr lang="en-GB" sz="600" dirty="0" err="1">
                <a:solidFill>
                  <a:srgbClr val="7030A0"/>
                </a:solidFill>
                <a:latin typeface="Calibri" panose="020F0502020204030204" pitchFamily="34" charset="0"/>
              </a:rPr>
              <a:t>manylion</a:t>
            </a:r>
            <a:r>
              <a:rPr lang="en-GB" sz="600" dirty="0">
                <a:solidFill>
                  <a:srgbClr val="7030A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7030A0"/>
                </a:solidFill>
                <a:latin typeface="Calibri" panose="020F0502020204030204" pitchFamily="34" charset="0"/>
              </a:rPr>
              <a:t>perthnasol</a:t>
            </a:r>
            <a:r>
              <a:rPr lang="en-GB" sz="600" dirty="0">
                <a:solidFill>
                  <a:srgbClr val="7030A0"/>
                </a:solidFill>
                <a:latin typeface="Calibri" panose="020F0502020204030204" pitchFamily="34" charset="0"/>
              </a:rPr>
              <a:t>” (</a:t>
            </a:r>
            <a:r>
              <a:rPr lang="en-GB" sz="600" dirty="0" err="1">
                <a:solidFill>
                  <a:srgbClr val="7030A0"/>
                </a:solidFill>
                <a:latin typeface="Calibri" panose="020F0502020204030204" pitchFamily="34" charset="0"/>
              </a:rPr>
              <a:t>LlC</a:t>
            </a:r>
            <a:r>
              <a:rPr lang="en-GB" sz="600" dirty="0">
                <a:solidFill>
                  <a:srgbClr val="7030A0"/>
                </a:solidFill>
                <a:latin typeface="Calibri" panose="020F0502020204030204" pitchFamily="34" charset="0"/>
              </a:rPr>
              <a:t>, 2014)  </a:t>
            </a:r>
            <a:r>
              <a:rPr lang="fr-FR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sy’n</a:t>
            </a:r>
            <a:r>
              <a:rPr lang="fr-FR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fr-FR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berthnasol</a:t>
            </a:r>
            <a:r>
              <a:rPr lang="fr-FR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fr-FR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i’r</a:t>
            </a:r>
            <a:r>
              <a:rPr lang="fr-FR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fr-FR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thema</a:t>
            </a:r>
            <a:r>
              <a:rPr lang="fr-FR" sz="600" dirty="0">
                <a:solidFill>
                  <a:srgbClr val="000000"/>
                </a:solidFill>
                <a:latin typeface="Calibri" panose="020F0502020204030204" pitchFamily="34" charset="0"/>
              </a:rPr>
              <a:t> (</a:t>
            </a:r>
            <a:r>
              <a:rPr lang="fr-FR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geirio</a:t>
            </a:r>
            <a:r>
              <a:rPr lang="fr-FR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fr-FR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gwych</a:t>
            </a:r>
            <a:r>
              <a:rPr lang="fr-FR" sz="600" dirty="0">
                <a:solidFill>
                  <a:srgbClr val="000000"/>
                </a:solidFill>
                <a:latin typeface="Calibri" panose="020F0502020204030204" pitchFamily="34" charset="0"/>
              </a:rPr>
              <a:t>)</a:t>
            </a:r>
            <a:endParaRPr lang="en-GB" sz="6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>
              <a:buFont typeface="Symbol" panose="05050102010706020507" pitchFamily="18" charset="2"/>
              <a:buChar char="·"/>
            </a:pP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Creu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>
                <a:solidFill>
                  <a:srgbClr val="FFFF00"/>
                </a:solidFill>
                <a:latin typeface="Calibri" panose="020F0502020204030204" pitchFamily="34" charset="0"/>
              </a:rPr>
              <a:t>“</a:t>
            </a:r>
            <a:r>
              <a:rPr lang="en-GB" sz="600" dirty="0" err="1">
                <a:solidFill>
                  <a:srgbClr val="FFFF00"/>
                </a:solidFill>
                <a:latin typeface="Calibri" panose="020F0502020204030204" pitchFamily="34" charset="0"/>
              </a:rPr>
              <a:t>strwythur</a:t>
            </a:r>
            <a:r>
              <a:rPr lang="en-GB" sz="600" dirty="0">
                <a:solidFill>
                  <a:srgbClr val="FFFF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FFFF00"/>
                </a:solidFill>
                <a:latin typeface="Calibri" panose="020F0502020204030204" pitchFamily="34" charset="0"/>
              </a:rPr>
              <a:t>yr</a:t>
            </a:r>
            <a:r>
              <a:rPr lang="en-GB" sz="600" dirty="0">
                <a:solidFill>
                  <a:srgbClr val="FFFF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FFFF00"/>
                </a:solidFill>
                <a:latin typeface="Calibri" panose="020F0502020204030204" pitchFamily="34" charset="0"/>
              </a:rPr>
              <a:t>ysgrifennu</a:t>
            </a:r>
            <a:r>
              <a:rPr lang="en-GB" sz="600" dirty="0">
                <a:solidFill>
                  <a:srgbClr val="FFFF00"/>
                </a:solidFill>
                <a:latin typeface="Calibri" panose="020F0502020204030204" pitchFamily="34" charset="0"/>
              </a:rPr>
              <a:t>”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gan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ddefnyddio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arddull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Sue Palmer (2003)</a:t>
            </a:r>
          </a:p>
          <a:p>
            <a:pPr>
              <a:buFont typeface="Symbol" panose="05050102010706020507" pitchFamily="18" charset="2"/>
              <a:buChar char="·"/>
            </a:pP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Dysgwyr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i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>
                <a:solidFill>
                  <a:srgbClr val="FFFF00"/>
                </a:solidFill>
                <a:latin typeface="Calibri" panose="020F0502020204030204" pitchFamily="34" charset="0"/>
              </a:rPr>
              <a:t>“</a:t>
            </a:r>
            <a:r>
              <a:rPr lang="en-GB" sz="600" dirty="0" err="1">
                <a:solidFill>
                  <a:srgbClr val="FFFF00"/>
                </a:solidFill>
                <a:latin typeface="Calibri" panose="020F0502020204030204" pitchFamily="34" charset="0"/>
              </a:rPr>
              <a:t>ddefnyddio’r</a:t>
            </a:r>
            <a:r>
              <a:rPr lang="en-GB" sz="600" dirty="0">
                <a:solidFill>
                  <a:srgbClr val="FFFF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FFFF00"/>
                </a:solidFill>
                <a:latin typeface="Calibri" panose="020F0502020204030204" pitchFamily="34" charset="0"/>
              </a:rPr>
              <a:t>ystod</a:t>
            </a:r>
            <a:r>
              <a:rPr lang="en-GB" sz="600" dirty="0">
                <a:solidFill>
                  <a:srgbClr val="FFFF00"/>
                </a:solidFill>
                <a:latin typeface="Calibri" panose="020F0502020204030204" pitchFamily="34" charset="0"/>
              </a:rPr>
              <a:t> lawn o </a:t>
            </a:r>
            <a:r>
              <a:rPr lang="en-GB" sz="600" dirty="0" err="1">
                <a:solidFill>
                  <a:srgbClr val="FFFF00"/>
                </a:solidFill>
                <a:latin typeface="Calibri" panose="020F0502020204030204" pitchFamily="34" charset="0"/>
              </a:rPr>
              <a:t>atalnodi</a:t>
            </a:r>
            <a:r>
              <a:rPr lang="en-GB" sz="600" dirty="0">
                <a:solidFill>
                  <a:srgbClr val="FFFF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FFFF00"/>
                </a:solidFill>
                <a:latin typeface="Calibri" panose="020F0502020204030204" pitchFamily="34" charset="0"/>
              </a:rPr>
              <a:t>er</a:t>
            </a:r>
            <a:r>
              <a:rPr lang="en-GB" sz="600" dirty="0">
                <a:solidFill>
                  <a:srgbClr val="FFFF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FFFF00"/>
                </a:solidFill>
                <a:latin typeface="Calibri" panose="020F0502020204030204" pitchFamily="34" charset="0"/>
              </a:rPr>
              <a:t>mwyn</a:t>
            </a:r>
            <a:r>
              <a:rPr lang="en-GB" sz="600" dirty="0">
                <a:solidFill>
                  <a:srgbClr val="FFFF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FFFF00"/>
                </a:solidFill>
                <a:latin typeface="Calibri" panose="020F0502020204030204" pitchFamily="34" charset="0"/>
              </a:rPr>
              <a:t>tywys</a:t>
            </a:r>
            <a:r>
              <a:rPr lang="en-GB" sz="600" dirty="0">
                <a:solidFill>
                  <a:srgbClr val="FFFF00"/>
                </a:solidFill>
                <a:latin typeface="Calibri" panose="020F0502020204030204" pitchFamily="34" charset="0"/>
              </a:rPr>
              <a:t> y </a:t>
            </a:r>
            <a:r>
              <a:rPr lang="en-GB" sz="600" dirty="0" err="1">
                <a:solidFill>
                  <a:srgbClr val="FFFF00"/>
                </a:solidFill>
                <a:latin typeface="Calibri" panose="020F0502020204030204" pitchFamily="34" charset="0"/>
              </a:rPr>
              <a:t>darllenydd</a:t>
            </a:r>
            <a:r>
              <a:rPr lang="en-GB" sz="600" dirty="0">
                <a:solidFill>
                  <a:srgbClr val="FFFF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FFFF00"/>
                </a:solidFill>
                <a:latin typeface="Calibri" panose="020F0502020204030204" pitchFamily="34" charset="0"/>
              </a:rPr>
              <a:t>mewn</a:t>
            </a:r>
            <a:r>
              <a:rPr lang="en-GB" sz="600" dirty="0">
                <a:solidFill>
                  <a:srgbClr val="FFFF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FFFF00"/>
                </a:solidFill>
                <a:latin typeface="Calibri" panose="020F0502020204030204" pitchFamily="34" charset="0"/>
              </a:rPr>
              <a:t>brawddegau</a:t>
            </a:r>
            <a:r>
              <a:rPr lang="en-GB" sz="600" dirty="0">
                <a:solidFill>
                  <a:srgbClr val="FFFF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FFFF00"/>
                </a:solidFill>
                <a:latin typeface="Calibri" panose="020F0502020204030204" pitchFamily="34" charset="0"/>
              </a:rPr>
              <a:t>cymhleth</a:t>
            </a:r>
            <a:r>
              <a:rPr lang="en-GB" sz="600" dirty="0">
                <a:solidFill>
                  <a:srgbClr val="FFFF00"/>
                </a:solidFill>
                <a:latin typeface="Calibri" panose="020F0502020204030204" pitchFamily="34" charset="0"/>
              </a:rPr>
              <a:t>” (YAPADGOS, 2008, tud.12).</a:t>
            </a:r>
          </a:p>
          <a:p>
            <a:r>
              <a:rPr lang="en-GB" sz="600" b="1" dirty="0" err="1">
                <a:solidFill>
                  <a:srgbClr val="FF2086"/>
                </a:solidFill>
                <a:latin typeface="Calibri" panose="020F0502020204030204" pitchFamily="34" charset="0"/>
              </a:rPr>
              <a:t>Cerdd</a:t>
            </a:r>
            <a:endParaRPr lang="en-GB" sz="600" b="1" dirty="0">
              <a:solidFill>
                <a:srgbClr val="FF2086"/>
              </a:solidFill>
              <a:latin typeface="Calibri" panose="020F0502020204030204" pitchFamily="34" charset="0"/>
            </a:endParaRPr>
          </a:p>
          <a:p>
            <a:pPr>
              <a:buFont typeface="Symbol" panose="05050102010706020507" pitchFamily="18" charset="2"/>
              <a:buChar char="·"/>
            </a:pP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Creu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‘rap’ neu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gan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ar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gyfer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bywyd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Harri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VIII. </a:t>
            </a:r>
          </a:p>
          <a:p>
            <a:pPr>
              <a:buFont typeface="Symbol" panose="05050102010706020507" pitchFamily="18" charset="2"/>
              <a:buChar char="·"/>
            </a:pP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Defnyddio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esiampl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‘Horrible Histories’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i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ysgogi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syniadau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</a:p>
          <a:p>
            <a:pPr>
              <a:buFont typeface="Symbol" panose="05050102010706020507" pitchFamily="18" charset="2"/>
              <a:buChar char="·"/>
            </a:pP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Datblygu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a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defnyddio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“</a:t>
            </a:r>
            <a:r>
              <a:rPr lang="en-GB" sz="600" dirty="0" err="1">
                <a:solidFill>
                  <a:srgbClr val="FF0066"/>
                </a:solidFill>
                <a:latin typeface="Calibri" panose="020F0502020204030204" pitchFamily="34" charset="0"/>
              </a:rPr>
              <a:t>anadl</a:t>
            </a:r>
            <a:r>
              <a:rPr lang="en-GB" sz="600" dirty="0">
                <a:solidFill>
                  <a:srgbClr val="FF0066"/>
                </a:solidFill>
                <a:latin typeface="Calibri" panose="020F0502020204030204" pitchFamily="34" charset="0"/>
              </a:rPr>
              <a:t>, </a:t>
            </a:r>
            <a:r>
              <a:rPr lang="en-GB" sz="600" dirty="0" err="1">
                <a:solidFill>
                  <a:srgbClr val="FF0066"/>
                </a:solidFill>
                <a:latin typeface="Calibri" panose="020F0502020204030204" pitchFamily="34" charset="0"/>
              </a:rPr>
              <a:t>ystum</a:t>
            </a:r>
            <a:r>
              <a:rPr lang="en-GB" sz="600" dirty="0">
                <a:solidFill>
                  <a:srgbClr val="FF0066"/>
                </a:solidFill>
                <a:latin typeface="Calibri" panose="020F0502020204030204" pitchFamily="34" charset="0"/>
              </a:rPr>
              <a:t>, </a:t>
            </a:r>
            <a:r>
              <a:rPr lang="en-GB" sz="600" dirty="0" err="1">
                <a:solidFill>
                  <a:srgbClr val="FF0066"/>
                </a:solidFill>
                <a:latin typeface="Calibri" panose="020F0502020204030204" pitchFamily="34" charset="0"/>
              </a:rPr>
              <a:t>ynganiad</a:t>
            </a:r>
            <a:r>
              <a:rPr lang="en-GB" sz="600" dirty="0">
                <a:solidFill>
                  <a:srgbClr val="FF0066"/>
                </a:solidFill>
                <a:latin typeface="Calibri" panose="020F0502020204030204" pitchFamily="34" charset="0"/>
              </a:rPr>
              <a:t>, </a:t>
            </a:r>
            <a:r>
              <a:rPr lang="en-GB" sz="600" dirty="0" err="1">
                <a:solidFill>
                  <a:srgbClr val="FF0066"/>
                </a:solidFill>
                <a:latin typeface="Calibri" panose="020F0502020204030204" pitchFamily="34" charset="0"/>
              </a:rPr>
              <a:t>dynameg</a:t>
            </a:r>
            <a:r>
              <a:rPr lang="en-GB" sz="600" dirty="0">
                <a:solidFill>
                  <a:srgbClr val="FF0066"/>
                </a:solidFill>
                <a:latin typeface="Calibri" panose="020F0502020204030204" pitchFamily="34" charset="0"/>
              </a:rPr>
              <a:t>, </a:t>
            </a:r>
            <a:r>
              <a:rPr lang="en-GB" sz="600" dirty="0" err="1">
                <a:solidFill>
                  <a:srgbClr val="FF0066"/>
                </a:solidFill>
                <a:latin typeface="Calibri" panose="020F0502020204030204" pitchFamily="34" charset="0"/>
              </a:rPr>
              <a:t>brawddegau</a:t>
            </a:r>
            <a:r>
              <a:rPr lang="en-GB" sz="600" dirty="0">
                <a:solidFill>
                  <a:srgbClr val="FF0066"/>
                </a:solidFill>
                <a:latin typeface="Calibri" panose="020F0502020204030204" pitchFamily="34" charset="0"/>
              </a:rPr>
              <a:t>, </a:t>
            </a:r>
            <a:r>
              <a:rPr lang="en-GB" sz="600" dirty="0" err="1">
                <a:solidFill>
                  <a:srgbClr val="FF0066"/>
                </a:solidFill>
                <a:latin typeface="Calibri" panose="020F0502020204030204" pitchFamily="34" charset="0"/>
              </a:rPr>
              <a:t>traw</a:t>
            </a:r>
            <a:r>
              <a:rPr lang="en-GB" sz="600" dirty="0">
                <a:solidFill>
                  <a:srgbClr val="FF0066"/>
                </a:solidFill>
                <a:latin typeface="Calibri" panose="020F0502020204030204" pitchFamily="34" charset="0"/>
              </a:rPr>
              <a:t> a </a:t>
            </a:r>
            <a:r>
              <a:rPr lang="en-GB" sz="600" dirty="0" err="1">
                <a:solidFill>
                  <a:srgbClr val="FF0066"/>
                </a:solidFill>
                <a:latin typeface="Calibri" panose="020F0502020204030204" pitchFamily="34" charset="0"/>
              </a:rPr>
              <a:t>pharhad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”</a:t>
            </a:r>
          </a:p>
          <a:p>
            <a:pPr>
              <a:buFont typeface="Symbol" panose="05050102010706020507" pitchFamily="18" charset="2"/>
              <a:buChar char="·"/>
            </a:pP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Gwahanu’r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disgyblion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i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grwpiau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–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rhai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i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“</a:t>
            </a:r>
            <a:r>
              <a:rPr lang="en-GB" sz="600" dirty="0" err="1">
                <a:solidFill>
                  <a:srgbClr val="FF0066"/>
                </a:solidFill>
                <a:latin typeface="Calibri" panose="020F0502020204030204" pitchFamily="34" charset="0"/>
              </a:rPr>
              <a:t>chwarae</a:t>
            </a:r>
            <a:r>
              <a:rPr lang="en-GB" sz="600" dirty="0">
                <a:solidFill>
                  <a:srgbClr val="FF0066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FF0066"/>
                </a:solidFill>
                <a:latin typeface="Calibri" panose="020F0502020204030204" pitchFamily="34" charset="0"/>
              </a:rPr>
              <a:t>offerynnau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”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tra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bod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eraill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yn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creu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can/rap</a:t>
            </a:r>
          </a:p>
          <a:p>
            <a:pPr>
              <a:buFont typeface="Symbol" panose="05050102010706020507" pitchFamily="18" charset="2"/>
              <a:buChar char="·"/>
            </a:pP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Sicrhau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eu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bod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yn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“</a:t>
            </a:r>
            <a:r>
              <a:rPr lang="en-GB" sz="600" dirty="0" err="1">
                <a:solidFill>
                  <a:srgbClr val="FF0066"/>
                </a:solidFill>
                <a:latin typeface="Calibri" panose="020F0502020204030204" pitchFamily="34" charset="0"/>
              </a:rPr>
              <a:t>ymarfer</a:t>
            </a:r>
            <a:r>
              <a:rPr lang="en-GB" sz="600" dirty="0">
                <a:solidFill>
                  <a:srgbClr val="FF0066"/>
                </a:solidFill>
                <a:latin typeface="Calibri" panose="020F0502020204030204" pitchFamily="34" charset="0"/>
              </a:rPr>
              <a:t> a </a:t>
            </a:r>
            <a:r>
              <a:rPr lang="en-GB" sz="600" dirty="0" err="1">
                <a:solidFill>
                  <a:srgbClr val="FF0066"/>
                </a:solidFill>
                <a:latin typeface="Calibri" panose="020F0502020204030204" pitchFamily="34" charset="0"/>
              </a:rPr>
              <a:t>gwerthuso’u</a:t>
            </a:r>
            <a:r>
              <a:rPr lang="en-GB" sz="600" dirty="0">
                <a:solidFill>
                  <a:srgbClr val="FF0066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FF0066"/>
                </a:solidFill>
                <a:latin typeface="Calibri" panose="020F0502020204030204" pitchFamily="34" charset="0"/>
              </a:rPr>
              <a:t>gwaith</a:t>
            </a:r>
            <a:r>
              <a:rPr lang="en-GB" sz="600" dirty="0">
                <a:solidFill>
                  <a:srgbClr val="FF0066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FF0066"/>
                </a:solidFill>
                <a:latin typeface="Calibri" panose="020F0502020204030204" pitchFamily="34" charset="0"/>
              </a:rPr>
              <a:t>perfformio</a:t>
            </a:r>
            <a:r>
              <a:rPr lang="en-GB" sz="600" dirty="0">
                <a:solidFill>
                  <a:srgbClr val="FF0066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FF0066"/>
                </a:solidFill>
                <a:latin typeface="Calibri" panose="020F0502020204030204" pitchFamily="34" charset="0"/>
              </a:rPr>
              <a:t>er</a:t>
            </a:r>
            <a:r>
              <a:rPr lang="en-GB" sz="600" dirty="0">
                <a:solidFill>
                  <a:srgbClr val="FF0066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FF0066"/>
                </a:solidFill>
                <a:latin typeface="Calibri" panose="020F0502020204030204" pitchFamily="34" charset="0"/>
              </a:rPr>
              <a:t>mwyn</a:t>
            </a:r>
            <a:r>
              <a:rPr lang="en-GB" sz="600" dirty="0">
                <a:solidFill>
                  <a:srgbClr val="FF0066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FF0066"/>
                </a:solidFill>
                <a:latin typeface="Calibri" panose="020F0502020204030204" pitchFamily="34" charset="0"/>
              </a:rPr>
              <a:t>gwella</a:t>
            </a:r>
            <a:r>
              <a:rPr lang="en-GB" sz="600" dirty="0">
                <a:solidFill>
                  <a:srgbClr val="FF0066"/>
                </a:solidFill>
                <a:latin typeface="Calibri" panose="020F0502020204030204" pitchFamily="34" charset="0"/>
              </a:rPr>
              <a:t>” </a:t>
            </a:r>
            <a:r>
              <a:rPr lang="en-GB" sz="600" dirty="0">
                <a:solidFill>
                  <a:srgbClr val="FF2086"/>
                </a:solidFill>
                <a:latin typeface="Calibri" panose="020F0502020204030204" pitchFamily="34" charset="0"/>
              </a:rPr>
              <a:t>(YAPADGOS, 2008, tud.12).</a:t>
            </a:r>
          </a:p>
          <a:p>
            <a:pPr>
              <a:buFont typeface="Symbol" panose="05050102010706020507" pitchFamily="18" charset="2"/>
              <a:buChar char="·"/>
            </a:pP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ac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yna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perfformio’u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‘rap’ o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flaen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y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dosbarth</a:t>
            </a:r>
            <a:r>
              <a:rPr lang="en-GB" sz="600" dirty="0">
                <a:solidFill>
                  <a:srgbClr val="0D0D0D"/>
                </a:solidFill>
                <a:latin typeface="Calibri" panose="020F0502020204030204" pitchFamily="34" charset="0"/>
              </a:rPr>
              <a:t> </a:t>
            </a:r>
          </a:p>
          <a:p>
            <a:pPr>
              <a:buFont typeface="Symbol" panose="05050102010706020507" pitchFamily="18" charset="2"/>
              <a:buChar char="·"/>
            </a:pPr>
            <a:r>
              <a:rPr lang="en-GB" sz="600" dirty="0" err="1">
                <a:solidFill>
                  <a:srgbClr val="0D0D0D"/>
                </a:solidFill>
                <a:latin typeface="Calibri" panose="020F0502020204030204" pitchFamily="34" charset="0"/>
              </a:rPr>
              <a:t>Defnyddio</a:t>
            </a:r>
            <a:r>
              <a:rPr lang="en-GB" sz="600" dirty="0">
                <a:solidFill>
                  <a:srgbClr val="0D0D0D"/>
                </a:solidFill>
                <a:latin typeface="Calibri" panose="020F0502020204030204" pitchFamily="34" charset="0"/>
              </a:rPr>
              <a:t> iPad </a:t>
            </a:r>
            <a:r>
              <a:rPr lang="en-GB" sz="600" dirty="0" err="1">
                <a:solidFill>
                  <a:srgbClr val="0D0D0D"/>
                </a:solidFill>
                <a:latin typeface="Calibri" panose="020F0502020204030204" pitchFamily="34" charset="0"/>
              </a:rPr>
              <a:t>i’w</a:t>
            </a:r>
            <a:r>
              <a:rPr lang="en-GB" sz="600" dirty="0">
                <a:solidFill>
                  <a:srgbClr val="0D0D0D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D0D0D"/>
                </a:solidFill>
                <a:latin typeface="Calibri" panose="020F0502020204030204" pitchFamily="34" charset="0"/>
              </a:rPr>
              <a:t>recordio</a:t>
            </a:r>
            <a:r>
              <a:rPr lang="en-GB" sz="600" dirty="0">
                <a:solidFill>
                  <a:srgbClr val="0D0D0D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D0D0D"/>
                </a:solidFill>
                <a:latin typeface="Calibri" panose="020F0502020204030204" pitchFamily="34" charset="0"/>
              </a:rPr>
              <a:t>gan</a:t>
            </a:r>
            <a:r>
              <a:rPr lang="en-GB" sz="600" dirty="0">
                <a:solidFill>
                  <a:srgbClr val="0D0D0D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D0D0D"/>
                </a:solidFill>
                <a:latin typeface="Calibri" panose="020F0502020204030204" pitchFamily="34" charset="0"/>
              </a:rPr>
              <a:t>ystyried</a:t>
            </a:r>
            <a:r>
              <a:rPr lang="en-GB" sz="600" dirty="0">
                <a:solidFill>
                  <a:srgbClr val="0D0D0D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D0D0D"/>
                </a:solidFill>
                <a:latin typeface="Calibri" panose="020F0502020204030204" pitchFamily="34" charset="0"/>
              </a:rPr>
              <a:t>effeithiau</a:t>
            </a:r>
            <a:r>
              <a:rPr lang="en-GB" sz="600" dirty="0">
                <a:solidFill>
                  <a:srgbClr val="0D0D0D"/>
                </a:solidFill>
                <a:latin typeface="Calibri" panose="020F0502020204030204" pitchFamily="34" charset="0"/>
              </a:rPr>
              <a:t> </a:t>
            </a:r>
            <a:r>
              <a:rPr lang="en-GB" sz="600" dirty="0">
                <a:solidFill>
                  <a:srgbClr val="7030A0"/>
                </a:solidFill>
                <a:latin typeface="Calibri" panose="020F0502020204030204" pitchFamily="34" charset="0"/>
              </a:rPr>
              <a:t>“</a:t>
            </a:r>
            <a:r>
              <a:rPr lang="en-GB" sz="600" dirty="0" err="1">
                <a:solidFill>
                  <a:srgbClr val="7030A0"/>
                </a:solidFill>
                <a:latin typeface="Calibri" panose="020F0502020204030204" pitchFamily="34" charset="0"/>
              </a:rPr>
              <a:t>rhannu</a:t>
            </a:r>
            <a:r>
              <a:rPr lang="en-GB" sz="600" dirty="0">
                <a:solidFill>
                  <a:srgbClr val="7030A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7030A0"/>
                </a:solidFill>
                <a:latin typeface="Calibri" panose="020F0502020204030204" pitchFamily="34" charset="0"/>
              </a:rPr>
              <a:t>pethau</a:t>
            </a:r>
            <a:r>
              <a:rPr lang="en-GB" sz="600" dirty="0">
                <a:solidFill>
                  <a:srgbClr val="7030A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7030A0"/>
                </a:solidFill>
                <a:latin typeface="Calibri" panose="020F0502020204030204" pitchFamily="34" charset="0"/>
              </a:rPr>
              <a:t>o’r</a:t>
            </a:r>
            <a:r>
              <a:rPr lang="en-GB" sz="600" dirty="0">
                <a:solidFill>
                  <a:srgbClr val="7030A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7030A0"/>
                </a:solidFill>
                <a:latin typeface="Calibri" panose="020F0502020204030204" pitchFamily="34" charset="0"/>
              </a:rPr>
              <a:t>fath</a:t>
            </a:r>
            <a:r>
              <a:rPr lang="en-GB" sz="600" dirty="0">
                <a:solidFill>
                  <a:srgbClr val="7030A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7030A0"/>
                </a:solidFill>
                <a:latin typeface="Calibri" panose="020F0502020204030204" pitchFamily="34" charset="0"/>
              </a:rPr>
              <a:t>ar-lein</a:t>
            </a:r>
            <a:r>
              <a:rPr lang="en-GB" sz="600" dirty="0">
                <a:solidFill>
                  <a:srgbClr val="7030A0"/>
                </a:solidFill>
                <a:latin typeface="Calibri" panose="020F0502020204030204" pitchFamily="34" charset="0"/>
              </a:rPr>
              <a:t>” (</a:t>
            </a:r>
            <a:r>
              <a:rPr lang="en-GB" sz="600" dirty="0" err="1">
                <a:solidFill>
                  <a:srgbClr val="7030A0"/>
                </a:solidFill>
                <a:latin typeface="Calibri" panose="020F0502020204030204" pitchFamily="34" charset="0"/>
              </a:rPr>
              <a:t>LlC</a:t>
            </a:r>
            <a:r>
              <a:rPr lang="en-GB" sz="600" dirty="0">
                <a:solidFill>
                  <a:srgbClr val="7030A0"/>
                </a:solidFill>
                <a:latin typeface="Calibri" panose="020F0502020204030204" pitchFamily="34" charset="0"/>
              </a:rPr>
              <a:t>, 2016) </a:t>
            </a:r>
            <a:r>
              <a:rPr lang="en-GB" sz="600" dirty="0">
                <a:solidFill>
                  <a:srgbClr val="0D0D0D"/>
                </a:solidFill>
                <a:latin typeface="Calibri" panose="020F0502020204030204" pitchFamily="34" charset="0"/>
              </a:rPr>
              <a:t>a </a:t>
            </a:r>
            <a:r>
              <a:rPr lang="en-GB" sz="600" dirty="0" err="1">
                <a:solidFill>
                  <a:srgbClr val="0D0D0D"/>
                </a:solidFill>
                <a:latin typeface="Calibri" panose="020F0502020204030204" pitchFamily="34" charset="0"/>
              </a:rPr>
              <a:t>gellir</a:t>
            </a:r>
            <a:r>
              <a:rPr lang="en-GB" sz="600" dirty="0">
                <a:solidFill>
                  <a:srgbClr val="0D0D0D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D0D0D"/>
                </a:solidFill>
                <a:latin typeface="Calibri" panose="020F0502020204030204" pitchFamily="34" charset="0"/>
              </a:rPr>
              <a:t>eu</a:t>
            </a:r>
            <a:r>
              <a:rPr lang="en-GB" sz="600" dirty="0">
                <a:solidFill>
                  <a:srgbClr val="0D0D0D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D0D0D"/>
                </a:solidFill>
                <a:latin typeface="Calibri" panose="020F0502020204030204" pitchFamily="34" charset="0"/>
              </a:rPr>
              <a:t>rhannu</a:t>
            </a:r>
            <a:r>
              <a:rPr lang="en-GB" sz="600" dirty="0">
                <a:solidFill>
                  <a:srgbClr val="0D0D0D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D0D0D"/>
                </a:solidFill>
                <a:latin typeface="Calibri" panose="020F0502020204030204" pitchFamily="34" charset="0"/>
              </a:rPr>
              <a:t>ar</a:t>
            </a:r>
            <a:r>
              <a:rPr lang="en-GB" sz="600" dirty="0">
                <a:solidFill>
                  <a:srgbClr val="0D0D0D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D0D0D"/>
                </a:solidFill>
                <a:latin typeface="Calibri" panose="020F0502020204030204" pitchFamily="34" charset="0"/>
              </a:rPr>
              <a:t>wefan</a:t>
            </a:r>
            <a:r>
              <a:rPr lang="en-GB" sz="600" dirty="0">
                <a:solidFill>
                  <a:srgbClr val="0D0D0D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D0D0D"/>
                </a:solidFill>
                <a:latin typeface="Calibri" panose="020F0502020204030204" pitchFamily="34" charset="0"/>
              </a:rPr>
              <a:t>yr</a:t>
            </a:r>
            <a:r>
              <a:rPr lang="en-GB" sz="600" dirty="0">
                <a:solidFill>
                  <a:srgbClr val="0D0D0D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D0D0D"/>
                </a:solidFill>
                <a:latin typeface="Calibri" panose="020F0502020204030204" pitchFamily="34" charset="0"/>
              </a:rPr>
              <a:t>ysgol</a:t>
            </a:r>
            <a:r>
              <a:rPr lang="en-GB" sz="600" dirty="0">
                <a:solidFill>
                  <a:srgbClr val="0D0D0D"/>
                </a:solidFill>
                <a:latin typeface="Calibri" panose="020F0502020204030204" pitchFamily="34" charset="0"/>
              </a:rPr>
              <a:t> (</a:t>
            </a:r>
            <a:r>
              <a:rPr lang="en-GB" sz="600" dirty="0" err="1">
                <a:solidFill>
                  <a:srgbClr val="0D0D0D"/>
                </a:solidFill>
                <a:latin typeface="Calibri" panose="020F0502020204030204" pitchFamily="34" charset="0"/>
              </a:rPr>
              <a:t>caniatâd</a:t>
            </a:r>
            <a:r>
              <a:rPr lang="en-GB" sz="600" dirty="0">
                <a:solidFill>
                  <a:srgbClr val="0D0D0D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D0D0D"/>
                </a:solidFill>
                <a:latin typeface="Calibri" panose="020F0502020204030204" pitchFamily="34" charset="0"/>
              </a:rPr>
              <a:t>rhieni</a:t>
            </a:r>
            <a:r>
              <a:rPr lang="en-GB" sz="600" dirty="0">
                <a:solidFill>
                  <a:srgbClr val="0D0D0D"/>
                </a:solidFill>
                <a:latin typeface="Calibri" panose="020F0502020204030204" pitchFamily="34" charset="0"/>
              </a:rPr>
              <a:t>)</a:t>
            </a:r>
          </a:p>
          <a:p>
            <a:r>
              <a:rPr lang="en-GB" sz="600" b="1" dirty="0" err="1">
                <a:solidFill>
                  <a:srgbClr val="0070C0"/>
                </a:solidFill>
                <a:latin typeface="Calibri" panose="020F0502020204030204" pitchFamily="34" charset="0"/>
              </a:rPr>
              <a:t>Mathemateg</a:t>
            </a:r>
            <a:endParaRPr lang="en-GB" sz="600" b="1" dirty="0">
              <a:solidFill>
                <a:srgbClr val="0070C0"/>
              </a:solidFill>
              <a:latin typeface="Calibri" panose="020F0502020204030204" pitchFamily="34" charset="0"/>
            </a:endParaRPr>
          </a:p>
          <a:p>
            <a:pPr>
              <a:buFont typeface="Symbol" panose="05050102010706020507" pitchFamily="18" charset="2"/>
              <a:buChar char="·"/>
            </a:pP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Cyflwyno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her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ar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ddechrau’r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wers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–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datrys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problem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rhwyd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3D (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siâp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tai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Tuduriaid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)</a:t>
            </a:r>
          </a:p>
          <a:p>
            <a:pPr>
              <a:buFont typeface="Symbol" panose="05050102010706020507" pitchFamily="18" charset="2"/>
              <a:buChar char="·"/>
            </a:pP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Cyflwyno’r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rhifau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Rhufeinig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i’r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dosbarth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–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rhifau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/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symbolau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yn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weledol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i’r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dosbarth</a:t>
            </a:r>
            <a:endParaRPr lang="en-GB" sz="6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>
              <a:buFont typeface="Symbol" panose="05050102010706020507" pitchFamily="18" charset="2"/>
              <a:buChar char="·"/>
            </a:pP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Cwblhau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tasg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datrys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problemau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gan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ddefnyddio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>
                <a:solidFill>
                  <a:srgbClr val="0070C0"/>
                </a:solidFill>
                <a:latin typeface="Calibri" panose="020F0502020204030204" pitchFamily="34" charset="0"/>
              </a:rPr>
              <a:t>“</a:t>
            </a:r>
            <a:r>
              <a:rPr lang="en-GB" sz="600" dirty="0" err="1">
                <a:solidFill>
                  <a:srgbClr val="0070C0"/>
                </a:solidFill>
                <a:latin typeface="Calibri" panose="020F0502020204030204" pitchFamily="34" charset="0"/>
              </a:rPr>
              <a:t>tablau</a:t>
            </a:r>
            <a:r>
              <a:rPr lang="en-GB" sz="600" dirty="0">
                <a:solidFill>
                  <a:srgbClr val="0070C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70C0"/>
                </a:solidFill>
                <a:latin typeface="Calibri" panose="020F0502020204030204" pitchFamily="34" charset="0"/>
              </a:rPr>
              <a:t>lluosi</a:t>
            </a:r>
            <a:r>
              <a:rPr lang="en-GB" sz="600" dirty="0">
                <a:solidFill>
                  <a:srgbClr val="0070C0"/>
                </a:solidFill>
                <a:latin typeface="Calibri" panose="020F0502020204030204" pitchFamily="34" charset="0"/>
              </a:rPr>
              <a:t> 2,3,4,5,6,8 a 10” (YAPADGOS, 2008, tud.3).</a:t>
            </a:r>
          </a:p>
          <a:p>
            <a:pPr>
              <a:buFont typeface="Symbol" panose="05050102010706020507" pitchFamily="18" charset="2"/>
              <a:buChar char="·"/>
            </a:pPr>
            <a:r>
              <a:rPr lang="en-GB" sz="600" dirty="0">
                <a:solidFill>
                  <a:srgbClr val="0070C0"/>
                </a:solidFill>
                <a:latin typeface="Calibri" panose="020F0502020204030204" pitchFamily="34" charset="0"/>
              </a:rPr>
              <a:t> 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derbyn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cwestiynau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arferol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gan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ysgrifennu’r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atebion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fel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rhifau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Rhufeinig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gan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ddefnyddio’r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>
                <a:solidFill>
                  <a:srgbClr val="7030A0"/>
                </a:solidFill>
                <a:latin typeface="Calibri" panose="020F0502020204030204" pitchFamily="34" charset="0"/>
              </a:rPr>
              <a:t>“</a:t>
            </a:r>
            <a:r>
              <a:rPr lang="fr-FR" sz="600" dirty="0" err="1">
                <a:solidFill>
                  <a:srgbClr val="7030A0"/>
                </a:solidFill>
                <a:latin typeface="Calibri" panose="020F0502020204030204" pitchFamily="34" charset="0"/>
              </a:rPr>
              <a:t>defnyddio</a:t>
            </a:r>
            <a:r>
              <a:rPr lang="fr-FR" sz="600" dirty="0">
                <a:solidFill>
                  <a:srgbClr val="7030A0"/>
                </a:solidFill>
                <a:latin typeface="Calibri" panose="020F0502020204030204" pitchFamily="34" charset="0"/>
              </a:rPr>
              <a:t> </a:t>
            </a:r>
            <a:r>
              <a:rPr lang="fr-FR" sz="600" dirty="0" err="1">
                <a:solidFill>
                  <a:srgbClr val="7030A0"/>
                </a:solidFill>
                <a:latin typeface="Calibri" panose="020F0502020204030204" pitchFamily="34" charset="0"/>
              </a:rPr>
              <a:t>nodiant</a:t>
            </a:r>
            <a:r>
              <a:rPr lang="fr-FR" sz="600" dirty="0">
                <a:solidFill>
                  <a:srgbClr val="7030A0"/>
                </a:solidFill>
                <a:latin typeface="Calibri" panose="020F0502020204030204" pitchFamily="34" charset="0"/>
              </a:rPr>
              <a:t>, </a:t>
            </a:r>
            <a:r>
              <a:rPr lang="fr-FR" sz="600" dirty="0" err="1">
                <a:solidFill>
                  <a:srgbClr val="7030A0"/>
                </a:solidFill>
                <a:latin typeface="Calibri" panose="020F0502020204030204" pitchFamily="34" charset="0"/>
              </a:rPr>
              <a:t>symbolau</a:t>
            </a:r>
            <a:r>
              <a:rPr lang="fr-FR" sz="600" dirty="0">
                <a:solidFill>
                  <a:srgbClr val="7030A0"/>
                </a:solidFill>
                <a:latin typeface="Calibri" panose="020F0502020204030204" pitchFamily="34" charset="0"/>
              </a:rPr>
              <a:t> </a:t>
            </a:r>
            <a:r>
              <a:rPr lang="fr-FR" sz="600" dirty="0" err="1">
                <a:solidFill>
                  <a:srgbClr val="7030A0"/>
                </a:solidFill>
                <a:latin typeface="Calibri" panose="020F0502020204030204" pitchFamily="34" charset="0"/>
              </a:rPr>
              <a:t>ac</a:t>
            </a:r>
            <a:r>
              <a:rPr lang="fr-FR" sz="600" dirty="0">
                <a:solidFill>
                  <a:srgbClr val="7030A0"/>
                </a:solidFill>
                <a:latin typeface="Calibri" panose="020F0502020204030204" pitchFamily="34" charset="0"/>
              </a:rPr>
              <a:t> </a:t>
            </a:r>
            <a:r>
              <a:rPr lang="fr-FR" sz="600" dirty="0" err="1">
                <a:solidFill>
                  <a:srgbClr val="7030A0"/>
                </a:solidFill>
                <a:latin typeface="Calibri" panose="020F0502020204030204" pitchFamily="34" charset="0"/>
              </a:rPr>
              <a:t>unedau</a:t>
            </a:r>
            <a:r>
              <a:rPr lang="fr-FR" sz="600" dirty="0">
                <a:solidFill>
                  <a:srgbClr val="7030A0"/>
                </a:solidFill>
                <a:latin typeface="Calibri" panose="020F0502020204030204" pitchFamily="34" charset="0"/>
              </a:rPr>
              <a:t> </a:t>
            </a:r>
            <a:r>
              <a:rPr lang="fr-FR" sz="600" dirty="0" err="1">
                <a:solidFill>
                  <a:srgbClr val="7030A0"/>
                </a:solidFill>
                <a:latin typeface="Calibri" panose="020F0502020204030204" pitchFamily="34" charset="0"/>
              </a:rPr>
              <a:t>mesur</a:t>
            </a:r>
            <a:r>
              <a:rPr lang="fr-FR" sz="600" dirty="0">
                <a:solidFill>
                  <a:srgbClr val="7030A0"/>
                </a:solidFill>
                <a:latin typeface="Calibri" panose="020F0502020204030204" pitchFamily="34" charset="0"/>
              </a:rPr>
              <a:t> </a:t>
            </a:r>
            <a:r>
              <a:rPr lang="fr-FR" sz="600" dirty="0" err="1">
                <a:solidFill>
                  <a:srgbClr val="7030A0"/>
                </a:solidFill>
                <a:latin typeface="Calibri" panose="020F0502020204030204" pitchFamily="34" charset="0"/>
              </a:rPr>
              <a:t>priodol</a:t>
            </a:r>
            <a:r>
              <a:rPr lang="fr-FR" sz="600" dirty="0">
                <a:solidFill>
                  <a:srgbClr val="7030A0"/>
                </a:solidFill>
                <a:latin typeface="Calibri" panose="020F0502020204030204" pitchFamily="34" charset="0"/>
              </a:rPr>
              <a:t>” (</a:t>
            </a:r>
            <a:r>
              <a:rPr lang="fr-FR" sz="600" dirty="0" err="1">
                <a:solidFill>
                  <a:srgbClr val="7030A0"/>
                </a:solidFill>
                <a:latin typeface="Calibri" panose="020F0502020204030204" pitchFamily="34" charset="0"/>
              </a:rPr>
              <a:t>LlC</a:t>
            </a:r>
            <a:r>
              <a:rPr lang="fr-FR" sz="600" dirty="0">
                <a:solidFill>
                  <a:srgbClr val="7030A0"/>
                </a:solidFill>
                <a:latin typeface="Calibri" panose="020F0502020204030204" pitchFamily="34" charset="0"/>
              </a:rPr>
              <a:t>, 2014)</a:t>
            </a:r>
          </a:p>
          <a:p>
            <a:endParaRPr lang="fr-FR" sz="600" dirty="0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F252E7C6-A452-49E5-84A1-5752AFE90C91}"/>
              </a:ext>
            </a:extLst>
          </p:cNvPr>
          <p:cNvSpPr txBox="1"/>
          <p:nvPr/>
        </p:nvSpPr>
        <p:spPr>
          <a:xfrm>
            <a:off x="1561374" y="444084"/>
            <a:ext cx="1879939" cy="280928"/>
          </a:xfrm>
          <a:prstGeom prst="roundRect">
            <a:avLst/>
          </a:prstGeom>
          <a:solidFill>
            <a:srgbClr val="FF99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b="1" dirty="0" err="1"/>
              <a:t>Enw’r</a:t>
            </a:r>
            <a:r>
              <a:rPr lang="en-GB" sz="1050" b="1" dirty="0"/>
              <a:t> </a:t>
            </a:r>
            <a:r>
              <a:rPr lang="en-GB" sz="1050" b="1" dirty="0" err="1"/>
              <a:t>thema</a:t>
            </a:r>
            <a:r>
              <a:rPr lang="en-GB" sz="1050" b="1" dirty="0"/>
              <a:t>: </a:t>
            </a:r>
            <a:r>
              <a:rPr lang="en-GB" sz="1050" b="1" dirty="0" err="1"/>
              <a:t>Bant</a:t>
            </a:r>
            <a:r>
              <a:rPr lang="en-GB" sz="1050" b="1" dirty="0"/>
              <a:t> </a:t>
            </a:r>
            <a:r>
              <a:rPr lang="en-GB" sz="1050" b="1" dirty="0" err="1"/>
              <a:t>â’i</a:t>
            </a:r>
            <a:r>
              <a:rPr lang="en-GB" sz="1050" b="1" dirty="0"/>
              <a:t> </a:t>
            </a:r>
            <a:r>
              <a:rPr lang="en-GB" sz="1050" b="1" dirty="0" err="1"/>
              <a:t>phen</a:t>
            </a:r>
            <a:r>
              <a:rPr lang="en-GB" sz="1050" b="1" dirty="0"/>
              <a:t>!</a:t>
            </a:r>
          </a:p>
        </p:txBody>
      </p:sp>
      <p:grpSp>
        <p:nvGrpSpPr>
          <p:cNvPr id="75" name="Group 74">
            <a:extLst>
              <a:ext uri="{FF2B5EF4-FFF2-40B4-BE49-F238E27FC236}">
                <a16:creationId xmlns:a16="http://schemas.microsoft.com/office/drawing/2014/main" id="{9FBDC7D4-7BA3-4666-8EEB-F756B0AE39B6}"/>
              </a:ext>
            </a:extLst>
          </p:cNvPr>
          <p:cNvGrpSpPr/>
          <p:nvPr/>
        </p:nvGrpSpPr>
        <p:grpSpPr>
          <a:xfrm>
            <a:off x="8805884" y="67160"/>
            <a:ext cx="3273502" cy="4823031"/>
            <a:chOff x="8805884" y="67160"/>
            <a:chExt cx="3273502" cy="4823031"/>
          </a:xfrm>
        </p:grpSpPr>
        <p:sp>
          <p:nvSpPr>
            <p:cNvPr id="5" name="Text Placeholder 7">
              <a:extLst>
                <a:ext uri="{FF2B5EF4-FFF2-40B4-BE49-F238E27FC236}">
                  <a16:creationId xmlns:a16="http://schemas.microsoft.com/office/drawing/2014/main" id="{11625238-26AE-47AD-AF8C-5D7B280E2F72}"/>
                </a:ext>
              </a:extLst>
            </p:cNvPr>
            <p:cNvSpPr txBox="1">
              <a:spLocks/>
            </p:cNvSpPr>
            <p:nvPr/>
          </p:nvSpPr>
          <p:spPr>
            <a:xfrm>
              <a:off x="9177512" y="126296"/>
              <a:ext cx="1877222" cy="431383"/>
            </a:xfrm>
            <a:prstGeom prst="rect">
              <a:avLst/>
            </a:prstGeom>
          </p:spPr>
          <p:txBody>
            <a:bodyPr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1400" b="1" dirty="0">
                  <a:ln w="0"/>
                  <a:solidFill>
                    <a:schemeClr val="accent1"/>
                  </a:solidFill>
                </a:rPr>
                <a:t>Model 2 - </a:t>
              </a:r>
              <a:r>
                <a:rPr lang="en-US" sz="1400" b="1" dirty="0" err="1">
                  <a:ln w="0"/>
                  <a:solidFill>
                    <a:schemeClr val="accent1"/>
                  </a:solidFill>
                </a:rPr>
                <a:t>Hierarchaidd</a:t>
              </a:r>
              <a:endParaRPr lang="en-US" sz="1400" b="1" dirty="0">
                <a:ln w="0"/>
                <a:solidFill>
                  <a:schemeClr val="accent1"/>
                </a:solidFill>
              </a:endParaRPr>
            </a:p>
          </p:txBody>
        </p:sp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F9F7CD3E-453A-4A97-B550-40334C2F618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7961" t="38617" r="44408" b="35782"/>
            <a:stretch/>
          </p:blipFill>
          <p:spPr>
            <a:xfrm>
              <a:off x="11076510" y="67160"/>
              <a:ext cx="528440" cy="431383"/>
            </a:xfrm>
            <a:prstGeom prst="rect">
              <a:avLst/>
            </a:prstGeom>
          </p:spPr>
        </p:pic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6AB3D005-7629-4973-BC99-4AB547537396}"/>
                </a:ext>
              </a:extLst>
            </p:cNvPr>
            <p:cNvSpPr txBox="1"/>
            <p:nvPr/>
          </p:nvSpPr>
          <p:spPr>
            <a:xfrm>
              <a:off x="8805884" y="513215"/>
              <a:ext cx="3273502" cy="4376976"/>
            </a:xfrm>
            <a:prstGeom prst="roundRect">
              <a:avLst/>
            </a:prstGeom>
            <a:solidFill>
              <a:srgbClr val="FF7C80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GB" sz="600" b="1" dirty="0" err="1">
                  <a:solidFill>
                    <a:srgbClr val="FFC000"/>
                  </a:solidFill>
                  <a:latin typeface="Calibri" panose="020F0502020204030204" pitchFamily="34" charset="0"/>
                </a:rPr>
                <a:t>Gwyddoniaeth</a:t>
              </a:r>
              <a:r>
                <a:rPr lang="en-GB" sz="600" b="1" dirty="0">
                  <a:solidFill>
                    <a:srgbClr val="FFC000"/>
                  </a:solidFill>
                  <a:latin typeface="Calibri" panose="020F0502020204030204" pitchFamily="34" charset="0"/>
                </a:rPr>
                <a:t>:</a:t>
              </a:r>
            </a:p>
            <a:p>
              <a:pPr>
                <a:buFont typeface="Symbol" panose="05050102010706020507" pitchFamily="18" charset="2"/>
                <a:buChar char="·"/>
              </a:pP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Arbrawf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berwi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diod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swigod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 –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trafod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sut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gallai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hyn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cael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effaith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ar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y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corff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gan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“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mynegi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 barn a 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syniadau’n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eglur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”  (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LlC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, 2014) –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beth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yw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eu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teimladau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am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hyn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?</a:t>
              </a:r>
            </a:p>
            <a:p>
              <a:pPr>
                <a:buFont typeface="Symbol" panose="05050102010706020507" pitchFamily="18" charset="2"/>
                <a:buChar char="·"/>
              </a:pP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Cynnal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arbrawf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sut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mae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ysmygu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yn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>
                  <a:solidFill>
                    <a:srgbClr val="FFC000"/>
                  </a:solidFill>
                  <a:latin typeface="Calibri" panose="020F0502020204030204" pitchFamily="34" charset="0"/>
                </a:rPr>
                <a:t>“</a:t>
              </a:r>
              <a:r>
                <a:rPr lang="en-GB" sz="600" dirty="0" err="1">
                  <a:solidFill>
                    <a:srgbClr val="FFC000"/>
                  </a:solidFill>
                  <a:latin typeface="Calibri" panose="020F0502020204030204" pitchFamily="34" charset="0"/>
                </a:rPr>
                <a:t>effeithio’r</a:t>
              </a:r>
              <a:r>
                <a:rPr lang="en-GB" sz="600" dirty="0">
                  <a:solidFill>
                    <a:srgbClr val="FFC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FFC000"/>
                  </a:solidFill>
                  <a:latin typeface="Calibri" panose="020F0502020204030204" pitchFamily="34" charset="0"/>
                </a:rPr>
                <a:t>corff</a:t>
              </a:r>
              <a:r>
                <a:rPr lang="en-GB" sz="600" dirty="0">
                  <a:solidFill>
                    <a:srgbClr val="FFC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FFC000"/>
                  </a:solidFill>
                  <a:latin typeface="Calibri" panose="020F0502020204030204" pitchFamily="34" charset="0"/>
                </a:rPr>
                <a:t>dynol</a:t>
              </a:r>
              <a:r>
                <a:rPr lang="en-GB" sz="600" dirty="0">
                  <a:solidFill>
                    <a:srgbClr val="FFC000"/>
                  </a:solidFill>
                  <a:latin typeface="Calibri" panose="020F0502020204030204" pitchFamily="34" charset="0"/>
                </a:rPr>
                <a:t>”,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yn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enwedig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yr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ysgyfaint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– 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“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gwrando’n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ofalus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”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i’r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drafodaeth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a’r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cyflwyniad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gan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“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ddangos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dealltwriaeth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o’r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prif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bwyntiau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” (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LlC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, 2014)</a:t>
              </a:r>
            </a:p>
            <a:p>
              <a:pPr>
                <a:buFont typeface="Symbol" panose="05050102010706020507" pitchFamily="18" charset="2"/>
                <a:buChar char="·"/>
              </a:pP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Gallu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>
                  <a:solidFill>
                    <a:srgbClr val="FFC000"/>
                  </a:solidFill>
                  <a:latin typeface="Calibri" panose="020F0502020204030204" pitchFamily="34" charset="0"/>
                </a:rPr>
                <a:t>“</a:t>
              </a:r>
              <a:r>
                <a:rPr lang="en-GB" sz="600" dirty="0" err="1">
                  <a:solidFill>
                    <a:srgbClr val="FFC000"/>
                  </a:solidFill>
                  <a:latin typeface="Calibri" panose="020F0502020204030204" pitchFamily="34" charset="0"/>
                </a:rPr>
                <a:t>Adnabod</a:t>
              </a:r>
              <a:r>
                <a:rPr lang="en-GB" sz="600" dirty="0">
                  <a:solidFill>
                    <a:srgbClr val="FFC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FFC000"/>
                  </a:solidFill>
                  <a:latin typeface="Calibri" panose="020F0502020204030204" pitchFamily="34" charset="0"/>
                </a:rPr>
                <a:t>enwau</a:t>
              </a:r>
              <a:r>
                <a:rPr lang="en-GB" sz="600" dirty="0">
                  <a:solidFill>
                    <a:srgbClr val="FFC000"/>
                  </a:solidFill>
                  <a:latin typeface="Calibri" panose="020F0502020204030204" pitchFamily="34" charset="0"/>
                </a:rPr>
                <a:t>, </a:t>
              </a:r>
              <a:r>
                <a:rPr lang="en-GB" sz="600" dirty="0" err="1">
                  <a:solidFill>
                    <a:srgbClr val="FFC000"/>
                  </a:solidFill>
                  <a:latin typeface="Calibri" panose="020F0502020204030204" pitchFamily="34" charset="0"/>
                </a:rPr>
                <a:t>safleoedd</a:t>
              </a:r>
              <a:r>
                <a:rPr lang="en-GB" sz="600" dirty="0">
                  <a:solidFill>
                    <a:srgbClr val="FFC000"/>
                  </a:solidFill>
                  <a:latin typeface="Calibri" panose="020F0502020204030204" pitchFamily="34" charset="0"/>
                </a:rPr>
                <a:t>, </a:t>
              </a:r>
              <a:r>
                <a:rPr lang="en-GB" sz="600" dirty="0" err="1">
                  <a:solidFill>
                    <a:srgbClr val="FFC000"/>
                  </a:solidFill>
                  <a:latin typeface="Calibri" panose="020F0502020204030204" pitchFamily="34" charset="0"/>
                </a:rPr>
                <a:t>swyddogaethau</a:t>
              </a:r>
              <a:r>
                <a:rPr lang="en-GB" sz="600" dirty="0">
                  <a:solidFill>
                    <a:srgbClr val="FFC000"/>
                  </a:solidFill>
                  <a:latin typeface="Calibri" panose="020F0502020204030204" pitchFamily="34" charset="0"/>
                </a:rPr>
                <a:t> a </a:t>
              </a:r>
              <a:r>
                <a:rPr lang="en-GB" sz="600" dirty="0" err="1">
                  <a:solidFill>
                    <a:srgbClr val="FFC000"/>
                  </a:solidFill>
                  <a:latin typeface="Calibri" panose="020F0502020204030204" pitchFamily="34" charset="0"/>
                </a:rPr>
                <a:t>meintiau</a:t>
              </a:r>
              <a:r>
                <a:rPr lang="en-GB" sz="600" dirty="0">
                  <a:solidFill>
                    <a:srgbClr val="FFC000"/>
                  </a:solidFill>
                  <a:latin typeface="Calibri" panose="020F0502020204030204" pitchFamily="34" charset="0"/>
                </a:rPr>
                <a:t>” 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y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gwahanol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organau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yn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y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corff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–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cynnal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cwis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Kahoot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i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asesu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gwybodaeth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flaenorol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>
                  <a:solidFill>
                    <a:srgbClr val="FFC000"/>
                  </a:solidFill>
                  <a:latin typeface="Calibri" panose="020F0502020204030204" pitchFamily="34" charset="0"/>
                </a:rPr>
                <a:t>(YAPADGOS, 2008, tud.12).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Adeiladu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ar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hyn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trwy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“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cydgasglu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 a 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threfnu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gwybodaeth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 a 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syniadau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 o 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ffynonellau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gwahanol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” (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LlC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, 2014)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ar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yr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organau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a’i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gyflwyno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i’r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dosbarth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e.e.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Grŵp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1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yn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gwneud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y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galon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,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Grŵp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2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yn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gwneud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yr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ysgyfaint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a.y.b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.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Sicrhau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bod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disgyblion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yn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ymwybodol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o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effeithiau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llên-ladrad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wrth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ymchwilio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a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ddylai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“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cyfeirio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 at bob 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ffynhonnell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wrth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ymchwilio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” (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LlC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, 2016).</a:t>
              </a:r>
            </a:p>
            <a:p>
              <a:pPr>
                <a:buFont typeface="Symbol" panose="05050102010706020507" pitchFamily="18" charset="2"/>
                <a:buChar char="·"/>
              </a:pP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Plât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bwyta’n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iach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–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sut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mae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gwahanol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fwydydd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ac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ymarfer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yn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cael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effaith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ar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>
                  <a:solidFill>
                    <a:srgbClr val="FFC000"/>
                  </a:solidFill>
                  <a:latin typeface="Calibri" panose="020F0502020204030204" pitchFamily="34" charset="0"/>
                </a:rPr>
                <a:t>“iechyd da </a:t>
              </a:r>
              <a:r>
                <a:rPr lang="en-GB" sz="600" dirty="0" err="1">
                  <a:solidFill>
                    <a:srgbClr val="FFC000"/>
                  </a:solidFill>
                  <a:latin typeface="Calibri" panose="020F0502020204030204" pitchFamily="34" charset="0"/>
                </a:rPr>
                <a:t>bodau</a:t>
              </a:r>
              <a:r>
                <a:rPr lang="en-GB" sz="600" dirty="0">
                  <a:solidFill>
                    <a:srgbClr val="FFC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FFC000"/>
                  </a:solidFill>
                  <a:latin typeface="Calibri" panose="020F0502020204030204" pitchFamily="34" charset="0"/>
                </a:rPr>
                <a:t>dynol</a:t>
              </a:r>
              <a:r>
                <a:rPr lang="en-GB" sz="600" dirty="0">
                  <a:solidFill>
                    <a:srgbClr val="FFC000"/>
                  </a:solidFill>
                  <a:latin typeface="Calibri" panose="020F0502020204030204" pitchFamily="34" charset="0"/>
                </a:rPr>
                <a:t>” (YAPADGOS, 2008, tud.12).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Edrych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ar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y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plât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bwyta’n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iach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yn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weledol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a 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“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chyfrannu’n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bwrpasol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i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drafodaethau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”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fel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dosbarth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 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“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er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mwyn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dod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i’r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canlyniad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”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ar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effeithiau’r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adrannau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h.y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.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carbohydradau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yn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rhoi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egni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i’r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corff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.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Dysgwyr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i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greu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dyddiadur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gyda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“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iaith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sy’n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briodol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i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ysgrifennu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” (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LlC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, 2014)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bwyd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i’w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hun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ar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gyfer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yr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wythnos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gan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gofio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beth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maent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wedi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dysgu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.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Defnyddio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ystod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o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gwestiynau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agored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(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tacsanomeg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Bloom).</a:t>
              </a:r>
            </a:p>
            <a:p>
              <a:r>
                <a:rPr lang="en-GB" sz="600" b="1" dirty="0" err="1">
                  <a:solidFill>
                    <a:srgbClr val="00B0F0"/>
                  </a:solidFill>
                  <a:latin typeface="Calibri" panose="020F0502020204030204" pitchFamily="34" charset="0"/>
                </a:rPr>
                <a:t>Addysg</a:t>
              </a:r>
              <a:r>
                <a:rPr lang="en-GB" sz="600" b="1" dirty="0">
                  <a:solidFill>
                    <a:srgbClr val="00B0F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b="1" dirty="0" err="1">
                  <a:solidFill>
                    <a:srgbClr val="00B0F0"/>
                  </a:solidFill>
                  <a:latin typeface="Calibri" panose="020F0502020204030204" pitchFamily="34" charset="0"/>
                </a:rPr>
                <a:t>Gorfforol</a:t>
              </a:r>
              <a:r>
                <a:rPr lang="en-GB" sz="600" b="1" dirty="0">
                  <a:solidFill>
                    <a:srgbClr val="00B0F0"/>
                  </a:solidFill>
                  <a:latin typeface="Calibri" panose="020F0502020204030204" pitchFamily="34" charset="0"/>
                </a:rPr>
                <a:t>:</a:t>
              </a:r>
            </a:p>
            <a:p>
              <a:pPr>
                <a:buFont typeface="Symbol" panose="05050102010706020507" pitchFamily="18" charset="2"/>
                <a:buChar char="·"/>
              </a:pP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Dysgwyr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yn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gweithio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mewn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grwpiau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i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>
                  <a:solidFill>
                    <a:srgbClr val="00B0F0"/>
                  </a:solidFill>
                  <a:latin typeface="Calibri" panose="020F0502020204030204" pitchFamily="34" charset="0"/>
                </a:rPr>
                <a:t>“</a:t>
              </a:r>
              <a:r>
                <a:rPr lang="en-GB" sz="600" dirty="0" err="1">
                  <a:solidFill>
                    <a:srgbClr val="00B0F0"/>
                  </a:solidFill>
                  <a:latin typeface="Calibri" panose="020F0502020204030204" pitchFamily="34" charset="0"/>
                </a:rPr>
                <a:t>gymryd</a:t>
              </a:r>
              <a:r>
                <a:rPr lang="en-GB" sz="600" dirty="0">
                  <a:solidFill>
                    <a:srgbClr val="00B0F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B0F0"/>
                  </a:solidFill>
                  <a:latin typeface="Calibri" panose="020F0502020204030204" pitchFamily="34" charset="0"/>
                </a:rPr>
                <a:t>rhan</a:t>
              </a:r>
              <a:r>
                <a:rPr lang="en-GB" sz="600" dirty="0">
                  <a:solidFill>
                    <a:srgbClr val="00B0F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B0F0"/>
                  </a:solidFill>
                  <a:latin typeface="Calibri" panose="020F0502020204030204" pitchFamily="34" charset="0"/>
                </a:rPr>
                <a:t>mewn</a:t>
              </a:r>
              <a:r>
                <a:rPr lang="en-GB" sz="600" dirty="0">
                  <a:solidFill>
                    <a:srgbClr val="00B0F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B0F0"/>
                  </a:solidFill>
                  <a:latin typeface="Calibri" panose="020F0502020204030204" pitchFamily="34" charset="0"/>
                </a:rPr>
                <a:t>gweithgaredd</a:t>
              </a:r>
              <a:r>
                <a:rPr lang="en-GB" sz="600" dirty="0">
                  <a:solidFill>
                    <a:srgbClr val="00B0F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B0F0"/>
                  </a:solidFill>
                  <a:latin typeface="Calibri" panose="020F0502020204030204" pitchFamily="34" charset="0"/>
                </a:rPr>
                <a:t>corfforol</a:t>
              </a:r>
              <a:r>
                <a:rPr lang="en-GB" sz="600" dirty="0">
                  <a:solidFill>
                    <a:srgbClr val="00B0F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B0F0"/>
                  </a:solidFill>
                  <a:latin typeface="Calibri" panose="020F0502020204030204" pitchFamily="34" charset="0"/>
                </a:rPr>
                <a:t>aml</a:t>
              </a:r>
              <a:r>
                <a:rPr lang="en-GB" sz="600" dirty="0">
                  <a:solidFill>
                    <a:srgbClr val="00B0F0"/>
                  </a:solidFill>
                  <a:latin typeface="Calibri" panose="020F0502020204030204" pitchFamily="34" charset="0"/>
                </a:rPr>
                <a:t> a </a:t>
              </a:r>
              <a:r>
                <a:rPr lang="en-GB" sz="600" dirty="0" err="1">
                  <a:solidFill>
                    <a:srgbClr val="00B0F0"/>
                  </a:solidFill>
                  <a:latin typeface="Calibri" panose="020F0502020204030204" pitchFamily="34" charset="0"/>
                </a:rPr>
                <a:t>rheolaidd</a:t>
              </a:r>
              <a:r>
                <a:rPr lang="en-GB" sz="600" dirty="0">
                  <a:solidFill>
                    <a:srgbClr val="00B0F0"/>
                  </a:solidFill>
                  <a:latin typeface="Calibri" panose="020F0502020204030204" pitchFamily="34" charset="0"/>
                </a:rPr>
                <a:t>”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ac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i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ddeall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yr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effeithiau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“</a:t>
              </a:r>
              <a:r>
                <a:rPr lang="en-GB" sz="600" dirty="0">
                  <a:solidFill>
                    <a:srgbClr val="00B0F0"/>
                  </a:solidFill>
                  <a:latin typeface="Calibri" panose="020F0502020204030204" pitchFamily="34" charset="0"/>
                </a:rPr>
                <a:t>’</a:t>
              </a:r>
              <a:r>
                <a:rPr lang="en-GB" sz="600" dirty="0" err="1">
                  <a:solidFill>
                    <a:srgbClr val="00B0F0"/>
                  </a:solidFill>
                  <a:latin typeface="Calibri" panose="020F0502020204030204" pitchFamily="34" charset="0"/>
                </a:rPr>
                <a:t>i’w</a:t>
              </a:r>
              <a:r>
                <a:rPr lang="en-GB" sz="600" dirty="0">
                  <a:solidFill>
                    <a:srgbClr val="00B0F0"/>
                  </a:solidFill>
                  <a:latin typeface="Calibri" panose="020F0502020204030204" pitchFamily="34" charset="0"/>
                </a:rPr>
                <a:t> iechyd, </a:t>
              </a:r>
              <a:r>
                <a:rPr lang="en-GB" sz="600" dirty="0" err="1">
                  <a:solidFill>
                    <a:srgbClr val="00B0F0"/>
                  </a:solidFill>
                  <a:latin typeface="Calibri" panose="020F0502020204030204" pitchFamily="34" charset="0"/>
                </a:rPr>
                <a:t>eu</a:t>
              </a:r>
              <a:r>
                <a:rPr lang="en-GB" sz="600" dirty="0">
                  <a:solidFill>
                    <a:srgbClr val="00B0F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B0F0"/>
                  </a:solidFill>
                  <a:latin typeface="Calibri" panose="020F0502020204030204" pitchFamily="34" charset="0"/>
                </a:rPr>
                <a:t>ffitrwydd</a:t>
              </a:r>
              <a:r>
                <a:rPr lang="en-GB" sz="600" dirty="0">
                  <a:solidFill>
                    <a:srgbClr val="00B0F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B0F0"/>
                  </a:solidFill>
                  <a:latin typeface="Calibri" panose="020F0502020204030204" pitchFamily="34" charset="0"/>
                </a:rPr>
                <a:t>a’u</a:t>
              </a:r>
              <a:r>
                <a:rPr lang="en-GB" sz="600" dirty="0">
                  <a:solidFill>
                    <a:srgbClr val="00B0F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B0F0"/>
                  </a:solidFill>
                  <a:latin typeface="Calibri" panose="020F0502020204030204" pitchFamily="34" charset="0"/>
                </a:rPr>
                <a:t>lles</a:t>
              </a:r>
              <a:r>
                <a:rPr lang="en-GB" sz="600" dirty="0">
                  <a:solidFill>
                    <a:srgbClr val="00B0F0"/>
                  </a:solidFill>
                  <a:latin typeface="Calibri" panose="020F0502020204030204" pitchFamily="34" charset="0"/>
                </a:rPr>
                <a:t>” 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(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Lles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–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cysylltiedig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â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Dyfodol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Llwyddiannus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). </a:t>
              </a:r>
              <a:r>
                <a:rPr lang="en-GB" sz="600" dirty="0">
                  <a:solidFill>
                    <a:srgbClr val="00B0F0"/>
                  </a:solidFill>
                  <a:latin typeface="Calibri" panose="020F0502020204030204" pitchFamily="34" charset="0"/>
                </a:rPr>
                <a:t>(YAPADGOS, 2008 tud.12)</a:t>
              </a:r>
            </a:p>
            <a:p>
              <a:pPr>
                <a:buFont typeface="Symbol" panose="05050102010706020507" pitchFamily="18" charset="2"/>
                <a:buChar char="·"/>
              </a:pP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Grwpiau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i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ymgymryd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mewn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gweithgareddau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dros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gyfnod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o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wythnos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a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chofnodi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eu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canfyddiadau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gan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“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dewis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a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llunio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siartiau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,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diagramau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a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graffiau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priodol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”  a 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“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trosglwyddo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sgiliau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mathemategol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”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i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sefyllfa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pob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dydd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.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Dyddiadur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bwyd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i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gyd-fynd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a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hyn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er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mwyn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dadansoddi’r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canfyddiadau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.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Trafod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>
                  <a:solidFill>
                    <a:srgbClr val="00B0F0"/>
                  </a:solidFill>
                  <a:latin typeface="Calibri" panose="020F0502020204030204" pitchFamily="34" charset="0"/>
                </a:rPr>
                <a:t>“</a:t>
              </a:r>
              <a:r>
                <a:rPr lang="en-GB" sz="600" dirty="0" err="1">
                  <a:solidFill>
                    <a:srgbClr val="00B0F0"/>
                  </a:solidFill>
                  <a:latin typeface="Calibri" panose="020F0502020204030204" pitchFamily="34" charset="0"/>
                </a:rPr>
                <a:t>sut</a:t>
              </a:r>
              <a:r>
                <a:rPr lang="en-GB" sz="600" dirty="0">
                  <a:solidFill>
                    <a:srgbClr val="00B0F0"/>
                  </a:solidFill>
                  <a:latin typeface="Calibri" panose="020F0502020204030204" pitchFamily="34" charset="0"/>
                </a:rPr>
                <a:t> y </a:t>
              </a:r>
              <a:r>
                <a:rPr lang="en-GB" sz="600" dirty="0" err="1">
                  <a:solidFill>
                    <a:srgbClr val="00B0F0"/>
                  </a:solidFill>
                  <a:latin typeface="Calibri" panose="020F0502020204030204" pitchFamily="34" charset="0"/>
                </a:rPr>
                <a:t>teimlant</a:t>
              </a:r>
              <a:r>
                <a:rPr lang="en-GB" sz="600" dirty="0">
                  <a:solidFill>
                    <a:srgbClr val="00B0F0"/>
                  </a:solidFill>
                  <a:latin typeface="Calibri" panose="020F0502020204030204" pitchFamily="34" charset="0"/>
                </a:rPr>
                <a:t> pan </a:t>
              </a:r>
              <a:r>
                <a:rPr lang="en-GB" sz="600" dirty="0" err="1">
                  <a:solidFill>
                    <a:srgbClr val="00B0F0"/>
                  </a:solidFill>
                  <a:latin typeface="Calibri" panose="020F0502020204030204" pitchFamily="34" charset="0"/>
                </a:rPr>
                <a:t>fyddant</a:t>
              </a:r>
              <a:r>
                <a:rPr lang="en-GB" sz="600" dirty="0">
                  <a:solidFill>
                    <a:srgbClr val="00B0F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B0F0"/>
                  </a:solidFill>
                  <a:latin typeface="Calibri" panose="020F0502020204030204" pitchFamily="34" charset="0"/>
                </a:rPr>
                <a:t>wedi</a:t>
              </a:r>
              <a:r>
                <a:rPr lang="en-GB" sz="600" dirty="0">
                  <a:solidFill>
                    <a:srgbClr val="00B0F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B0F0"/>
                  </a:solidFill>
                  <a:latin typeface="Calibri" panose="020F0502020204030204" pitchFamily="34" charset="0"/>
                </a:rPr>
                <a:t>gwneud</a:t>
              </a:r>
              <a:r>
                <a:rPr lang="en-GB" sz="600" dirty="0">
                  <a:solidFill>
                    <a:srgbClr val="00B0F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B0F0"/>
                  </a:solidFill>
                  <a:latin typeface="Calibri" panose="020F0502020204030204" pitchFamily="34" charset="0"/>
                </a:rPr>
                <a:t>gwahanol</a:t>
              </a:r>
              <a:r>
                <a:rPr lang="en-GB" sz="600" dirty="0">
                  <a:solidFill>
                    <a:srgbClr val="00B0F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B0F0"/>
                  </a:solidFill>
                  <a:latin typeface="Calibri" panose="020F0502020204030204" pitchFamily="34" charset="0"/>
                </a:rPr>
                <a:t>weithgareddau</a:t>
              </a:r>
              <a:r>
                <a:rPr lang="en-GB" sz="600" dirty="0">
                  <a:solidFill>
                    <a:srgbClr val="00B0F0"/>
                  </a:solidFill>
                  <a:latin typeface="Calibri" panose="020F0502020204030204" pitchFamily="34" charset="0"/>
                </a:rPr>
                <a:t>”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gan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nodi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curiad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eu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calon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mewn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tabl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.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Defnyddio’r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“data 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i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ddod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i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gasgliad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”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gan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“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esbonio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gwybodaeth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 a 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syniadau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” 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a 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“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chyfrannu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i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drafodaeth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grŵp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” (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LlC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, 2014). </a:t>
              </a:r>
            </a:p>
            <a:p>
              <a:pPr>
                <a:buFont typeface="Symbol" panose="05050102010706020507" pitchFamily="18" charset="2"/>
                <a:buChar char="·"/>
              </a:pP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Ar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ôl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cynnal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yr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arbrawf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,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bydd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y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grwpiau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yn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mynd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ati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i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“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archwilio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 a 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dadansoddi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” 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data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gan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nodi’r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canfyddiadau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h.y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.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sut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wnaeth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y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bwyd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a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chafwyd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effeithio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ar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y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dasg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ymarferol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?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A.y.b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. </a:t>
              </a:r>
            </a:p>
            <a:p>
              <a:pPr>
                <a:buFont typeface="Symbol" panose="05050102010706020507" pitchFamily="18" charset="2"/>
                <a:buChar char="·"/>
              </a:pP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Dysgwyr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yn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“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gweithio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gydag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eraill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i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greu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prosiect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ar-lein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ar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 y 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cyd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 at 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ddiben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penodol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” (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LlC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, 2016).</a:t>
              </a:r>
            </a:p>
            <a:p>
              <a:pPr>
                <a:buFont typeface="Symbol" panose="05050102010706020507" pitchFamily="18" charset="2"/>
                <a:buChar char="·"/>
              </a:pP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Cyflwyno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hierarchaidd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Maslow (1943)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i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ddyfnhau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dealltwriaeth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                                                    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e.e.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os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yw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eu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rhieni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yn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gaeth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i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alcohol,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byddai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hyn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yn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cael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effaith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                                                     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ar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iechyd a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lles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y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dysgwr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. </a:t>
              </a:r>
            </a:p>
            <a:p>
              <a:pPr>
                <a:buFont typeface="Symbol" panose="05050102010706020507" pitchFamily="18" charset="2"/>
                <a:buChar char="·"/>
              </a:pP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Y DASG –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creu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adnodd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ar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‘Book Creator’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gan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ddefnyddio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                                                                                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“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geirfa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7030A0"/>
                  </a:solidFill>
                  <a:latin typeface="Calibri" panose="020F0502020204030204" pitchFamily="34" charset="0"/>
                </a:rPr>
                <a:t>briodol</a:t>
              </a:r>
              <a:r>
                <a:rPr lang="en-GB" sz="600" dirty="0">
                  <a:solidFill>
                    <a:srgbClr val="7030A0"/>
                  </a:solidFill>
                  <a:latin typeface="Calibri" panose="020F0502020204030204" pitchFamily="34" charset="0"/>
                </a:rPr>
                <a:t>” 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a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fyddai’n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addas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i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ddysgwyr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,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rhieni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ac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athrawon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                                                                       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yn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esbonio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effeithiau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ac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achosion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posib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ar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iechyd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bodau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dynol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.                                                                      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H.y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.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cyffuriau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, alcohol,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ysmygu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,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ffitrwydd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,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bwyta’n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iach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a.y.b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.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Bydd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hyn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yn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sicrhau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>
                  <a:solidFill>
                    <a:srgbClr val="00B0F0"/>
                  </a:solidFill>
                  <a:latin typeface="Calibri" panose="020F0502020204030204" pitchFamily="34" charset="0"/>
                </a:rPr>
                <a:t>“</a:t>
              </a:r>
              <a:r>
                <a:rPr lang="en-GB" sz="600" dirty="0" err="1">
                  <a:solidFill>
                    <a:srgbClr val="00B0F0"/>
                  </a:solidFill>
                  <a:latin typeface="Calibri" panose="020F0502020204030204" pitchFamily="34" charset="0"/>
                </a:rPr>
                <a:t>adnabod</a:t>
              </a:r>
              <a:r>
                <a:rPr lang="en-GB" sz="600" dirty="0">
                  <a:solidFill>
                    <a:srgbClr val="00B0F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B0F0"/>
                  </a:solidFill>
                  <a:latin typeface="Calibri" panose="020F0502020204030204" pitchFamily="34" charset="0"/>
                </a:rPr>
                <a:t>sut</a:t>
              </a:r>
              <a:r>
                <a:rPr lang="en-GB" sz="600" dirty="0">
                  <a:solidFill>
                    <a:srgbClr val="00B0F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B0F0"/>
                  </a:solidFill>
                  <a:latin typeface="Calibri" panose="020F0502020204030204" pitchFamily="34" charset="0"/>
                </a:rPr>
                <a:t>i</a:t>
              </a:r>
              <a:r>
                <a:rPr lang="en-GB" sz="600" dirty="0">
                  <a:solidFill>
                    <a:srgbClr val="00B0F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B0F0"/>
                  </a:solidFill>
                  <a:latin typeface="Calibri" panose="020F0502020204030204" pitchFamily="34" charset="0"/>
                </a:rPr>
                <a:t>fwyta</a:t>
              </a:r>
              <a:r>
                <a:rPr lang="en-GB" sz="600" dirty="0">
                  <a:solidFill>
                    <a:srgbClr val="00B0F0"/>
                  </a:solidFill>
                  <a:latin typeface="Calibri" panose="020F0502020204030204" pitchFamily="34" charset="0"/>
                </a:rPr>
                <a:t> ac </a:t>
              </a:r>
              <a:r>
                <a:rPr lang="en-GB" sz="600" dirty="0" err="1">
                  <a:solidFill>
                    <a:srgbClr val="00B0F0"/>
                  </a:solidFill>
                  <a:latin typeface="Calibri" panose="020F0502020204030204" pitchFamily="34" charset="0"/>
                </a:rPr>
                <a:t>yfed</a:t>
              </a:r>
              <a:r>
                <a:rPr lang="en-GB" sz="600" dirty="0">
                  <a:solidFill>
                    <a:srgbClr val="00B0F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B0F0"/>
                  </a:solidFill>
                  <a:latin typeface="Calibri" panose="020F0502020204030204" pitchFamily="34" charset="0"/>
                </a:rPr>
                <a:t>yn</a:t>
              </a:r>
              <a:r>
                <a:rPr lang="en-GB" sz="600" dirty="0">
                  <a:solidFill>
                    <a:srgbClr val="00B0F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B0F0"/>
                  </a:solidFill>
                  <a:latin typeface="Calibri" panose="020F0502020204030204" pitchFamily="34" charset="0"/>
                </a:rPr>
                <a:t>iach</a:t>
              </a:r>
              <a:r>
                <a:rPr lang="en-GB" sz="600" dirty="0">
                  <a:solidFill>
                    <a:srgbClr val="00B0F0"/>
                  </a:solidFill>
                  <a:latin typeface="Calibri" panose="020F0502020204030204" pitchFamily="34" charset="0"/>
                </a:rPr>
                <a:t>” (YAPADGOS, 2008 tud.12).</a:t>
              </a:r>
              <a:endParaRPr lang="en-GB" sz="600" dirty="0">
                <a:solidFill>
                  <a:srgbClr val="000000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2076" name="Group 2075">
            <a:extLst>
              <a:ext uri="{FF2B5EF4-FFF2-40B4-BE49-F238E27FC236}">
                <a16:creationId xmlns:a16="http://schemas.microsoft.com/office/drawing/2014/main" id="{9A1330A5-1F9B-42F0-AA2F-2EF168934326}"/>
              </a:ext>
            </a:extLst>
          </p:cNvPr>
          <p:cNvGrpSpPr/>
          <p:nvPr/>
        </p:nvGrpSpPr>
        <p:grpSpPr>
          <a:xfrm>
            <a:off x="3714371" y="1102803"/>
            <a:ext cx="5042044" cy="1906905"/>
            <a:chOff x="3593312" y="1397557"/>
            <a:chExt cx="5042044" cy="1906905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C2C438E0-2638-484B-8F64-0E39DCA93EA2}"/>
                </a:ext>
              </a:extLst>
            </p:cNvPr>
            <p:cNvSpPr txBox="1"/>
            <p:nvPr/>
          </p:nvSpPr>
          <p:spPr>
            <a:xfrm>
              <a:off x="3593312" y="1397557"/>
              <a:ext cx="2593082" cy="1906905"/>
            </a:xfrm>
            <a:prstGeom prst="roundRect">
              <a:avLst/>
            </a:prstGeom>
            <a:solidFill>
              <a:srgbClr val="99FF66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800" b="1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Manteision</a:t>
              </a:r>
              <a:r>
                <a:rPr lang="en-GB" sz="800" b="1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800" b="1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Thema</a:t>
              </a:r>
              <a:r>
                <a:rPr lang="en-GB" sz="800" b="1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800" b="1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Seiliedig</a:t>
              </a:r>
              <a:r>
                <a:rPr lang="en-GB" sz="800" b="1" dirty="0">
                  <a:solidFill>
                    <a:srgbClr val="000000"/>
                  </a:solidFill>
                  <a:latin typeface="Calibri" panose="020F0502020204030204" pitchFamily="34" charset="0"/>
                </a:rPr>
                <a:t>:</a:t>
              </a:r>
            </a:p>
            <a:p>
              <a:pPr>
                <a:buFont typeface="Symbol" panose="05050102010706020507" pitchFamily="18" charset="2"/>
                <a:buChar char="·"/>
              </a:pP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Mae’n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creu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amgylchedd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lle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mae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dysgwyr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datblygu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awydd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i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ddysgu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gydol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oes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(Show me wow, 2015)</a:t>
              </a:r>
            </a:p>
            <a:p>
              <a:pPr>
                <a:buFont typeface="Symbol" panose="05050102010706020507" pitchFamily="18" charset="2"/>
                <a:buChar char="·"/>
              </a:pP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“the theme provides a clear and distinctive conception of teaching that is firmly grounded in research and understandings of effective teaching practice” (Barnes, 1987, t. 15). </a:t>
              </a:r>
            </a:p>
            <a:p>
              <a:pPr>
                <a:buFont typeface="Symbol" panose="05050102010706020507" pitchFamily="18" charset="2"/>
                <a:buChar char="·"/>
              </a:pP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Mae’r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dull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yn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galluogi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disgyblion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i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greu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cysylltiadau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ar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draws y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cwricwlwm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a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chreu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cysylltiadau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rhwng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eu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profiadau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personol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.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Yn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ogystal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,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mae’n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datblygu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sgiliau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creadigol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y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dysgwyr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(Odyssey Day School, 2013).</a:t>
              </a:r>
            </a:p>
            <a:p>
              <a:pPr algn="ctr"/>
              <a:r>
                <a:rPr lang="en-GB" sz="800" b="1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Manteision</a:t>
              </a:r>
              <a:r>
                <a:rPr lang="en-GB" sz="800" b="1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800" b="1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Hierarchaidd</a:t>
              </a:r>
              <a:r>
                <a:rPr lang="en-GB" sz="800" b="1" dirty="0">
                  <a:solidFill>
                    <a:srgbClr val="000000"/>
                  </a:solidFill>
                  <a:latin typeface="Calibri" panose="020F0502020204030204" pitchFamily="34" charset="0"/>
                </a:rPr>
                <a:t>:</a:t>
              </a:r>
            </a:p>
            <a:p>
              <a:pPr>
                <a:buFont typeface="Symbol" panose="05050102010706020507" pitchFamily="18" charset="2"/>
                <a:buChar char="·"/>
              </a:pP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“beneficial for the cultivation of the students’ self-learning ability and innovative spirit” (Guo, L, Wang, X 2014 t. 103) </a:t>
              </a:r>
            </a:p>
            <a:p>
              <a:pPr>
                <a:buFont typeface="Symbol" panose="05050102010706020507" pitchFamily="18" charset="2"/>
                <a:buChar char="·"/>
              </a:pP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Datblygu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sgiliau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ehangach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y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dysgwyr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megis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,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cyfathrebu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,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llythrennedd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emosiynol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,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cymhelliant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a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mwynhad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 (Barnes, 2015 t.67)</a:t>
              </a:r>
            </a:p>
            <a:p>
              <a:pPr>
                <a:buFont typeface="Symbol" panose="05050102010706020507" pitchFamily="18" charset="2"/>
                <a:buChar char="·"/>
              </a:pP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Dysgwyr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yn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datblygu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dealltwriaeth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dwys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o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pwnc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‘A’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gyda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elfennau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o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pwnc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‘B’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hefyd</a:t>
              </a:r>
              <a:endParaRPr lang="en-GB" sz="600" dirty="0">
                <a:solidFill>
                  <a:srgbClr val="000000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9FE270A5-E6F7-4399-B3A7-C2D237861D25}"/>
                </a:ext>
              </a:extLst>
            </p:cNvPr>
            <p:cNvSpPr txBox="1"/>
            <p:nvPr/>
          </p:nvSpPr>
          <p:spPr>
            <a:xfrm>
              <a:off x="6225058" y="1397557"/>
              <a:ext cx="2410298" cy="1906905"/>
            </a:xfrm>
            <a:prstGeom prst="roundRect">
              <a:avLst/>
            </a:prstGeom>
            <a:solidFill>
              <a:srgbClr val="FF5050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800" b="1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Cyfyngiadau</a:t>
              </a:r>
              <a:r>
                <a:rPr lang="en-GB" sz="800" b="1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800" b="1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Thema</a:t>
              </a:r>
              <a:r>
                <a:rPr lang="en-GB" sz="800" b="1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800" b="1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Seiliedig</a:t>
              </a:r>
              <a:r>
                <a:rPr lang="en-GB" sz="800" b="1" dirty="0">
                  <a:solidFill>
                    <a:srgbClr val="000000"/>
                  </a:solidFill>
                  <a:latin typeface="Calibri" panose="020F0502020204030204" pitchFamily="34" charset="0"/>
                </a:rPr>
                <a:t>:</a:t>
              </a:r>
            </a:p>
            <a:p>
              <a:pPr>
                <a:buFont typeface="Symbol" panose="05050102010706020507" pitchFamily="18" charset="2"/>
                <a:buChar char="·"/>
              </a:pP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“Subject progression is difficult to achieve, even when only two subjects are involved, it is almost impossible with three or more.” (Barnes, 2012)</a:t>
              </a:r>
            </a:p>
            <a:p>
              <a:pPr>
                <a:buFont typeface="Symbol" panose="05050102010706020507" pitchFamily="18" charset="2"/>
                <a:buChar char="·"/>
              </a:pP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Dangosir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ymchwil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er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bod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disgyblion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yn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hoffi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gweithio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mewn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grwpiau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o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fewn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gweithgareddau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thema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,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byddai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well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ganddynt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weithio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yn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annibynnol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(Dermody, 2004 t. 38).</a:t>
              </a:r>
            </a:p>
            <a:p>
              <a:endParaRPr lang="en-GB" sz="600" dirty="0">
                <a:solidFill>
                  <a:srgbClr val="000000"/>
                </a:solidFill>
                <a:latin typeface="Calibri" panose="020F0502020204030204" pitchFamily="34" charset="0"/>
              </a:endParaRPr>
            </a:p>
            <a:p>
              <a:pPr algn="ctr"/>
              <a:r>
                <a:rPr lang="en-GB" sz="800" b="1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Cyfyngiadau</a:t>
              </a:r>
              <a:r>
                <a:rPr lang="en-GB" sz="800" b="1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800" b="1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Hierarchaidd</a:t>
              </a:r>
              <a:r>
                <a:rPr lang="en-GB" sz="800" b="1" dirty="0">
                  <a:solidFill>
                    <a:srgbClr val="000000"/>
                  </a:solidFill>
                  <a:latin typeface="Calibri" panose="020F0502020204030204" pitchFamily="34" charset="0"/>
                </a:rPr>
                <a:t>:</a:t>
              </a:r>
            </a:p>
            <a:p>
              <a:pPr>
                <a:buFont typeface="Symbol" panose="05050102010706020507" pitchFamily="18" charset="2"/>
                <a:buChar char="·"/>
              </a:pP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“it barely allows flexibility, long-term-planning, and creativity” (Meng, 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anhysbys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).</a:t>
              </a:r>
            </a:p>
            <a:p>
              <a:pPr>
                <a:buFont typeface="Symbol" panose="05050102010706020507" pitchFamily="18" charset="2"/>
                <a:buChar char="·"/>
              </a:pP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“The danger is that in thematic curricula some disciples like Music, Art, Dance, Geography, Design/Technology and drama may become cast forever in this subservient, serendipitous and submissive role” (Barnes, 2015 t. 67)</a:t>
              </a:r>
            </a:p>
            <a:p>
              <a:pPr>
                <a:buFont typeface="Symbol" panose="05050102010706020507" pitchFamily="18" charset="2"/>
                <a:buChar char="·"/>
              </a:pP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Nid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yw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sgiliau’r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gwyddoniaeth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o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reidrwydd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yn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cael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eu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ddatblygu’n</a:t>
              </a:r>
              <a:r>
                <a:rPr lang="en-GB" sz="6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en-GB" sz="600" dirty="0" err="1">
                  <a:solidFill>
                    <a:srgbClr val="000000"/>
                  </a:solidFill>
                  <a:latin typeface="Calibri" panose="020F0502020204030204" pitchFamily="34" charset="0"/>
                </a:rPr>
                <a:t>dwfn</a:t>
              </a:r>
              <a:endParaRPr lang="en-GB" sz="600" dirty="0">
                <a:solidFill>
                  <a:srgbClr val="000000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62" name="TextBox 61">
            <a:extLst>
              <a:ext uri="{FF2B5EF4-FFF2-40B4-BE49-F238E27FC236}">
                <a16:creationId xmlns:a16="http://schemas.microsoft.com/office/drawing/2014/main" id="{3FE85E68-B4CE-492C-9061-6A0644300548}"/>
              </a:ext>
            </a:extLst>
          </p:cNvPr>
          <p:cNvSpPr txBox="1"/>
          <p:nvPr/>
        </p:nvSpPr>
        <p:spPr>
          <a:xfrm>
            <a:off x="8891805" y="5795742"/>
            <a:ext cx="3162165" cy="953453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 err="1"/>
              <a:t>Agrymiadau</a:t>
            </a:r>
            <a:r>
              <a:rPr lang="en-GB" sz="800" b="1" dirty="0"/>
              <a:t> </a:t>
            </a:r>
            <a:r>
              <a:rPr lang="en-GB" sz="800" b="1" dirty="0" err="1"/>
              <a:t>Darllen</a:t>
            </a:r>
            <a:r>
              <a:rPr lang="en-GB" sz="800" b="1" dirty="0"/>
              <a:t>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600" dirty="0"/>
              <a:t>Y </a:t>
            </a:r>
            <a:r>
              <a:rPr lang="en-GB" sz="600" dirty="0" err="1"/>
              <a:t>Fframwaith</a:t>
            </a:r>
            <a:r>
              <a:rPr lang="en-GB" sz="600" dirty="0"/>
              <a:t> </a:t>
            </a:r>
            <a:r>
              <a:rPr lang="en-GB" sz="600" dirty="0" err="1"/>
              <a:t>Llythrennedd</a:t>
            </a:r>
            <a:r>
              <a:rPr lang="en-GB" sz="600" dirty="0"/>
              <a:t> a </a:t>
            </a:r>
            <a:r>
              <a:rPr lang="en-GB" sz="600" dirty="0" err="1"/>
              <a:t>Rhifedd</a:t>
            </a:r>
            <a:r>
              <a:rPr lang="en-GB" sz="600" dirty="0"/>
              <a:t> (</a:t>
            </a:r>
            <a:r>
              <a:rPr lang="en-GB" sz="600" dirty="0" err="1"/>
              <a:t>Ll.C</a:t>
            </a:r>
            <a:r>
              <a:rPr lang="en-GB" sz="600" dirty="0"/>
              <a:t>, 2014) - </a:t>
            </a:r>
            <a:r>
              <a:rPr lang="en-GB" sz="600" u="sng" dirty="0">
                <a:hlinkClick r:id="rId5"/>
              </a:rPr>
              <a:t>http://learning.gov.wales/resources/browse-all/nlnf/framework?lang=</a:t>
            </a:r>
            <a:r>
              <a:rPr lang="en-GB" sz="600" u="sng" dirty="0">
                <a:hlinkClick r:id="rId6"/>
              </a:rPr>
              <a:t>cy</a:t>
            </a:r>
            <a:r>
              <a:rPr lang="en-GB" sz="600" dirty="0"/>
              <a:t>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600" dirty="0"/>
              <a:t>Y </a:t>
            </a:r>
            <a:r>
              <a:rPr lang="en-GB" sz="600" dirty="0" err="1"/>
              <a:t>Fframwaith</a:t>
            </a:r>
            <a:r>
              <a:rPr lang="en-GB" sz="600" dirty="0"/>
              <a:t> </a:t>
            </a:r>
            <a:r>
              <a:rPr lang="en-GB" sz="600" dirty="0" err="1"/>
              <a:t>Cymhwysedd</a:t>
            </a:r>
            <a:r>
              <a:rPr lang="en-GB" sz="600" dirty="0"/>
              <a:t> </a:t>
            </a:r>
            <a:r>
              <a:rPr lang="en-GB" sz="600" dirty="0" err="1"/>
              <a:t>Digidol</a:t>
            </a:r>
            <a:r>
              <a:rPr lang="en-GB" sz="600" dirty="0"/>
              <a:t> (</a:t>
            </a:r>
            <a:r>
              <a:rPr lang="en-GB" sz="600" dirty="0" err="1"/>
              <a:t>Ll.C</a:t>
            </a:r>
            <a:r>
              <a:rPr lang="en-GB" sz="600" dirty="0"/>
              <a:t> 2016) - </a:t>
            </a:r>
            <a:r>
              <a:rPr lang="en-GB" sz="600" u="sng" dirty="0">
                <a:hlinkClick r:id="rId7"/>
              </a:rPr>
              <a:t>http://learning.gov.wales/resources/browse-all/digital-competence-framework/framework?lang=cy</a:t>
            </a:r>
            <a:r>
              <a:rPr lang="en-GB" sz="600" dirty="0"/>
              <a:t>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600" dirty="0" err="1"/>
              <a:t>Dyfodol</a:t>
            </a:r>
            <a:r>
              <a:rPr lang="en-GB" sz="600" dirty="0"/>
              <a:t> </a:t>
            </a:r>
            <a:r>
              <a:rPr lang="en-GB" sz="600" dirty="0" err="1"/>
              <a:t>llwyddiannus</a:t>
            </a:r>
            <a:r>
              <a:rPr lang="en-GB" sz="600" dirty="0"/>
              <a:t> (Donaldson, 2015) - </a:t>
            </a:r>
            <a:r>
              <a:rPr lang="en-GB" sz="600" dirty="0">
                <a:hlinkClick r:id="rId8"/>
              </a:rPr>
              <a:t>https://gov.wales/docs/dcells/publications/150225-successful-futures-cy.pdf</a:t>
            </a:r>
            <a:endParaRPr lang="en-GB" sz="600" dirty="0"/>
          </a:p>
        </p:txBody>
      </p:sp>
      <p:pic>
        <p:nvPicPr>
          <p:cNvPr id="2060" name="Picture 2" descr="Image result for j2data">
            <a:extLst>
              <a:ext uri="{FF2B5EF4-FFF2-40B4-BE49-F238E27FC236}">
                <a16:creationId xmlns:a16="http://schemas.microsoft.com/office/drawing/2014/main" id="{F67BE0FB-00F4-4003-8A10-26B573D8F3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" t="12486" r="46312"/>
          <a:stretch>
            <a:fillRect/>
          </a:stretch>
        </p:blipFill>
        <p:spPr bwMode="auto">
          <a:xfrm rot="591716">
            <a:off x="3084295" y="1611742"/>
            <a:ext cx="498664" cy="400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6F54F2EC-5001-4E6C-A9B7-BC9DD1039591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29275" t="35879" r="49757" b="47484"/>
          <a:stretch/>
        </p:blipFill>
        <p:spPr>
          <a:xfrm>
            <a:off x="3200482" y="5625626"/>
            <a:ext cx="790342" cy="340233"/>
          </a:xfrm>
          <a:prstGeom prst="rect">
            <a:avLst/>
          </a:prstGeom>
        </p:spPr>
      </p:pic>
      <p:sp>
        <p:nvSpPr>
          <p:cNvPr id="60" name="TextBox 59">
            <a:extLst>
              <a:ext uri="{FF2B5EF4-FFF2-40B4-BE49-F238E27FC236}">
                <a16:creationId xmlns:a16="http://schemas.microsoft.com/office/drawing/2014/main" id="{045A7313-6914-4ABC-8D9F-A97A3D094209}"/>
              </a:ext>
            </a:extLst>
          </p:cNvPr>
          <p:cNvSpPr txBox="1"/>
          <p:nvPr/>
        </p:nvSpPr>
        <p:spPr>
          <a:xfrm>
            <a:off x="4632549" y="5119863"/>
            <a:ext cx="2726217" cy="817245"/>
          </a:xfrm>
          <a:prstGeom prst="roundRect">
            <a:avLst/>
          </a:prstGeom>
          <a:solidFill>
            <a:srgbClr val="FFCC66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Pwysleisia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Donaldson (2015)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yr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angen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am well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sgiliau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llythrennedd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a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thrafodir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hyn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fel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thema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ganolog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i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ddysgu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ac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addysgu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fel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tri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chyfrifoldeb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trawsgwricwlaidd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.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Ategir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bydd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y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sgiliau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a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ddatblygwyd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gyda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llythrennedd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yn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sicrhau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dysgu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gydol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oes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i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blant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a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phobl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ifanc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.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Ychwanega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Donaldson (2015) bod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llythrennedd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yn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hanfodol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i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ddysgu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ar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draws y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cwricwlwm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ac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mae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angen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rhoi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digon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o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gyfleoedd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i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ddysgwyr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i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gryfhau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,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ymestyn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a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chymhwyso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sgiliau’r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cwricwlwm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yn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hytrach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na’i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‘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ddrilio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’ ac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ailadrodd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(Donaldson, 2015,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tud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. 24-42).</a:t>
            </a:r>
            <a:endParaRPr lang="en-GB" sz="600" dirty="0"/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D1242987-60B5-4C15-A12B-C671E13E9DB0}"/>
              </a:ext>
            </a:extLst>
          </p:cNvPr>
          <p:cNvSpPr txBox="1"/>
          <p:nvPr/>
        </p:nvSpPr>
        <p:spPr>
          <a:xfrm>
            <a:off x="3156974" y="5968038"/>
            <a:ext cx="2726217" cy="817245"/>
          </a:xfrm>
          <a:prstGeom prst="roundRect">
            <a:avLst/>
          </a:prstGeom>
          <a:solidFill>
            <a:srgbClr val="FFCC66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Yn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yr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un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modd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a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llythrennedd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,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mae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rhifedd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yn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ganolog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i’r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cwricwlwm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newydd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i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Gymru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.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Ailymwelir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a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dysgu’n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drawsgwricwlaidd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â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rhifedd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gan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nodi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bod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rhifedd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yn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datblygu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sgiliau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ehangach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y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dysgwyr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ac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yn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eu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galluogi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i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dyfu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fel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dysgwyr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annibynnol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. Mi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fydd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rhifedd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yn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cael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ei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chydnabod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fel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sylfaen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hanfodol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i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bob man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yng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Nghymru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pan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ddaw’r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cwricwlwm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newydd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.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Ychwanegir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y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ffaith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dylai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athrawon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adnabod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sut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i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gryfhau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sgiliau’r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dysgwyr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mewn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modd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priodol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gan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fanteisio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ar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unrhyw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gyfleoedd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i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atgyfnerthu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hyn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(Donaldson, 2015,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tud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. 18-41).</a:t>
            </a:r>
            <a:endParaRPr lang="en-GB" sz="600" dirty="0"/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D087C27F-DF0E-4B60-90E7-6627AF0DF032}"/>
              </a:ext>
            </a:extLst>
          </p:cNvPr>
          <p:cNvSpPr txBox="1"/>
          <p:nvPr/>
        </p:nvSpPr>
        <p:spPr>
          <a:xfrm>
            <a:off x="5934459" y="5968038"/>
            <a:ext cx="2726217" cy="817245"/>
          </a:xfrm>
          <a:prstGeom prst="roundRect">
            <a:avLst/>
          </a:prstGeom>
          <a:solidFill>
            <a:srgbClr val="FFCC66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600" dirty="0" err="1"/>
              <a:t>Ar</a:t>
            </a:r>
            <a:r>
              <a:rPr lang="en-GB" sz="600" dirty="0"/>
              <a:t> </a:t>
            </a:r>
            <a:r>
              <a:rPr lang="en-GB" sz="600" dirty="0" err="1"/>
              <a:t>hyn</a:t>
            </a:r>
            <a:r>
              <a:rPr lang="en-GB" sz="600" dirty="0"/>
              <a:t> o </a:t>
            </a:r>
            <a:r>
              <a:rPr lang="en-GB" sz="600" dirty="0" err="1"/>
              <a:t>bryd</a:t>
            </a:r>
            <a:r>
              <a:rPr lang="en-GB" sz="600" dirty="0"/>
              <a:t>, </a:t>
            </a:r>
            <a:r>
              <a:rPr lang="en-GB" sz="600" dirty="0" err="1"/>
              <a:t>mae</a:t>
            </a:r>
            <a:r>
              <a:rPr lang="en-GB" sz="600" dirty="0"/>
              <a:t> </a:t>
            </a:r>
            <a:r>
              <a:rPr lang="en-GB" sz="600" dirty="0" err="1"/>
              <a:t>yna</a:t>
            </a:r>
            <a:r>
              <a:rPr lang="en-GB" sz="600" dirty="0"/>
              <a:t> </a:t>
            </a:r>
            <a:r>
              <a:rPr lang="en-GB" sz="600" dirty="0" err="1"/>
              <a:t>bwyslais</a:t>
            </a:r>
            <a:r>
              <a:rPr lang="en-GB" sz="600" dirty="0"/>
              <a:t> </a:t>
            </a:r>
            <a:r>
              <a:rPr lang="en-GB" sz="600" dirty="0" err="1"/>
              <a:t>ar</a:t>
            </a:r>
            <a:r>
              <a:rPr lang="en-GB" sz="600" dirty="0"/>
              <a:t> </a:t>
            </a:r>
            <a:r>
              <a:rPr lang="en-GB" sz="600" dirty="0" err="1"/>
              <a:t>drin</a:t>
            </a:r>
            <a:r>
              <a:rPr lang="en-GB" sz="600" dirty="0"/>
              <a:t> </a:t>
            </a:r>
            <a:r>
              <a:rPr lang="en-GB" sz="600" dirty="0" err="1"/>
              <a:t>gymhwysedd</a:t>
            </a:r>
            <a:r>
              <a:rPr lang="en-GB" sz="600" dirty="0"/>
              <a:t> </a:t>
            </a:r>
            <a:r>
              <a:rPr lang="en-GB" sz="600" dirty="0" err="1"/>
              <a:t>digidol</a:t>
            </a:r>
            <a:r>
              <a:rPr lang="en-GB" sz="600" dirty="0"/>
              <a:t> </a:t>
            </a:r>
            <a:r>
              <a:rPr lang="en-GB" sz="600" dirty="0" err="1"/>
              <a:t>yn</a:t>
            </a:r>
            <a:r>
              <a:rPr lang="en-GB" sz="600" dirty="0"/>
              <a:t> </a:t>
            </a:r>
            <a:r>
              <a:rPr lang="en-GB" sz="600" dirty="0" err="1"/>
              <a:t>debyg</a:t>
            </a:r>
            <a:r>
              <a:rPr lang="en-GB" sz="600" dirty="0"/>
              <a:t> </a:t>
            </a:r>
            <a:r>
              <a:rPr lang="en-GB" sz="600" dirty="0" err="1"/>
              <a:t>i</a:t>
            </a:r>
            <a:r>
              <a:rPr lang="en-GB" sz="600" dirty="0"/>
              <a:t> </a:t>
            </a:r>
            <a:r>
              <a:rPr lang="en-GB" sz="600" dirty="0" err="1"/>
              <a:t>lythrennedd</a:t>
            </a:r>
            <a:r>
              <a:rPr lang="en-GB" sz="600" dirty="0"/>
              <a:t> a </a:t>
            </a:r>
            <a:r>
              <a:rPr lang="en-GB" sz="600" dirty="0" err="1"/>
              <a:t>rhifedd</a:t>
            </a:r>
            <a:r>
              <a:rPr lang="en-GB" sz="600" dirty="0"/>
              <a:t> o </a:t>
            </a:r>
            <a:r>
              <a:rPr lang="en-GB" sz="600" dirty="0" err="1"/>
              <a:t>fewn</a:t>
            </a:r>
            <a:r>
              <a:rPr lang="en-GB" sz="600" dirty="0"/>
              <a:t> y </a:t>
            </a:r>
            <a:r>
              <a:rPr lang="en-GB" sz="600" dirty="0" err="1"/>
              <a:t>cwricwlwm</a:t>
            </a:r>
            <a:r>
              <a:rPr lang="en-GB" sz="600" dirty="0"/>
              <a:t>. </a:t>
            </a:r>
            <a:r>
              <a:rPr lang="en-GB" sz="600" dirty="0" err="1"/>
              <a:t>Pwysleisir</a:t>
            </a:r>
            <a:r>
              <a:rPr lang="en-GB" sz="600" dirty="0"/>
              <a:t> </a:t>
            </a:r>
            <a:r>
              <a:rPr lang="en-GB" sz="600" dirty="0" err="1"/>
              <a:t>yr</a:t>
            </a:r>
            <a:r>
              <a:rPr lang="en-GB" sz="600" dirty="0"/>
              <a:t> </a:t>
            </a:r>
            <a:r>
              <a:rPr lang="en-GB" sz="600" dirty="0" err="1"/>
              <a:t>angen</a:t>
            </a:r>
            <a:r>
              <a:rPr lang="en-GB" sz="600" dirty="0"/>
              <a:t> am </a:t>
            </a:r>
            <a:r>
              <a:rPr lang="en-GB" sz="600" dirty="0" err="1"/>
              <a:t>sgiliau</a:t>
            </a:r>
            <a:r>
              <a:rPr lang="en-GB" sz="600" dirty="0"/>
              <a:t> </a:t>
            </a:r>
            <a:r>
              <a:rPr lang="en-GB" sz="600" dirty="0" err="1"/>
              <a:t>digidol</a:t>
            </a:r>
            <a:r>
              <a:rPr lang="en-GB" sz="600" dirty="0"/>
              <a:t> </a:t>
            </a:r>
            <a:r>
              <a:rPr lang="en-GB" sz="600" dirty="0" err="1"/>
              <a:t>ar</a:t>
            </a:r>
            <a:r>
              <a:rPr lang="en-GB" sz="600" dirty="0"/>
              <a:t> </a:t>
            </a:r>
            <a:r>
              <a:rPr lang="en-GB" sz="600" dirty="0" err="1"/>
              <a:t>gyfer</a:t>
            </a:r>
            <a:r>
              <a:rPr lang="en-GB" sz="600" dirty="0"/>
              <a:t> </a:t>
            </a:r>
            <a:r>
              <a:rPr lang="en-GB" sz="600" dirty="0" err="1"/>
              <a:t>bywyd</a:t>
            </a:r>
            <a:r>
              <a:rPr lang="en-GB" sz="600" dirty="0"/>
              <a:t> a </a:t>
            </a:r>
            <a:r>
              <a:rPr lang="en-GB" sz="600" dirty="0" err="1"/>
              <a:t>dysgu</a:t>
            </a:r>
            <a:r>
              <a:rPr lang="en-GB" sz="600" dirty="0"/>
              <a:t> </a:t>
            </a:r>
            <a:r>
              <a:rPr lang="en-GB" sz="600" dirty="0" err="1"/>
              <a:t>yn</a:t>
            </a:r>
            <a:r>
              <a:rPr lang="en-GB" sz="600" dirty="0"/>
              <a:t> </a:t>
            </a:r>
            <a:r>
              <a:rPr lang="en-GB" sz="600" dirty="0" err="1"/>
              <a:t>enwedig</a:t>
            </a:r>
            <a:r>
              <a:rPr lang="en-GB" sz="600" dirty="0"/>
              <a:t> </a:t>
            </a:r>
            <a:r>
              <a:rPr lang="en-GB" sz="600" dirty="0" err="1"/>
              <a:t>ar</a:t>
            </a:r>
            <a:r>
              <a:rPr lang="en-GB" sz="600" dirty="0"/>
              <a:t> </a:t>
            </a:r>
            <a:r>
              <a:rPr lang="en-GB" sz="600" dirty="0" err="1"/>
              <a:t>gyfer</a:t>
            </a:r>
            <a:r>
              <a:rPr lang="en-GB" sz="600" dirty="0"/>
              <a:t> </a:t>
            </a:r>
            <a:r>
              <a:rPr lang="en-GB" sz="600" dirty="0" err="1"/>
              <a:t>gweithle</a:t>
            </a:r>
            <a:r>
              <a:rPr lang="en-GB" sz="600" dirty="0"/>
              <a:t> a </a:t>
            </a:r>
            <a:r>
              <a:rPr lang="en-GB" sz="600" dirty="0" err="1"/>
              <a:t>cymdeithas</a:t>
            </a:r>
            <a:r>
              <a:rPr lang="en-GB" sz="600" dirty="0"/>
              <a:t> modern. </a:t>
            </a:r>
            <a:r>
              <a:rPr lang="en-GB" sz="600" dirty="0" err="1"/>
              <a:t>Ond</a:t>
            </a:r>
            <a:r>
              <a:rPr lang="en-GB" sz="600" dirty="0"/>
              <a:t>, </a:t>
            </a:r>
            <a:r>
              <a:rPr lang="en-GB" sz="600" dirty="0" err="1"/>
              <a:t>ni</a:t>
            </a:r>
            <a:r>
              <a:rPr lang="en-GB" sz="600" dirty="0"/>
              <a:t> </a:t>
            </a:r>
            <a:r>
              <a:rPr lang="en-GB" sz="600" dirty="0" err="1"/>
              <a:t>ddylai</a:t>
            </a:r>
            <a:r>
              <a:rPr lang="en-GB" sz="600" dirty="0"/>
              <a:t> </a:t>
            </a:r>
            <a:r>
              <a:rPr lang="en-GB" sz="600" dirty="0" err="1"/>
              <a:t>rhoi’r</a:t>
            </a:r>
            <a:r>
              <a:rPr lang="en-GB" sz="600" dirty="0"/>
              <a:t> </a:t>
            </a:r>
            <a:r>
              <a:rPr lang="en-GB" sz="600" dirty="0" err="1"/>
              <a:t>holl</a:t>
            </a:r>
            <a:r>
              <a:rPr lang="en-GB" sz="600" dirty="0"/>
              <a:t> </a:t>
            </a:r>
            <a:r>
              <a:rPr lang="en-GB" sz="600" dirty="0" err="1"/>
              <a:t>bwyslais</a:t>
            </a:r>
            <a:r>
              <a:rPr lang="en-GB" sz="600" dirty="0"/>
              <a:t> </a:t>
            </a:r>
            <a:r>
              <a:rPr lang="en-GB" sz="600" dirty="0" err="1"/>
              <a:t>ar</a:t>
            </a:r>
            <a:r>
              <a:rPr lang="en-GB" sz="600" dirty="0"/>
              <a:t> </a:t>
            </a:r>
            <a:r>
              <a:rPr lang="en-GB" sz="600" dirty="0" err="1"/>
              <a:t>dechnolegau</a:t>
            </a:r>
            <a:r>
              <a:rPr lang="en-GB" sz="600" dirty="0"/>
              <a:t> </a:t>
            </a:r>
            <a:r>
              <a:rPr lang="en-GB" sz="600" dirty="0" err="1"/>
              <a:t>ay’n</a:t>
            </a:r>
            <a:r>
              <a:rPr lang="en-GB" sz="600" dirty="0"/>
              <a:t> </a:t>
            </a:r>
            <a:r>
              <a:rPr lang="en-GB" sz="600" dirty="0" err="1"/>
              <a:t>newid</a:t>
            </a:r>
            <a:r>
              <a:rPr lang="en-GB" sz="600" dirty="0"/>
              <a:t> </a:t>
            </a:r>
            <a:r>
              <a:rPr lang="en-GB" sz="600" dirty="0" err="1"/>
              <a:t>ond</a:t>
            </a:r>
            <a:r>
              <a:rPr lang="en-GB" sz="600" dirty="0"/>
              <a:t> </a:t>
            </a:r>
            <a:r>
              <a:rPr lang="en-GB" sz="600" dirty="0" err="1"/>
              <a:t>ar</a:t>
            </a:r>
            <a:r>
              <a:rPr lang="en-GB" sz="600" dirty="0"/>
              <a:t> </a:t>
            </a:r>
            <a:r>
              <a:rPr lang="en-GB" sz="600" dirty="0" err="1"/>
              <a:t>addysgeg</a:t>
            </a:r>
            <a:r>
              <a:rPr lang="en-GB" sz="600" dirty="0"/>
              <a:t>, </a:t>
            </a:r>
            <a:r>
              <a:rPr lang="en-GB" sz="600" dirty="0" err="1"/>
              <a:t>dealltwriaeth</a:t>
            </a:r>
            <a:r>
              <a:rPr lang="en-GB" sz="600" dirty="0"/>
              <a:t>, </a:t>
            </a:r>
            <a:r>
              <a:rPr lang="en-GB" sz="600" dirty="0" err="1"/>
              <a:t>sgiliau</a:t>
            </a:r>
            <a:r>
              <a:rPr lang="en-GB" sz="600" dirty="0"/>
              <a:t> </a:t>
            </a:r>
            <a:r>
              <a:rPr lang="en-GB" sz="600" dirty="0" err="1"/>
              <a:t>ehangach</a:t>
            </a:r>
            <a:r>
              <a:rPr lang="en-GB" sz="600" dirty="0"/>
              <a:t> </a:t>
            </a:r>
            <a:r>
              <a:rPr lang="en-GB" sz="600" dirty="0" err="1"/>
              <a:t>a’r</a:t>
            </a:r>
            <a:r>
              <a:rPr lang="en-GB" sz="600" dirty="0"/>
              <a:t> </a:t>
            </a:r>
            <a:r>
              <a:rPr lang="en-GB" sz="600" dirty="0" err="1"/>
              <a:t>gallu</a:t>
            </a:r>
            <a:r>
              <a:rPr lang="en-GB" sz="600" dirty="0"/>
              <a:t> </a:t>
            </a:r>
            <a:r>
              <a:rPr lang="en-GB" sz="600" dirty="0" err="1"/>
              <a:t>i</a:t>
            </a:r>
            <a:r>
              <a:rPr lang="en-GB" sz="600" dirty="0"/>
              <a:t> </a:t>
            </a:r>
            <a:r>
              <a:rPr lang="en-GB" sz="600" dirty="0" err="1"/>
              <a:t>drosglwyddo</a:t>
            </a:r>
            <a:r>
              <a:rPr lang="en-GB" sz="600" dirty="0"/>
              <a:t> </a:t>
            </a:r>
            <a:r>
              <a:rPr lang="en-GB" sz="600" dirty="0" err="1"/>
              <a:t>hefyd</a:t>
            </a:r>
            <a:r>
              <a:rPr lang="en-GB" sz="600" dirty="0"/>
              <a:t>. </a:t>
            </a:r>
            <a:r>
              <a:rPr lang="en-GB" sz="600" dirty="0" err="1"/>
              <a:t>Ategir</a:t>
            </a:r>
            <a:r>
              <a:rPr lang="en-GB" sz="600" dirty="0"/>
              <a:t> </a:t>
            </a:r>
            <a:r>
              <a:rPr lang="en-GB" sz="600" dirty="0" err="1"/>
              <a:t>dylai</a:t>
            </a:r>
            <a:r>
              <a:rPr lang="en-GB" sz="600" dirty="0"/>
              <a:t> </a:t>
            </a:r>
            <a:r>
              <a:rPr lang="en-GB" sz="600" dirty="0" err="1"/>
              <a:t>athrawon</a:t>
            </a:r>
            <a:r>
              <a:rPr lang="en-GB" sz="600" dirty="0"/>
              <a:t> “</a:t>
            </a:r>
            <a:r>
              <a:rPr lang="en-GB" sz="600" dirty="0" err="1"/>
              <a:t>cynnal</a:t>
            </a:r>
            <a:r>
              <a:rPr lang="en-GB" sz="600" dirty="0"/>
              <a:t> </a:t>
            </a:r>
            <a:r>
              <a:rPr lang="en-GB" sz="600" dirty="0" err="1"/>
              <a:t>dysgu</a:t>
            </a:r>
            <a:r>
              <a:rPr lang="en-GB" sz="600" dirty="0"/>
              <a:t> </a:t>
            </a:r>
            <a:r>
              <a:rPr lang="en-GB" sz="600" dirty="0" err="1"/>
              <a:t>ymestynol</a:t>
            </a:r>
            <a:r>
              <a:rPr lang="en-GB" sz="600" dirty="0"/>
              <a:t> a </a:t>
            </a:r>
            <a:r>
              <a:rPr lang="en-GB" sz="600" dirty="0" err="1"/>
              <a:t>dwfn</a:t>
            </a:r>
            <a:r>
              <a:rPr lang="en-GB" sz="600" dirty="0"/>
              <a:t>” </a:t>
            </a:r>
            <a:r>
              <a:rPr lang="en-GB" sz="600" dirty="0" err="1"/>
              <a:t>wrth</a:t>
            </a:r>
            <a:r>
              <a:rPr lang="en-GB" sz="600" dirty="0"/>
              <a:t> </a:t>
            </a:r>
            <a:r>
              <a:rPr lang="en-GB" sz="600" dirty="0" err="1"/>
              <a:t>ymgorffori</a:t>
            </a:r>
            <a:r>
              <a:rPr lang="en-GB" sz="600" dirty="0"/>
              <a:t> </a:t>
            </a:r>
            <a:r>
              <a:rPr lang="en-GB" sz="600" dirty="0" err="1"/>
              <a:t>elfennau</a:t>
            </a:r>
            <a:r>
              <a:rPr lang="en-GB" sz="600" dirty="0"/>
              <a:t> </a:t>
            </a:r>
            <a:r>
              <a:rPr lang="en-GB" sz="600" dirty="0" err="1"/>
              <a:t>o’r</a:t>
            </a:r>
            <a:r>
              <a:rPr lang="en-GB" sz="600" dirty="0"/>
              <a:t> </a:t>
            </a:r>
            <a:r>
              <a:rPr lang="en-GB" sz="600" dirty="0" err="1"/>
              <a:t>fframwaith</a:t>
            </a:r>
            <a:r>
              <a:rPr lang="en-GB" sz="600" dirty="0"/>
              <a:t> </a:t>
            </a:r>
            <a:r>
              <a:rPr lang="en-GB" sz="600" dirty="0" err="1"/>
              <a:t>i</a:t>
            </a:r>
            <a:r>
              <a:rPr lang="en-GB" sz="600" dirty="0"/>
              <a:t> </a:t>
            </a:r>
            <a:r>
              <a:rPr lang="en-GB" sz="600" dirty="0" err="1"/>
              <a:t>sicrhau</a:t>
            </a:r>
            <a:r>
              <a:rPr lang="en-GB" sz="600" dirty="0"/>
              <a:t> </a:t>
            </a:r>
            <a:r>
              <a:rPr lang="en-GB" sz="600" dirty="0" err="1"/>
              <a:t>ddilyniant</a:t>
            </a:r>
            <a:r>
              <a:rPr lang="en-GB" sz="600" dirty="0"/>
              <a:t> </a:t>
            </a:r>
            <a:r>
              <a:rPr lang="en-GB" sz="600" dirty="0" err="1"/>
              <a:t>yn</a:t>
            </a:r>
            <a:r>
              <a:rPr lang="en-GB" sz="600" dirty="0"/>
              <a:t> </a:t>
            </a:r>
            <a:r>
              <a:rPr lang="en-GB" sz="600" dirty="0" err="1"/>
              <a:t>eu</a:t>
            </a:r>
            <a:r>
              <a:rPr lang="en-GB" sz="600" dirty="0"/>
              <a:t> </a:t>
            </a:r>
            <a:r>
              <a:rPr lang="en-GB" sz="600" dirty="0" err="1"/>
              <a:t>dysgu</a:t>
            </a:r>
            <a:r>
              <a:rPr lang="en-GB" sz="600" dirty="0"/>
              <a:t> (Donaldson, 2015, </a:t>
            </a:r>
            <a:r>
              <a:rPr lang="en-GB" sz="600" dirty="0" err="1"/>
              <a:t>tud</a:t>
            </a:r>
            <a:r>
              <a:rPr lang="en-GB" sz="600" dirty="0"/>
              <a:t>. 42-108).</a:t>
            </a:r>
          </a:p>
        </p:txBody>
      </p:sp>
      <p:pic>
        <p:nvPicPr>
          <p:cNvPr id="2065" name="Picture 2064">
            <a:extLst>
              <a:ext uri="{FF2B5EF4-FFF2-40B4-BE49-F238E27FC236}">
                <a16:creationId xmlns:a16="http://schemas.microsoft.com/office/drawing/2014/main" id="{B5FF69FE-9503-4485-8CEE-8D0BB152FEA6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89" r="56277" b="17290"/>
          <a:stretch/>
        </p:blipFill>
        <p:spPr>
          <a:xfrm rot="16200000">
            <a:off x="4531341" y="3234730"/>
            <a:ext cx="410698" cy="1933399"/>
          </a:xfrm>
          <a:prstGeom prst="rect">
            <a:avLst/>
          </a:prstGeom>
          <a:ln>
            <a:noFill/>
          </a:ln>
          <a:effectLst/>
        </p:spPr>
      </p:pic>
      <p:sp>
        <p:nvSpPr>
          <p:cNvPr id="2077" name="TextBox 2076">
            <a:extLst>
              <a:ext uri="{FF2B5EF4-FFF2-40B4-BE49-F238E27FC236}">
                <a16:creationId xmlns:a16="http://schemas.microsoft.com/office/drawing/2014/main" id="{FAB41479-47EF-4FF9-A80A-09F67BC6B46A}"/>
              </a:ext>
            </a:extLst>
          </p:cNvPr>
          <p:cNvSpPr txBox="1"/>
          <p:nvPr/>
        </p:nvSpPr>
        <p:spPr>
          <a:xfrm>
            <a:off x="124564" y="5753831"/>
            <a:ext cx="2726217" cy="919401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 </a:t>
            </a:r>
            <a:r>
              <a:rPr lang="en-GB" sz="800" b="1" dirty="0" err="1"/>
              <a:t>Pwy</a:t>
            </a:r>
            <a:r>
              <a:rPr lang="en-GB" sz="800" b="1" dirty="0"/>
              <a:t>? </a:t>
            </a:r>
            <a:r>
              <a:rPr lang="en-GB" sz="600" dirty="0" err="1"/>
              <a:t>Blwyddyn</a:t>
            </a:r>
            <a:r>
              <a:rPr lang="en-GB" sz="600" dirty="0"/>
              <a:t> 5 </a:t>
            </a:r>
          </a:p>
          <a:p>
            <a:pPr algn="ctr"/>
            <a:r>
              <a:rPr lang="en-GB" sz="800" b="1" dirty="0"/>
              <a:t>Faint? </a:t>
            </a:r>
            <a:r>
              <a:rPr lang="en-GB" sz="600" dirty="0" err="1"/>
              <a:t>Dros</a:t>
            </a:r>
            <a:r>
              <a:rPr lang="en-GB" sz="600" dirty="0"/>
              <a:t> </a:t>
            </a:r>
            <a:r>
              <a:rPr lang="en-GB" sz="600" dirty="0" err="1"/>
              <a:t>cyfnod</a:t>
            </a:r>
            <a:r>
              <a:rPr lang="en-GB" sz="600" dirty="0"/>
              <a:t> o </a:t>
            </a:r>
            <a:r>
              <a:rPr lang="en-GB" sz="600" dirty="0" err="1"/>
              <a:t>dymor</a:t>
            </a:r>
            <a:endParaRPr lang="en-GB" sz="600" dirty="0"/>
          </a:p>
          <a:p>
            <a:pPr algn="ctr"/>
            <a:r>
              <a:rPr lang="en-GB" sz="800" b="1" dirty="0"/>
              <a:t>Beth? </a:t>
            </a:r>
            <a:r>
              <a:rPr lang="en-GB" sz="600" dirty="0" err="1"/>
              <a:t>Mae’r</a:t>
            </a:r>
            <a:r>
              <a:rPr lang="en-GB" sz="600" b="1" dirty="0"/>
              <a:t> </a:t>
            </a:r>
            <a:r>
              <a:rPr lang="en-GB" sz="600" dirty="0"/>
              <a:t>model </a:t>
            </a:r>
            <a:r>
              <a:rPr lang="en-GB" sz="600" dirty="0" err="1"/>
              <a:t>yn</a:t>
            </a:r>
            <a:r>
              <a:rPr lang="en-GB" sz="600" dirty="0"/>
              <a:t> </a:t>
            </a:r>
            <a:r>
              <a:rPr lang="en-GB" sz="600" dirty="0" err="1"/>
              <a:t>sicrhau</a:t>
            </a:r>
            <a:r>
              <a:rPr lang="en-GB" sz="600" dirty="0"/>
              <a:t> </a:t>
            </a:r>
            <a:r>
              <a:rPr lang="en-GB" sz="600" dirty="0" err="1"/>
              <a:t>datblygu</a:t>
            </a:r>
            <a:r>
              <a:rPr lang="en-GB" sz="600" dirty="0"/>
              <a:t> </a:t>
            </a:r>
            <a:r>
              <a:rPr lang="en-GB" sz="600" dirty="0" err="1"/>
              <a:t>dealltwriaeth</a:t>
            </a:r>
            <a:r>
              <a:rPr lang="en-GB" sz="600" dirty="0"/>
              <a:t> </a:t>
            </a:r>
            <a:r>
              <a:rPr lang="en-GB" sz="600" dirty="0" err="1"/>
              <a:t>dros</a:t>
            </a:r>
            <a:r>
              <a:rPr lang="en-GB" sz="600" dirty="0"/>
              <a:t> </a:t>
            </a:r>
            <a:r>
              <a:rPr lang="en-GB" sz="600" dirty="0" err="1"/>
              <a:t>ystod</a:t>
            </a:r>
            <a:r>
              <a:rPr lang="en-GB" sz="600" dirty="0"/>
              <a:t> o </a:t>
            </a:r>
            <a:r>
              <a:rPr lang="en-GB" sz="600" dirty="0" err="1"/>
              <a:t>bynicau</a:t>
            </a:r>
            <a:r>
              <a:rPr lang="en-GB" sz="600" dirty="0"/>
              <a:t> </a:t>
            </a:r>
            <a:r>
              <a:rPr lang="en-GB" sz="600" dirty="0" err="1"/>
              <a:t>yn</a:t>
            </a:r>
            <a:r>
              <a:rPr lang="en-GB" sz="600" dirty="0"/>
              <a:t> </a:t>
            </a:r>
            <a:r>
              <a:rPr lang="en-GB" sz="600" dirty="0" err="1"/>
              <a:t>drawsgwricwlaidd</a:t>
            </a:r>
            <a:r>
              <a:rPr lang="en-GB" sz="600" dirty="0"/>
              <a:t> </a:t>
            </a:r>
            <a:r>
              <a:rPr lang="en-GB" sz="600" dirty="0" err="1"/>
              <a:t>gan</a:t>
            </a:r>
            <a:r>
              <a:rPr lang="en-GB" sz="600" dirty="0"/>
              <a:t> </a:t>
            </a:r>
            <a:r>
              <a:rPr lang="en-GB" sz="600" dirty="0" err="1"/>
              <a:t>ddatblygu</a:t>
            </a:r>
            <a:r>
              <a:rPr lang="en-GB" sz="600" dirty="0"/>
              <a:t> </a:t>
            </a:r>
            <a:r>
              <a:rPr lang="en-GB" sz="600" dirty="0" err="1"/>
              <a:t>sgiliau</a:t>
            </a:r>
            <a:r>
              <a:rPr lang="en-GB" sz="600" dirty="0"/>
              <a:t> </a:t>
            </a:r>
            <a:r>
              <a:rPr lang="en-GB" sz="600" dirty="0" err="1"/>
              <a:t>ehangach</a:t>
            </a:r>
            <a:r>
              <a:rPr lang="en-GB" sz="600" dirty="0"/>
              <a:t> y </a:t>
            </a:r>
            <a:r>
              <a:rPr lang="en-GB" sz="600" dirty="0" err="1"/>
              <a:t>dysgblion</a:t>
            </a:r>
            <a:r>
              <a:rPr lang="en-GB" sz="600" dirty="0"/>
              <a:t> </a:t>
            </a:r>
            <a:r>
              <a:rPr lang="en-GB" sz="600" dirty="0" err="1"/>
              <a:t>yn</a:t>
            </a:r>
            <a:r>
              <a:rPr lang="en-GB" sz="600" dirty="0"/>
              <a:t> </a:t>
            </a:r>
            <a:r>
              <a:rPr lang="en-GB" sz="600" dirty="0" err="1"/>
              <a:t>ogystal</a:t>
            </a:r>
            <a:r>
              <a:rPr lang="en-GB" sz="600" dirty="0"/>
              <a:t> a </a:t>
            </a:r>
            <a:r>
              <a:rPr lang="en-GB" sz="600" dirty="0" err="1"/>
              <a:t>elfennau</a:t>
            </a:r>
            <a:r>
              <a:rPr lang="en-GB" sz="600" dirty="0"/>
              <a:t> </a:t>
            </a:r>
            <a:r>
              <a:rPr lang="en-GB" sz="600" dirty="0" err="1"/>
              <a:t>o’r</a:t>
            </a:r>
            <a:r>
              <a:rPr lang="en-GB" sz="600" dirty="0"/>
              <a:t> </a:t>
            </a:r>
            <a:r>
              <a:rPr lang="en-GB" sz="600" dirty="0" err="1"/>
              <a:t>fframweithiau</a:t>
            </a:r>
            <a:r>
              <a:rPr lang="en-GB" sz="600" dirty="0"/>
              <a:t> </a:t>
            </a:r>
            <a:r>
              <a:rPr lang="en-GB" sz="600" dirty="0" err="1"/>
              <a:t>llythrennedd</a:t>
            </a:r>
            <a:r>
              <a:rPr lang="en-GB" sz="600" dirty="0"/>
              <a:t>, </a:t>
            </a:r>
            <a:r>
              <a:rPr lang="en-GB" sz="600" dirty="0" err="1"/>
              <a:t>rhifedd</a:t>
            </a:r>
            <a:r>
              <a:rPr lang="en-GB" sz="600" dirty="0"/>
              <a:t> a </a:t>
            </a:r>
            <a:r>
              <a:rPr lang="en-GB" sz="600" dirty="0" err="1"/>
              <a:t>chymhwysedd</a:t>
            </a:r>
            <a:r>
              <a:rPr lang="en-GB" sz="600" dirty="0"/>
              <a:t> </a:t>
            </a:r>
            <a:r>
              <a:rPr lang="en-GB" sz="600" dirty="0" err="1"/>
              <a:t>digidol</a:t>
            </a:r>
            <a:r>
              <a:rPr lang="en-GB" sz="600" dirty="0"/>
              <a:t>. </a:t>
            </a:r>
            <a:r>
              <a:rPr lang="en-GB" sz="600" dirty="0" err="1"/>
              <a:t>Yn</a:t>
            </a:r>
            <a:r>
              <a:rPr lang="en-GB" sz="600" dirty="0"/>
              <a:t> </a:t>
            </a:r>
            <a:r>
              <a:rPr lang="en-GB" sz="600" dirty="0" err="1"/>
              <a:t>bellach</a:t>
            </a:r>
            <a:r>
              <a:rPr lang="en-GB" sz="600" dirty="0"/>
              <a:t> </a:t>
            </a:r>
            <a:r>
              <a:rPr lang="en-GB" sz="600" dirty="0" err="1"/>
              <a:t>oll</a:t>
            </a:r>
            <a:r>
              <a:rPr lang="en-GB" sz="600" dirty="0"/>
              <a:t>, </a:t>
            </a:r>
            <a:r>
              <a:rPr lang="en-GB" sz="600" dirty="0" err="1"/>
              <a:t>mae’r</a:t>
            </a:r>
            <a:r>
              <a:rPr lang="en-GB" sz="600" dirty="0"/>
              <a:t> </a:t>
            </a:r>
            <a:r>
              <a:rPr lang="en-GB" sz="600" dirty="0" err="1"/>
              <a:t>thema</a:t>
            </a:r>
            <a:r>
              <a:rPr lang="en-GB" sz="600" dirty="0"/>
              <a:t> </a:t>
            </a:r>
            <a:r>
              <a:rPr lang="en-GB" sz="600" dirty="0" err="1"/>
              <a:t>yn</a:t>
            </a:r>
            <a:r>
              <a:rPr lang="en-GB" sz="600" dirty="0"/>
              <a:t> </a:t>
            </a:r>
            <a:r>
              <a:rPr lang="en-GB" sz="600" dirty="0" err="1"/>
              <a:t>datblygu</a:t>
            </a:r>
            <a:r>
              <a:rPr lang="en-GB" sz="600" dirty="0"/>
              <a:t> </a:t>
            </a:r>
            <a:r>
              <a:rPr lang="en-GB" sz="600" dirty="0" err="1"/>
              <a:t>gwybodaeth</a:t>
            </a:r>
            <a:r>
              <a:rPr lang="en-GB" sz="600" dirty="0"/>
              <a:t> a </a:t>
            </a:r>
            <a:r>
              <a:rPr lang="en-GB" sz="600" dirty="0" err="1"/>
              <a:t>cymhelliant</a:t>
            </a:r>
            <a:r>
              <a:rPr lang="en-GB" sz="600" dirty="0"/>
              <a:t> y </a:t>
            </a:r>
            <a:r>
              <a:rPr lang="en-GB" sz="600" dirty="0" err="1"/>
              <a:t>dysgwyr</a:t>
            </a:r>
            <a:r>
              <a:rPr lang="en-GB" sz="600" dirty="0"/>
              <a:t> (Barnes, 2015, </a:t>
            </a:r>
            <a:r>
              <a:rPr lang="en-GB" sz="600" dirty="0" err="1"/>
              <a:t>tud</a:t>
            </a:r>
            <a:r>
              <a:rPr lang="en-GB" sz="600" dirty="0"/>
              <a:t>. 69)</a:t>
            </a: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4C672FC2-F556-4819-80CB-D4DCFC60A462}"/>
              </a:ext>
            </a:extLst>
          </p:cNvPr>
          <p:cNvSpPr txBox="1"/>
          <p:nvPr/>
        </p:nvSpPr>
        <p:spPr>
          <a:xfrm>
            <a:off x="8866391" y="4980914"/>
            <a:ext cx="3212995" cy="715089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 </a:t>
            </a:r>
            <a:r>
              <a:rPr lang="en-GB" sz="800" b="1" dirty="0" err="1"/>
              <a:t>Pwy</a:t>
            </a:r>
            <a:r>
              <a:rPr lang="en-GB" sz="800" b="1" dirty="0"/>
              <a:t>? </a:t>
            </a:r>
            <a:r>
              <a:rPr lang="en-GB" sz="600" dirty="0" err="1"/>
              <a:t>Blwyddyn</a:t>
            </a:r>
            <a:r>
              <a:rPr lang="en-GB" sz="600" dirty="0"/>
              <a:t> 5 </a:t>
            </a:r>
          </a:p>
          <a:p>
            <a:pPr algn="ctr"/>
            <a:r>
              <a:rPr lang="en-GB" sz="800" b="1" dirty="0"/>
              <a:t>Faint? </a:t>
            </a:r>
            <a:r>
              <a:rPr lang="en-GB" sz="600" dirty="0" err="1"/>
              <a:t>Dros</a:t>
            </a:r>
            <a:r>
              <a:rPr lang="en-GB" sz="600" dirty="0"/>
              <a:t> </a:t>
            </a:r>
            <a:r>
              <a:rPr lang="en-GB" sz="600" dirty="0" err="1"/>
              <a:t>cyfnod</a:t>
            </a:r>
            <a:r>
              <a:rPr lang="en-GB" sz="600" dirty="0"/>
              <a:t> o </a:t>
            </a:r>
            <a:r>
              <a:rPr lang="en-GB" sz="600" dirty="0" err="1"/>
              <a:t>hanner</a:t>
            </a:r>
            <a:r>
              <a:rPr lang="en-GB" sz="600" dirty="0"/>
              <a:t> </a:t>
            </a:r>
            <a:r>
              <a:rPr lang="en-GB" sz="600" dirty="0" err="1"/>
              <a:t>tymor</a:t>
            </a:r>
            <a:endParaRPr lang="en-GB" sz="600" dirty="0"/>
          </a:p>
          <a:p>
            <a:pPr algn="ctr"/>
            <a:r>
              <a:rPr lang="en-GB" sz="800" b="1" dirty="0"/>
              <a:t>Beth? </a:t>
            </a:r>
            <a:r>
              <a:rPr lang="en-GB" sz="600" dirty="0" err="1"/>
              <a:t>Ar</a:t>
            </a:r>
            <a:r>
              <a:rPr lang="en-GB" sz="600" dirty="0"/>
              <a:t> </a:t>
            </a:r>
            <a:r>
              <a:rPr lang="en-GB" sz="600" dirty="0" err="1"/>
              <a:t>gyefr</a:t>
            </a:r>
            <a:r>
              <a:rPr lang="en-GB" sz="600" dirty="0"/>
              <a:t> y model </a:t>
            </a:r>
            <a:r>
              <a:rPr lang="en-GB" sz="600" dirty="0" err="1"/>
              <a:t>yma</a:t>
            </a:r>
            <a:r>
              <a:rPr lang="en-GB" sz="600" dirty="0"/>
              <a:t>, </a:t>
            </a:r>
            <a:r>
              <a:rPr lang="en-GB" sz="600" dirty="0" err="1"/>
              <a:t>defnyddir</a:t>
            </a:r>
            <a:r>
              <a:rPr lang="en-GB" sz="600" dirty="0"/>
              <a:t> </a:t>
            </a:r>
            <a:r>
              <a:rPr lang="en-GB" sz="600" dirty="0" err="1"/>
              <a:t>Addysg</a:t>
            </a:r>
            <a:r>
              <a:rPr lang="en-GB" sz="600" dirty="0"/>
              <a:t> </a:t>
            </a:r>
            <a:r>
              <a:rPr lang="en-GB" sz="600" dirty="0" err="1"/>
              <a:t>Gorfforol</a:t>
            </a:r>
            <a:r>
              <a:rPr lang="en-GB" sz="600" dirty="0"/>
              <a:t> </a:t>
            </a:r>
            <a:r>
              <a:rPr lang="en-GB" sz="600" dirty="0" err="1"/>
              <a:t>fel</a:t>
            </a:r>
            <a:r>
              <a:rPr lang="en-GB" sz="600" dirty="0"/>
              <a:t> y </a:t>
            </a:r>
            <a:r>
              <a:rPr lang="en-GB" sz="600" dirty="0" err="1"/>
              <a:t>brif</a:t>
            </a:r>
            <a:r>
              <a:rPr lang="en-GB" sz="600" dirty="0"/>
              <a:t> </a:t>
            </a:r>
            <a:r>
              <a:rPr lang="en-GB" sz="600" dirty="0" err="1"/>
              <a:t>pwnc</a:t>
            </a:r>
            <a:r>
              <a:rPr lang="en-GB" sz="600" dirty="0"/>
              <a:t> ‘A’ </a:t>
            </a:r>
            <a:r>
              <a:rPr lang="en-GB" sz="600" dirty="0" err="1"/>
              <a:t>ym</a:t>
            </a:r>
            <a:r>
              <a:rPr lang="en-GB" sz="600" dirty="0"/>
              <a:t> model </a:t>
            </a:r>
            <a:r>
              <a:rPr lang="en-GB" sz="600" dirty="0" err="1"/>
              <a:t>hierarchaidd</a:t>
            </a:r>
            <a:r>
              <a:rPr lang="en-GB" sz="600" dirty="0"/>
              <a:t> Barnes (2015) </a:t>
            </a:r>
            <a:r>
              <a:rPr lang="en-GB" sz="600" dirty="0" err="1"/>
              <a:t>gyda</a:t>
            </a:r>
            <a:r>
              <a:rPr lang="en-GB" sz="600" dirty="0"/>
              <a:t> </a:t>
            </a:r>
            <a:r>
              <a:rPr lang="en-GB" sz="600" dirty="0" err="1"/>
              <a:t>gwyddoniaeth</a:t>
            </a:r>
            <a:r>
              <a:rPr lang="en-GB" sz="600" dirty="0"/>
              <a:t> </a:t>
            </a:r>
            <a:r>
              <a:rPr lang="en-GB" sz="600" dirty="0" err="1"/>
              <a:t>yn</a:t>
            </a:r>
            <a:r>
              <a:rPr lang="en-GB" sz="600" dirty="0"/>
              <a:t> </a:t>
            </a:r>
            <a:r>
              <a:rPr lang="en-GB" sz="600" dirty="0" err="1"/>
              <a:t>cyfoethogi’r</a:t>
            </a:r>
            <a:r>
              <a:rPr lang="en-GB" sz="600" dirty="0"/>
              <a:t> </a:t>
            </a:r>
            <a:r>
              <a:rPr lang="en-GB" sz="600" dirty="0" err="1"/>
              <a:t>dysgu</a:t>
            </a:r>
            <a:r>
              <a:rPr lang="en-GB" sz="600" dirty="0"/>
              <a:t> </a:t>
            </a:r>
            <a:r>
              <a:rPr lang="en-GB" sz="600" dirty="0" err="1"/>
              <a:t>fel</a:t>
            </a:r>
            <a:r>
              <a:rPr lang="en-GB" sz="600" dirty="0"/>
              <a:t> </a:t>
            </a:r>
            <a:r>
              <a:rPr lang="en-GB" sz="600" dirty="0" err="1"/>
              <a:t>pwnc</a:t>
            </a:r>
            <a:r>
              <a:rPr lang="en-GB" sz="600" dirty="0"/>
              <a:t> ‘B’ </a:t>
            </a:r>
            <a:r>
              <a:rPr lang="en-GB" sz="600" dirty="0" err="1"/>
              <a:t>i</a:t>
            </a:r>
            <a:r>
              <a:rPr lang="en-GB" sz="600" dirty="0"/>
              <a:t> </a:t>
            </a:r>
            <a:r>
              <a:rPr lang="en-GB" sz="600" dirty="0" err="1"/>
              <a:t>ddyfnhau’r</a:t>
            </a:r>
            <a:r>
              <a:rPr lang="en-GB" sz="600" dirty="0"/>
              <a:t> </a:t>
            </a:r>
            <a:r>
              <a:rPr lang="en-GB" sz="600" dirty="0" err="1"/>
              <a:t>dealltwriaeth</a:t>
            </a:r>
            <a:r>
              <a:rPr lang="en-GB" sz="600" dirty="0"/>
              <a:t> </a:t>
            </a:r>
            <a:r>
              <a:rPr lang="en-GB" sz="600" dirty="0" err="1"/>
              <a:t>yn</a:t>
            </a:r>
            <a:r>
              <a:rPr lang="en-GB" sz="600" dirty="0"/>
              <a:t> </a:t>
            </a:r>
            <a:r>
              <a:rPr lang="en-GB" sz="600" dirty="0" err="1"/>
              <a:t>pwnc</a:t>
            </a:r>
            <a:r>
              <a:rPr lang="en-GB" sz="600" dirty="0"/>
              <a:t> ‘A’. </a:t>
            </a: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6BB28C09-1412-445E-B7CF-E14A96096A38}"/>
              </a:ext>
            </a:extLst>
          </p:cNvPr>
          <p:cNvSpPr/>
          <p:nvPr/>
        </p:nvSpPr>
        <p:spPr>
          <a:xfrm>
            <a:off x="4466207" y="-28184"/>
            <a:ext cx="3237746" cy="12254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 Tri </a:t>
            </a:r>
            <a:r>
              <a:rPr lang="en-GB" sz="3200" b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Chyfrifoldeb</a:t>
            </a:r>
            <a:r>
              <a:rPr lang="en-GB" sz="32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200" b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Trawsgwricwlaidd</a:t>
            </a:r>
            <a:endParaRPr lang="en-GB" sz="1100" b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0" name="Arrow: Down 79">
            <a:extLst>
              <a:ext uri="{FF2B5EF4-FFF2-40B4-BE49-F238E27FC236}">
                <a16:creationId xmlns:a16="http://schemas.microsoft.com/office/drawing/2014/main" id="{2F58DC6D-8337-47DA-AEF8-DE2D4252CC6D}"/>
              </a:ext>
            </a:extLst>
          </p:cNvPr>
          <p:cNvSpPr/>
          <p:nvPr/>
        </p:nvSpPr>
        <p:spPr>
          <a:xfrm>
            <a:off x="11810191" y="4189862"/>
            <a:ext cx="218365" cy="1087247"/>
          </a:xfrm>
          <a:prstGeom prst="downArrow">
            <a:avLst/>
          </a:prstGeom>
          <a:solidFill>
            <a:srgbClr val="FF66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122" name="Arrow: Down 121">
            <a:extLst>
              <a:ext uri="{FF2B5EF4-FFF2-40B4-BE49-F238E27FC236}">
                <a16:creationId xmlns:a16="http://schemas.microsoft.com/office/drawing/2014/main" id="{9E3B6C4C-5D55-4682-9004-CCDA3F5C2E88}"/>
              </a:ext>
            </a:extLst>
          </p:cNvPr>
          <p:cNvSpPr/>
          <p:nvPr/>
        </p:nvSpPr>
        <p:spPr>
          <a:xfrm>
            <a:off x="110269" y="4612720"/>
            <a:ext cx="230925" cy="1351421"/>
          </a:xfrm>
          <a:prstGeom prst="downArrow">
            <a:avLst/>
          </a:prstGeom>
          <a:solidFill>
            <a:srgbClr val="FF66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</a:endParaRPr>
          </a:p>
        </p:txBody>
      </p:sp>
      <p:cxnSp>
        <p:nvCxnSpPr>
          <p:cNvPr id="83" name="Straight Arrow Connector 82">
            <a:extLst>
              <a:ext uri="{FF2B5EF4-FFF2-40B4-BE49-F238E27FC236}">
                <a16:creationId xmlns:a16="http://schemas.microsoft.com/office/drawing/2014/main" id="{D2941F1D-9479-442C-93D1-C1B97BFE9ECE}"/>
              </a:ext>
            </a:extLst>
          </p:cNvPr>
          <p:cNvCxnSpPr>
            <a:cxnSpLocks/>
            <a:endCxn id="2065" idx="0"/>
          </p:cNvCxnSpPr>
          <p:nvPr/>
        </p:nvCxnSpPr>
        <p:spPr>
          <a:xfrm>
            <a:off x="3053641" y="2394302"/>
            <a:ext cx="716350" cy="180712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5" name="Picture 16" descr="Image result for dyfodol llwyddiannus donaldson">
            <a:extLst>
              <a:ext uri="{FF2B5EF4-FFF2-40B4-BE49-F238E27FC236}">
                <a16:creationId xmlns:a16="http://schemas.microsoft.com/office/drawing/2014/main" id="{C2968C9D-281F-46A0-B3D3-BB2A38035C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23715">
            <a:off x="7291985" y="5003814"/>
            <a:ext cx="596762" cy="814331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66B1A4F2-E326-435E-8256-BE900EC17864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25197" t="56027" r="52829" b="24600"/>
          <a:stretch/>
        </p:blipFill>
        <p:spPr>
          <a:xfrm>
            <a:off x="7938960" y="5549453"/>
            <a:ext cx="866923" cy="414688"/>
          </a:xfrm>
          <a:prstGeom prst="rect">
            <a:avLst/>
          </a:prstGeom>
        </p:spPr>
      </p:pic>
      <p:sp>
        <p:nvSpPr>
          <p:cNvPr id="135" name="TextBox 134">
            <a:extLst>
              <a:ext uri="{FF2B5EF4-FFF2-40B4-BE49-F238E27FC236}">
                <a16:creationId xmlns:a16="http://schemas.microsoft.com/office/drawing/2014/main" id="{0202BD16-05D1-4F5C-9B2B-7D764665254C}"/>
              </a:ext>
            </a:extLst>
          </p:cNvPr>
          <p:cNvSpPr txBox="1"/>
          <p:nvPr/>
        </p:nvSpPr>
        <p:spPr>
          <a:xfrm>
            <a:off x="3439560" y="3052433"/>
            <a:ext cx="2636494" cy="919401"/>
          </a:xfrm>
          <a:prstGeom prst="roundRect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600" b="1" dirty="0"/>
              <a:t>Y </a:t>
            </a:r>
            <a:r>
              <a:rPr lang="en-GB" sz="600" b="1" dirty="0" err="1"/>
              <a:t>ffordd</a:t>
            </a:r>
            <a:r>
              <a:rPr lang="en-GB" sz="600" b="1" dirty="0"/>
              <a:t> </a:t>
            </a:r>
            <a:r>
              <a:rPr lang="en-GB" sz="600" b="1" dirty="0" err="1"/>
              <a:t>ymlaen</a:t>
            </a:r>
            <a:r>
              <a:rPr lang="en-GB" sz="600" b="1" dirty="0"/>
              <a:t>:</a:t>
            </a:r>
          </a:p>
          <a:p>
            <a:pPr>
              <a:buFont typeface="Symbol" panose="05050102010706020507" pitchFamily="18" charset="2"/>
              <a:buChar char="·"/>
            </a:pP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Defnyddio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dulliau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AagD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i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asesu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dealltwriaeth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y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disgyblion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ar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beth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maent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wedi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dysgu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er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mwyn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gallu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cynllunio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ar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gyfer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y cam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nesaf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</a:p>
          <a:p>
            <a:pPr>
              <a:buFont typeface="Symbol" panose="05050102010706020507" pitchFamily="18" charset="2"/>
              <a:buChar char="·"/>
            </a:pP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Ail weld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unrhyw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ran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sydd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yn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aneglur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i’r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dysgwyr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gan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herio’r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rhai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aml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a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thalentog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a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gwahaniaethu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os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oes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angen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</a:p>
          <a:p>
            <a:pPr>
              <a:buFont typeface="Symbol" panose="05050102010706020507" pitchFamily="18" charset="2"/>
              <a:buChar char="·"/>
            </a:pP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Symud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ymlaen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i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edrych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ar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frwydr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y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rhosynnau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gan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fewnbynnu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sgiliau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Bl. 6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er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mwyn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eu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herio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a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gwneud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cysylltiadau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rhwng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beth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maent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eisoes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wedi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dysgu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fel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eu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bod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yn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“meaningful and memorable” (future learn,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anhysbys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)</a:t>
            </a:r>
          </a:p>
        </p:txBody>
      </p:sp>
      <p:pic>
        <p:nvPicPr>
          <p:cNvPr id="95" name="Picture 18" descr="Image result for bloom's taxonomy">
            <a:extLst>
              <a:ext uri="{FF2B5EF4-FFF2-40B4-BE49-F238E27FC236}">
                <a16:creationId xmlns:a16="http://schemas.microsoft.com/office/drawing/2014/main" id="{826DF82E-7689-4D42-8743-285FC3C37F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4531" y="193389"/>
            <a:ext cx="974933" cy="728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6" name="Picture 20" descr="Image result for barrett taxonomy">
            <a:extLst>
              <a:ext uri="{FF2B5EF4-FFF2-40B4-BE49-F238E27FC236}">
                <a16:creationId xmlns:a16="http://schemas.microsoft.com/office/drawing/2014/main" id="{279B4BFB-D8BE-4B70-91F0-9678F81144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0782" y="77462"/>
            <a:ext cx="994658" cy="745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8" name="Picture 22" descr="Related image">
            <a:extLst>
              <a:ext uri="{FF2B5EF4-FFF2-40B4-BE49-F238E27FC236}">
                <a16:creationId xmlns:a16="http://schemas.microsoft.com/office/drawing/2014/main" id="{7300A308-1B07-4E79-A675-F4A150D2DC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5004" y="3893592"/>
            <a:ext cx="686626" cy="513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36" descr="Image result for sue palmer education diary">
            <a:extLst>
              <a:ext uri="{FF2B5EF4-FFF2-40B4-BE49-F238E27FC236}">
                <a16:creationId xmlns:a16="http://schemas.microsoft.com/office/drawing/2014/main" id="{1B12FF48-544F-4584-A0A2-7E053FFC59CF}"/>
              </a:ext>
            </a:extLst>
          </p:cNvPr>
          <p:cNvPicPr/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02" r="31804" b="9946"/>
          <a:stretch/>
        </p:blipFill>
        <p:spPr bwMode="auto">
          <a:xfrm rot="1011235">
            <a:off x="3047230" y="3221746"/>
            <a:ext cx="413875" cy="56921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17" name="Speech Bubble: Rectangle with Corners Rounded 116">
            <a:extLst>
              <a:ext uri="{FF2B5EF4-FFF2-40B4-BE49-F238E27FC236}">
                <a16:creationId xmlns:a16="http://schemas.microsoft.com/office/drawing/2014/main" id="{7214FAA1-2A17-4DF5-B5A3-FBF43A2CFCDE}"/>
              </a:ext>
            </a:extLst>
          </p:cNvPr>
          <p:cNvSpPr/>
          <p:nvPr/>
        </p:nvSpPr>
        <p:spPr>
          <a:xfrm>
            <a:off x="7368192" y="4240987"/>
            <a:ext cx="1360363" cy="612934"/>
          </a:xfrm>
          <a:prstGeom prst="wedgeRoundRectCallout">
            <a:avLst>
              <a:gd name="adj1" fmla="val -14633"/>
              <a:gd name="adj2" fmla="val 101459"/>
              <a:gd name="adj3" fmla="val 16667"/>
            </a:avLst>
          </a:prstGeom>
          <a:solidFill>
            <a:srgbClr val="72F268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600" dirty="0"/>
              <a:t>“</a:t>
            </a:r>
            <a:r>
              <a:rPr lang="en-GB" sz="600" dirty="0" err="1"/>
              <a:t>Dylai</a:t>
            </a:r>
            <a:r>
              <a:rPr lang="en-GB" sz="600" dirty="0"/>
              <a:t> </a:t>
            </a:r>
            <a:r>
              <a:rPr lang="en-GB" sz="600" dirty="0" err="1"/>
              <a:t>ysgolion</a:t>
            </a:r>
            <a:r>
              <a:rPr lang="en-GB" sz="600" dirty="0"/>
              <a:t> </a:t>
            </a:r>
            <a:r>
              <a:rPr lang="en-GB" sz="600" dirty="0" err="1"/>
              <a:t>ddynodi</a:t>
            </a:r>
            <a:r>
              <a:rPr lang="en-GB" sz="600" dirty="0"/>
              <a:t> </a:t>
            </a:r>
            <a:r>
              <a:rPr lang="en-GB" sz="600" dirty="0" err="1"/>
              <a:t>aelod</a:t>
            </a:r>
            <a:r>
              <a:rPr lang="en-GB" sz="600" dirty="0"/>
              <a:t> staff a </a:t>
            </a:r>
            <a:r>
              <a:rPr lang="en-GB" sz="600" dirty="0" err="1"/>
              <a:t>fydd</a:t>
            </a:r>
            <a:r>
              <a:rPr lang="en-GB" sz="600" dirty="0"/>
              <a:t> </a:t>
            </a:r>
            <a:r>
              <a:rPr lang="en-GB" sz="600" dirty="0" err="1"/>
              <a:t>yn</a:t>
            </a:r>
            <a:r>
              <a:rPr lang="en-GB" sz="600" dirty="0"/>
              <a:t> </a:t>
            </a:r>
            <a:r>
              <a:rPr lang="en-GB" sz="600" dirty="0" err="1"/>
              <a:t>arwain</a:t>
            </a:r>
            <a:r>
              <a:rPr lang="en-GB" sz="600" dirty="0"/>
              <a:t> ac </a:t>
            </a:r>
            <a:r>
              <a:rPr lang="en-GB" sz="600" dirty="0" err="1"/>
              <a:t>yn</a:t>
            </a:r>
            <a:r>
              <a:rPr lang="en-GB" sz="600" dirty="0"/>
              <a:t> </a:t>
            </a:r>
            <a:r>
              <a:rPr lang="en-GB" sz="600" dirty="0" err="1"/>
              <a:t>hybu</a:t>
            </a:r>
            <a:r>
              <a:rPr lang="en-GB" sz="600" dirty="0"/>
              <a:t> </a:t>
            </a:r>
            <a:r>
              <a:rPr lang="en-GB" sz="600" dirty="0" err="1"/>
              <a:t>pob</a:t>
            </a:r>
            <a:r>
              <a:rPr lang="en-GB" sz="600" dirty="0"/>
              <a:t> un </a:t>
            </a:r>
            <a:r>
              <a:rPr lang="en-GB" sz="600" dirty="0" err="1"/>
              <a:t>o’r</a:t>
            </a:r>
            <a:r>
              <a:rPr lang="en-GB" sz="600" dirty="0"/>
              <a:t> tri </a:t>
            </a:r>
            <a:r>
              <a:rPr lang="en-GB" sz="600" dirty="0" err="1"/>
              <a:t>Chyfrifoldeb</a:t>
            </a:r>
            <a:r>
              <a:rPr lang="en-GB" sz="600" dirty="0"/>
              <a:t> </a:t>
            </a:r>
            <a:r>
              <a:rPr lang="en-GB" sz="600" dirty="0" err="1"/>
              <a:t>Trawsgwricwlaidd</a:t>
            </a:r>
            <a:r>
              <a:rPr lang="en-GB" sz="600" dirty="0"/>
              <a:t>” (Donaldson, 2015, tud.41).</a:t>
            </a:r>
          </a:p>
        </p:txBody>
      </p:sp>
      <p:sp>
        <p:nvSpPr>
          <p:cNvPr id="125" name="TextBox 124">
            <a:extLst>
              <a:ext uri="{FF2B5EF4-FFF2-40B4-BE49-F238E27FC236}">
                <a16:creationId xmlns:a16="http://schemas.microsoft.com/office/drawing/2014/main" id="{1656E66A-D00D-43F6-8F3D-4C8C36577CDF}"/>
              </a:ext>
            </a:extLst>
          </p:cNvPr>
          <p:cNvSpPr txBox="1"/>
          <p:nvPr/>
        </p:nvSpPr>
        <p:spPr>
          <a:xfrm>
            <a:off x="3457405" y="4450195"/>
            <a:ext cx="3627500" cy="340519"/>
          </a:xfrm>
          <a:prstGeom prst="roundRect">
            <a:avLst/>
          </a:prstGeom>
          <a:solidFill>
            <a:srgbClr val="FFFF66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700" dirty="0"/>
              <a:t>"Cross-curricular methods have been perceived to have motivating, inclusive, sensitizing, enriching and uniting effects” (Barnes, 2015, tud.62)</a:t>
            </a:r>
          </a:p>
        </p:txBody>
      </p:sp>
      <p:sp>
        <p:nvSpPr>
          <p:cNvPr id="124" name="TextBox 123">
            <a:extLst>
              <a:ext uri="{FF2B5EF4-FFF2-40B4-BE49-F238E27FC236}">
                <a16:creationId xmlns:a16="http://schemas.microsoft.com/office/drawing/2014/main" id="{E946F0D1-A916-4362-AD54-087981F7011E}"/>
              </a:ext>
            </a:extLst>
          </p:cNvPr>
          <p:cNvSpPr txBox="1"/>
          <p:nvPr/>
        </p:nvSpPr>
        <p:spPr>
          <a:xfrm>
            <a:off x="6102633" y="3054360"/>
            <a:ext cx="2652421" cy="1123712"/>
          </a:xfrm>
          <a:prstGeom prst="roundRect">
            <a:avLst/>
          </a:prstGeom>
          <a:solidFill>
            <a:srgbClr val="66CC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600" b="1" dirty="0"/>
              <a:t>Y </a:t>
            </a:r>
            <a:r>
              <a:rPr lang="en-GB" sz="600" b="1" dirty="0" err="1"/>
              <a:t>ffordd</a:t>
            </a:r>
            <a:r>
              <a:rPr lang="en-GB" sz="600" b="1" dirty="0"/>
              <a:t> </a:t>
            </a:r>
            <a:r>
              <a:rPr lang="en-GB" sz="600" b="1" dirty="0" err="1"/>
              <a:t>ymlaen</a:t>
            </a:r>
            <a:r>
              <a:rPr lang="en-GB" sz="600" b="1" dirty="0"/>
              <a:t>:</a:t>
            </a:r>
          </a:p>
          <a:p>
            <a:pPr>
              <a:buFont typeface="Symbol" panose="05050102010706020507" pitchFamily="18" charset="2"/>
              <a:buChar char="·"/>
            </a:pP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Defnyddio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asesu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cyfoed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trwy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asesu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eu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hadnodd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a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gwneir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ar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‘Book Creator’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i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wirio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dealltwriaeth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y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dysgwyr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–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effeithiol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oherwydd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maent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yn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cymryd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adborth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o’i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gyfoedion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o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ddifrif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(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LlC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2010, tud.27)</a:t>
            </a:r>
          </a:p>
          <a:p>
            <a:pPr>
              <a:buFont typeface="Symbol" panose="05050102010706020507" pitchFamily="18" charset="2"/>
              <a:buChar char="·"/>
            </a:pP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Defnyddio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cwestiynau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agored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yn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gyson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i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asesu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dealltwriaeth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dysgwyr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yn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ystod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trafodaethau</a:t>
            </a:r>
            <a:endParaRPr lang="en-GB" sz="6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>
              <a:buFont typeface="Symbol" panose="05050102010706020507" pitchFamily="18" charset="2"/>
              <a:buChar char="·"/>
            </a:pP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Dileu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unrhyw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gamsyniadau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sydd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ganddynt</a:t>
            </a:r>
            <a:endParaRPr lang="en-GB" sz="6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>
              <a:buFont typeface="Symbol" panose="05050102010706020507" pitchFamily="18" charset="2"/>
              <a:buChar char="·"/>
            </a:pP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Symud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ymlaen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i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edrych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ar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>
                <a:solidFill>
                  <a:srgbClr val="FF6600"/>
                </a:solidFill>
                <a:latin typeface="Calibri" panose="020F0502020204030204" pitchFamily="34" charset="0"/>
              </a:rPr>
              <a:t>“</a:t>
            </a:r>
            <a:r>
              <a:rPr lang="en-GB" sz="600" dirty="0" err="1">
                <a:solidFill>
                  <a:srgbClr val="FF6600"/>
                </a:solidFill>
                <a:latin typeface="Calibri" panose="020F0502020204030204" pitchFamily="34" charset="0"/>
              </a:rPr>
              <a:t>planhigion</a:t>
            </a:r>
            <a:r>
              <a:rPr lang="en-GB" sz="600" dirty="0">
                <a:solidFill>
                  <a:srgbClr val="FF66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FF6600"/>
                </a:solidFill>
                <a:latin typeface="Calibri" panose="020F0502020204030204" pitchFamily="34" charset="0"/>
              </a:rPr>
              <a:t>a’r</a:t>
            </a:r>
            <a:r>
              <a:rPr lang="en-GB" sz="600" dirty="0">
                <a:solidFill>
                  <a:srgbClr val="FF66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FF6600"/>
                </a:solidFill>
                <a:latin typeface="Calibri" panose="020F0502020204030204" pitchFamily="34" charset="0"/>
              </a:rPr>
              <a:t>anifeiliaid</a:t>
            </a:r>
            <a:r>
              <a:rPr lang="en-GB" sz="600" dirty="0">
                <a:solidFill>
                  <a:srgbClr val="FF66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FF6600"/>
                </a:solidFill>
                <a:latin typeface="Calibri" panose="020F0502020204030204" pitchFamily="34" charset="0"/>
              </a:rPr>
              <a:t>sydd</a:t>
            </a:r>
            <a:r>
              <a:rPr lang="en-GB" sz="600" dirty="0">
                <a:solidFill>
                  <a:srgbClr val="FF66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FF6600"/>
                </a:solidFill>
                <a:latin typeface="Calibri" panose="020F0502020204030204" pitchFamily="34" charset="0"/>
              </a:rPr>
              <a:t>i’w</a:t>
            </a:r>
            <a:r>
              <a:rPr lang="en-GB" sz="600" dirty="0">
                <a:solidFill>
                  <a:srgbClr val="FF66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FF6600"/>
                </a:solidFill>
                <a:latin typeface="Calibri" panose="020F0502020204030204" pitchFamily="34" charset="0"/>
              </a:rPr>
              <a:t>gweld</a:t>
            </a:r>
            <a:r>
              <a:rPr lang="en-GB" sz="600" dirty="0">
                <a:solidFill>
                  <a:srgbClr val="FF66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FF6600"/>
                </a:solidFill>
                <a:latin typeface="Calibri" panose="020F0502020204030204" pitchFamily="34" charset="0"/>
              </a:rPr>
              <a:t>mewn</a:t>
            </a:r>
            <a:r>
              <a:rPr lang="en-GB" sz="600" dirty="0">
                <a:solidFill>
                  <a:srgbClr val="FF66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FF6600"/>
                </a:solidFill>
                <a:latin typeface="Calibri" panose="020F0502020204030204" pitchFamily="34" charset="0"/>
              </a:rPr>
              <a:t>dau</a:t>
            </a:r>
            <a:r>
              <a:rPr lang="en-GB" sz="600" dirty="0">
                <a:solidFill>
                  <a:srgbClr val="FF66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FF6600"/>
                </a:solidFill>
                <a:latin typeface="Calibri" panose="020F0502020204030204" pitchFamily="34" charset="0"/>
              </a:rPr>
              <a:t>amgylchedd</a:t>
            </a:r>
            <a:r>
              <a:rPr lang="en-GB" sz="600" dirty="0">
                <a:solidFill>
                  <a:srgbClr val="FF66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FF6600"/>
                </a:solidFill>
                <a:latin typeface="Calibri" panose="020F0502020204030204" pitchFamily="34" charset="0"/>
              </a:rPr>
              <a:t>cyferbyniol</a:t>
            </a:r>
            <a:r>
              <a:rPr lang="en-GB" sz="600" dirty="0">
                <a:solidFill>
                  <a:srgbClr val="FF66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FF6600"/>
                </a:solidFill>
                <a:latin typeface="Calibri" panose="020F0502020204030204" pitchFamily="34" charset="0"/>
              </a:rPr>
              <a:t>lleol</a:t>
            </a:r>
            <a:r>
              <a:rPr lang="en-GB" sz="600" dirty="0">
                <a:solidFill>
                  <a:srgbClr val="FF6600"/>
                </a:solidFill>
                <a:latin typeface="Calibri" panose="020F0502020204030204" pitchFamily="34" charset="0"/>
              </a:rPr>
              <a:t>” (YAPADGOS, 2008, tud.12)</a:t>
            </a:r>
          </a:p>
          <a:p>
            <a:pPr>
              <a:buFont typeface="Symbol" panose="05050102010706020507" pitchFamily="18" charset="2"/>
              <a:buChar char="·"/>
            </a:pP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Meithrin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sgiliau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sy’n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addas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i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Bl. 6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fel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bod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yr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her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yn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fwy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i’r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600" dirty="0" err="1">
                <a:solidFill>
                  <a:srgbClr val="000000"/>
                </a:solidFill>
                <a:latin typeface="Calibri" panose="020F0502020204030204" pitchFamily="34" charset="0"/>
              </a:rPr>
              <a:t>disgyblion</a:t>
            </a:r>
            <a:r>
              <a:rPr lang="en-GB" sz="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endParaRPr lang="en-GB" sz="600" dirty="0"/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id="{335D0A9A-2679-4462-B33F-484CF316D3FF}"/>
              </a:ext>
            </a:extLst>
          </p:cNvPr>
          <p:cNvPicPr>
            <a:picLocks noChangeAspect="1"/>
          </p:cNvPicPr>
          <p:nvPr/>
        </p:nvPicPr>
        <p:blipFill rotWithShape="1">
          <a:blip r:embed="rId18"/>
          <a:srcRect l="29408" t="52262" r="49145" b="35512"/>
          <a:stretch/>
        </p:blipFill>
        <p:spPr>
          <a:xfrm>
            <a:off x="5621205" y="4824235"/>
            <a:ext cx="949590" cy="293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8688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9839</TotalTime>
  <Words>2286</Words>
  <Application>Microsoft Office PowerPoint</Application>
  <PresentationFormat>Widescreen</PresentationFormat>
  <Paragraphs>86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Symbol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Nia Bevan (1600264)</dc:creator>
  <cp:lastModifiedBy>Nia Bevan (1600264)</cp:lastModifiedBy>
  <cp:revision>98</cp:revision>
  <dcterms:created xsi:type="dcterms:W3CDTF">2018-12-04T20:16:29Z</dcterms:created>
  <dcterms:modified xsi:type="dcterms:W3CDTF">2018-12-13T19:18:48Z</dcterms:modified>
</cp:coreProperties>
</file>